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6" autoAdjust="0"/>
    <p:restoredTop sz="80098" autoAdjust="0"/>
  </p:normalViewPr>
  <p:slideViewPr>
    <p:cSldViewPr snapToGrid="0">
      <p:cViewPr varScale="1">
        <p:scale>
          <a:sx n="80" d="100"/>
          <a:sy n="80" d="100"/>
        </p:scale>
        <p:origin x="45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ACA97B-2364-4D4F-A5F1-8B512CD90FC5}" type="datetimeFigureOut">
              <a:rPr lang="en-US" smtClean="0"/>
              <a:t>1/25/2020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513074-74FE-4E5D-AE0D-35D8CA61F581}" type="slidenum">
              <a:rPr lang="en-US" smtClean="0"/>
              <a:t>‹#›</a:t>
            </a:fld>
            <a:endParaRPr lang="en-US"/>
          </a:p>
        </p:txBody>
      </p:sp>
    </p:spTree>
    <p:extLst>
      <p:ext uri="{BB962C8B-B14F-4D97-AF65-F5344CB8AC3E}">
        <p14:creationId xmlns:p14="http://schemas.microsoft.com/office/powerpoint/2010/main" val="32591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A</a:t>
            </a:r>
            <a:endParaRPr lang="en-US" dirty="0"/>
          </a:p>
        </p:txBody>
      </p:sp>
      <p:sp>
        <p:nvSpPr>
          <p:cNvPr id="4" name="Slide Number Placeholder 3"/>
          <p:cNvSpPr>
            <a:spLocks noGrp="1"/>
          </p:cNvSpPr>
          <p:nvPr>
            <p:ph type="sldNum" sz="quarter" idx="10"/>
          </p:nvPr>
        </p:nvSpPr>
        <p:spPr/>
        <p:txBody>
          <a:bodyPr/>
          <a:lstStyle/>
          <a:p>
            <a:fld id="{9A513074-74FE-4E5D-AE0D-35D8CA61F581}" type="slidenum">
              <a:rPr lang="en-US" smtClean="0"/>
              <a:t>6</a:t>
            </a:fld>
            <a:endParaRPr lang="en-US"/>
          </a:p>
        </p:txBody>
      </p:sp>
    </p:spTree>
    <p:extLst>
      <p:ext uri="{BB962C8B-B14F-4D97-AF65-F5344CB8AC3E}">
        <p14:creationId xmlns:p14="http://schemas.microsoft.com/office/powerpoint/2010/main" val="3650184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A-D</a:t>
            </a:r>
            <a:endParaRPr lang="en-US" dirty="0"/>
          </a:p>
        </p:txBody>
      </p:sp>
      <p:sp>
        <p:nvSpPr>
          <p:cNvPr id="4" name="Slide Number Placeholder 3"/>
          <p:cNvSpPr>
            <a:spLocks noGrp="1"/>
          </p:cNvSpPr>
          <p:nvPr>
            <p:ph type="sldNum" sz="quarter" idx="10"/>
          </p:nvPr>
        </p:nvSpPr>
        <p:spPr/>
        <p:txBody>
          <a:bodyPr/>
          <a:lstStyle/>
          <a:p>
            <a:fld id="{9A513074-74FE-4E5D-AE0D-35D8CA61F581}" type="slidenum">
              <a:rPr lang="en-US" smtClean="0"/>
              <a:t>11</a:t>
            </a:fld>
            <a:endParaRPr lang="en-US"/>
          </a:p>
        </p:txBody>
      </p:sp>
    </p:spTree>
    <p:extLst>
      <p:ext uri="{BB962C8B-B14F-4D97-AF65-F5344CB8AC3E}">
        <p14:creationId xmlns:p14="http://schemas.microsoft.com/office/powerpoint/2010/main" val="4263756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a:t>A “password manager” (sometimes called a “password wallet”) simply enciphers and stores your logins and passwords. To access them, you enter the “master password”, and that deciphers the logins and passwords</a:t>
            </a:r>
          </a:p>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Other tips:</a:t>
            </a:r>
          </a:p>
          <a:p>
            <a:pPr marL="171450" indent="-171450" eaLnBrk="1" fontAlgn="auto" hangingPunct="1">
              <a:spcBef>
                <a:spcPts val="0"/>
              </a:spcBef>
              <a:spcAft>
                <a:spcPts val="0"/>
              </a:spcAft>
              <a:buFontTx/>
              <a:buChar char="•"/>
              <a:defRPr/>
            </a:pPr>
            <a:r>
              <a:rPr lang="en-US" dirty="0"/>
              <a:t>Don’t use the same password in multiple places (otherwise, if you get one password, you get all the logins)</a:t>
            </a:r>
          </a:p>
          <a:p>
            <a:pPr marL="171450" indent="-171450" eaLnBrk="1" fontAlgn="auto" hangingPunct="1">
              <a:spcBef>
                <a:spcPts val="0"/>
              </a:spcBef>
              <a:spcAft>
                <a:spcPts val="0"/>
              </a:spcAft>
              <a:buFontTx/>
              <a:buChar char="•"/>
              <a:defRPr/>
            </a:pPr>
            <a:r>
              <a:rPr lang="en-US" dirty="0"/>
              <a:t>Don’t use predictable passwords (for example, “sfdhrmc1”, then “sfdhrmc2”, and so forth)</a:t>
            </a:r>
          </a:p>
          <a:p>
            <a:pPr marL="171450" indent="-171450" eaLnBrk="1" fontAlgn="auto" hangingPunct="1">
              <a:spcBef>
                <a:spcPts val="0"/>
              </a:spcBef>
              <a:spcAft>
                <a:spcPts val="0"/>
              </a:spcAft>
              <a:buFontTx/>
              <a:buChar char="•"/>
              <a:defRPr/>
            </a:pPr>
            <a:r>
              <a:rPr lang="en-US" dirty="0"/>
              <a:t>Don’t use words or names, even with adding symbols and numbers (“Barbara1” is easily guessed)</a:t>
            </a:r>
          </a:p>
          <a:p>
            <a:pPr eaLnBrk="1" fontAlgn="auto" hangingPunct="1">
              <a:spcBef>
                <a:spcPts val="0"/>
              </a:spcBef>
              <a:spcAft>
                <a:spcPts val="0"/>
              </a:spcAft>
              <a:defRPr/>
            </a:pPr>
            <a:endParaRPr lang="en-US" dirty="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B32C875-BC37-4203-A805-D6159D1BA6BC}" type="slidenum">
              <a:rPr lang="en-US" altLang="en-US" smtClean="0"/>
              <a:pPr/>
              <a:t>12</a:t>
            </a:fld>
            <a:endParaRPr lang="en-US" altLang="en-US" smtClean="0"/>
          </a:p>
        </p:txBody>
      </p:sp>
    </p:spTree>
    <p:extLst>
      <p:ext uri="{BB962C8B-B14F-4D97-AF65-F5344CB8AC3E}">
        <p14:creationId xmlns:p14="http://schemas.microsoft.com/office/powerpoint/2010/main" val="1882906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a:t>For the third, here are the substitutions: replace “e”, “l”, “</a:t>
            </a:r>
            <a:r>
              <a:rPr lang="en-US" dirty="0" err="1"/>
              <a:t>i</a:t>
            </a:r>
            <a:r>
              <a:rPr lang="en-US" dirty="0"/>
              <a:t>”, “s”, “a” with “3”, “1”, “1”, ‘$”, “4”, respectively</a:t>
            </a:r>
          </a:p>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The passwords that are hard to guess come from:</a:t>
            </a:r>
          </a:p>
          <a:p>
            <a:pPr marL="171450" indent="-171450" eaLnBrk="1" fontAlgn="auto" hangingPunct="1">
              <a:spcBef>
                <a:spcPts val="0"/>
              </a:spcBef>
              <a:spcAft>
                <a:spcPts val="0"/>
              </a:spcAft>
              <a:buFontTx/>
              <a:buChar char="•"/>
              <a:defRPr/>
            </a:pPr>
            <a:r>
              <a:rPr lang="en-US" dirty="0"/>
              <a:t>Third verse of “The Star-Spangled Banner”, take second letter of each word of length at least 4 of the first 4 lines, alternating case, add punctuation from end of liners followed by “+” and initials of author</a:t>
            </a:r>
          </a:p>
          <a:p>
            <a:pPr marL="171450" indent="-171450" eaLnBrk="1" fontAlgn="auto" hangingPunct="1">
              <a:spcBef>
                <a:spcPts val="0"/>
              </a:spcBef>
              <a:spcAft>
                <a:spcPts val="0"/>
              </a:spcAft>
              <a:buFontTx/>
              <a:buChar char="•"/>
              <a:defRPr/>
            </a:pPr>
            <a:r>
              <a:rPr lang="en-US" dirty="0"/>
              <a:t>Completely random sequence of 25 random characters</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965178-9836-4A80-A786-B585E09A637C}" type="slidenum">
              <a:rPr lang="en-US" altLang="en-US" smtClean="0"/>
              <a:pPr/>
              <a:t>13</a:t>
            </a:fld>
            <a:endParaRPr lang="en-US" altLang="en-US" smtClean="0"/>
          </a:p>
        </p:txBody>
      </p:sp>
    </p:spTree>
    <p:extLst>
      <p:ext uri="{BB962C8B-B14F-4D97-AF65-F5344CB8AC3E}">
        <p14:creationId xmlns:p14="http://schemas.microsoft.com/office/powerpoint/2010/main" val="29778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first example is from xkcd (https://xkcd.com/936); the mnemonic is to think of a horse saying “That’s a battery staple” and an observer saying “correct”</a:t>
            </a:r>
          </a:p>
          <a:p>
            <a:pPr eaLnBrk="1" hangingPunct="1">
              <a:spcBef>
                <a:spcPct val="0"/>
              </a:spcBef>
            </a:pPr>
            <a:endParaRPr lang="en-US" altLang="en-US" smtClean="0"/>
          </a:p>
          <a:p>
            <a:pPr eaLnBrk="1" hangingPunct="1">
              <a:spcBef>
                <a:spcPct val="0"/>
              </a:spcBef>
            </a:pPr>
            <a:r>
              <a:rPr lang="en-US" altLang="en-US" smtClean="0"/>
              <a:t>The second example is the third line from the third verse of “The Star Spangled Banner”</a:t>
            </a:r>
          </a:p>
          <a:p>
            <a:pPr eaLnBrk="1" hangingPunct="1">
              <a:spcBef>
                <a:spcPct val="0"/>
              </a:spcBef>
            </a:pPr>
            <a:endParaRPr lang="en-US" altLang="en-US"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40A6CED-BABB-4A6F-80B7-C614F5C2FAF6}" type="slidenum">
              <a:rPr lang="en-US" altLang="en-US" smtClean="0"/>
              <a:pPr/>
              <a:t>14</a:t>
            </a:fld>
            <a:endParaRPr lang="en-US" altLang="en-US" smtClean="0"/>
          </a:p>
        </p:txBody>
      </p:sp>
    </p:spTree>
    <p:extLst>
      <p:ext uri="{BB962C8B-B14F-4D97-AF65-F5344CB8AC3E}">
        <p14:creationId xmlns:p14="http://schemas.microsoft.com/office/powerpoint/2010/main" val="2949534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a:t>The two different factors is critical. For example, using two different fingers still uses one factor (“what you are”) and so is not multifactor authentication</a:t>
            </a:r>
          </a:p>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The Google 2-step verification requires a token, usually a smartphone or phone that receives text</a:t>
            </a:r>
          </a:p>
          <a:p>
            <a:pPr marL="171450" indent="-171450" eaLnBrk="1" fontAlgn="auto" hangingPunct="1">
              <a:spcBef>
                <a:spcPts val="0"/>
              </a:spcBef>
              <a:spcAft>
                <a:spcPts val="0"/>
              </a:spcAft>
              <a:buFontTx/>
              <a:buChar char="•"/>
              <a:defRPr/>
            </a:pPr>
            <a:r>
              <a:rPr lang="en-US" dirty="0"/>
              <a:t>When you sign up for 2-step verification, you ask for the code to go to a phone number or your Google mobile app</a:t>
            </a:r>
          </a:p>
          <a:p>
            <a:pPr marL="171450" indent="-171450" eaLnBrk="1" fontAlgn="auto" hangingPunct="1">
              <a:spcBef>
                <a:spcPts val="0"/>
              </a:spcBef>
              <a:spcAft>
                <a:spcPts val="0"/>
              </a:spcAft>
              <a:buFontTx/>
              <a:buChar char="•"/>
              <a:defRPr/>
            </a:pPr>
            <a:r>
              <a:rPr lang="en-US" dirty="0"/>
              <a:t>Then, you must have that device when you try to log in</a:t>
            </a:r>
          </a:p>
          <a:p>
            <a:pPr marL="171450" indent="-171450" eaLnBrk="1" fontAlgn="auto" hangingPunct="1">
              <a:spcBef>
                <a:spcPts val="0"/>
              </a:spcBef>
              <a:spcAft>
                <a:spcPts val="0"/>
              </a:spcAft>
              <a:buFontTx/>
              <a:buChar char="•"/>
              <a:defRPr/>
            </a:pPr>
            <a:endParaRPr lang="en-US" dirty="0"/>
          </a:p>
          <a:p>
            <a:pPr eaLnBrk="1" fontAlgn="auto" hangingPunct="1">
              <a:spcBef>
                <a:spcPts val="0"/>
              </a:spcBef>
              <a:spcAft>
                <a:spcPts val="0"/>
              </a:spcAft>
              <a:defRPr/>
            </a:pPr>
            <a:endParaRPr lang="en-US" dirty="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7FF53F3-283B-4827-A7AF-89E554958312}" type="slidenum">
              <a:rPr lang="en-US" altLang="en-US" smtClean="0"/>
              <a:pPr/>
              <a:t>23</a:t>
            </a:fld>
            <a:endParaRPr lang="en-US" altLang="en-US" smtClean="0"/>
          </a:p>
        </p:txBody>
      </p:sp>
    </p:spTree>
    <p:extLst>
      <p:ext uri="{BB962C8B-B14F-4D97-AF65-F5344CB8AC3E}">
        <p14:creationId xmlns:p14="http://schemas.microsoft.com/office/powerpoint/2010/main" val="3347756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This is not 2-factor authentication</a:t>
            </a:r>
            <a:r>
              <a:rPr lang="en-US" baseline="0" dirty="0" smtClean="0"/>
              <a:t> because both pages ask for the same password (same factor even worse same data to authenticate)</a:t>
            </a:r>
            <a:endParaRPr lang="en-US" dirty="0"/>
          </a:p>
        </p:txBody>
      </p:sp>
      <p:sp>
        <p:nvSpPr>
          <p:cNvPr id="4" name="Slide Number Placeholder 3"/>
          <p:cNvSpPr>
            <a:spLocks noGrp="1"/>
          </p:cNvSpPr>
          <p:nvPr>
            <p:ph type="sldNum" sz="quarter" idx="10"/>
          </p:nvPr>
        </p:nvSpPr>
        <p:spPr/>
        <p:txBody>
          <a:bodyPr/>
          <a:lstStyle/>
          <a:p>
            <a:fld id="{9A513074-74FE-4E5D-AE0D-35D8CA61F581}" type="slidenum">
              <a:rPr lang="en-US" smtClean="0"/>
              <a:t>24</a:t>
            </a:fld>
            <a:endParaRPr lang="en-US"/>
          </a:p>
        </p:txBody>
      </p:sp>
    </p:spTree>
    <p:extLst>
      <p:ext uri="{BB962C8B-B14F-4D97-AF65-F5344CB8AC3E}">
        <p14:creationId xmlns:p14="http://schemas.microsoft.com/office/powerpoint/2010/main" val="3858495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This is not 2-factor authentication. This</a:t>
            </a:r>
            <a:r>
              <a:rPr lang="en-US" baseline="0" dirty="0" smtClean="0"/>
              <a:t> is in fact mutual authentication. The picture authenticates the website for the provider. (Only the provider should know the picture you chose when setting up your account). The password authenticates the provider to the provider.</a:t>
            </a:r>
            <a:endParaRPr lang="en-US" dirty="0"/>
          </a:p>
        </p:txBody>
      </p:sp>
      <p:sp>
        <p:nvSpPr>
          <p:cNvPr id="4" name="Slide Number Placeholder 3"/>
          <p:cNvSpPr>
            <a:spLocks noGrp="1"/>
          </p:cNvSpPr>
          <p:nvPr>
            <p:ph type="sldNum" sz="quarter" idx="10"/>
          </p:nvPr>
        </p:nvSpPr>
        <p:spPr/>
        <p:txBody>
          <a:bodyPr/>
          <a:lstStyle/>
          <a:p>
            <a:fld id="{9A513074-74FE-4E5D-AE0D-35D8CA61F581}" type="slidenum">
              <a:rPr lang="en-US" smtClean="0"/>
              <a:t>25</a:t>
            </a:fld>
            <a:endParaRPr lang="en-US"/>
          </a:p>
        </p:txBody>
      </p:sp>
    </p:spTree>
    <p:extLst>
      <p:ext uri="{BB962C8B-B14F-4D97-AF65-F5344CB8AC3E}">
        <p14:creationId xmlns:p14="http://schemas.microsoft.com/office/powerpoint/2010/main" val="3613484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1F6F678-AD1F-40AD-BC7D-951F133B05E5}" type="datetimeFigureOut">
              <a:rPr lang="en-US" smtClean="0"/>
              <a:t>1/25/2020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1213728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F6F678-AD1F-40AD-BC7D-951F133B05E5}" type="datetimeFigureOut">
              <a:rPr lang="en-US" smtClean="0"/>
              <a:t>1/25/2020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1474333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F6F678-AD1F-40AD-BC7D-951F133B05E5}" type="datetimeFigureOut">
              <a:rPr lang="en-US" smtClean="0"/>
              <a:t>1/25/2020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49447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F6F678-AD1F-40AD-BC7D-951F133B05E5}" type="datetimeFigureOut">
              <a:rPr lang="en-US" smtClean="0"/>
              <a:t>1/25/2020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3838508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1F6F678-AD1F-40AD-BC7D-951F133B05E5}" type="datetimeFigureOut">
              <a:rPr lang="en-US" smtClean="0"/>
              <a:t>1/25/2020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3483122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F6F678-AD1F-40AD-BC7D-951F133B05E5}" type="datetimeFigureOut">
              <a:rPr lang="en-US" smtClean="0"/>
              <a:t>1/25/2020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4088656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1F6F678-AD1F-40AD-BC7D-951F133B05E5}" type="datetimeFigureOut">
              <a:rPr lang="en-US" smtClean="0"/>
              <a:t>1/25/2020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357072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1F6F678-AD1F-40AD-BC7D-951F133B05E5}" type="datetimeFigureOut">
              <a:rPr lang="en-US" smtClean="0"/>
              <a:t>1/25/2020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2318810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F6F678-AD1F-40AD-BC7D-951F133B05E5}" type="datetimeFigureOut">
              <a:rPr lang="en-US" smtClean="0"/>
              <a:t>1/25/2020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2665147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1F6F678-AD1F-40AD-BC7D-951F133B05E5}" type="datetimeFigureOut">
              <a:rPr lang="en-US" smtClean="0"/>
              <a:t>1/25/2020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2389922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1F6F678-AD1F-40AD-BC7D-951F133B05E5}" type="datetimeFigureOut">
              <a:rPr lang="en-US" smtClean="0"/>
              <a:t>1/25/2020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FFDF28-4031-46CD-8132-2A4F179E8EB0}" type="slidenum">
              <a:rPr lang="en-US" smtClean="0"/>
              <a:t>‹#›</a:t>
            </a:fld>
            <a:endParaRPr lang="en-US"/>
          </a:p>
        </p:txBody>
      </p:sp>
    </p:spTree>
    <p:extLst>
      <p:ext uri="{BB962C8B-B14F-4D97-AF65-F5344CB8AC3E}">
        <p14:creationId xmlns:p14="http://schemas.microsoft.com/office/powerpoint/2010/main" val="371742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F6F678-AD1F-40AD-BC7D-951F133B05E5}" type="datetimeFigureOut">
              <a:rPr lang="en-US" smtClean="0"/>
              <a:t>1/25/2020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FFDF28-4031-46CD-8132-2A4F179E8EB0}" type="slidenum">
              <a:rPr lang="en-US" smtClean="0"/>
              <a:t>‹#›</a:t>
            </a:fld>
            <a:endParaRPr lang="en-US"/>
          </a:p>
        </p:txBody>
      </p:sp>
    </p:spTree>
    <p:extLst>
      <p:ext uri="{BB962C8B-B14F-4D97-AF65-F5344CB8AC3E}">
        <p14:creationId xmlns:p14="http://schemas.microsoft.com/office/powerpoint/2010/main" val="2289635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pwsafe.org/" TargetMode="External"/><Relationship Id="rId2" Type="http://schemas.openxmlformats.org/officeDocument/2006/relationships/hyperlink" Target="https://www.schneier.com/academic/passsafe/"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youtube.com/watch?v=opRMrEfAIiI"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a:defRPr/>
            </a:pPr>
            <a:r>
              <a:rPr lang="en-US" altLang="en-US" dirty="0" smtClean="0"/>
              <a:t>Information Security</a:t>
            </a:r>
          </a:p>
        </p:txBody>
      </p:sp>
      <p:sp>
        <p:nvSpPr>
          <p:cNvPr id="9219" name="Subtitle 2"/>
          <p:cNvSpPr>
            <a:spLocks noGrp="1"/>
          </p:cNvSpPr>
          <p:nvPr>
            <p:ph type="subTitle" idx="1"/>
          </p:nvPr>
        </p:nvSpPr>
        <p:spPr/>
        <p:txBody>
          <a:bodyPr/>
          <a:lstStyle/>
          <a:p>
            <a:pPr eaLnBrk="1" hangingPunct="1">
              <a:buFont typeface="Arial" panose="020B0604020202020204" pitchFamily="34" charset="0"/>
              <a:buNone/>
            </a:pPr>
            <a:r>
              <a:rPr lang="en-US" altLang="en-US" smtClean="0"/>
              <a:t>Identification and Authentication</a:t>
            </a:r>
          </a:p>
        </p:txBody>
      </p:sp>
    </p:spTree>
    <p:extLst>
      <p:ext uri="{BB962C8B-B14F-4D97-AF65-F5344CB8AC3E}">
        <p14:creationId xmlns:p14="http://schemas.microsoft.com/office/powerpoint/2010/main" val="4262549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Mutual Authentication</a:t>
            </a:r>
            <a:endParaRPr lang="en-US" dirty="0"/>
          </a:p>
        </p:txBody>
      </p:sp>
      <p:sp>
        <p:nvSpPr>
          <p:cNvPr id="18435" name="Content Placeholder 2"/>
          <p:cNvSpPr>
            <a:spLocks noGrp="1"/>
          </p:cNvSpPr>
          <p:nvPr>
            <p:ph sz="quarter" idx="1"/>
          </p:nvPr>
        </p:nvSpPr>
        <p:spPr/>
        <p:txBody>
          <a:bodyPr/>
          <a:lstStyle/>
          <a:p>
            <a:r>
              <a:rPr lang="en-US" altLang="en-US" dirty="0" smtClean="0"/>
              <a:t>Both parties (client and server) authenticate each other</a:t>
            </a:r>
          </a:p>
          <a:p>
            <a:pPr lvl="1"/>
            <a:r>
              <a:rPr lang="en-US" altLang="en-US" dirty="0" smtClean="0"/>
              <a:t>Digital certificates</a:t>
            </a:r>
          </a:p>
          <a:p>
            <a:pPr lvl="1"/>
            <a:endParaRPr lang="en-US" altLang="en-US" dirty="0" smtClean="0"/>
          </a:p>
          <a:p>
            <a:r>
              <a:rPr lang="en-US" altLang="en-US" sz="2000" dirty="0"/>
              <a:t>More secure against Man-in-the-middle (MITM) or impersonation attacks</a:t>
            </a:r>
          </a:p>
          <a:p>
            <a:endParaRPr lang="en-US" altLang="en-US" sz="2000" dirty="0"/>
          </a:p>
          <a:p>
            <a:pPr marL="457200" lvl="1" indent="0">
              <a:buNone/>
            </a:pPr>
            <a:r>
              <a:rPr lang="en-US" altLang="en-US" dirty="0" smtClean="0"/>
              <a:t> </a:t>
            </a:r>
          </a:p>
        </p:txBody>
      </p:sp>
      <p:pic>
        <p:nvPicPr>
          <p:cNvPr id="18436" name="Picture 5" descr="f02-02-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1" y="3886200"/>
            <a:ext cx="4354513"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76890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defRPr/>
            </a:pPr>
            <a:r>
              <a:rPr lang="en-US" altLang="en-US" dirty="0" smtClean="0"/>
              <a:t>Question</a:t>
            </a:r>
            <a:endParaRPr lang="en-US" altLang="en-US" dirty="0"/>
          </a:p>
        </p:txBody>
      </p:sp>
      <p:sp>
        <p:nvSpPr>
          <p:cNvPr id="4099" name="Rectangle 3"/>
          <p:cNvSpPr>
            <a:spLocks noGrp="1" noChangeArrowheads="1"/>
          </p:cNvSpPr>
          <p:nvPr>
            <p:ph sz="quarter" idx="1"/>
          </p:nvPr>
        </p:nvSpPr>
        <p:spPr/>
        <p:txBody>
          <a:bodyPr/>
          <a:lstStyle/>
          <a:p>
            <a:pPr marL="0" indent="3175">
              <a:buNone/>
              <a:defRPr/>
            </a:pPr>
            <a:r>
              <a:rPr lang="en-US" altLang="en-US" dirty="0"/>
              <a:t>Which of the following best describes the reason your password is easy to remember: </a:t>
            </a:r>
            <a:br>
              <a:rPr lang="en-US" altLang="en-US" dirty="0"/>
            </a:br>
            <a:endParaRPr lang="en-US" altLang="en-US" dirty="0"/>
          </a:p>
          <a:p>
            <a:pPr marL="993775" lvl="1" indent="-533400">
              <a:buFontTx/>
              <a:buAutoNum type="alphaUcPeriod"/>
              <a:defRPr/>
            </a:pPr>
            <a:r>
              <a:rPr lang="en-US" altLang="en-US" dirty="0"/>
              <a:t>based on common dictionary words</a:t>
            </a:r>
          </a:p>
          <a:p>
            <a:pPr marL="993775" lvl="1" indent="-533400">
              <a:buFontTx/>
              <a:buAutoNum type="alphaUcPeriod"/>
              <a:defRPr/>
            </a:pPr>
            <a:r>
              <a:rPr lang="en-US" altLang="en-US" dirty="0"/>
              <a:t>based on common names</a:t>
            </a:r>
          </a:p>
          <a:p>
            <a:pPr marL="993775" lvl="1" indent="-533400">
              <a:buFontTx/>
              <a:buAutoNum type="alphaUcPeriod"/>
              <a:defRPr/>
            </a:pPr>
            <a:r>
              <a:rPr lang="en-US" altLang="en-US" dirty="0"/>
              <a:t>based on user/account name</a:t>
            </a:r>
          </a:p>
          <a:p>
            <a:pPr marL="993775" lvl="1" indent="-533400">
              <a:buFontTx/>
              <a:buAutoNum type="alphaUcPeriod"/>
              <a:defRPr/>
            </a:pPr>
            <a:r>
              <a:rPr lang="en-US" altLang="en-US" dirty="0"/>
              <a:t>is short (under </a:t>
            </a:r>
            <a:r>
              <a:rPr lang="en-US" altLang="en-US" dirty="0" smtClean="0"/>
              <a:t>8 </a:t>
            </a:r>
            <a:r>
              <a:rPr lang="en-US" altLang="en-US" dirty="0"/>
              <a:t>characters)</a:t>
            </a:r>
          </a:p>
          <a:p>
            <a:pPr marL="993775" lvl="1" indent="-533400">
              <a:buFontTx/>
              <a:buAutoNum type="alphaUcPeriod"/>
              <a:defRPr/>
            </a:pPr>
            <a:r>
              <a:rPr lang="en-US" altLang="en-US" dirty="0"/>
              <a:t>none of the above</a:t>
            </a:r>
            <a:br>
              <a:rPr lang="en-US" altLang="en-US" dirty="0"/>
            </a:br>
            <a:endParaRPr lang="en-US" altLang="en-US" dirty="0"/>
          </a:p>
          <a:p>
            <a:pPr marL="1371600" lvl="2" indent="-457200">
              <a:defRPr/>
            </a:pPr>
            <a:endParaRPr lang="en-US" altLang="en-US" sz="1400" dirty="0"/>
          </a:p>
          <a:p>
            <a:pPr lvl="2" indent="0">
              <a:buNone/>
              <a:defRPr/>
            </a:pPr>
            <a:endParaRPr lang="en-US" altLang="en-US" dirty="0"/>
          </a:p>
        </p:txBody>
      </p:sp>
    </p:spTree>
    <p:extLst>
      <p:ext uri="{BB962C8B-B14F-4D97-AF65-F5344CB8AC3E}">
        <p14:creationId xmlns:p14="http://schemas.microsoft.com/office/powerpoint/2010/main" val="29543449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Passwords</a:t>
            </a:r>
          </a:p>
        </p:txBody>
      </p:sp>
      <p:sp>
        <p:nvSpPr>
          <p:cNvPr id="3" name="Content Placeholder 2"/>
          <p:cNvSpPr>
            <a:spLocks noGrp="1"/>
          </p:cNvSpPr>
          <p:nvPr>
            <p:ph sz="quarter" idx="1"/>
          </p:nvPr>
        </p:nvSpPr>
        <p:spPr/>
        <p:txBody>
          <a:bodyPr/>
          <a:lstStyle/>
          <a:p>
            <a:pPr marL="0" indent="0">
              <a:buNone/>
              <a:defRPr/>
            </a:pPr>
            <a:r>
              <a:rPr lang="en-US" dirty="0"/>
              <a:t>An example of “what you know”</a:t>
            </a:r>
          </a:p>
          <a:p>
            <a:pPr>
              <a:defRPr/>
            </a:pPr>
            <a:r>
              <a:rPr lang="en-US" dirty="0"/>
              <a:t>Best: random long passwords that are easy to remember</a:t>
            </a:r>
          </a:p>
          <a:p>
            <a:pPr lvl="1">
              <a:defRPr/>
            </a:pPr>
            <a:r>
              <a:rPr lang="en-US" dirty="0"/>
              <a:t>Contradictory (“random long” </a:t>
            </a:r>
            <a:r>
              <a:rPr lang="mr-IN" dirty="0"/>
              <a:t>…</a:t>
            </a:r>
            <a:r>
              <a:rPr lang="en-US" dirty="0"/>
              <a:t> “easy to remember”)</a:t>
            </a:r>
          </a:p>
          <a:p>
            <a:pPr lvl="1">
              <a:defRPr/>
            </a:pPr>
            <a:r>
              <a:rPr lang="en-US" dirty="0"/>
              <a:t>Or, use a password manager</a:t>
            </a:r>
          </a:p>
          <a:p>
            <a:pPr>
              <a:defRPr/>
            </a:pPr>
            <a:r>
              <a:rPr lang="en-US" dirty="0"/>
              <a:t>In practice: pick 2 or 3 sequences of characters that are meaningful to you and combine them</a:t>
            </a:r>
          </a:p>
          <a:p>
            <a:pPr lvl="1">
              <a:defRPr/>
            </a:pPr>
            <a:r>
              <a:rPr lang="en-US" dirty="0"/>
              <a:t>Make it as long as possible, with as great a mixture of letters, numbers, and symbols as you can</a:t>
            </a:r>
          </a:p>
        </p:txBody>
      </p:sp>
    </p:spTree>
    <p:extLst>
      <p:ext uri="{BB962C8B-B14F-4D97-AF65-F5344CB8AC3E}">
        <p14:creationId xmlns:p14="http://schemas.microsoft.com/office/powerpoint/2010/main" val="1730248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More on Passwords</a:t>
            </a:r>
          </a:p>
        </p:txBody>
      </p:sp>
      <p:sp>
        <p:nvSpPr>
          <p:cNvPr id="3" name="Content Placeholder 2"/>
          <p:cNvSpPr>
            <a:spLocks noGrp="1"/>
          </p:cNvSpPr>
          <p:nvPr>
            <p:ph sz="quarter" idx="1"/>
          </p:nvPr>
        </p:nvSpPr>
        <p:spPr/>
        <p:txBody>
          <a:bodyPr>
            <a:normAutofit lnSpcReduction="10000"/>
          </a:bodyPr>
          <a:lstStyle/>
          <a:p>
            <a:pPr marL="0" indent="0">
              <a:buNone/>
              <a:defRPr/>
            </a:pPr>
            <a:r>
              <a:rPr lang="en-US" dirty="0"/>
              <a:t>Example of passwords that are easy to guess:</a:t>
            </a:r>
          </a:p>
          <a:p>
            <a:pPr>
              <a:buFontTx/>
              <a:buChar char="•"/>
              <a:defRPr/>
            </a:pPr>
            <a:r>
              <a:rPr lang="en-US" dirty="0"/>
              <a:t> “hello” — dictionary word</a:t>
            </a:r>
          </a:p>
          <a:p>
            <a:pPr>
              <a:buFontTx/>
              <a:buChar char="•"/>
              <a:defRPr/>
            </a:pPr>
            <a:r>
              <a:rPr lang="en-US" dirty="0"/>
              <a:t> “</a:t>
            </a:r>
            <a:r>
              <a:rPr lang="en-US" dirty="0" err="1"/>
              <a:t>mycomputer</a:t>
            </a:r>
            <a:r>
              <a:rPr lang="en-US" dirty="0"/>
              <a:t>” — two dictionary words put together</a:t>
            </a:r>
          </a:p>
          <a:p>
            <a:pPr>
              <a:buFontTx/>
              <a:buChar char="•"/>
              <a:defRPr/>
            </a:pPr>
            <a:r>
              <a:rPr lang="en-US" dirty="0"/>
              <a:t> “</a:t>
            </a:r>
            <a:r>
              <a:rPr lang="en-US" dirty="0" err="1"/>
              <a:t>qwertyuiop</a:t>
            </a:r>
            <a:r>
              <a:rPr lang="en-US" dirty="0"/>
              <a:t>” — top row of letters on U.S. keyboard</a:t>
            </a:r>
          </a:p>
          <a:p>
            <a:pPr>
              <a:buFontTx/>
              <a:buChar char="•"/>
              <a:defRPr/>
            </a:pPr>
            <a:r>
              <a:rPr lang="en-US" dirty="0"/>
              <a:t> “311t3$p34k” — replace letters with digits and symbols (“</a:t>
            </a:r>
            <a:r>
              <a:rPr lang="en-US" dirty="0" err="1"/>
              <a:t>elitespeak</a:t>
            </a:r>
            <a:r>
              <a:rPr lang="en-US" dirty="0"/>
              <a:t>”)</a:t>
            </a:r>
          </a:p>
          <a:p>
            <a:pPr marL="0" indent="0">
              <a:buNone/>
              <a:defRPr/>
            </a:pPr>
            <a:r>
              <a:rPr lang="en-US" dirty="0"/>
              <a:t>Examples of passwords that are hard to guess:</a:t>
            </a:r>
          </a:p>
          <a:p>
            <a:pPr>
              <a:buFontTx/>
              <a:buChar char="•"/>
              <a:defRPr/>
            </a:pPr>
            <a:r>
              <a:rPr lang="en-US" dirty="0"/>
              <a:t>“</a:t>
            </a:r>
            <a:r>
              <a:rPr lang="en-US" dirty="0" err="1"/>
              <a:t>WtBvStHbChCsLm?TbWtF</a:t>
            </a:r>
            <a:r>
              <a:rPr lang="en-US" dirty="0"/>
              <a:t>.+FSK</a:t>
            </a:r>
          </a:p>
          <a:p>
            <a:pPr>
              <a:buFontTx/>
              <a:buChar char="•"/>
              <a:defRPr/>
            </a:pPr>
            <a:r>
              <a:rPr lang="en-US" dirty="0"/>
              <a:t>“&gt;</a:t>
            </a:r>
            <a:r>
              <a:rPr lang="mr-IN" dirty="0"/>
              <a:t>2</a:t>
            </a:r>
            <a:r>
              <a:rPr lang="en-US" dirty="0"/>
              <a:t>-</a:t>
            </a:r>
            <a:r>
              <a:rPr lang="mr-IN" dirty="0"/>
              <a:t>;</a:t>
            </a:r>
            <a:r>
              <a:rPr lang="en-US" dirty="0"/>
              <a:t>:</a:t>
            </a:r>
            <a:r>
              <a:rPr lang="mr-IN" dirty="0"/>
              <a:t>Pm,</a:t>
            </a:r>
            <a:r>
              <a:rPr lang="en-US" dirty="0"/>
              <a:t>)</a:t>
            </a:r>
            <a:r>
              <a:rPr lang="mr-IN" dirty="0"/>
              <a:t>3YSDN</a:t>
            </a:r>
            <a:r>
              <a:rPr lang="en-US" dirty="0"/>
              <a:t>[</a:t>
            </a:r>
            <a:r>
              <a:rPr lang="mr-IN" dirty="0"/>
              <a:t>@CEO?Xc:rx</a:t>
            </a:r>
            <a:r>
              <a:rPr lang="en-US" dirty="0"/>
              <a:t>[”</a:t>
            </a:r>
          </a:p>
        </p:txBody>
      </p:sp>
    </p:spTree>
    <p:extLst>
      <p:ext uri="{BB962C8B-B14F-4D97-AF65-F5344CB8AC3E}">
        <p14:creationId xmlns:p14="http://schemas.microsoft.com/office/powerpoint/2010/main" val="42357694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Passphrases</a:t>
            </a:r>
          </a:p>
        </p:txBody>
      </p:sp>
      <p:sp>
        <p:nvSpPr>
          <p:cNvPr id="3" name="Content Placeholder 2"/>
          <p:cNvSpPr>
            <a:spLocks noGrp="1"/>
          </p:cNvSpPr>
          <p:nvPr>
            <p:ph sz="quarter" idx="1"/>
          </p:nvPr>
        </p:nvSpPr>
        <p:spPr/>
        <p:txBody>
          <a:bodyPr/>
          <a:lstStyle/>
          <a:p>
            <a:pPr marL="0" indent="0">
              <a:buNone/>
              <a:defRPr/>
            </a:pPr>
            <a:r>
              <a:rPr lang="en-US" dirty="0"/>
              <a:t>Sometimes easier to remember than random passwords</a:t>
            </a:r>
          </a:p>
          <a:p>
            <a:pPr marL="0" indent="0">
              <a:buNone/>
              <a:defRPr/>
            </a:pPr>
            <a:r>
              <a:rPr lang="en-US" dirty="0"/>
              <a:t>Pick several words and string them together, separated by blanks</a:t>
            </a:r>
          </a:p>
          <a:p>
            <a:pPr marL="0" indent="0">
              <a:buNone/>
              <a:defRPr/>
            </a:pPr>
            <a:endParaRPr lang="en-US" dirty="0"/>
          </a:p>
          <a:p>
            <a:pPr marL="0" indent="0">
              <a:buNone/>
              <a:defRPr/>
            </a:pPr>
            <a:r>
              <a:rPr lang="en-US" dirty="0"/>
              <a:t>Examples:</a:t>
            </a:r>
          </a:p>
          <a:p>
            <a:pPr>
              <a:defRPr/>
            </a:pPr>
            <a:r>
              <a:rPr lang="en-US" dirty="0"/>
              <a:t>“correct horse battery staple”</a:t>
            </a:r>
          </a:p>
          <a:p>
            <a:pPr>
              <a:defRPr/>
            </a:pPr>
            <a:r>
              <a:rPr lang="en-US" dirty="0"/>
              <a:t>“A home and a country should leave us no more”</a:t>
            </a:r>
          </a:p>
          <a:p>
            <a:pPr>
              <a:defRPr/>
            </a:pPr>
            <a:r>
              <a:rPr lang="en-US" dirty="0"/>
              <a:t>Any line from a book provided the line is not well known</a:t>
            </a:r>
          </a:p>
        </p:txBody>
      </p:sp>
    </p:spTree>
    <p:extLst>
      <p:ext uri="{BB962C8B-B14F-4D97-AF65-F5344CB8AC3E}">
        <p14:creationId xmlns:p14="http://schemas.microsoft.com/office/powerpoint/2010/main" val="11277269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Password safe</a:t>
            </a:r>
            <a:endParaRPr lang="en-US" dirty="0"/>
          </a:p>
        </p:txBody>
      </p:sp>
      <p:sp>
        <p:nvSpPr>
          <p:cNvPr id="28675" name="Content Placeholder 2"/>
          <p:cNvSpPr>
            <a:spLocks noGrp="1"/>
          </p:cNvSpPr>
          <p:nvPr>
            <p:ph sz="quarter" idx="1"/>
          </p:nvPr>
        </p:nvSpPr>
        <p:spPr/>
        <p:txBody>
          <a:bodyPr/>
          <a:lstStyle/>
          <a:p>
            <a:r>
              <a:rPr lang="en-US" altLang="en-US" sz="1800"/>
              <a:t>“Many computer users today have to keep track of dozens of passwords: for network accounts, online services, premium web sites. Some write their passwords on a piece of paper, leaving their accounts vulnerable to thieves or in-house snoops. Others choose the same password for different applications, which makes life easy for intruders of all kinds.</a:t>
            </a:r>
          </a:p>
          <a:p>
            <a:r>
              <a:rPr lang="en-US" altLang="en-US" sz="1800"/>
              <a:t>With Password Safe, a free utility designed by Bruce Schneier, users can keep their passwords securely encrypted on their computers. A single Safe Combination--just one thing to remember--unlocks them all.”</a:t>
            </a:r>
          </a:p>
          <a:p>
            <a:r>
              <a:rPr lang="en-US" altLang="en-US" sz="1800"/>
              <a:t>Websites</a:t>
            </a:r>
          </a:p>
          <a:p>
            <a:pPr lvl="1"/>
            <a:r>
              <a:rPr lang="en-US" altLang="en-US" sz="1500">
                <a:hlinkClick r:id="rId2"/>
              </a:rPr>
              <a:t>https://www.schneier.com/academic/passsafe/</a:t>
            </a:r>
            <a:endParaRPr lang="en-US" altLang="en-US" sz="1500"/>
          </a:p>
          <a:p>
            <a:pPr lvl="1"/>
            <a:r>
              <a:rPr lang="en-US" altLang="en-US" sz="1500">
                <a:hlinkClick r:id="rId3"/>
              </a:rPr>
              <a:t>https://pwsafe.org/</a:t>
            </a:r>
            <a:endParaRPr lang="en-US" altLang="en-US" sz="1500"/>
          </a:p>
          <a:p>
            <a:pPr lvl="1"/>
            <a:endParaRPr lang="en-US" altLang="en-US" sz="1500"/>
          </a:p>
          <a:p>
            <a:endParaRPr lang="en-US" altLang="en-US" sz="1800"/>
          </a:p>
          <a:p>
            <a:endParaRPr lang="en-US" altLang="en-US" sz="1800"/>
          </a:p>
        </p:txBody>
      </p:sp>
    </p:spTree>
    <p:extLst>
      <p:ext uri="{BB962C8B-B14F-4D97-AF65-F5344CB8AC3E}">
        <p14:creationId xmlns:p14="http://schemas.microsoft.com/office/powerpoint/2010/main" val="34674053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Password </a:t>
            </a:r>
            <a:r>
              <a:rPr lang="en-US" dirty="0"/>
              <a:t>A</a:t>
            </a:r>
            <a:r>
              <a:rPr lang="en-US" dirty="0" smtClean="0"/>
              <a:t>wareness: A </a:t>
            </a:r>
            <a:r>
              <a:rPr lang="en-US" dirty="0"/>
              <a:t>R</a:t>
            </a:r>
            <a:r>
              <a:rPr lang="en-US" dirty="0" smtClean="0"/>
              <a:t>eality</a:t>
            </a:r>
            <a:endParaRPr lang="en-US" dirty="0"/>
          </a:p>
        </p:txBody>
      </p:sp>
      <p:sp>
        <p:nvSpPr>
          <p:cNvPr id="3" name="Content Placeholder 2"/>
          <p:cNvSpPr>
            <a:spLocks noGrp="1"/>
          </p:cNvSpPr>
          <p:nvPr>
            <p:ph sz="quarter" idx="1"/>
          </p:nvPr>
        </p:nvSpPr>
        <p:spPr/>
        <p:txBody>
          <a:bodyPr/>
          <a:lstStyle/>
          <a:p>
            <a:pPr>
              <a:defRPr/>
            </a:pPr>
            <a:r>
              <a:rPr lang="en-US" dirty="0" smtClean="0">
                <a:hlinkClick r:id="rId2"/>
              </a:rPr>
              <a:t>https://www.youtube.com/watch?v=opRMrEfAIiI</a:t>
            </a:r>
            <a:endParaRPr lang="en-US" dirty="0" smtClean="0"/>
          </a:p>
          <a:p>
            <a:pPr marL="0" indent="0">
              <a:buNone/>
              <a:defRPr/>
            </a:pPr>
            <a:endParaRPr lang="en-US" dirty="0"/>
          </a:p>
        </p:txBody>
      </p:sp>
    </p:spTree>
    <p:extLst>
      <p:ext uri="{BB962C8B-B14F-4D97-AF65-F5344CB8AC3E}">
        <p14:creationId xmlns:p14="http://schemas.microsoft.com/office/powerpoint/2010/main" val="13143953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a:t>
            </a:r>
            <a:r>
              <a:rPr lang="en-US" dirty="0" smtClean="0"/>
              <a:t>uthentication with Biometrics</a:t>
            </a:r>
            <a:endParaRPr lang="en-US" dirty="0"/>
          </a:p>
        </p:txBody>
      </p:sp>
      <p:sp>
        <p:nvSpPr>
          <p:cNvPr id="30723" name="Content Placeholder 2"/>
          <p:cNvSpPr>
            <a:spLocks noGrp="1"/>
          </p:cNvSpPr>
          <p:nvPr>
            <p:ph sz="quarter" idx="1"/>
          </p:nvPr>
        </p:nvSpPr>
        <p:spPr/>
        <p:txBody>
          <a:bodyPr/>
          <a:lstStyle/>
          <a:p>
            <a:r>
              <a:rPr lang="en-US" altLang="en-US" smtClean="0"/>
              <a:t>Automated use of physiological characteristics to verify identity</a:t>
            </a:r>
          </a:p>
        </p:txBody>
      </p:sp>
      <p:pic>
        <p:nvPicPr>
          <p:cNvPr id="307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3733800"/>
            <a:ext cx="1143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2628900"/>
            <a:ext cx="11430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3351213"/>
            <a:ext cx="1143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4438" y="2657475"/>
            <a:ext cx="1143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31740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Physiological Biometrics</a:t>
            </a:r>
            <a:endParaRPr lang="en-US" dirty="0"/>
          </a:p>
        </p:txBody>
      </p:sp>
      <p:sp>
        <p:nvSpPr>
          <p:cNvPr id="31747" name="Content Placeholder 2"/>
          <p:cNvSpPr>
            <a:spLocks noGrp="1"/>
          </p:cNvSpPr>
          <p:nvPr>
            <p:ph sz="quarter" idx="1"/>
          </p:nvPr>
        </p:nvSpPr>
        <p:spPr>
          <a:xfrm>
            <a:off x="1981200" y="1600201"/>
            <a:ext cx="4953000" cy="4873625"/>
          </a:xfrm>
        </p:spPr>
        <p:txBody>
          <a:bodyPr/>
          <a:lstStyle/>
          <a:p>
            <a:pPr>
              <a:lnSpc>
                <a:spcPct val="90000"/>
              </a:lnSpc>
            </a:pPr>
            <a:r>
              <a:rPr lang="en-GB" altLang="en-US" smtClean="0"/>
              <a:t>Fingerprint</a:t>
            </a:r>
          </a:p>
          <a:p>
            <a:pPr>
              <a:lnSpc>
                <a:spcPct val="90000"/>
              </a:lnSpc>
            </a:pPr>
            <a:r>
              <a:rPr lang="en-GB" altLang="en-US" smtClean="0"/>
              <a:t>Face Recognition 	</a:t>
            </a:r>
          </a:p>
          <a:p>
            <a:pPr>
              <a:lnSpc>
                <a:spcPct val="90000"/>
              </a:lnSpc>
            </a:pPr>
            <a:r>
              <a:rPr lang="en-GB" altLang="en-US" smtClean="0"/>
              <a:t>Hand Geometry   </a:t>
            </a:r>
          </a:p>
          <a:p>
            <a:pPr>
              <a:lnSpc>
                <a:spcPct val="90000"/>
              </a:lnSpc>
            </a:pPr>
            <a:r>
              <a:rPr lang="en-GB" altLang="en-US" smtClean="0"/>
              <a:t>Iris Scan: analyse features of colored ring in an eye	</a:t>
            </a:r>
          </a:p>
          <a:p>
            <a:pPr>
              <a:lnSpc>
                <a:spcPct val="90000"/>
              </a:lnSpc>
            </a:pPr>
            <a:r>
              <a:rPr lang="en-GB" altLang="en-US" smtClean="0"/>
              <a:t>Retina Scan: analyse blood vessels in the eye</a:t>
            </a:r>
          </a:p>
          <a:p>
            <a:pPr>
              <a:lnSpc>
                <a:spcPct val="90000"/>
              </a:lnSpc>
            </a:pPr>
            <a:r>
              <a:rPr lang="en-GB" altLang="en-US" smtClean="0"/>
              <a:t>Earprint: geometric features of ears</a:t>
            </a:r>
          </a:p>
          <a:p>
            <a:pPr>
              <a:lnSpc>
                <a:spcPct val="90000"/>
              </a:lnSpc>
            </a:pPr>
            <a:r>
              <a:rPr lang="en-GB" altLang="en-US" smtClean="0"/>
              <a:t>DNA</a:t>
            </a:r>
          </a:p>
          <a:p>
            <a:endParaRPr lang="en-US" altLang="en-US" smtClean="0"/>
          </a:p>
        </p:txBody>
      </p:sp>
      <p:pic>
        <p:nvPicPr>
          <p:cNvPr id="31748"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1401" y="1641476"/>
            <a:ext cx="2582863"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34946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B</a:t>
            </a:r>
            <a:r>
              <a:rPr lang="en-US" dirty="0" smtClean="0"/>
              <a:t>ehavioral Biometrics</a:t>
            </a:r>
            <a:endParaRPr lang="en-US" dirty="0"/>
          </a:p>
        </p:txBody>
      </p:sp>
      <p:sp>
        <p:nvSpPr>
          <p:cNvPr id="32771" name="Content Placeholder 2"/>
          <p:cNvSpPr>
            <a:spLocks noGrp="1"/>
          </p:cNvSpPr>
          <p:nvPr>
            <p:ph sz="quarter" idx="1"/>
          </p:nvPr>
        </p:nvSpPr>
        <p:spPr/>
        <p:txBody>
          <a:bodyPr/>
          <a:lstStyle/>
          <a:p>
            <a:r>
              <a:rPr lang="en-US" altLang="en-US" smtClean="0"/>
              <a:t>voice recongnition</a:t>
            </a:r>
          </a:p>
          <a:p>
            <a:r>
              <a:rPr lang="en-US" altLang="en-US" smtClean="0"/>
              <a:t>signature/handwriting</a:t>
            </a:r>
          </a:p>
          <a:p>
            <a:r>
              <a:rPr lang="en-US" altLang="en-US" smtClean="0"/>
              <a:t>keystroke pattern: measuring time spaces between types words</a:t>
            </a:r>
          </a:p>
        </p:txBody>
      </p:sp>
    </p:spTree>
    <p:extLst>
      <p:ext uri="{BB962C8B-B14F-4D97-AF65-F5344CB8AC3E}">
        <p14:creationId xmlns:p14="http://schemas.microsoft.com/office/powerpoint/2010/main" val="27718312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What we have learned so far</a:t>
            </a:r>
            <a:endParaRPr lang="en-US" dirty="0"/>
          </a:p>
        </p:txBody>
      </p:sp>
      <p:sp>
        <p:nvSpPr>
          <p:cNvPr id="3" name="Content Placeholder 2"/>
          <p:cNvSpPr>
            <a:spLocks noGrp="1"/>
          </p:cNvSpPr>
          <p:nvPr>
            <p:ph sz="quarter" idx="1"/>
          </p:nvPr>
        </p:nvSpPr>
        <p:spPr/>
        <p:txBody>
          <a:bodyPr/>
          <a:lstStyle/>
          <a:p>
            <a:pPr>
              <a:defRPr/>
            </a:pPr>
            <a:r>
              <a:rPr lang="en-US" dirty="0" smtClean="0"/>
              <a:t>Unauthorized access in a system or a resource can violate:</a:t>
            </a:r>
          </a:p>
          <a:p>
            <a:pPr marL="823913" lvl="1" indent="-457200">
              <a:buFont typeface="+mj-lt"/>
              <a:buAutoNum type="arabicPeriod"/>
              <a:defRPr/>
            </a:pPr>
            <a:r>
              <a:rPr lang="en-US" dirty="0" smtClean="0"/>
              <a:t>Confidentiality</a:t>
            </a:r>
          </a:p>
          <a:p>
            <a:pPr marL="823913" lvl="1" indent="-457200">
              <a:buFont typeface="+mj-lt"/>
              <a:buAutoNum type="arabicPeriod"/>
              <a:defRPr/>
            </a:pPr>
            <a:r>
              <a:rPr lang="en-US" dirty="0" smtClean="0"/>
              <a:t>Integrity</a:t>
            </a:r>
          </a:p>
          <a:p>
            <a:pPr marL="823913" lvl="1" indent="-457200">
              <a:buFont typeface="+mj-lt"/>
              <a:buAutoNum type="arabicPeriod"/>
              <a:defRPr/>
            </a:pPr>
            <a:r>
              <a:rPr lang="en-US" dirty="0" smtClean="0"/>
              <a:t>Availability</a:t>
            </a:r>
          </a:p>
          <a:p>
            <a:pPr marL="823913" lvl="1" indent="-457200">
              <a:buFont typeface="+mj-lt"/>
              <a:buAutoNum type="arabicPeriod"/>
              <a:defRPr/>
            </a:pPr>
            <a:r>
              <a:rPr lang="en-US" dirty="0" smtClean="0"/>
              <a:t>All of the above</a:t>
            </a:r>
          </a:p>
          <a:p>
            <a:pPr marL="823913" lvl="1" indent="-457200">
              <a:buFont typeface="+mj-lt"/>
              <a:buAutoNum type="arabicPeriod"/>
              <a:defRPr/>
            </a:pPr>
            <a:endParaRPr lang="en-US" dirty="0"/>
          </a:p>
          <a:p>
            <a:pPr marL="823913" lvl="1" indent="-457200">
              <a:buFont typeface="+mj-lt"/>
              <a:buAutoNum type="arabicPeriod"/>
              <a:defRPr/>
            </a:pPr>
            <a:endParaRPr lang="en-US" dirty="0" smtClean="0"/>
          </a:p>
          <a:p>
            <a:pPr marL="366713" lvl="1" indent="0">
              <a:buNone/>
              <a:defRPr/>
            </a:pPr>
            <a:endParaRPr lang="en-US" dirty="0" smtClean="0"/>
          </a:p>
          <a:p>
            <a:pPr marL="366713" lvl="1" indent="0">
              <a:buNone/>
              <a:defRPr/>
            </a:pPr>
            <a:endParaRPr lang="en-US" dirty="0"/>
          </a:p>
          <a:p>
            <a:pPr marL="823913" lvl="1" indent="-457200">
              <a:buFont typeface="+mj-lt"/>
              <a:buAutoNum type="arabicPeriod"/>
              <a:defRPr/>
            </a:pPr>
            <a:endParaRPr lang="en-US" dirty="0"/>
          </a:p>
        </p:txBody>
      </p:sp>
      <p:sp>
        <p:nvSpPr>
          <p:cNvPr id="4" name="Rectangle 3"/>
          <p:cNvSpPr/>
          <p:nvPr/>
        </p:nvSpPr>
        <p:spPr>
          <a:xfrm>
            <a:off x="2133600" y="5181600"/>
            <a:ext cx="73914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Authorized access is one of the most important security measures.</a:t>
            </a:r>
          </a:p>
        </p:txBody>
      </p:sp>
    </p:spTree>
    <p:extLst>
      <p:ext uri="{BB962C8B-B14F-4D97-AF65-F5344CB8AC3E}">
        <p14:creationId xmlns:p14="http://schemas.microsoft.com/office/powerpoint/2010/main" val="27644065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Characteristics of Biometric Factors</a:t>
            </a:r>
            <a:endParaRPr lang="en-US" dirty="0"/>
          </a:p>
        </p:txBody>
      </p:sp>
      <p:sp>
        <p:nvSpPr>
          <p:cNvPr id="33795" name="Content Placeholder 2"/>
          <p:cNvSpPr>
            <a:spLocks noGrp="1"/>
          </p:cNvSpPr>
          <p:nvPr>
            <p:ph sz="quarter" idx="1"/>
          </p:nvPr>
        </p:nvSpPr>
        <p:spPr>
          <a:xfrm>
            <a:off x="1981200" y="1433514"/>
            <a:ext cx="7467600" cy="5195887"/>
          </a:xfrm>
        </p:spPr>
        <p:txBody>
          <a:bodyPr/>
          <a:lstStyle/>
          <a:p>
            <a:pPr eaLnBrk="1" hangingPunct="1"/>
            <a:r>
              <a:rPr lang="en-US" altLang="en-US" sz="2000"/>
              <a:t>Universality</a:t>
            </a:r>
          </a:p>
          <a:p>
            <a:pPr lvl="1" eaLnBrk="1" hangingPunct="1"/>
            <a:r>
              <a:rPr lang="en-US" altLang="en-US" sz="2000"/>
              <a:t>chosen biometric characteristic present in the majority of people</a:t>
            </a:r>
          </a:p>
          <a:p>
            <a:pPr eaLnBrk="1" hangingPunct="1"/>
            <a:r>
              <a:rPr lang="en-US" altLang="en-US" sz="2000"/>
              <a:t>Uniqueness</a:t>
            </a:r>
          </a:p>
          <a:p>
            <a:pPr lvl="1" eaLnBrk="1" hangingPunct="1"/>
            <a:r>
              <a:rPr lang="en-US" altLang="en-US" sz="2000"/>
              <a:t>biometric characteristics must be unique for each person</a:t>
            </a:r>
          </a:p>
          <a:p>
            <a:pPr eaLnBrk="1" hangingPunct="1"/>
            <a:r>
              <a:rPr lang="en-US" altLang="en-US" sz="2000"/>
              <a:t>Permanence</a:t>
            </a:r>
          </a:p>
          <a:p>
            <a:pPr lvl="1" eaLnBrk="1" hangingPunct="1"/>
            <a:r>
              <a:rPr lang="en-US" altLang="en-US" sz="2000"/>
              <a:t>particular characteristic resists change over time and with advancing age</a:t>
            </a:r>
          </a:p>
          <a:p>
            <a:pPr eaLnBrk="1" hangingPunct="1"/>
            <a:r>
              <a:rPr lang="en-US" altLang="en-US" sz="2000"/>
              <a:t>Collectability</a:t>
            </a:r>
          </a:p>
          <a:p>
            <a:pPr lvl="1"/>
            <a:r>
              <a:rPr lang="en-US" altLang="en-US" sz="2000"/>
              <a:t>easy to acquire Performance</a:t>
            </a:r>
          </a:p>
          <a:p>
            <a:pPr eaLnBrk="1" hangingPunct="1"/>
            <a:r>
              <a:rPr lang="en-US" altLang="en-US" sz="2000"/>
              <a:t>User’s acceptability</a:t>
            </a:r>
          </a:p>
          <a:p>
            <a:pPr lvl="1" eaLnBrk="1" hangingPunct="1"/>
            <a:r>
              <a:rPr lang="en-US" altLang="en-US" sz="1700"/>
              <a:t>users must be comfortable about the characteristics</a:t>
            </a:r>
          </a:p>
          <a:p>
            <a:pPr eaLnBrk="1" hangingPunct="1"/>
            <a:r>
              <a:rPr lang="en-US" altLang="en-US" sz="2000"/>
              <a:t>Robustness against circumvention</a:t>
            </a:r>
          </a:p>
          <a:p>
            <a:pPr lvl="1" eaLnBrk="1" hangingPunct="1"/>
            <a:r>
              <a:rPr lang="en-US" altLang="en-US" sz="1700"/>
              <a:t>biometric characteristics that cannot be copied easily</a:t>
            </a:r>
          </a:p>
        </p:txBody>
      </p:sp>
    </p:spTree>
    <p:extLst>
      <p:ext uri="{BB962C8B-B14F-4D97-AF65-F5344CB8AC3E}">
        <p14:creationId xmlns:p14="http://schemas.microsoft.com/office/powerpoint/2010/main" val="7605270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Advantages of Biometrics</a:t>
            </a:r>
            <a:endParaRPr lang="en-US" dirty="0"/>
          </a:p>
        </p:txBody>
      </p:sp>
      <p:sp>
        <p:nvSpPr>
          <p:cNvPr id="3" name="Content Placeholder 2"/>
          <p:cNvSpPr>
            <a:spLocks noGrp="1"/>
          </p:cNvSpPr>
          <p:nvPr>
            <p:ph sz="quarter" idx="1"/>
          </p:nvPr>
        </p:nvSpPr>
        <p:spPr/>
        <p:txBody>
          <a:bodyPr/>
          <a:lstStyle/>
          <a:p>
            <a:r>
              <a:rPr lang="en-US" altLang="en-US" smtClean="0"/>
              <a:t>cannot be stolen, lost or forgotten</a:t>
            </a:r>
          </a:p>
          <a:p>
            <a:r>
              <a:rPr lang="en-US" altLang="en-US" smtClean="0"/>
              <a:t>social engineering attack is very difficult</a:t>
            </a:r>
          </a:p>
          <a:p>
            <a:r>
              <a:rPr lang="en-US" altLang="en-US" smtClean="0"/>
              <a:t>not required to be remembered by user</a:t>
            </a:r>
          </a:p>
        </p:txBody>
      </p:sp>
    </p:spTree>
    <p:extLst>
      <p:ext uri="{BB962C8B-B14F-4D97-AF65-F5344CB8AC3E}">
        <p14:creationId xmlns:p14="http://schemas.microsoft.com/office/powerpoint/2010/main" val="29147463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a:t>
            </a:r>
            <a:r>
              <a:rPr lang="en-US" dirty="0" smtClean="0"/>
              <a:t>isadvantages</a:t>
            </a:r>
            <a:endParaRPr lang="en-US" dirty="0"/>
          </a:p>
        </p:txBody>
      </p:sp>
      <p:sp>
        <p:nvSpPr>
          <p:cNvPr id="35843" name="Content Placeholder 2"/>
          <p:cNvSpPr>
            <a:spLocks noGrp="1"/>
          </p:cNvSpPr>
          <p:nvPr>
            <p:ph sz="quarter" idx="1"/>
          </p:nvPr>
        </p:nvSpPr>
        <p:spPr/>
        <p:txBody>
          <a:bodyPr/>
          <a:lstStyle/>
          <a:p>
            <a:r>
              <a:rPr lang="en-US" altLang="en-US" dirty="0" smtClean="0"/>
              <a:t>susceptible to change due to aging, illness, injury</a:t>
            </a:r>
          </a:p>
          <a:p>
            <a:r>
              <a:rPr lang="en-US" altLang="en-US" dirty="0" smtClean="0"/>
              <a:t>requires more accurate and standardized technology for sample </a:t>
            </a:r>
            <a:r>
              <a:rPr lang="en-US" altLang="en-US" dirty="0" smtClean="0"/>
              <a:t>collection</a:t>
            </a:r>
          </a:p>
          <a:p>
            <a:r>
              <a:rPr lang="en-US" altLang="en-US" dirty="0" smtClean="0"/>
              <a:t>False acceptance rate (FAR):   Rate at which illegitimate users are allowed access.</a:t>
            </a:r>
          </a:p>
          <a:p>
            <a:r>
              <a:rPr lang="en-US" altLang="en-US" dirty="0" smtClean="0"/>
              <a:t>False rejection rate (FRR): Rate at which legitimate users are </a:t>
            </a:r>
            <a:r>
              <a:rPr lang="en-US" altLang="en-US" smtClean="0"/>
              <a:t>denied access.</a:t>
            </a:r>
          </a:p>
          <a:p>
            <a:pPr marL="0" indent="0">
              <a:buNone/>
            </a:pPr>
            <a:endParaRPr lang="en-US" altLang="en-US" dirty="0" smtClean="0"/>
          </a:p>
          <a:p>
            <a:endParaRPr lang="en-US" altLang="en-US" dirty="0" smtClean="0"/>
          </a:p>
        </p:txBody>
      </p:sp>
    </p:spTree>
    <p:extLst>
      <p:ext uri="{BB962C8B-B14F-4D97-AF65-F5344CB8AC3E}">
        <p14:creationId xmlns:p14="http://schemas.microsoft.com/office/powerpoint/2010/main" val="40578233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Multifactor Authentication</a:t>
            </a:r>
          </a:p>
        </p:txBody>
      </p:sp>
      <p:sp>
        <p:nvSpPr>
          <p:cNvPr id="3" name="Content Placeholder 2"/>
          <p:cNvSpPr>
            <a:spLocks noGrp="1"/>
          </p:cNvSpPr>
          <p:nvPr>
            <p:ph sz="quarter" idx="1"/>
          </p:nvPr>
        </p:nvSpPr>
        <p:spPr/>
        <p:txBody>
          <a:bodyPr/>
          <a:lstStyle/>
          <a:p>
            <a:pPr marL="0" indent="0">
              <a:buNone/>
              <a:defRPr/>
            </a:pPr>
            <a:r>
              <a:rPr lang="en-US" dirty="0"/>
              <a:t>Use at least two factors to prove identity</a:t>
            </a:r>
          </a:p>
          <a:p>
            <a:pPr>
              <a:defRPr/>
            </a:pPr>
            <a:r>
              <a:rPr lang="en-US" dirty="0"/>
              <a:t>Must be two </a:t>
            </a:r>
            <a:r>
              <a:rPr lang="en-US" i="1" dirty="0"/>
              <a:t>different</a:t>
            </a:r>
            <a:r>
              <a:rPr lang="en-US" dirty="0"/>
              <a:t> factors</a:t>
            </a:r>
          </a:p>
          <a:p>
            <a:pPr marL="0" indent="0">
              <a:buNone/>
              <a:defRPr/>
            </a:pPr>
            <a:endParaRPr lang="en-US" dirty="0"/>
          </a:p>
          <a:p>
            <a:pPr marL="0" indent="0">
              <a:buNone/>
              <a:defRPr/>
            </a:pPr>
            <a:r>
              <a:rPr lang="en-US" dirty="0"/>
              <a:t>Example: Google multifactor authentication (“2-step verification”)</a:t>
            </a:r>
          </a:p>
          <a:p>
            <a:pPr>
              <a:buFontTx/>
              <a:buChar char="•"/>
              <a:defRPr/>
            </a:pPr>
            <a:r>
              <a:rPr lang="en-US" dirty="0"/>
              <a:t>Initially: you sign up for it to protect your Gmail account</a:t>
            </a:r>
          </a:p>
          <a:p>
            <a:pPr>
              <a:buFontTx/>
              <a:buChar char="•"/>
              <a:defRPr/>
            </a:pPr>
            <a:r>
              <a:rPr lang="en-US" dirty="0"/>
              <a:t>When you log into Gmail, </a:t>
            </a:r>
            <a:r>
              <a:rPr lang="en-US" i="1" dirty="0"/>
              <a:t>before</a:t>
            </a:r>
            <a:r>
              <a:rPr lang="en-US" dirty="0"/>
              <a:t> you get access to your email, Google sends you a 6-digit code</a:t>
            </a:r>
          </a:p>
          <a:p>
            <a:pPr>
              <a:buFontTx/>
              <a:buChar char="•"/>
              <a:defRPr/>
            </a:pPr>
            <a:r>
              <a:rPr lang="en-US" dirty="0"/>
              <a:t>You must enter the 6-digit code into the web page to access your email</a:t>
            </a:r>
          </a:p>
          <a:p>
            <a:pPr marL="0" indent="0">
              <a:buNone/>
              <a:defRPr/>
            </a:pPr>
            <a:endParaRPr lang="en-US" dirty="0"/>
          </a:p>
        </p:txBody>
      </p:sp>
    </p:spTree>
    <p:extLst>
      <p:ext uri="{BB962C8B-B14F-4D97-AF65-F5344CB8AC3E}">
        <p14:creationId xmlns:p14="http://schemas.microsoft.com/office/powerpoint/2010/main" val="34074406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a:t>
            </a:r>
            <a:endParaRPr lang="en-US" dirty="0"/>
          </a:p>
        </p:txBody>
      </p:sp>
      <p:sp>
        <p:nvSpPr>
          <p:cNvPr id="3" name="Content Placeholder 2"/>
          <p:cNvSpPr>
            <a:spLocks noGrp="1"/>
          </p:cNvSpPr>
          <p:nvPr>
            <p:ph idx="1"/>
          </p:nvPr>
        </p:nvSpPr>
        <p:spPr/>
        <p:txBody>
          <a:bodyPr/>
          <a:lstStyle/>
          <a:p>
            <a:r>
              <a:rPr lang="en-US" dirty="0"/>
              <a:t>A bank announced that it has just implemented two-factor authentication. Bank customers supply a login name and password to access the web site. If correct, they are then taken to a second web page that requires them to enter the same login and password. If those are correct, they get access to their on-line banking information. Is this in fact two-factor authentication like the bank says? Why or why not?</a:t>
            </a:r>
          </a:p>
          <a:p>
            <a:endParaRPr lang="en-US" dirty="0"/>
          </a:p>
        </p:txBody>
      </p:sp>
    </p:spTree>
    <p:extLst>
      <p:ext uri="{BB962C8B-B14F-4D97-AF65-F5344CB8AC3E}">
        <p14:creationId xmlns:p14="http://schemas.microsoft.com/office/powerpoint/2010/main" val="2929345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a:t>
            </a:r>
            <a:endParaRPr lang="en-US" dirty="0"/>
          </a:p>
        </p:txBody>
      </p:sp>
      <p:sp>
        <p:nvSpPr>
          <p:cNvPr id="3" name="Content Placeholder 2"/>
          <p:cNvSpPr>
            <a:spLocks noGrp="1"/>
          </p:cNvSpPr>
          <p:nvPr>
            <p:ph idx="1"/>
          </p:nvPr>
        </p:nvSpPr>
        <p:spPr/>
        <p:txBody>
          <a:bodyPr/>
          <a:lstStyle/>
          <a:p>
            <a:r>
              <a:rPr lang="en-US" dirty="0"/>
              <a:t>A cell phone provider asks you for your cell phone </a:t>
            </a:r>
            <a:r>
              <a:rPr lang="en-US" dirty="0" smtClean="0"/>
              <a:t>number. It </a:t>
            </a:r>
            <a:r>
              <a:rPr lang="en-US" dirty="0"/>
              <a:t>then shows you a picture. If the picture is the one that you selected when you set up your web account, you click “YES” and it takes you to </a:t>
            </a:r>
            <a:r>
              <a:rPr lang="en-US" dirty="0" smtClean="0"/>
              <a:t>the page where you enter your password. </a:t>
            </a:r>
            <a:r>
              <a:rPr lang="en-US" dirty="0"/>
              <a:t>Otherwise, you are instructed to immediately close your browser, as the web site is not that of the cell phone provider. Is this two-factor authentication? Why or why not?</a:t>
            </a:r>
          </a:p>
          <a:p>
            <a:endParaRPr lang="en-US" dirty="0"/>
          </a:p>
        </p:txBody>
      </p:sp>
    </p:spTree>
    <p:extLst>
      <p:ext uri="{BB962C8B-B14F-4D97-AF65-F5344CB8AC3E}">
        <p14:creationId xmlns:p14="http://schemas.microsoft.com/office/powerpoint/2010/main" val="2896832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Different accesses</a:t>
            </a:r>
            <a:endParaRPr lang="en-US" dirty="0"/>
          </a:p>
        </p:txBody>
      </p:sp>
      <p:pic>
        <p:nvPicPr>
          <p:cNvPr id="11267" name="Content Placeholder 5" descr="Avatar Boy Cartoon · Free vector graphic on Pixabay"/>
          <p:cNvPicPr>
            <a:picLocks noGrp="1" noChangeAspect="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a:xfrm>
            <a:off x="7551739" y="2033588"/>
            <a:ext cx="725487" cy="882650"/>
          </a:xfrm>
        </p:spPr>
      </p:pic>
      <p:pic>
        <p:nvPicPr>
          <p:cNvPr id="11268"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26550" y="3767139"/>
            <a:ext cx="711200"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2" descr="Image result for computer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1" y="3627439"/>
            <a:ext cx="962025"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a:stCxn id="11267" idx="2"/>
            <a:endCxn id="11269" idx="0"/>
          </p:cNvCxnSpPr>
          <p:nvPr/>
        </p:nvCxnSpPr>
        <p:spPr>
          <a:xfrm flipH="1">
            <a:off x="7796213" y="2916238"/>
            <a:ext cx="119062" cy="711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1269" idx="0"/>
            <a:endCxn id="11267" idx="2"/>
          </p:cNvCxnSpPr>
          <p:nvPr/>
        </p:nvCxnSpPr>
        <p:spPr>
          <a:xfrm flipV="1">
            <a:off x="7796213" y="2916238"/>
            <a:ext cx="119062" cy="711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1269" idx="3"/>
            <a:endCxn id="11268" idx="1"/>
          </p:cNvCxnSpPr>
          <p:nvPr/>
        </p:nvCxnSpPr>
        <p:spPr>
          <a:xfrm>
            <a:off x="8277226" y="4179888"/>
            <a:ext cx="9493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8277226" y="4419600"/>
            <a:ext cx="9429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274" name="TextBox 23"/>
          <p:cNvSpPr txBox="1">
            <a:spLocks noChangeArrowheads="1"/>
          </p:cNvSpPr>
          <p:nvPr/>
        </p:nvSpPr>
        <p:spPr bwMode="auto">
          <a:xfrm>
            <a:off x="2286000" y="1905001"/>
            <a:ext cx="5105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Font typeface="Arial" panose="020B0604020202020204" pitchFamily="34" charset="0"/>
              <a:buChar char="•"/>
            </a:pPr>
            <a:r>
              <a:rPr lang="en-US" altLang="en-US"/>
              <a:t>Human computer interaction</a:t>
            </a:r>
          </a:p>
          <a:p>
            <a:pPr>
              <a:buFont typeface="Arial" panose="020B0604020202020204" pitchFamily="34" charset="0"/>
              <a:buChar char="•"/>
            </a:pPr>
            <a:r>
              <a:rPr lang="en-US" altLang="en-US"/>
              <a:t>Computer to computer interaction</a:t>
            </a:r>
          </a:p>
          <a:p>
            <a:pPr>
              <a:buFont typeface="Arial" panose="020B0604020202020204" pitchFamily="34" charset="0"/>
              <a:buChar char="•"/>
            </a:pPr>
            <a:r>
              <a:rPr lang="en-US" altLang="en-US"/>
              <a:t>Software to hardware interaction</a:t>
            </a:r>
          </a:p>
        </p:txBody>
      </p:sp>
    </p:spTree>
    <p:extLst>
      <p:ext uri="{BB962C8B-B14F-4D97-AF65-F5344CB8AC3E}">
        <p14:creationId xmlns:p14="http://schemas.microsoft.com/office/powerpoint/2010/main" val="733536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1935162"/>
          </a:xfrm>
        </p:spPr>
        <p:txBody>
          <a:bodyPr/>
          <a:lstStyle/>
          <a:p>
            <a:pPr>
              <a:defRPr/>
            </a:pPr>
            <a:r>
              <a:rPr lang="en-US" dirty="0" smtClean="0"/>
              <a:t>What do we need in order to authorize? </a:t>
            </a:r>
            <a:endParaRPr lang="en-US" dirty="0"/>
          </a:p>
        </p:txBody>
      </p:sp>
      <p:sp>
        <p:nvSpPr>
          <p:cNvPr id="3" name="Content Placeholder 2"/>
          <p:cNvSpPr>
            <a:spLocks noGrp="1"/>
          </p:cNvSpPr>
          <p:nvPr>
            <p:ph sz="quarter" idx="1"/>
          </p:nvPr>
        </p:nvSpPr>
        <p:spPr>
          <a:xfrm>
            <a:off x="1981200" y="3124201"/>
            <a:ext cx="7467600" cy="3349625"/>
          </a:xfrm>
        </p:spPr>
        <p:txBody>
          <a:bodyPr/>
          <a:lstStyle/>
          <a:p>
            <a:pPr>
              <a:defRPr/>
            </a:pPr>
            <a:r>
              <a:rPr lang="en-US" dirty="0" smtClean="0"/>
              <a:t>Identify </a:t>
            </a:r>
          </a:p>
          <a:p>
            <a:pPr>
              <a:defRPr/>
            </a:pPr>
            <a:r>
              <a:rPr lang="en-US" dirty="0" smtClean="0"/>
              <a:t>Authenticate</a:t>
            </a:r>
          </a:p>
          <a:p>
            <a:pPr marL="0" indent="0">
              <a:buNone/>
              <a:defRPr/>
            </a:pPr>
            <a:endParaRPr lang="en-US" dirty="0"/>
          </a:p>
        </p:txBody>
      </p:sp>
    </p:spTree>
    <p:extLst>
      <p:ext uri="{BB962C8B-B14F-4D97-AF65-F5344CB8AC3E}">
        <p14:creationId xmlns:p14="http://schemas.microsoft.com/office/powerpoint/2010/main" val="1170011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Learning Goals</a:t>
            </a:r>
            <a:endParaRPr lang="en-US" dirty="0"/>
          </a:p>
        </p:txBody>
      </p:sp>
      <p:sp>
        <p:nvSpPr>
          <p:cNvPr id="13315" name="Content Placeholder 2"/>
          <p:cNvSpPr>
            <a:spLocks noGrp="1"/>
          </p:cNvSpPr>
          <p:nvPr>
            <p:ph sz="quarter" idx="1"/>
          </p:nvPr>
        </p:nvSpPr>
        <p:spPr/>
        <p:txBody>
          <a:bodyPr/>
          <a:lstStyle/>
          <a:p>
            <a:r>
              <a:rPr lang="en-US" altLang="en-US" smtClean="0"/>
              <a:t>Define identification</a:t>
            </a:r>
          </a:p>
          <a:p>
            <a:r>
              <a:rPr lang="en-US" altLang="en-US" smtClean="0"/>
              <a:t>Define authentication</a:t>
            </a:r>
          </a:p>
          <a:p>
            <a:r>
              <a:rPr lang="en-US" altLang="en-US" smtClean="0"/>
              <a:t>Describe techniques of identification and authentication</a:t>
            </a:r>
          </a:p>
          <a:p>
            <a:r>
              <a:rPr lang="en-US" altLang="en-US" smtClean="0"/>
              <a:t>Evaluate techniques of identification and authentication from security perspective</a:t>
            </a:r>
          </a:p>
          <a:p>
            <a:r>
              <a:rPr lang="en-US" altLang="en-US" smtClean="0"/>
              <a:t>Evaluate techniques of identification and authentication from usability perspective</a:t>
            </a:r>
          </a:p>
          <a:p>
            <a:endParaRPr lang="en-US" altLang="en-US" smtClean="0"/>
          </a:p>
          <a:p>
            <a:endParaRPr lang="en-US" altLang="en-US" smtClean="0"/>
          </a:p>
        </p:txBody>
      </p:sp>
    </p:spTree>
    <p:extLst>
      <p:ext uri="{BB962C8B-B14F-4D97-AF65-F5344CB8AC3E}">
        <p14:creationId xmlns:p14="http://schemas.microsoft.com/office/powerpoint/2010/main" val="9230030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Which one is Authentication?</a:t>
            </a:r>
            <a:endParaRPr lang="en-US" dirty="0"/>
          </a:p>
        </p:txBody>
      </p:sp>
      <p:pic>
        <p:nvPicPr>
          <p:cNvPr id="14339"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752600" y="4953001"/>
            <a:ext cx="1162050" cy="1795463"/>
          </a:xfrm>
        </p:spPr>
      </p:pic>
      <p:pic>
        <p:nvPicPr>
          <p:cNvPr id="14340" name="Picture 4" descr="Image result for castle drawbridg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049713"/>
            <a:ext cx="34290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5400675"/>
            <a:ext cx="135255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p:cNvSpPr txBox="1">
            <a:spLocks noChangeArrowheads="1"/>
          </p:cNvSpPr>
          <p:nvPr/>
        </p:nvSpPr>
        <p:spPr bwMode="auto">
          <a:xfrm>
            <a:off x="1981200" y="1524000"/>
            <a:ext cx="78486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Font typeface="Century Schoolbook" panose="02040604050505020304" pitchFamily="18" charset="0"/>
              <a:buAutoNum type="alphaUcPeriod"/>
            </a:pPr>
            <a:r>
              <a:rPr lang="en-US" altLang="en-US" sz="2400" dirty="0"/>
              <a:t>Alice presenting her id to prove she is Alice</a:t>
            </a:r>
          </a:p>
          <a:p>
            <a:pPr>
              <a:buFont typeface="Century Schoolbook" panose="02040604050505020304" pitchFamily="18" charset="0"/>
              <a:buAutoNum type="alphaUcPeriod"/>
            </a:pPr>
            <a:r>
              <a:rPr lang="en-US" altLang="en-US" sz="2400" dirty="0"/>
              <a:t>The policeman checking if Alice has permission to go inside the castle</a:t>
            </a:r>
          </a:p>
          <a:p>
            <a:pPr>
              <a:buFont typeface="Century Schoolbook" panose="02040604050505020304" pitchFamily="18" charset="0"/>
              <a:buAutoNum type="alphaUcPeriod"/>
            </a:pPr>
            <a:r>
              <a:rPr lang="en-US" altLang="en-US" sz="2400" dirty="0"/>
              <a:t>The policeman verifying which rooms in the castle Alice is allowed to enter</a:t>
            </a:r>
          </a:p>
        </p:txBody>
      </p:sp>
      <p:sp>
        <p:nvSpPr>
          <p:cNvPr id="9" name="Rectangle 8"/>
          <p:cNvSpPr/>
          <p:nvPr/>
        </p:nvSpPr>
        <p:spPr>
          <a:xfrm>
            <a:off x="1752600" y="4648200"/>
            <a:ext cx="1295400" cy="30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100" b="1" dirty="0"/>
              <a:t>Authentication</a:t>
            </a:r>
          </a:p>
        </p:txBody>
      </p:sp>
      <p:sp>
        <p:nvSpPr>
          <p:cNvPr id="12" name="Rectangle 11"/>
          <p:cNvSpPr/>
          <p:nvPr/>
        </p:nvSpPr>
        <p:spPr>
          <a:xfrm>
            <a:off x="5181600" y="4648200"/>
            <a:ext cx="1295400" cy="30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100" b="1" dirty="0"/>
              <a:t>Authorization</a:t>
            </a:r>
          </a:p>
        </p:txBody>
      </p:sp>
      <p:sp>
        <p:nvSpPr>
          <p:cNvPr id="13" name="Rectangle 12"/>
          <p:cNvSpPr/>
          <p:nvPr/>
        </p:nvSpPr>
        <p:spPr>
          <a:xfrm>
            <a:off x="8150226" y="3657601"/>
            <a:ext cx="1374775" cy="3984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100" b="1" dirty="0"/>
              <a:t>Access to resource</a:t>
            </a:r>
          </a:p>
        </p:txBody>
      </p:sp>
    </p:spTree>
    <p:extLst>
      <p:ext uri="{BB962C8B-B14F-4D97-AF65-F5344CB8AC3E}">
        <p14:creationId xmlns:p14="http://schemas.microsoft.com/office/powerpoint/2010/main" val="27989583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Identification vs Authentication</a:t>
            </a:r>
            <a:endParaRPr lang="en-US" dirty="0"/>
          </a:p>
        </p:txBody>
      </p:sp>
      <p:sp>
        <p:nvSpPr>
          <p:cNvPr id="15363" name="Content Placeholder 2"/>
          <p:cNvSpPr>
            <a:spLocks noGrp="1"/>
          </p:cNvSpPr>
          <p:nvPr>
            <p:ph sz="quarter" idx="1"/>
          </p:nvPr>
        </p:nvSpPr>
        <p:spPr/>
        <p:txBody>
          <a:bodyPr/>
          <a:lstStyle/>
          <a:p>
            <a:pPr eaLnBrk="1" hangingPunct="1"/>
            <a:r>
              <a:rPr lang="en-US" altLang="en-US" smtClean="0"/>
              <a:t>Identification</a:t>
            </a:r>
          </a:p>
          <a:p>
            <a:pPr lvl="1" eaLnBrk="1" hangingPunct="1"/>
            <a:r>
              <a:rPr lang="en-US" altLang="en-US" smtClean="0"/>
              <a:t>Claim of what someone or something is</a:t>
            </a:r>
          </a:p>
          <a:p>
            <a:pPr lvl="2" eaLnBrk="1" hangingPunct="1"/>
            <a:r>
              <a:rPr lang="en-US" altLang="en-US" smtClean="0"/>
              <a:t>Example: Swiping the credit card</a:t>
            </a:r>
          </a:p>
          <a:p>
            <a:pPr eaLnBrk="1" hangingPunct="1"/>
            <a:r>
              <a:rPr lang="en-US" altLang="en-US" smtClean="0"/>
              <a:t>Authentication</a:t>
            </a:r>
          </a:p>
          <a:p>
            <a:pPr lvl="1" eaLnBrk="1" hangingPunct="1"/>
            <a:r>
              <a:rPr lang="en-US" altLang="en-US" smtClean="0"/>
              <a:t>Establishes whether the claim is true</a:t>
            </a:r>
          </a:p>
          <a:p>
            <a:pPr lvl="2" eaLnBrk="1" hangingPunct="1"/>
            <a:r>
              <a:rPr lang="en-US" altLang="en-US" smtClean="0"/>
              <a:t>Entering the pin</a:t>
            </a:r>
          </a:p>
          <a:p>
            <a:pPr eaLnBrk="1" hangingPunct="1"/>
            <a:endParaRPr lang="en-US" altLang="en-US" smtClean="0"/>
          </a:p>
        </p:txBody>
      </p:sp>
    </p:spTree>
    <p:extLst>
      <p:ext uri="{BB962C8B-B14F-4D97-AF65-F5344CB8AC3E}">
        <p14:creationId xmlns:p14="http://schemas.microsoft.com/office/powerpoint/2010/main" val="23217829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Authentication Factors</a:t>
            </a:r>
            <a:endParaRPr lang="en-US" dirty="0"/>
          </a:p>
        </p:txBody>
      </p:sp>
      <p:sp>
        <p:nvSpPr>
          <p:cNvPr id="11267" name="Content Placeholder 2"/>
          <p:cNvSpPr>
            <a:spLocks noGrp="1"/>
          </p:cNvSpPr>
          <p:nvPr>
            <p:ph sz="quarter" idx="1"/>
          </p:nvPr>
        </p:nvSpPr>
        <p:spPr/>
        <p:txBody>
          <a:bodyPr/>
          <a:lstStyle/>
          <a:p>
            <a:pPr eaLnBrk="1" hangingPunct="1">
              <a:defRPr/>
            </a:pPr>
            <a:r>
              <a:rPr lang="en-US" altLang="en-US" dirty="0" smtClean="0"/>
              <a:t>Something you know</a:t>
            </a:r>
          </a:p>
          <a:p>
            <a:pPr eaLnBrk="1" hangingPunct="1">
              <a:defRPr/>
            </a:pPr>
            <a:r>
              <a:rPr lang="en-US" altLang="en-US" dirty="0" smtClean="0"/>
              <a:t>Something you have</a:t>
            </a:r>
          </a:p>
          <a:p>
            <a:pPr eaLnBrk="1" hangingPunct="1">
              <a:defRPr/>
            </a:pPr>
            <a:r>
              <a:rPr lang="en-US" altLang="en-US" dirty="0" smtClean="0"/>
              <a:t>Something you are</a:t>
            </a:r>
          </a:p>
          <a:p>
            <a:pPr eaLnBrk="1" hangingPunct="1">
              <a:defRPr/>
            </a:pPr>
            <a:r>
              <a:rPr lang="en-US" altLang="en-US" dirty="0" smtClean="0"/>
              <a:t>Something you do</a:t>
            </a:r>
          </a:p>
          <a:p>
            <a:pPr eaLnBrk="1" hangingPunct="1">
              <a:defRPr/>
            </a:pPr>
            <a:r>
              <a:rPr lang="en-US" altLang="en-US" dirty="0" smtClean="0"/>
              <a:t>The place you are</a:t>
            </a:r>
          </a:p>
          <a:p>
            <a:pPr eaLnBrk="1" hangingPunct="1">
              <a:defRPr/>
            </a:pPr>
            <a:endParaRPr lang="en-US" altLang="en-US" dirty="0" smtClean="0"/>
          </a:p>
          <a:p>
            <a:pPr eaLnBrk="1" hangingPunct="1">
              <a:defRPr/>
            </a:pPr>
            <a:r>
              <a:rPr lang="en-US" altLang="en-US" dirty="0" smtClean="0"/>
              <a:t>Multifactor Authentication</a:t>
            </a:r>
          </a:p>
          <a:p>
            <a:pPr lvl="1" eaLnBrk="1" hangingPunct="1">
              <a:defRPr/>
            </a:pPr>
            <a:r>
              <a:rPr lang="en-US" altLang="en-US" dirty="0" smtClean="0"/>
              <a:t>Use at least two </a:t>
            </a:r>
            <a:r>
              <a:rPr lang="en-US" altLang="en-US" u="sng" dirty="0" smtClean="0"/>
              <a:t>distinct</a:t>
            </a:r>
            <a:r>
              <a:rPr lang="en-US" altLang="en-US" dirty="0" smtClean="0"/>
              <a:t> factors</a:t>
            </a:r>
          </a:p>
          <a:p>
            <a:pPr eaLnBrk="1" hangingPunct="1">
              <a:defRPr/>
            </a:pPr>
            <a:endParaRPr lang="en-US" altLang="en-US" dirty="0" smtClean="0"/>
          </a:p>
          <a:p>
            <a:pPr marL="366713" lvl="1" indent="0">
              <a:buNone/>
              <a:defRPr/>
            </a:pPr>
            <a:endParaRPr lang="en-US" altLang="en-US" dirty="0" smtClean="0"/>
          </a:p>
        </p:txBody>
      </p:sp>
    </p:spTree>
    <p:extLst>
      <p:ext uri="{BB962C8B-B14F-4D97-AF65-F5344CB8AC3E}">
        <p14:creationId xmlns:p14="http://schemas.microsoft.com/office/powerpoint/2010/main" val="17270158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126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8356781" y="2773680"/>
            <a:ext cx="1752600" cy="22098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en-US" dirty="0"/>
          </a:p>
        </p:txBody>
      </p:sp>
      <p:sp>
        <p:nvSpPr>
          <p:cNvPr id="8" name="Rectangle 7"/>
          <p:cNvSpPr/>
          <p:nvPr/>
        </p:nvSpPr>
        <p:spPr>
          <a:xfrm>
            <a:off x="2971800" y="2743200"/>
            <a:ext cx="1752600" cy="2209800"/>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dirty="0" err="1"/>
              <a:t>Cli</a:t>
            </a:r>
            <a:endParaRPr lang="en-US" dirty="0"/>
          </a:p>
        </p:txBody>
      </p:sp>
      <p:sp>
        <p:nvSpPr>
          <p:cNvPr id="2" name="Title 1"/>
          <p:cNvSpPr>
            <a:spLocks noGrp="1"/>
          </p:cNvSpPr>
          <p:nvPr>
            <p:ph type="title"/>
          </p:nvPr>
        </p:nvSpPr>
        <p:spPr/>
        <p:txBody>
          <a:bodyPr/>
          <a:lstStyle/>
          <a:p>
            <a:pPr>
              <a:defRPr/>
            </a:pPr>
            <a:r>
              <a:rPr lang="en-US" dirty="0" smtClean="0"/>
              <a:t>Authentication Process </a:t>
            </a:r>
            <a:endParaRPr lang="en-US" dirty="0"/>
          </a:p>
        </p:txBody>
      </p:sp>
      <p:pic>
        <p:nvPicPr>
          <p:cNvPr id="17419" name="Picture 2" descr="Image result for computer clipart"/>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a:xfrm>
            <a:off x="3054351" y="3273426"/>
            <a:ext cx="1266825" cy="1457325"/>
          </a:xfrm>
          <a:noFill/>
        </p:spPr>
      </p:pic>
      <p:pic>
        <p:nvPicPr>
          <p:cNvPr id="1741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3446463"/>
            <a:ext cx="1244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TextBox 8"/>
          <p:cNvSpPr txBox="1">
            <a:spLocks noChangeArrowheads="1"/>
          </p:cNvSpPr>
          <p:nvPr/>
        </p:nvSpPr>
        <p:spPr bwMode="auto">
          <a:xfrm>
            <a:off x="3200400" y="2895601"/>
            <a:ext cx="1219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Client machine </a:t>
            </a:r>
          </a:p>
        </p:txBody>
      </p:sp>
      <p:sp>
        <p:nvSpPr>
          <p:cNvPr id="17420" name="TextBox 13"/>
          <p:cNvSpPr txBox="1">
            <a:spLocks noChangeArrowheads="1"/>
          </p:cNvSpPr>
          <p:nvPr/>
        </p:nvSpPr>
        <p:spPr bwMode="auto">
          <a:xfrm>
            <a:off x="8686800" y="3049589"/>
            <a:ext cx="1295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Server machine </a:t>
            </a:r>
          </a:p>
        </p:txBody>
      </p:sp>
      <p:cxnSp>
        <p:nvCxnSpPr>
          <p:cNvPr id="15" name="Elbow Connector 14"/>
          <p:cNvCxnSpPr>
            <a:stCxn id="0" idx="0"/>
            <a:endCxn id="0" idx="0"/>
          </p:cNvCxnSpPr>
          <p:nvPr/>
        </p:nvCxnSpPr>
        <p:spPr>
          <a:xfrm rot="16200000" flipH="1">
            <a:off x="6525419" y="65882"/>
            <a:ext cx="30163" cy="5384800"/>
          </a:xfrm>
          <a:prstGeom prst="bentConnector3">
            <a:avLst>
              <a:gd name="adj1" fmla="val -7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4495800" y="2192339"/>
            <a:ext cx="297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Request for a protected resource</a:t>
            </a:r>
          </a:p>
        </p:txBody>
      </p:sp>
      <p:sp>
        <p:nvSpPr>
          <p:cNvPr id="17" name="Oval 16"/>
          <p:cNvSpPr/>
          <p:nvPr/>
        </p:nvSpPr>
        <p:spPr>
          <a:xfrm>
            <a:off x="4114800" y="2057401"/>
            <a:ext cx="381000" cy="441325"/>
          </a:xfrm>
          <a:prstGeom prst="ellipse">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cxnSp>
        <p:nvCxnSpPr>
          <p:cNvPr id="22" name="Straight Arrow Connector 21"/>
          <p:cNvCxnSpPr/>
          <p:nvPr/>
        </p:nvCxnSpPr>
        <p:spPr>
          <a:xfrm flipH="1">
            <a:off x="4724400" y="3446463"/>
            <a:ext cx="36322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5359400" y="3074989"/>
            <a:ext cx="297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Request for username, passwd</a:t>
            </a:r>
          </a:p>
        </p:txBody>
      </p:sp>
      <p:sp>
        <p:nvSpPr>
          <p:cNvPr id="25" name="Oval 24"/>
          <p:cNvSpPr/>
          <p:nvPr/>
        </p:nvSpPr>
        <p:spPr>
          <a:xfrm>
            <a:off x="4978400" y="2941639"/>
            <a:ext cx="381000" cy="441325"/>
          </a:xfrm>
          <a:prstGeom prst="ellipse">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2</a:t>
            </a:r>
          </a:p>
        </p:txBody>
      </p:sp>
      <p:cxnSp>
        <p:nvCxnSpPr>
          <p:cNvPr id="26" name="Straight Arrow Connector 25"/>
          <p:cNvCxnSpPr/>
          <p:nvPr/>
        </p:nvCxnSpPr>
        <p:spPr>
          <a:xfrm>
            <a:off x="4737100" y="4422775"/>
            <a:ext cx="36068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a:spLocks noChangeArrowheads="1"/>
          </p:cNvSpPr>
          <p:nvPr/>
        </p:nvSpPr>
        <p:spPr bwMode="auto">
          <a:xfrm>
            <a:off x="5314950" y="4062414"/>
            <a:ext cx="2971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Username, passwd sent</a:t>
            </a:r>
          </a:p>
        </p:txBody>
      </p:sp>
      <p:sp>
        <p:nvSpPr>
          <p:cNvPr id="33" name="Oval 32"/>
          <p:cNvSpPr/>
          <p:nvPr/>
        </p:nvSpPr>
        <p:spPr>
          <a:xfrm>
            <a:off x="4933950" y="3927476"/>
            <a:ext cx="381000" cy="441325"/>
          </a:xfrm>
          <a:prstGeom prst="ellipse">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3</a:t>
            </a:r>
          </a:p>
        </p:txBody>
      </p:sp>
      <p:cxnSp>
        <p:nvCxnSpPr>
          <p:cNvPr id="37888" name="Elbow Connector 37887"/>
          <p:cNvCxnSpPr>
            <a:stCxn id="0" idx="2"/>
            <a:endCxn id="0" idx="2"/>
          </p:cNvCxnSpPr>
          <p:nvPr/>
        </p:nvCxnSpPr>
        <p:spPr>
          <a:xfrm rot="5400000" flipH="1">
            <a:off x="6525419" y="2275682"/>
            <a:ext cx="30163" cy="5384800"/>
          </a:xfrm>
          <a:prstGeom prst="bentConnector3">
            <a:avLst>
              <a:gd name="adj1" fmla="val -7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5359400" y="4849814"/>
            <a:ext cx="297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Protected resource sent </a:t>
            </a:r>
          </a:p>
        </p:txBody>
      </p:sp>
      <p:sp>
        <p:nvSpPr>
          <p:cNvPr id="37" name="Oval 36"/>
          <p:cNvSpPr/>
          <p:nvPr/>
        </p:nvSpPr>
        <p:spPr>
          <a:xfrm>
            <a:off x="4978400" y="4716464"/>
            <a:ext cx="381000" cy="441325"/>
          </a:xfrm>
          <a:prstGeom prst="ellipse">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4</a:t>
            </a:r>
          </a:p>
        </p:txBody>
      </p:sp>
    </p:spTree>
    <p:extLst>
      <p:ext uri="{BB962C8B-B14F-4D97-AF65-F5344CB8AC3E}">
        <p14:creationId xmlns:p14="http://schemas.microsoft.com/office/powerpoint/2010/main" val="6753389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3788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24" grpId="0"/>
      <p:bldP spid="25" grpId="0" animBg="1"/>
      <p:bldP spid="32" grpId="0"/>
      <p:bldP spid="33" grpId="0" animBg="1"/>
      <p:bldP spid="36" grpId="0"/>
      <p:bldP spid="3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1471</Words>
  <Application>Microsoft Office PowerPoint</Application>
  <PresentationFormat>Widescreen</PresentationFormat>
  <Paragraphs>186</Paragraphs>
  <Slides>25</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Century Schoolbook</vt:lpstr>
      <vt:lpstr>Mangal</vt:lpstr>
      <vt:lpstr>Office Theme</vt:lpstr>
      <vt:lpstr>Information Security</vt:lpstr>
      <vt:lpstr>What we have learned so far</vt:lpstr>
      <vt:lpstr>Different accesses</vt:lpstr>
      <vt:lpstr>What do we need in order to authorize? </vt:lpstr>
      <vt:lpstr>Learning Goals</vt:lpstr>
      <vt:lpstr>Which one is Authentication?</vt:lpstr>
      <vt:lpstr>Identification vs Authentication</vt:lpstr>
      <vt:lpstr>Authentication Factors</vt:lpstr>
      <vt:lpstr>Authentication Process </vt:lpstr>
      <vt:lpstr>Mutual Authentication</vt:lpstr>
      <vt:lpstr>Question</vt:lpstr>
      <vt:lpstr>Passwords</vt:lpstr>
      <vt:lpstr>More on Passwords</vt:lpstr>
      <vt:lpstr>Passphrases</vt:lpstr>
      <vt:lpstr>Password safe</vt:lpstr>
      <vt:lpstr>Password Awareness: A Reality</vt:lpstr>
      <vt:lpstr>Authentication with Biometrics</vt:lpstr>
      <vt:lpstr>Physiological Biometrics</vt:lpstr>
      <vt:lpstr>Behavioral Biometrics</vt:lpstr>
      <vt:lpstr>Characteristics of Biometric Factors</vt:lpstr>
      <vt:lpstr>Advantages of Biometrics</vt:lpstr>
      <vt:lpstr>Disadvantages</vt:lpstr>
      <vt:lpstr>Multifactor Authentication</vt:lpstr>
      <vt:lpstr>Question 1</vt:lpstr>
      <vt:lpstr>Question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Security</dc:title>
  <dc:creator>Peker, Yesem</dc:creator>
  <cp:lastModifiedBy>Peker, Yesem</cp:lastModifiedBy>
  <cp:revision>5</cp:revision>
  <dcterms:created xsi:type="dcterms:W3CDTF">2020-01-25T19:59:40Z</dcterms:created>
  <dcterms:modified xsi:type="dcterms:W3CDTF">2020-01-25T20:25:40Z</dcterms:modified>
</cp:coreProperties>
</file>