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9"/>
  </p:notesMasterIdLst>
  <p:handoutMasterIdLst>
    <p:handoutMasterId r:id="rId20"/>
  </p:handoutMasterIdLst>
  <p:sldIdLst>
    <p:sldId id="260" r:id="rId2"/>
    <p:sldId id="266" r:id="rId3"/>
    <p:sldId id="264" r:id="rId4"/>
    <p:sldId id="263" r:id="rId5"/>
    <p:sldId id="262" r:id="rId6"/>
    <p:sldId id="268" r:id="rId7"/>
    <p:sldId id="269" r:id="rId8"/>
    <p:sldId id="270" r:id="rId9"/>
    <p:sldId id="278" r:id="rId10"/>
    <p:sldId id="271" r:id="rId11"/>
    <p:sldId id="273" r:id="rId12"/>
    <p:sldId id="274" r:id="rId13"/>
    <p:sldId id="275" r:id="rId14"/>
    <p:sldId id="276" r:id="rId15"/>
    <p:sldId id="272" r:id="rId16"/>
    <p:sldId id="277" r:id="rId17"/>
    <p:sldId id="258" r:id="rId1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86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1D197E-49A8-45D6-9595-24752F3CD4E1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6727D-4B97-405F-B766-70E8F2FC2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538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CC214-F561-4272-923A-4644FF8C722F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4E1F6F-3F2F-4878-A668-46EF360EC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19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685803" y="4415790"/>
            <a:ext cx="5486399" cy="418338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7" name="Shape 37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079923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904877" y="4706938"/>
            <a:ext cx="4970461" cy="4460875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2950"/>
            <a:ext cx="4954587" cy="37163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92288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904877" y="4706938"/>
            <a:ext cx="4970461" cy="4460875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41" name="Shape 241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2950"/>
            <a:ext cx="4954587" cy="37163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594382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904877" y="4706938"/>
            <a:ext cx="4970461" cy="4460875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2950"/>
            <a:ext cx="4954587" cy="37163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883054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4/22/2019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887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4/22/2019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076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4/22/2019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907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4/22/2019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93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FFF39D"/>
                </a:solidFill>
              </a:rPr>
              <a:pPr/>
              <a:t>4/22/2019</a:t>
            </a:fld>
            <a:endParaRPr lang="en-US">
              <a:solidFill>
                <a:srgbClr val="FFF39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FF39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5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4/22/2019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64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4/22/2019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445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4/22/2019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18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4/22/2019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579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4/22/2019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453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4/22/2019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520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4/22/2019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37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cis1.towson.edu/~cssecinj/modules/cs1/integer-error-cs1-java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/about/appsecurity/learning/xss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ctrTitle"/>
          </p:nvPr>
        </p:nvSpPr>
        <p:spPr>
          <a:xfrm>
            <a:off x="2857552" y="3124201"/>
            <a:ext cx="4629149" cy="1893887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b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buClr>
                <a:schemeClr val="dk2"/>
              </a:buClr>
              <a:buSzPct val="25000"/>
            </a:pPr>
            <a:r>
              <a:rPr lang="en-US" sz="3000" b="1" cap="small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INFORMATION SECURITY</a:t>
            </a:r>
          </a:p>
        </p:txBody>
      </p:sp>
      <p:sp>
        <p:nvSpPr>
          <p:cNvPr id="34" name="Shape 34"/>
          <p:cNvSpPr txBox="1">
            <a:spLocks noGrp="1"/>
          </p:cNvSpPr>
          <p:nvPr>
            <p:ph type="subTitle" idx="1"/>
          </p:nvPr>
        </p:nvSpPr>
        <p:spPr>
          <a:xfrm>
            <a:off x="2857502" y="5003904"/>
            <a:ext cx="4967229" cy="1371599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t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25000"/>
            </a:pPr>
            <a:r>
              <a:rPr lang="en-US" sz="1800" b="1" dirty="0" smtClean="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OS and Application  Security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25000"/>
            </a:pPr>
            <a:endParaRPr lang="en-US" sz="1800" b="1" dirty="0" smtClean="0">
              <a:solidFill>
                <a:schemeClr val="dk2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25000"/>
            </a:pPr>
            <a:endParaRPr lang="en-US" sz="1800" b="1" dirty="0">
              <a:solidFill>
                <a:schemeClr val="dk2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374552636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Windows Utilities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err="1" smtClean="0"/>
              <a:t>services.msc</a:t>
            </a:r>
            <a:r>
              <a:rPr lang="en-US" dirty="0" smtClean="0"/>
              <a:t>  -Disable </a:t>
            </a:r>
            <a:r>
              <a:rPr lang="en-US" dirty="0"/>
              <a:t>or enable Windows services. These are system-level programs that typically start when Windows boots up. Services run even when no user is logged in to Windows. 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Netstat</a:t>
            </a:r>
            <a:r>
              <a:rPr lang="en-US" dirty="0" smtClean="0"/>
              <a:t> –</a:t>
            </a:r>
            <a:r>
              <a:rPr lang="en-US" dirty="0"/>
              <a:t> provides a way to check if various aspects of TCP/IP are working and what connections are </a:t>
            </a:r>
            <a:r>
              <a:rPr lang="en-US" dirty="0" smtClean="0"/>
              <a:t>present  (Try </a:t>
            </a:r>
            <a:r>
              <a:rPr lang="en-US" dirty="0" err="1" smtClean="0"/>
              <a:t>netstat</a:t>
            </a:r>
            <a:r>
              <a:rPr lang="en-US" dirty="0" smtClean="0"/>
              <a:t>  to see UDP and TCP connections</a:t>
            </a:r>
          </a:p>
          <a:p>
            <a:r>
              <a:rPr lang="en-US" dirty="0" err="1"/>
              <a:t>eventvwr.msc</a:t>
            </a:r>
            <a:r>
              <a:rPr lang="en-US" dirty="0"/>
              <a:t>  - View logs</a:t>
            </a:r>
          </a:p>
          <a:p>
            <a:endParaRPr lang="en-US" dirty="0" smtClean="0"/>
          </a:p>
          <a:p>
            <a:r>
              <a:rPr lang="en-US" dirty="0" smtClean="0"/>
              <a:t>msconfig.exe   </a:t>
            </a:r>
            <a:r>
              <a:rPr lang="en-US" dirty="0"/>
              <a:t>- </a:t>
            </a:r>
            <a:r>
              <a:rPr lang="en-US" sz="2200" dirty="0"/>
              <a:t>Microsoft System Configuration </a:t>
            </a:r>
            <a:r>
              <a:rPr lang="en-US" sz="2200" dirty="0" err="1"/>
              <a:t>Utilitystart</a:t>
            </a:r>
            <a:r>
              <a:rPr lang="en-US" sz="2200" dirty="0"/>
              <a:t>-up processes, needs admin access)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39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Software Vulnerabilities</a:t>
            </a:r>
          </a:p>
          <a:p>
            <a:r>
              <a:rPr lang="en-US" dirty="0" smtClean="0"/>
              <a:t>Web Vulnerabilities</a:t>
            </a:r>
          </a:p>
          <a:p>
            <a:r>
              <a:rPr lang="en-US" dirty="0" smtClean="0"/>
              <a:t>Database Vulnerabilities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97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Vulnerabilities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Buffer overflow</a:t>
            </a:r>
          </a:p>
          <a:p>
            <a:r>
              <a:rPr lang="en-US" dirty="0" smtClean="0"/>
              <a:t>Race </a:t>
            </a:r>
            <a:r>
              <a:rPr lang="en-US" dirty="0"/>
              <a:t>conditions</a:t>
            </a:r>
          </a:p>
          <a:p>
            <a:r>
              <a:rPr lang="en-US" dirty="0"/>
              <a:t>Input validation </a:t>
            </a:r>
            <a:r>
              <a:rPr lang="en-US" dirty="0" smtClean="0"/>
              <a:t>attacks</a:t>
            </a:r>
            <a:endParaRPr lang="en-US" dirty="0"/>
          </a:p>
          <a:p>
            <a:r>
              <a:rPr lang="en-US" dirty="0"/>
              <a:t>Authentication attacks</a:t>
            </a:r>
          </a:p>
          <a:p>
            <a:r>
              <a:rPr lang="en-US" dirty="0"/>
              <a:t>Authorization attacks</a:t>
            </a:r>
          </a:p>
          <a:p>
            <a:r>
              <a:rPr lang="en-US" dirty="0"/>
              <a:t>Cryptographic </a:t>
            </a:r>
            <a:r>
              <a:rPr lang="en-US" dirty="0" smtClean="0"/>
              <a:t>attacks</a:t>
            </a:r>
          </a:p>
          <a:p>
            <a:r>
              <a:rPr lang="en-US" dirty="0" smtClean="0"/>
              <a:t>Integer error</a:t>
            </a:r>
            <a:endParaRPr lang="en-US" dirty="0"/>
          </a:p>
          <a:p>
            <a:pPr marL="0" indent="0">
              <a:buNone/>
            </a:pPr>
            <a:r>
              <a:rPr lang="en-US" dirty="0">
                <a:hlinkClick r:id="rId2"/>
              </a:rPr>
              <a:t> </a:t>
            </a:r>
            <a:r>
              <a:rPr lang="en-US" dirty="0" smtClean="0">
                <a:hlinkClick r:id="rId2"/>
              </a:rPr>
              <a:t>  http</a:t>
            </a:r>
            <a:r>
              <a:rPr lang="en-US" dirty="0">
                <a:hlinkClick r:id="rId2"/>
              </a:rPr>
              <a:t>://cis1.towson.edu/~cssecinj/modules/cs1/integer-error-cs1-java/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7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Security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Client-side </a:t>
            </a:r>
            <a:r>
              <a:rPr lang="en-US" dirty="0"/>
              <a:t>attacks</a:t>
            </a:r>
          </a:p>
          <a:p>
            <a:pPr lvl="1"/>
            <a:r>
              <a:rPr lang="en-US" dirty="0"/>
              <a:t>Cross-site Scripting (XSS</a:t>
            </a:r>
            <a:r>
              <a:rPr lang="en-US" dirty="0" smtClean="0"/>
              <a:t>)</a:t>
            </a:r>
          </a:p>
          <a:p>
            <a:pPr marL="365760" lvl="1" indent="0" algn="ctr">
              <a:buNone/>
            </a:pPr>
            <a:r>
              <a:rPr lang="en-US" dirty="0">
                <a:hlinkClick r:id="rId2"/>
              </a:rPr>
              <a:t>https://www.google.com/about/appsecurity/learning/xss/</a:t>
            </a:r>
            <a:endParaRPr lang="en-US" dirty="0"/>
          </a:p>
          <a:p>
            <a:pPr lvl="1"/>
            <a:r>
              <a:rPr lang="en-US" dirty="0"/>
              <a:t>Cross-site </a:t>
            </a:r>
            <a:r>
              <a:rPr lang="en-US" dirty="0" smtClean="0"/>
              <a:t>Request </a:t>
            </a:r>
            <a:r>
              <a:rPr lang="en-US" dirty="0"/>
              <a:t>Forgery(XSRF)</a:t>
            </a:r>
          </a:p>
          <a:p>
            <a:pPr lvl="1"/>
            <a:r>
              <a:rPr lang="en-US" dirty="0"/>
              <a:t>Clickjacking</a:t>
            </a:r>
          </a:p>
          <a:p>
            <a:r>
              <a:rPr lang="en-US" dirty="0"/>
              <a:t>Server-side attacks</a:t>
            </a:r>
          </a:p>
          <a:p>
            <a:pPr lvl="1"/>
            <a:r>
              <a:rPr lang="en-US" dirty="0"/>
              <a:t>Lack of input validation</a:t>
            </a:r>
          </a:p>
          <a:p>
            <a:pPr lvl="1"/>
            <a:r>
              <a:rPr lang="en-US" dirty="0"/>
              <a:t>Improper or inadequate permissions</a:t>
            </a:r>
          </a:p>
          <a:p>
            <a:pPr lvl="1"/>
            <a:r>
              <a:rPr lang="en-US" dirty="0"/>
              <a:t>Extraneous files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73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Security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injection</a:t>
            </a:r>
          </a:p>
          <a:p>
            <a:r>
              <a:rPr lang="en-US" smtClean="0"/>
              <a:t>Protocol </a:t>
            </a:r>
            <a:r>
              <a:rPr lang="en-US" dirty="0"/>
              <a:t>issues</a:t>
            </a:r>
          </a:p>
          <a:p>
            <a:r>
              <a:rPr lang="en-US" dirty="0"/>
              <a:t>Unauthenticated access</a:t>
            </a:r>
          </a:p>
          <a:p>
            <a:r>
              <a:rPr lang="en-US" dirty="0"/>
              <a:t>Arbitrary code execution</a:t>
            </a:r>
          </a:p>
          <a:p>
            <a:r>
              <a:rPr lang="en-US" dirty="0"/>
              <a:t>Privilege  escalation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69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Defense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Scanning  (</a:t>
            </a:r>
            <a:r>
              <a:rPr lang="en-US" dirty="0" err="1" smtClean="0"/>
              <a:t>nmap</a:t>
            </a:r>
            <a:r>
              <a:rPr lang="en-US" dirty="0" smtClean="0"/>
              <a:t>)</a:t>
            </a:r>
          </a:p>
          <a:p>
            <a:r>
              <a:rPr lang="en-US" dirty="0" smtClean="0"/>
              <a:t>Vulnerability Assessment (Nessus, OpenVAS)</a:t>
            </a:r>
          </a:p>
          <a:p>
            <a:r>
              <a:rPr lang="en-US" b="1" dirty="0" smtClean="0"/>
              <a:t>Antivirus</a:t>
            </a:r>
            <a:r>
              <a:rPr lang="en-US" dirty="0" smtClean="0"/>
              <a:t> (Kaspersky, McAfee, Norton, Avast)</a:t>
            </a:r>
          </a:p>
          <a:p>
            <a:r>
              <a:rPr lang="en-US" dirty="0"/>
              <a:t>Monitoring </a:t>
            </a:r>
            <a:r>
              <a:rPr lang="en-US" dirty="0" smtClean="0"/>
              <a:t>(logging and auditing)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95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Security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Sniffers</a:t>
            </a:r>
          </a:p>
          <a:p>
            <a:r>
              <a:rPr lang="en-US" dirty="0" err="1" smtClean="0"/>
              <a:t>Nikto</a:t>
            </a:r>
            <a:r>
              <a:rPr lang="en-US" dirty="0" smtClean="0"/>
              <a:t> and </a:t>
            </a:r>
            <a:r>
              <a:rPr lang="en-US" dirty="0" err="1" smtClean="0"/>
              <a:t>Wikto</a:t>
            </a:r>
            <a:r>
              <a:rPr lang="en-US" dirty="0" smtClean="0"/>
              <a:t> (Web Application Analysis)</a:t>
            </a:r>
          </a:p>
          <a:p>
            <a:r>
              <a:rPr lang="en-US" dirty="0" smtClean="0"/>
              <a:t>Burp Suite</a:t>
            </a:r>
          </a:p>
          <a:p>
            <a:r>
              <a:rPr lang="en-US" dirty="0" err="1" smtClean="0"/>
              <a:t>Fuzzers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1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Practice: </a:t>
            </a:r>
            <a:r>
              <a:rPr lang="en-US" dirty="0" smtClean="0"/>
              <a:t>Defense </a:t>
            </a:r>
            <a:r>
              <a:rPr lang="en-US" dirty="0" smtClean="0"/>
              <a:t>in Depth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2" y="1828805"/>
            <a:ext cx="5145915" cy="381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2743241"/>
            <a:ext cx="32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</a:rPr>
              <a:t>Manage risk with diverse defensive strategies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</a:rPr>
              <a:t>Avoid single point of failure</a:t>
            </a:r>
          </a:p>
        </p:txBody>
      </p:sp>
    </p:spTree>
    <p:extLst>
      <p:ext uri="{BB962C8B-B14F-4D97-AF65-F5344CB8AC3E}">
        <p14:creationId xmlns:p14="http://schemas.microsoft.com/office/powerpoint/2010/main" val="21440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1583091" y="381000"/>
            <a:ext cx="6297215" cy="684212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b" anchorCtr="0">
            <a:noAutofit/>
          </a:bodyPr>
          <a:lstStyle/>
          <a:p>
            <a:pPr algn="ctr" rtl="1">
              <a:lnSpc>
                <a:spcPct val="100000"/>
              </a:lnSpc>
              <a:spcBef>
                <a:spcPts val="0"/>
              </a:spcBef>
              <a:buClr>
                <a:srgbClr val="006666"/>
              </a:buClr>
              <a:buSzPct val="25000"/>
            </a:pPr>
            <a:r>
              <a:rPr lang="en-US" sz="3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is an Operating </a:t>
            </a:r>
            <a:r>
              <a:rPr lang="en-US" sz="36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System</a:t>
            </a:r>
            <a:endParaRPr lang="en-US" sz="3600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0" name="Shape 120"/>
          <p:cNvSpPr txBox="1">
            <a:spLocks noGrp="1"/>
          </p:cNvSpPr>
          <p:nvPr>
            <p:ph idx="1"/>
          </p:nvPr>
        </p:nvSpPr>
        <p:spPr>
          <a:xfrm>
            <a:off x="502598" y="1371600"/>
            <a:ext cx="8458201" cy="5086349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t" anchorCtr="0">
            <a:noAutofit/>
          </a:bodyPr>
          <a:lstStyle/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Times New Roman"/>
              <a:buChar char="•"/>
            </a:pPr>
            <a:r>
              <a:rPr lang="en-US" sz="3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program that acts as an interface between a user of a computer and the computer hardware.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None/>
            </a:pPr>
            <a:endParaRPr lang="en-US" sz="320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Times New Roman"/>
              <a:buChar char="•"/>
            </a:pPr>
            <a:r>
              <a:rPr lang="en-US" sz="3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Manages the various components  (processor(s), main memory, disks, printers, I/O Devices)</a:t>
            </a:r>
          </a:p>
        </p:txBody>
      </p:sp>
      <p:sp>
        <p:nvSpPr>
          <p:cNvPr id="2" name="Rectangle 1"/>
          <p:cNvSpPr/>
          <p:nvPr/>
        </p:nvSpPr>
        <p:spPr>
          <a:xfrm>
            <a:off x="4482913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50909194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What is an Operating System?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www2.ts.avnet.com/uk/images/storage_operating_system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280" y="1825625"/>
            <a:ext cx="3671441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26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/>
          <p:nvPr/>
        </p:nvSpPr>
        <p:spPr>
          <a:xfrm>
            <a:off x="3486150" y="6400800"/>
            <a:ext cx="21717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en-US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A. Frank - P.  Weisberg</a:t>
            </a:r>
          </a:p>
        </p:txBody>
      </p:sp>
      <p:sp>
        <p:nvSpPr>
          <p:cNvPr id="237" name="Shape 237"/>
          <p:cNvSpPr txBox="1">
            <a:spLocks noGrp="1"/>
          </p:cNvSpPr>
          <p:nvPr>
            <p:ph type="title"/>
          </p:nvPr>
        </p:nvSpPr>
        <p:spPr>
          <a:xfrm>
            <a:off x="1784747" y="762002"/>
            <a:ext cx="6216252" cy="533399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b" anchorCtr="0">
            <a:noAutofit/>
          </a:bodyPr>
          <a:lstStyle/>
          <a:p>
            <a:pPr algn="ctr" rtl="1">
              <a:lnSpc>
                <a:spcPct val="100000"/>
              </a:lnSpc>
              <a:spcBef>
                <a:spcPts val="0"/>
              </a:spcBef>
              <a:buClr>
                <a:srgbClr val="006666"/>
              </a:buClr>
              <a:buSzPct val="25000"/>
            </a:pPr>
            <a:r>
              <a:rPr lang="en-US" sz="3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Static View of System Components</a:t>
            </a:r>
          </a:p>
        </p:txBody>
      </p:sp>
      <p:pic>
        <p:nvPicPr>
          <p:cNvPr id="238" name="Shape 238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tretch/>
        </p:blipFill>
        <p:spPr>
          <a:xfrm>
            <a:off x="1841082" y="1825625"/>
            <a:ext cx="5461835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632105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/>
        </p:nvSpPr>
        <p:spPr>
          <a:xfrm>
            <a:off x="3486150" y="6400800"/>
            <a:ext cx="21717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en-US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A. Frank - P.  Weisberg</a:t>
            </a:r>
          </a:p>
        </p:txBody>
      </p:sp>
      <p:sp>
        <p:nvSpPr>
          <p:cNvPr id="244" name="Shape 244"/>
          <p:cNvSpPr txBox="1">
            <a:spLocks noGrp="1"/>
          </p:cNvSpPr>
          <p:nvPr>
            <p:ph type="title"/>
          </p:nvPr>
        </p:nvSpPr>
        <p:spPr>
          <a:xfrm>
            <a:off x="1784747" y="762003"/>
            <a:ext cx="6216252" cy="533399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b" anchorCtr="0">
            <a:noAutofit/>
          </a:bodyPr>
          <a:lstStyle/>
          <a:p>
            <a:pPr algn="ctr" rtl="1">
              <a:lnSpc>
                <a:spcPct val="100000"/>
              </a:lnSpc>
              <a:spcBef>
                <a:spcPts val="0"/>
              </a:spcBef>
              <a:buClr>
                <a:srgbClr val="006666"/>
              </a:buClr>
              <a:buSzPct val="25000"/>
            </a:pPr>
            <a:r>
              <a:rPr lang="en-US" sz="3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Dynamic View of System Components</a:t>
            </a:r>
          </a:p>
        </p:txBody>
      </p:sp>
      <p:pic>
        <p:nvPicPr>
          <p:cNvPr id="245" name="Shape 245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676400" y="1447800"/>
            <a:ext cx="5591175" cy="4737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661257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OS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Manage resources on a computer system (memory, I/O </a:t>
            </a:r>
            <a:r>
              <a:rPr lang="en-US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etc</a:t>
            </a:r>
            <a:r>
              <a:rPr lang="en-US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</a:p>
          <a:p>
            <a:r>
              <a:rPr lang="en-US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Control/execute </a:t>
            </a:r>
            <a:r>
              <a:rPr lang="en-US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user/application </a:t>
            </a:r>
            <a:r>
              <a:rPr lang="en-US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programs</a:t>
            </a:r>
          </a:p>
          <a:p>
            <a:r>
              <a:rPr lang="en-US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Make the computer system convenient to </a:t>
            </a:r>
            <a:r>
              <a:rPr lang="en-US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</a:t>
            </a:r>
            <a:r>
              <a:rPr lang="en-US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lang="en-US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en-US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 </a:t>
            </a:r>
            <a:r>
              <a:rPr lang="en-US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computer hardware in an efficient manner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69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Attacks Against an 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Malware: </a:t>
            </a:r>
          </a:p>
          <a:p>
            <a:pPr lvl="1"/>
            <a:r>
              <a:rPr lang="en-US" dirty="0" smtClean="0"/>
              <a:t>Rootkits, Viruses, Trojans, Backdoors, Bots</a:t>
            </a:r>
          </a:p>
          <a:p>
            <a:r>
              <a:rPr lang="en-US" dirty="0" smtClean="0"/>
              <a:t>Buffer Overflows</a:t>
            </a:r>
          </a:p>
          <a:p>
            <a:r>
              <a:rPr lang="en-US" dirty="0" smtClean="0"/>
              <a:t>Changing system executables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Exploit Frameworks: </a:t>
            </a:r>
          </a:p>
          <a:p>
            <a:pPr lvl="1"/>
            <a:r>
              <a:rPr lang="en-US" dirty="0" err="1" smtClean="0"/>
              <a:t>Metasploit</a:t>
            </a:r>
            <a:r>
              <a:rPr lang="en-US" dirty="0" smtClean="0"/>
              <a:t>, Immunity CANVAS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82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OS Security - Hardening an OS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Remove unnecessary software</a:t>
            </a:r>
          </a:p>
          <a:p>
            <a:r>
              <a:rPr lang="en-US" dirty="0" smtClean="0"/>
              <a:t>Remove or turn off unessential services</a:t>
            </a:r>
          </a:p>
          <a:p>
            <a:r>
              <a:rPr lang="en-US" dirty="0" smtClean="0"/>
              <a:t>Alter default accounts</a:t>
            </a:r>
          </a:p>
          <a:p>
            <a:r>
              <a:rPr lang="en-US" dirty="0" smtClean="0"/>
              <a:t>Use the principle of least privilege</a:t>
            </a:r>
          </a:p>
          <a:p>
            <a:r>
              <a:rPr lang="en-US" dirty="0" smtClean="0"/>
              <a:t>Apply software updates in a timely manner</a:t>
            </a:r>
          </a:p>
          <a:p>
            <a:r>
              <a:rPr lang="en-US" dirty="0" smtClean="0"/>
              <a:t>Implement logging and auditing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59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Defense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Antivirus</a:t>
            </a:r>
          </a:p>
          <a:p>
            <a:r>
              <a:rPr lang="en-US" dirty="0" smtClean="0"/>
              <a:t>Software firewalls </a:t>
            </a:r>
          </a:p>
          <a:p>
            <a:r>
              <a:rPr lang="en-US" dirty="0" smtClean="0"/>
              <a:t>Host IDS</a:t>
            </a:r>
          </a:p>
          <a:p>
            <a:r>
              <a:rPr lang="en-US" dirty="0" smtClean="0"/>
              <a:t>Scanners</a:t>
            </a:r>
          </a:p>
          <a:p>
            <a:r>
              <a:rPr lang="en-US" dirty="0" smtClean="0"/>
              <a:t>Vulnerability Assessment Tools</a:t>
            </a:r>
          </a:p>
          <a:p>
            <a:r>
              <a:rPr lang="en-US" smtClean="0"/>
              <a:t>Exploit Frameworks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344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356</Words>
  <Application>Microsoft Office PowerPoint</Application>
  <PresentationFormat>On-screen Show (4:3)</PresentationFormat>
  <Paragraphs>92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Libre Baskerville</vt:lpstr>
      <vt:lpstr>Times New Roman</vt:lpstr>
      <vt:lpstr>Office Theme</vt:lpstr>
      <vt:lpstr>INFORMATION SECURITY</vt:lpstr>
      <vt:lpstr>What is an Operating System</vt:lpstr>
      <vt:lpstr>What is an Operating System?</vt:lpstr>
      <vt:lpstr>Static View of System Components</vt:lpstr>
      <vt:lpstr>Dynamic View of System Components</vt:lpstr>
      <vt:lpstr>OS Goals</vt:lpstr>
      <vt:lpstr>Attacks Against an OS</vt:lpstr>
      <vt:lpstr>OS Security - Hardening an OS</vt:lpstr>
      <vt:lpstr>Defense Tools</vt:lpstr>
      <vt:lpstr>Some Windows Utilities</vt:lpstr>
      <vt:lpstr>Application Security</vt:lpstr>
      <vt:lpstr>Software Vulnerabilities </vt:lpstr>
      <vt:lpstr>Web Security </vt:lpstr>
      <vt:lpstr>Database Security </vt:lpstr>
      <vt:lpstr>Defense Tools</vt:lpstr>
      <vt:lpstr>Application Security Tools</vt:lpstr>
      <vt:lpstr>Best Practice: Defense in Depth</vt:lpstr>
    </vt:vector>
  </TitlesOfParts>
  <Company>Columbus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SECURITY</dc:title>
  <dc:creator>yesem</dc:creator>
  <cp:lastModifiedBy>Peker, Yesem</cp:lastModifiedBy>
  <cp:revision>21</cp:revision>
  <cp:lastPrinted>2016-04-25T18:08:23Z</cp:lastPrinted>
  <dcterms:created xsi:type="dcterms:W3CDTF">2016-04-18T19:24:40Z</dcterms:created>
  <dcterms:modified xsi:type="dcterms:W3CDTF">2019-04-22T21:40:48Z</dcterms:modified>
</cp:coreProperties>
</file>