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36"/>
  </p:notesMasterIdLst>
  <p:sldIdLst>
    <p:sldId id="256" r:id="rId3"/>
    <p:sldId id="257" r:id="rId4"/>
    <p:sldId id="390" r:id="rId5"/>
    <p:sldId id="259" r:id="rId6"/>
    <p:sldId id="258" r:id="rId7"/>
    <p:sldId id="260" r:id="rId8"/>
    <p:sldId id="391" r:id="rId9"/>
    <p:sldId id="389" r:id="rId10"/>
    <p:sldId id="480" r:id="rId11"/>
    <p:sldId id="481" r:id="rId12"/>
    <p:sldId id="479" r:id="rId13"/>
    <p:sldId id="478" r:id="rId14"/>
    <p:sldId id="477" r:id="rId15"/>
    <p:sldId id="459" r:id="rId16"/>
    <p:sldId id="407" r:id="rId17"/>
    <p:sldId id="409" r:id="rId18"/>
    <p:sldId id="357" r:id="rId19"/>
    <p:sldId id="358" r:id="rId20"/>
    <p:sldId id="359" r:id="rId21"/>
    <p:sldId id="360" r:id="rId22"/>
    <p:sldId id="361" r:id="rId23"/>
    <p:sldId id="362" r:id="rId24"/>
    <p:sldId id="492" r:id="rId25"/>
    <p:sldId id="363" r:id="rId26"/>
    <p:sldId id="483" r:id="rId27"/>
    <p:sldId id="484" r:id="rId28"/>
    <p:sldId id="485" r:id="rId29"/>
    <p:sldId id="486" r:id="rId30"/>
    <p:sldId id="487" r:id="rId31"/>
    <p:sldId id="488" r:id="rId32"/>
    <p:sldId id="489" r:id="rId33"/>
    <p:sldId id="490" r:id="rId34"/>
    <p:sldId id="49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343" autoAdjust="0"/>
  </p:normalViewPr>
  <p:slideViewPr>
    <p:cSldViewPr snapToGrid="0">
      <p:cViewPr varScale="1">
        <p:scale>
          <a:sx n="82" d="100"/>
          <a:sy n="82" d="100"/>
        </p:scale>
        <p:origin x="72" y="19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723C97-B153-45A5-8CE8-DC9B179D1AD2}" type="datetimeFigureOut">
              <a:rPr lang="en-US" smtClean="0"/>
              <a:t>7/8/2020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DBA7E-6756-4928-9BA3-2C9B98076F30}" type="slidenum">
              <a:rPr lang="en-US" smtClean="0"/>
              <a:t>‹#›</a:t>
            </a:fld>
            <a:endParaRPr lang="en-US"/>
          </a:p>
        </p:txBody>
      </p:sp>
    </p:spTree>
    <p:extLst>
      <p:ext uri="{BB962C8B-B14F-4D97-AF65-F5344CB8AC3E}">
        <p14:creationId xmlns:p14="http://schemas.microsoft.com/office/powerpoint/2010/main" val="1368115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These are questions that students can think about and answer</a:t>
            </a:r>
            <a:r>
              <a:rPr lang="en-US" baseline="0" dirty="0" smtClean="0"/>
              <a:t> in class. Below are some possible responses.</a:t>
            </a:r>
            <a:endParaRPr lang="en-US" dirty="0" smtClean="0"/>
          </a:p>
          <a:p>
            <a:endParaRPr lang="en-US" dirty="0" smtClean="0"/>
          </a:p>
          <a:p>
            <a:r>
              <a:rPr lang="en-US" dirty="0" smtClean="0"/>
              <a:t>For many people information security</a:t>
            </a:r>
            <a:r>
              <a:rPr lang="en-US" baseline="0" dirty="0" smtClean="0"/>
              <a:t> is about hiding the message or encryption/decryption. But this is only one aspect of information security which is confidentiality.</a:t>
            </a:r>
          </a:p>
          <a:p>
            <a:endParaRPr lang="en-US" dirty="0" smtClean="0"/>
          </a:p>
          <a:p>
            <a:r>
              <a:rPr lang="en-US" dirty="0" smtClean="0"/>
              <a:t>There is more than</a:t>
            </a:r>
            <a:r>
              <a:rPr lang="en-US" baseline="0" dirty="0" smtClean="0"/>
              <a:t> confidentiality to securing information. For example, you store a program on your computer.  Next day you run it and it doesn’t run as it did the day before. The program changed and you are not the one who changed it! The problem is someone (who wasn’t authorized) modified the program. How can you be sure that it was modified? Especially if it is a long program? What if only one letter in the program was changed?  This is about the integrity of the information. </a:t>
            </a:r>
          </a:p>
          <a:p>
            <a:endParaRPr lang="en-US" baseline="0" dirty="0" smtClean="0"/>
          </a:p>
          <a:p>
            <a:r>
              <a:rPr lang="en-US" dirty="0" smtClean="0"/>
              <a:t>Another scenario is say you see</a:t>
            </a:r>
            <a:r>
              <a:rPr lang="en-US" baseline="0" dirty="0" smtClean="0"/>
              <a:t> these amazing shoes online and click on a link to buy it. You enter all necessary information to make the purchase but you never get the shoes. Moreover, you see many charges on your credit card that you didn’t authorize. Even though the site looked like a legitimate website, it was indeed rouge. This is about authenticity of information. How can you make sure that you are connecting to a reputable site? </a:t>
            </a:r>
          </a:p>
          <a:p>
            <a:endParaRPr lang="en-US" baseline="0" dirty="0" smtClean="0"/>
          </a:p>
          <a:p>
            <a:r>
              <a:rPr lang="en-US" baseline="0" dirty="0" smtClean="0"/>
              <a:t>Yet another concern is say somebody promises to pay you for a work you have done but then denies promising to do so. How can you make sure that the person cannot repudiate that they agreed to something? (non-repudiation of information)</a:t>
            </a:r>
          </a:p>
          <a:p>
            <a:endParaRPr lang="en-US" baseline="0" dirty="0" smtClean="0"/>
          </a:p>
          <a:p>
            <a:r>
              <a:rPr lang="en-US" baseline="0" dirty="0" smtClean="0"/>
              <a:t>Depending on the information it may need to be confidential (sensitive, top secret, SSN, credit card number, </a:t>
            </a:r>
            <a:r>
              <a:rPr lang="en-US" baseline="0" dirty="0" err="1" smtClean="0"/>
              <a:t>etc</a:t>
            </a:r>
            <a:r>
              <a:rPr lang="en-US" baseline="0" dirty="0" smtClean="0"/>
              <a:t>); patient data in doctor’s office need to be intact and available for the doctor to see (not necessarily encrypted); the prize winners from a lottery need to come from an authenticated body.</a:t>
            </a:r>
          </a:p>
          <a:p>
            <a:endParaRPr lang="en-US" baseline="0" dirty="0" smtClean="0"/>
          </a:p>
          <a:p>
            <a:r>
              <a:rPr lang="en-US" baseline="0" dirty="0" smtClean="0"/>
              <a:t>We use many security measures –physical (locks, surveillance cameras), logical (anti-virus, passwords, firewall, ) administrative (policies, laws, awareness training)</a:t>
            </a:r>
          </a:p>
          <a:p>
            <a:endParaRPr lang="en-US" baseline="0" dirty="0" smtClean="0"/>
          </a:p>
          <a:p>
            <a:r>
              <a:rPr lang="en-US" baseline="0" dirty="0" smtClean="0"/>
              <a:t>It is impossible to be 100% secure but knowing where your weaknesses are and preparing accordingly is essential. (security risk assessment and management)</a:t>
            </a:r>
          </a:p>
          <a:p>
            <a:pPr eaLnBrk="1" hangingPunct="1"/>
            <a:endParaRPr lang="en-US" altLang="en-US" dirty="0" smtClean="0"/>
          </a:p>
          <a:p>
            <a:pPr eaLnBrk="1" hangingPunct="1"/>
            <a:r>
              <a:rPr lang="en-US" dirty="0" smtClean="0"/>
              <a:t>Types of Attack Payloads</a:t>
            </a:r>
            <a:endParaRPr lang="en-US" altLang="en-US" dirty="0" smtClean="0"/>
          </a:p>
          <a:p>
            <a:pPr eaLnBrk="1" hangingPunct="1"/>
            <a:r>
              <a:rPr lang="en-US" altLang="en-US" dirty="0" smtClean="0"/>
              <a:t>Interception: </a:t>
            </a:r>
          </a:p>
          <a:p>
            <a:pPr lvl="1" eaLnBrk="1" hangingPunct="1"/>
            <a:r>
              <a:rPr lang="en-US" altLang="en-US" dirty="0" smtClean="0"/>
              <a:t>Unauthorized access to data</a:t>
            </a:r>
          </a:p>
          <a:p>
            <a:pPr eaLnBrk="1" hangingPunct="1"/>
            <a:r>
              <a:rPr lang="en-US" altLang="en-US" dirty="0" smtClean="0"/>
              <a:t>Interruption:</a:t>
            </a:r>
          </a:p>
          <a:p>
            <a:pPr lvl="1" eaLnBrk="1" hangingPunct="1"/>
            <a:r>
              <a:rPr lang="en-US" altLang="en-US" dirty="0" smtClean="0"/>
              <a:t>Causing the data/resource to become unusable</a:t>
            </a:r>
          </a:p>
          <a:p>
            <a:pPr eaLnBrk="1" hangingPunct="1"/>
            <a:r>
              <a:rPr lang="en-US" altLang="en-US" dirty="0" smtClean="0"/>
              <a:t>Modification:</a:t>
            </a:r>
          </a:p>
          <a:p>
            <a:pPr lvl="1" eaLnBrk="1" hangingPunct="1"/>
            <a:r>
              <a:rPr lang="en-US" altLang="en-US" dirty="0" smtClean="0"/>
              <a:t>Tampering with data</a:t>
            </a:r>
          </a:p>
          <a:p>
            <a:pPr eaLnBrk="1" hangingPunct="1"/>
            <a:r>
              <a:rPr lang="en-US" altLang="en-US" dirty="0" smtClean="0"/>
              <a:t>Fabrication</a:t>
            </a:r>
          </a:p>
          <a:p>
            <a:pPr lvl="1" eaLnBrk="1" hangingPunct="1"/>
            <a:r>
              <a:rPr lang="en-US" altLang="en-US" dirty="0" smtClean="0"/>
              <a:t>Generating  unwanted  data/service</a:t>
            </a:r>
          </a:p>
          <a:p>
            <a:endParaRPr lang="en-US" baseline="0" dirty="0" smtClean="0"/>
          </a:p>
          <a:p>
            <a:endParaRPr lang="en-US" baseline="0" dirty="0" smtClean="0"/>
          </a:p>
          <a:p>
            <a:endParaRPr lang="en-US" baseline="0" dirty="0" smtClean="0"/>
          </a:p>
          <a:p>
            <a:endParaRPr lang="en-US" baseline="0" dirty="0" smtClean="0"/>
          </a:p>
          <a:p>
            <a:endParaRPr lang="en-US" baseline="0" dirty="0" smtClean="0"/>
          </a:p>
        </p:txBody>
      </p:sp>
    </p:spTree>
    <p:extLst>
      <p:ext uri="{BB962C8B-B14F-4D97-AF65-F5344CB8AC3E}">
        <p14:creationId xmlns:p14="http://schemas.microsoft.com/office/powerpoint/2010/main" val="470848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picture of how availability can be compromised. This is called</a:t>
            </a:r>
            <a:r>
              <a:rPr lang="en-US" baseline="0" dirty="0" smtClean="0"/>
              <a:t> a “Distributed Denial of Service” (</a:t>
            </a:r>
            <a:r>
              <a:rPr lang="en-US" baseline="0" dirty="0" err="1" smtClean="0"/>
              <a:t>DDoS</a:t>
            </a:r>
            <a:r>
              <a:rPr lang="en-US" baseline="0" dirty="0" smtClean="0"/>
              <a:t>) attack. This one uses “zombies”, or programs that are controlled remotely.</a:t>
            </a:r>
          </a:p>
          <a:p>
            <a:endParaRPr lang="en-US" baseline="0" dirty="0" smtClean="0"/>
          </a:p>
          <a:p>
            <a:r>
              <a:rPr lang="en-US" baseline="0" dirty="0" smtClean="0"/>
              <a:t>Here’s how it works. The attacker puts small client programs, called “zombies”, onto a bunch of other systems. Usually this is done by tricking the users of those systems into installing malware by sending them infected attachments or putting it on a web page so that visitors will be infected. This is called a “botnet”. Then, at a given time, the attacker sends a command from her computer to all the zombies, which in turn send messages as fast as they can to the victim. The victim can’t handle all these messages quickly enough, so it becomes inaccessible to anyone else </a:t>
            </a:r>
            <a:r>
              <a:rPr lang="mr-IN" baseline="0" dirty="0" smtClean="0"/>
              <a:t>–</a:t>
            </a:r>
            <a:r>
              <a:rPr lang="en-US" baseline="0" dirty="0" smtClean="0"/>
              <a:t> hence, it cannot service them, so it’s a denial of service attack. As the messages causing this come from a number of sources, it’s also a distributed denial of service attack.</a:t>
            </a:r>
          </a:p>
          <a:p>
            <a:endParaRPr lang="en-US" baseline="0" dirty="0" smtClean="0"/>
          </a:p>
          <a:p>
            <a:r>
              <a:rPr lang="en-US" baseline="0" dirty="0" smtClean="0"/>
              <a:t>This image is from Wikimedia Commons:</a:t>
            </a:r>
          </a:p>
          <a:p>
            <a:r>
              <a:rPr lang="en-US" baseline="0" dirty="0" smtClean="0"/>
              <a:t>https://</a:t>
            </a:r>
            <a:r>
              <a:rPr lang="en-US" baseline="0" dirty="0" err="1" smtClean="0"/>
              <a:t>commons.wikimedia.org</a:t>
            </a:r>
            <a:r>
              <a:rPr lang="en-US" baseline="0" dirty="0" smtClean="0"/>
              <a:t>/wiki/</a:t>
            </a:r>
            <a:r>
              <a:rPr lang="en-US" baseline="0" dirty="0" err="1" smtClean="0"/>
              <a:t>File:Ddos-attack-ex.png</a:t>
            </a:r>
            <a:endParaRPr lang="en-US" baseline="0" dirty="0" smtClean="0"/>
          </a:p>
          <a:p>
            <a:r>
              <a:rPr lang="en-US" baseline="0" dirty="0" smtClean="0"/>
              <a:t>Used under the </a:t>
            </a:r>
            <a:r>
              <a:rPr lang="en-US" dirty="0" smtClean="0"/>
              <a:t>under Creative Commons</a:t>
            </a:r>
            <a:r>
              <a:rPr lang="en-US" baseline="0" dirty="0" smtClean="0"/>
              <a:t> </a:t>
            </a:r>
            <a:r>
              <a:rPr lang="en-US" dirty="0" smtClean="0"/>
              <a:t>Attribution Share-Alike 4.0</a:t>
            </a:r>
            <a:r>
              <a:rPr lang="en-US" baseline="0" dirty="0" smtClean="0"/>
              <a:t> </a:t>
            </a:r>
            <a:r>
              <a:rPr lang="en-US" dirty="0" smtClean="0"/>
              <a:t>International license (see Wikimedia page)</a:t>
            </a:r>
          </a:p>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8660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exercise has the students apply what they saw on the previous slides. For</a:t>
            </a:r>
            <a:r>
              <a:rPr lang="en-US" baseline="0" dirty="0" smtClean="0"/>
              <a:t> this exercise, you should have the students justify their answers, because sometimes you will find an unusual way of thinking about these properties. It’ fun!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7624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86415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3651153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the</a:t>
            </a:r>
            <a:r>
              <a:rPr lang="en-US" baseline="0" dirty="0"/>
              <a:t> public </a:t>
            </a:r>
            <a:r>
              <a:rPr lang="en-US" dirty="0"/>
              <a:t>website</a:t>
            </a:r>
            <a:r>
              <a:rPr lang="en-US" baseline="0" dirty="0"/>
              <a:t> for a company. </a:t>
            </a:r>
          </a:p>
          <a:p>
            <a:r>
              <a:rPr lang="en-US" baseline="0" dirty="0"/>
              <a:t>The company website is meant to be public; the company wants everyone in particular potential customers to see it. So it is not encrypted. </a:t>
            </a:r>
          </a:p>
          <a:p>
            <a:r>
              <a:rPr lang="en-US" baseline="0" dirty="0"/>
              <a:t>But the integrity is crucial; that is, the company would want everything on the website to be authorized by the company and not tampered with in any way.</a:t>
            </a:r>
          </a:p>
        </p:txBody>
      </p:sp>
    </p:spTree>
    <p:extLst>
      <p:ext uri="{BB962C8B-B14F-4D97-AF65-F5344CB8AC3E}">
        <p14:creationId xmlns:p14="http://schemas.microsoft.com/office/powerpoint/2010/main" val="4128665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We say that data is confidential with respect to that set of people, or it is</a:t>
            </a:r>
            <a:r>
              <a:rPr lang="en-US" baseline="0" dirty="0" smtClean="0"/>
              <a:t> secret from everyone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examples: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Military: CONFIDENTIAL data can be read by folks with SECRET or TOP-SECRET(or higher) clearance, but no-one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Industry: Proprietary data known to people in company only</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Academia: FERPA protects confidentiality of grades, student data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3784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Privacy has many definitions, and all seem to focus on control of the data in some way. The one given here is probably the most common.</a:t>
            </a:r>
          </a:p>
          <a:p>
            <a:endParaRPr lang="en-US" dirty="0" smtClean="0"/>
          </a:p>
          <a:p>
            <a:r>
              <a:rPr lang="en-US" dirty="0" smtClean="0"/>
              <a:t>Privacy can be formulated in many ways;</a:t>
            </a:r>
            <a:r>
              <a:rPr lang="en-US" baseline="0" dirty="0" smtClean="0"/>
              <a:t> for example, </a:t>
            </a:r>
            <a:r>
              <a:rPr lang="en-US" i="1" baseline="0" dirty="0" smtClean="0"/>
              <a:t>differential privacy</a:t>
            </a:r>
            <a:r>
              <a:rPr lang="en-US" i="0" baseline="0" dirty="0" smtClean="0"/>
              <a:t> says that if you have a database with a record and a second database without, and you cannot learn anything more about that record from the first database than the second, that record is private.</a:t>
            </a:r>
          </a:p>
          <a:p>
            <a:endParaRPr lang="en-US" i="0" baseline="0" dirty="0" smtClean="0"/>
          </a:p>
          <a:p>
            <a:r>
              <a:rPr lang="en-US" i="0" baseline="0" dirty="0" smtClean="0"/>
              <a:t>You have to be careful, though – sometimes people can infer information that you want to keep private from what you make public. So be careful!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4997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two parts of this definition:</a:t>
            </a:r>
          </a:p>
          <a:p>
            <a:endParaRPr lang="en-US" dirty="0" smtClean="0"/>
          </a:p>
          <a:p>
            <a:pPr marL="171450" indent="-171450">
              <a:buFontTx/>
              <a:buChar char="•"/>
            </a:pPr>
            <a:r>
              <a:rPr lang="en-US" dirty="0" smtClean="0"/>
              <a:t>The changes that are made are authorized</a:t>
            </a:r>
            <a:r>
              <a:rPr lang="en-US" baseline="0" dirty="0" smtClean="0"/>
              <a:t> (allowed) by the security policy; *and*</a:t>
            </a:r>
          </a:p>
          <a:p>
            <a:pPr marL="171450" indent="-171450">
              <a:buFontTx/>
              <a:buChar char="•"/>
            </a:pPr>
            <a:r>
              <a:rPr lang="en-US" baseline="0" dirty="0" smtClean="0"/>
              <a:t>The entity making the changes is authorized (allowed) to make those specific changes</a:t>
            </a:r>
          </a:p>
          <a:p>
            <a:pPr marL="171450" indent="-171450">
              <a:buFontTx/>
              <a:buChar char="•"/>
            </a:pPr>
            <a:endParaRPr lang="en-US" baseline="0" dirty="0" smtClean="0"/>
          </a:p>
          <a:p>
            <a:pPr marL="0" indent="0">
              <a:buFontTx/>
              <a:buNone/>
            </a:pPr>
            <a:r>
              <a:rPr lang="en-US" baseline="0" dirty="0" smtClean="0"/>
              <a:t>If Beth is a bank teller, she will be authorized to change an account’s balance up to a certain amount (say, $600)</a:t>
            </a:r>
          </a:p>
          <a:p>
            <a:pPr marL="0" indent="0">
              <a:buFontTx/>
              <a:buNone/>
            </a:pPr>
            <a:endParaRPr lang="en-US" baseline="0" dirty="0" smtClean="0"/>
          </a:p>
          <a:p>
            <a:pPr marL="171450" indent="-171450">
              <a:buFontTx/>
              <a:buChar char="•"/>
            </a:pPr>
            <a:r>
              <a:rPr lang="en-US" baseline="0" dirty="0" smtClean="0"/>
              <a:t>If she tries to add $500 due to Tom depositing a $500 check, the deposit is allowed without further ado; *but*</a:t>
            </a:r>
          </a:p>
          <a:p>
            <a:pPr marL="171450" indent="-171450">
              <a:buFontTx/>
              <a:buChar char="•"/>
            </a:pPr>
            <a:r>
              <a:rPr lang="en-US" dirty="0" smtClean="0"/>
              <a:t>If she tries to add $1,000 due to Tom depositing a $1,000 check, the deposit</a:t>
            </a:r>
            <a:r>
              <a:rPr lang="en-US" baseline="0" dirty="0" smtClean="0"/>
              <a:t> is blocked (in practice, Beth has a supervisor come over and approve the transaction)</a:t>
            </a:r>
          </a:p>
          <a:p>
            <a:pPr marL="171450" indent="-171450">
              <a:buFontTx/>
              <a:buChar char="•"/>
            </a:pPr>
            <a:endParaRPr lang="en-US" baseline="0" dirty="0" smtClean="0"/>
          </a:p>
          <a:p>
            <a:pPr marL="0" indent="0">
              <a:buFontTx/>
              <a:buNone/>
            </a:pPr>
            <a:r>
              <a:rPr lang="en-US" baseline="0" dirty="0" smtClean="0"/>
              <a:t>In both cases, Beth is authorized to add money to an account. But in the first case, the action is allowed; in the second case, it is not.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8201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Integrity</a:t>
            </a:r>
            <a:r>
              <a:rPr lang="en-US" baseline="0" dirty="0" smtClean="0"/>
              <a:t> and trust are intimately bound up. Ask the class the following:</a:t>
            </a:r>
          </a:p>
          <a:p>
            <a:endParaRPr lang="en-US" baseline="0" dirty="0" smtClean="0"/>
          </a:p>
          <a:p>
            <a:pPr marL="171450" indent="-171450">
              <a:buFontTx/>
              <a:buChar char="•"/>
            </a:pPr>
            <a:r>
              <a:rPr lang="en-US" baseline="0" dirty="0" smtClean="0"/>
              <a:t>If the New York Times, Fox News, CNN, and </a:t>
            </a:r>
            <a:r>
              <a:rPr lang="en-US" baseline="0" dirty="0" err="1" smtClean="0"/>
              <a:t>Breitbart</a:t>
            </a:r>
            <a:r>
              <a:rPr lang="en-US" baseline="0" dirty="0" smtClean="0"/>
              <a:t> all announced that the U.S. had sponsored an attempt on the life of the North Korean leader, would you believe it?</a:t>
            </a:r>
          </a:p>
          <a:p>
            <a:pPr marL="171450" indent="-171450">
              <a:buFontTx/>
              <a:buChar char="•"/>
            </a:pPr>
            <a:r>
              <a:rPr lang="en-US" baseline="0" dirty="0" smtClean="0"/>
              <a:t>If North Korea, and no other sources, announced that the U.S. had sponsored an attempt on the life of the North Korean leader, would you believe it?</a:t>
            </a:r>
          </a:p>
          <a:p>
            <a:pPr marL="171450" indent="-171450">
              <a:buFontTx/>
              <a:buChar char="•"/>
            </a:pPr>
            <a:endParaRPr lang="en-US" baseline="0" dirty="0" smtClean="0"/>
          </a:p>
          <a:p>
            <a:pPr marL="0" indent="0">
              <a:buFontTx/>
              <a:buNone/>
            </a:pPr>
            <a:r>
              <a:rPr lang="en-US" baseline="0" dirty="0" smtClean="0"/>
              <a:t>This shows the trustworthiness of the source affects how believable the information is.</a:t>
            </a:r>
          </a:p>
          <a:p>
            <a:pPr marL="0" indent="0">
              <a:buFontTx/>
              <a:buNone/>
            </a:pPr>
            <a:endParaRPr lang="en-US" baseline="0" dirty="0" smtClean="0"/>
          </a:p>
          <a:p>
            <a:pPr marL="0" indent="0">
              <a:buFontTx/>
              <a:buNone/>
            </a:pPr>
            <a:r>
              <a:rPr lang="en-US" baseline="0" dirty="0" smtClean="0"/>
              <a:t>Now ask this:</a:t>
            </a:r>
          </a:p>
          <a:p>
            <a:pPr marL="0" indent="0">
              <a:buFontTx/>
              <a:buNone/>
            </a:pPr>
            <a:endParaRPr lang="en-US" baseline="0" dirty="0" smtClean="0"/>
          </a:p>
          <a:p>
            <a:pPr marL="171450" indent="-171450">
              <a:buFontTx/>
              <a:buChar char="•"/>
            </a:pPr>
            <a:r>
              <a:rPr lang="en-US" baseline="0" dirty="0" smtClean="0"/>
              <a:t>If a source you trust announced the moon was made of rocks and other solid matter, would you believe it?</a:t>
            </a:r>
          </a:p>
          <a:p>
            <a:pPr marL="171450" indent="-171450">
              <a:buFontTx/>
              <a:buChar char="•"/>
            </a:pPr>
            <a:r>
              <a:rPr lang="en-US" baseline="0" dirty="0" smtClean="0"/>
              <a:t>If that same source announced the moon was made of cheese, would you believe it?</a:t>
            </a:r>
          </a:p>
          <a:p>
            <a:pPr marL="171450" indent="-171450">
              <a:buFontTx/>
              <a:buChar char="•"/>
            </a:pPr>
            <a:endParaRPr lang="en-US" baseline="0" dirty="0" smtClean="0"/>
          </a:p>
          <a:p>
            <a:pPr marL="0" indent="0">
              <a:buFontTx/>
              <a:buNone/>
            </a:pPr>
            <a:r>
              <a:rPr lang="en-US" baseline="0" dirty="0" smtClean="0"/>
              <a:t>This shows that even if the source is trustworthy, the information must be too</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0780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good example for class:</a:t>
            </a:r>
          </a:p>
          <a:p>
            <a:endParaRPr lang="en-US" dirty="0" smtClean="0"/>
          </a:p>
          <a:p>
            <a:r>
              <a:rPr lang="en-US" dirty="0" smtClean="0"/>
              <a:t>Consider two different scenarios</a:t>
            </a:r>
            <a:r>
              <a:rPr lang="en-US" baseline="0" dirty="0" smtClean="0"/>
              <a:t> for Amazon.</a:t>
            </a:r>
          </a:p>
          <a:p>
            <a:pPr marL="171450" indent="-171450">
              <a:buFontTx/>
              <a:buChar char="•"/>
            </a:pPr>
            <a:r>
              <a:rPr lang="en-US" baseline="0" dirty="0" smtClean="0"/>
              <a:t>I can connect to it, and my browser gets 1 bit per second. It’s clearly unusable and hence unavailable for buying books</a:t>
            </a:r>
          </a:p>
          <a:p>
            <a:pPr marL="171450" indent="-171450">
              <a:buFontTx/>
              <a:buChar char="•"/>
            </a:pPr>
            <a:r>
              <a:rPr lang="en-US" baseline="0" dirty="0" smtClean="0"/>
              <a:t>I can connect to it, and my browser gets 1,000,000 bits per second. Now it’s available in both senses.</a:t>
            </a:r>
          </a:p>
          <a:p>
            <a:pPr marL="171450" indent="-171450">
              <a:buFontTx/>
              <a:buChar char="•"/>
            </a:pPr>
            <a:endParaRPr lang="en-US" baseline="0" dirty="0" smtClean="0"/>
          </a:p>
          <a:p>
            <a:pPr marL="0" indent="0">
              <a:buFontTx/>
              <a:buNone/>
            </a:pPr>
            <a:r>
              <a:rPr lang="en-US" baseline="0" dirty="0" smtClean="0"/>
              <a:t>Note in the first case, it’s available in the sense I can connect to it. But the quality of service is too poor to be useful. That</a:t>
            </a:r>
            <a:r>
              <a:rPr lang="mr-IN" baseline="0" dirty="0" smtClean="0"/>
              <a:t>’</a:t>
            </a:r>
            <a:r>
              <a:rPr lang="en-US" baseline="0" dirty="0" smtClean="0"/>
              <a:t>s why availability is defined in terms of quality of service.</a:t>
            </a:r>
          </a:p>
          <a:p>
            <a:pPr marL="0" indent="0">
              <a:buFontTx/>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494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7/8/2020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61147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7/8/2020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2920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7/8/2020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88611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pic>
        <p:nvPicPr>
          <p:cNvPr id="7" name="Picture 6"/>
          <p:cNvPicPr>
            <a:picLocks noChangeAspect="1"/>
          </p:cNvPicPr>
          <p:nvPr userDrawn="1"/>
        </p:nvPicPr>
        <p:blipFill>
          <a:blip r:embed="rId2"/>
          <a:stretch>
            <a:fillRect/>
          </a:stretch>
        </p:blipFill>
        <p:spPr>
          <a:xfrm>
            <a:off x="356507" y="404910"/>
            <a:ext cx="2857500" cy="2838450"/>
          </a:xfrm>
          <a:prstGeom prst="rect">
            <a:avLst/>
          </a:prstGeom>
        </p:spPr>
      </p:pic>
      <p:grpSp>
        <p:nvGrpSpPr>
          <p:cNvPr id="10" name="Group 9"/>
          <p:cNvGrpSpPr/>
          <p:nvPr userDrawn="1"/>
        </p:nvGrpSpPr>
        <p:grpSpPr>
          <a:xfrm>
            <a:off x="2999403" y="3401980"/>
            <a:ext cx="71628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itle 1"/>
          <p:cNvSpPr>
            <a:spLocks noGrp="1"/>
          </p:cNvSpPr>
          <p:nvPr>
            <p:ph type="ctrTitle" hasCustomPrompt="1"/>
          </p:nvPr>
        </p:nvSpPr>
        <p:spPr>
          <a:xfrm>
            <a:off x="3506366" y="3616586"/>
            <a:ext cx="6148873" cy="803564"/>
          </a:xfrm>
          <a:prstGeom prst="rect">
            <a:avLst/>
          </a:prstGeom>
        </p:spPr>
        <p:txBody>
          <a:bodyPr anchor="b">
            <a:noAutofit/>
          </a:bodyPr>
          <a:lstStyle>
            <a:lvl1pPr algn="l">
              <a:defRPr lang="en-US" sz="4000" b="1" kern="1200" baseline="0" dirty="0" smtClean="0">
                <a:solidFill>
                  <a:srgbClr val="2955A6"/>
                </a:solidFill>
                <a:latin typeface="+mj-lt"/>
                <a:ea typeface="+mj-ea"/>
                <a:cs typeface="+mj-cs"/>
              </a:defRPr>
            </a:lvl1pPr>
          </a:lstStyle>
          <a:p>
            <a:r>
              <a:rPr lang="en-US" dirty="0" smtClean="0"/>
              <a:t>Module Name</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15705" y="619895"/>
            <a:ext cx="1438095" cy="1438095"/>
          </a:xfrm>
          <a:prstGeom prst="rect">
            <a:avLst/>
          </a:prstGeom>
        </p:spPr>
      </p:pic>
      <p:sp>
        <p:nvSpPr>
          <p:cNvPr id="20" name="Text Placeholder 19"/>
          <p:cNvSpPr>
            <a:spLocks noGrp="1"/>
          </p:cNvSpPr>
          <p:nvPr>
            <p:ph type="body" sz="quarter" idx="13"/>
          </p:nvPr>
        </p:nvSpPr>
        <p:spPr>
          <a:xfrm>
            <a:off x="3506366" y="4998325"/>
            <a:ext cx="5627239" cy="278892"/>
          </a:xfrm>
          <a:prstGeom prst="rect">
            <a:avLst/>
          </a:prstGeom>
        </p:spPr>
        <p:txBody>
          <a:bodyPr anchor="ctr"/>
          <a:lstStyle>
            <a:lvl1pPr marL="0" indent="0">
              <a:buNone/>
              <a:defRPr/>
            </a:lvl1pPr>
            <a:lvl3pPr marL="914400" indent="0">
              <a:buNone/>
              <a:defRPr/>
            </a:lvl3pPr>
            <a:lvl5pPr marL="1828800" indent="0" algn="l">
              <a:buNone/>
              <a:defRPr/>
            </a:lvl5pPr>
          </a:lstStyle>
          <a:p>
            <a:pPr lvl="0"/>
            <a:r>
              <a:rPr lang="en-US" smtClean="0"/>
              <a:t>Click to edit Master text styles</a:t>
            </a:r>
          </a:p>
        </p:txBody>
      </p:sp>
    </p:spTree>
    <p:extLst>
      <p:ext uri="{BB962C8B-B14F-4D97-AF65-F5344CB8AC3E}">
        <p14:creationId xmlns:p14="http://schemas.microsoft.com/office/powerpoint/2010/main" val="22617121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5"/>
            <a:ext cx="10515600" cy="1325563"/>
          </a:xfrm>
          <a:prstGeom prst="rect">
            <a:avLst/>
          </a:prstGeom>
        </p:spPr>
        <p:txBody>
          <a:bodyPr/>
          <a:lstStyle>
            <a:lvl1pPr>
              <a:defRPr/>
            </a:lvl1pPr>
          </a:lstStyle>
          <a:p>
            <a:r>
              <a:rPr lang="en-US" dirty="0" smtClean="0"/>
              <a:t>Slide Title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443458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937060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566399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7985550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22483291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772234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04897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7/8/2020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061641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71546" y="187779"/>
            <a:ext cx="6145267" cy="6670221"/>
          </a:xfrm>
          <a:prstGeom prst="rect">
            <a:avLst/>
          </a:prstGeom>
        </p:spPr>
      </p:pic>
    </p:spTree>
    <p:extLst>
      <p:ext uri="{BB962C8B-B14F-4D97-AF65-F5344CB8AC3E}">
        <p14:creationId xmlns:p14="http://schemas.microsoft.com/office/powerpoint/2010/main" val="107989974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870E2A4-94D7-43A9-8162-D048839BC33D}" type="datetimeFigureOut">
              <a:rPr lang="en-US" smtClean="0"/>
              <a:t>7/8/2020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19615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70E2A4-94D7-43A9-8162-D048839BC33D}" type="datetimeFigureOut">
              <a:rPr lang="en-US" smtClean="0"/>
              <a:t>7/8/2020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64087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70E2A4-94D7-43A9-8162-D048839BC33D}" type="datetimeFigureOut">
              <a:rPr lang="en-US" smtClean="0"/>
              <a:t>7/8/2020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517484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70E2A4-94D7-43A9-8162-D048839BC33D}" type="datetimeFigureOut">
              <a:rPr lang="en-US" smtClean="0"/>
              <a:t>7/8/2020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330040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70E2A4-94D7-43A9-8162-D048839BC33D}" type="datetimeFigureOut">
              <a:rPr lang="en-US" smtClean="0"/>
              <a:t>7/8/2020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35428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7/8/2020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409508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7/8/2020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594989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hyperlink" Target="http://www.c5colleges.org/" TargetMode="Externa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0E2A4-94D7-43A9-8162-D048839BC33D}" type="datetimeFigureOut">
              <a:rPr lang="en-US" smtClean="0"/>
              <a:t>7/8/2020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F384E-28DC-4309-AF4B-7D9AB4C8823F}" type="slidenum">
              <a:rPr lang="en-US" smtClean="0"/>
              <a:t>‹#›</a:t>
            </a:fld>
            <a:endParaRPr lang="en-US"/>
          </a:p>
        </p:txBody>
      </p:sp>
    </p:spTree>
    <p:extLst>
      <p:ext uri="{BB962C8B-B14F-4D97-AF65-F5344CB8AC3E}">
        <p14:creationId xmlns:p14="http://schemas.microsoft.com/office/powerpoint/2010/main" val="130575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10692882" y="6329897"/>
            <a:ext cx="66091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6FE3C-7E70-4420-AA12-392E0D4EE99D}" type="slidenum">
              <a:rPr lang="en-US" smtClean="0"/>
              <a:t>‹#›</a:t>
            </a:fld>
            <a:endParaRPr lang="en-US" dirty="0"/>
          </a:p>
        </p:txBody>
      </p:sp>
      <p:sp>
        <p:nvSpPr>
          <p:cNvPr id="7" name="Title Placeholder 6"/>
          <p:cNvSpPr>
            <a:spLocks noGrp="1"/>
          </p:cNvSpPr>
          <p:nvPr>
            <p:ph type="title"/>
          </p:nvPr>
        </p:nvSpPr>
        <p:spPr>
          <a:xfrm>
            <a:off x="838200" y="457200"/>
            <a:ext cx="7581326" cy="1101133"/>
          </a:xfrm>
          <a:prstGeom prst="rect">
            <a:avLst/>
          </a:prstGeom>
        </p:spPr>
        <p:txBody>
          <a:bodyPr vert="horz" lIns="91440" tIns="45720" rIns="91440" bIns="45720" rtlCol="0" anchor="ctr">
            <a:normAutofit/>
          </a:bodyPr>
          <a:lstStyle/>
          <a:p>
            <a:r>
              <a:rPr lang="en-US" smtClean="0"/>
              <a:t>Click to edit Master title style</a:t>
            </a:r>
            <a:endParaRPr lang="en-US" dirty="0"/>
          </a:p>
        </p:txBody>
      </p:sp>
      <p:pic>
        <p:nvPicPr>
          <p:cNvPr id="12" name="Picture 11" title="Creative Commons Logo"/>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0126" y="6444255"/>
            <a:ext cx="838200" cy="295275"/>
          </a:xfrm>
          <a:prstGeom prst="rect">
            <a:avLst/>
          </a:prstGeom>
        </p:spPr>
      </p:pic>
      <p:sp>
        <p:nvSpPr>
          <p:cNvPr id="4" name="Text Placeholder 3"/>
          <p:cNvSpPr>
            <a:spLocks noGrp="1"/>
          </p:cNvSpPr>
          <p:nvPr>
            <p:ph type="body" idx="1"/>
          </p:nvPr>
        </p:nvSpPr>
        <p:spPr>
          <a:xfrm>
            <a:off x="838200" y="1825625"/>
            <a:ext cx="10515600" cy="4482632"/>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smtClean="0"/>
              <a:t>Click to edit M</a:t>
            </a:r>
          </a:p>
          <a:p>
            <a:pPr lvl="0"/>
            <a:r>
              <a:rPr lang="en-US" dirty="0" smtClean="0"/>
              <a:t>aster text styles</a:t>
            </a:r>
          </a:p>
          <a:p>
            <a:pPr lvl="1"/>
            <a:r>
              <a:rPr lang="en-US" dirty="0" smtClean="0"/>
              <a:t>Second </a:t>
            </a:r>
            <a:r>
              <a:rPr lang="en-US" dirty="0" err="1" smtClean="0"/>
              <a:t>levelThird</a:t>
            </a:r>
            <a:r>
              <a:rPr lang="en-US" dirty="0" smtClean="0"/>
              <a:t> level</a:t>
            </a:r>
          </a:p>
          <a:p>
            <a:pPr lvl="3"/>
            <a:r>
              <a:rPr lang="en-US" dirty="0" smtClean="0"/>
              <a:t>Fourth level</a:t>
            </a:r>
          </a:p>
          <a:p>
            <a:pPr lvl="4"/>
            <a:r>
              <a:rPr lang="en-US" dirty="0" smtClean="0"/>
              <a:t>Fifth level</a:t>
            </a:r>
            <a:endParaRPr lang="en-US" dirty="0"/>
          </a:p>
        </p:txBody>
      </p:sp>
      <p:sp>
        <p:nvSpPr>
          <p:cNvPr id="1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3"/>
          <p:cNvSpPr>
            <a:spLocks noChangeArrowheads="1"/>
          </p:cNvSpPr>
          <p:nvPr/>
        </p:nvSpPr>
        <p:spPr bwMode="auto">
          <a:xfrm rot="10800000" flipV="1">
            <a:off x="1648326" y="6422615"/>
            <a:ext cx="55299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This document is licensed with a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2"/>
              </a:rPr>
              <a:t>Creative Commons Attribution 4.0 International License</a:t>
            </a:r>
            <a:r>
              <a:rPr kumimoji="0" lang="en-US" altLang="en-US" sz="7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6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www.C5colleges.org</a:t>
            </a:r>
            <a:endParaRPr kumimoji="0" lang="en-US" altLang="en-US" sz="1800" b="1"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3874885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iamcybersafe.org/wp-content/uploads/2017/06/Europe-GISWS-Report.pdf" TargetMode="External"/><Relationship Id="rId7" Type="http://schemas.openxmlformats.org/officeDocument/2006/relationships/image" Target="../media/image17.png"/><Relationship Id="rId2" Type="http://schemas.openxmlformats.org/officeDocument/2006/relationships/hyperlink" Target="https://www.csoonline.com/article/3200024/security/cybersecurity-labor-crunch-to-hit-35-million-unfilled-jobs-by-2021.html" TargetMode="Externa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hyperlink" Target="https://iamcybersafe.org/wp-content/uploads/2017/03/WomensReport.pdf" TargetMode="External"/><Relationship Id="rId4" Type="http://schemas.openxmlformats.org/officeDocument/2006/relationships/hyperlink" Target="https://iamcybersafe.org/women_in_cybersecurity/"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glassdoor.com/Job/cyber-security-jobs-SRCH_KO0,14.htm?srs=TAB_OVER_SALARY_SEARCH"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merriam-webster.com/dictionary/nou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Introduction to Information Security</a:t>
            </a:r>
            <a:endParaRPr lang="en-US" dirty="0"/>
          </a:p>
        </p:txBody>
      </p:sp>
      <p:sp>
        <p:nvSpPr>
          <p:cNvPr id="3" name="Subtitle 2"/>
          <p:cNvSpPr>
            <a:spLocks noGrp="1"/>
          </p:cNvSpPr>
          <p:nvPr>
            <p:ph type="subTitle" idx="1"/>
          </p:nvPr>
        </p:nvSpPr>
        <p:spPr/>
        <p:txBody>
          <a:bodyPr/>
          <a:lstStyle/>
          <a:p>
            <a:r>
              <a:rPr lang="en-US" dirty="0" smtClean="0"/>
              <a:t>CIA</a:t>
            </a:r>
            <a:endParaRPr lang="en-US" dirty="0"/>
          </a:p>
        </p:txBody>
      </p:sp>
    </p:spTree>
    <p:extLst>
      <p:ext uri="{BB962C8B-B14F-4D97-AF65-F5344CB8AC3E}">
        <p14:creationId xmlns:p14="http://schemas.microsoft.com/office/powerpoint/2010/main" val="39821378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CSEC2017 Joint Task Force on Cybersecurity Education (JTF)</a:t>
            </a:r>
            <a:endParaRPr lang="en-US" i="1" dirty="0"/>
          </a:p>
        </p:txBody>
      </p:sp>
      <p:sp>
        <p:nvSpPr>
          <p:cNvPr id="3" name="Content Placeholder 2"/>
          <p:cNvSpPr>
            <a:spLocks noGrp="1"/>
          </p:cNvSpPr>
          <p:nvPr>
            <p:ph idx="1"/>
          </p:nvPr>
        </p:nvSpPr>
        <p:spPr>
          <a:xfrm>
            <a:off x="1204822" y="1690689"/>
            <a:ext cx="8229600" cy="4587648"/>
          </a:xfrm>
        </p:spPr>
        <p:txBody>
          <a:bodyPr>
            <a:normAutofit/>
          </a:bodyPr>
          <a:lstStyle/>
          <a:p>
            <a:r>
              <a:rPr lang="en-US" sz="2400" i="1" dirty="0"/>
              <a:t>[C]</a:t>
            </a:r>
            <a:r>
              <a:rPr lang="en-US" sz="2400" i="1" dirty="0" err="1"/>
              <a:t>ybersecurity</a:t>
            </a:r>
            <a:r>
              <a:rPr lang="en-US" sz="2400" i="1" dirty="0"/>
              <a:t> [</a:t>
            </a:r>
            <a:r>
              <a:rPr lang="en-US" sz="2400" i="1" dirty="0" err="1"/>
              <a:t>i</a:t>
            </a:r>
            <a:r>
              <a:rPr lang="en-US" sz="2400" i="1" dirty="0"/>
              <a:t>]s a “computing-based discipline involving technology, people, information, and processes to enable assured operations in the context of adversaries.  It involves the creation, operation, analysis, and testing of secure computer systems</a:t>
            </a:r>
            <a:r>
              <a:rPr lang="en-US" sz="2400" i="1" dirty="0">
                <a:solidFill>
                  <a:srgbClr val="FF0000"/>
                </a:solidFill>
              </a:rPr>
              <a:t>. It is an interdisciplinary course of study, including aspects of law, policy, human factors, ethics, and risk management</a:t>
            </a:r>
            <a:r>
              <a:rPr lang="en-US" sz="2400" i="1" dirty="0" smtClean="0"/>
              <a:t>.”</a:t>
            </a:r>
          </a:p>
          <a:p>
            <a:endParaRPr lang="en-US" dirty="0" smtClean="0"/>
          </a:p>
          <a:p>
            <a:pPr lvl="1"/>
            <a:r>
              <a:rPr lang="en-US" sz="2000" dirty="0" smtClean="0"/>
              <a:t>There is a need for interactions among hardware, software, data and people.</a:t>
            </a:r>
          </a:p>
          <a:p>
            <a:pPr lvl="1"/>
            <a:r>
              <a:rPr lang="en-US" sz="2000" dirty="0" smtClean="0"/>
              <a:t>Security </a:t>
            </a:r>
            <a:r>
              <a:rPr lang="en-US" sz="2000" dirty="0"/>
              <a:t>issues must be considered while developing, deploying and maintaining systems.</a:t>
            </a:r>
          </a:p>
          <a:p>
            <a:endParaRPr lang="en-US" sz="2400" dirty="0"/>
          </a:p>
        </p:txBody>
      </p:sp>
    </p:spTree>
    <p:extLst>
      <p:ext uri="{BB962C8B-B14F-4D97-AF65-F5344CB8AC3E}">
        <p14:creationId xmlns:p14="http://schemas.microsoft.com/office/powerpoint/2010/main" val="32777336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 for Cybersecurity Professionals</a:t>
            </a:r>
            <a:endParaRPr lang="en-US" dirty="0"/>
          </a:p>
        </p:txBody>
      </p:sp>
      <p:sp>
        <p:nvSpPr>
          <p:cNvPr id="3" name="Content Placeholder 2"/>
          <p:cNvSpPr>
            <a:spLocks noGrp="1"/>
          </p:cNvSpPr>
          <p:nvPr>
            <p:ph idx="1"/>
          </p:nvPr>
        </p:nvSpPr>
        <p:spPr/>
        <p:txBody>
          <a:bodyPr>
            <a:normAutofit lnSpcReduction="10000"/>
          </a:bodyPr>
          <a:lstStyle/>
          <a:p>
            <a:endParaRPr lang="en-US" dirty="0" smtClean="0">
              <a:hlinkClick r:id="rId2"/>
            </a:endParaRPr>
          </a:p>
          <a:p>
            <a:endParaRPr lang="en-US" dirty="0">
              <a:hlinkClick r:id="rId2"/>
            </a:endParaRPr>
          </a:p>
          <a:p>
            <a:endParaRPr lang="en-US" dirty="0" smtClean="0">
              <a:hlinkClick r:id="rId2"/>
            </a:endParaRPr>
          </a:p>
          <a:p>
            <a:endParaRPr lang="en-US" dirty="0" smtClean="0"/>
          </a:p>
          <a:p>
            <a:endParaRPr lang="en-US" sz="1800" dirty="0" smtClean="0">
              <a:hlinkClick r:id="rId3"/>
            </a:endParaRPr>
          </a:p>
          <a:p>
            <a:r>
              <a:rPr lang="en-US" sz="1800" dirty="0" smtClean="0">
                <a:hlinkClick r:id="rId3"/>
              </a:rPr>
              <a:t>https</a:t>
            </a:r>
            <a:r>
              <a:rPr lang="en-US" sz="1800" dirty="0">
                <a:hlinkClick r:id="rId3"/>
              </a:rPr>
              <a:t>://</a:t>
            </a:r>
            <a:r>
              <a:rPr lang="en-US" sz="1800" dirty="0" smtClean="0">
                <a:hlinkClick r:id="rId3"/>
              </a:rPr>
              <a:t>iamcybersafe.org/wp-content/uploads/2017/06/Europe-GISWS-Report.pdf</a:t>
            </a:r>
            <a:endParaRPr lang="en-US" sz="1800" dirty="0" smtClean="0"/>
          </a:p>
          <a:p>
            <a:r>
              <a:rPr lang="en-US" sz="1800" dirty="0">
                <a:hlinkClick r:id="rId4"/>
              </a:rPr>
              <a:t>https://iamcybersafe.org/women_in_cybersecurity</a:t>
            </a:r>
            <a:r>
              <a:rPr lang="en-US" sz="1800" dirty="0" smtClean="0">
                <a:hlinkClick r:id="rId4"/>
              </a:rPr>
              <a:t>/</a:t>
            </a:r>
            <a:endParaRPr lang="en-US" sz="1800" dirty="0" smtClean="0"/>
          </a:p>
          <a:p>
            <a:r>
              <a:rPr lang="en-US" sz="1800" dirty="0">
                <a:hlinkClick r:id="rId5"/>
              </a:rPr>
              <a:t>https://</a:t>
            </a:r>
            <a:r>
              <a:rPr lang="en-US" sz="1800" dirty="0" smtClean="0">
                <a:hlinkClick r:id="rId5"/>
              </a:rPr>
              <a:t>iamcybersafe.org/wp-content/uploads/2017/03/WomensReport.pdf</a:t>
            </a:r>
            <a:endParaRPr lang="en-US" sz="1800" dirty="0" smtClean="0"/>
          </a:p>
          <a:p>
            <a:endParaRPr lang="en-US" sz="1800" dirty="0"/>
          </a:p>
          <a:p>
            <a:r>
              <a:rPr lang="en-US" sz="1800" dirty="0">
                <a:hlinkClick r:id="rId2"/>
              </a:rPr>
              <a:t>https://www.csoonline.com/article/3200024/security/cybersecurity-labor-crunch-to-hit-35-million-unfilled-jobs-by-2021.html</a:t>
            </a:r>
            <a:endParaRPr lang="en-US" sz="1800" dirty="0"/>
          </a:p>
          <a:p>
            <a:endParaRPr lang="en-US" sz="1800" dirty="0" smtClean="0"/>
          </a:p>
          <a:p>
            <a:endParaRPr lang="en-US" sz="1800" dirty="0" smtClean="0"/>
          </a:p>
          <a:p>
            <a:endParaRPr lang="en-US" dirty="0"/>
          </a:p>
        </p:txBody>
      </p:sp>
      <p:pic>
        <p:nvPicPr>
          <p:cNvPr id="7" name="Picture 6"/>
          <p:cNvPicPr>
            <a:picLocks noChangeAspect="1"/>
          </p:cNvPicPr>
          <p:nvPr/>
        </p:nvPicPr>
        <p:blipFill>
          <a:blip r:embed="rId6"/>
          <a:stretch>
            <a:fillRect/>
          </a:stretch>
        </p:blipFill>
        <p:spPr>
          <a:xfrm>
            <a:off x="2828925" y="2890837"/>
            <a:ext cx="6534150" cy="1076325"/>
          </a:xfrm>
          <a:prstGeom prst="rect">
            <a:avLst/>
          </a:prstGeom>
        </p:spPr>
      </p:pic>
      <p:pic>
        <p:nvPicPr>
          <p:cNvPr id="8" name="Picture 7"/>
          <p:cNvPicPr>
            <a:picLocks noChangeAspect="1"/>
          </p:cNvPicPr>
          <p:nvPr/>
        </p:nvPicPr>
        <p:blipFill>
          <a:blip r:embed="rId7"/>
          <a:stretch>
            <a:fillRect/>
          </a:stretch>
        </p:blipFill>
        <p:spPr>
          <a:xfrm>
            <a:off x="2828925" y="1696584"/>
            <a:ext cx="4943475" cy="1059316"/>
          </a:xfrm>
          <a:prstGeom prst="rect">
            <a:avLst/>
          </a:prstGeom>
        </p:spPr>
      </p:pic>
    </p:spTree>
    <p:extLst>
      <p:ext uri="{BB962C8B-B14F-4D97-AF65-F5344CB8AC3E}">
        <p14:creationId xmlns:p14="http://schemas.microsoft.com/office/powerpoint/2010/main" val="40732113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Cybersecurity Positions</a:t>
            </a:r>
            <a:br>
              <a:rPr lang="en-US" dirty="0" smtClean="0"/>
            </a:br>
            <a:endParaRPr lang="en-US" dirty="0"/>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www.glassdoor.com/Job/cyber-security-jobs-SRCH_KO0,14.htm?srs=TAB_OVER_SALARY_SEARCH</a:t>
            </a:r>
            <a:endParaRPr lang="en-US" dirty="0" smtClean="0"/>
          </a:p>
          <a:p>
            <a:endParaRPr lang="en-US" dirty="0"/>
          </a:p>
        </p:txBody>
      </p:sp>
    </p:spTree>
    <p:extLst>
      <p:ext uri="{BB962C8B-B14F-4D97-AF65-F5344CB8AC3E}">
        <p14:creationId xmlns:p14="http://schemas.microsoft.com/office/powerpoint/2010/main" val="38098327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i="1" dirty="0" smtClean="0"/>
              <a:t>Questions</a:t>
            </a:r>
            <a:r>
              <a:rPr lang="is-IS" i="1" dirty="0" smtClean="0"/>
              <a:t>…</a:t>
            </a:r>
            <a:endParaRPr lang="en-US" dirty="0"/>
          </a:p>
        </p:txBody>
      </p:sp>
      <p:sp>
        <p:nvSpPr>
          <p:cNvPr id="3" name="Content Placeholder 2"/>
          <p:cNvSpPr>
            <a:spLocks noGrp="1"/>
          </p:cNvSpPr>
          <p:nvPr>
            <p:ph idx="1"/>
          </p:nvPr>
        </p:nvSpPr>
        <p:spPr>
          <a:xfrm>
            <a:off x="443315" y="2090864"/>
            <a:ext cx="10910485" cy="4419600"/>
          </a:xfrm>
        </p:spPr>
        <p:txBody>
          <a:bodyPr/>
          <a:lstStyle/>
          <a:p>
            <a:pPr eaLnBrk="1" hangingPunct="1"/>
            <a:endParaRPr lang="en-US" altLang="en-US" dirty="0" smtClean="0"/>
          </a:p>
          <a:p>
            <a:r>
              <a:rPr lang="en-US" altLang="en-US" dirty="0" smtClean="0"/>
              <a:t>What do we mean by </a:t>
            </a:r>
            <a:r>
              <a:rPr lang="en-US" altLang="en-US" b="1" dirty="0" smtClean="0"/>
              <a:t>security of information/data/system/resource</a:t>
            </a:r>
            <a:r>
              <a:rPr lang="en-US" altLang="en-US" dirty="0" smtClean="0"/>
              <a:t>?</a:t>
            </a:r>
          </a:p>
          <a:p>
            <a:r>
              <a:rPr lang="en-US" altLang="en-US" dirty="0" smtClean="0"/>
              <a:t>What are some attacks to security?</a:t>
            </a:r>
          </a:p>
          <a:p>
            <a:pPr eaLnBrk="1" hangingPunct="1"/>
            <a:r>
              <a:rPr lang="en-US" altLang="en-US" dirty="0" smtClean="0"/>
              <a:t>What kind of information/data/resource needs to be secured?</a:t>
            </a:r>
          </a:p>
          <a:p>
            <a:pPr eaLnBrk="1" hangingPunct="1"/>
            <a:r>
              <a:rPr lang="en-US" altLang="en-US" dirty="0" smtClean="0"/>
              <a:t>What are some security mechanisms?</a:t>
            </a:r>
          </a:p>
          <a:p>
            <a:pPr eaLnBrk="1" hangingPunct="1"/>
            <a:r>
              <a:rPr lang="en-US" altLang="en-US" dirty="0" smtClean="0"/>
              <a:t>When are we secure? </a:t>
            </a:r>
          </a:p>
          <a:p>
            <a:pPr marL="0" indent="0" eaLnBrk="1" hangingPunct="1">
              <a:buNone/>
            </a:pPr>
            <a:endParaRPr lang="en-US" altLang="en-US" dirty="0" smtClean="0"/>
          </a:p>
        </p:txBody>
      </p:sp>
    </p:spTree>
    <p:extLst>
      <p:ext uri="{BB962C8B-B14F-4D97-AF65-F5344CB8AC3E}">
        <p14:creationId xmlns:p14="http://schemas.microsoft.com/office/powerpoint/2010/main" val="283199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CIA of </a:t>
            </a:r>
            <a:r>
              <a:rPr lang="en-US" dirty="0"/>
              <a:t>Information Security</a:t>
            </a:r>
          </a:p>
        </p:txBody>
      </p:sp>
      <p:sp>
        <p:nvSpPr>
          <p:cNvPr id="6" name="Text Placeholder 5"/>
          <p:cNvSpPr>
            <a:spLocks noGrp="1"/>
          </p:cNvSpPr>
          <p:nvPr>
            <p:ph idx="1"/>
          </p:nvPr>
        </p:nvSpPr>
        <p:spPr>
          <a:xfrm>
            <a:off x="1077951" y="1600199"/>
            <a:ext cx="8210550" cy="4744845"/>
          </a:xfrm>
        </p:spPr>
        <p:txBody>
          <a:bodyPr>
            <a:noAutofit/>
          </a:bodyPr>
          <a:lstStyle/>
          <a:p>
            <a:r>
              <a:rPr lang="en-US" sz="3200" dirty="0" smtClean="0"/>
              <a:t>Confidentiality </a:t>
            </a:r>
            <a:endParaRPr lang="en-US" sz="3200" dirty="0"/>
          </a:p>
          <a:p>
            <a:pPr lvl="1"/>
            <a:r>
              <a:rPr lang="en-US" dirty="0"/>
              <a:t> The data can be viewed by only authorized  </a:t>
            </a:r>
            <a:r>
              <a:rPr lang="en-US" dirty="0" smtClean="0"/>
              <a:t>users</a:t>
            </a:r>
            <a:endParaRPr lang="en-US" dirty="0"/>
          </a:p>
          <a:p>
            <a:r>
              <a:rPr lang="en-US" sz="3200" dirty="0" smtClean="0"/>
              <a:t>Integrity</a:t>
            </a:r>
            <a:endParaRPr lang="en-US" sz="3200" dirty="0"/>
          </a:p>
          <a:p>
            <a:pPr lvl="1"/>
            <a:r>
              <a:rPr lang="en-US" dirty="0"/>
              <a:t>Only authorized changes can be made by authorized </a:t>
            </a:r>
            <a:r>
              <a:rPr lang="en-US" dirty="0" smtClean="0"/>
              <a:t>users</a:t>
            </a:r>
          </a:p>
          <a:p>
            <a:pPr lvl="1"/>
            <a:r>
              <a:rPr lang="en-US" i="1" dirty="0"/>
              <a:t>Data integrity</a:t>
            </a:r>
            <a:r>
              <a:rPr lang="en-US" dirty="0"/>
              <a:t> means only authorized changes are made only by authorized people;</a:t>
            </a:r>
          </a:p>
          <a:p>
            <a:pPr lvl="1"/>
            <a:r>
              <a:rPr lang="en-US" i="1" dirty="0"/>
              <a:t>Origin integrity</a:t>
            </a:r>
            <a:r>
              <a:rPr lang="en-US" dirty="0"/>
              <a:t> means the original data is trustworthy, and its source is trusted to produce trustworthy data</a:t>
            </a:r>
            <a:r>
              <a:rPr lang="en-US" dirty="0" smtClean="0"/>
              <a:t>;</a:t>
            </a:r>
          </a:p>
          <a:p>
            <a:r>
              <a:rPr lang="en-US" sz="3200" dirty="0" smtClean="0"/>
              <a:t>Availability </a:t>
            </a:r>
            <a:endParaRPr lang="en-US" sz="3200" dirty="0"/>
          </a:p>
          <a:p>
            <a:pPr lvl="1"/>
            <a:r>
              <a:rPr lang="en-US" dirty="0"/>
              <a:t>The data is available to authorized users at authorized times</a:t>
            </a:r>
            <a:br>
              <a:rPr lang="en-US" dirty="0"/>
            </a:br>
            <a:endParaRPr lang="en-US" dirty="0"/>
          </a:p>
        </p:txBody>
      </p:sp>
    </p:spTree>
    <p:extLst>
      <p:ext uri="{BB962C8B-B14F-4D97-AF65-F5344CB8AC3E}">
        <p14:creationId xmlns:p14="http://schemas.microsoft.com/office/powerpoint/2010/main" val="5546846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Five Pillars of Information Security</a:t>
            </a:r>
          </a:p>
        </p:txBody>
      </p:sp>
      <p:sp>
        <p:nvSpPr>
          <p:cNvPr id="6" name="Text Placeholder 5"/>
          <p:cNvSpPr>
            <a:spLocks noGrp="1"/>
          </p:cNvSpPr>
          <p:nvPr>
            <p:ph idx="1"/>
          </p:nvPr>
        </p:nvSpPr>
        <p:spPr>
          <a:xfrm>
            <a:off x="1033346" y="1377174"/>
            <a:ext cx="8210550" cy="4744845"/>
          </a:xfrm>
        </p:spPr>
        <p:txBody>
          <a:bodyPr>
            <a:noAutofit/>
          </a:bodyPr>
          <a:lstStyle/>
          <a:p>
            <a:r>
              <a:rPr lang="en-US" sz="3200" dirty="0" smtClean="0"/>
              <a:t>Confidentiality </a:t>
            </a:r>
            <a:endParaRPr lang="en-US" sz="3200" dirty="0"/>
          </a:p>
          <a:p>
            <a:pPr lvl="1"/>
            <a:r>
              <a:rPr lang="en-US" dirty="0"/>
              <a:t> </a:t>
            </a:r>
            <a:r>
              <a:rPr lang="en-US" dirty="0" smtClean="0"/>
              <a:t>The data can be viewed by only authorized  users</a:t>
            </a:r>
          </a:p>
          <a:p>
            <a:r>
              <a:rPr lang="en-US" sz="3200" dirty="0" smtClean="0"/>
              <a:t>Integrity</a:t>
            </a:r>
          </a:p>
          <a:p>
            <a:pPr lvl="1"/>
            <a:r>
              <a:rPr lang="en-US" dirty="0" smtClean="0"/>
              <a:t>Only </a:t>
            </a:r>
            <a:r>
              <a:rPr lang="en-US" dirty="0"/>
              <a:t>authorized changes can be made by authorized </a:t>
            </a:r>
            <a:r>
              <a:rPr lang="en-US" dirty="0" smtClean="0"/>
              <a:t>users</a:t>
            </a:r>
          </a:p>
          <a:p>
            <a:pPr lvl="1"/>
            <a:r>
              <a:rPr lang="en-US" b="1" dirty="0" smtClean="0"/>
              <a:t>Authenticity</a:t>
            </a:r>
          </a:p>
          <a:p>
            <a:pPr lvl="2"/>
            <a:r>
              <a:rPr lang="en-US" dirty="0" smtClean="0"/>
              <a:t>The </a:t>
            </a:r>
            <a:r>
              <a:rPr lang="en-US" dirty="0"/>
              <a:t>data originates from the claimed </a:t>
            </a:r>
            <a:r>
              <a:rPr lang="en-US" dirty="0" smtClean="0"/>
              <a:t>user</a:t>
            </a:r>
            <a:endParaRPr lang="en-US" sz="3200" dirty="0"/>
          </a:p>
          <a:p>
            <a:pPr lvl="1"/>
            <a:r>
              <a:rPr lang="en-US" b="1" dirty="0"/>
              <a:t>Nonrepudiation</a:t>
            </a:r>
          </a:p>
          <a:p>
            <a:pPr lvl="2"/>
            <a:r>
              <a:rPr lang="en-US" dirty="0"/>
              <a:t> The  action cannot be </a:t>
            </a:r>
            <a:r>
              <a:rPr lang="en-US" dirty="0" smtClean="0"/>
              <a:t>denied</a:t>
            </a:r>
            <a:endParaRPr lang="en-US" sz="3200" dirty="0"/>
          </a:p>
          <a:p>
            <a:r>
              <a:rPr lang="en-US" sz="3200" dirty="0"/>
              <a:t>Availability </a:t>
            </a:r>
          </a:p>
          <a:p>
            <a:pPr lvl="1"/>
            <a:r>
              <a:rPr lang="en-US" dirty="0"/>
              <a:t>The data is available to authorized users at authorized times</a:t>
            </a:r>
            <a:br>
              <a:rPr lang="en-US" dirty="0"/>
            </a:br>
            <a:endParaRPr lang="en-US" dirty="0"/>
          </a:p>
        </p:txBody>
      </p:sp>
    </p:spTree>
    <p:extLst>
      <p:ext uri="{BB962C8B-B14F-4D97-AF65-F5344CB8AC3E}">
        <p14:creationId xmlns:p14="http://schemas.microsoft.com/office/powerpoint/2010/main" val="17819255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Thinking</a:t>
            </a:r>
          </a:p>
        </p:txBody>
      </p:sp>
      <p:sp>
        <p:nvSpPr>
          <p:cNvPr id="3" name="Content Placeholder 2"/>
          <p:cNvSpPr>
            <a:spLocks noGrp="1"/>
          </p:cNvSpPr>
          <p:nvPr>
            <p:ph idx="1"/>
          </p:nvPr>
        </p:nvSpPr>
        <p:spPr/>
        <p:txBody>
          <a:bodyPr/>
          <a:lstStyle/>
          <a:p>
            <a:r>
              <a:rPr lang="en-US" altLang="en-US" dirty="0"/>
              <a:t>Can you think of a scenario where the integrity of data is crucial but confidentiality is not?</a:t>
            </a:r>
            <a:endParaRPr lang="en-US" dirty="0"/>
          </a:p>
        </p:txBody>
      </p:sp>
    </p:spTree>
    <p:extLst>
      <p:ext uri="{BB962C8B-B14F-4D97-AF65-F5344CB8AC3E}">
        <p14:creationId xmlns:p14="http://schemas.microsoft.com/office/powerpoint/2010/main" val="26458483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Confidentiality</a:t>
            </a:r>
            <a:endParaRPr lang="en-US" dirty="0"/>
          </a:p>
        </p:txBody>
      </p:sp>
      <p:sp>
        <p:nvSpPr>
          <p:cNvPr id="3" name="Content Placeholder 2"/>
          <p:cNvSpPr>
            <a:spLocks noGrp="1"/>
          </p:cNvSpPr>
          <p:nvPr>
            <p:ph idx="1"/>
          </p:nvPr>
        </p:nvSpPr>
        <p:spPr>
          <a:xfrm>
            <a:off x="838200" y="1690688"/>
            <a:ext cx="10515600" cy="4351338"/>
          </a:xfrm>
        </p:spPr>
        <p:txBody>
          <a:bodyPr/>
          <a:lstStyle/>
          <a:p>
            <a:pPr marL="0" indent="0">
              <a:buNone/>
            </a:pPr>
            <a:r>
              <a:rPr lang="en-US" dirty="0" smtClean="0"/>
              <a:t>Confidentiality means keeping data to a group of people</a:t>
            </a:r>
          </a:p>
          <a:p>
            <a:pPr marL="0" indent="0">
              <a:buNone/>
            </a:pPr>
            <a:r>
              <a:rPr lang="en-US" dirty="0" smtClean="0"/>
              <a:t>Some examples:</a:t>
            </a:r>
          </a:p>
          <a:p>
            <a:r>
              <a:rPr lang="en-US" dirty="0" smtClean="0"/>
              <a:t>Military classifications and clearances</a:t>
            </a:r>
          </a:p>
          <a:p>
            <a:pPr lvl="1"/>
            <a:r>
              <a:rPr lang="en-US" dirty="0" smtClean="0"/>
              <a:t>CONFIDENTIAL, SECRET, TOP-SECRET, </a:t>
            </a:r>
            <a:r>
              <a:rPr lang="mr-IN" dirty="0" smtClean="0"/>
              <a:t>…</a:t>
            </a:r>
            <a:endParaRPr lang="en-US" dirty="0"/>
          </a:p>
          <a:p>
            <a:r>
              <a:rPr lang="en-US" dirty="0" smtClean="0"/>
              <a:t>Industry</a:t>
            </a:r>
          </a:p>
          <a:p>
            <a:pPr lvl="1"/>
            <a:r>
              <a:rPr lang="en-US" dirty="0" smtClean="0"/>
              <a:t>Proprietary data, trade secrets</a:t>
            </a:r>
          </a:p>
          <a:p>
            <a:r>
              <a:rPr lang="en-US" dirty="0" smtClean="0"/>
              <a:t>Academia</a:t>
            </a:r>
          </a:p>
          <a:p>
            <a:pPr lvl="1"/>
            <a:r>
              <a:rPr lang="en-US" dirty="0" smtClean="0"/>
              <a:t>Perhaps grades, financial aid, personal information</a:t>
            </a:r>
          </a:p>
        </p:txBody>
      </p:sp>
    </p:spTree>
    <p:extLst>
      <p:ext uri="{BB962C8B-B14F-4D97-AF65-F5344CB8AC3E}">
        <p14:creationId xmlns:p14="http://schemas.microsoft.com/office/powerpoint/2010/main" val="10972467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a:t>
            </a:r>
            <a:endParaRPr lang="en-US" dirty="0"/>
          </a:p>
        </p:txBody>
      </p:sp>
      <p:sp>
        <p:nvSpPr>
          <p:cNvPr id="3" name="Content Placeholder 2"/>
          <p:cNvSpPr>
            <a:spLocks noGrp="1"/>
          </p:cNvSpPr>
          <p:nvPr>
            <p:ph idx="1"/>
          </p:nvPr>
        </p:nvSpPr>
        <p:spPr/>
        <p:txBody>
          <a:bodyPr/>
          <a:lstStyle/>
          <a:p>
            <a:pPr marL="0" indent="0">
              <a:buNone/>
            </a:pPr>
            <a:r>
              <a:rPr lang="en-US" dirty="0" smtClean="0"/>
              <a:t>Like confidentiality but focuses on </a:t>
            </a:r>
            <a:r>
              <a:rPr lang="en-US" i="1" dirty="0" smtClean="0"/>
              <a:t>control</a:t>
            </a:r>
            <a:r>
              <a:rPr lang="en-US" dirty="0" smtClean="0"/>
              <a:t> of information</a:t>
            </a:r>
          </a:p>
          <a:p>
            <a:pPr marL="0" indent="0">
              <a:buNone/>
            </a:pPr>
            <a:endParaRPr lang="en-US" dirty="0" smtClean="0"/>
          </a:p>
          <a:p>
            <a:pPr marL="0" indent="0">
              <a:buNone/>
            </a:pPr>
            <a:r>
              <a:rPr lang="en-US" dirty="0" smtClean="0"/>
              <a:t>Doctor can see patient’s medical record</a:t>
            </a:r>
            <a:endParaRPr lang="en-US" dirty="0"/>
          </a:p>
          <a:p>
            <a:r>
              <a:rPr lang="en-US" dirty="0" smtClean="0"/>
              <a:t>If patient controls to whom the doctor can show it, and what the doctor can do with it, the medical record is private</a:t>
            </a:r>
          </a:p>
          <a:p>
            <a:r>
              <a:rPr lang="en-US" dirty="0" smtClean="0"/>
              <a:t>If the doctor can show it to anyone, or can use it for her own purposes without the patient’s consent, it</a:t>
            </a:r>
            <a:r>
              <a:rPr lang="mr-IN" dirty="0" smtClean="0"/>
              <a:t>’</a:t>
            </a:r>
            <a:r>
              <a:rPr lang="en-US" dirty="0" smtClean="0"/>
              <a:t>s not private</a:t>
            </a:r>
          </a:p>
        </p:txBody>
      </p:sp>
    </p:spTree>
    <p:extLst>
      <p:ext uri="{BB962C8B-B14F-4D97-AF65-F5344CB8AC3E}">
        <p14:creationId xmlns:p14="http://schemas.microsoft.com/office/powerpoint/2010/main" val="24790586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Integrity</a:t>
            </a:r>
            <a:endParaRPr lang="en-US" dirty="0"/>
          </a:p>
        </p:txBody>
      </p:sp>
      <p:sp>
        <p:nvSpPr>
          <p:cNvPr id="3" name="Content Placeholder 2"/>
          <p:cNvSpPr>
            <a:spLocks noGrp="1"/>
          </p:cNvSpPr>
          <p:nvPr>
            <p:ph idx="1"/>
          </p:nvPr>
        </p:nvSpPr>
        <p:spPr/>
        <p:txBody>
          <a:bodyPr>
            <a:normAutofit/>
          </a:bodyPr>
          <a:lstStyle/>
          <a:p>
            <a:pPr marL="0" indent="0">
              <a:buNone/>
            </a:pPr>
            <a:r>
              <a:rPr lang="en-US" dirty="0"/>
              <a:t>Data integrity means only authorized changes are made only by authorized </a:t>
            </a:r>
            <a:r>
              <a:rPr lang="en-US" dirty="0" smtClean="0"/>
              <a:t>people</a:t>
            </a:r>
          </a:p>
          <a:p>
            <a:endParaRPr lang="en-US" dirty="0"/>
          </a:p>
          <a:p>
            <a:pPr marL="0" indent="0">
              <a:buNone/>
            </a:pPr>
            <a:r>
              <a:rPr lang="en-US" dirty="0" smtClean="0"/>
              <a:t>Alice works in the registrar’s office at a university, and is authorized to change addresses but nothing else in the record</a:t>
            </a:r>
          </a:p>
          <a:p>
            <a:r>
              <a:rPr lang="en-US" dirty="0" smtClean="0"/>
              <a:t>She updates the address of a student; that’s fine</a:t>
            </a:r>
          </a:p>
          <a:p>
            <a:r>
              <a:rPr lang="en-US" dirty="0" smtClean="0"/>
              <a:t>She changes a grade in a student’s record without faculty approval; that violates data integrity</a:t>
            </a:r>
            <a:endParaRPr lang="en-US" dirty="0"/>
          </a:p>
        </p:txBody>
      </p:sp>
    </p:spTree>
    <p:extLst>
      <p:ext uri="{BB962C8B-B14F-4D97-AF65-F5344CB8AC3E}">
        <p14:creationId xmlns:p14="http://schemas.microsoft.com/office/powerpoint/2010/main" val="6300592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SamSam</a:t>
            </a:r>
            <a:r>
              <a:rPr lang="en-US" dirty="0" smtClean="0"/>
              <a:t> (March 2018)</a:t>
            </a:r>
            <a:endParaRPr lang="en-US" dirty="0"/>
          </a:p>
        </p:txBody>
      </p:sp>
      <p:pic>
        <p:nvPicPr>
          <p:cNvPr id="7" name="Content Placeholder 6" descr="This is a picture of Atlanta skyline. This picture is just for decoration." title="Atlanta skyline"/>
          <p:cNvPicPr>
            <a:picLocks noGrp="1" noChangeAspect="1"/>
          </p:cNvPicPr>
          <p:nvPr>
            <p:ph sz="half" idx="1"/>
          </p:nvPr>
        </p:nvPicPr>
        <p:blipFill>
          <a:blip r:embed="rId2"/>
          <a:stretch>
            <a:fillRect/>
          </a:stretch>
        </p:blipFill>
        <p:spPr>
          <a:xfrm>
            <a:off x="1224820" y="1690688"/>
            <a:ext cx="4450489" cy="3584808"/>
          </a:xfrm>
          <a:prstGeom prst="rect">
            <a:avLst/>
          </a:prstGeom>
        </p:spPr>
      </p:pic>
      <p:pic>
        <p:nvPicPr>
          <p:cNvPr id="8" name="Content Placeholder 7" descr="This is a decorative image of Atlanta skyline." title="Atlanta Skyline"/>
          <p:cNvPicPr>
            <a:picLocks noGrp="1" noChangeAspect="1"/>
          </p:cNvPicPr>
          <p:nvPr>
            <p:ph sz="half" idx="2"/>
          </p:nvPr>
        </p:nvPicPr>
        <p:blipFill>
          <a:blip r:embed="rId3"/>
          <a:stretch>
            <a:fillRect/>
          </a:stretch>
        </p:blipFill>
        <p:spPr>
          <a:xfrm>
            <a:off x="6855174" y="1372763"/>
            <a:ext cx="2752453" cy="4655745"/>
          </a:xfrm>
          <a:prstGeom prst="rect">
            <a:avLst/>
          </a:prstGeom>
        </p:spPr>
      </p:pic>
      <p:sp>
        <p:nvSpPr>
          <p:cNvPr id="9" name="TextBox 8"/>
          <p:cNvSpPr txBox="1"/>
          <p:nvPr/>
        </p:nvSpPr>
        <p:spPr>
          <a:xfrm>
            <a:off x="1383658" y="5839097"/>
            <a:ext cx="5006884" cy="378823"/>
          </a:xfrm>
          <a:prstGeom prst="rect">
            <a:avLst/>
          </a:prstGeom>
          <a:noFill/>
        </p:spPr>
        <p:txBody>
          <a:bodyPr wrap="square" rtlCol="0">
            <a:spAutoFit/>
          </a:bodyPr>
          <a:lstStyle/>
          <a:p>
            <a:r>
              <a:rPr lang="en-US" dirty="0" smtClean="0"/>
              <a:t>https://www.wired.com/tag/ransomware/</a:t>
            </a:r>
            <a:endParaRPr lang="en-US" dirty="0"/>
          </a:p>
        </p:txBody>
      </p:sp>
    </p:spTree>
    <p:extLst>
      <p:ext uri="{BB962C8B-B14F-4D97-AF65-F5344CB8AC3E}">
        <p14:creationId xmlns:p14="http://schemas.microsoft.com/office/powerpoint/2010/main" val="33082603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Integrity and Trust</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If something is “trustworthy” then you can trust it.</a:t>
            </a:r>
          </a:p>
          <a:p>
            <a:r>
              <a:rPr lang="en-US" dirty="0" smtClean="0"/>
              <a:t>Different people have different understandings of what “trust” means</a:t>
            </a:r>
          </a:p>
          <a:p>
            <a:r>
              <a:rPr lang="en-US" dirty="0" smtClean="0"/>
              <a:t>In practice, based on evidence (“assurance evidence”) </a:t>
            </a:r>
          </a:p>
          <a:p>
            <a:endParaRPr lang="en-US" dirty="0"/>
          </a:p>
          <a:p>
            <a:pPr marL="0" indent="0">
              <a:buNone/>
            </a:pPr>
            <a:r>
              <a:rPr lang="en-US" dirty="0" smtClean="0"/>
              <a:t>Both trustworthiness of source and of data affect its integrity</a:t>
            </a:r>
            <a:endParaRPr lang="en-US" dirty="0"/>
          </a:p>
        </p:txBody>
      </p:sp>
    </p:spTree>
    <p:extLst>
      <p:ext uri="{BB962C8B-B14F-4D97-AF65-F5344CB8AC3E}">
        <p14:creationId xmlns:p14="http://schemas.microsoft.com/office/powerpoint/2010/main" val="20032716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a:t>
            </a:r>
            <a:endParaRPr lang="en-US" dirty="0"/>
          </a:p>
        </p:txBody>
      </p:sp>
      <p:sp>
        <p:nvSpPr>
          <p:cNvPr id="3" name="Content Placeholder 2"/>
          <p:cNvSpPr>
            <a:spLocks noGrp="1"/>
          </p:cNvSpPr>
          <p:nvPr>
            <p:ph idx="1"/>
          </p:nvPr>
        </p:nvSpPr>
        <p:spPr/>
        <p:txBody>
          <a:bodyPr/>
          <a:lstStyle/>
          <a:p>
            <a:pPr marL="0" indent="0">
              <a:buNone/>
            </a:pPr>
            <a:r>
              <a:rPr lang="en-US" dirty="0" smtClean="0"/>
              <a:t>A contract or notice defines what level of service will be provided</a:t>
            </a:r>
          </a:p>
          <a:p>
            <a:r>
              <a:rPr lang="en-US" dirty="0" smtClean="0"/>
              <a:t>Called “quality of service” (abbreviated as “</a:t>
            </a:r>
            <a:r>
              <a:rPr lang="en-US" dirty="0" err="1" smtClean="0"/>
              <a:t>QoS</a:t>
            </a:r>
            <a:r>
              <a:rPr lang="en-US" dirty="0" smtClean="0"/>
              <a:t>”)</a:t>
            </a:r>
          </a:p>
          <a:p>
            <a:pPr marL="0" indent="0">
              <a:buNone/>
            </a:pPr>
            <a:r>
              <a:rPr lang="en-US" dirty="0" smtClean="0"/>
              <a:t>Resource is available if the user can get the </a:t>
            </a:r>
            <a:r>
              <a:rPr lang="en-US" dirty="0" err="1" smtClean="0"/>
              <a:t>QoS</a:t>
            </a:r>
            <a:r>
              <a:rPr lang="en-US" dirty="0" smtClean="0"/>
              <a:t> expected</a:t>
            </a:r>
          </a:p>
          <a:p>
            <a:pPr marL="0" indent="0">
              <a:buNone/>
            </a:pPr>
            <a:endParaRPr lang="en-US" dirty="0"/>
          </a:p>
          <a:p>
            <a:pPr marL="0" indent="0">
              <a:buNone/>
            </a:pPr>
            <a:r>
              <a:rPr lang="en-US" dirty="0" smtClean="0"/>
              <a:t>In the past it meant one of two things:</a:t>
            </a:r>
          </a:p>
          <a:p>
            <a:r>
              <a:rPr lang="en-US" dirty="0" smtClean="0"/>
              <a:t>An entity could access the resource</a:t>
            </a:r>
          </a:p>
          <a:p>
            <a:pPr lvl="1"/>
            <a:r>
              <a:rPr lang="en-US" dirty="0" smtClean="0"/>
              <a:t>Quality of service here is ability to make contact</a:t>
            </a:r>
            <a:endParaRPr lang="en-US" dirty="0"/>
          </a:p>
          <a:p>
            <a:r>
              <a:rPr lang="en-US" dirty="0" smtClean="0"/>
              <a:t>The resource is distributed “fairly” among the entities</a:t>
            </a:r>
          </a:p>
          <a:p>
            <a:pPr lvl="1"/>
            <a:r>
              <a:rPr lang="en-US" dirty="0" smtClean="0"/>
              <a:t>Quality of service is that each entity gets as such service as any other entity</a:t>
            </a:r>
          </a:p>
          <a:p>
            <a:pPr marL="0" indent="0">
              <a:buNone/>
            </a:pPr>
            <a:endParaRPr lang="en-US" dirty="0"/>
          </a:p>
        </p:txBody>
      </p:sp>
    </p:spTree>
    <p:extLst>
      <p:ext uri="{BB962C8B-B14F-4D97-AF65-F5344CB8AC3E}">
        <p14:creationId xmlns:p14="http://schemas.microsoft.com/office/powerpoint/2010/main" val="17271920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Denial of Service Attack</a:t>
            </a:r>
            <a:endParaRPr lang="en-US" dirty="0"/>
          </a:p>
        </p:txBody>
      </p:sp>
      <p:pic>
        <p:nvPicPr>
          <p:cNvPr id="9" name="Picture 8" descr="Ddos-attack-e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6257" y="1509379"/>
            <a:ext cx="6916571" cy="4684239"/>
          </a:xfrm>
          <a:prstGeom prst="rect">
            <a:avLst/>
          </a:prstGeom>
        </p:spPr>
      </p:pic>
      <p:sp>
        <p:nvSpPr>
          <p:cNvPr id="10" name="TextBox 9"/>
          <p:cNvSpPr txBox="1"/>
          <p:nvPr/>
        </p:nvSpPr>
        <p:spPr>
          <a:xfrm>
            <a:off x="8846430" y="4412876"/>
            <a:ext cx="3098474" cy="14773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Image by </a:t>
            </a:r>
            <a:r>
              <a:rPr kumimoji="0" lang="en-US" sz="1800" b="0" i="0" u="none" strike="noStrike" kern="1200" cap="none" spc="0" normalizeH="0" baseline="0" noProof="0" dirty="0" err="1" smtClean="0">
                <a:ln>
                  <a:noFill/>
                </a:ln>
                <a:solidFill>
                  <a:prstClr val="black"/>
                </a:solidFill>
                <a:effectLst/>
                <a:uLnTx/>
                <a:uFillTx/>
                <a:latin typeface="Calibri"/>
                <a:ea typeface="+mn-ea"/>
                <a:cs typeface="+mn-cs"/>
              </a:rPr>
              <a:t>Nasanbuyn</a:t>
            </a:r>
            <a:endParaRPr kumimoji="0" lang="en-US" sz="1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Used under Creative Commons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Attribution Share-Alike 4.0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International license</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40193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838200" y="365125"/>
            <a:ext cx="10515600" cy="1027257"/>
          </a:xfrm>
        </p:spPr>
        <p:txBody>
          <a:bodyPr>
            <a:normAutofit/>
          </a:bodyPr>
          <a:lstStyle/>
          <a:p>
            <a:pPr>
              <a:defRPr/>
            </a:pPr>
            <a:r>
              <a:rPr lang="en-US" altLang="en-US" dirty="0" smtClean="0"/>
              <a:t>The CIA Triad</a:t>
            </a:r>
          </a:p>
        </p:txBody>
      </p:sp>
      <p:sp>
        <p:nvSpPr>
          <p:cNvPr id="3075" name="Content Placeholder 2"/>
          <p:cNvSpPr>
            <a:spLocks noGrp="1"/>
          </p:cNvSpPr>
          <p:nvPr>
            <p:ph sz="quarter" idx="1"/>
          </p:nvPr>
        </p:nvSpPr>
        <p:spPr>
          <a:xfrm>
            <a:off x="1981200" y="1600201"/>
            <a:ext cx="7467600" cy="4873625"/>
          </a:xfrm>
        </p:spPr>
        <p:txBody>
          <a:bodyPr/>
          <a:lstStyle/>
          <a:p>
            <a:pPr eaLnBrk="1" hangingPunct="1"/>
            <a:r>
              <a:rPr lang="en-US" altLang="en-US" dirty="0" smtClean="0"/>
              <a:t>Confidentiality</a:t>
            </a:r>
          </a:p>
          <a:p>
            <a:pPr eaLnBrk="1" hangingPunct="1"/>
            <a:r>
              <a:rPr lang="en-US" altLang="en-US" dirty="0" smtClean="0"/>
              <a:t>Integrity</a:t>
            </a:r>
          </a:p>
          <a:p>
            <a:pPr eaLnBrk="1" hangingPunct="1"/>
            <a:r>
              <a:rPr lang="en-US" altLang="en-US" dirty="0" smtClean="0"/>
              <a:t>Availability</a:t>
            </a:r>
          </a:p>
          <a:p>
            <a:pPr eaLnBrk="1" hangingPunct="1"/>
            <a:endParaRPr lang="en-US" altLang="en-US" dirty="0" smtClean="0"/>
          </a:p>
          <a:p>
            <a:pPr eaLnBrk="1" hangingPunct="1"/>
            <a:r>
              <a:rPr lang="en-US" altLang="en-US" dirty="0" smtClean="0"/>
              <a:t>Can you think of others?</a:t>
            </a:r>
          </a:p>
          <a:p>
            <a:pPr lvl="1" eaLnBrk="1" hangingPunct="1"/>
            <a:r>
              <a:rPr lang="en-US" altLang="en-US" dirty="0" err="1" smtClean="0"/>
              <a:t>Parkerian</a:t>
            </a:r>
            <a:r>
              <a:rPr lang="en-US" altLang="en-US" dirty="0" smtClean="0"/>
              <a:t> </a:t>
            </a:r>
            <a:r>
              <a:rPr lang="en-US" altLang="en-US" dirty="0" err="1" smtClean="0"/>
              <a:t>Hexad</a:t>
            </a:r>
            <a:r>
              <a:rPr lang="en-US" altLang="en-US" dirty="0" smtClean="0"/>
              <a:t>: </a:t>
            </a:r>
            <a:r>
              <a:rPr lang="en-US" altLang="en-US" dirty="0" err="1" smtClean="0"/>
              <a:t>Posession</a:t>
            </a:r>
            <a:r>
              <a:rPr lang="en-US" altLang="en-US" dirty="0" smtClean="0"/>
              <a:t> (or control), Authenticity, Utility </a:t>
            </a:r>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1295400"/>
            <a:ext cx="2420938" cy="226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77580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0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 CIA</a:t>
            </a:r>
            <a:endParaRPr lang="en-US" dirty="0"/>
          </a:p>
        </p:txBody>
      </p:sp>
      <p:sp>
        <p:nvSpPr>
          <p:cNvPr id="3" name="Content Placeholder 2"/>
          <p:cNvSpPr>
            <a:spLocks noGrp="1"/>
          </p:cNvSpPr>
          <p:nvPr>
            <p:ph idx="1"/>
          </p:nvPr>
        </p:nvSpPr>
        <p:spPr/>
        <p:txBody>
          <a:bodyPr/>
          <a:lstStyle/>
          <a:p>
            <a:pPr marL="0" indent="0">
              <a:buNone/>
            </a:pPr>
            <a:r>
              <a:rPr lang="en-US" dirty="0" smtClean="0"/>
              <a:t>Understanding the three properties of security will help you ask the right questions about what someone means when they talk about “securing” data. </a:t>
            </a:r>
          </a:p>
          <a:p>
            <a:pPr marL="0" indent="0">
              <a:buNone/>
            </a:pPr>
            <a:r>
              <a:rPr lang="en-US" dirty="0" smtClean="0"/>
              <a:t>This exercise gives you several scenarios and asks you to classify them as violations of confidentiality, integrity, or availability (or some combination of these)</a:t>
            </a:r>
            <a:endParaRPr lang="en-US" dirty="0"/>
          </a:p>
        </p:txBody>
      </p:sp>
    </p:spTree>
    <p:extLst>
      <p:ext uri="{BB962C8B-B14F-4D97-AF65-F5344CB8AC3E}">
        <p14:creationId xmlns:p14="http://schemas.microsoft.com/office/powerpoint/2010/main" val="35221536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Types of Attack Payloads</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Interception: </a:t>
            </a:r>
          </a:p>
          <a:p>
            <a:pPr lvl="1" eaLnBrk="1" hangingPunct="1"/>
            <a:r>
              <a:rPr lang="en-US" altLang="en-US" smtClean="0"/>
              <a:t>Unauthorized access to our assets (data, applications, or environments)</a:t>
            </a:r>
          </a:p>
          <a:p>
            <a:pPr eaLnBrk="1" hangingPunct="1"/>
            <a:r>
              <a:rPr lang="en-US" altLang="en-US" smtClean="0"/>
              <a:t>Interruption:</a:t>
            </a:r>
          </a:p>
          <a:p>
            <a:pPr lvl="1" eaLnBrk="1" hangingPunct="1"/>
            <a:r>
              <a:rPr lang="en-US" altLang="en-US" smtClean="0"/>
              <a:t>Causing our asset to become unusable</a:t>
            </a:r>
          </a:p>
          <a:p>
            <a:pPr eaLnBrk="1" hangingPunct="1"/>
            <a:r>
              <a:rPr lang="en-US" altLang="en-US" smtClean="0"/>
              <a:t>Modification:</a:t>
            </a:r>
          </a:p>
          <a:p>
            <a:pPr lvl="1" eaLnBrk="1" hangingPunct="1"/>
            <a:r>
              <a:rPr lang="en-US" altLang="en-US" smtClean="0"/>
              <a:t>Tampering with our assets</a:t>
            </a:r>
          </a:p>
          <a:p>
            <a:pPr eaLnBrk="1" hangingPunct="1"/>
            <a:r>
              <a:rPr lang="en-US" altLang="en-US" smtClean="0"/>
              <a:t>Fabrication</a:t>
            </a:r>
          </a:p>
          <a:p>
            <a:pPr lvl="1" eaLnBrk="1" hangingPunct="1"/>
            <a:r>
              <a:rPr lang="en-US" altLang="en-US" smtClean="0"/>
              <a:t>Generating  unwanted  data, processes, communications with a system</a:t>
            </a:r>
          </a:p>
        </p:txBody>
      </p:sp>
    </p:spTree>
    <p:extLst>
      <p:ext uri="{BB962C8B-B14F-4D97-AF65-F5344CB8AC3E}">
        <p14:creationId xmlns:p14="http://schemas.microsoft.com/office/powerpoint/2010/main" val="32976881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3 Tenets of Cybersecurity</a:t>
            </a:r>
            <a:endParaRPr lang="en-US" dirty="0"/>
          </a:p>
        </p:txBody>
      </p:sp>
      <p:pic>
        <p:nvPicPr>
          <p:cNvPr id="13316" name="Picture 3" descr="f01-03-9781597496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1185" y="1774177"/>
            <a:ext cx="6048375"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81532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Threat, </a:t>
            </a:r>
            <a:r>
              <a:rPr lang="en-US" dirty="0"/>
              <a:t>Vulnerability, </a:t>
            </a:r>
            <a:r>
              <a:rPr lang="en-US" dirty="0" smtClean="0"/>
              <a:t>Risk</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Threat: </a:t>
            </a:r>
          </a:p>
          <a:p>
            <a:pPr lvl="1" eaLnBrk="1" hangingPunct="1"/>
            <a:r>
              <a:rPr lang="en-US" altLang="en-US" smtClean="0"/>
              <a:t>Something that has potential to cause harm.</a:t>
            </a:r>
          </a:p>
          <a:p>
            <a:pPr eaLnBrk="1" hangingPunct="1"/>
            <a:endParaRPr lang="en-US" altLang="en-US" smtClean="0"/>
          </a:p>
          <a:p>
            <a:pPr eaLnBrk="1" hangingPunct="1"/>
            <a:r>
              <a:rPr lang="en-US" altLang="en-US" smtClean="0"/>
              <a:t>Vulnerability: </a:t>
            </a:r>
          </a:p>
          <a:p>
            <a:pPr lvl="1" eaLnBrk="1" hangingPunct="1"/>
            <a:r>
              <a:rPr lang="en-US" altLang="en-US" smtClean="0"/>
              <a:t>Weaknesses that can be used to harm us. Holes that can be exploited by threats in order to cause harm.</a:t>
            </a:r>
          </a:p>
          <a:p>
            <a:pPr eaLnBrk="1" hangingPunct="1"/>
            <a:endParaRPr lang="en-US" altLang="en-US" smtClean="0"/>
          </a:p>
          <a:p>
            <a:pPr eaLnBrk="1" hangingPunct="1"/>
            <a:r>
              <a:rPr lang="en-US" altLang="en-US" smtClean="0"/>
              <a:t>Risk:</a:t>
            </a:r>
          </a:p>
          <a:p>
            <a:pPr lvl="1" eaLnBrk="1" hangingPunct="1"/>
            <a:r>
              <a:rPr lang="en-US" altLang="en-US" smtClean="0"/>
              <a:t> Likelihood that something bad will happen. </a:t>
            </a:r>
          </a:p>
          <a:p>
            <a:pPr lvl="1" eaLnBrk="1" hangingPunct="1"/>
            <a:r>
              <a:rPr lang="en-US" altLang="en-US" smtClean="0"/>
              <a:t>Threat + Vulnerability </a:t>
            </a:r>
            <a:r>
              <a:rPr lang="en-US" altLang="en-US" smtClean="0">
                <a:sym typeface="Wingdings" panose="05000000000000000000" pitchFamily="2" charset="2"/>
              </a:rPr>
              <a:t></a:t>
            </a:r>
            <a:r>
              <a:rPr lang="en-US" altLang="en-US" smtClean="0"/>
              <a:t> Risk</a:t>
            </a:r>
          </a:p>
        </p:txBody>
      </p:sp>
    </p:spTree>
    <p:extLst>
      <p:ext uri="{BB962C8B-B14F-4D97-AF65-F5344CB8AC3E}">
        <p14:creationId xmlns:p14="http://schemas.microsoft.com/office/powerpoint/2010/main" val="24115202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7467600" cy="1143000"/>
          </a:xfrm>
        </p:spPr>
        <p:txBody>
          <a:bodyPr/>
          <a:lstStyle/>
          <a:p>
            <a:pPr>
              <a:defRPr/>
            </a:pPr>
            <a:r>
              <a:rPr lang="en-US" dirty="0" smtClean="0"/>
              <a:t>Risk Management</a:t>
            </a:r>
            <a:endParaRPr lang="en-US" dirty="0"/>
          </a:p>
        </p:txBody>
      </p:sp>
      <p:sp>
        <p:nvSpPr>
          <p:cNvPr id="3" name="Content Placeholder 2"/>
          <p:cNvSpPr>
            <a:spLocks noGrp="1"/>
          </p:cNvSpPr>
          <p:nvPr>
            <p:ph sz="quarter" idx="1"/>
          </p:nvPr>
        </p:nvSpPr>
        <p:spPr>
          <a:xfrm>
            <a:off x="1905000" y="1371601"/>
            <a:ext cx="7467600" cy="4873625"/>
          </a:xfrm>
        </p:spPr>
        <p:txBody>
          <a:bodyPr>
            <a:normAutofit lnSpcReduction="10000"/>
          </a:bodyPr>
          <a:lstStyle/>
          <a:p>
            <a:pPr eaLnBrk="1" hangingPunct="1"/>
            <a:r>
              <a:rPr lang="en-US" altLang="en-US" smtClean="0"/>
              <a:t>Identify Assets</a:t>
            </a:r>
          </a:p>
          <a:p>
            <a:pPr lvl="1" eaLnBrk="1" hangingPunct="1"/>
            <a:r>
              <a:rPr lang="en-US" altLang="en-US" sz="1800"/>
              <a:t>Hardware, software, data, etc.</a:t>
            </a:r>
          </a:p>
          <a:p>
            <a:pPr eaLnBrk="1" hangingPunct="1"/>
            <a:r>
              <a:rPr lang="en-US" altLang="en-US" smtClean="0"/>
              <a:t>Identify Threats</a:t>
            </a:r>
          </a:p>
          <a:p>
            <a:pPr lvl="1" eaLnBrk="1" hangingPunct="1"/>
            <a:r>
              <a:rPr lang="en-US" altLang="en-US" sz="1800"/>
              <a:t>Work within a framework: CIA or Parkereian Hexad</a:t>
            </a:r>
          </a:p>
          <a:p>
            <a:pPr lvl="1" eaLnBrk="1" hangingPunct="1"/>
            <a:r>
              <a:rPr lang="en-US" altLang="en-US" sz="1400"/>
              <a:t>Ex: Confidentiality: If we expose data inappropriately, we have a potential breach</a:t>
            </a:r>
          </a:p>
          <a:p>
            <a:pPr lvl="1" eaLnBrk="1" hangingPunct="1"/>
            <a:r>
              <a:rPr lang="en-US" altLang="en-US" sz="1400"/>
              <a:t>Availability: If the system goes down, we cannot process payments</a:t>
            </a:r>
          </a:p>
          <a:p>
            <a:pPr eaLnBrk="1" hangingPunct="1"/>
            <a:r>
              <a:rPr lang="en-US" altLang="en-US" smtClean="0"/>
              <a:t>Assess Vulnerabilities</a:t>
            </a:r>
          </a:p>
          <a:p>
            <a:pPr lvl="1" eaLnBrk="1" hangingPunct="1"/>
            <a:r>
              <a:rPr lang="en-US" altLang="en-US" sz="1400"/>
              <a:t>Ex: Confidentiality: Our sensitive data is encrypted at rest and in motion. Our systems are regularly tested by an external penetration testing company</a:t>
            </a:r>
          </a:p>
          <a:p>
            <a:pPr lvl="1" eaLnBrk="1" hangingPunct="1"/>
            <a:r>
              <a:rPr lang="en-US" altLang="en-US" sz="1400"/>
              <a:t>Availability: We do not have redundancy for the database on the back-end of our payment processing system</a:t>
            </a:r>
          </a:p>
          <a:p>
            <a:pPr eaLnBrk="1" hangingPunct="1"/>
            <a:r>
              <a:rPr lang="en-US" altLang="en-US" smtClean="0"/>
              <a:t>Assess Risks</a:t>
            </a:r>
          </a:p>
          <a:p>
            <a:pPr lvl="1" eaLnBrk="1" hangingPunct="1"/>
            <a:r>
              <a:rPr lang="en-US" altLang="en-US" sz="1800"/>
              <a:t>Threat against and vulnerability in availability in the example above imply a risk!</a:t>
            </a:r>
          </a:p>
          <a:p>
            <a:pPr eaLnBrk="1" hangingPunct="1"/>
            <a:r>
              <a:rPr lang="en-US" altLang="en-US" smtClean="0"/>
              <a:t>Mitigate Risks</a:t>
            </a:r>
          </a:p>
        </p:txBody>
      </p:sp>
    </p:spTree>
    <p:extLst>
      <p:ext uri="{BB962C8B-B14F-4D97-AF65-F5344CB8AC3E}">
        <p14:creationId xmlns:p14="http://schemas.microsoft.com/office/powerpoint/2010/main" val="38424302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Risk Management Continued</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Mitigate Risks</a:t>
            </a:r>
          </a:p>
          <a:p>
            <a:pPr lvl="1" eaLnBrk="1" hangingPunct="1"/>
            <a:r>
              <a:rPr lang="en-US" altLang="en-US" smtClean="0"/>
              <a:t>Physical controls</a:t>
            </a:r>
          </a:p>
          <a:p>
            <a:pPr lvl="2" eaLnBrk="1" hangingPunct="1"/>
            <a:r>
              <a:rPr lang="en-US" altLang="en-US" sz="1600"/>
              <a:t>Fences, gates, locks, guards, cameras, heating &amp;AC systems</a:t>
            </a:r>
            <a:endParaRPr lang="en-US" altLang="en-US" smtClean="0"/>
          </a:p>
          <a:p>
            <a:pPr lvl="1" eaLnBrk="1" hangingPunct="1"/>
            <a:r>
              <a:rPr lang="en-US" altLang="en-US" smtClean="0"/>
              <a:t>Logical and technical controls</a:t>
            </a:r>
          </a:p>
          <a:p>
            <a:pPr lvl="2" eaLnBrk="1" hangingPunct="1"/>
            <a:r>
              <a:rPr lang="en-US" altLang="en-US" sz="1600"/>
              <a:t>Passwords, encryption, logical access controls, firewalls, IDS</a:t>
            </a:r>
          </a:p>
          <a:p>
            <a:pPr lvl="1" eaLnBrk="1" hangingPunct="1"/>
            <a:r>
              <a:rPr lang="en-US" altLang="en-US" smtClean="0"/>
              <a:t>Administrative controls</a:t>
            </a:r>
          </a:p>
          <a:p>
            <a:pPr lvl="2" eaLnBrk="1" hangingPunct="1"/>
            <a:r>
              <a:rPr lang="en-US" altLang="en-US" sz="1600"/>
              <a:t>Rules, laws, policies, procedures, guidelines</a:t>
            </a:r>
          </a:p>
          <a:p>
            <a:endParaRPr lang="en-US" altLang="en-US" smtClean="0"/>
          </a:p>
        </p:txBody>
      </p:sp>
    </p:spTree>
    <p:extLst>
      <p:ext uri="{BB962C8B-B14F-4D97-AF65-F5344CB8AC3E}">
        <p14:creationId xmlns:p14="http://schemas.microsoft.com/office/powerpoint/2010/main" val="2847954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604453" y="1464905"/>
            <a:ext cx="9140416" cy="4449303"/>
          </a:xfrm>
          <a:prstGeom prst="rect">
            <a:avLst/>
          </a:prstGeom>
        </p:spPr>
      </p:pic>
      <p:pic>
        <p:nvPicPr>
          <p:cNvPr id="8" name="Picture 7"/>
          <p:cNvPicPr>
            <a:picLocks noChangeAspect="1"/>
          </p:cNvPicPr>
          <p:nvPr/>
        </p:nvPicPr>
        <p:blipFill>
          <a:blip r:embed="rId3"/>
          <a:stretch>
            <a:fillRect/>
          </a:stretch>
        </p:blipFill>
        <p:spPr>
          <a:xfrm>
            <a:off x="7361853" y="1638057"/>
            <a:ext cx="4830147" cy="4695274"/>
          </a:xfrm>
          <a:prstGeom prst="rect">
            <a:avLst/>
          </a:prstGeom>
        </p:spPr>
      </p:pic>
      <p:sp>
        <p:nvSpPr>
          <p:cNvPr id="9" name="TextBox 8"/>
          <p:cNvSpPr txBox="1"/>
          <p:nvPr/>
        </p:nvSpPr>
        <p:spPr>
          <a:xfrm>
            <a:off x="943519" y="6061166"/>
            <a:ext cx="6188801" cy="338554"/>
          </a:xfrm>
          <a:prstGeom prst="rect">
            <a:avLst/>
          </a:prstGeom>
          <a:noFill/>
        </p:spPr>
        <p:txBody>
          <a:bodyPr wrap="square" rtlCol="0">
            <a:spAutoFit/>
          </a:bodyPr>
          <a:lstStyle/>
          <a:p>
            <a:r>
              <a:rPr lang="en-US" sz="1600" dirty="0"/>
              <a:t>https://blog.barkly.com/atlanta-ransomware-attack-2018-samsam</a:t>
            </a:r>
          </a:p>
        </p:txBody>
      </p:sp>
      <p:sp>
        <p:nvSpPr>
          <p:cNvPr id="5" name="Title 3"/>
          <p:cNvSpPr>
            <a:spLocks noGrp="1"/>
          </p:cNvSpPr>
          <p:nvPr>
            <p:ph type="title"/>
          </p:nvPr>
        </p:nvSpPr>
        <p:spPr>
          <a:xfrm>
            <a:off x="838200" y="365125"/>
            <a:ext cx="10515600" cy="1325563"/>
          </a:xfrm>
        </p:spPr>
        <p:txBody>
          <a:bodyPr/>
          <a:lstStyle/>
          <a:p>
            <a:r>
              <a:rPr lang="en-US" dirty="0" err="1" smtClean="0"/>
              <a:t>SamSam</a:t>
            </a:r>
            <a:r>
              <a:rPr lang="en-US" dirty="0" smtClean="0"/>
              <a:t> (March 2018)</a:t>
            </a:r>
            <a:endParaRPr lang="en-US" dirty="0"/>
          </a:p>
        </p:txBody>
      </p:sp>
    </p:spTree>
    <p:extLst>
      <p:ext uri="{BB962C8B-B14F-4D97-AF65-F5344CB8AC3E}">
        <p14:creationId xmlns:p14="http://schemas.microsoft.com/office/powerpoint/2010/main" val="21181420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Incident Response   -  IRP</a:t>
            </a:r>
            <a:endParaRPr lang="en-US" dirty="0"/>
          </a:p>
        </p:txBody>
      </p:sp>
      <p:sp>
        <p:nvSpPr>
          <p:cNvPr id="16387" name="Content Placeholder 2"/>
          <p:cNvSpPr>
            <a:spLocks noGrp="1"/>
          </p:cNvSpPr>
          <p:nvPr>
            <p:ph sz="quarter" idx="1"/>
          </p:nvPr>
        </p:nvSpPr>
        <p:spPr>
          <a:xfrm>
            <a:off x="1981200" y="1600201"/>
            <a:ext cx="7467600" cy="4873625"/>
          </a:xfrm>
        </p:spPr>
        <p:txBody>
          <a:bodyPr>
            <a:normAutofit lnSpcReduction="10000"/>
          </a:bodyPr>
          <a:lstStyle/>
          <a:p>
            <a:pPr lvl="1" eaLnBrk="1" hangingPunct="1"/>
            <a:r>
              <a:rPr lang="en-US" altLang="en-US" smtClean="0"/>
              <a:t>Preparation</a:t>
            </a:r>
          </a:p>
          <a:p>
            <a:pPr lvl="2" eaLnBrk="1" hangingPunct="1"/>
            <a:r>
              <a:rPr lang="en-US" altLang="en-US" smtClean="0"/>
              <a:t>Policies and procedures that govern the incident respond, training and education of handlers, documentation</a:t>
            </a:r>
          </a:p>
          <a:p>
            <a:pPr lvl="1" eaLnBrk="1" hangingPunct="1"/>
            <a:r>
              <a:rPr lang="en-US" altLang="en-US" smtClean="0"/>
              <a:t>Detection and analysis</a:t>
            </a:r>
          </a:p>
          <a:p>
            <a:pPr lvl="2" eaLnBrk="1" hangingPunct="1"/>
            <a:r>
              <a:rPr lang="en-US" altLang="en-US" smtClean="0"/>
              <a:t>Detect an occurrence of issue and determine whether it is an incident </a:t>
            </a:r>
          </a:p>
          <a:p>
            <a:pPr lvl="1" eaLnBrk="1" hangingPunct="1"/>
            <a:r>
              <a:rPr lang="en-US" altLang="en-US" smtClean="0"/>
              <a:t>Containment </a:t>
            </a:r>
          </a:p>
          <a:p>
            <a:pPr lvl="2" eaLnBrk="1" hangingPunct="1"/>
            <a:r>
              <a:rPr lang="en-US" altLang="en-US" smtClean="0"/>
              <a:t>Ensuring no further damage  or lessening further damage</a:t>
            </a:r>
          </a:p>
          <a:p>
            <a:pPr lvl="1" eaLnBrk="1" hangingPunct="1"/>
            <a:r>
              <a:rPr lang="en-US" altLang="en-US" smtClean="0"/>
              <a:t>Eradication</a:t>
            </a:r>
          </a:p>
          <a:p>
            <a:pPr lvl="2" eaLnBrk="1" hangingPunct="1"/>
            <a:r>
              <a:rPr lang="en-US" altLang="en-US" smtClean="0"/>
              <a:t>Removing effects of the incident from environment</a:t>
            </a:r>
          </a:p>
          <a:p>
            <a:pPr lvl="1" eaLnBrk="1" hangingPunct="1"/>
            <a:r>
              <a:rPr lang="en-US" altLang="en-US" smtClean="0"/>
              <a:t>Recovery</a:t>
            </a:r>
          </a:p>
          <a:p>
            <a:pPr lvl="2" eaLnBrk="1" hangingPunct="1"/>
            <a:r>
              <a:rPr lang="en-US" altLang="en-US" smtClean="0"/>
              <a:t>Recover to a better state</a:t>
            </a:r>
          </a:p>
          <a:p>
            <a:pPr lvl="2" eaLnBrk="1" hangingPunct="1"/>
            <a:r>
              <a:rPr lang="en-US" altLang="en-US" smtClean="0"/>
              <a:t>Mitigate the attack vector</a:t>
            </a:r>
          </a:p>
          <a:p>
            <a:pPr lvl="1" eaLnBrk="1" hangingPunct="1"/>
            <a:r>
              <a:rPr lang="en-US" altLang="en-US" smtClean="0"/>
              <a:t>Post incident activity</a:t>
            </a:r>
          </a:p>
        </p:txBody>
      </p:sp>
    </p:spTree>
    <p:extLst>
      <p:ext uri="{BB962C8B-B14F-4D97-AF65-F5344CB8AC3E}">
        <p14:creationId xmlns:p14="http://schemas.microsoft.com/office/powerpoint/2010/main" val="14990658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6387">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6387">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6387">
                                            <p:txEl>
                                              <p:pRg st="11" end="1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6387">
                                            <p:txEl>
                                              <p:pRg st="5" end="5"/>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6387">
                                            <p:txEl>
                                              <p:pRg st="7" end="7"/>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6387">
                                            <p:txEl>
                                              <p:pRg st="9" end="9"/>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1638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Defense in Depth  (</a:t>
            </a:r>
            <a:r>
              <a:rPr lang="en-US" smtClean="0"/>
              <a:t>Layered Defense)</a:t>
            </a:r>
            <a:endParaRPr lang="en-US"/>
          </a:p>
        </p:txBody>
      </p:sp>
      <p:pic>
        <p:nvPicPr>
          <p:cNvPr id="18435"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3648075" y="2503488"/>
            <a:ext cx="4133850" cy="30670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5076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Layers</a:t>
            </a:r>
            <a:endParaRPr lang="en-US" dirty="0"/>
          </a:p>
        </p:txBody>
      </p:sp>
      <p:pic>
        <p:nvPicPr>
          <p:cNvPr id="19460" name="Picture 3" descr="f01-05-9781597496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1" y="1752601"/>
            <a:ext cx="8353425"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239000" y="1160464"/>
            <a:ext cx="2743200" cy="1184275"/>
          </a:xfrm>
          <a:prstGeom prst="rect">
            <a:avLst/>
          </a:prstGeom>
          <a:noFill/>
        </p:spPr>
        <p:txBody>
          <a:bodyPr>
            <a:spAutoFit/>
          </a:bodyPr>
          <a:lstStyle/>
          <a:p>
            <a:pPr>
              <a:spcBef>
                <a:spcPts val="600"/>
              </a:spcBef>
              <a:buClr>
                <a:srgbClr val="FE8637"/>
              </a:buClr>
              <a:buSzPct val="70000"/>
              <a:defRPr/>
            </a:pPr>
            <a:r>
              <a:rPr lang="en-US" sz="1400" dirty="0">
                <a:solidFill>
                  <a:prstClr val="black"/>
                </a:solidFill>
                <a:latin typeface="Century Schoolbook"/>
              </a:rPr>
              <a:t>ALSO:</a:t>
            </a:r>
          </a:p>
          <a:p>
            <a:pPr marL="273050" indent="-273050">
              <a:spcBef>
                <a:spcPts val="600"/>
              </a:spcBef>
              <a:buClr>
                <a:srgbClr val="FE8637"/>
              </a:buClr>
              <a:buSzPct val="70000"/>
              <a:buFont typeface="Wingdings" pitchFamily="2" charset="2"/>
              <a:buChar char=""/>
              <a:defRPr/>
            </a:pPr>
            <a:r>
              <a:rPr lang="en-US" sz="1400" dirty="0">
                <a:solidFill>
                  <a:prstClr val="black"/>
                </a:solidFill>
                <a:latin typeface="Century Schoolbook"/>
              </a:rPr>
              <a:t>Physical Defenses</a:t>
            </a:r>
          </a:p>
          <a:p>
            <a:pPr marL="273050" indent="-273050">
              <a:spcBef>
                <a:spcPts val="600"/>
              </a:spcBef>
              <a:buClr>
                <a:srgbClr val="FE8637"/>
              </a:buClr>
              <a:buSzPct val="70000"/>
              <a:buFont typeface="Wingdings" pitchFamily="2" charset="2"/>
              <a:buChar char=""/>
              <a:defRPr/>
            </a:pPr>
            <a:r>
              <a:rPr lang="en-US" sz="1400" dirty="0">
                <a:solidFill>
                  <a:prstClr val="black"/>
                </a:solidFill>
                <a:latin typeface="Century Schoolbook"/>
              </a:rPr>
              <a:t>Policies</a:t>
            </a:r>
          </a:p>
          <a:p>
            <a:pPr marL="273050" indent="-273050">
              <a:spcBef>
                <a:spcPts val="600"/>
              </a:spcBef>
              <a:buClr>
                <a:srgbClr val="FE8637"/>
              </a:buClr>
              <a:buSzPct val="70000"/>
              <a:buFont typeface="Wingdings" pitchFamily="2" charset="2"/>
              <a:buChar char=""/>
              <a:defRPr/>
            </a:pPr>
            <a:r>
              <a:rPr lang="en-US" sz="1400" dirty="0">
                <a:solidFill>
                  <a:prstClr val="black"/>
                </a:solidFill>
                <a:latin typeface="Century Schoolbook"/>
              </a:rPr>
              <a:t>User Awareness/Training</a:t>
            </a:r>
          </a:p>
        </p:txBody>
      </p:sp>
    </p:spTree>
    <p:extLst>
      <p:ext uri="{BB962C8B-B14F-4D97-AF65-F5344CB8AC3E}">
        <p14:creationId xmlns:p14="http://schemas.microsoft.com/office/powerpoint/2010/main" val="42068903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More Layers</a:t>
            </a:r>
            <a:endParaRPr lang="en-US" dirty="0"/>
          </a:p>
        </p:txBody>
      </p:sp>
      <p:sp>
        <p:nvSpPr>
          <p:cNvPr id="20483" name="Content Placeholder 2"/>
          <p:cNvSpPr>
            <a:spLocks noGrp="1"/>
          </p:cNvSpPr>
          <p:nvPr>
            <p:ph sz="quarter" idx="1"/>
          </p:nvPr>
        </p:nvSpPr>
        <p:spPr>
          <a:xfrm>
            <a:off x="2209800" y="1447801"/>
            <a:ext cx="7467600" cy="4873625"/>
          </a:xfrm>
        </p:spPr>
        <p:txBody>
          <a:bodyPr/>
          <a:lstStyle/>
          <a:p>
            <a:r>
              <a:rPr lang="en-US" altLang="en-US" smtClean="0"/>
              <a:t>Physical Defenses</a:t>
            </a:r>
          </a:p>
          <a:p>
            <a:r>
              <a:rPr lang="en-US" altLang="en-US" smtClean="0"/>
              <a:t>Policies</a:t>
            </a:r>
          </a:p>
          <a:p>
            <a:r>
              <a:rPr lang="en-US" altLang="en-US" smtClean="0"/>
              <a:t>User Awareness/Training</a:t>
            </a:r>
          </a:p>
        </p:txBody>
      </p:sp>
    </p:spTree>
    <p:extLst>
      <p:ext uri="{BB962C8B-B14F-4D97-AF65-F5344CB8AC3E}">
        <p14:creationId xmlns:p14="http://schemas.microsoft.com/office/powerpoint/2010/main" val="22822160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WannaCry</a:t>
            </a:r>
            <a:r>
              <a:rPr lang="en-US" dirty="0" smtClean="0"/>
              <a:t>   (May 2017)</a:t>
            </a:r>
            <a:endParaRPr lang="en-US" dirty="0"/>
          </a:p>
        </p:txBody>
      </p:sp>
      <p:pic>
        <p:nvPicPr>
          <p:cNvPr id="5" name="Content Placeholder 4"/>
          <p:cNvPicPr>
            <a:picLocks noGrp="1" noChangeAspect="1"/>
          </p:cNvPicPr>
          <p:nvPr>
            <p:ph sz="half" idx="1"/>
          </p:nvPr>
        </p:nvPicPr>
        <p:blipFill>
          <a:blip r:embed="rId2"/>
          <a:stretch>
            <a:fillRect/>
          </a:stretch>
        </p:blipFill>
        <p:spPr>
          <a:xfrm>
            <a:off x="912949" y="1524134"/>
            <a:ext cx="6289862" cy="4717397"/>
          </a:xfrm>
          <a:prstGeom prst="rect">
            <a:avLst/>
          </a:prstGeom>
        </p:spPr>
      </p:pic>
      <p:sp>
        <p:nvSpPr>
          <p:cNvPr id="6" name="TextBox 5"/>
          <p:cNvSpPr txBox="1"/>
          <p:nvPr/>
        </p:nvSpPr>
        <p:spPr>
          <a:xfrm>
            <a:off x="2474500" y="6488668"/>
            <a:ext cx="6163235" cy="369332"/>
          </a:xfrm>
          <a:prstGeom prst="rect">
            <a:avLst/>
          </a:prstGeom>
          <a:noFill/>
        </p:spPr>
        <p:txBody>
          <a:bodyPr wrap="square" rtlCol="0">
            <a:spAutoFit/>
          </a:bodyPr>
          <a:lstStyle/>
          <a:p>
            <a:r>
              <a:rPr lang="en-US" dirty="0" smtClean="0"/>
              <a:t>https://en.wikipedia.org/wiki/WannaCry_ransomware_attack</a:t>
            </a:r>
            <a:endParaRPr lang="en-US" dirty="0"/>
          </a:p>
        </p:txBody>
      </p:sp>
    </p:spTree>
    <p:extLst>
      <p:ext uri="{BB962C8B-B14F-4D97-AF65-F5344CB8AC3E}">
        <p14:creationId xmlns:p14="http://schemas.microsoft.com/office/powerpoint/2010/main" val="11260883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 Cyber Attack (October 2016)</a:t>
            </a:r>
            <a:endParaRPr lang="en-US" dirty="0"/>
          </a:p>
        </p:txBody>
      </p:sp>
      <p:pic>
        <p:nvPicPr>
          <p:cNvPr id="5" name="Content Placeholder 4"/>
          <p:cNvPicPr>
            <a:picLocks noGrp="1" noChangeAspect="1"/>
          </p:cNvPicPr>
          <p:nvPr>
            <p:ph sz="half" idx="1"/>
          </p:nvPr>
        </p:nvPicPr>
        <p:blipFill>
          <a:blip r:embed="rId2"/>
          <a:stretch>
            <a:fillRect/>
          </a:stretch>
        </p:blipFill>
        <p:spPr>
          <a:xfrm>
            <a:off x="173049" y="1505821"/>
            <a:ext cx="3549595" cy="5811838"/>
          </a:xfrm>
          <a:prstGeom prst="rect">
            <a:avLst/>
          </a:prstGeom>
        </p:spPr>
      </p:pic>
      <p:pic>
        <p:nvPicPr>
          <p:cNvPr id="6" name="Content Placeholder 5"/>
          <p:cNvPicPr>
            <a:picLocks noGrp="1" noChangeAspect="1"/>
          </p:cNvPicPr>
          <p:nvPr>
            <p:ph sz="half" idx="2"/>
          </p:nvPr>
        </p:nvPicPr>
        <p:blipFill>
          <a:blip r:embed="rId3"/>
          <a:stretch>
            <a:fillRect/>
          </a:stretch>
        </p:blipFill>
        <p:spPr>
          <a:xfrm>
            <a:off x="3547917" y="2088213"/>
            <a:ext cx="9755716" cy="3420501"/>
          </a:xfrm>
          <a:prstGeom prst="rect">
            <a:avLst/>
          </a:prstGeom>
        </p:spPr>
      </p:pic>
    </p:spTree>
    <p:extLst>
      <p:ext uri="{BB962C8B-B14F-4D97-AF65-F5344CB8AC3E}">
        <p14:creationId xmlns:p14="http://schemas.microsoft.com/office/powerpoint/2010/main" val="3609181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Equifax </a:t>
            </a:r>
            <a:r>
              <a:rPr lang="en-US" sz="3600" dirty="0" smtClean="0"/>
              <a:t>(September 2017)</a:t>
            </a:r>
            <a:endParaRPr lang="en-US" sz="3600" dirty="0"/>
          </a:p>
        </p:txBody>
      </p:sp>
      <p:pic>
        <p:nvPicPr>
          <p:cNvPr id="2050" name="Picture 2" descr="https://cdn.arstechnica.net/wp-content/uploads/2017/10/GettyImages-846159228-800x600.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960119" y="1795885"/>
            <a:ext cx="4533871" cy="340040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92332" y="5771017"/>
            <a:ext cx="8386354" cy="646331"/>
          </a:xfrm>
          <a:prstGeom prst="rect">
            <a:avLst/>
          </a:prstGeom>
          <a:noFill/>
        </p:spPr>
        <p:txBody>
          <a:bodyPr wrap="square" rtlCol="0">
            <a:spAutoFit/>
          </a:bodyPr>
          <a:lstStyle/>
          <a:p>
            <a:r>
              <a:rPr lang="en-US" dirty="0"/>
              <a:t>https://arstechnica.com/information-technology/2018/05/equifax-breach-exposed-millions-of-drivers-licenses-phone-numbers-emails/</a:t>
            </a:r>
          </a:p>
        </p:txBody>
      </p:sp>
      <p:sp>
        <p:nvSpPr>
          <p:cNvPr id="7" name="Rectangle 6"/>
          <p:cNvSpPr/>
          <p:nvPr/>
        </p:nvSpPr>
        <p:spPr>
          <a:xfrm>
            <a:off x="6252753" y="416741"/>
            <a:ext cx="6096000" cy="5355312"/>
          </a:xfrm>
          <a:prstGeom prst="rect">
            <a:avLst/>
          </a:prstGeom>
        </p:spPr>
        <p:txBody>
          <a:bodyPr>
            <a:spAutoFit/>
          </a:bodyPr>
          <a:lstStyle/>
          <a:p>
            <a:r>
              <a:rPr lang="en-US" dirty="0">
                <a:solidFill>
                  <a:srgbClr val="000000"/>
                </a:solidFill>
                <a:latin typeface="opensans"/>
              </a:rPr>
              <a:t>Of the </a:t>
            </a:r>
            <a:r>
              <a:rPr lang="en-US" b="1" dirty="0">
                <a:solidFill>
                  <a:srgbClr val="000000"/>
                </a:solidFill>
                <a:latin typeface="opensans"/>
              </a:rPr>
              <a:t>146.6 million </a:t>
            </a:r>
            <a:r>
              <a:rPr lang="en-US" dirty="0">
                <a:solidFill>
                  <a:srgbClr val="000000"/>
                </a:solidFill>
                <a:latin typeface="opensans"/>
              </a:rPr>
              <a:t>individuals affected by the breach:</a:t>
            </a:r>
          </a:p>
          <a:p>
            <a:pPr>
              <a:buFont typeface="Arial" panose="020B0604020202020204" pitchFamily="34" charset="0"/>
              <a:buChar char="•"/>
            </a:pPr>
            <a:r>
              <a:rPr lang="en-US" dirty="0">
                <a:solidFill>
                  <a:srgbClr val="000000"/>
                </a:solidFill>
                <a:latin typeface="opensans"/>
              </a:rPr>
              <a:t>145.5 million had Social Security numbers exposed.</a:t>
            </a:r>
          </a:p>
          <a:p>
            <a:pPr>
              <a:buFont typeface="Arial" panose="020B0604020202020204" pitchFamily="34" charset="0"/>
              <a:buChar char="•"/>
            </a:pPr>
            <a:r>
              <a:rPr lang="en-US" dirty="0">
                <a:solidFill>
                  <a:srgbClr val="000000"/>
                </a:solidFill>
                <a:latin typeface="opensans"/>
              </a:rPr>
              <a:t>99 million had address information exposed.</a:t>
            </a:r>
          </a:p>
          <a:p>
            <a:pPr>
              <a:buFont typeface="Arial" panose="020B0604020202020204" pitchFamily="34" charset="0"/>
              <a:buChar char="•"/>
            </a:pPr>
            <a:r>
              <a:rPr lang="en-US" dirty="0">
                <a:solidFill>
                  <a:srgbClr val="000000"/>
                </a:solidFill>
                <a:latin typeface="opensans"/>
              </a:rPr>
              <a:t>27.3 million had gender information exposed.</a:t>
            </a:r>
          </a:p>
          <a:p>
            <a:pPr>
              <a:buFont typeface="Arial" panose="020B0604020202020204" pitchFamily="34" charset="0"/>
              <a:buChar char="•"/>
            </a:pPr>
            <a:r>
              <a:rPr lang="en-US" dirty="0">
                <a:solidFill>
                  <a:srgbClr val="000000"/>
                </a:solidFill>
                <a:latin typeface="opensans"/>
              </a:rPr>
              <a:t>20.3 million had phone numbers exposed.</a:t>
            </a:r>
          </a:p>
          <a:p>
            <a:pPr>
              <a:buFont typeface="Arial" panose="020B0604020202020204" pitchFamily="34" charset="0"/>
              <a:buChar char="•"/>
            </a:pPr>
            <a:r>
              <a:rPr lang="en-US" dirty="0">
                <a:solidFill>
                  <a:srgbClr val="000000"/>
                </a:solidFill>
                <a:latin typeface="opensans"/>
              </a:rPr>
              <a:t>17.6 million had driver's license numbers exposed.</a:t>
            </a:r>
          </a:p>
          <a:p>
            <a:pPr>
              <a:buFont typeface="Arial" panose="020B0604020202020204" pitchFamily="34" charset="0"/>
              <a:buChar char="•"/>
            </a:pPr>
            <a:r>
              <a:rPr lang="en-US" dirty="0">
                <a:solidFill>
                  <a:srgbClr val="000000"/>
                </a:solidFill>
                <a:latin typeface="opensans"/>
              </a:rPr>
              <a:t>1.8 million had email addresses exposed.</a:t>
            </a:r>
          </a:p>
          <a:p>
            <a:pPr>
              <a:buFont typeface="Arial" panose="020B0604020202020204" pitchFamily="34" charset="0"/>
              <a:buChar char="•"/>
            </a:pPr>
            <a:r>
              <a:rPr lang="en-US" dirty="0">
                <a:solidFill>
                  <a:srgbClr val="000000"/>
                </a:solidFill>
                <a:latin typeface="opensans"/>
              </a:rPr>
              <a:t>209,000 had credit card numbers exposed.</a:t>
            </a:r>
          </a:p>
          <a:p>
            <a:pPr>
              <a:buFont typeface="Arial" panose="020B0604020202020204" pitchFamily="34" charset="0"/>
              <a:buChar char="•"/>
            </a:pPr>
            <a:r>
              <a:rPr lang="en-US" dirty="0">
                <a:solidFill>
                  <a:srgbClr val="000000"/>
                </a:solidFill>
                <a:latin typeface="opensans"/>
              </a:rPr>
              <a:t>97,500 had Tax Identification numbers exposed.</a:t>
            </a:r>
          </a:p>
          <a:p>
            <a:pPr>
              <a:buFont typeface="Arial" panose="020B0604020202020204" pitchFamily="34" charset="0"/>
              <a:buChar char="•"/>
            </a:pPr>
            <a:r>
              <a:rPr lang="en-US" dirty="0">
                <a:solidFill>
                  <a:srgbClr val="000000"/>
                </a:solidFill>
                <a:latin typeface="opensans"/>
              </a:rPr>
              <a:t>27,000 had the state of their driver's license exposed.</a:t>
            </a:r>
          </a:p>
          <a:p>
            <a:r>
              <a:rPr lang="en-US" dirty="0">
                <a:solidFill>
                  <a:srgbClr val="000000"/>
                </a:solidFill>
                <a:latin typeface="opensans"/>
              </a:rPr>
              <a:t>In addition, Equifax provided more detail about the "dispute documents" that were stolen in the breach. These were personal identity documents uploaded as images to Equifax:</a:t>
            </a:r>
          </a:p>
          <a:p>
            <a:pPr>
              <a:buFont typeface="Arial" panose="020B0604020202020204" pitchFamily="34" charset="0"/>
              <a:buChar char="•"/>
            </a:pPr>
            <a:r>
              <a:rPr lang="en-US" dirty="0">
                <a:solidFill>
                  <a:srgbClr val="000000"/>
                </a:solidFill>
                <a:latin typeface="opensans"/>
              </a:rPr>
              <a:t>38,000 driver's licenses</a:t>
            </a:r>
          </a:p>
          <a:p>
            <a:pPr>
              <a:buFont typeface="Arial" panose="020B0604020202020204" pitchFamily="34" charset="0"/>
              <a:buChar char="•"/>
            </a:pPr>
            <a:r>
              <a:rPr lang="en-US" dirty="0">
                <a:solidFill>
                  <a:srgbClr val="000000"/>
                </a:solidFill>
                <a:latin typeface="opensans"/>
              </a:rPr>
              <a:t>12,000 Social Security and Taxpayer ID cards</a:t>
            </a:r>
          </a:p>
          <a:p>
            <a:pPr>
              <a:buFont typeface="Arial" panose="020B0604020202020204" pitchFamily="34" charset="0"/>
              <a:buChar char="•"/>
            </a:pPr>
            <a:r>
              <a:rPr lang="en-US" dirty="0">
                <a:solidFill>
                  <a:srgbClr val="000000"/>
                </a:solidFill>
                <a:latin typeface="opensans"/>
              </a:rPr>
              <a:t>3,200 passports and passport cards</a:t>
            </a:r>
          </a:p>
          <a:p>
            <a:pPr>
              <a:buFont typeface="Arial" panose="020B0604020202020204" pitchFamily="34" charset="0"/>
              <a:buChar char="•"/>
            </a:pPr>
            <a:r>
              <a:rPr lang="en-US" dirty="0">
                <a:solidFill>
                  <a:srgbClr val="000000"/>
                </a:solidFill>
                <a:latin typeface="opensans"/>
              </a:rPr>
              <a:t>3,000 other documents, including military and state IDs and resident alien cards.</a:t>
            </a:r>
            <a:endParaRPr lang="en-US" b="0" i="0" dirty="0">
              <a:solidFill>
                <a:srgbClr val="000000"/>
              </a:solidFill>
              <a:effectLst/>
              <a:latin typeface="opensans"/>
            </a:endParaRPr>
          </a:p>
        </p:txBody>
      </p:sp>
    </p:spTree>
    <p:extLst>
      <p:ext uri="{BB962C8B-B14F-4D97-AF65-F5344CB8AC3E}">
        <p14:creationId xmlns:p14="http://schemas.microsoft.com/office/powerpoint/2010/main" val="3642158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Stuxnet</a:t>
            </a:r>
            <a:r>
              <a:rPr lang="en-US" dirty="0" smtClean="0"/>
              <a:t> (2010)</a:t>
            </a:r>
            <a:endParaRPr lang="en-US" dirty="0"/>
          </a:p>
        </p:txBody>
      </p:sp>
      <p:pic>
        <p:nvPicPr>
          <p:cNvPr id="3074" name="Picture 2" descr="https://upload.wikimedia.org/wikipedia/commons/thumb/1/1f/S7300.JPG/220px-S7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620" y="2021066"/>
            <a:ext cx="5553838" cy="3458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6439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llustration &quot;How Stuxnet Worked&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2204" y="1542623"/>
            <a:ext cx="6903646" cy="517773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18437" y="6466367"/>
            <a:ext cx="7554351" cy="369332"/>
          </a:xfrm>
          <a:prstGeom prst="rect">
            <a:avLst/>
          </a:prstGeom>
          <a:noFill/>
        </p:spPr>
        <p:txBody>
          <a:bodyPr wrap="square" rtlCol="0">
            <a:spAutoFit/>
          </a:bodyPr>
          <a:lstStyle/>
          <a:p>
            <a:r>
              <a:rPr lang="en-US" sz="1600" dirty="0" smtClean="0"/>
              <a:t>https://spectrum.ieee.org/telecom/security/the-real-</a:t>
            </a:r>
            <a:r>
              <a:rPr lang="en-US" dirty="0" smtClean="0"/>
              <a:t>story-of-stuxnet</a:t>
            </a:r>
            <a:endParaRPr lang="en-US" dirty="0"/>
          </a:p>
        </p:txBody>
      </p:sp>
      <p:sp>
        <p:nvSpPr>
          <p:cNvPr id="4" name="Title 4"/>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mtClean="0"/>
              <a:t>Stuxnet (2010)</a:t>
            </a:r>
            <a:endParaRPr lang="en-US" dirty="0"/>
          </a:p>
        </p:txBody>
      </p:sp>
    </p:spTree>
    <p:extLst>
      <p:ext uri="{BB962C8B-B14F-4D97-AF65-F5344CB8AC3E}">
        <p14:creationId xmlns:p14="http://schemas.microsoft.com/office/powerpoint/2010/main" val="23666666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cybersecurity?</a:t>
            </a:r>
            <a:endParaRPr lang="en-US" dirty="0"/>
          </a:p>
        </p:txBody>
      </p:sp>
      <p:sp>
        <p:nvSpPr>
          <p:cNvPr id="3" name="Content Placeholder 2"/>
          <p:cNvSpPr>
            <a:spLocks noGrp="1"/>
          </p:cNvSpPr>
          <p:nvPr>
            <p:ph idx="1"/>
          </p:nvPr>
        </p:nvSpPr>
        <p:spPr>
          <a:xfrm>
            <a:off x="1090246" y="1964170"/>
            <a:ext cx="10515600" cy="4351338"/>
          </a:xfrm>
        </p:spPr>
        <p:txBody>
          <a:bodyPr>
            <a:normAutofit fontScale="92500" lnSpcReduction="10000"/>
          </a:bodyPr>
          <a:lstStyle/>
          <a:p>
            <a:pPr marL="0" indent="0">
              <a:buNone/>
            </a:pPr>
            <a:endParaRPr lang="en-US" dirty="0"/>
          </a:p>
          <a:p>
            <a:pPr fontAlgn="ctr"/>
            <a:r>
              <a:rPr lang="en-US" dirty="0" smtClean="0"/>
              <a:t>cybersecurity</a:t>
            </a:r>
            <a:endParaRPr lang="en-US" dirty="0"/>
          </a:p>
          <a:p>
            <a:pPr marL="0" indent="0" fontAlgn="t">
              <a:buNone/>
            </a:pPr>
            <a:r>
              <a:rPr lang="en-US" i="1" u="sng" dirty="0">
                <a:hlinkClick r:id="rId2"/>
              </a:rPr>
              <a:t>noun</a:t>
            </a:r>
            <a:r>
              <a:rPr lang="en-US" dirty="0"/>
              <a:t>  </a:t>
            </a:r>
            <a:r>
              <a:rPr lang="en-US" dirty="0" err="1"/>
              <a:t>cy·ber·se·cu·ri·ty</a:t>
            </a:r>
            <a:r>
              <a:rPr lang="en-US" dirty="0"/>
              <a:t>  \ ˈ</a:t>
            </a:r>
            <a:r>
              <a:rPr lang="en-US" dirty="0" err="1"/>
              <a:t>sī-bər-si</a:t>
            </a:r>
            <a:r>
              <a:rPr lang="en-US" dirty="0"/>
              <a:t>-ˈ</a:t>
            </a:r>
            <a:r>
              <a:rPr lang="en-US" dirty="0" err="1"/>
              <a:t>kyu̇r-ə-tē</a:t>
            </a:r>
            <a:r>
              <a:rPr lang="en-US" dirty="0"/>
              <a:t> \</a:t>
            </a:r>
          </a:p>
          <a:p>
            <a:pPr marL="0" indent="0">
              <a:buNone/>
            </a:pPr>
            <a:r>
              <a:rPr lang="en-US" b="1" dirty="0"/>
              <a:t>Legal Definition of </a:t>
            </a:r>
            <a:r>
              <a:rPr lang="en-US" b="1" cap="small" dirty="0"/>
              <a:t>cybersecurity</a:t>
            </a:r>
            <a:endParaRPr lang="en-US" b="1" dirty="0"/>
          </a:p>
          <a:p>
            <a:pPr marL="0" indent="0">
              <a:buNone/>
            </a:pPr>
            <a:r>
              <a:rPr lang="en-US" dirty="0"/>
              <a:t>: measures taken to protect a computer or computer system (as on the </a:t>
            </a:r>
            <a:r>
              <a:rPr lang="en-US" dirty="0" smtClean="0"/>
              <a:t>Internet) </a:t>
            </a:r>
            <a:r>
              <a:rPr lang="en-US" dirty="0"/>
              <a:t>against unauthorized access or attack</a:t>
            </a:r>
          </a:p>
          <a:p>
            <a:pPr marL="0" indent="0">
              <a:buNone/>
            </a:pPr>
            <a:r>
              <a:rPr lang="en-US" b="1" dirty="0" smtClean="0"/>
              <a:t>Google:</a:t>
            </a:r>
            <a:r>
              <a:rPr lang="en-US" dirty="0" smtClean="0"/>
              <a:t> the </a:t>
            </a:r>
            <a:r>
              <a:rPr lang="en-US" dirty="0"/>
              <a:t>state of being protected against the criminal or unauthorized use of electronic data, or the measures taken to achieve </a:t>
            </a:r>
            <a:r>
              <a:rPr lang="en-US" dirty="0" smtClean="0"/>
              <a:t>this.</a:t>
            </a:r>
          </a:p>
          <a:p>
            <a:pPr marL="0" indent="0">
              <a:buNone/>
            </a:pPr>
            <a:r>
              <a:rPr lang="en-US" b="1" dirty="0" err="1" smtClean="0"/>
              <a:t>TechTarget</a:t>
            </a:r>
            <a:r>
              <a:rPr lang="en-US" b="1" dirty="0" smtClean="0"/>
              <a:t>: </a:t>
            </a:r>
            <a:r>
              <a:rPr lang="en-US" dirty="0" smtClean="0"/>
              <a:t>protection </a:t>
            </a:r>
            <a:r>
              <a:rPr lang="en-US" dirty="0"/>
              <a:t>of internet-connected systems, including hardware, software and data, from cyberattacks. </a:t>
            </a:r>
          </a:p>
        </p:txBody>
      </p:sp>
      <p:pic>
        <p:nvPicPr>
          <p:cNvPr id="4" name="Picture 3"/>
          <p:cNvPicPr>
            <a:picLocks noChangeAspect="1"/>
          </p:cNvPicPr>
          <p:nvPr/>
        </p:nvPicPr>
        <p:blipFill>
          <a:blip r:embed="rId3"/>
          <a:stretch>
            <a:fillRect/>
          </a:stretch>
        </p:blipFill>
        <p:spPr>
          <a:xfrm>
            <a:off x="8527121" y="2173190"/>
            <a:ext cx="1209675" cy="1152525"/>
          </a:xfrm>
          <a:prstGeom prst="rect">
            <a:avLst/>
          </a:prstGeom>
        </p:spPr>
      </p:pic>
      <p:sp>
        <p:nvSpPr>
          <p:cNvPr id="6" name="TextBox 5"/>
          <p:cNvSpPr txBox="1"/>
          <p:nvPr/>
        </p:nvSpPr>
        <p:spPr>
          <a:xfrm>
            <a:off x="7690338" y="3460652"/>
            <a:ext cx="3915508" cy="261610"/>
          </a:xfrm>
          <a:prstGeom prst="rect">
            <a:avLst/>
          </a:prstGeom>
          <a:noFill/>
        </p:spPr>
        <p:txBody>
          <a:bodyPr wrap="square" rtlCol="0">
            <a:spAutoFit/>
          </a:bodyPr>
          <a:lstStyle/>
          <a:p>
            <a:r>
              <a:rPr lang="en-US" sz="1100" dirty="0"/>
              <a:t>https://www.merriam-webster.com/dictionary/cybersecurity</a:t>
            </a:r>
          </a:p>
        </p:txBody>
      </p:sp>
    </p:spTree>
    <p:extLst>
      <p:ext uri="{BB962C8B-B14F-4D97-AF65-F5344CB8AC3E}">
        <p14:creationId xmlns:p14="http://schemas.microsoft.com/office/powerpoint/2010/main" val="469020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5 ppt template accessibl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000CEDAB-E29F-4A23-9517-54899E07533B}" vid="{1A296487-C81B-47B5-87B1-F78A0BD4BC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TotalTime>
  <Words>2901</Words>
  <Application>Microsoft Office PowerPoint</Application>
  <PresentationFormat>Widescreen</PresentationFormat>
  <Paragraphs>308</Paragraphs>
  <Slides>33</Slides>
  <Notes>11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Arial</vt:lpstr>
      <vt:lpstr>Calibri</vt:lpstr>
      <vt:lpstr>Calibri Light</vt:lpstr>
      <vt:lpstr>Century Schoolbook</vt:lpstr>
      <vt:lpstr>Mangal</vt:lpstr>
      <vt:lpstr>opensans</vt:lpstr>
      <vt:lpstr>Times New Roman</vt:lpstr>
      <vt:lpstr>Wingdings</vt:lpstr>
      <vt:lpstr>Office Theme</vt:lpstr>
      <vt:lpstr>C5 ppt template accessible</vt:lpstr>
      <vt:lpstr>Introduction to Information Security</vt:lpstr>
      <vt:lpstr>SamSam (March 2018)</vt:lpstr>
      <vt:lpstr>SamSam (March 2018)</vt:lpstr>
      <vt:lpstr>WannaCry   (May 2017)</vt:lpstr>
      <vt:lpstr>DYN Cyber Attack (October 2016)</vt:lpstr>
      <vt:lpstr>Equifax (September 2017)</vt:lpstr>
      <vt:lpstr>Stuxnet (2010)</vt:lpstr>
      <vt:lpstr>PowerPoint Presentation</vt:lpstr>
      <vt:lpstr>What is cybersecurity?</vt:lpstr>
      <vt:lpstr>The CSEC2017 Joint Task Force on Cybersecurity Education (JTF)</vt:lpstr>
      <vt:lpstr>Need for Cybersecurity Professionals</vt:lpstr>
      <vt:lpstr>Cybersecurity Positions </vt:lpstr>
      <vt:lpstr>Questions…</vt:lpstr>
      <vt:lpstr>CIA of Information Security</vt:lpstr>
      <vt:lpstr>Five Pillars of Information Security</vt:lpstr>
      <vt:lpstr>Active Thinking</vt:lpstr>
      <vt:lpstr>Confidentiality</vt:lpstr>
      <vt:lpstr>Privacy</vt:lpstr>
      <vt:lpstr>Integrity</vt:lpstr>
      <vt:lpstr>Integrity and Trust</vt:lpstr>
      <vt:lpstr>Availability</vt:lpstr>
      <vt:lpstr>Denial of Service Attack</vt:lpstr>
      <vt:lpstr>The CIA Triad</vt:lpstr>
      <vt:lpstr>Exercise - CIA</vt:lpstr>
      <vt:lpstr>Types of Attack Payloads</vt:lpstr>
      <vt:lpstr>3 Tenets of Cybersecurity</vt:lpstr>
      <vt:lpstr>Threat, Vulnerability, Risk</vt:lpstr>
      <vt:lpstr>Risk Management</vt:lpstr>
      <vt:lpstr>Risk Management Continued</vt:lpstr>
      <vt:lpstr>Incident Response   -  IRP</vt:lpstr>
      <vt:lpstr>Defense in Depth  (Layered Defense)</vt:lpstr>
      <vt:lpstr>Layers</vt:lpstr>
      <vt:lpstr>More Layers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Peker, Yesem</dc:creator>
  <cp:lastModifiedBy>csu</cp:lastModifiedBy>
  <cp:revision>72</cp:revision>
  <dcterms:created xsi:type="dcterms:W3CDTF">2018-05-31T02:01:31Z</dcterms:created>
  <dcterms:modified xsi:type="dcterms:W3CDTF">2020-07-08T20:00:51Z</dcterms:modified>
</cp:coreProperties>
</file>