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24"/>
  </p:notesMasterIdLst>
  <p:handoutMasterIdLst>
    <p:handoutMasterId r:id="rId25"/>
  </p:handoutMasterIdLst>
  <p:sldIdLst>
    <p:sldId id="256" r:id="rId2"/>
    <p:sldId id="321" r:id="rId3"/>
    <p:sldId id="322" r:id="rId4"/>
    <p:sldId id="323" r:id="rId5"/>
    <p:sldId id="324" r:id="rId6"/>
    <p:sldId id="288" r:id="rId7"/>
    <p:sldId id="318" r:id="rId8"/>
    <p:sldId id="320" r:id="rId9"/>
    <p:sldId id="303" r:id="rId10"/>
    <p:sldId id="262" r:id="rId11"/>
    <p:sldId id="292" r:id="rId12"/>
    <p:sldId id="309" r:id="rId13"/>
    <p:sldId id="308" r:id="rId14"/>
    <p:sldId id="304" r:id="rId15"/>
    <p:sldId id="263" r:id="rId16"/>
    <p:sldId id="264" r:id="rId17"/>
    <p:sldId id="305" r:id="rId18"/>
    <p:sldId id="265" r:id="rId19"/>
    <p:sldId id="306" r:id="rId20"/>
    <p:sldId id="268" r:id="rId21"/>
    <p:sldId id="307" r:id="rId22"/>
    <p:sldId id="291" r:id="rId23"/>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184" autoAdjust="0"/>
  </p:normalViewPr>
  <p:slideViewPr>
    <p:cSldViewPr snapToGrid="0">
      <p:cViewPr varScale="1">
        <p:scale>
          <a:sx n="78" d="100"/>
          <a:sy n="78" d="100"/>
        </p:scale>
        <p:origin x="85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99F36346-61E8-4026-BF01-C8EAFB5614A5}" type="datetimeFigureOut">
              <a:rPr lang="en-US" smtClean="0"/>
              <a:t>10/27/2020</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567F5A6B-4AB3-46E2-B9BF-FFC98627AD03}" type="slidenum">
              <a:rPr lang="en-US" smtClean="0"/>
              <a:t>‹#›</a:t>
            </a:fld>
            <a:endParaRPr lang="en-US"/>
          </a:p>
        </p:txBody>
      </p:sp>
    </p:spTree>
    <p:extLst>
      <p:ext uri="{BB962C8B-B14F-4D97-AF65-F5344CB8AC3E}">
        <p14:creationId xmlns:p14="http://schemas.microsoft.com/office/powerpoint/2010/main" val="492455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BBF00FB6-2957-4F7D-9A7C-E2384B26E36E}" type="datetimeFigureOut">
              <a:rPr lang="en-US" smtClean="0"/>
              <a:t>10/27/2020</a:t>
            </a:fld>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8A2A4184-4FE7-440E-B15C-45F35F3218BE}" type="slidenum">
              <a:rPr lang="en-US" smtClean="0"/>
              <a:t>‹#›</a:t>
            </a:fld>
            <a:endParaRPr lang="en-US"/>
          </a:p>
        </p:txBody>
      </p:sp>
    </p:spTree>
    <p:extLst>
      <p:ext uri="{BB962C8B-B14F-4D97-AF65-F5344CB8AC3E}">
        <p14:creationId xmlns:p14="http://schemas.microsoft.com/office/powerpoint/2010/main" val="4128859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685801" y="4415790"/>
            <a:ext cx="5486399" cy="4183380"/>
          </a:xfrm>
          <a:prstGeom prst="rect">
            <a:avLst/>
          </a:prstGeom>
        </p:spPr>
        <p:txBody>
          <a:bodyPr lIns="91425" tIns="91425" rIns="91425" bIns="91425" anchor="ctr" anchorCtr="0">
            <a:noAutofit/>
          </a:bodyPr>
          <a:lstStyle/>
          <a:p>
            <a:pPr>
              <a:spcBef>
                <a:spcPts val="0"/>
              </a:spcBef>
              <a:buNone/>
            </a:pPr>
            <a:endParaRPr dirty="0"/>
          </a:p>
        </p:txBody>
      </p:sp>
      <p:sp>
        <p:nvSpPr>
          <p:cNvPr id="37" name="Shape 37"/>
          <p:cNvSpPr>
            <a:spLocks noGrp="1" noRot="1" noChangeAspect="1"/>
          </p:cNvSpPr>
          <p:nvPr>
            <p:ph type="sldImg" idx="2"/>
          </p:nvPr>
        </p:nvSpPr>
        <p:spPr>
          <a:xfrm>
            <a:off x="3302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079923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C3462C-2E27-4218-A554-5EA291DBE208}" type="slidenum">
              <a:rPr lang="en-US" smtClean="0"/>
              <a:t>8</a:t>
            </a:fld>
            <a:endParaRPr lang="en-US"/>
          </a:p>
        </p:txBody>
      </p:sp>
    </p:spTree>
    <p:extLst>
      <p:ext uri="{BB962C8B-B14F-4D97-AF65-F5344CB8AC3E}">
        <p14:creationId xmlns:p14="http://schemas.microsoft.com/office/powerpoint/2010/main" val="3586720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Text on the right is an example of a ‘</a:t>
            </a:r>
            <a:r>
              <a:rPr lang="en-US" altLang="en-US" dirty="0" err="1" smtClean="0"/>
              <a:t>whois</a:t>
            </a:r>
            <a:r>
              <a:rPr lang="en-US" altLang="en-US" dirty="0" smtClean="0"/>
              <a:t>’ query.  It is not a good idea to name the administrative contact.</a:t>
            </a:r>
          </a:p>
          <a:p>
            <a:endParaRPr lang="en-US" altLang="en-US" dirty="0" smtClean="0"/>
          </a:p>
          <a:p>
            <a:r>
              <a:rPr lang="en-US" altLang="en-US" dirty="0" smtClean="0"/>
              <a:t>News/web sites are useful for learning about different subsidiaries, staff names or positions, new merges (potentially with less security).  Dumpster diving can sometimes produce internal documentation – use a shredder.</a:t>
            </a: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808DE5A7-B603-460A-945D-376DC9568511}" type="slidenum">
              <a:rPr lang="en-US" altLang="en-US" i="0"/>
              <a:pPr/>
              <a:t>10</a:t>
            </a:fld>
            <a:endParaRPr lang="en-US" altLang="en-US" i="0"/>
          </a:p>
        </p:txBody>
      </p:sp>
    </p:spTree>
    <p:extLst>
      <p:ext uri="{BB962C8B-B14F-4D97-AF65-F5344CB8AC3E}">
        <p14:creationId xmlns:p14="http://schemas.microsoft.com/office/powerpoint/2010/main" val="3940543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After the cracker knows something about the company, often the second stage would be to learn the network and computer configurations.</a:t>
            </a:r>
          </a:p>
          <a:p>
            <a:r>
              <a:rPr lang="en-US" altLang="en-US" smtClean="0"/>
              <a:t>War Driving:  Listening with a high-powered receiver for wireless LAN signals.  Tools indicate the power level, encryption type, and protocol details.</a:t>
            </a:r>
          </a:p>
          <a:p>
            <a:r>
              <a:rPr lang="en-US" altLang="en-US" smtClean="0"/>
              <a:t>War Dialing:  Dials numbers within a range looking for a modem to answer.</a:t>
            </a:r>
          </a:p>
          <a:p>
            <a:r>
              <a:rPr lang="en-US" altLang="en-US" smtClean="0"/>
              <a:t>Network Mapping:  Polls computers for which services they support</a:t>
            </a:r>
          </a:p>
          <a:p>
            <a:r>
              <a:rPr lang="en-US" altLang="en-US" smtClean="0"/>
              <a:t>Vulnerability Scanning Tools:  Polls computers to learn services, service versions, configurations</a:t>
            </a: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EAC189E1-9E62-4E46-BAF6-10CB69C759ED}" type="slidenum">
              <a:rPr lang="en-US" altLang="en-US" i="0"/>
              <a:pPr/>
              <a:t>15</a:t>
            </a:fld>
            <a:endParaRPr lang="en-US" altLang="en-US" i="0"/>
          </a:p>
        </p:txBody>
      </p:sp>
    </p:spTree>
    <p:extLst>
      <p:ext uri="{BB962C8B-B14F-4D97-AF65-F5344CB8AC3E}">
        <p14:creationId xmlns:p14="http://schemas.microsoft.com/office/powerpoint/2010/main" val="614744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Network Mapping = Footprinting, same as on previous page.</a:t>
            </a:r>
          </a:p>
          <a:p>
            <a:r>
              <a:rPr lang="en-US" altLang="en-US" smtClean="0"/>
              <a:t>Traffic Analysis:  Does a lot of traffic go between Point A and Point B, or Point C?  Is it encrypted?  This might be a concern if you are the military.</a:t>
            </a:r>
          </a:p>
          <a:p>
            <a:endParaRPr lang="en-US" altLang="en-US" smtClean="0"/>
          </a:p>
        </p:txBody>
      </p:sp>
    </p:spTree>
    <p:extLst>
      <p:ext uri="{BB962C8B-B14F-4D97-AF65-F5344CB8AC3E}">
        <p14:creationId xmlns:p14="http://schemas.microsoft.com/office/powerpoint/2010/main" val="2204314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Once a cracker knows the configuration of the network, it is possible to launch an attack to get in.</a:t>
            </a:r>
          </a:p>
          <a:p>
            <a:r>
              <a:rPr lang="en-US" altLang="en-US" smtClean="0"/>
              <a:t>The dog is ‘sniffing’ the login and password identification.</a:t>
            </a:r>
          </a:p>
          <a:p>
            <a:r>
              <a:rPr lang="en-US" altLang="en-US" smtClean="0"/>
              <a:t>These attacks will be defined on further slides.  Note that they are of two varieties: attacks to the network, and attacks to the system.</a:t>
            </a: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44E2BC79-F2C2-4FD6-9A02-D46CF1C1F7A5}" type="slidenum">
              <a:rPr lang="en-US" altLang="en-US" i="0"/>
              <a:pPr/>
              <a:t>18</a:t>
            </a:fld>
            <a:endParaRPr lang="en-US" altLang="en-US" i="0"/>
          </a:p>
        </p:txBody>
      </p:sp>
    </p:spTree>
    <p:extLst>
      <p:ext uri="{BB962C8B-B14F-4D97-AF65-F5344CB8AC3E}">
        <p14:creationId xmlns:p14="http://schemas.microsoft.com/office/powerpoint/2010/main" val="198575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Once the cracker has entered, they can expand their access and hide their break-in.</a:t>
            </a:r>
          </a:p>
          <a:p>
            <a:r>
              <a:rPr lang="en-US" altLang="en-US" dirty="0" smtClean="0"/>
              <a:t>A </a:t>
            </a:r>
            <a:r>
              <a:rPr lang="en-US" altLang="en-US" dirty="0" err="1" smtClean="0"/>
              <a:t>RootKit</a:t>
            </a:r>
            <a:r>
              <a:rPr lang="en-US" altLang="en-US" dirty="0" smtClean="0"/>
              <a:t> hides itself in the OS.  For example, when you list processes, the malware is not listed.  The </a:t>
            </a:r>
            <a:r>
              <a:rPr lang="en-US" altLang="en-US" dirty="0" err="1" smtClean="0"/>
              <a:t>RootKit</a:t>
            </a:r>
            <a:r>
              <a:rPr lang="en-US" altLang="en-US" dirty="0" smtClean="0"/>
              <a:t> may delete specific logs, or open a backdoor, to enable the attacker to enter easily.</a:t>
            </a:r>
          </a:p>
          <a:p>
            <a:r>
              <a:rPr lang="en-US" altLang="en-US" dirty="0" smtClean="0"/>
              <a:t>A Trojan Horse is software that is useful, but hides its malware intentions.  For example, a game may be passed all around the internet, but may include spyware or adware (or other malware) within it.</a:t>
            </a:r>
          </a:p>
          <a:p>
            <a:r>
              <a:rPr lang="en-US" altLang="en-US" dirty="0" smtClean="0"/>
              <a:t>Bots are computers that have been taken over, and are now being used by the attacker for whatever purpose they would like.</a:t>
            </a: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1831FD04-1444-4205-9B9E-99161025841B}" type="slidenum">
              <a:rPr lang="en-US" altLang="en-US" i="0"/>
              <a:pPr/>
              <a:t>20</a:t>
            </a:fld>
            <a:endParaRPr lang="en-US" altLang="en-US" i="0"/>
          </a:p>
        </p:txBody>
      </p:sp>
    </p:spTree>
    <p:extLst>
      <p:ext uri="{BB962C8B-B14F-4D97-AF65-F5344CB8AC3E}">
        <p14:creationId xmlns:p14="http://schemas.microsoft.com/office/powerpoint/2010/main" val="1823557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Once the cracker has entered, they can expand their access and hide their break-in.</a:t>
            </a:r>
          </a:p>
          <a:p>
            <a:r>
              <a:rPr lang="en-US" altLang="en-US" dirty="0" smtClean="0"/>
              <a:t>A </a:t>
            </a:r>
            <a:r>
              <a:rPr lang="en-US" altLang="en-US" dirty="0" err="1" smtClean="0"/>
              <a:t>RootKit</a:t>
            </a:r>
            <a:r>
              <a:rPr lang="en-US" altLang="en-US" dirty="0" smtClean="0"/>
              <a:t> hides itself in the OS.  For example, when you list processes, the malware is not listed.  The </a:t>
            </a:r>
            <a:r>
              <a:rPr lang="en-US" altLang="en-US" dirty="0" err="1" smtClean="0"/>
              <a:t>RootKit</a:t>
            </a:r>
            <a:r>
              <a:rPr lang="en-US" altLang="en-US" dirty="0" smtClean="0"/>
              <a:t> may delete specific logs, or open a backdoor, to enable the attacker to enter easily.</a:t>
            </a:r>
          </a:p>
          <a:p>
            <a:r>
              <a:rPr lang="en-US" altLang="en-US" dirty="0" smtClean="0"/>
              <a:t>A Trojan Horse is software that is useful, but hides its malware intentions.  For example, a game may be passed all around the internet, but may include spyware or adware (or other malware) within it.</a:t>
            </a:r>
          </a:p>
          <a:p>
            <a:r>
              <a:rPr lang="en-US" altLang="en-US" dirty="0" smtClean="0"/>
              <a:t>Bots are computers that have been taken over, and are now being used by the attacker for whatever purpose they would like.</a:t>
            </a: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1831FD04-1444-4205-9B9E-99161025841B}" type="slidenum">
              <a:rPr lang="en-US" altLang="en-US" i="0"/>
              <a:pPr/>
              <a:t>22</a:t>
            </a:fld>
            <a:endParaRPr lang="en-US" altLang="en-US" i="0"/>
          </a:p>
        </p:txBody>
      </p:sp>
    </p:spTree>
    <p:extLst>
      <p:ext uri="{BB962C8B-B14F-4D97-AF65-F5344CB8AC3E}">
        <p14:creationId xmlns:p14="http://schemas.microsoft.com/office/powerpoint/2010/main" val="1823557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3048000" y="3124200"/>
            <a:ext cx="82296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10733828" y="1110597"/>
            <a:ext cx="2286000" cy="508000"/>
          </a:xfrm>
        </p:spPr>
        <p:txBody>
          <a:bodyPr/>
          <a:lstStyle/>
          <a:p>
            <a:fld id="{B612ECF8-A45A-404B-A46A-CDF24746626E}" type="datetimeFigureOut">
              <a:rPr lang="en-US" smtClean="0"/>
              <a:t>10/27/2020</a:t>
            </a:fld>
            <a:endParaRPr lang="en-US"/>
          </a:p>
        </p:txBody>
      </p:sp>
      <p:sp>
        <p:nvSpPr>
          <p:cNvPr id="17" name="Footer Placeholder 16"/>
          <p:cNvSpPr>
            <a:spLocks noGrp="1"/>
          </p:cNvSpPr>
          <p:nvPr>
            <p:ph type="ftr" sz="quarter" idx="11"/>
          </p:nvPr>
        </p:nvSpPr>
        <p:spPr bwMode="auto">
          <a:xfrm rot="5400000">
            <a:off x="10045959" y="4117661"/>
            <a:ext cx="3657600" cy="512064"/>
          </a:xfrm>
        </p:spPr>
        <p:txBody>
          <a:bodyPr/>
          <a:lstStyle/>
          <a:p>
            <a:endParaRPr lang="en-US"/>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767392" y="4928702"/>
            <a:ext cx="812800" cy="517524"/>
          </a:xfrm>
        </p:spPr>
        <p:txBody>
          <a:bodyPr/>
          <a:lstStyle/>
          <a:p>
            <a:fld id="{7D34FDBB-9C4C-4D67-9428-25781F931C6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2ECF8-A45A-404B-A46A-CDF24746626E}" type="datetimeFigureOut">
              <a:rPr lang="en-US" smtClean="0"/>
              <a:t>10/27/2020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34FDBB-9C4C-4D67-9428-25781F931C6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235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2ECF8-A45A-404B-A46A-CDF24746626E}" type="datetimeFigureOut">
              <a:rPr lang="en-US" smtClean="0"/>
              <a:t>10/27/2020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34FDBB-9C4C-4D67-9428-25781F931C6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fld id="{5FF0E6D8-4E7F-4F7A-A975-B66012B4531A}" type="slidenum">
              <a:rPr lang="en-US" altLang="en-US"/>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fld id="{AC0E88A4-27AB-4BEE-8E91-E12EEF46A033}" type="datetimeFigureOut">
              <a:rPr lang="en-US"/>
              <a:pPr>
                <a:defRPr/>
              </a:pPr>
              <a:t>10/27/2020</a:t>
            </a:fld>
            <a:endParaRPr lang="en-US"/>
          </a:p>
        </p:txBody>
      </p:sp>
    </p:spTree>
    <p:extLst>
      <p:ext uri="{BB962C8B-B14F-4D97-AF65-F5344CB8AC3E}">
        <p14:creationId xmlns:p14="http://schemas.microsoft.com/office/powerpoint/2010/main" val="876037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09600" y="1600200"/>
            <a:ext cx="99568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B612ECF8-A45A-404B-A46A-CDF24746626E}" type="datetimeFigureOut">
              <a:rPr lang="en-US" smtClean="0"/>
              <a:t>10/27/2020</a:t>
            </a:fld>
            <a:endParaRPr lang="en-US"/>
          </a:p>
        </p:txBody>
      </p:sp>
      <p:sp>
        <p:nvSpPr>
          <p:cNvPr id="9" name="Slide Number Placeholder 8"/>
          <p:cNvSpPr>
            <a:spLocks noGrp="1"/>
          </p:cNvSpPr>
          <p:nvPr>
            <p:ph type="sldNum" sz="quarter" idx="15"/>
          </p:nvPr>
        </p:nvSpPr>
        <p:spPr/>
        <p:txBody>
          <a:bodyPr rtlCol="0"/>
          <a:lstStyle/>
          <a:p>
            <a:fld id="{7D34FDBB-9C4C-4D67-9428-25781F931C62}"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895600"/>
            <a:ext cx="82296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10732008" y="1106932"/>
            <a:ext cx="2286000" cy="508000"/>
          </a:xfrm>
        </p:spPr>
        <p:txBody>
          <a:bodyPr/>
          <a:lstStyle/>
          <a:p>
            <a:fld id="{B612ECF8-A45A-404B-A46A-CDF24746626E}" type="datetimeFigureOut">
              <a:rPr lang="en-US" smtClean="0"/>
              <a:t>10/27/2020</a:t>
            </a:fld>
            <a:endParaRPr lang="en-US"/>
          </a:p>
        </p:txBody>
      </p:sp>
      <p:sp>
        <p:nvSpPr>
          <p:cNvPr id="5" name="Footer Placeholder 4"/>
          <p:cNvSpPr>
            <a:spLocks noGrp="1"/>
          </p:cNvSpPr>
          <p:nvPr>
            <p:ph type="ftr" sz="quarter" idx="11"/>
          </p:nvPr>
        </p:nvSpPr>
        <p:spPr bwMode="auto">
          <a:xfrm rot="5400000">
            <a:off x="10046208" y="4114800"/>
            <a:ext cx="3657600" cy="512064"/>
          </a:xfrm>
        </p:spPr>
        <p:txBody>
          <a:bodyPr/>
          <a:lstStyle/>
          <a:p>
            <a:endParaRPr lang="en-US"/>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787488" y="4928702"/>
            <a:ext cx="812800" cy="517524"/>
          </a:xfrm>
        </p:spPr>
        <p:txBody>
          <a:bodyPr/>
          <a:lstStyle/>
          <a:p>
            <a:fld id="{7D34FDBB-9C4C-4D67-9428-25781F931C6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612ECF8-A45A-404B-A46A-CDF24746626E}" type="datetimeFigureOut">
              <a:rPr lang="en-US" smtClean="0"/>
              <a:t>10/27/2020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34FDBB-9C4C-4D67-9428-25781F931C62}" type="slidenum">
              <a:rPr lang="en-US" smtClean="0"/>
              <a:t>‹#›</a:t>
            </a:fld>
            <a:endParaRPr lang="en-US"/>
          </a:p>
        </p:txBody>
      </p:sp>
      <p:sp>
        <p:nvSpPr>
          <p:cNvPr id="9" name="Content Placeholder 8"/>
          <p:cNvSpPr>
            <a:spLocks noGrp="1"/>
          </p:cNvSpPr>
          <p:nvPr>
            <p:ph sz="quarter" idx="1"/>
          </p:nvPr>
        </p:nvSpPr>
        <p:spPr>
          <a:xfrm>
            <a:off x="609600"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5693664"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0584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12ECF8-A45A-404B-A46A-CDF24746626E}" type="datetimeFigureOut">
              <a:rPr lang="en-US" smtClean="0"/>
              <a:t>10/27/2020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34FDBB-9C4C-4D67-9428-25781F931C62}" type="slidenum">
              <a:rPr lang="en-US" smtClean="0"/>
              <a:t>‹#›</a:t>
            </a:fld>
            <a:endParaRPr lang="en-US"/>
          </a:p>
        </p:txBody>
      </p:sp>
      <p:sp>
        <p:nvSpPr>
          <p:cNvPr id="11" name="Content Placeholder 10"/>
          <p:cNvSpPr>
            <a:spLocks noGrp="1"/>
          </p:cNvSpPr>
          <p:nvPr>
            <p:ph sz="quarter" idx="2"/>
          </p:nvPr>
        </p:nvSpPr>
        <p:spPr>
          <a:xfrm>
            <a:off x="6096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58293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B612ECF8-A45A-404B-A46A-CDF24746626E}" type="datetimeFigureOut">
              <a:rPr lang="en-US" smtClean="0"/>
              <a:t>10/27/2020</a:t>
            </a:fld>
            <a:endParaRPr lang="en-US"/>
          </a:p>
        </p:txBody>
      </p:sp>
      <p:sp>
        <p:nvSpPr>
          <p:cNvPr id="7" name="Slide Number Placeholder 6"/>
          <p:cNvSpPr>
            <a:spLocks noGrp="1"/>
          </p:cNvSpPr>
          <p:nvPr>
            <p:ph type="sldNum" sz="quarter" idx="11"/>
          </p:nvPr>
        </p:nvSpPr>
        <p:spPr/>
        <p:txBody>
          <a:bodyPr rtlCol="0"/>
          <a:lstStyle/>
          <a:p>
            <a:fld id="{7D34FDBB-9C4C-4D67-9428-25781F931C62}"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2ECF8-A45A-404B-A46A-CDF24746626E}" type="datetimeFigureOut">
              <a:rPr lang="en-US" smtClean="0"/>
              <a:t>10/27/2020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34FDBB-9C4C-4D67-9428-25781F931C6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406400" y="274320"/>
            <a:ext cx="75184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B612ECF8-A45A-404B-A46A-CDF24746626E}" type="datetimeFigureOut">
              <a:rPr lang="en-US" smtClean="0"/>
              <a:t>10/27/2020</a:t>
            </a:fld>
            <a:endParaRPr lang="en-US"/>
          </a:p>
        </p:txBody>
      </p:sp>
      <p:sp>
        <p:nvSpPr>
          <p:cNvPr id="22" name="Slide Number Placeholder 21"/>
          <p:cNvSpPr>
            <a:spLocks noGrp="1"/>
          </p:cNvSpPr>
          <p:nvPr>
            <p:ph type="sldNum" sz="quarter" idx="15"/>
          </p:nvPr>
        </p:nvSpPr>
        <p:spPr/>
        <p:txBody>
          <a:bodyPr rtlCol="0"/>
          <a:lstStyle/>
          <a:p>
            <a:fld id="{7D34FDBB-9C4C-4D67-9428-25781F931C62}"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5518404" y="3124200"/>
            <a:ext cx="6309360" cy="6096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B612ECF8-A45A-404B-A46A-CDF24746626E}" type="datetimeFigureOut">
              <a:rPr lang="en-US" smtClean="0"/>
              <a:t>10/27/2020</a:t>
            </a:fld>
            <a:endParaRPr lang="en-US"/>
          </a:p>
        </p:txBody>
      </p:sp>
      <p:sp>
        <p:nvSpPr>
          <p:cNvPr id="18" name="Slide Number Placeholder 17"/>
          <p:cNvSpPr>
            <a:spLocks noGrp="1"/>
          </p:cNvSpPr>
          <p:nvPr>
            <p:ph type="sldNum" sz="quarter" idx="11"/>
          </p:nvPr>
        </p:nvSpPr>
        <p:spPr/>
        <p:txBody>
          <a:bodyPr rtlCol="0"/>
          <a:lstStyle/>
          <a:p>
            <a:fld id="{7D34FDBB-9C4C-4D67-9428-25781F931C62}"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609600" y="274638"/>
            <a:ext cx="99568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B612ECF8-A45A-404B-A46A-CDF24746626E}" type="datetimeFigureOut">
              <a:rPr lang="en-US" smtClean="0"/>
              <a:t>10/27/2020</a:t>
            </a:fld>
            <a:endParaRPr lang="en-US"/>
          </a:p>
        </p:txBody>
      </p:sp>
      <p:sp>
        <p:nvSpPr>
          <p:cNvPr id="3" name="Footer Placeholder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7D34FDBB-9C4C-4D67-9428-25781F931C6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www.whois.net/" TargetMode="External"/><Relationship Id="rId7" Type="http://schemas.openxmlformats.org/officeDocument/2006/relationships/image" Target="../media/image6.wm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arin.net/" TargetMode="External"/><Relationship Id="rId5" Type="http://schemas.openxmlformats.org/officeDocument/2006/relationships/hyperlink" Target="http://whois.icann.org/en" TargetMode="External"/><Relationship Id="rId4" Type="http://schemas.openxmlformats.org/officeDocument/2006/relationships/hyperlink" Target="https://www.internic.net/whois.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opRMrEfAIiI" TargetMode="External"/><Relationship Id="rId2" Type="http://schemas.openxmlformats.org/officeDocument/2006/relationships/hyperlink" Target="https://www.youtube.com/watch?v=F78UdORll-Q"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ctrTitle"/>
          </p:nvPr>
        </p:nvSpPr>
        <p:spPr>
          <a:xfrm>
            <a:off x="3810001" y="3124201"/>
            <a:ext cx="6172199" cy="1893887"/>
          </a:xfrm>
          <a:prstGeom prst="rect">
            <a:avLst/>
          </a:prstGeom>
          <a:noFill/>
          <a:ln>
            <a:noFill/>
          </a:ln>
        </p:spPr>
        <p:txBody>
          <a:bodyPr vert="horz" lIns="91425" tIns="45700" rIns="91425" bIns="45700" rtlCol="0" anchor="b" anchorCtr="0">
            <a:noAutofit/>
          </a:bodyPr>
          <a:lstStyle/>
          <a:p>
            <a:pPr algn="l">
              <a:lnSpc>
                <a:spcPct val="100000"/>
              </a:lnSpc>
              <a:spcBef>
                <a:spcPts val="0"/>
              </a:spcBef>
              <a:buClr>
                <a:schemeClr val="dk2"/>
              </a:buClr>
              <a:buSzPct val="25000"/>
            </a:pPr>
            <a:r>
              <a:rPr lang="en-US" sz="3000" b="1" cap="small" dirty="0" smtClean="0">
                <a:solidFill>
                  <a:schemeClr val="dk2"/>
                </a:solidFill>
                <a:latin typeface="Libre Baskerville"/>
                <a:ea typeface="Libre Baskerville"/>
                <a:cs typeface="Libre Baskerville"/>
                <a:sym typeface="Libre Baskerville"/>
              </a:rPr>
              <a:t>Attacks</a:t>
            </a:r>
            <a:endParaRPr lang="en-US" sz="3000" b="1" cap="small" dirty="0">
              <a:solidFill>
                <a:schemeClr val="dk2"/>
              </a:solidFill>
              <a:latin typeface="Libre Baskerville"/>
              <a:ea typeface="Libre Baskerville"/>
              <a:cs typeface="Libre Baskerville"/>
              <a:sym typeface="Libre Baskerville"/>
            </a:endParaRPr>
          </a:p>
        </p:txBody>
      </p:sp>
      <p:sp>
        <p:nvSpPr>
          <p:cNvPr id="34" name="Shape 34"/>
          <p:cNvSpPr txBox="1">
            <a:spLocks noGrp="1"/>
          </p:cNvSpPr>
          <p:nvPr>
            <p:ph type="subTitle" idx="1"/>
          </p:nvPr>
        </p:nvSpPr>
        <p:spPr>
          <a:xfrm>
            <a:off x="3810001" y="5003801"/>
            <a:ext cx="6622972" cy="1371599"/>
          </a:xfrm>
          <a:prstGeom prst="rect">
            <a:avLst/>
          </a:prstGeom>
          <a:noFill/>
          <a:ln>
            <a:noFill/>
          </a:ln>
        </p:spPr>
        <p:txBody>
          <a:bodyPr vert="horz" lIns="91425" tIns="45700" rIns="91425" bIns="45700" rtlCol="0" anchor="t" anchorCtr="0">
            <a:noAutofit/>
          </a:bodyPr>
          <a:lstStyle/>
          <a:p>
            <a:pPr algn="l">
              <a:lnSpc>
                <a:spcPct val="100000"/>
              </a:lnSpc>
              <a:spcBef>
                <a:spcPts val="0"/>
              </a:spcBef>
              <a:buClr>
                <a:schemeClr val="accent1"/>
              </a:buClr>
              <a:buSzPct val="25000"/>
            </a:pPr>
            <a:endParaRPr lang="en-US" sz="1800" b="1" dirty="0" smtClean="0">
              <a:solidFill>
                <a:schemeClr val="dk2"/>
              </a:solidFill>
              <a:latin typeface="Libre Baskerville"/>
              <a:ea typeface="Libre Baskerville"/>
              <a:cs typeface="Libre Baskerville"/>
              <a:sym typeface="Libre Baskerville"/>
            </a:endParaRPr>
          </a:p>
          <a:p>
            <a:pPr algn="l">
              <a:lnSpc>
                <a:spcPct val="100000"/>
              </a:lnSpc>
              <a:spcBef>
                <a:spcPts val="0"/>
              </a:spcBef>
              <a:buClr>
                <a:schemeClr val="accent1"/>
              </a:buClr>
              <a:buSzPct val="25000"/>
            </a:pPr>
            <a:r>
              <a:rPr lang="en-US" sz="1800" b="1" dirty="0" smtClean="0">
                <a:solidFill>
                  <a:schemeClr val="dk2"/>
                </a:solidFill>
                <a:latin typeface="Libre Baskerville"/>
                <a:ea typeface="Libre Baskerville"/>
                <a:cs typeface="Libre Baskerville"/>
                <a:sym typeface="Libre Baskerville"/>
              </a:rPr>
              <a:t>By Lydia Ray</a:t>
            </a:r>
            <a:endParaRPr lang="en-US" sz="1800" b="1" dirty="0">
              <a:solidFill>
                <a:schemeClr val="dk2"/>
              </a:solidFill>
              <a:latin typeface="Libre Baskerville"/>
              <a:ea typeface="Libre Baskerville"/>
              <a:cs typeface="Libre Baskerville"/>
              <a:sym typeface="Libre Baskerville"/>
            </a:endParaRPr>
          </a:p>
        </p:txBody>
      </p:sp>
    </p:spTree>
    <p:extLst>
      <p:ext uri="{BB962C8B-B14F-4D97-AF65-F5344CB8AC3E}">
        <p14:creationId xmlns:p14="http://schemas.microsoft.com/office/powerpoint/2010/main" val="3681792902"/>
      </p:ext>
    </p:extLst>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5039" y="308821"/>
            <a:ext cx="7115798" cy="810678"/>
          </a:xfrm>
        </p:spPr>
        <p:txBody>
          <a:bodyPr>
            <a:normAutofit fontScale="90000"/>
          </a:bodyPr>
          <a:lstStyle/>
          <a:p>
            <a:pPr eaLnBrk="1" hangingPunct="1"/>
            <a:r>
              <a:rPr lang="en-US" altLang="en-US" sz="3600" dirty="0" smtClean="0"/>
              <a:t>Some tools for Reconnaissance </a:t>
            </a:r>
            <a:endParaRPr lang="en-US" altLang="en-US" sz="3600" dirty="0"/>
          </a:p>
        </p:txBody>
      </p:sp>
      <p:sp>
        <p:nvSpPr>
          <p:cNvPr id="2" name="Content Placeholder 1"/>
          <p:cNvSpPr>
            <a:spLocks noGrp="1"/>
          </p:cNvSpPr>
          <p:nvPr>
            <p:ph sz="quarter" idx="1"/>
          </p:nvPr>
        </p:nvSpPr>
        <p:spPr>
          <a:xfrm>
            <a:off x="7649548" y="346469"/>
            <a:ext cx="4542452" cy="5670187"/>
          </a:xfrm>
        </p:spPr>
        <p:txBody>
          <a:bodyPr>
            <a:normAutofit/>
          </a:bodyPr>
          <a:lstStyle/>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Name: COLUMBUSSTATE.EDU</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Registrant:</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State University</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4225 University Avenue</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GA 31907-5645</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UNITED STATES</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Administrative Contact:</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State University</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4225 University Avenue</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GA 31907-5645</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UNITED STATES</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(706) 507-8128</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webmaster@columbusstate.edu</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Technical Contact:</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Technical Contact</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State University</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4225 University Avenue</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GA 31907-5645</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UNITED STATES</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(706) 507-8137</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abuse@columbusstate.edu</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Name Servers: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LDNS01.COLUMBUSSTATE.EDU      168.26.188.11</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LDNS02.COLUMBUSSTATE.EDU      168.26.188.12</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NS1.USG.EDU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NS2.USG.EDU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NS3.USG.EDU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NS4.USG.EDU                   </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record activated:    10-Aug-2010</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record last updated: 11-Jul-2013</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expires:             31-Jul-2016</a:t>
            </a:r>
          </a:p>
          <a:p>
            <a:endParaRPr lang="en-US" dirty="0"/>
          </a:p>
        </p:txBody>
      </p:sp>
      <p:sp>
        <p:nvSpPr>
          <p:cNvPr id="7171" name="Rectangle 3"/>
          <p:cNvSpPr>
            <a:spLocks noGrp="1" noChangeArrowheads="1"/>
          </p:cNvSpPr>
          <p:nvPr>
            <p:ph sz="quarter" idx="2"/>
          </p:nvPr>
        </p:nvSpPr>
        <p:spPr>
          <a:xfrm>
            <a:off x="667284" y="1511329"/>
            <a:ext cx="5753894" cy="4351338"/>
          </a:xfrm>
        </p:spPr>
        <p:txBody>
          <a:bodyPr>
            <a:normAutofit/>
          </a:bodyPr>
          <a:lstStyle/>
          <a:p>
            <a:pPr eaLnBrk="1" hangingPunct="1">
              <a:lnSpc>
                <a:spcPct val="80000"/>
              </a:lnSpc>
            </a:pPr>
            <a:r>
              <a:rPr lang="en-US" altLang="en-US" sz="2400" dirty="0"/>
              <a:t>Physical Break-In</a:t>
            </a:r>
          </a:p>
          <a:p>
            <a:pPr eaLnBrk="1" hangingPunct="1">
              <a:lnSpc>
                <a:spcPct val="80000"/>
              </a:lnSpc>
            </a:pPr>
            <a:r>
              <a:rPr lang="en-US" altLang="en-US" sz="2400" dirty="0"/>
              <a:t>Dumpster Diving</a:t>
            </a:r>
          </a:p>
          <a:p>
            <a:pPr eaLnBrk="1" hangingPunct="1">
              <a:lnSpc>
                <a:spcPct val="80000"/>
              </a:lnSpc>
            </a:pPr>
            <a:r>
              <a:rPr lang="en-US" altLang="en-US" sz="2400" dirty="0"/>
              <a:t>Google, Newsgroups, Web sites</a:t>
            </a:r>
          </a:p>
          <a:p>
            <a:pPr eaLnBrk="1" hangingPunct="1">
              <a:lnSpc>
                <a:spcPct val="80000"/>
              </a:lnSpc>
            </a:pPr>
            <a:r>
              <a:rPr lang="en-US" altLang="en-US" sz="2400" dirty="0"/>
              <a:t>Social Engineering</a:t>
            </a:r>
          </a:p>
          <a:p>
            <a:pPr lvl="1" eaLnBrk="1" hangingPunct="1">
              <a:lnSpc>
                <a:spcPct val="80000"/>
              </a:lnSpc>
            </a:pPr>
            <a:r>
              <a:rPr lang="en-US" altLang="en-US" sz="2000" dirty="0"/>
              <a:t>Phishing: fake email</a:t>
            </a:r>
          </a:p>
          <a:p>
            <a:pPr lvl="1" eaLnBrk="1" hangingPunct="1">
              <a:lnSpc>
                <a:spcPct val="80000"/>
              </a:lnSpc>
            </a:pPr>
            <a:r>
              <a:rPr lang="en-US" altLang="en-US" sz="2000" dirty="0"/>
              <a:t>Pharming: fake web pages</a:t>
            </a:r>
          </a:p>
          <a:p>
            <a:pPr>
              <a:lnSpc>
                <a:spcPct val="80000"/>
              </a:lnSpc>
            </a:pPr>
            <a:r>
              <a:rPr lang="en-US" altLang="en-US" sz="2400" dirty="0" err="1"/>
              <a:t>WhoIs</a:t>
            </a:r>
            <a:r>
              <a:rPr lang="en-US" altLang="en-US" sz="2400" dirty="0"/>
              <a:t> </a:t>
            </a:r>
            <a:r>
              <a:rPr lang="en-US" altLang="en-US" sz="2400" dirty="0" smtClean="0"/>
              <a:t>Database</a:t>
            </a:r>
          </a:p>
          <a:p>
            <a:pPr marL="0" indent="0">
              <a:lnSpc>
                <a:spcPct val="80000"/>
              </a:lnSpc>
              <a:buNone/>
            </a:pPr>
            <a:r>
              <a:rPr lang="en-US" altLang="en-US" sz="2400" dirty="0" smtClean="0">
                <a:hlinkClick r:id="rId3"/>
              </a:rPr>
              <a:t>https</a:t>
            </a:r>
            <a:r>
              <a:rPr lang="en-US" altLang="en-US" sz="2400" dirty="0">
                <a:hlinkClick r:id="rId3"/>
              </a:rPr>
              <a:t>://www.whois.net</a:t>
            </a:r>
            <a:r>
              <a:rPr lang="en-US" altLang="en-US" sz="2400" dirty="0" smtClean="0">
                <a:hlinkClick r:id="rId3"/>
              </a:rPr>
              <a:t>/</a:t>
            </a:r>
            <a:endParaRPr lang="en-US" altLang="en-US" sz="2400" dirty="0" smtClean="0"/>
          </a:p>
          <a:p>
            <a:pPr marL="0" indent="0">
              <a:lnSpc>
                <a:spcPct val="80000"/>
              </a:lnSpc>
              <a:buNone/>
            </a:pPr>
            <a:r>
              <a:rPr lang="en-US" altLang="en-US" dirty="0" smtClean="0">
                <a:hlinkClick r:id="rId4"/>
              </a:rPr>
              <a:t>https</a:t>
            </a:r>
            <a:r>
              <a:rPr lang="en-US" altLang="en-US" dirty="0">
                <a:hlinkClick r:id="rId4"/>
              </a:rPr>
              <a:t>://</a:t>
            </a:r>
            <a:r>
              <a:rPr lang="en-US" altLang="en-US" dirty="0" smtClean="0">
                <a:hlinkClick r:id="rId4"/>
              </a:rPr>
              <a:t>www.internic.net/whois.html</a:t>
            </a:r>
            <a:endParaRPr lang="en-US" altLang="en-US" sz="2400" dirty="0" smtClean="0"/>
          </a:p>
          <a:p>
            <a:pPr marL="0" indent="0">
              <a:lnSpc>
                <a:spcPct val="80000"/>
              </a:lnSpc>
              <a:buNone/>
            </a:pPr>
            <a:r>
              <a:rPr lang="en-US" altLang="en-US" sz="2400" dirty="0">
                <a:hlinkClick r:id="rId5"/>
              </a:rPr>
              <a:t>http://whois.icann.org/en</a:t>
            </a:r>
            <a:endParaRPr lang="en-US" altLang="en-US" sz="2400" dirty="0" smtClean="0"/>
          </a:p>
          <a:p>
            <a:pPr marL="0" indent="0">
              <a:lnSpc>
                <a:spcPct val="80000"/>
              </a:lnSpc>
              <a:buNone/>
            </a:pPr>
            <a:r>
              <a:rPr lang="en-US" altLang="en-US" sz="2400" dirty="0" smtClean="0">
                <a:hlinkClick r:id="rId6"/>
              </a:rPr>
              <a:t>http://arin.net</a:t>
            </a:r>
            <a:endParaRPr lang="en-US" altLang="en-US" sz="2400" dirty="0"/>
          </a:p>
          <a:p>
            <a:pPr eaLnBrk="1" hangingPunct="1">
              <a:lnSpc>
                <a:spcPct val="80000"/>
              </a:lnSpc>
            </a:pPr>
            <a:r>
              <a:rPr lang="en-US" altLang="en-US" sz="2400" dirty="0"/>
              <a:t>Domain Name Server Interrogations</a:t>
            </a:r>
          </a:p>
          <a:p>
            <a:pPr eaLnBrk="1" hangingPunct="1">
              <a:lnSpc>
                <a:spcPct val="80000"/>
              </a:lnSpc>
            </a:pPr>
            <a:endParaRPr lang="en-US" altLang="en-US" sz="2400" dirty="0"/>
          </a:p>
        </p:txBody>
      </p:sp>
      <p:pic>
        <p:nvPicPr>
          <p:cNvPr id="7173" name="Picture 7" descr="j0297987[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89574" y="4964936"/>
            <a:ext cx="1754188"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Advertisemen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9576" y="46039"/>
            <a:ext cx="11906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12" descr="Advertisemen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9576" y="46039"/>
            <a:ext cx="11906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08106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Engineering</a:t>
            </a:r>
            <a:endParaRPr lang="en-US" dirty="0"/>
          </a:p>
        </p:txBody>
      </p:sp>
      <p:sp>
        <p:nvSpPr>
          <p:cNvPr id="3" name="Content Placeholder 2"/>
          <p:cNvSpPr>
            <a:spLocks noGrp="1"/>
          </p:cNvSpPr>
          <p:nvPr>
            <p:ph sz="quarter" idx="1"/>
          </p:nvPr>
        </p:nvSpPr>
        <p:spPr/>
        <p:txBody>
          <a:bodyPr/>
          <a:lstStyle/>
          <a:p>
            <a:r>
              <a:rPr lang="en-US" dirty="0"/>
              <a:t>Real </a:t>
            </a:r>
            <a:r>
              <a:rPr lang="en-US" dirty="0" smtClean="0"/>
              <a:t>Future:</a:t>
            </a:r>
            <a:endParaRPr lang="en-US" dirty="0" smtClean="0">
              <a:hlinkClick r:id="rId2"/>
            </a:endParaRPr>
          </a:p>
          <a:p>
            <a:pPr marL="0" indent="0">
              <a:buNone/>
            </a:pPr>
            <a:r>
              <a:rPr lang="en-US" dirty="0" smtClean="0">
                <a:hlinkClick r:id="rId2"/>
              </a:rPr>
              <a:t>https</a:t>
            </a:r>
            <a:r>
              <a:rPr lang="en-US" dirty="0">
                <a:hlinkClick r:id="rId2"/>
              </a:rPr>
              <a:t>://</a:t>
            </a:r>
            <a:r>
              <a:rPr lang="en-US" dirty="0" smtClean="0">
                <a:hlinkClick r:id="rId2"/>
              </a:rPr>
              <a:t>www.youtube.com/watch?v=F78UdORll-Q</a:t>
            </a:r>
            <a:endParaRPr lang="en-US" dirty="0" smtClean="0"/>
          </a:p>
          <a:p>
            <a:pPr marL="0" indent="0">
              <a:buNone/>
            </a:pPr>
            <a:endParaRPr lang="en-US" dirty="0" smtClean="0"/>
          </a:p>
          <a:p>
            <a:pPr marL="0" indent="0">
              <a:buNone/>
            </a:pPr>
            <a:endParaRPr lang="en-US" dirty="0" smtClean="0"/>
          </a:p>
          <a:p>
            <a:r>
              <a:rPr lang="en-US" dirty="0" smtClean="0"/>
              <a:t>Password Security:</a:t>
            </a:r>
            <a:endParaRPr lang="en-US" dirty="0"/>
          </a:p>
          <a:p>
            <a:pPr marL="0" indent="0">
              <a:buNone/>
            </a:pPr>
            <a:r>
              <a:rPr lang="en-US" dirty="0" smtClean="0">
                <a:hlinkClick r:id="rId3"/>
              </a:rPr>
              <a:t>https</a:t>
            </a:r>
            <a:r>
              <a:rPr lang="en-US" dirty="0">
                <a:hlinkClick r:id="rId3"/>
              </a:rPr>
              <a:t>://</a:t>
            </a:r>
            <a:r>
              <a:rPr lang="en-US" dirty="0" smtClean="0">
                <a:hlinkClick r:id="rId3"/>
              </a:rPr>
              <a:t>www.youtube.com/watch?v=opRMrEfAIiI</a:t>
            </a:r>
            <a:endParaRPr lang="en-US" dirty="0" smtClean="0"/>
          </a:p>
          <a:p>
            <a:endParaRPr lang="en-US" dirty="0"/>
          </a:p>
          <a:p>
            <a:endParaRPr lang="en-US" dirty="0"/>
          </a:p>
        </p:txBody>
      </p:sp>
    </p:spTree>
    <p:extLst>
      <p:ext uri="{BB962C8B-B14F-4D97-AF65-F5344CB8AC3E}">
        <p14:creationId xmlns:p14="http://schemas.microsoft.com/office/powerpoint/2010/main" val="2195062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Hacking</a:t>
            </a:r>
            <a:endParaRPr lang="en-US" dirty="0"/>
          </a:p>
        </p:txBody>
      </p:sp>
      <p:sp>
        <p:nvSpPr>
          <p:cNvPr id="3" name="Content Placeholder 2"/>
          <p:cNvSpPr>
            <a:spLocks noGrp="1"/>
          </p:cNvSpPr>
          <p:nvPr>
            <p:ph sz="quarter" idx="1"/>
          </p:nvPr>
        </p:nvSpPr>
        <p:spPr/>
        <p:txBody>
          <a:bodyPr/>
          <a:lstStyle/>
          <a:p>
            <a:r>
              <a:rPr lang="en-US" dirty="0" smtClean="0"/>
              <a:t>One can use Google </a:t>
            </a:r>
            <a:r>
              <a:rPr lang="en-US" b="1" dirty="0" smtClean="0"/>
              <a:t>search operators </a:t>
            </a:r>
            <a:r>
              <a:rPr lang="en-US" dirty="0" smtClean="0"/>
              <a:t>to get “special” information on the Internet</a:t>
            </a:r>
          </a:p>
          <a:p>
            <a:r>
              <a:rPr lang="en-US" dirty="0" smtClean="0"/>
              <a:t>Some Google search operators:</a:t>
            </a:r>
          </a:p>
          <a:p>
            <a:pPr lvl="1"/>
            <a:r>
              <a:rPr lang="en-US" dirty="0" err="1" smtClean="0"/>
              <a:t>Filetype</a:t>
            </a:r>
            <a:r>
              <a:rPr lang="en-US" dirty="0" smtClean="0"/>
              <a:t>: </a:t>
            </a:r>
            <a:r>
              <a:rPr lang="en-US" dirty="0"/>
              <a:t>S</a:t>
            </a:r>
            <a:r>
              <a:rPr lang="en-US" dirty="0" smtClean="0"/>
              <a:t>earch </a:t>
            </a:r>
            <a:r>
              <a:rPr lang="en-US" dirty="0"/>
              <a:t>for a certain </a:t>
            </a:r>
            <a:r>
              <a:rPr lang="en-US" dirty="0" err="1"/>
              <a:t>filetype</a:t>
            </a:r>
            <a:r>
              <a:rPr lang="en-US" dirty="0"/>
              <a:t>. </a:t>
            </a:r>
            <a:endParaRPr lang="en-US" dirty="0" smtClean="0"/>
          </a:p>
          <a:p>
            <a:pPr lvl="1"/>
            <a:r>
              <a:rPr lang="en-US" dirty="0" err="1" smtClean="0"/>
              <a:t>Intitle</a:t>
            </a:r>
            <a:r>
              <a:rPr lang="en-US" dirty="0" smtClean="0"/>
              <a:t>: </a:t>
            </a:r>
            <a:r>
              <a:rPr lang="en-US" dirty="0"/>
              <a:t>Searches only for sites with the given word(s) in the page title. </a:t>
            </a:r>
            <a:endParaRPr lang="en-US" dirty="0" smtClean="0"/>
          </a:p>
          <a:p>
            <a:pPr lvl="1"/>
            <a:r>
              <a:rPr lang="en-US" dirty="0" err="1" smtClean="0"/>
              <a:t>Inurl</a:t>
            </a:r>
            <a:r>
              <a:rPr lang="en-US" dirty="0" smtClean="0"/>
              <a:t>: Fetches </a:t>
            </a:r>
            <a:r>
              <a:rPr lang="en-US" dirty="0"/>
              <a:t>results where the </a:t>
            </a:r>
            <a:r>
              <a:rPr lang="en-US" dirty="0" smtClean="0"/>
              <a:t>keywords </a:t>
            </a:r>
            <a:r>
              <a:rPr lang="en-US" dirty="0"/>
              <a:t>are in the URL. </a:t>
            </a:r>
            <a:endParaRPr lang="en-US" dirty="0" smtClean="0"/>
          </a:p>
          <a:p>
            <a:pPr lvl="1"/>
            <a:r>
              <a:rPr lang="en-US" dirty="0" smtClean="0"/>
              <a:t>Site: </a:t>
            </a:r>
            <a:r>
              <a:rPr lang="en-US" dirty="0"/>
              <a:t>S</a:t>
            </a:r>
            <a:r>
              <a:rPr lang="en-US" dirty="0" smtClean="0"/>
              <a:t>earches </a:t>
            </a:r>
            <a:r>
              <a:rPr lang="en-US" dirty="0"/>
              <a:t>only within a given domain </a:t>
            </a:r>
            <a:endParaRPr lang="en-US" dirty="0" smtClean="0"/>
          </a:p>
          <a:p>
            <a:pPr lvl="1"/>
            <a:r>
              <a:rPr lang="en-US" dirty="0" err="1" smtClean="0"/>
              <a:t>Link:</a:t>
            </a:r>
            <a:r>
              <a:rPr lang="en-US" dirty="0" err="1"/>
              <a:t>find</a:t>
            </a:r>
            <a:r>
              <a:rPr lang="en-US" dirty="0"/>
              <a:t> links to a domain. </a:t>
            </a:r>
            <a:endParaRPr lang="en-US" dirty="0" smtClean="0"/>
          </a:p>
          <a:p>
            <a:pPr lvl="1"/>
            <a:r>
              <a:rPr lang="en-US" dirty="0" err="1" smtClean="0"/>
              <a:t>Intext</a:t>
            </a:r>
            <a:r>
              <a:rPr lang="en-US" dirty="0" smtClean="0"/>
              <a:t>: </a:t>
            </a:r>
            <a:r>
              <a:rPr lang="en-US" dirty="0"/>
              <a:t>searches only for sites where the given word(s) are in the text of the page.</a:t>
            </a:r>
          </a:p>
        </p:txBody>
      </p:sp>
    </p:spTree>
    <p:extLst>
      <p:ext uri="{BB962C8B-B14F-4D97-AF65-F5344CB8AC3E}">
        <p14:creationId xmlns:p14="http://schemas.microsoft.com/office/powerpoint/2010/main" val="2283514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Google Search Operators</a:t>
            </a:r>
            <a:endParaRPr lang="en-US" dirty="0"/>
          </a:p>
        </p:txBody>
      </p:sp>
      <p:sp>
        <p:nvSpPr>
          <p:cNvPr id="3" name="Content Placeholder 2"/>
          <p:cNvSpPr>
            <a:spLocks noGrp="1"/>
          </p:cNvSpPr>
          <p:nvPr>
            <p:ph sz="quarter" idx="1"/>
          </p:nvPr>
        </p:nvSpPr>
        <p:spPr/>
        <p:txBody>
          <a:bodyPr>
            <a:normAutofit/>
          </a:bodyPr>
          <a:lstStyle/>
          <a:p>
            <a:pPr>
              <a:lnSpc>
                <a:spcPct val="90000"/>
              </a:lnSpc>
            </a:pPr>
            <a:r>
              <a:rPr lang="en-US" altLang="zh-CN" sz="3200" dirty="0"/>
              <a:t>filetype:xls login password</a:t>
            </a:r>
          </a:p>
          <a:p>
            <a:pPr>
              <a:lnSpc>
                <a:spcPct val="90000"/>
              </a:lnSpc>
            </a:pPr>
            <a:r>
              <a:rPr lang="en-US" altLang="zh-CN" sz="3200" dirty="0" err="1"/>
              <a:t>intitle:index.of</a:t>
            </a:r>
            <a:r>
              <a:rPr lang="en-US" altLang="zh-CN" sz="3200" dirty="0"/>
              <a:t> /</a:t>
            </a:r>
            <a:r>
              <a:rPr lang="en-US" altLang="zh-CN" sz="3200" dirty="0" err="1" smtClean="0"/>
              <a:t>etc</a:t>
            </a:r>
            <a:r>
              <a:rPr lang="en-US" altLang="zh-CN" sz="3200" dirty="0" smtClean="0"/>
              <a:t>/</a:t>
            </a:r>
            <a:r>
              <a:rPr lang="en-US" altLang="zh-CN" sz="3200" dirty="0" err="1" smtClean="0"/>
              <a:t>passwd</a:t>
            </a:r>
            <a:endParaRPr lang="en-US" altLang="zh-CN" sz="3200" dirty="0"/>
          </a:p>
          <a:p>
            <a:pPr>
              <a:lnSpc>
                <a:spcPct val="90000"/>
              </a:lnSpc>
            </a:pPr>
            <a:r>
              <a:rPr lang="en-US" altLang="zh-CN" sz="3200" dirty="0" err="1"/>
              <a:t>i</a:t>
            </a:r>
            <a:r>
              <a:rPr lang="en-US" altLang="zh-CN" sz="3200" dirty="0" err="1" smtClean="0"/>
              <a:t>nurl</a:t>
            </a:r>
            <a:r>
              <a:rPr lang="en-US" altLang="zh-CN" sz="3200" dirty="0"/>
              <a:t>:/</a:t>
            </a:r>
            <a:r>
              <a:rPr lang="en-US" altLang="zh-CN" sz="3200" dirty="0" err="1"/>
              <a:t>etc</a:t>
            </a:r>
            <a:r>
              <a:rPr lang="en-US" altLang="zh-CN" sz="3200" dirty="0"/>
              <a:t>/shadow root:</a:t>
            </a:r>
          </a:p>
          <a:p>
            <a:pPr>
              <a:lnSpc>
                <a:spcPct val="90000"/>
              </a:lnSpc>
            </a:pPr>
            <a:r>
              <a:rPr lang="en-US" altLang="zh-CN" sz="3200" dirty="0" err="1"/>
              <a:t>intitle:live</a:t>
            </a:r>
            <a:r>
              <a:rPr lang="en-US" altLang="zh-CN" sz="3200" dirty="0"/>
              <a:t> view.shtml axis network camera</a:t>
            </a:r>
          </a:p>
          <a:p>
            <a:pPr>
              <a:lnSpc>
                <a:spcPct val="90000"/>
              </a:lnSpc>
            </a:pPr>
            <a:r>
              <a:rPr lang="en-US" altLang="zh-CN" sz="3200" dirty="0" err="1" smtClean="0"/>
              <a:t>inurl:view.shtml</a:t>
            </a:r>
            <a:r>
              <a:rPr lang="en-US" altLang="zh-CN" sz="3200" dirty="0" smtClean="0"/>
              <a:t> </a:t>
            </a:r>
            <a:r>
              <a:rPr lang="en-US" altLang="zh-CN" sz="3200" dirty="0"/>
              <a:t>axis network camera</a:t>
            </a:r>
          </a:p>
          <a:p>
            <a:r>
              <a:rPr lang="en-US" sz="3200" dirty="0" err="1"/>
              <a:t>i</a:t>
            </a:r>
            <a:r>
              <a:rPr lang="en-US" sz="3200" dirty="0" err="1" smtClean="0"/>
              <a:t>ntitle:index.of</a:t>
            </a:r>
            <a:r>
              <a:rPr lang="en-US" sz="3200" dirty="0" smtClean="0"/>
              <a:t> </a:t>
            </a:r>
            <a:r>
              <a:rPr lang="en-US" sz="3200" dirty="0"/>
              <a:t>/ games call of duty</a:t>
            </a:r>
          </a:p>
          <a:p>
            <a:r>
              <a:rPr lang="en-US" sz="3200" dirty="0" err="1"/>
              <a:t>i</a:t>
            </a:r>
            <a:r>
              <a:rPr lang="en-US" sz="3200" dirty="0" err="1" smtClean="0"/>
              <a:t>ntitle:index.of</a:t>
            </a:r>
            <a:r>
              <a:rPr lang="en-US" sz="3200" dirty="0" smtClean="0"/>
              <a:t> </a:t>
            </a:r>
            <a:r>
              <a:rPr lang="en-US" sz="3200" dirty="0"/>
              <a:t>/games prince of </a:t>
            </a:r>
            <a:r>
              <a:rPr lang="en-US" sz="3200" dirty="0" err="1"/>
              <a:t>persia</a:t>
            </a:r>
            <a:endParaRPr lang="en-US" sz="3200" dirty="0"/>
          </a:p>
          <a:p>
            <a:r>
              <a:rPr lang="en-US" sz="3200" dirty="0" err="1"/>
              <a:t>i</a:t>
            </a:r>
            <a:r>
              <a:rPr lang="en-US" sz="3200" dirty="0" err="1" smtClean="0"/>
              <a:t>nurl:login.php</a:t>
            </a:r>
            <a:endParaRPr lang="en-US" sz="3200" dirty="0"/>
          </a:p>
          <a:p>
            <a:r>
              <a:rPr lang="en-US" sz="3200" dirty="0" err="1"/>
              <a:t>i</a:t>
            </a:r>
            <a:r>
              <a:rPr lang="en-US" sz="3200" dirty="0" err="1" smtClean="0"/>
              <a:t>nurl:login.php</a:t>
            </a:r>
            <a:r>
              <a:rPr lang="en-US" sz="3200" dirty="0" smtClean="0"/>
              <a:t> </a:t>
            </a:r>
            <a:r>
              <a:rPr lang="en-US" sz="3200" dirty="0"/>
              <a:t>xyz.com</a:t>
            </a:r>
          </a:p>
          <a:p>
            <a:endParaRPr lang="en-US" dirty="0"/>
          </a:p>
        </p:txBody>
      </p:sp>
    </p:spTree>
    <p:extLst>
      <p:ext uri="{BB962C8B-B14F-4D97-AF65-F5344CB8AC3E}">
        <p14:creationId xmlns:p14="http://schemas.microsoft.com/office/powerpoint/2010/main" val="1926592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2: </a:t>
            </a:r>
            <a:r>
              <a:rPr lang="en-US" altLang="en-US" sz="3200" dirty="0" smtClean="0"/>
              <a:t>Scanning</a:t>
            </a:r>
            <a:endParaRPr lang="en-US" dirty="0"/>
          </a:p>
        </p:txBody>
      </p:sp>
      <p:sp>
        <p:nvSpPr>
          <p:cNvPr id="3" name="Content Placeholder 2"/>
          <p:cNvSpPr>
            <a:spLocks noGrp="1"/>
          </p:cNvSpPr>
          <p:nvPr>
            <p:ph sz="quarter" idx="1"/>
          </p:nvPr>
        </p:nvSpPr>
        <p:spPr/>
        <p:txBody>
          <a:bodyPr/>
          <a:lstStyle/>
          <a:p>
            <a:pPr marL="0" indent="0">
              <a:buNone/>
            </a:pPr>
            <a:r>
              <a:rPr lang="en-US" sz="2800" dirty="0" smtClean="0"/>
              <a:t>S</a:t>
            </a:r>
            <a:r>
              <a:rPr lang="en-US" sz="2800" b="1" dirty="0" smtClean="0"/>
              <a:t>canning </a:t>
            </a:r>
            <a:r>
              <a:rPr lang="en-US" sz="2800" dirty="0"/>
              <a:t>requires the application of technical tools to gather further </a:t>
            </a:r>
            <a:r>
              <a:rPr lang="en-US" sz="2800" dirty="0" smtClean="0"/>
              <a:t>information on </a:t>
            </a:r>
            <a:r>
              <a:rPr lang="en-US" sz="2800" dirty="0"/>
              <a:t>your </a:t>
            </a:r>
            <a:r>
              <a:rPr lang="en-US" sz="2800" dirty="0" smtClean="0"/>
              <a:t>target:</a:t>
            </a:r>
          </a:p>
          <a:p>
            <a:pPr lvl="1"/>
            <a:r>
              <a:rPr lang="en-US" sz="2500" dirty="0" smtClean="0"/>
              <a:t>Which IP addresses are associated with machines that are listening to the Internet?</a:t>
            </a:r>
          </a:p>
          <a:p>
            <a:pPr lvl="1"/>
            <a:r>
              <a:rPr lang="en-US" sz="2500" dirty="0" smtClean="0"/>
              <a:t>What ports of a specific machines are open i.e., listening to the Internet traffic?</a:t>
            </a:r>
          </a:p>
          <a:p>
            <a:pPr lvl="1"/>
            <a:r>
              <a:rPr lang="en-US" sz="2500" dirty="0" smtClean="0"/>
              <a:t>What applications are running on the open ports? </a:t>
            </a:r>
          </a:p>
          <a:p>
            <a:pPr lvl="1"/>
            <a:r>
              <a:rPr lang="en-US" sz="2500" dirty="0" smtClean="0"/>
              <a:t>What are the vulnerabilities of those applications? </a:t>
            </a:r>
            <a:endParaRPr lang="en-US" sz="2500" dirty="0"/>
          </a:p>
        </p:txBody>
      </p:sp>
    </p:spTree>
    <p:extLst>
      <p:ext uri="{BB962C8B-B14F-4D97-AF65-F5344CB8AC3E}">
        <p14:creationId xmlns:p14="http://schemas.microsoft.com/office/powerpoint/2010/main" val="332927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pPr eaLnBrk="1" hangingPunct="1"/>
            <a:r>
              <a:rPr lang="en-US" altLang="en-US" sz="4000" dirty="0" smtClean="0"/>
              <a:t>Some Tools for Scanning</a:t>
            </a:r>
            <a:endParaRPr lang="en-US" altLang="en-US" sz="4000" dirty="0"/>
          </a:p>
        </p:txBody>
      </p:sp>
      <p:sp>
        <p:nvSpPr>
          <p:cNvPr id="8195" name="Rectangle 3"/>
          <p:cNvSpPr>
            <a:spLocks noGrp="1" noChangeArrowheads="1"/>
          </p:cNvSpPr>
          <p:nvPr>
            <p:ph sz="quarter" idx="1"/>
          </p:nvPr>
        </p:nvSpPr>
        <p:spPr/>
        <p:txBody>
          <a:bodyPr/>
          <a:lstStyle/>
          <a:p>
            <a:pPr eaLnBrk="1" hangingPunct="1">
              <a:buFont typeface="Wingdings" panose="05000000000000000000" pitchFamily="2" charset="2"/>
              <a:buNone/>
            </a:pPr>
            <a:r>
              <a:rPr lang="en-US" altLang="en-US" sz="2400" b="1" dirty="0"/>
              <a:t>War Driving</a:t>
            </a:r>
            <a:r>
              <a:rPr lang="en-US" altLang="en-US" sz="2400" dirty="0"/>
              <a:t>: Can I find a wireless network?</a:t>
            </a:r>
          </a:p>
          <a:p>
            <a:pPr eaLnBrk="1" hangingPunct="1">
              <a:buFont typeface="Wingdings" panose="05000000000000000000" pitchFamily="2" charset="2"/>
              <a:buNone/>
            </a:pPr>
            <a:r>
              <a:rPr lang="en-US" altLang="en-US" sz="2400" b="1" dirty="0"/>
              <a:t>War Dialing</a:t>
            </a:r>
            <a:r>
              <a:rPr lang="en-US" altLang="en-US" sz="2400" dirty="0"/>
              <a:t>: Can I find a modem to connect to?</a:t>
            </a:r>
          </a:p>
          <a:p>
            <a:pPr eaLnBrk="1" hangingPunct="1">
              <a:buFont typeface="Wingdings" panose="05000000000000000000" pitchFamily="2" charset="2"/>
              <a:buNone/>
            </a:pPr>
            <a:r>
              <a:rPr lang="en-US" altLang="en-US" sz="2400" b="1" dirty="0"/>
              <a:t>Network Mapping</a:t>
            </a:r>
            <a:r>
              <a:rPr lang="en-US" altLang="en-US" sz="2400" dirty="0"/>
              <a:t>: What IP addresses </a:t>
            </a:r>
            <a:r>
              <a:rPr lang="en-US" altLang="en-US" sz="2400" dirty="0" smtClean="0"/>
              <a:t>exist </a:t>
            </a:r>
            <a:r>
              <a:rPr lang="en-US" altLang="en-US" sz="2400" dirty="0"/>
              <a:t>and what ports are open on them</a:t>
            </a:r>
            <a:r>
              <a:rPr lang="en-US" altLang="en-US" sz="2400" dirty="0" smtClean="0"/>
              <a:t>? (</a:t>
            </a:r>
            <a:r>
              <a:rPr lang="en-US" altLang="en-US" sz="2400" dirty="0" err="1" smtClean="0"/>
              <a:t>nmap</a:t>
            </a:r>
            <a:r>
              <a:rPr lang="en-US" altLang="en-US" sz="2400" dirty="0" smtClean="0"/>
              <a:t>, </a:t>
            </a:r>
            <a:r>
              <a:rPr lang="en-US" altLang="en-US" dirty="0" err="1"/>
              <a:t>Z</a:t>
            </a:r>
            <a:r>
              <a:rPr lang="en-US" altLang="en-US" sz="2400" dirty="0" err="1" smtClean="0"/>
              <a:t>enmap</a:t>
            </a:r>
            <a:r>
              <a:rPr lang="en-US" altLang="en-US" sz="2400" dirty="0" smtClean="0"/>
              <a:t>)</a:t>
            </a:r>
            <a:endParaRPr lang="en-US" altLang="en-US" sz="2400" dirty="0"/>
          </a:p>
          <a:p>
            <a:pPr eaLnBrk="1" hangingPunct="1">
              <a:buFont typeface="Wingdings" panose="05000000000000000000" pitchFamily="2" charset="2"/>
              <a:buNone/>
            </a:pPr>
            <a:r>
              <a:rPr lang="en-US" altLang="en-US" sz="2400" b="1" dirty="0"/>
              <a:t>Vulnerability-Scanning Tools</a:t>
            </a:r>
            <a:r>
              <a:rPr lang="en-US" altLang="en-US" sz="2400" dirty="0"/>
              <a:t>: What versions of software are implemented on devices</a:t>
            </a:r>
            <a:r>
              <a:rPr lang="en-US" altLang="en-US" sz="2400" dirty="0" smtClean="0"/>
              <a:t>? (Nessus, OpenVAS)</a:t>
            </a:r>
            <a:endParaRPr lang="en-US" altLang="en-US" sz="2400" dirty="0"/>
          </a:p>
        </p:txBody>
      </p:sp>
      <p:pic>
        <p:nvPicPr>
          <p:cNvPr id="8196" name="Picture 4" descr="MCj0410475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2486" y="4260588"/>
            <a:ext cx="2471738"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27440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US" altLang="en-US" dirty="0" smtClean="0"/>
              <a:t>Passive Attacks</a:t>
            </a:r>
          </a:p>
        </p:txBody>
      </p:sp>
      <p:sp>
        <p:nvSpPr>
          <p:cNvPr id="9219" name="Rectangle 5"/>
          <p:cNvSpPr>
            <a:spLocks noGrp="1" noChangeArrowheads="1"/>
          </p:cNvSpPr>
          <p:nvPr>
            <p:ph type="body" sz="half" idx="1"/>
          </p:nvPr>
        </p:nvSpPr>
        <p:spPr>
          <a:xfrm>
            <a:off x="592508" y="1984375"/>
            <a:ext cx="5384800" cy="3886200"/>
          </a:xfrm>
        </p:spPr>
        <p:txBody>
          <a:bodyPr/>
          <a:lstStyle/>
          <a:p>
            <a:pPr eaLnBrk="1" hangingPunct="1">
              <a:lnSpc>
                <a:spcPct val="90000"/>
              </a:lnSpc>
              <a:buFont typeface="Wingdings" panose="05000000000000000000" pitchFamily="2" charset="2"/>
              <a:buNone/>
            </a:pPr>
            <a:r>
              <a:rPr lang="en-US" altLang="en-US" sz="2400" b="1" dirty="0"/>
              <a:t>Eavesdropping</a:t>
            </a:r>
            <a:r>
              <a:rPr lang="en-US" altLang="en-US" sz="2400" dirty="0"/>
              <a:t>: Listen to packets from other parties = </a:t>
            </a:r>
            <a:r>
              <a:rPr lang="en-US" altLang="en-US" sz="2400" b="1" dirty="0"/>
              <a:t>Sniffing</a:t>
            </a:r>
          </a:p>
          <a:p>
            <a:pPr eaLnBrk="1" hangingPunct="1">
              <a:lnSpc>
                <a:spcPct val="90000"/>
              </a:lnSpc>
              <a:buFont typeface="Wingdings" panose="05000000000000000000" pitchFamily="2" charset="2"/>
              <a:buNone/>
            </a:pPr>
            <a:r>
              <a:rPr lang="en-US" altLang="en-US" sz="2400" b="1" dirty="0"/>
              <a:t>Traffic Analysis</a:t>
            </a:r>
            <a:r>
              <a:rPr lang="en-US" altLang="en-US" sz="2400" dirty="0"/>
              <a:t>: Learn about network from observing traffic patterns</a:t>
            </a:r>
          </a:p>
          <a:p>
            <a:pPr eaLnBrk="1" hangingPunct="1">
              <a:lnSpc>
                <a:spcPct val="90000"/>
              </a:lnSpc>
              <a:buFont typeface="Wingdings" panose="05000000000000000000" pitchFamily="2" charset="2"/>
              <a:buNone/>
            </a:pPr>
            <a:r>
              <a:rPr lang="en-US" altLang="en-US" sz="2400" b="1" dirty="0" err="1"/>
              <a:t>Footprinting</a:t>
            </a:r>
            <a:r>
              <a:rPr lang="en-US" altLang="en-US" sz="2400" dirty="0"/>
              <a:t>: Test to determine software installed on system = </a:t>
            </a:r>
            <a:r>
              <a:rPr lang="en-US" altLang="en-US" sz="2400" b="1" dirty="0"/>
              <a:t>Network Mapping</a:t>
            </a:r>
          </a:p>
        </p:txBody>
      </p:sp>
      <p:sp>
        <p:nvSpPr>
          <p:cNvPr id="9220" name="Rectangle 8"/>
          <p:cNvSpPr>
            <a:spLocks noChangeArrowheads="1"/>
          </p:cNvSpPr>
          <p:nvPr/>
        </p:nvSpPr>
        <p:spPr bwMode="auto">
          <a:xfrm rot="2508586">
            <a:off x="8153400" y="4267200"/>
            <a:ext cx="304800" cy="685800"/>
          </a:xfrm>
          <a:prstGeom prst="rect">
            <a:avLst/>
          </a:prstGeom>
          <a:solidFill>
            <a:schemeClr val="accent1"/>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B</a:t>
            </a:r>
          </a:p>
        </p:txBody>
      </p:sp>
      <p:sp>
        <p:nvSpPr>
          <p:cNvPr id="9221" name="Rectangle 9"/>
          <p:cNvSpPr>
            <a:spLocks noChangeArrowheads="1"/>
          </p:cNvSpPr>
          <p:nvPr/>
        </p:nvSpPr>
        <p:spPr bwMode="auto">
          <a:xfrm rot="2960595">
            <a:off x="8839200" y="3276600"/>
            <a:ext cx="304800" cy="1066800"/>
          </a:xfrm>
          <a:prstGeom prst="rect">
            <a:avLst/>
          </a:prstGeom>
          <a:solidFill>
            <a:schemeClr val="accent1"/>
          </a:solidFill>
          <a:ln w="9525">
            <a:solidFill>
              <a:schemeClr val="tx1"/>
            </a:solidFill>
            <a:miter lim="800000"/>
            <a:headEnd/>
            <a:tailEnd/>
          </a:ln>
        </p:spPr>
        <p:txBody>
          <a:bodyPr rot="10800000" vert="eaVert"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Packet A</a:t>
            </a:r>
          </a:p>
        </p:txBody>
      </p:sp>
      <p:sp>
        <p:nvSpPr>
          <p:cNvPr id="9222" name="Rectangle 11"/>
          <p:cNvSpPr>
            <a:spLocks noChangeArrowheads="1"/>
          </p:cNvSpPr>
          <p:nvPr/>
        </p:nvSpPr>
        <p:spPr bwMode="auto">
          <a:xfrm rot="2361844">
            <a:off x="7620000" y="4953000"/>
            <a:ext cx="304800" cy="685800"/>
          </a:xfrm>
          <a:prstGeom prst="rect">
            <a:avLst/>
          </a:prstGeom>
          <a:solidFill>
            <a:schemeClr val="accent1"/>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C</a:t>
            </a:r>
          </a:p>
        </p:txBody>
      </p:sp>
      <p:sp>
        <p:nvSpPr>
          <p:cNvPr id="9223" name="Rectangle 12"/>
          <p:cNvSpPr>
            <a:spLocks noChangeArrowheads="1"/>
          </p:cNvSpPr>
          <p:nvPr/>
        </p:nvSpPr>
        <p:spPr bwMode="auto">
          <a:xfrm>
            <a:off x="6324600" y="6019800"/>
            <a:ext cx="1066800" cy="457200"/>
          </a:xfrm>
          <a:prstGeom prst="rect">
            <a:avLst/>
          </a:prstGeom>
          <a:solidFill>
            <a:srgbClr val="66FF66"/>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Bob</a:t>
            </a:r>
          </a:p>
        </p:txBody>
      </p:sp>
      <p:sp>
        <p:nvSpPr>
          <p:cNvPr id="9224" name="Rectangle 13"/>
          <p:cNvSpPr>
            <a:spLocks noChangeArrowheads="1"/>
          </p:cNvSpPr>
          <p:nvPr/>
        </p:nvSpPr>
        <p:spPr bwMode="auto">
          <a:xfrm>
            <a:off x="9372600" y="2667000"/>
            <a:ext cx="1066800" cy="533400"/>
          </a:xfrm>
          <a:prstGeom prst="rect">
            <a:avLst/>
          </a:prstGeom>
          <a:solidFill>
            <a:srgbClr val="66FF66"/>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dirty="0" smtClean="0"/>
              <a:t>Alice</a:t>
            </a:r>
            <a:endParaRPr lang="en-US" altLang="en-US" i="0" dirty="0"/>
          </a:p>
        </p:txBody>
      </p:sp>
      <p:sp>
        <p:nvSpPr>
          <p:cNvPr id="9225" name="Arc 14"/>
          <p:cNvSpPr>
            <a:spLocks/>
          </p:cNvSpPr>
          <p:nvPr/>
        </p:nvSpPr>
        <p:spPr bwMode="auto">
          <a:xfrm>
            <a:off x="7010400" y="5791200"/>
            <a:ext cx="609600" cy="4572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226" name="Arc 15"/>
          <p:cNvSpPr>
            <a:spLocks/>
          </p:cNvSpPr>
          <p:nvPr/>
        </p:nvSpPr>
        <p:spPr bwMode="auto">
          <a:xfrm>
            <a:off x="6934200" y="5638800"/>
            <a:ext cx="838200" cy="6096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227" name="Arc 16"/>
          <p:cNvSpPr>
            <a:spLocks/>
          </p:cNvSpPr>
          <p:nvPr/>
        </p:nvSpPr>
        <p:spPr bwMode="auto">
          <a:xfrm>
            <a:off x="6934200" y="5489575"/>
            <a:ext cx="914400" cy="7620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228" name="Rectangle 17"/>
          <p:cNvSpPr>
            <a:spLocks noChangeArrowheads="1"/>
          </p:cNvSpPr>
          <p:nvPr/>
        </p:nvSpPr>
        <p:spPr bwMode="auto">
          <a:xfrm>
            <a:off x="7086600" y="2667000"/>
            <a:ext cx="990600" cy="609600"/>
          </a:xfrm>
          <a:prstGeom prst="rect">
            <a:avLst/>
          </a:prstGeom>
          <a:solidFill>
            <a:srgbClr val="FF0066"/>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dirty="0" smtClean="0">
                <a:solidFill>
                  <a:schemeClr val="bg1"/>
                </a:solidFill>
              </a:rPr>
              <a:t>Eve</a:t>
            </a:r>
            <a:endParaRPr lang="en-US" altLang="en-US" i="0" dirty="0">
              <a:solidFill>
                <a:schemeClr val="bg1"/>
              </a:solidFill>
            </a:endParaRPr>
          </a:p>
        </p:txBody>
      </p:sp>
      <p:sp>
        <p:nvSpPr>
          <p:cNvPr id="9229" name="Line 18"/>
          <p:cNvSpPr>
            <a:spLocks noChangeShapeType="1"/>
          </p:cNvSpPr>
          <p:nvPr/>
        </p:nvSpPr>
        <p:spPr bwMode="auto">
          <a:xfrm flipV="1">
            <a:off x="9372600" y="3276600"/>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8237" y="5083210"/>
            <a:ext cx="2907194" cy="157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462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2: </a:t>
            </a:r>
            <a:r>
              <a:rPr lang="en-US" altLang="en-US" sz="3200" dirty="0" smtClean="0"/>
              <a:t>Gaining Access/Exploitation</a:t>
            </a:r>
            <a:endParaRPr lang="en-US" dirty="0"/>
          </a:p>
        </p:txBody>
      </p:sp>
      <p:sp>
        <p:nvSpPr>
          <p:cNvPr id="3" name="Content Placeholder 2"/>
          <p:cNvSpPr>
            <a:spLocks noGrp="1"/>
          </p:cNvSpPr>
          <p:nvPr>
            <p:ph sz="quarter" idx="1"/>
          </p:nvPr>
        </p:nvSpPr>
        <p:spPr/>
        <p:txBody>
          <a:bodyPr/>
          <a:lstStyle/>
          <a:p>
            <a:pPr marL="0" indent="0">
              <a:buNone/>
            </a:pPr>
            <a:endParaRPr lang="en-US" sz="2800" b="1" dirty="0" smtClean="0"/>
          </a:p>
          <a:p>
            <a:pPr marL="0" indent="0">
              <a:buNone/>
            </a:pPr>
            <a:r>
              <a:rPr lang="en-US" sz="2800" b="1" dirty="0" smtClean="0"/>
              <a:t>Gaining </a:t>
            </a:r>
            <a:r>
              <a:rPr lang="en-US" sz="2800" b="1" dirty="0"/>
              <a:t>access </a:t>
            </a:r>
            <a:r>
              <a:rPr lang="en-US" sz="2800" dirty="0"/>
              <a:t>requires taking control of one or more network devices in order to either extract data from the target, or to use that device to then launch attacks on other targets</a:t>
            </a:r>
            <a:r>
              <a:rPr lang="en-US" sz="2800" dirty="0" smtClean="0"/>
              <a:t>.</a:t>
            </a:r>
          </a:p>
          <a:p>
            <a:r>
              <a:rPr lang="en-US" sz="2800" dirty="0" smtClean="0"/>
              <a:t>Exploit a vulnerability and get access to </a:t>
            </a:r>
            <a:r>
              <a:rPr lang="en-US" sz="2800" smtClean="0"/>
              <a:t>a system</a:t>
            </a:r>
            <a:endParaRPr lang="en-US" sz="2800" dirty="0"/>
          </a:p>
        </p:txBody>
      </p:sp>
    </p:spTree>
    <p:extLst>
      <p:ext uri="{BB962C8B-B14F-4D97-AF65-F5344CB8AC3E}">
        <p14:creationId xmlns:p14="http://schemas.microsoft.com/office/powerpoint/2010/main" val="11943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09599" y="274638"/>
            <a:ext cx="11063955" cy="767949"/>
          </a:xfrm>
        </p:spPr>
        <p:txBody>
          <a:bodyPr>
            <a:normAutofit fontScale="90000"/>
          </a:bodyPr>
          <a:lstStyle/>
          <a:p>
            <a:pPr eaLnBrk="1" hangingPunct="1"/>
            <a:r>
              <a:rPr lang="en-US" altLang="en-US" sz="4000" dirty="0" smtClean="0"/>
              <a:t>Some Tools for Gaining Access/Exploitation</a:t>
            </a:r>
            <a:endParaRPr lang="en-US" altLang="en-US" sz="4000" dirty="0"/>
          </a:p>
        </p:txBody>
      </p:sp>
      <p:sp>
        <p:nvSpPr>
          <p:cNvPr id="10243" name="Rectangle 3"/>
          <p:cNvSpPr>
            <a:spLocks noGrp="1" noChangeArrowheads="1"/>
          </p:cNvSpPr>
          <p:nvPr>
            <p:ph sz="quarter" idx="1"/>
          </p:nvPr>
        </p:nvSpPr>
        <p:spPr>
          <a:xfrm>
            <a:off x="609600" y="1600200"/>
            <a:ext cx="8122920" cy="4572000"/>
          </a:xfrm>
        </p:spPr>
        <p:txBody>
          <a:bodyPr>
            <a:normAutofit/>
          </a:bodyPr>
          <a:lstStyle/>
          <a:p>
            <a:pPr eaLnBrk="1" hangingPunct="1"/>
            <a:r>
              <a:rPr lang="en-US" altLang="en-US" sz="3200" dirty="0" smtClean="0"/>
              <a:t>IP Address Spoofing</a:t>
            </a:r>
          </a:p>
          <a:p>
            <a:r>
              <a:rPr lang="en-US" altLang="en-US" sz="3200" dirty="0"/>
              <a:t>Password Cracking</a:t>
            </a:r>
          </a:p>
          <a:p>
            <a:r>
              <a:rPr lang="en-US" altLang="en-US" sz="3200" dirty="0" smtClean="0"/>
              <a:t>Malware (Virus</a:t>
            </a:r>
            <a:r>
              <a:rPr lang="en-US" altLang="en-US" sz="3200" dirty="0"/>
              <a:t>, Worm, Trojan </a:t>
            </a:r>
            <a:r>
              <a:rPr lang="en-US" altLang="en-US" sz="3200" dirty="0" smtClean="0"/>
              <a:t>horse, Rootkit)</a:t>
            </a:r>
          </a:p>
          <a:p>
            <a:r>
              <a:rPr lang="en-US" altLang="en-US" sz="3200" dirty="0" smtClean="0"/>
              <a:t>D</a:t>
            </a:r>
            <a:r>
              <a:rPr lang="en-US" altLang="en-US" sz="3200" dirty="0"/>
              <a:t>enial of </a:t>
            </a:r>
            <a:r>
              <a:rPr lang="en-US" altLang="en-US" sz="3200" dirty="0" smtClean="0"/>
              <a:t>Service</a:t>
            </a:r>
          </a:p>
          <a:p>
            <a:r>
              <a:rPr lang="en-US" altLang="en-US" sz="3200" dirty="0"/>
              <a:t>SQL Injection</a:t>
            </a:r>
          </a:p>
          <a:p>
            <a:r>
              <a:rPr lang="en-US" altLang="en-US" sz="3200" dirty="0"/>
              <a:t>XSS</a:t>
            </a:r>
          </a:p>
          <a:p>
            <a:r>
              <a:rPr lang="en-US" altLang="en-US" sz="3200" dirty="0"/>
              <a:t>Buffer </a:t>
            </a:r>
            <a:r>
              <a:rPr lang="en-US" altLang="en-US" sz="3200" dirty="0" smtClean="0"/>
              <a:t>Overflow</a:t>
            </a:r>
          </a:p>
          <a:p>
            <a:pPr marL="0" indent="0">
              <a:buNone/>
            </a:pPr>
            <a:endParaRPr lang="en-US" altLang="en-US" sz="2800" dirty="0"/>
          </a:p>
        </p:txBody>
      </p:sp>
    </p:spTree>
    <p:extLst>
      <p:ext uri="{BB962C8B-B14F-4D97-AF65-F5344CB8AC3E}">
        <p14:creationId xmlns:p14="http://schemas.microsoft.com/office/powerpoint/2010/main" val="3055816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4: </a:t>
            </a:r>
            <a:r>
              <a:rPr lang="en-US" altLang="en-US" sz="3200" dirty="0" smtClean="0"/>
              <a:t>maintaining Access</a:t>
            </a:r>
            <a:endParaRPr lang="en-US" dirty="0"/>
          </a:p>
        </p:txBody>
      </p:sp>
      <p:sp>
        <p:nvSpPr>
          <p:cNvPr id="3" name="Content Placeholder 2"/>
          <p:cNvSpPr>
            <a:spLocks noGrp="1"/>
          </p:cNvSpPr>
          <p:nvPr>
            <p:ph sz="quarter" idx="1"/>
          </p:nvPr>
        </p:nvSpPr>
        <p:spPr/>
        <p:txBody>
          <a:bodyPr/>
          <a:lstStyle/>
          <a:p>
            <a:pPr marL="0" indent="0">
              <a:buNone/>
            </a:pPr>
            <a:r>
              <a:rPr lang="en-US" sz="2800" b="1" dirty="0"/>
              <a:t>Maintaining access </a:t>
            </a:r>
            <a:r>
              <a:rPr lang="en-US" sz="2800" dirty="0"/>
              <a:t>requires taking the steps involved in being able to be persistently within the target environment in order to gather as much data as possible. The attacker must remain stealthy in this phase, so as to not get caught while using the host environment</a:t>
            </a:r>
          </a:p>
        </p:txBody>
      </p:sp>
    </p:spTree>
    <p:extLst>
      <p:ext uri="{BB962C8B-B14F-4D97-AF65-F5344CB8AC3E}">
        <p14:creationId xmlns:p14="http://schemas.microsoft.com/office/powerpoint/2010/main" val="1845640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outcomes</a:t>
            </a:r>
            <a:endParaRPr lang="en-US" dirty="0"/>
          </a:p>
        </p:txBody>
      </p:sp>
      <p:sp>
        <p:nvSpPr>
          <p:cNvPr id="3" name="Content Placeholder 2"/>
          <p:cNvSpPr>
            <a:spLocks noGrp="1"/>
          </p:cNvSpPr>
          <p:nvPr>
            <p:ph sz="quarter" idx="1"/>
          </p:nvPr>
        </p:nvSpPr>
        <p:spPr/>
        <p:txBody>
          <a:bodyPr/>
          <a:lstStyle/>
          <a:p>
            <a:r>
              <a:rPr lang="en-US" dirty="0" smtClean="0"/>
              <a:t>After completing this lesson, you will be able to:</a:t>
            </a:r>
          </a:p>
          <a:p>
            <a:pPr marL="822960" lvl="1" indent="-457200">
              <a:buFont typeface="+mj-lt"/>
              <a:buAutoNum type="arabicPeriod"/>
            </a:pPr>
            <a:r>
              <a:rPr lang="en-US" dirty="0" smtClean="0"/>
              <a:t>Classify any attack according to attacker’s goals</a:t>
            </a:r>
          </a:p>
          <a:p>
            <a:pPr marL="822960" lvl="1" indent="-457200">
              <a:buFont typeface="+mj-lt"/>
              <a:buAutoNum type="arabicPeriod"/>
            </a:pPr>
            <a:r>
              <a:rPr lang="en-US" dirty="0" smtClean="0"/>
              <a:t>Describe the steps of penetration attack</a:t>
            </a:r>
            <a:endParaRPr lang="en-US" dirty="0"/>
          </a:p>
        </p:txBody>
      </p:sp>
    </p:spTree>
    <p:extLst>
      <p:ext uri="{BB962C8B-B14F-4D97-AF65-F5344CB8AC3E}">
        <p14:creationId xmlns:p14="http://schemas.microsoft.com/office/powerpoint/2010/main" val="30299343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normAutofit/>
          </a:bodyPr>
          <a:lstStyle/>
          <a:p>
            <a:pPr eaLnBrk="1" hangingPunct="1"/>
            <a:r>
              <a:rPr lang="en-US" altLang="en-US" sz="4000" dirty="0" smtClean="0"/>
              <a:t>Some Tools for Maintaining Access</a:t>
            </a:r>
            <a:endParaRPr lang="en-US" altLang="en-US" sz="4000" dirty="0"/>
          </a:p>
        </p:txBody>
      </p:sp>
      <p:sp>
        <p:nvSpPr>
          <p:cNvPr id="15363" name="Text Box 5"/>
          <p:cNvSpPr txBox="1">
            <a:spLocks noChangeArrowheads="1"/>
          </p:cNvSpPr>
          <p:nvPr/>
        </p:nvSpPr>
        <p:spPr bwMode="auto">
          <a:xfrm>
            <a:off x="4784725" y="2170113"/>
            <a:ext cx="1238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Backdoor</a:t>
            </a:r>
          </a:p>
        </p:txBody>
      </p:sp>
      <p:sp>
        <p:nvSpPr>
          <p:cNvPr id="15364" name="Text Box 6"/>
          <p:cNvSpPr txBox="1">
            <a:spLocks noChangeArrowheads="1"/>
          </p:cNvSpPr>
          <p:nvPr/>
        </p:nvSpPr>
        <p:spPr bwMode="auto">
          <a:xfrm>
            <a:off x="6248400" y="3200401"/>
            <a:ext cx="159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Trojan Horse</a:t>
            </a:r>
          </a:p>
        </p:txBody>
      </p:sp>
      <p:sp>
        <p:nvSpPr>
          <p:cNvPr id="15365" name="Text Box 7"/>
          <p:cNvSpPr txBox="1">
            <a:spLocks noChangeArrowheads="1"/>
          </p:cNvSpPr>
          <p:nvPr/>
        </p:nvSpPr>
        <p:spPr bwMode="auto">
          <a:xfrm>
            <a:off x="4191000" y="4800601"/>
            <a:ext cx="2012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Spyware/Adware</a:t>
            </a:r>
          </a:p>
        </p:txBody>
      </p:sp>
      <p:sp>
        <p:nvSpPr>
          <p:cNvPr id="15366" name="Text Box 8"/>
          <p:cNvSpPr txBox="1">
            <a:spLocks noChangeArrowheads="1"/>
          </p:cNvSpPr>
          <p:nvPr/>
        </p:nvSpPr>
        <p:spPr bwMode="auto">
          <a:xfrm>
            <a:off x="1889125" y="3465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i="0"/>
          </a:p>
        </p:txBody>
      </p:sp>
      <p:sp>
        <p:nvSpPr>
          <p:cNvPr id="15367" name="Text Box 9"/>
          <p:cNvSpPr txBox="1">
            <a:spLocks noChangeArrowheads="1"/>
          </p:cNvSpPr>
          <p:nvPr/>
        </p:nvSpPr>
        <p:spPr bwMode="auto">
          <a:xfrm>
            <a:off x="2514600" y="4724401"/>
            <a:ext cx="692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Bots</a:t>
            </a:r>
          </a:p>
        </p:txBody>
      </p:sp>
      <p:sp>
        <p:nvSpPr>
          <p:cNvPr id="15368" name="Text Box 10"/>
          <p:cNvSpPr txBox="1">
            <a:spLocks noChangeArrowheads="1"/>
          </p:cNvSpPr>
          <p:nvPr/>
        </p:nvSpPr>
        <p:spPr bwMode="auto">
          <a:xfrm>
            <a:off x="6096000" y="4114801"/>
            <a:ext cx="2203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User-Level Rootkit</a:t>
            </a:r>
          </a:p>
        </p:txBody>
      </p:sp>
      <p:sp>
        <p:nvSpPr>
          <p:cNvPr id="15369" name="Text Box 11"/>
          <p:cNvSpPr txBox="1">
            <a:spLocks noChangeArrowheads="1"/>
          </p:cNvSpPr>
          <p:nvPr/>
        </p:nvSpPr>
        <p:spPr bwMode="auto">
          <a:xfrm>
            <a:off x="5867400" y="5105401"/>
            <a:ext cx="2406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Kernel-Level Rootkit</a:t>
            </a:r>
          </a:p>
        </p:txBody>
      </p:sp>
      <p:sp>
        <p:nvSpPr>
          <p:cNvPr id="15370" name="Line 12"/>
          <p:cNvSpPr>
            <a:spLocks noChangeShapeType="1"/>
          </p:cNvSpPr>
          <p:nvPr/>
        </p:nvSpPr>
        <p:spPr bwMode="auto">
          <a:xfrm flipH="1">
            <a:off x="2895600" y="2514600"/>
            <a:ext cx="2514600" cy="2209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1" name="Line 13"/>
          <p:cNvSpPr>
            <a:spLocks noChangeShapeType="1"/>
          </p:cNvSpPr>
          <p:nvPr/>
        </p:nvSpPr>
        <p:spPr bwMode="auto">
          <a:xfrm flipH="1">
            <a:off x="4648200" y="2438400"/>
            <a:ext cx="762000" cy="2362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2" name="Line 14"/>
          <p:cNvSpPr>
            <a:spLocks noChangeShapeType="1"/>
          </p:cNvSpPr>
          <p:nvPr/>
        </p:nvSpPr>
        <p:spPr bwMode="auto">
          <a:xfrm>
            <a:off x="5410200" y="2438400"/>
            <a:ext cx="19050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3" name="Line 15"/>
          <p:cNvSpPr>
            <a:spLocks noChangeShapeType="1"/>
          </p:cNvSpPr>
          <p:nvPr/>
        </p:nvSpPr>
        <p:spPr bwMode="auto">
          <a:xfrm>
            <a:off x="7315200" y="3505200"/>
            <a:ext cx="762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4" name="Line 16"/>
          <p:cNvSpPr>
            <a:spLocks noChangeShapeType="1"/>
          </p:cNvSpPr>
          <p:nvPr/>
        </p:nvSpPr>
        <p:spPr bwMode="auto">
          <a:xfrm>
            <a:off x="7391400" y="4419600"/>
            <a:ext cx="7620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5" name="Text Box 18"/>
          <p:cNvSpPr txBox="1">
            <a:spLocks noChangeArrowheads="1"/>
          </p:cNvSpPr>
          <p:nvPr/>
        </p:nvSpPr>
        <p:spPr bwMode="auto">
          <a:xfrm>
            <a:off x="8213725" y="3846514"/>
            <a:ext cx="19748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t>Replaces system</a:t>
            </a:r>
          </a:p>
          <a:p>
            <a:r>
              <a:rPr lang="en-US" altLang="en-US" i="0"/>
              <a:t>executables: e.g. </a:t>
            </a:r>
          </a:p>
          <a:p>
            <a:r>
              <a:rPr lang="en-US" altLang="en-US" i="0"/>
              <a:t>Login, ls, du</a:t>
            </a:r>
          </a:p>
        </p:txBody>
      </p:sp>
      <p:sp>
        <p:nvSpPr>
          <p:cNvPr id="15376" name="Text Box 19"/>
          <p:cNvSpPr txBox="1">
            <a:spLocks noChangeArrowheads="1"/>
          </p:cNvSpPr>
          <p:nvPr/>
        </p:nvSpPr>
        <p:spPr bwMode="auto">
          <a:xfrm>
            <a:off x="8213725" y="4913314"/>
            <a:ext cx="2279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Replaces OS kernel:</a:t>
            </a:r>
          </a:p>
          <a:p>
            <a:r>
              <a:rPr lang="en-US" altLang="en-US" i="0" dirty="0"/>
              <a:t>e.g. process or file</a:t>
            </a:r>
          </a:p>
          <a:p>
            <a:r>
              <a:rPr lang="en-US" altLang="en-US" i="0" dirty="0"/>
              <a:t>control to hide</a:t>
            </a:r>
          </a:p>
        </p:txBody>
      </p:sp>
      <p:sp>
        <p:nvSpPr>
          <p:cNvPr id="15377" name="Text Box 20"/>
          <p:cNvSpPr txBox="1">
            <a:spLocks noChangeArrowheads="1"/>
          </p:cNvSpPr>
          <p:nvPr/>
        </p:nvSpPr>
        <p:spPr bwMode="auto">
          <a:xfrm>
            <a:off x="8137525" y="1941513"/>
            <a:ext cx="23050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Control system:</a:t>
            </a:r>
          </a:p>
          <a:p>
            <a:r>
              <a:rPr lang="en-US" altLang="en-US" i="0" dirty="0"/>
              <a:t>system commands,</a:t>
            </a:r>
          </a:p>
          <a:p>
            <a:r>
              <a:rPr lang="en-US" altLang="en-US" i="0" dirty="0"/>
              <a:t>log keystrokes, </a:t>
            </a:r>
            <a:r>
              <a:rPr lang="en-US" altLang="en-US" i="0" dirty="0" err="1"/>
              <a:t>pswd</a:t>
            </a:r>
            <a:endParaRPr lang="en-US" altLang="en-US" i="0" dirty="0"/>
          </a:p>
          <a:p>
            <a:endParaRPr lang="en-US" altLang="en-US" i="0" dirty="0"/>
          </a:p>
          <a:p>
            <a:r>
              <a:rPr lang="en-US" altLang="en-US" i="0" dirty="0"/>
              <a:t>Useful utility actually</a:t>
            </a:r>
          </a:p>
          <a:p>
            <a:r>
              <a:rPr lang="en-US" altLang="en-US" i="0" dirty="0"/>
              <a:t>creates a backdoor.</a:t>
            </a:r>
          </a:p>
        </p:txBody>
      </p:sp>
      <p:sp>
        <p:nvSpPr>
          <p:cNvPr id="15378" name="Text Box 21"/>
          <p:cNvSpPr txBox="1">
            <a:spLocks noChangeArrowheads="1"/>
          </p:cNvSpPr>
          <p:nvPr/>
        </p:nvSpPr>
        <p:spPr bwMode="auto">
          <a:xfrm>
            <a:off x="1524000" y="5257801"/>
            <a:ext cx="26606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Slave forwards/performs</a:t>
            </a:r>
          </a:p>
          <a:p>
            <a:r>
              <a:rPr lang="en-US" altLang="en-US" i="0" dirty="0"/>
              <a:t>commands; spreads,</a:t>
            </a:r>
          </a:p>
          <a:p>
            <a:r>
              <a:rPr lang="en-US" altLang="en-US" i="0" dirty="0"/>
              <a:t>list email </a:t>
            </a:r>
            <a:r>
              <a:rPr lang="en-US" altLang="en-US" i="0" dirty="0" err="1"/>
              <a:t>addrs</a:t>
            </a:r>
            <a:r>
              <a:rPr lang="en-US" altLang="en-US" i="0" dirty="0"/>
              <a:t>, DOS</a:t>
            </a:r>
          </a:p>
          <a:p>
            <a:r>
              <a:rPr lang="en-US" altLang="en-US" i="0" dirty="0"/>
              <a:t>attacks</a:t>
            </a:r>
          </a:p>
        </p:txBody>
      </p:sp>
      <p:sp>
        <p:nvSpPr>
          <p:cNvPr id="15379" name="Text Box 22"/>
          <p:cNvSpPr txBox="1">
            <a:spLocks noChangeArrowheads="1"/>
          </p:cNvSpPr>
          <p:nvPr/>
        </p:nvSpPr>
        <p:spPr bwMode="auto">
          <a:xfrm>
            <a:off x="4267200" y="5334001"/>
            <a:ext cx="239395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Spyware: Collect info:</a:t>
            </a:r>
          </a:p>
          <a:p>
            <a:r>
              <a:rPr lang="en-US" altLang="en-US" i="0" dirty="0"/>
              <a:t>keystroke logger,</a:t>
            </a:r>
          </a:p>
          <a:p>
            <a:r>
              <a:rPr lang="en-US" altLang="en-US" i="0" dirty="0"/>
              <a:t>collect credit card #s,</a:t>
            </a:r>
          </a:p>
          <a:p>
            <a:r>
              <a:rPr lang="en-US" altLang="en-US" i="0" dirty="0" err="1"/>
              <a:t>AdWare</a:t>
            </a:r>
            <a:r>
              <a:rPr lang="en-US" altLang="en-US" i="0" dirty="0"/>
              <a:t>: insert ads,</a:t>
            </a:r>
          </a:p>
          <a:p>
            <a:r>
              <a:rPr lang="en-US" altLang="en-US" i="0" dirty="0"/>
              <a:t>filter search results</a:t>
            </a:r>
          </a:p>
        </p:txBody>
      </p:sp>
      <p:pic>
        <p:nvPicPr>
          <p:cNvPr id="15380" name="Picture 23" descr="bd04940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752601"/>
            <a:ext cx="2286000"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72864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4: </a:t>
            </a:r>
            <a:r>
              <a:rPr lang="en-US" altLang="en-US" sz="3200" dirty="0" smtClean="0"/>
              <a:t>Covering Tracks</a:t>
            </a:r>
            <a:endParaRPr lang="en-US" dirty="0"/>
          </a:p>
        </p:txBody>
      </p:sp>
      <p:sp>
        <p:nvSpPr>
          <p:cNvPr id="3" name="Content Placeholder 2"/>
          <p:cNvSpPr>
            <a:spLocks noGrp="1"/>
          </p:cNvSpPr>
          <p:nvPr>
            <p:ph sz="quarter" idx="1"/>
          </p:nvPr>
        </p:nvSpPr>
        <p:spPr/>
        <p:txBody>
          <a:bodyPr/>
          <a:lstStyle/>
          <a:p>
            <a:pPr marL="0" indent="0">
              <a:buNone/>
            </a:pPr>
            <a:endParaRPr lang="en-US" sz="2800" b="1" dirty="0" smtClean="0"/>
          </a:p>
          <a:p>
            <a:pPr marL="0" indent="0">
              <a:buNone/>
            </a:pPr>
            <a:r>
              <a:rPr lang="en-US" sz="2800" b="1" dirty="0" smtClean="0"/>
              <a:t>Covering </a:t>
            </a:r>
            <a:r>
              <a:rPr lang="en-US" sz="2800" b="1" dirty="0"/>
              <a:t>tracks </a:t>
            </a:r>
            <a:r>
              <a:rPr lang="en-US" sz="2800" dirty="0"/>
              <a:t>simply means that the attacker must take the steps necessary to remove all semblance of detection. Any changes that were made, authorizations that were escalated etc. all must return to a state of non-recognition by the host network’s administrators</a:t>
            </a:r>
          </a:p>
        </p:txBody>
      </p:sp>
    </p:spTree>
    <p:extLst>
      <p:ext uri="{BB962C8B-B14F-4D97-AF65-F5344CB8AC3E}">
        <p14:creationId xmlns:p14="http://schemas.microsoft.com/office/powerpoint/2010/main" val="3484396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normAutofit/>
          </a:bodyPr>
          <a:lstStyle/>
          <a:p>
            <a:pPr eaLnBrk="1" hangingPunct="1"/>
            <a:r>
              <a:rPr lang="en-US" altLang="en-US" sz="4000" dirty="0" smtClean="0"/>
              <a:t>Some Tools for Covering Tracks </a:t>
            </a:r>
            <a:endParaRPr lang="en-US" altLang="en-US" sz="4000" dirty="0"/>
          </a:p>
        </p:txBody>
      </p:sp>
      <p:sp>
        <p:nvSpPr>
          <p:cNvPr id="2" name="Content Placeholder 1"/>
          <p:cNvSpPr>
            <a:spLocks noGrp="1"/>
          </p:cNvSpPr>
          <p:nvPr>
            <p:ph sz="quarter" idx="1"/>
          </p:nvPr>
        </p:nvSpPr>
        <p:spPr/>
        <p:txBody>
          <a:bodyPr/>
          <a:lstStyle/>
          <a:p>
            <a:r>
              <a:rPr lang="en-US" dirty="0" smtClean="0"/>
              <a:t>Log Editing</a:t>
            </a:r>
          </a:p>
          <a:p>
            <a:r>
              <a:rPr lang="en-US" dirty="0" smtClean="0"/>
              <a:t>Accounting Entry Editing</a:t>
            </a:r>
          </a:p>
          <a:p>
            <a:r>
              <a:rPr lang="en-US" dirty="0" smtClean="0"/>
              <a:t>Shell History Manipulation</a:t>
            </a:r>
          </a:p>
          <a:p>
            <a:r>
              <a:rPr lang="en-US" dirty="0" smtClean="0"/>
              <a:t>Hidden Files (.filename  Linux, Unix)</a:t>
            </a:r>
          </a:p>
          <a:p>
            <a:r>
              <a:rPr lang="en-US" dirty="0" smtClean="0"/>
              <a:t>Hiding Files in Windows (Alternate Data Streams)</a:t>
            </a:r>
          </a:p>
          <a:p>
            <a:r>
              <a:rPr lang="en-US" dirty="0" smtClean="0"/>
              <a:t>Covert Channels – Tunnels (</a:t>
            </a:r>
            <a:r>
              <a:rPr lang="en-US" dirty="0" err="1" smtClean="0"/>
              <a:t>Ptunnel</a:t>
            </a:r>
            <a:r>
              <a:rPr lang="en-US" dirty="0" smtClean="0"/>
              <a:t>)</a:t>
            </a:r>
          </a:p>
          <a:p>
            <a:r>
              <a:rPr lang="en-US" dirty="0" smtClean="0"/>
              <a:t>Covert Channels - Steganography</a:t>
            </a:r>
          </a:p>
          <a:p>
            <a:endParaRPr lang="en-US" dirty="0" smtClean="0"/>
          </a:p>
          <a:p>
            <a:endParaRPr lang="en-US" dirty="0"/>
          </a:p>
        </p:txBody>
      </p:sp>
      <p:sp>
        <p:nvSpPr>
          <p:cNvPr id="15366" name="Text Box 8"/>
          <p:cNvSpPr txBox="1">
            <a:spLocks noChangeArrowheads="1"/>
          </p:cNvSpPr>
          <p:nvPr/>
        </p:nvSpPr>
        <p:spPr bwMode="auto">
          <a:xfrm>
            <a:off x="1889125" y="3465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i="0"/>
          </a:p>
        </p:txBody>
      </p:sp>
    </p:spTree>
    <p:extLst>
      <p:ext uri="{BB962C8B-B14F-4D97-AF65-F5344CB8AC3E}">
        <p14:creationId xmlns:p14="http://schemas.microsoft.com/office/powerpoint/2010/main" val="766290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attack</a:t>
            </a:r>
            <a:endParaRPr lang="en-US" dirty="0"/>
          </a:p>
        </p:txBody>
      </p:sp>
      <p:sp>
        <p:nvSpPr>
          <p:cNvPr id="3" name="Content Placeholder 2"/>
          <p:cNvSpPr>
            <a:spLocks noGrp="1"/>
          </p:cNvSpPr>
          <p:nvPr>
            <p:ph sz="quarter" idx="1"/>
          </p:nvPr>
        </p:nvSpPr>
        <p:spPr/>
        <p:txBody>
          <a:bodyPr/>
          <a:lstStyle/>
          <a:p>
            <a:pPr marL="457200" indent="-457200">
              <a:buFont typeface="+mj-lt"/>
              <a:buAutoNum type="arabicPeriod"/>
            </a:pPr>
            <a:r>
              <a:rPr lang="en-US" dirty="0" smtClean="0"/>
              <a:t>Penetration into a system</a:t>
            </a:r>
          </a:p>
          <a:p>
            <a:pPr lvl="1"/>
            <a:r>
              <a:rPr lang="en-US" dirty="0" smtClean="0"/>
              <a:t>Confidentiality</a:t>
            </a:r>
          </a:p>
          <a:p>
            <a:pPr lvl="1"/>
            <a:r>
              <a:rPr lang="en-US" dirty="0" smtClean="0"/>
              <a:t>Integrity</a:t>
            </a:r>
          </a:p>
          <a:p>
            <a:pPr lvl="1"/>
            <a:r>
              <a:rPr lang="en-US" dirty="0" smtClean="0"/>
              <a:t>Availability (indirectly)</a:t>
            </a:r>
          </a:p>
          <a:p>
            <a:pPr marL="457200" indent="-457200">
              <a:buFont typeface="+mj-lt"/>
              <a:buAutoNum type="arabicPeriod"/>
            </a:pPr>
            <a:r>
              <a:rPr lang="en-US" dirty="0" smtClean="0"/>
              <a:t>Eavesdropping and intercepting messages in transmission</a:t>
            </a:r>
          </a:p>
          <a:p>
            <a:pPr lvl="1"/>
            <a:r>
              <a:rPr lang="en-US" dirty="0" smtClean="0"/>
              <a:t>Confidentiality</a:t>
            </a:r>
          </a:p>
          <a:p>
            <a:pPr marL="457200" indent="-457200">
              <a:buFont typeface="+mj-lt"/>
              <a:buAutoNum type="arabicPeriod"/>
            </a:pPr>
            <a:r>
              <a:rPr lang="en-US" dirty="0" smtClean="0"/>
              <a:t>Denial of service</a:t>
            </a:r>
          </a:p>
          <a:p>
            <a:pPr lvl="1"/>
            <a:r>
              <a:rPr lang="en-US" dirty="0" smtClean="0"/>
              <a:t>Availability</a:t>
            </a:r>
            <a:endParaRPr lang="en-US" dirty="0"/>
          </a:p>
        </p:txBody>
      </p:sp>
    </p:spTree>
    <p:extLst>
      <p:ext uri="{BB962C8B-B14F-4D97-AF65-F5344CB8AC3E}">
        <p14:creationId xmlns:p14="http://schemas.microsoft.com/office/powerpoint/2010/main" val="1890604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Penetration into a system</a:t>
            </a:r>
            <a:endParaRPr lang="en-US" dirty="0"/>
          </a:p>
        </p:txBody>
      </p:sp>
      <p:sp>
        <p:nvSpPr>
          <p:cNvPr id="3" name="Content Placeholder 2"/>
          <p:cNvSpPr>
            <a:spLocks noGrp="1"/>
          </p:cNvSpPr>
          <p:nvPr>
            <p:ph sz="quarter" idx="1"/>
          </p:nvPr>
        </p:nvSpPr>
        <p:spPr>
          <a:xfrm>
            <a:off x="6528619" y="1600200"/>
            <a:ext cx="5083278" cy="4873752"/>
          </a:xfrm>
        </p:spPr>
        <p:txBody>
          <a:bodyPr/>
          <a:lstStyle/>
          <a:p>
            <a:r>
              <a:rPr lang="en-US" dirty="0" smtClean="0"/>
              <a:t>End goals:</a:t>
            </a:r>
          </a:p>
          <a:p>
            <a:pPr lvl="1"/>
            <a:r>
              <a:rPr lang="en-US" dirty="0" smtClean="0"/>
              <a:t>Obtain important data</a:t>
            </a:r>
          </a:p>
          <a:p>
            <a:pPr lvl="2"/>
            <a:r>
              <a:rPr lang="en-US" dirty="0" smtClean="0"/>
              <a:t>Steal PII</a:t>
            </a:r>
          </a:p>
          <a:p>
            <a:pPr lvl="2"/>
            <a:r>
              <a:rPr lang="en-US" dirty="0" smtClean="0"/>
              <a:t>Steal important information such as credit card number</a:t>
            </a:r>
          </a:p>
          <a:p>
            <a:pPr lvl="2"/>
            <a:r>
              <a:rPr lang="en-US" dirty="0" smtClean="0"/>
              <a:t>Install stealthy software to capture information later</a:t>
            </a:r>
          </a:p>
          <a:p>
            <a:pPr lvl="3"/>
            <a:r>
              <a:rPr lang="en-US" dirty="0" smtClean="0"/>
              <a:t>Key logger</a:t>
            </a:r>
          </a:p>
          <a:p>
            <a:pPr lvl="3"/>
            <a:r>
              <a:rPr lang="en-US" dirty="0" smtClean="0"/>
              <a:t>Backdoor</a:t>
            </a:r>
          </a:p>
          <a:p>
            <a:pPr lvl="2"/>
            <a:r>
              <a:rPr lang="en-US" dirty="0" smtClean="0"/>
              <a:t>Install other malware to do damage</a:t>
            </a:r>
            <a:endParaRPr lang="en-US" dirty="0"/>
          </a:p>
        </p:txBody>
      </p:sp>
      <p:pic>
        <p:nvPicPr>
          <p:cNvPr id="4" name="Picture 2" descr="Six concentric circles in a square  representing layers of defense. At the center is &quot;Data&quot; followed by &quot;Application&quot;, &quot;Host&quot;, &quot;Internal Network&quot;, &quot;Perimeter&quot;, &quot;Physical&quot;  within circular strips from innermost to outermost respectively. The surrounding square has &quot;Policies, Procedures, Awareness&quot;." title="Defense in Depth Lay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93955" y="1822153"/>
            <a:ext cx="5402594" cy="400837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6891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956800" cy="443117"/>
          </a:xfrm>
        </p:spPr>
        <p:txBody>
          <a:bodyPr>
            <a:normAutofit fontScale="90000"/>
          </a:bodyPr>
          <a:lstStyle/>
          <a:p>
            <a:r>
              <a:rPr lang="en-US" dirty="0" smtClean="0"/>
              <a:t>Defense of a castle</a:t>
            </a:r>
            <a:endParaRPr lang="en-US" dirty="0"/>
          </a:p>
        </p:txBody>
      </p:sp>
      <p:sp>
        <p:nvSpPr>
          <p:cNvPr id="3" name="Content Placeholder 2"/>
          <p:cNvSpPr>
            <a:spLocks noGrp="1"/>
          </p:cNvSpPr>
          <p:nvPr>
            <p:ph sz="quarter" idx="1"/>
          </p:nvPr>
        </p:nvSpPr>
        <p:spPr>
          <a:xfrm>
            <a:off x="6459794" y="274638"/>
            <a:ext cx="4748980" cy="6199314"/>
          </a:xfrm>
        </p:spPr>
        <p:txBody>
          <a:bodyPr>
            <a:normAutofit fontScale="92500" lnSpcReduction="20000"/>
          </a:bodyPr>
          <a:lstStyle/>
          <a:p>
            <a:r>
              <a:rPr lang="en-US" dirty="0" smtClean="0"/>
              <a:t>Barbican: A</a:t>
            </a:r>
            <a:r>
              <a:rPr lang="en-US" dirty="0"/>
              <a:t> </a:t>
            </a:r>
            <a:r>
              <a:rPr lang="en-US" b="1" dirty="0"/>
              <a:t>barbican</a:t>
            </a:r>
            <a:r>
              <a:rPr lang="en-US" dirty="0"/>
              <a:t> </a:t>
            </a:r>
            <a:r>
              <a:rPr lang="en-US" dirty="0" smtClean="0"/>
              <a:t> </a:t>
            </a:r>
            <a:r>
              <a:rPr lang="en-US" dirty="0"/>
              <a:t>is a fortified outpost or gateway, </a:t>
            </a:r>
            <a:r>
              <a:rPr lang="en-US" dirty="0" smtClean="0"/>
              <a:t>at </a:t>
            </a:r>
            <a:r>
              <a:rPr lang="en-US" dirty="0"/>
              <a:t>an outer defense perimeter of a city or </a:t>
            </a:r>
            <a:r>
              <a:rPr lang="en-US" b="1" dirty="0" smtClean="0"/>
              <a:t>castle </a:t>
            </a:r>
            <a:r>
              <a:rPr lang="en-US" dirty="0" smtClean="0"/>
              <a:t>used </a:t>
            </a:r>
            <a:r>
              <a:rPr lang="en-US" dirty="0"/>
              <a:t>for defensive purposes</a:t>
            </a:r>
            <a:r>
              <a:rPr lang="en-US" dirty="0" smtClean="0"/>
              <a:t>.</a:t>
            </a:r>
          </a:p>
          <a:p>
            <a:r>
              <a:rPr lang="en-US" dirty="0"/>
              <a:t>A </a:t>
            </a:r>
            <a:r>
              <a:rPr lang="en-US" b="1" dirty="0"/>
              <a:t>portcullis</a:t>
            </a:r>
            <a:r>
              <a:rPr lang="en-US" dirty="0"/>
              <a:t> (from the French </a:t>
            </a:r>
            <a:r>
              <a:rPr lang="en-US" dirty="0" err="1"/>
              <a:t>porte</a:t>
            </a:r>
            <a:r>
              <a:rPr lang="en-US" dirty="0"/>
              <a:t> </a:t>
            </a:r>
            <a:r>
              <a:rPr lang="en-US" dirty="0" err="1"/>
              <a:t>coulissante</a:t>
            </a:r>
            <a:r>
              <a:rPr lang="en-US" dirty="0"/>
              <a:t>, "sliding door") is a heavy vertically-closing </a:t>
            </a:r>
            <a:r>
              <a:rPr lang="en-US" dirty="0" smtClean="0"/>
              <a:t>gate</a:t>
            </a:r>
          </a:p>
          <a:p>
            <a:r>
              <a:rPr lang="en-US" dirty="0"/>
              <a:t>A </a:t>
            </a:r>
            <a:r>
              <a:rPr lang="en-US" b="1" dirty="0"/>
              <a:t>bailey</a:t>
            </a:r>
            <a:r>
              <a:rPr lang="en-US" dirty="0"/>
              <a:t> or ward in a fortification is a courtyard enclosed by a </a:t>
            </a:r>
            <a:r>
              <a:rPr lang="en-US" dirty="0" smtClean="0"/>
              <a:t>wall.</a:t>
            </a:r>
          </a:p>
          <a:p>
            <a:r>
              <a:rPr lang="en-US" dirty="0" smtClean="0"/>
              <a:t>A </a:t>
            </a:r>
            <a:r>
              <a:rPr lang="en-US" b="1" dirty="0" smtClean="0"/>
              <a:t> battlement is </a:t>
            </a:r>
            <a:r>
              <a:rPr lang="en-US" dirty="0" smtClean="0"/>
              <a:t>a </a:t>
            </a:r>
            <a:r>
              <a:rPr lang="en-US" dirty="0"/>
              <a:t>parapet at the top of a wall, especially of a fort or castle, that has regularly spaced squared openings for shooting through</a:t>
            </a:r>
            <a:r>
              <a:rPr lang="en-US" dirty="0" smtClean="0"/>
              <a:t>.</a:t>
            </a:r>
          </a:p>
          <a:p>
            <a:r>
              <a:rPr lang="en-US" dirty="0"/>
              <a:t>The </a:t>
            </a:r>
            <a:r>
              <a:rPr lang="en-US" b="1" dirty="0"/>
              <a:t>keep</a:t>
            </a:r>
            <a:r>
              <a:rPr lang="en-US" dirty="0"/>
              <a:t> </a:t>
            </a:r>
            <a:r>
              <a:rPr lang="en-US" dirty="0" smtClean="0"/>
              <a:t>is </a:t>
            </a:r>
            <a:r>
              <a:rPr lang="en-US" dirty="0"/>
              <a:t>the center of </a:t>
            </a:r>
            <a:r>
              <a:rPr lang="en-US" b="1" dirty="0"/>
              <a:t>castle</a:t>
            </a:r>
            <a:r>
              <a:rPr lang="en-US" dirty="0"/>
              <a:t> life, often serving as the lord's residence, and </a:t>
            </a:r>
            <a:r>
              <a:rPr lang="en-US" dirty="0" smtClean="0"/>
              <a:t>is </a:t>
            </a:r>
            <a:r>
              <a:rPr lang="en-US" dirty="0"/>
              <a:t>usually the place of last refuge when defending the </a:t>
            </a:r>
            <a:r>
              <a:rPr lang="en-US" b="1" dirty="0"/>
              <a:t>castle</a:t>
            </a:r>
            <a:r>
              <a:rPr lang="en-US" dirty="0"/>
              <a:t>.</a:t>
            </a:r>
            <a:endParaRPr lang="en-US" dirty="0"/>
          </a:p>
        </p:txBody>
      </p:sp>
      <p:pic>
        <p:nvPicPr>
          <p:cNvPr id="1026" name="Picture 2" descr="The drawbridge is bridge over water or the moat.It can 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09" y="1503413"/>
            <a:ext cx="5558740" cy="3943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7356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 you were an attacker?</a:t>
            </a:r>
            <a:endParaRPr lang="en-US" dirty="0"/>
          </a:p>
        </p:txBody>
      </p:sp>
      <p:sp>
        <p:nvSpPr>
          <p:cNvPr id="3" name="Content Placeholder 2"/>
          <p:cNvSpPr>
            <a:spLocks noGrp="1"/>
          </p:cNvSpPr>
          <p:nvPr>
            <p:ph sz="quarter" idx="1"/>
          </p:nvPr>
        </p:nvSpPr>
        <p:spPr/>
        <p:txBody>
          <a:bodyPr/>
          <a:lstStyle/>
          <a:p>
            <a:r>
              <a:rPr lang="en-US" dirty="0" smtClean="0"/>
              <a:t>How would you proceed?</a:t>
            </a:r>
          </a:p>
          <a:p>
            <a:r>
              <a:rPr lang="en-US" dirty="0" smtClean="0"/>
              <a:t>What would be your first step?</a:t>
            </a:r>
          </a:p>
          <a:p>
            <a:endParaRPr lang="en-US" dirty="0"/>
          </a:p>
        </p:txBody>
      </p:sp>
    </p:spTree>
    <p:extLst>
      <p:ext uri="{BB962C8B-B14F-4D97-AF65-F5344CB8AC3E}">
        <p14:creationId xmlns:p14="http://schemas.microsoft.com/office/powerpoint/2010/main" val="756500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74638"/>
            <a:ext cx="3953854" cy="853407"/>
          </a:xfrm>
        </p:spPr>
        <p:txBody>
          <a:bodyPr>
            <a:normAutofit/>
          </a:bodyPr>
          <a:lstStyle/>
          <a:p>
            <a:r>
              <a:rPr lang="en-US" dirty="0" smtClean="0"/>
              <a:t>Phases of Hacking</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9766" y="1682319"/>
            <a:ext cx="3143250" cy="397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0607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Process</a:t>
            </a:r>
            <a:endParaRPr lang="en-US" dirty="0"/>
          </a:p>
        </p:txBody>
      </p:sp>
      <p:sp>
        <p:nvSpPr>
          <p:cNvPr id="3" name="Content Placeholder 2"/>
          <p:cNvSpPr>
            <a:spLocks noGrp="1"/>
          </p:cNvSpPr>
          <p:nvPr>
            <p:ph idx="1"/>
          </p:nvPr>
        </p:nvSpPr>
        <p:spPr>
          <a:xfrm>
            <a:off x="795580" y="1554405"/>
            <a:ext cx="5229386" cy="4351338"/>
          </a:xfrm>
        </p:spPr>
        <p:txBody>
          <a:bodyPr>
            <a:normAutofit fontScale="70000" lnSpcReduction="20000"/>
          </a:bodyPr>
          <a:lstStyle/>
          <a:p>
            <a:r>
              <a:rPr lang="en-US" dirty="0" smtClean="0"/>
              <a:t>Preliminary survey (Recon)</a:t>
            </a:r>
          </a:p>
          <a:p>
            <a:pPr lvl="1"/>
            <a:r>
              <a:rPr lang="en-US" dirty="0" smtClean="0"/>
              <a:t>collecting information passively from google and other websites such as </a:t>
            </a:r>
            <a:r>
              <a:rPr lang="en-US" dirty="0" err="1" smtClean="0"/>
              <a:t>whois</a:t>
            </a:r>
            <a:endParaRPr lang="en-US" dirty="0" smtClean="0"/>
          </a:p>
          <a:p>
            <a:r>
              <a:rPr lang="en-US" dirty="0" smtClean="0"/>
              <a:t>Scanning and enumeration </a:t>
            </a:r>
          </a:p>
          <a:p>
            <a:pPr lvl="1"/>
            <a:r>
              <a:rPr lang="en-US" dirty="0" smtClean="0"/>
              <a:t>target discovery</a:t>
            </a:r>
          </a:p>
          <a:p>
            <a:pPr lvl="1"/>
            <a:r>
              <a:rPr lang="en-US" dirty="0" smtClean="0"/>
              <a:t>finding vulnerabilities</a:t>
            </a:r>
          </a:p>
          <a:p>
            <a:r>
              <a:rPr lang="en-US" dirty="0" smtClean="0"/>
              <a:t>Gaining access</a:t>
            </a:r>
          </a:p>
          <a:p>
            <a:pPr lvl="1"/>
            <a:r>
              <a:rPr lang="en-US" dirty="0" smtClean="0"/>
              <a:t>access as regular and admin privileges</a:t>
            </a:r>
          </a:p>
          <a:p>
            <a:r>
              <a:rPr lang="en-US" dirty="0" smtClean="0"/>
              <a:t>Maintaining access and/or escalate privilege</a:t>
            </a:r>
          </a:p>
          <a:p>
            <a:pPr lvl="1"/>
            <a:r>
              <a:rPr lang="en-US" dirty="0" smtClean="0"/>
              <a:t>keep account access</a:t>
            </a:r>
          </a:p>
          <a:p>
            <a:pPr lvl="1"/>
            <a:r>
              <a:rPr lang="en-US" dirty="0" smtClean="0"/>
              <a:t>install tools and explore system</a:t>
            </a:r>
          </a:p>
          <a:p>
            <a:pPr lvl="1"/>
            <a:r>
              <a:rPr lang="en-US" dirty="0"/>
              <a:t>b</a:t>
            </a:r>
            <a:r>
              <a:rPr lang="en-US" dirty="0" smtClean="0"/>
              <a:t>reak into more secure internal network</a:t>
            </a:r>
          </a:p>
          <a:p>
            <a:r>
              <a:rPr lang="en-US" dirty="0" smtClean="0"/>
              <a:t>Covering tracks</a:t>
            </a:r>
          </a:p>
          <a:p>
            <a:pPr lvl="1"/>
            <a:r>
              <a:rPr lang="en-US" dirty="0" smtClean="0"/>
              <a:t>remove tools</a:t>
            </a:r>
          </a:p>
          <a:p>
            <a:pPr lvl="1"/>
            <a:r>
              <a:rPr lang="en-US" dirty="0" smtClean="0"/>
              <a:t>clear logs</a:t>
            </a:r>
          </a:p>
          <a:p>
            <a:pPr lvl="1"/>
            <a:r>
              <a:rPr lang="en-US" dirty="0" smtClean="0"/>
              <a:t>remove audit logs</a:t>
            </a:r>
          </a:p>
          <a:p>
            <a:endParaRPr lang="en-US" dirty="0"/>
          </a:p>
        </p:txBody>
      </p:sp>
      <p:pic>
        <p:nvPicPr>
          <p:cNvPr id="4" name="Picture 3"/>
          <p:cNvPicPr>
            <a:picLocks noChangeAspect="1"/>
          </p:cNvPicPr>
          <p:nvPr/>
        </p:nvPicPr>
        <p:blipFill>
          <a:blip r:embed="rId3"/>
          <a:stretch>
            <a:fillRect/>
          </a:stretch>
        </p:blipFill>
        <p:spPr>
          <a:xfrm>
            <a:off x="7137293" y="1519721"/>
            <a:ext cx="4000500" cy="3190875"/>
          </a:xfrm>
          <a:prstGeom prst="rect">
            <a:avLst/>
          </a:prstGeom>
        </p:spPr>
      </p:pic>
    </p:spTree>
    <p:extLst>
      <p:ext uri="{BB962C8B-B14F-4D97-AF65-F5344CB8AC3E}">
        <p14:creationId xmlns:p14="http://schemas.microsoft.com/office/powerpoint/2010/main" val="35337679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1: </a:t>
            </a:r>
            <a:r>
              <a:rPr lang="en-US" altLang="en-US" sz="3200" dirty="0"/>
              <a:t>Reconnaissance</a:t>
            </a:r>
            <a:endParaRPr lang="en-US" dirty="0"/>
          </a:p>
        </p:txBody>
      </p:sp>
      <p:sp>
        <p:nvSpPr>
          <p:cNvPr id="3" name="Content Placeholder 2"/>
          <p:cNvSpPr>
            <a:spLocks noGrp="1"/>
          </p:cNvSpPr>
          <p:nvPr>
            <p:ph sz="quarter" idx="1"/>
          </p:nvPr>
        </p:nvSpPr>
        <p:spPr/>
        <p:txBody>
          <a:bodyPr/>
          <a:lstStyle/>
          <a:p>
            <a:pPr marL="0" indent="0">
              <a:buNone/>
            </a:pPr>
            <a:r>
              <a:rPr lang="en-US" sz="2800" b="1" dirty="0"/>
              <a:t>Reconnaissance</a:t>
            </a:r>
            <a:r>
              <a:rPr lang="en-US" sz="2800" dirty="0"/>
              <a:t> is the act of gathering preliminary data or intelligence on your target. The data is gathered in order to better plan for your attack. </a:t>
            </a:r>
            <a:r>
              <a:rPr lang="en-US" sz="2800" dirty="0" smtClean="0"/>
              <a:t>Example info:</a:t>
            </a:r>
          </a:p>
          <a:p>
            <a:pPr lvl="1"/>
            <a:r>
              <a:rPr lang="en-US" sz="2500" dirty="0" smtClean="0"/>
              <a:t>Domain names and </a:t>
            </a:r>
            <a:r>
              <a:rPr lang="en-US" sz="2500" dirty="0" err="1" smtClean="0"/>
              <a:t>urls</a:t>
            </a:r>
            <a:r>
              <a:rPr lang="en-US" sz="2500" dirty="0" smtClean="0"/>
              <a:t> of an organization</a:t>
            </a:r>
          </a:p>
          <a:p>
            <a:pPr lvl="1"/>
            <a:r>
              <a:rPr lang="en-US" sz="2500" dirty="0" smtClean="0"/>
              <a:t>IP address ranges of an organization</a:t>
            </a:r>
          </a:p>
          <a:p>
            <a:pPr lvl="1"/>
            <a:r>
              <a:rPr lang="en-US" sz="2500" dirty="0" smtClean="0"/>
              <a:t>Information about personnel</a:t>
            </a:r>
          </a:p>
          <a:p>
            <a:endParaRPr lang="en-US" dirty="0"/>
          </a:p>
        </p:txBody>
      </p:sp>
    </p:spTree>
    <p:extLst>
      <p:ext uri="{BB962C8B-B14F-4D97-AF65-F5344CB8AC3E}">
        <p14:creationId xmlns:p14="http://schemas.microsoft.com/office/powerpoint/2010/main" val="7840233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5202</TotalTime>
  <Words>1652</Words>
  <Application>Microsoft Office PowerPoint</Application>
  <PresentationFormat>Widescreen</PresentationFormat>
  <Paragraphs>233</Paragraphs>
  <Slides>22</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宋体</vt:lpstr>
      <vt:lpstr>Arial</vt:lpstr>
      <vt:lpstr>Calibri</vt:lpstr>
      <vt:lpstr>Century Schoolbook</vt:lpstr>
      <vt:lpstr>Libre Baskerville</vt:lpstr>
      <vt:lpstr>Wingdings</vt:lpstr>
      <vt:lpstr>Wingdings 2</vt:lpstr>
      <vt:lpstr>Oriel</vt:lpstr>
      <vt:lpstr>Attacks</vt:lpstr>
      <vt:lpstr>Learning outcomes</vt:lpstr>
      <vt:lpstr>Goals of attack</vt:lpstr>
      <vt:lpstr>Penetration into a system</vt:lpstr>
      <vt:lpstr>Defense of a castle</vt:lpstr>
      <vt:lpstr>What if you were an attacker?</vt:lpstr>
      <vt:lpstr>Phases of Hacking</vt:lpstr>
      <vt:lpstr>Hacking Process</vt:lpstr>
      <vt:lpstr>Hacking Phase 1: Reconnaissance</vt:lpstr>
      <vt:lpstr>Some tools for Reconnaissance </vt:lpstr>
      <vt:lpstr>Social Engineering</vt:lpstr>
      <vt:lpstr>Google Hacking</vt:lpstr>
      <vt:lpstr>Examples of Google Search Operators</vt:lpstr>
      <vt:lpstr>Hacking Phase 2: Scanning</vt:lpstr>
      <vt:lpstr>Some Tools for Scanning</vt:lpstr>
      <vt:lpstr>Passive Attacks</vt:lpstr>
      <vt:lpstr>Hacking Phase 2: Gaining Access/Exploitation</vt:lpstr>
      <vt:lpstr>Some Tools for Gaining Access/Exploitation</vt:lpstr>
      <vt:lpstr>Hacking Phase 4: maintaining Access</vt:lpstr>
      <vt:lpstr>Some Tools for Maintaining Access</vt:lpstr>
      <vt:lpstr>Hacking Phase 4: Covering Tracks</vt:lpstr>
      <vt:lpstr>Some Tools for Covering Tracks </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SECURITY</dc:title>
  <dc:creator>peker_yesem</dc:creator>
  <cp:lastModifiedBy>csu</cp:lastModifiedBy>
  <cp:revision>59</cp:revision>
  <cp:lastPrinted>2016-07-25T20:28:20Z</cp:lastPrinted>
  <dcterms:created xsi:type="dcterms:W3CDTF">2015-11-03T05:02:15Z</dcterms:created>
  <dcterms:modified xsi:type="dcterms:W3CDTF">2020-10-27T13:23:29Z</dcterms:modified>
</cp:coreProperties>
</file>