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910" r:id="rId1"/>
  </p:sldMasterIdLst>
  <p:notesMasterIdLst>
    <p:notesMasterId r:id="rId26"/>
  </p:notesMasterIdLst>
  <p:sldIdLst>
    <p:sldId id="384" r:id="rId2"/>
    <p:sldId id="307" r:id="rId3"/>
    <p:sldId id="362" r:id="rId4"/>
    <p:sldId id="347" r:id="rId5"/>
    <p:sldId id="354" r:id="rId6"/>
    <p:sldId id="364" r:id="rId7"/>
    <p:sldId id="350" r:id="rId8"/>
    <p:sldId id="372" r:id="rId9"/>
    <p:sldId id="358" r:id="rId10"/>
    <p:sldId id="366" r:id="rId11"/>
    <p:sldId id="386" r:id="rId12"/>
    <p:sldId id="352" r:id="rId13"/>
    <p:sldId id="369" r:id="rId14"/>
    <p:sldId id="370" r:id="rId15"/>
    <p:sldId id="375" r:id="rId16"/>
    <p:sldId id="368" r:id="rId17"/>
    <p:sldId id="385" r:id="rId18"/>
    <p:sldId id="357" r:id="rId19"/>
    <p:sldId id="353" r:id="rId20"/>
    <p:sldId id="373" r:id="rId21"/>
    <p:sldId id="359" r:id="rId22"/>
    <p:sldId id="374" r:id="rId23"/>
    <p:sldId id="371" r:id="rId24"/>
    <p:sldId id="356" r:id="rId25"/>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521415D9-36F7-43E2-AB2F-B90AF26B5E84}">
      <p14:sectionLst xmlns:p14="http://schemas.microsoft.com/office/powerpoint/2010/main">
        <p14:section name="Default Section" id="{2B18516B-FEE9-47D2-8371-E69846347258}">
          <p14:sldIdLst>
            <p14:sldId id="384"/>
            <p14:sldId id="307"/>
            <p14:sldId id="362"/>
            <p14:sldId id="347"/>
            <p14:sldId id="354"/>
            <p14:sldId id="364"/>
            <p14:sldId id="350"/>
            <p14:sldId id="372"/>
            <p14:sldId id="358"/>
            <p14:sldId id="366"/>
            <p14:sldId id="386"/>
            <p14:sldId id="352"/>
            <p14:sldId id="369"/>
            <p14:sldId id="370"/>
            <p14:sldId id="375"/>
            <p14:sldId id="368"/>
            <p14:sldId id="385"/>
            <p14:sldId id="357"/>
            <p14:sldId id="353"/>
            <p14:sldId id="373"/>
            <p14:sldId id="359"/>
            <p14:sldId id="374"/>
            <p14:sldId id="371"/>
            <p14:sldId id="356"/>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466" autoAdjust="0"/>
    <p:restoredTop sz="88207" autoAdjust="0"/>
  </p:normalViewPr>
  <p:slideViewPr>
    <p:cSldViewPr>
      <p:cViewPr varScale="1">
        <p:scale>
          <a:sx n="110" d="100"/>
          <a:sy n="110" d="100"/>
        </p:scale>
        <p:origin x="3725" y="72"/>
      </p:cViewPr>
      <p:guideLst>
        <p:guide orient="horz" pos="2160"/>
        <p:guide pos="2880"/>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_rels/viewProps.xml.rels><?xml version="1.0" encoding="UTF-8" standalone="yes"?>
<Relationships xmlns="http://schemas.openxmlformats.org/package/2006/relationships"><Relationship Id="rId1"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125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a:latin typeface="Times New Roman" charset="0"/>
              </a:defRPr>
            </a:lvl1pPr>
          </a:lstStyle>
          <a:p>
            <a:pPr>
              <a:defRPr/>
            </a:pPr>
            <a:endParaRPr lang="en-US"/>
          </a:p>
        </p:txBody>
      </p:sp>
      <p:sp>
        <p:nvSpPr>
          <p:cNvPr id="181251"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atin typeface="Times New Roman" charset="0"/>
              </a:defRPr>
            </a:lvl1pPr>
          </a:lstStyle>
          <a:p>
            <a:pPr>
              <a:defRPr/>
            </a:pPr>
            <a:endParaRPr lang="en-US"/>
          </a:p>
        </p:txBody>
      </p:sp>
      <p:sp>
        <p:nvSpPr>
          <p:cNvPr id="2253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81253"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81254"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a:latin typeface="Times New Roman" charset="0"/>
              </a:defRPr>
            </a:lvl1pPr>
          </a:lstStyle>
          <a:p>
            <a:pPr>
              <a:defRPr/>
            </a:pPr>
            <a:endParaRPr lang="en-US"/>
          </a:p>
        </p:txBody>
      </p:sp>
      <p:sp>
        <p:nvSpPr>
          <p:cNvPr id="181255"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atin typeface="Times New Roman" charset="0"/>
              </a:defRPr>
            </a:lvl1pPr>
          </a:lstStyle>
          <a:p>
            <a:pPr>
              <a:defRPr/>
            </a:pPr>
            <a:fld id="{3963C178-30FF-4B6F-9B8A-EA40396524E4}" type="slidenum">
              <a:rPr lang="en-US"/>
              <a:pPr>
                <a:defRPr/>
              </a:pPr>
              <a:t>‹#›</a:t>
            </a:fld>
            <a:endParaRPr lang="en-US"/>
          </a:p>
        </p:txBody>
      </p:sp>
    </p:spTree>
    <p:extLst>
      <p:ext uri="{BB962C8B-B14F-4D97-AF65-F5344CB8AC3E}">
        <p14:creationId xmlns:p14="http://schemas.microsoft.com/office/powerpoint/2010/main" val="297000350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963C178-30FF-4B6F-9B8A-EA40396524E4}" type="slidenum">
              <a:rPr lang="en-US" smtClean="0"/>
              <a:pPr>
                <a:defRPr/>
              </a:pPr>
              <a:t>1</a:t>
            </a:fld>
            <a:endParaRPr lang="en-US"/>
          </a:p>
        </p:txBody>
      </p:sp>
    </p:spTree>
    <p:extLst>
      <p:ext uri="{BB962C8B-B14F-4D97-AF65-F5344CB8AC3E}">
        <p14:creationId xmlns:p14="http://schemas.microsoft.com/office/powerpoint/2010/main" val="42068567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2"/>
          <p:cNvSpPr>
            <a:spLocks noChangeShapeType="1"/>
          </p:cNvSpPr>
          <p:nvPr/>
        </p:nvSpPr>
        <p:spPr bwMode="auto">
          <a:xfrm>
            <a:off x="7315200" y="1066800"/>
            <a:ext cx="0" cy="4495800"/>
          </a:xfrm>
          <a:prstGeom prst="line">
            <a:avLst/>
          </a:prstGeom>
          <a:noFill/>
          <a:ln w="9525">
            <a:solidFill>
              <a:schemeClr val="tx1"/>
            </a:solidFill>
            <a:round/>
            <a:headEnd/>
            <a:tailEnd/>
          </a:ln>
          <a:effectLst/>
        </p:spPr>
        <p:txBody>
          <a:bodyPr/>
          <a:lstStyle/>
          <a:p>
            <a:pPr>
              <a:defRPr/>
            </a:pPr>
            <a:endParaRPr lang="en-US"/>
          </a:p>
        </p:txBody>
      </p:sp>
      <p:sp>
        <p:nvSpPr>
          <p:cNvPr id="37" name="Line 40"/>
          <p:cNvSpPr>
            <a:spLocks noChangeShapeType="1"/>
          </p:cNvSpPr>
          <p:nvPr/>
        </p:nvSpPr>
        <p:spPr bwMode="auto">
          <a:xfrm>
            <a:off x="304800" y="2819400"/>
            <a:ext cx="8229600" cy="0"/>
          </a:xfrm>
          <a:prstGeom prst="line">
            <a:avLst/>
          </a:prstGeom>
          <a:noFill/>
          <a:ln w="6350">
            <a:solidFill>
              <a:schemeClr val="tx1"/>
            </a:solidFill>
            <a:round/>
            <a:headEnd/>
            <a:tailEnd/>
          </a:ln>
          <a:effectLst/>
        </p:spPr>
        <p:txBody>
          <a:bodyPr/>
          <a:lstStyle/>
          <a:p>
            <a:pPr>
              <a:defRPr/>
            </a:pPr>
            <a:endParaRPr lang="en-US"/>
          </a:p>
        </p:txBody>
      </p:sp>
      <p:sp>
        <p:nvSpPr>
          <p:cNvPr id="300035" name="Rectangle 3"/>
          <p:cNvSpPr>
            <a:spLocks noGrp="1" noChangeArrowheads="1"/>
          </p:cNvSpPr>
          <p:nvPr>
            <p:ph type="ctrTitle"/>
          </p:nvPr>
        </p:nvSpPr>
        <p:spPr>
          <a:xfrm>
            <a:off x="392113" y="466725"/>
            <a:ext cx="6618287" cy="2133600"/>
          </a:xfrm>
        </p:spPr>
        <p:txBody>
          <a:bodyPr/>
          <a:lstStyle>
            <a:lvl1pPr algn="r">
              <a:defRPr sz="4800"/>
            </a:lvl1pPr>
          </a:lstStyle>
          <a:p>
            <a:r>
              <a:rPr lang="en-US" altLang="en-US"/>
              <a:t>Click to edit Master title style</a:t>
            </a:r>
          </a:p>
        </p:txBody>
      </p:sp>
      <p:sp>
        <p:nvSpPr>
          <p:cNvPr id="300036" name="Rectangle 4"/>
          <p:cNvSpPr>
            <a:spLocks noGrp="1" noChangeArrowheads="1"/>
          </p:cNvSpPr>
          <p:nvPr>
            <p:ph type="subTitle" idx="1"/>
          </p:nvPr>
        </p:nvSpPr>
        <p:spPr>
          <a:xfrm>
            <a:off x="925513" y="3049588"/>
            <a:ext cx="6084887" cy="2362200"/>
          </a:xfrm>
        </p:spPr>
        <p:txBody>
          <a:bodyPr/>
          <a:lstStyle>
            <a:lvl1pPr marL="0" indent="0" algn="r">
              <a:buFont typeface="Wingdings" pitchFamily="2" charset="2"/>
              <a:buNone/>
              <a:defRPr sz="3200"/>
            </a:lvl1pPr>
          </a:lstStyle>
          <a:p>
            <a:r>
              <a:rPr lang="en-US" altLang="en-US"/>
              <a:t>Click to edit Master subtitle style</a:t>
            </a:r>
          </a:p>
        </p:txBody>
      </p:sp>
      <p:sp>
        <p:nvSpPr>
          <p:cNvPr id="38" name="Rectangle 5"/>
          <p:cNvSpPr>
            <a:spLocks noGrp="1" noChangeArrowheads="1"/>
          </p:cNvSpPr>
          <p:nvPr>
            <p:ph type="dt" sz="half" idx="10"/>
          </p:nvPr>
        </p:nvSpPr>
        <p:spPr/>
        <p:txBody>
          <a:bodyPr/>
          <a:lstStyle>
            <a:lvl1pPr>
              <a:defRPr/>
            </a:lvl1pPr>
          </a:lstStyle>
          <a:p>
            <a:pPr>
              <a:defRPr/>
            </a:pPr>
            <a:endParaRPr lang="en-US" altLang="en-US"/>
          </a:p>
        </p:txBody>
      </p:sp>
      <p:sp>
        <p:nvSpPr>
          <p:cNvPr id="39" name="Rectangle 6"/>
          <p:cNvSpPr>
            <a:spLocks noGrp="1" noChangeArrowheads="1"/>
          </p:cNvSpPr>
          <p:nvPr>
            <p:ph type="ftr" sz="quarter" idx="11"/>
          </p:nvPr>
        </p:nvSpPr>
        <p:spPr/>
        <p:txBody>
          <a:bodyPr/>
          <a:lstStyle>
            <a:lvl1pPr>
              <a:defRPr/>
            </a:lvl1pPr>
          </a:lstStyle>
          <a:p>
            <a:pPr>
              <a:defRPr/>
            </a:pPr>
            <a:endParaRPr lang="en-US" altLang="en-US"/>
          </a:p>
        </p:txBody>
      </p:sp>
      <p:sp>
        <p:nvSpPr>
          <p:cNvPr id="40" name="Rectangle 7"/>
          <p:cNvSpPr>
            <a:spLocks noGrp="1" noChangeArrowheads="1"/>
          </p:cNvSpPr>
          <p:nvPr>
            <p:ph type="sldNum" sz="quarter" idx="12"/>
          </p:nvPr>
        </p:nvSpPr>
        <p:spPr/>
        <p:txBody>
          <a:bodyPr/>
          <a:lstStyle>
            <a:lvl1pPr>
              <a:defRPr/>
            </a:lvl1pPr>
          </a:lstStyle>
          <a:p>
            <a:pPr>
              <a:defRPr/>
            </a:pPr>
            <a:fld id="{92AA7153-7838-47B7-8E76-206FC1BEC46D}" type="slidenum">
              <a:rPr lang="en-US" altLang="en-US" smtClean="0"/>
              <a:pPr>
                <a:defRPr/>
              </a:pPr>
              <a:t>‹#›</a:t>
            </a:fld>
            <a:endParaRPr lang="en-US" altLang="en-US"/>
          </a:p>
        </p:txBody>
      </p:sp>
      <p:pic>
        <p:nvPicPr>
          <p:cNvPr id="41" name="Picture 40" descr="https://encrypted-tbn3.google.com/images?q=tbn:ANd9GcTLAZpQzmzAPnXtyNCq1onsRE4y0bvoWlMvd3YA8Lt715oLXEJxWA"/>
          <p:cNvPicPr>
            <a:picLocks noChangeAspect="1"/>
          </p:cNvPicPr>
          <p:nvPr/>
        </p:nvPicPr>
        <p:blipFill>
          <a:blip r:embed="rId2"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7315200" y="1600200"/>
            <a:ext cx="1577340" cy="1045845"/>
          </a:xfrm>
          <a:prstGeom prst="rect">
            <a:avLst/>
          </a:prstGeom>
          <a:noFill/>
          <a:ln>
            <a:noFill/>
          </a:ln>
        </p:spPr>
      </p:pic>
    </p:spTree>
    <p:extLst>
      <p:ext uri="{BB962C8B-B14F-4D97-AF65-F5344CB8AC3E}">
        <p14:creationId xmlns:p14="http://schemas.microsoft.com/office/powerpoint/2010/main" val="19315828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8" name="Rectangle 3"/>
          <p:cNvSpPr>
            <a:spLocks noGrp="1" noChangeArrowheads="1"/>
          </p:cNvSpPr>
          <p:nvPr>
            <p:ph type="title"/>
          </p:nvPr>
        </p:nvSpPr>
        <p:spPr bwMode="auto">
          <a:xfrm>
            <a:off x="228600" y="152400"/>
            <a:ext cx="7846234" cy="921577"/>
          </a:xfrm>
          <a:prstGeom prst="rect">
            <a:avLst/>
          </a:prstGeom>
          <a:noFill/>
          <a:ln w="9525">
            <a:noFill/>
            <a:miter lim="800000"/>
            <a:headEnd/>
            <a:tailEnd/>
          </a:ln>
        </p:spPr>
        <p:txBody>
          <a:bodyPr vert="horz" wrap="square" lIns="91440" tIns="45720" rIns="91440" bIns="45720" numCol="1" anchor="b" anchorCtr="0" compatLnSpc="1">
            <a:prstTxWarp prst="textNoShape">
              <a:avLst/>
            </a:prstTxWarp>
            <a:normAutofit/>
          </a:bodyPr>
          <a:lstStyle/>
          <a:p>
            <a:pPr lvl="0"/>
            <a:r>
              <a:rPr lang="en-US" altLang="en-US"/>
              <a:t>Click to edit Master title style</a:t>
            </a:r>
          </a:p>
        </p:txBody>
      </p:sp>
      <p:sp>
        <p:nvSpPr>
          <p:cNvPr id="10" name="Rectangle 5"/>
          <p:cNvSpPr>
            <a:spLocks noGrp="1" noChangeArrowheads="1"/>
          </p:cNvSpPr>
          <p:nvPr>
            <p:ph type="dt" sz="half" idx="2"/>
          </p:nvPr>
        </p:nvSpPr>
        <p:spPr bwMode="auto">
          <a:xfrm>
            <a:off x="228599" y="6433504"/>
            <a:ext cx="21336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a:lvl1pPr>
          </a:lstStyle>
          <a:p>
            <a:pPr>
              <a:defRPr/>
            </a:pPr>
            <a:endParaRPr lang="en-US" altLang="en-US" dirty="0"/>
          </a:p>
        </p:txBody>
      </p:sp>
      <p:sp>
        <p:nvSpPr>
          <p:cNvPr id="11" name="Rectangle 6"/>
          <p:cNvSpPr>
            <a:spLocks noGrp="1" noChangeArrowheads="1"/>
          </p:cNvSpPr>
          <p:nvPr>
            <p:ph type="ftr" sz="quarter" idx="3"/>
          </p:nvPr>
        </p:nvSpPr>
        <p:spPr bwMode="auto">
          <a:xfrm>
            <a:off x="2796380" y="6435637"/>
            <a:ext cx="35814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a:lvl1pPr>
          </a:lstStyle>
          <a:p>
            <a:pPr>
              <a:defRPr/>
            </a:pPr>
            <a:endParaRPr lang="en-US" altLang="en-US" dirty="0"/>
          </a:p>
        </p:txBody>
      </p:sp>
      <p:sp>
        <p:nvSpPr>
          <p:cNvPr id="12" name="Rectangle 7"/>
          <p:cNvSpPr>
            <a:spLocks noGrp="1" noChangeArrowheads="1"/>
          </p:cNvSpPr>
          <p:nvPr>
            <p:ph type="sldNum" sz="quarter" idx="4"/>
          </p:nvPr>
        </p:nvSpPr>
        <p:spPr bwMode="auto">
          <a:xfrm>
            <a:off x="6811962" y="6433087"/>
            <a:ext cx="21336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lvl1pPr>
          </a:lstStyle>
          <a:p>
            <a:pPr>
              <a:defRPr/>
            </a:pPr>
            <a:fld id="{2E325153-1018-431B-94BC-E5F3F0342855}" type="slidenum">
              <a:rPr lang="en-US" altLang="en-US"/>
              <a:pPr>
                <a:defRPr/>
              </a:pPr>
              <a:t>‹#›</a:t>
            </a:fld>
            <a:endParaRPr lang="en-US" altLang="en-US"/>
          </a:p>
        </p:txBody>
      </p:sp>
      <p:sp>
        <p:nvSpPr>
          <p:cNvPr id="46" name="Content Placeholder 45"/>
          <p:cNvSpPr>
            <a:spLocks noGrp="1"/>
          </p:cNvSpPr>
          <p:nvPr>
            <p:ph sz="quarter" idx="10"/>
          </p:nvPr>
        </p:nvSpPr>
        <p:spPr>
          <a:xfrm>
            <a:off x="228598" y="1219200"/>
            <a:ext cx="8716963" cy="5096269"/>
          </a:xfrm>
        </p:spPr>
        <p:txBody>
          <a:bodyPr/>
          <a:lstStyle>
            <a:lvl1pPr>
              <a:spcBef>
                <a:spcPts val="1800"/>
              </a:spcBef>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8" name="Rectangle 3"/>
          <p:cNvSpPr>
            <a:spLocks noGrp="1" noChangeArrowheads="1"/>
          </p:cNvSpPr>
          <p:nvPr>
            <p:ph type="title"/>
          </p:nvPr>
        </p:nvSpPr>
        <p:spPr bwMode="auto">
          <a:xfrm>
            <a:off x="228600" y="152401"/>
            <a:ext cx="7846234" cy="7620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normAutofit/>
          </a:bodyPr>
          <a:lstStyle/>
          <a:p>
            <a:pPr lvl="0"/>
            <a:r>
              <a:rPr lang="en-US" altLang="en-US"/>
              <a:t>Click to edit Master title style</a:t>
            </a:r>
          </a:p>
        </p:txBody>
      </p:sp>
      <p:sp>
        <p:nvSpPr>
          <p:cNvPr id="10" name="Rectangle 5"/>
          <p:cNvSpPr>
            <a:spLocks noGrp="1" noChangeArrowheads="1"/>
          </p:cNvSpPr>
          <p:nvPr>
            <p:ph type="dt" sz="half" idx="2"/>
          </p:nvPr>
        </p:nvSpPr>
        <p:spPr bwMode="auto">
          <a:xfrm>
            <a:off x="228599" y="6433504"/>
            <a:ext cx="21336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a:lvl1pPr>
          </a:lstStyle>
          <a:p>
            <a:pPr>
              <a:defRPr/>
            </a:pPr>
            <a:endParaRPr lang="en-US" altLang="en-US" dirty="0"/>
          </a:p>
        </p:txBody>
      </p:sp>
      <p:sp>
        <p:nvSpPr>
          <p:cNvPr id="11" name="Rectangle 6"/>
          <p:cNvSpPr>
            <a:spLocks noGrp="1" noChangeArrowheads="1"/>
          </p:cNvSpPr>
          <p:nvPr>
            <p:ph type="ftr" sz="quarter" idx="3"/>
          </p:nvPr>
        </p:nvSpPr>
        <p:spPr bwMode="auto">
          <a:xfrm>
            <a:off x="2796380" y="6435637"/>
            <a:ext cx="35814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a:lvl1pPr>
          </a:lstStyle>
          <a:p>
            <a:pPr>
              <a:defRPr/>
            </a:pPr>
            <a:endParaRPr lang="en-US" altLang="en-US" dirty="0"/>
          </a:p>
        </p:txBody>
      </p:sp>
      <p:sp>
        <p:nvSpPr>
          <p:cNvPr id="12" name="Rectangle 7"/>
          <p:cNvSpPr>
            <a:spLocks noGrp="1" noChangeArrowheads="1"/>
          </p:cNvSpPr>
          <p:nvPr>
            <p:ph type="sldNum" sz="quarter" idx="4"/>
          </p:nvPr>
        </p:nvSpPr>
        <p:spPr bwMode="auto">
          <a:xfrm>
            <a:off x="6811962" y="6433087"/>
            <a:ext cx="21336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lvl1pPr>
          </a:lstStyle>
          <a:p>
            <a:pPr>
              <a:defRPr/>
            </a:pPr>
            <a:fld id="{2E325153-1018-431B-94BC-E5F3F0342855}" type="slidenum">
              <a:rPr lang="en-US" altLang="en-US" smtClean="0"/>
              <a:pPr>
                <a:defRPr/>
              </a:pPr>
              <a:t>‹#›</a:t>
            </a:fld>
            <a:endParaRPr lang="en-US" altLang="en-US"/>
          </a:p>
        </p:txBody>
      </p:sp>
      <p:sp>
        <p:nvSpPr>
          <p:cNvPr id="46" name="Content Placeholder 45"/>
          <p:cNvSpPr>
            <a:spLocks noGrp="1"/>
          </p:cNvSpPr>
          <p:nvPr>
            <p:ph sz="quarter" idx="10"/>
          </p:nvPr>
        </p:nvSpPr>
        <p:spPr>
          <a:xfrm>
            <a:off x="228598" y="1066800"/>
            <a:ext cx="8716963" cy="5248669"/>
          </a:xfrm>
        </p:spPr>
        <p:txBody>
          <a:bodyPr/>
          <a:lstStyle>
            <a:lvl1pPr>
              <a:spcBef>
                <a:spcPts val="1800"/>
              </a:spcBef>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327658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5"/>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6"/>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7"/>
          <p:cNvSpPr>
            <a:spLocks noGrp="1" noChangeArrowheads="1"/>
          </p:cNvSpPr>
          <p:nvPr>
            <p:ph type="sldNum" sz="quarter" idx="12"/>
          </p:nvPr>
        </p:nvSpPr>
        <p:spPr>
          <a:ln/>
        </p:spPr>
        <p:txBody>
          <a:bodyPr/>
          <a:lstStyle>
            <a:lvl1pPr>
              <a:defRPr/>
            </a:lvl1pPr>
          </a:lstStyle>
          <a:p>
            <a:pPr>
              <a:defRPr/>
            </a:pPr>
            <a:fld id="{A06D3E48-136C-48B6-830C-37B7EE302BBF}" type="slidenum">
              <a:rPr lang="en-US" altLang="en-US" smtClean="0"/>
              <a:pPr>
                <a:defRPr/>
              </a:pPr>
              <a:t>‹#›</a:t>
            </a:fld>
            <a:endParaRPr lang="en-US" altLang="en-US"/>
          </a:p>
        </p:txBody>
      </p:sp>
    </p:spTree>
    <p:extLst>
      <p:ext uri="{BB962C8B-B14F-4D97-AF65-F5344CB8AC3E}">
        <p14:creationId xmlns:p14="http://schemas.microsoft.com/office/powerpoint/2010/main" val="32947808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a:t>Click to edit Master title style</a:t>
            </a:r>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7" name="Date Placeholder 6"/>
          <p:cNvSpPr>
            <a:spLocks noGrp="1"/>
          </p:cNvSpPr>
          <p:nvPr>
            <p:ph type="dt" sz="half" idx="10"/>
          </p:nvPr>
        </p:nvSpPr>
        <p:spPr/>
        <p:txBody>
          <a:bodyPr/>
          <a:lstStyle/>
          <a:p>
            <a:fld id="{1D8BD707-D9CF-40AE-B4C6-C98DA3205C09}" type="datetimeFigureOut">
              <a:rPr lang="en-US" smtClean="0"/>
              <a:pPr/>
              <a:t>12/23/2020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extLst>
      <p:ext uri="{BB962C8B-B14F-4D97-AF65-F5344CB8AC3E}">
        <p14:creationId xmlns:p14="http://schemas.microsoft.com/office/powerpoint/2010/main" val="35290966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8" name="Rectangle 3"/>
          <p:cNvSpPr>
            <a:spLocks noGrp="1" noChangeArrowheads="1"/>
          </p:cNvSpPr>
          <p:nvPr>
            <p:ph type="title"/>
          </p:nvPr>
        </p:nvSpPr>
        <p:spPr bwMode="auto">
          <a:xfrm>
            <a:off x="228600" y="152400"/>
            <a:ext cx="7846234" cy="921577"/>
          </a:xfrm>
          <a:prstGeom prst="rect">
            <a:avLst/>
          </a:prstGeom>
          <a:noFill/>
          <a:ln w="9525">
            <a:noFill/>
            <a:miter lim="800000"/>
            <a:headEnd/>
            <a:tailEnd/>
          </a:ln>
        </p:spPr>
        <p:txBody>
          <a:bodyPr vert="horz" wrap="square" lIns="91440" tIns="45720" rIns="91440" bIns="45720" numCol="1" anchor="b" anchorCtr="0" compatLnSpc="1">
            <a:prstTxWarp prst="textNoShape">
              <a:avLst/>
            </a:prstTxWarp>
            <a:normAutofit/>
          </a:bodyPr>
          <a:lstStyle/>
          <a:p>
            <a:pPr lvl="0"/>
            <a:r>
              <a:rPr lang="en-US" altLang="en-US"/>
              <a:t>Click to edit Master title style</a:t>
            </a:r>
          </a:p>
        </p:txBody>
      </p:sp>
      <p:sp>
        <p:nvSpPr>
          <p:cNvPr id="10" name="Rectangle 5"/>
          <p:cNvSpPr>
            <a:spLocks noGrp="1" noChangeArrowheads="1"/>
          </p:cNvSpPr>
          <p:nvPr>
            <p:ph type="dt" sz="half" idx="2"/>
          </p:nvPr>
        </p:nvSpPr>
        <p:spPr bwMode="auto">
          <a:xfrm>
            <a:off x="228599" y="6433504"/>
            <a:ext cx="21336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a:lvl1pPr>
          </a:lstStyle>
          <a:p>
            <a:pPr>
              <a:defRPr/>
            </a:pPr>
            <a:endParaRPr lang="en-US" altLang="en-US" dirty="0"/>
          </a:p>
        </p:txBody>
      </p:sp>
      <p:sp>
        <p:nvSpPr>
          <p:cNvPr id="11" name="Rectangle 6"/>
          <p:cNvSpPr>
            <a:spLocks noGrp="1" noChangeArrowheads="1"/>
          </p:cNvSpPr>
          <p:nvPr>
            <p:ph type="ftr" sz="quarter" idx="3"/>
          </p:nvPr>
        </p:nvSpPr>
        <p:spPr bwMode="auto">
          <a:xfrm>
            <a:off x="2796380" y="6435637"/>
            <a:ext cx="35814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a:lvl1pPr>
          </a:lstStyle>
          <a:p>
            <a:pPr>
              <a:defRPr/>
            </a:pPr>
            <a:endParaRPr lang="en-US" altLang="en-US" dirty="0"/>
          </a:p>
        </p:txBody>
      </p:sp>
      <p:sp>
        <p:nvSpPr>
          <p:cNvPr id="12" name="Rectangle 7"/>
          <p:cNvSpPr>
            <a:spLocks noGrp="1" noChangeArrowheads="1"/>
          </p:cNvSpPr>
          <p:nvPr>
            <p:ph type="sldNum" sz="quarter" idx="4"/>
          </p:nvPr>
        </p:nvSpPr>
        <p:spPr bwMode="auto">
          <a:xfrm>
            <a:off x="6811962" y="6433087"/>
            <a:ext cx="21336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lvl1pPr>
          </a:lstStyle>
          <a:p>
            <a:pPr>
              <a:defRPr/>
            </a:pPr>
            <a:fld id="{2E325153-1018-431B-94BC-E5F3F0342855}" type="slidenum">
              <a:rPr lang="en-US" altLang="en-US" smtClean="0"/>
              <a:pPr>
                <a:defRPr/>
              </a:pPr>
              <a:t>‹#›</a:t>
            </a:fld>
            <a:endParaRPr lang="en-US" altLang="en-US"/>
          </a:p>
        </p:txBody>
      </p:sp>
      <p:sp>
        <p:nvSpPr>
          <p:cNvPr id="46" name="Content Placeholder 45"/>
          <p:cNvSpPr>
            <a:spLocks noGrp="1"/>
          </p:cNvSpPr>
          <p:nvPr>
            <p:ph sz="quarter" idx="10"/>
          </p:nvPr>
        </p:nvSpPr>
        <p:spPr>
          <a:xfrm>
            <a:off x="228598" y="1219200"/>
            <a:ext cx="8716963" cy="5096269"/>
          </a:xfrm>
        </p:spPr>
        <p:txBody>
          <a:bodyPr/>
          <a:lstStyle>
            <a:lvl1pPr>
              <a:spcBef>
                <a:spcPts val="1800"/>
              </a:spcBef>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565488468"/>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2_Title and Content">
    <p:spTree>
      <p:nvGrpSpPr>
        <p:cNvPr id="1" name=""/>
        <p:cNvGrpSpPr/>
        <p:nvPr/>
      </p:nvGrpSpPr>
      <p:grpSpPr>
        <a:xfrm>
          <a:off x="0" y="0"/>
          <a:ext cx="0" cy="0"/>
          <a:chOff x="0" y="0"/>
          <a:chExt cx="0" cy="0"/>
        </a:xfrm>
      </p:grpSpPr>
      <p:sp>
        <p:nvSpPr>
          <p:cNvPr id="8" name="Rectangle 3"/>
          <p:cNvSpPr>
            <a:spLocks noGrp="1" noChangeArrowheads="1"/>
          </p:cNvSpPr>
          <p:nvPr>
            <p:ph type="title"/>
          </p:nvPr>
        </p:nvSpPr>
        <p:spPr bwMode="auto">
          <a:xfrm>
            <a:off x="228600" y="152400"/>
            <a:ext cx="7846234" cy="921577"/>
          </a:xfrm>
          <a:prstGeom prst="rect">
            <a:avLst/>
          </a:prstGeom>
          <a:noFill/>
          <a:ln w="9525">
            <a:noFill/>
            <a:miter lim="800000"/>
            <a:headEnd/>
            <a:tailEnd/>
          </a:ln>
        </p:spPr>
        <p:txBody>
          <a:bodyPr vert="horz" wrap="square" lIns="91440" tIns="45720" rIns="91440" bIns="45720" numCol="1" anchor="b" anchorCtr="0" compatLnSpc="1">
            <a:prstTxWarp prst="textNoShape">
              <a:avLst/>
            </a:prstTxWarp>
            <a:normAutofit/>
          </a:bodyPr>
          <a:lstStyle/>
          <a:p>
            <a:pPr lvl="0"/>
            <a:r>
              <a:rPr lang="en-US" altLang="en-US"/>
              <a:t>Click to edit Master title style</a:t>
            </a:r>
          </a:p>
        </p:txBody>
      </p:sp>
      <p:sp>
        <p:nvSpPr>
          <p:cNvPr id="10" name="Rectangle 5"/>
          <p:cNvSpPr>
            <a:spLocks noGrp="1" noChangeArrowheads="1"/>
          </p:cNvSpPr>
          <p:nvPr>
            <p:ph type="dt" sz="half" idx="2"/>
          </p:nvPr>
        </p:nvSpPr>
        <p:spPr bwMode="auto">
          <a:xfrm>
            <a:off x="228599" y="6433504"/>
            <a:ext cx="21336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a:lvl1pPr>
          </a:lstStyle>
          <a:p>
            <a:pPr>
              <a:defRPr/>
            </a:pPr>
            <a:endParaRPr lang="en-US" altLang="en-US" dirty="0"/>
          </a:p>
        </p:txBody>
      </p:sp>
      <p:sp>
        <p:nvSpPr>
          <p:cNvPr id="11" name="Rectangle 6"/>
          <p:cNvSpPr>
            <a:spLocks noGrp="1" noChangeArrowheads="1"/>
          </p:cNvSpPr>
          <p:nvPr>
            <p:ph type="ftr" sz="quarter" idx="3"/>
          </p:nvPr>
        </p:nvSpPr>
        <p:spPr bwMode="auto">
          <a:xfrm>
            <a:off x="2796380" y="6435637"/>
            <a:ext cx="35814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a:lvl1pPr>
          </a:lstStyle>
          <a:p>
            <a:pPr>
              <a:defRPr/>
            </a:pPr>
            <a:endParaRPr lang="en-US" altLang="en-US" dirty="0"/>
          </a:p>
        </p:txBody>
      </p:sp>
      <p:sp>
        <p:nvSpPr>
          <p:cNvPr id="12" name="Rectangle 7"/>
          <p:cNvSpPr>
            <a:spLocks noGrp="1" noChangeArrowheads="1"/>
          </p:cNvSpPr>
          <p:nvPr>
            <p:ph type="sldNum" sz="quarter" idx="4"/>
          </p:nvPr>
        </p:nvSpPr>
        <p:spPr bwMode="auto">
          <a:xfrm>
            <a:off x="6811962" y="6433087"/>
            <a:ext cx="21336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lvl1pPr>
          </a:lstStyle>
          <a:p>
            <a:pPr>
              <a:defRPr/>
            </a:pPr>
            <a:fld id="{2E325153-1018-431B-94BC-E5F3F0342855}" type="slidenum">
              <a:rPr lang="en-US" altLang="en-US" smtClean="0"/>
              <a:pPr>
                <a:defRPr/>
              </a:pPr>
              <a:t>‹#›</a:t>
            </a:fld>
            <a:endParaRPr lang="en-US" altLang="en-US"/>
          </a:p>
        </p:txBody>
      </p:sp>
      <p:sp>
        <p:nvSpPr>
          <p:cNvPr id="46" name="Content Placeholder 45"/>
          <p:cNvSpPr>
            <a:spLocks noGrp="1"/>
          </p:cNvSpPr>
          <p:nvPr>
            <p:ph sz="quarter" idx="10"/>
          </p:nvPr>
        </p:nvSpPr>
        <p:spPr>
          <a:xfrm>
            <a:off x="228598" y="1219200"/>
            <a:ext cx="8716963" cy="5096269"/>
          </a:xfrm>
        </p:spPr>
        <p:txBody>
          <a:bodyPr/>
          <a:lstStyle>
            <a:lvl1pPr>
              <a:spcBef>
                <a:spcPts val="1800"/>
              </a:spcBef>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28216747"/>
      </p:ext>
    </p:extLst>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3_Title and Content">
    <p:spTree>
      <p:nvGrpSpPr>
        <p:cNvPr id="1" name=""/>
        <p:cNvGrpSpPr/>
        <p:nvPr/>
      </p:nvGrpSpPr>
      <p:grpSpPr>
        <a:xfrm>
          <a:off x="0" y="0"/>
          <a:ext cx="0" cy="0"/>
          <a:chOff x="0" y="0"/>
          <a:chExt cx="0" cy="0"/>
        </a:xfrm>
      </p:grpSpPr>
      <p:sp>
        <p:nvSpPr>
          <p:cNvPr id="8" name="Rectangle 3"/>
          <p:cNvSpPr>
            <a:spLocks noGrp="1" noChangeArrowheads="1"/>
          </p:cNvSpPr>
          <p:nvPr>
            <p:ph type="title"/>
          </p:nvPr>
        </p:nvSpPr>
        <p:spPr bwMode="auto">
          <a:xfrm>
            <a:off x="228600" y="152400"/>
            <a:ext cx="7846234" cy="921577"/>
          </a:xfrm>
          <a:prstGeom prst="rect">
            <a:avLst/>
          </a:prstGeom>
          <a:noFill/>
          <a:ln w="9525">
            <a:noFill/>
            <a:miter lim="800000"/>
            <a:headEnd/>
            <a:tailEnd/>
          </a:ln>
        </p:spPr>
        <p:txBody>
          <a:bodyPr vert="horz" wrap="square" lIns="91440" tIns="45720" rIns="91440" bIns="45720" numCol="1" anchor="b" anchorCtr="0" compatLnSpc="1">
            <a:prstTxWarp prst="textNoShape">
              <a:avLst/>
            </a:prstTxWarp>
            <a:normAutofit/>
          </a:bodyPr>
          <a:lstStyle/>
          <a:p>
            <a:pPr lvl="0"/>
            <a:r>
              <a:rPr lang="en-US" altLang="en-US"/>
              <a:t>Click to edit Master title style</a:t>
            </a:r>
          </a:p>
        </p:txBody>
      </p:sp>
      <p:sp>
        <p:nvSpPr>
          <p:cNvPr id="10" name="Rectangle 5"/>
          <p:cNvSpPr>
            <a:spLocks noGrp="1" noChangeArrowheads="1"/>
          </p:cNvSpPr>
          <p:nvPr>
            <p:ph type="dt" sz="half" idx="2"/>
          </p:nvPr>
        </p:nvSpPr>
        <p:spPr bwMode="auto">
          <a:xfrm>
            <a:off x="228599" y="6433504"/>
            <a:ext cx="21336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a:lvl1pPr>
          </a:lstStyle>
          <a:p>
            <a:pPr>
              <a:defRPr/>
            </a:pPr>
            <a:endParaRPr lang="en-US" altLang="en-US" dirty="0"/>
          </a:p>
        </p:txBody>
      </p:sp>
      <p:sp>
        <p:nvSpPr>
          <p:cNvPr id="11" name="Rectangle 6"/>
          <p:cNvSpPr>
            <a:spLocks noGrp="1" noChangeArrowheads="1"/>
          </p:cNvSpPr>
          <p:nvPr>
            <p:ph type="ftr" sz="quarter" idx="3"/>
          </p:nvPr>
        </p:nvSpPr>
        <p:spPr bwMode="auto">
          <a:xfrm>
            <a:off x="2796380" y="6435637"/>
            <a:ext cx="35814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a:lvl1pPr>
          </a:lstStyle>
          <a:p>
            <a:pPr>
              <a:defRPr/>
            </a:pPr>
            <a:endParaRPr lang="en-US" altLang="en-US" dirty="0"/>
          </a:p>
        </p:txBody>
      </p:sp>
      <p:sp>
        <p:nvSpPr>
          <p:cNvPr id="12" name="Rectangle 7"/>
          <p:cNvSpPr>
            <a:spLocks noGrp="1" noChangeArrowheads="1"/>
          </p:cNvSpPr>
          <p:nvPr>
            <p:ph type="sldNum" sz="quarter" idx="4"/>
          </p:nvPr>
        </p:nvSpPr>
        <p:spPr bwMode="auto">
          <a:xfrm>
            <a:off x="6811962" y="6433087"/>
            <a:ext cx="21336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lvl1pPr>
          </a:lstStyle>
          <a:p>
            <a:pPr>
              <a:defRPr/>
            </a:pPr>
            <a:fld id="{2E325153-1018-431B-94BC-E5F3F0342855}" type="slidenum">
              <a:rPr lang="en-US" altLang="en-US" smtClean="0"/>
              <a:pPr>
                <a:defRPr/>
              </a:pPr>
              <a:t>‹#›</a:t>
            </a:fld>
            <a:endParaRPr lang="en-US" altLang="en-US"/>
          </a:p>
        </p:txBody>
      </p:sp>
      <p:sp>
        <p:nvSpPr>
          <p:cNvPr id="46" name="Content Placeholder 45"/>
          <p:cNvSpPr>
            <a:spLocks noGrp="1"/>
          </p:cNvSpPr>
          <p:nvPr>
            <p:ph sz="quarter" idx="10"/>
          </p:nvPr>
        </p:nvSpPr>
        <p:spPr>
          <a:xfrm>
            <a:off x="228598" y="1219200"/>
            <a:ext cx="8716963" cy="5096269"/>
          </a:xfrm>
        </p:spPr>
        <p:txBody>
          <a:bodyPr/>
          <a:lstStyle>
            <a:lvl1pPr>
              <a:spcBef>
                <a:spcPts val="1800"/>
              </a:spcBef>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634637042"/>
      </p:ext>
    </p:extLst>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4_Title and Content">
    <p:spTree>
      <p:nvGrpSpPr>
        <p:cNvPr id="1" name=""/>
        <p:cNvGrpSpPr/>
        <p:nvPr/>
      </p:nvGrpSpPr>
      <p:grpSpPr>
        <a:xfrm>
          <a:off x="0" y="0"/>
          <a:ext cx="0" cy="0"/>
          <a:chOff x="0" y="0"/>
          <a:chExt cx="0" cy="0"/>
        </a:xfrm>
      </p:grpSpPr>
      <p:sp>
        <p:nvSpPr>
          <p:cNvPr id="8" name="Rectangle 3"/>
          <p:cNvSpPr>
            <a:spLocks noGrp="1" noChangeArrowheads="1"/>
          </p:cNvSpPr>
          <p:nvPr>
            <p:ph type="title"/>
          </p:nvPr>
        </p:nvSpPr>
        <p:spPr bwMode="auto">
          <a:xfrm>
            <a:off x="228600" y="152400"/>
            <a:ext cx="7846234" cy="921577"/>
          </a:xfrm>
          <a:prstGeom prst="rect">
            <a:avLst/>
          </a:prstGeom>
          <a:noFill/>
          <a:ln w="9525">
            <a:noFill/>
            <a:miter lim="800000"/>
            <a:headEnd/>
            <a:tailEnd/>
          </a:ln>
        </p:spPr>
        <p:txBody>
          <a:bodyPr vert="horz" wrap="square" lIns="91440" tIns="45720" rIns="91440" bIns="45720" numCol="1" anchor="b" anchorCtr="0" compatLnSpc="1">
            <a:prstTxWarp prst="textNoShape">
              <a:avLst/>
            </a:prstTxWarp>
            <a:normAutofit/>
          </a:bodyPr>
          <a:lstStyle/>
          <a:p>
            <a:pPr lvl="0"/>
            <a:r>
              <a:rPr lang="en-US" altLang="en-US"/>
              <a:t>Click to edit Master title style</a:t>
            </a:r>
          </a:p>
        </p:txBody>
      </p:sp>
      <p:sp>
        <p:nvSpPr>
          <p:cNvPr id="10" name="Rectangle 5"/>
          <p:cNvSpPr>
            <a:spLocks noGrp="1" noChangeArrowheads="1"/>
          </p:cNvSpPr>
          <p:nvPr>
            <p:ph type="dt" sz="half" idx="2"/>
          </p:nvPr>
        </p:nvSpPr>
        <p:spPr bwMode="auto">
          <a:xfrm>
            <a:off x="228599" y="6433504"/>
            <a:ext cx="21336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a:lvl1pPr>
          </a:lstStyle>
          <a:p>
            <a:pPr>
              <a:defRPr/>
            </a:pPr>
            <a:endParaRPr lang="en-US" altLang="en-US" dirty="0"/>
          </a:p>
        </p:txBody>
      </p:sp>
      <p:sp>
        <p:nvSpPr>
          <p:cNvPr id="11" name="Rectangle 6"/>
          <p:cNvSpPr>
            <a:spLocks noGrp="1" noChangeArrowheads="1"/>
          </p:cNvSpPr>
          <p:nvPr>
            <p:ph type="ftr" sz="quarter" idx="3"/>
          </p:nvPr>
        </p:nvSpPr>
        <p:spPr bwMode="auto">
          <a:xfrm>
            <a:off x="2796380" y="6435637"/>
            <a:ext cx="35814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a:lvl1pPr>
          </a:lstStyle>
          <a:p>
            <a:pPr>
              <a:defRPr/>
            </a:pPr>
            <a:endParaRPr lang="en-US" altLang="en-US" dirty="0"/>
          </a:p>
        </p:txBody>
      </p:sp>
      <p:sp>
        <p:nvSpPr>
          <p:cNvPr id="12" name="Rectangle 7"/>
          <p:cNvSpPr>
            <a:spLocks noGrp="1" noChangeArrowheads="1"/>
          </p:cNvSpPr>
          <p:nvPr>
            <p:ph type="sldNum" sz="quarter" idx="4"/>
          </p:nvPr>
        </p:nvSpPr>
        <p:spPr bwMode="auto">
          <a:xfrm>
            <a:off x="6811962" y="6433087"/>
            <a:ext cx="21336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lvl1pPr>
          </a:lstStyle>
          <a:p>
            <a:pPr>
              <a:defRPr/>
            </a:pPr>
            <a:fld id="{2E325153-1018-431B-94BC-E5F3F0342855}" type="slidenum">
              <a:rPr lang="en-US" altLang="en-US" smtClean="0"/>
              <a:pPr>
                <a:defRPr/>
              </a:pPr>
              <a:t>‹#›</a:t>
            </a:fld>
            <a:endParaRPr lang="en-US" altLang="en-US"/>
          </a:p>
        </p:txBody>
      </p:sp>
      <p:sp>
        <p:nvSpPr>
          <p:cNvPr id="46" name="Content Placeholder 45"/>
          <p:cNvSpPr>
            <a:spLocks noGrp="1"/>
          </p:cNvSpPr>
          <p:nvPr>
            <p:ph sz="quarter" idx="10"/>
          </p:nvPr>
        </p:nvSpPr>
        <p:spPr>
          <a:xfrm>
            <a:off x="228598" y="1219200"/>
            <a:ext cx="8716963" cy="5096269"/>
          </a:xfrm>
        </p:spPr>
        <p:txBody>
          <a:bodyPr/>
          <a:lstStyle>
            <a:lvl1pPr>
              <a:spcBef>
                <a:spcPts val="1800"/>
              </a:spcBef>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22542560"/>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5_Title and Content">
    <p:spTree>
      <p:nvGrpSpPr>
        <p:cNvPr id="1" name=""/>
        <p:cNvGrpSpPr/>
        <p:nvPr/>
      </p:nvGrpSpPr>
      <p:grpSpPr>
        <a:xfrm>
          <a:off x="0" y="0"/>
          <a:ext cx="0" cy="0"/>
          <a:chOff x="0" y="0"/>
          <a:chExt cx="0" cy="0"/>
        </a:xfrm>
      </p:grpSpPr>
      <p:sp>
        <p:nvSpPr>
          <p:cNvPr id="8" name="Rectangle 3"/>
          <p:cNvSpPr>
            <a:spLocks noGrp="1" noChangeArrowheads="1"/>
          </p:cNvSpPr>
          <p:nvPr>
            <p:ph type="title"/>
          </p:nvPr>
        </p:nvSpPr>
        <p:spPr bwMode="auto">
          <a:xfrm>
            <a:off x="228600" y="152400"/>
            <a:ext cx="7846234" cy="921577"/>
          </a:xfrm>
          <a:prstGeom prst="rect">
            <a:avLst/>
          </a:prstGeom>
          <a:noFill/>
          <a:ln w="9525">
            <a:noFill/>
            <a:miter lim="800000"/>
            <a:headEnd/>
            <a:tailEnd/>
          </a:ln>
        </p:spPr>
        <p:txBody>
          <a:bodyPr vert="horz" wrap="square" lIns="91440" tIns="45720" rIns="91440" bIns="45720" numCol="1" anchor="b" anchorCtr="0" compatLnSpc="1">
            <a:prstTxWarp prst="textNoShape">
              <a:avLst/>
            </a:prstTxWarp>
            <a:normAutofit/>
          </a:bodyPr>
          <a:lstStyle/>
          <a:p>
            <a:pPr lvl="0"/>
            <a:r>
              <a:rPr lang="en-US" altLang="en-US"/>
              <a:t>Click to edit Master title style</a:t>
            </a:r>
          </a:p>
        </p:txBody>
      </p:sp>
      <p:sp>
        <p:nvSpPr>
          <p:cNvPr id="10" name="Rectangle 5"/>
          <p:cNvSpPr>
            <a:spLocks noGrp="1" noChangeArrowheads="1"/>
          </p:cNvSpPr>
          <p:nvPr>
            <p:ph type="dt" sz="half" idx="2"/>
          </p:nvPr>
        </p:nvSpPr>
        <p:spPr bwMode="auto">
          <a:xfrm>
            <a:off x="228599" y="6433504"/>
            <a:ext cx="21336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a:lvl1pPr>
          </a:lstStyle>
          <a:p>
            <a:pPr>
              <a:defRPr/>
            </a:pPr>
            <a:endParaRPr lang="en-US" altLang="en-US" dirty="0"/>
          </a:p>
        </p:txBody>
      </p:sp>
      <p:sp>
        <p:nvSpPr>
          <p:cNvPr id="11" name="Rectangle 6"/>
          <p:cNvSpPr>
            <a:spLocks noGrp="1" noChangeArrowheads="1"/>
          </p:cNvSpPr>
          <p:nvPr>
            <p:ph type="ftr" sz="quarter" idx="3"/>
          </p:nvPr>
        </p:nvSpPr>
        <p:spPr bwMode="auto">
          <a:xfrm>
            <a:off x="2796380" y="6435637"/>
            <a:ext cx="35814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a:lvl1pPr>
          </a:lstStyle>
          <a:p>
            <a:pPr>
              <a:defRPr/>
            </a:pPr>
            <a:endParaRPr lang="en-US" altLang="en-US" dirty="0"/>
          </a:p>
        </p:txBody>
      </p:sp>
      <p:sp>
        <p:nvSpPr>
          <p:cNvPr id="12" name="Rectangle 7"/>
          <p:cNvSpPr>
            <a:spLocks noGrp="1" noChangeArrowheads="1"/>
          </p:cNvSpPr>
          <p:nvPr>
            <p:ph type="sldNum" sz="quarter" idx="4"/>
          </p:nvPr>
        </p:nvSpPr>
        <p:spPr bwMode="auto">
          <a:xfrm>
            <a:off x="6811962" y="6433087"/>
            <a:ext cx="21336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lvl1pPr>
          </a:lstStyle>
          <a:p>
            <a:pPr>
              <a:defRPr/>
            </a:pPr>
            <a:fld id="{2E325153-1018-431B-94BC-E5F3F0342855}" type="slidenum">
              <a:rPr lang="en-US" altLang="en-US" smtClean="0"/>
              <a:pPr>
                <a:defRPr/>
              </a:pPr>
              <a:t>‹#›</a:t>
            </a:fld>
            <a:endParaRPr lang="en-US" altLang="en-US"/>
          </a:p>
        </p:txBody>
      </p:sp>
      <p:sp>
        <p:nvSpPr>
          <p:cNvPr id="46" name="Content Placeholder 45"/>
          <p:cNvSpPr>
            <a:spLocks noGrp="1"/>
          </p:cNvSpPr>
          <p:nvPr>
            <p:ph sz="quarter" idx="10"/>
          </p:nvPr>
        </p:nvSpPr>
        <p:spPr>
          <a:xfrm>
            <a:off x="228598" y="1219200"/>
            <a:ext cx="8716963" cy="5096269"/>
          </a:xfrm>
        </p:spPr>
        <p:txBody>
          <a:bodyPr/>
          <a:lstStyle>
            <a:lvl1pPr>
              <a:spcBef>
                <a:spcPts val="1800"/>
              </a:spcBef>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305249823"/>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Rectangle 3"/>
          <p:cNvSpPr>
            <a:spLocks noGrp="1" noChangeArrowheads="1"/>
          </p:cNvSpPr>
          <p:nvPr>
            <p:ph type="title"/>
          </p:nvPr>
        </p:nvSpPr>
        <p:spPr bwMode="auto">
          <a:xfrm>
            <a:off x="228600" y="152401"/>
            <a:ext cx="7846234" cy="7620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normAutofit/>
          </a:bodyPr>
          <a:lstStyle/>
          <a:p>
            <a:pPr lvl="0"/>
            <a:r>
              <a:rPr lang="en-US" altLang="en-US"/>
              <a:t>Click to edit Master title style</a:t>
            </a:r>
          </a:p>
        </p:txBody>
      </p:sp>
      <p:sp>
        <p:nvSpPr>
          <p:cNvPr id="1028" name="Rectangle 4"/>
          <p:cNvSpPr>
            <a:spLocks noGrp="1" noChangeArrowheads="1"/>
          </p:cNvSpPr>
          <p:nvPr>
            <p:ph type="body" idx="1"/>
          </p:nvPr>
        </p:nvSpPr>
        <p:spPr bwMode="auto">
          <a:xfrm>
            <a:off x="228599" y="1066801"/>
            <a:ext cx="8716963" cy="5248668"/>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99013" name="Rectangle 5"/>
          <p:cNvSpPr>
            <a:spLocks noGrp="1" noChangeArrowheads="1"/>
          </p:cNvSpPr>
          <p:nvPr>
            <p:ph type="dt" sz="half" idx="2"/>
          </p:nvPr>
        </p:nvSpPr>
        <p:spPr bwMode="auto">
          <a:xfrm>
            <a:off x="228599" y="6433504"/>
            <a:ext cx="21336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a:lvl1pPr>
          </a:lstStyle>
          <a:p>
            <a:pPr>
              <a:defRPr/>
            </a:pPr>
            <a:endParaRPr lang="en-US" altLang="en-US" dirty="0"/>
          </a:p>
        </p:txBody>
      </p:sp>
      <p:sp>
        <p:nvSpPr>
          <p:cNvPr id="299014" name="Rectangle 6"/>
          <p:cNvSpPr>
            <a:spLocks noGrp="1" noChangeArrowheads="1"/>
          </p:cNvSpPr>
          <p:nvPr>
            <p:ph type="ftr" sz="quarter" idx="3"/>
          </p:nvPr>
        </p:nvSpPr>
        <p:spPr bwMode="auto">
          <a:xfrm>
            <a:off x="2796380" y="6435637"/>
            <a:ext cx="35814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a:lvl1pPr>
          </a:lstStyle>
          <a:p>
            <a:pPr>
              <a:defRPr/>
            </a:pPr>
            <a:endParaRPr lang="en-US" altLang="en-US" dirty="0"/>
          </a:p>
        </p:txBody>
      </p:sp>
      <p:sp>
        <p:nvSpPr>
          <p:cNvPr id="299015" name="Rectangle 7"/>
          <p:cNvSpPr>
            <a:spLocks noGrp="1" noChangeArrowheads="1"/>
          </p:cNvSpPr>
          <p:nvPr>
            <p:ph type="sldNum" sz="quarter" idx="4"/>
          </p:nvPr>
        </p:nvSpPr>
        <p:spPr bwMode="auto">
          <a:xfrm>
            <a:off x="6811962" y="6433087"/>
            <a:ext cx="21336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lvl1pPr>
          </a:lstStyle>
          <a:p>
            <a:pPr>
              <a:defRPr/>
            </a:pPr>
            <a:fld id="{2E325153-1018-431B-94BC-E5F3F0342855}" type="slidenum">
              <a:rPr lang="en-US" altLang="en-US" smtClean="0"/>
              <a:pPr>
                <a:defRPr/>
              </a:pPr>
              <a:t>‹#›</a:t>
            </a:fld>
            <a:endParaRPr lang="en-US" altLang="en-US"/>
          </a:p>
        </p:txBody>
      </p:sp>
      <p:pic>
        <p:nvPicPr>
          <p:cNvPr id="40" name="Picture 39" descr="https://encrypted-tbn3.google.com/images?q=tbn:ANd9GcTLAZpQzmzAPnXtyNCq1onsRE4y0bvoWlMvd3YA8Lt715oLXEJxWA"/>
          <p:cNvPicPr>
            <a:picLocks noChangeAspect="1"/>
          </p:cNvPicPr>
          <p:nvPr/>
        </p:nvPicPr>
        <p:blipFill>
          <a:blip r:embed="rId12"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8092440" y="152400"/>
            <a:ext cx="1051560" cy="697230"/>
          </a:xfrm>
          <a:prstGeom prst="rect">
            <a:avLst/>
          </a:prstGeom>
          <a:noFill/>
          <a:ln>
            <a:noFill/>
          </a:ln>
        </p:spPr>
      </p:pic>
    </p:spTree>
    <p:extLst>
      <p:ext uri="{BB962C8B-B14F-4D97-AF65-F5344CB8AC3E}">
        <p14:creationId xmlns:p14="http://schemas.microsoft.com/office/powerpoint/2010/main" val="1905047140"/>
      </p:ext>
    </p:extLst>
  </p:cSld>
  <p:clrMap bg1="lt1" tx1="dk1" bg2="lt2" tx2="dk2" accent1="accent1" accent2="accent2" accent3="accent3" accent4="accent4" accent5="accent5" accent6="accent6" hlink="hlink" folHlink="folHlink"/>
  <p:sldLayoutIdLst>
    <p:sldLayoutId id="2147483911" r:id="rId1"/>
    <p:sldLayoutId id="2147483912" r:id="rId2"/>
    <p:sldLayoutId id="2147483913" r:id="rId3"/>
    <p:sldLayoutId id="2147483914" r:id="rId4"/>
    <p:sldLayoutId id="2147483915" r:id="rId5"/>
    <p:sldLayoutId id="2147483916" r:id="rId6"/>
    <p:sldLayoutId id="2147483917" r:id="rId7"/>
    <p:sldLayoutId id="2147483918" r:id="rId8"/>
    <p:sldLayoutId id="2147483919" r:id="rId9"/>
    <p:sldLayoutId id="2147483898" r:id="rId10"/>
  </p:sldLayoutIdLst>
  <p:hf hdr="0" ftr="0" dt="0"/>
  <p:txStyles>
    <p:titleStyle>
      <a:lvl1pPr algn="l" rtl="0" eaLnBrk="1" fontAlgn="base" hangingPunct="1">
        <a:spcBef>
          <a:spcPct val="0"/>
        </a:spcBef>
        <a:spcAft>
          <a:spcPct val="0"/>
        </a:spcAft>
        <a:defRPr sz="3900" b="1">
          <a:solidFill>
            <a:schemeClr val="tx2"/>
          </a:solidFill>
          <a:latin typeface="+mj-lt"/>
          <a:ea typeface="+mj-ea"/>
          <a:cs typeface="+mj-cs"/>
        </a:defRPr>
      </a:lvl1pPr>
      <a:lvl2pPr algn="l" rtl="0" eaLnBrk="1" fontAlgn="base" hangingPunct="1">
        <a:spcBef>
          <a:spcPct val="0"/>
        </a:spcBef>
        <a:spcAft>
          <a:spcPct val="0"/>
        </a:spcAft>
        <a:defRPr sz="3900" b="1">
          <a:solidFill>
            <a:schemeClr val="tx2"/>
          </a:solidFill>
          <a:latin typeface="Arial" charset="0"/>
        </a:defRPr>
      </a:lvl2pPr>
      <a:lvl3pPr algn="l" rtl="0" eaLnBrk="1" fontAlgn="base" hangingPunct="1">
        <a:spcBef>
          <a:spcPct val="0"/>
        </a:spcBef>
        <a:spcAft>
          <a:spcPct val="0"/>
        </a:spcAft>
        <a:defRPr sz="3900" b="1">
          <a:solidFill>
            <a:schemeClr val="tx2"/>
          </a:solidFill>
          <a:latin typeface="Arial" charset="0"/>
        </a:defRPr>
      </a:lvl3pPr>
      <a:lvl4pPr algn="l" rtl="0" eaLnBrk="1" fontAlgn="base" hangingPunct="1">
        <a:spcBef>
          <a:spcPct val="0"/>
        </a:spcBef>
        <a:spcAft>
          <a:spcPct val="0"/>
        </a:spcAft>
        <a:defRPr sz="3900" b="1">
          <a:solidFill>
            <a:schemeClr val="tx2"/>
          </a:solidFill>
          <a:latin typeface="Arial" charset="0"/>
        </a:defRPr>
      </a:lvl4pPr>
      <a:lvl5pPr algn="l" rtl="0" eaLnBrk="1" fontAlgn="base" hangingPunct="1">
        <a:spcBef>
          <a:spcPct val="0"/>
        </a:spcBef>
        <a:spcAft>
          <a:spcPct val="0"/>
        </a:spcAft>
        <a:defRPr sz="3900" b="1">
          <a:solidFill>
            <a:schemeClr val="tx2"/>
          </a:solidFill>
          <a:latin typeface="Arial" charset="0"/>
        </a:defRPr>
      </a:lvl5pPr>
      <a:lvl6pPr marL="457200" algn="l" rtl="0" eaLnBrk="1" fontAlgn="base" hangingPunct="1">
        <a:spcBef>
          <a:spcPct val="0"/>
        </a:spcBef>
        <a:spcAft>
          <a:spcPct val="0"/>
        </a:spcAft>
        <a:defRPr sz="3900" b="1">
          <a:solidFill>
            <a:schemeClr val="tx2"/>
          </a:solidFill>
          <a:latin typeface="Arial" charset="0"/>
        </a:defRPr>
      </a:lvl6pPr>
      <a:lvl7pPr marL="914400" algn="l" rtl="0" eaLnBrk="1" fontAlgn="base" hangingPunct="1">
        <a:spcBef>
          <a:spcPct val="0"/>
        </a:spcBef>
        <a:spcAft>
          <a:spcPct val="0"/>
        </a:spcAft>
        <a:defRPr sz="3900" b="1">
          <a:solidFill>
            <a:schemeClr val="tx2"/>
          </a:solidFill>
          <a:latin typeface="Arial" charset="0"/>
        </a:defRPr>
      </a:lvl7pPr>
      <a:lvl8pPr marL="1371600" algn="l" rtl="0" eaLnBrk="1" fontAlgn="base" hangingPunct="1">
        <a:spcBef>
          <a:spcPct val="0"/>
        </a:spcBef>
        <a:spcAft>
          <a:spcPct val="0"/>
        </a:spcAft>
        <a:defRPr sz="3900" b="1">
          <a:solidFill>
            <a:schemeClr val="tx2"/>
          </a:solidFill>
          <a:latin typeface="Arial" charset="0"/>
        </a:defRPr>
      </a:lvl8pPr>
      <a:lvl9pPr marL="1828800" algn="l" rtl="0" eaLnBrk="1" fontAlgn="base" hangingPunct="1">
        <a:spcBef>
          <a:spcPct val="0"/>
        </a:spcBef>
        <a:spcAft>
          <a:spcPct val="0"/>
        </a:spcAft>
        <a:defRPr sz="3900" b="1">
          <a:solidFill>
            <a:schemeClr val="tx2"/>
          </a:solidFill>
          <a:latin typeface="Arial" charset="0"/>
        </a:defRPr>
      </a:lvl9pPr>
    </p:titleStyle>
    <p:bodyStyle>
      <a:lvl1pPr marL="342900" indent="-342900" algn="l" rtl="0" eaLnBrk="1" fontAlgn="base" hangingPunct="1">
        <a:spcBef>
          <a:spcPct val="20000"/>
        </a:spcBef>
        <a:spcAft>
          <a:spcPct val="0"/>
        </a:spcAft>
        <a:buClr>
          <a:schemeClr val="tx2"/>
        </a:buClr>
        <a:buSzPct val="70000"/>
        <a:buFont typeface="Wingdings" pitchFamily="2" charset="2"/>
        <a:buChar char="l"/>
        <a:defRPr sz="3000">
          <a:solidFill>
            <a:schemeClr val="tx1"/>
          </a:solidFill>
          <a:latin typeface="+mn-lt"/>
          <a:ea typeface="+mn-ea"/>
          <a:cs typeface="+mn-cs"/>
        </a:defRPr>
      </a:lvl1pPr>
      <a:lvl2pPr marL="692150" indent="-347663" algn="l" rtl="0" eaLnBrk="1" fontAlgn="base" hangingPunct="1">
        <a:spcBef>
          <a:spcPct val="20000"/>
        </a:spcBef>
        <a:spcAft>
          <a:spcPct val="0"/>
        </a:spcAft>
        <a:buClr>
          <a:schemeClr val="accent2"/>
        </a:buClr>
        <a:buSzPct val="70000"/>
        <a:buFont typeface="Wingdings" pitchFamily="2" charset="2"/>
        <a:buChar char="l"/>
        <a:defRPr sz="2600">
          <a:solidFill>
            <a:schemeClr val="tx1"/>
          </a:solidFill>
          <a:latin typeface="+mn-lt"/>
        </a:defRPr>
      </a:lvl2pPr>
      <a:lvl3pPr marL="987425" indent="-293688" algn="l" rtl="0" eaLnBrk="1" fontAlgn="base" hangingPunct="1">
        <a:spcBef>
          <a:spcPct val="20000"/>
        </a:spcBef>
        <a:spcAft>
          <a:spcPct val="0"/>
        </a:spcAft>
        <a:buClr>
          <a:schemeClr val="accent1"/>
        </a:buClr>
        <a:buSzPct val="70000"/>
        <a:buFont typeface="Wingdings" pitchFamily="2" charset="2"/>
        <a:buChar char="l"/>
        <a:defRPr sz="2300">
          <a:solidFill>
            <a:schemeClr val="tx1"/>
          </a:solidFill>
          <a:latin typeface="+mn-lt"/>
        </a:defRPr>
      </a:lvl3pPr>
      <a:lvl4pPr marL="1281113" indent="-292100" algn="l" rtl="0" eaLnBrk="1" fontAlgn="base" hangingPunct="1">
        <a:spcBef>
          <a:spcPct val="20000"/>
        </a:spcBef>
        <a:spcAft>
          <a:spcPct val="0"/>
        </a:spcAft>
        <a:buClr>
          <a:schemeClr val="tx2"/>
        </a:buClr>
        <a:buSzPct val="75000"/>
        <a:buFont typeface="Wingdings" pitchFamily="2" charset="2"/>
        <a:buChar char="§"/>
        <a:defRPr sz="2000">
          <a:solidFill>
            <a:schemeClr val="tx1"/>
          </a:solidFill>
          <a:latin typeface="+mn-lt"/>
        </a:defRPr>
      </a:lvl4pPr>
      <a:lvl5pPr marL="1598613" indent="-315913" algn="l" rtl="0" eaLnBrk="1" fontAlgn="base" hangingPunct="1">
        <a:spcBef>
          <a:spcPct val="20000"/>
        </a:spcBef>
        <a:spcAft>
          <a:spcPct val="0"/>
        </a:spcAft>
        <a:buClr>
          <a:schemeClr val="folHlink"/>
        </a:buClr>
        <a:buSzPct val="80000"/>
        <a:buFont typeface="Wingdings" pitchFamily="2" charset="2"/>
        <a:buChar char="§"/>
        <a:defRPr sz="2000">
          <a:solidFill>
            <a:schemeClr val="tx1"/>
          </a:solidFill>
          <a:latin typeface="+mn-lt"/>
        </a:defRPr>
      </a:lvl5pPr>
      <a:lvl6pPr marL="2055813" indent="-315913" algn="l" rtl="0" eaLnBrk="1" fontAlgn="base" hangingPunct="1">
        <a:spcBef>
          <a:spcPct val="20000"/>
        </a:spcBef>
        <a:spcAft>
          <a:spcPct val="0"/>
        </a:spcAft>
        <a:buClr>
          <a:schemeClr val="folHlink"/>
        </a:buClr>
        <a:buSzPct val="80000"/>
        <a:buFont typeface="Wingdings" pitchFamily="2" charset="2"/>
        <a:buChar char="§"/>
        <a:defRPr sz="2000">
          <a:solidFill>
            <a:schemeClr val="tx1"/>
          </a:solidFill>
          <a:latin typeface="+mn-lt"/>
        </a:defRPr>
      </a:lvl6pPr>
      <a:lvl7pPr marL="2513013" indent="-315913" algn="l" rtl="0" eaLnBrk="1" fontAlgn="base" hangingPunct="1">
        <a:spcBef>
          <a:spcPct val="20000"/>
        </a:spcBef>
        <a:spcAft>
          <a:spcPct val="0"/>
        </a:spcAft>
        <a:buClr>
          <a:schemeClr val="folHlink"/>
        </a:buClr>
        <a:buSzPct val="80000"/>
        <a:buFont typeface="Wingdings" pitchFamily="2" charset="2"/>
        <a:buChar char="§"/>
        <a:defRPr sz="2000">
          <a:solidFill>
            <a:schemeClr val="tx1"/>
          </a:solidFill>
          <a:latin typeface="+mn-lt"/>
        </a:defRPr>
      </a:lvl7pPr>
      <a:lvl8pPr marL="2970213" indent="-315913" algn="l" rtl="0" eaLnBrk="1" fontAlgn="base" hangingPunct="1">
        <a:spcBef>
          <a:spcPct val="20000"/>
        </a:spcBef>
        <a:spcAft>
          <a:spcPct val="0"/>
        </a:spcAft>
        <a:buClr>
          <a:schemeClr val="folHlink"/>
        </a:buClr>
        <a:buSzPct val="80000"/>
        <a:buFont typeface="Wingdings" pitchFamily="2" charset="2"/>
        <a:buChar char="§"/>
        <a:defRPr sz="2000">
          <a:solidFill>
            <a:schemeClr val="tx1"/>
          </a:solidFill>
          <a:latin typeface="+mn-lt"/>
        </a:defRPr>
      </a:lvl8pPr>
      <a:lvl9pPr marL="3427413" indent="-315913" algn="l" rtl="0" eaLnBrk="1" fontAlgn="base" hangingPunct="1">
        <a:spcBef>
          <a:spcPct val="20000"/>
        </a:spcBef>
        <a:spcAft>
          <a:spcPct val="0"/>
        </a:spcAft>
        <a:buClr>
          <a:schemeClr val="folHlink"/>
        </a:buClr>
        <a:buSzPct val="80000"/>
        <a:buFont typeface="Wingdings" pitchFamily="2" charset="2"/>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www.productchart.com/smartphones/" TargetMode="External"/><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www.getelastic.com/grid-vs-list/" TargetMode="External"/><Relationship Id="rId2" Type="http://schemas.openxmlformats.org/officeDocument/2006/relationships/hyperlink" Target="https://uxmag.com/articles/designing-search-results-pages" TargetMode="External"/><Relationship Id="rId1" Type="http://schemas.openxmlformats.org/officeDocument/2006/relationships/slideLayout" Target="../slideLayouts/slideLayout2.xml"/><Relationship Id="rId4" Type="http://schemas.openxmlformats.org/officeDocument/2006/relationships/hyperlink" Target="http://www.digitalsurgeons.com/thoughts/creative/list-vs-grid-view-how-do-you-choose/" TargetMode="External"/></Relationships>
</file>

<file path=ppt/slides/_rels/slide12.xml.rels><?xml version="1.0" encoding="UTF-8" standalone="yes"?>
<Relationships xmlns="http://schemas.openxmlformats.org/package/2006/relationships"><Relationship Id="rId3" Type="http://schemas.openxmlformats.org/officeDocument/2006/relationships/hyperlink" Target="https://demos.scotch.io/visual-guide-to-css3-flexbox-flexbox-playground/demos/" TargetMode="External"/><Relationship Id="rId2" Type="http://schemas.openxmlformats.org/officeDocument/2006/relationships/hyperlink" Target="https://developer.mozilla.org/en-US/docs/Web/CSS/CSS_Flexible_Box_Layout/Basic_Concepts_of_Flexbox"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it4203.azurewebsites.net/demo/data-layout"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hyperlink" Target="https://www.quackit.com/css/flexbox/examples/flexbox_cards.cfm"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hyperlink" Target="https://gedd.ski/post/the-difference-between-width-and-flex-basis/" TargetMode="External"/><Relationship Id="rId13" Type="http://schemas.openxmlformats.org/officeDocument/2006/relationships/hyperlink" Target="https://learncssgrid.com/" TargetMode="External"/><Relationship Id="rId18" Type="http://schemas.openxmlformats.org/officeDocument/2006/relationships/hyperlink" Target="https://webdesign.tutsplus.com/articles/flexbox-vs-css-grid-which-should-you-use--cms-30184" TargetMode="External"/><Relationship Id="rId3" Type="http://schemas.openxmlformats.org/officeDocument/2006/relationships/hyperlink" Target="https://developer.mozilla.org/en-US/docs/Web/CSS/CSS_Flexible_Box_Layout" TargetMode="External"/><Relationship Id="rId7" Type="http://schemas.openxmlformats.org/officeDocument/2006/relationships/hyperlink" Target="http://www.sketchingwithcss.com/samplechapter/cheatsheet.html" TargetMode="External"/><Relationship Id="rId12" Type="http://schemas.openxmlformats.org/officeDocument/2006/relationships/hyperlink" Target="https://www.youtube.com/watch?v=rIO5326FgPE&amp;list=PLZlA0Gpn_vH85jM1TWO6TdCtSr6ruglWn&amp;index=8" TargetMode="External"/><Relationship Id="rId17" Type="http://schemas.openxmlformats.org/officeDocument/2006/relationships/hyperlink" Target="https://rachelandrew.co.uk/archives/2016/03/30/should-i-use-grid-or-flexbox/" TargetMode="External"/><Relationship Id="rId2" Type="http://schemas.openxmlformats.org/officeDocument/2006/relationships/hyperlink" Target="https://www.quackit.com/css/flexbox/" TargetMode="External"/><Relationship Id="rId16" Type="http://schemas.openxmlformats.org/officeDocument/2006/relationships/hyperlink" Target="https://gridbyexample.com/" TargetMode="External"/><Relationship Id="rId20" Type="http://schemas.openxmlformats.org/officeDocument/2006/relationships/hyperlink" Target="http://www.jqwidgets.com/" TargetMode="External"/><Relationship Id="rId1" Type="http://schemas.openxmlformats.org/officeDocument/2006/relationships/slideLayout" Target="../slideLayouts/slideLayout2.xml"/><Relationship Id="rId6" Type="http://schemas.openxmlformats.org/officeDocument/2006/relationships/hyperlink" Target="http://callmenick.com/post/flexbox-examples" TargetMode="External"/><Relationship Id="rId11" Type="http://schemas.openxmlformats.org/officeDocument/2006/relationships/hyperlink" Target="http://learnlayout.com/toc.html" TargetMode="External"/><Relationship Id="rId5" Type="http://schemas.openxmlformats.org/officeDocument/2006/relationships/hyperlink" Target="https://scotch.io/tutorials/a-visual-guide-to-css3-flexbox-properties" TargetMode="External"/><Relationship Id="rId15" Type="http://schemas.openxmlformats.org/officeDocument/2006/relationships/hyperlink" Target="https://developer.mozilla.org/en-US/docs/Web/CSS/CSS_Grid_Layout" TargetMode="External"/><Relationship Id="rId10" Type="http://schemas.openxmlformats.org/officeDocument/2006/relationships/hyperlink" Target="https://scotch.io/demos/visual-guide-to-css3-flexbox-flexbox-playground" TargetMode="External"/><Relationship Id="rId19" Type="http://schemas.openxmlformats.org/officeDocument/2006/relationships/hyperlink" Target="http://bootcards.org/" TargetMode="External"/><Relationship Id="rId4" Type="http://schemas.openxmlformats.org/officeDocument/2006/relationships/hyperlink" Target="https://css-tricks.com/snippets/css/a-guide-to-flexbox/" TargetMode="External"/><Relationship Id="rId9" Type="http://schemas.openxmlformats.org/officeDocument/2006/relationships/hyperlink" Target="http://demo.agektmr.com/flexbox/" TargetMode="External"/><Relationship Id="rId14" Type="http://schemas.openxmlformats.org/officeDocument/2006/relationships/hyperlink" Target="https://css-tricks.com/snippets/css/complete-guide-grid/" TargetMode="External"/></Relationships>
</file>

<file path=ppt/slides/_rels/slide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hyperlink" Target="https://engineering.linkedin.com/frontend/client-side-templating-throwdown-mustache-handlebars-dustjs-and-more"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hyperlink" Target="https://mustache.github.io/"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s://mustache.github.io/mustache.5.html" TargetMode="External"/><Relationship Id="rId2" Type="http://schemas.openxmlformats.org/officeDocument/2006/relationships/hyperlink" Target="http://www.sitepoint.com/creating-html-templates-with-mustachejs/"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it-ebooks-api.info/v1/search/mobile" TargetMode="External"/><Relationship Id="rId2" Type="http://schemas.openxmlformats.org/officeDocument/2006/relationships/hyperlink" Target="https://mustache.github.io/#demo"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openxmlformats.org/officeDocument/2006/relationships/hyperlink" Target="https://engineering.linkedin.com/frontend/client-side-templating-throwdown-mustache-handlebars-dustjs-and-more" TargetMode="External"/><Relationship Id="rId13" Type="http://schemas.openxmlformats.org/officeDocument/2006/relationships/hyperlink" Target="http://beebole.com/pure/" TargetMode="External"/><Relationship Id="rId3" Type="http://schemas.openxmlformats.org/officeDocument/2006/relationships/hyperlink" Target="https://www.youtube.com/watch?v=xIJuDcA6YBo" TargetMode="External"/><Relationship Id="rId7" Type="http://schemas.openxmlformats.org/officeDocument/2006/relationships/hyperlink" Target="http://code.tutsplus.com/tutorials/best-practices-when-working-with-javascript-templates--net-28364" TargetMode="External"/><Relationship Id="rId12" Type="http://schemas.openxmlformats.org/officeDocument/2006/relationships/hyperlink" Target="http://jade-lang.com/" TargetMode="External"/><Relationship Id="rId2" Type="http://schemas.openxmlformats.org/officeDocument/2006/relationships/hyperlink" Target="https://en.wikipedia.org/wiki/JavaScript_templating" TargetMode="External"/><Relationship Id="rId1" Type="http://schemas.openxmlformats.org/officeDocument/2006/relationships/slideLayout" Target="../slideLayouts/slideLayout2.xml"/><Relationship Id="rId6" Type="http://schemas.openxmlformats.org/officeDocument/2006/relationships/hyperlink" Target="http://coenraets.org/blog/2011/12/tutorial-html-templates-with-mustache-js/" TargetMode="External"/><Relationship Id="rId11" Type="http://schemas.openxmlformats.org/officeDocument/2006/relationships/hyperlink" Target="http://handlebarsjs.com/" TargetMode="External"/><Relationship Id="rId5" Type="http://schemas.openxmlformats.org/officeDocument/2006/relationships/hyperlink" Target="https://mustache.github.io/mustache.5.html" TargetMode="External"/><Relationship Id="rId15" Type="http://schemas.openxmlformats.org/officeDocument/2006/relationships/hyperlink" Target="https://colorlib.com/wp/top-templating-engines-for-javascript/" TargetMode="External"/><Relationship Id="rId10" Type="http://schemas.openxmlformats.org/officeDocument/2006/relationships/hyperlink" Target="http://json2html.com/" TargetMode="External"/><Relationship Id="rId4" Type="http://schemas.openxmlformats.org/officeDocument/2006/relationships/hyperlink" Target="http://www.sitepoint.com/creating-html-templates-with-mustachejs/" TargetMode="External"/><Relationship Id="rId9" Type="http://schemas.openxmlformats.org/officeDocument/2006/relationships/hyperlink" Target="https://developer.mozilla.org/en-US/docs/JavaScript_templates" TargetMode="External"/><Relationship Id="rId14" Type="http://schemas.openxmlformats.org/officeDocument/2006/relationships/hyperlink" Target="http://jqueryhouse.com/top-5-best-javascript-template-engines/"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s://uxmag.com/articles/designing-search-results-pages"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8" Type="http://schemas.openxmlformats.org/officeDocument/2006/relationships/hyperlink" Target="http://ui-patterns.com/patterns/AlternatingRowColors" TargetMode="External"/><Relationship Id="rId3" Type="http://schemas.openxmlformats.org/officeDocument/2006/relationships/hyperlink" Target="https://www.patternfly.org/v3/pattern-library/content-views/table-view/" TargetMode="External"/><Relationship Id="rId7" Type="http://schemas.openxmlformats.org/officeDocument/2006/relationships/hyperlink" Target="http://www.jankoatwarpspeed.com/ultimate-guide-to-table-ui-patterns/" TargetMode="External"/><Relationship Id="rId12" Type="http://schemas.openxmlformats.org/officeDocument/2006/relationships/hyperlink" Target="http://www.jqwidgets.com/jquery-widgets-demo/demos/jqxdatatable/index.htm" TargetMode="External"/><Relationship Id="rId2" Type="http://schemas.openxmlformats.org/officeDocument/2006/relationships/hyperlink" Target="http://patternry.com/p=data-table/" TargetMode="External"/><Relationship Id="rId1" Type="http://schemas.openxmlformats.org/officeDocument/2006/relationships/slideLayout" Target="../slideLayouts/slideLayout2.xml"/><Relationship Id="rId6" Type="http://schemas.openxmlformats.org/officeDocument/2006/relationships/hyperlink" Target="https://www.google.com/design/spec/components/data-tables.html" TargetMode="External"/><Relationship Id="rId11" Type="http://schemas.openxmlformats.org/officeDocument/2006/relationships/hyperlink" Target="http://www.jqwidgets.com/jquery-widgets-demo/demos/jqxgrid/" TargetMode="External"/><Relationship Id="rId5" Type="http://schemas.openxmlformats.org/officeDocument/2006/relationships/hyperlink" Target="http://finance.yahoo.com/quote/%5eDJI/components" TargetMode="External"/><Relationship Id="rId10" Type="http://schemas.openxmlformats.org/officeDocument/2006/relationships/hyperlink" Target="http://js-grid.com/" TargetMode="External"/><Relationship Id="rId4" Type="http://schemas.openxmlformats.org/officeDocument/2006/relationships/hyperlink" Target="http://apps.atl.com/Passenger/FlightInfo/Search.aspx?FIDSType=A" TargetMode="External"/><Relationship Id="rId9" Type="http://schemas.openxmlformats.org/officeDocument/2006/relationships/hyperlink" Target="https://datatables.net/"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atlanta.craigslist.org/cta/" TargetMode="External"/><Relationship Id="rId7" Type="http://schemas.openxmlformats.org/officeDocument/2006/relationships/hyperlink" Target="https://www.google.com/design/spec/components/lists.html" TargetMode="External"/><Relationship Id="rId2" Type="http://schemas.openxmlformats.org/officeDocument/2006/relationships/hyperlink" Target="https://www.patternfly.org/v3/pattern-library/content-views/list-view/" TargetMode="External"/><Relationship Id="rId1" Type="http://schemas.openxmlformats.org/officeDocument/2006/relationships/slideLayout" Target="../slideLayouts/slideLayout2.xml"/><Relationship Id="rId6" Type="http://schemas.openxmlformats.org/officeDocument/2006/relationships/hyperlink" Target="http://camelcamelcamel.com/search?sq=shoe" TargetMode="External"/><Relationship Id="rId5" Type="http://schemas.openxmlformats.org/officeDocument/2006/relationships/hyperlink" Target="https://www.apmex.com/search?q=eagles&amp;vt=l" TargetMode="External"/><Relationship Id="rId4" Type="http://schemas.openxmlformats.org/officeDocument/2006/relationships/hyperlink" Target="http://atlanta.craigslist.org/cta"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atlanta.craigslist.org/cta" TargetMode="External"/><Relationship Id="rId2" Type="http://schemas.openxmlformats.org/officeDocument/2006/relationships/hyperlink" Target="https://www.patternfly.org/v3/pattern-library/content-views/card-view/" TargetMode="External"/><Relationship Id="rId1" Type="http://schemas.openxmlformats.org/officeDocument/2006/relationships/slideLayout" Target="../slideLayouts/slideLayout2.xml"/><Relationship Id="rId5" Type="http://schemas.openxmlformats.org/officeDocument/2006/relationships/hyperlink" Target="https://www.google.com/design/spec/components/grid-lists.html" TargetMode="External"/><Relationship Id="rId4" Type="http://schemas.openxmlformats.org/officeDocument/2006/relationships/hyperlink" Target="http://www.newegg.com/Store/Category.aspx?Category=19"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s://blog.intercom.com/why-cards-are-the-future-of-the-web/" TargetMode="External"/><Relationship Id="rId2" Type="http://schemas.openxmlformats.org/officeDocument/2006/relationships/hyperlink" Target="https://www.google.com/design/spec/components/cards.html" TargetMode="External"/><Relationship Id="rId1" Type="http://schemas.openxmlformats.org/officeDocument/2006/relationships/slideLayout" Target="../slideLayouts/slideLayout2.xml"/><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ctrTitle"/>
          </p:nvPr>
        </p:nvSpPr>
        <p:spPr>
          <a:xfrm>
            <a:off x="392113" y="533400"/>
            <a:ext cx="6618287" cy="2133600"/>
          </a:xfrm>
        </p:spPr>
        <p:txBody>
          <a:bodyPr>
            <a:normAutofit/>
          </a:bodyPr>
          <a:lstStyle/>
          <a:p>
            <a:r>
              <a:rPr lang="en-US" sz="3200" dirty="0"/>
              <a:t>SPA UI:</a:t>
            </a:r>
            <a:br>
              <a:rPr lang="en-US" sz="3200" dirty="0"/>
            </a:br>
            <a:r>
              <a:rPr lang="en-US" sz="3200" dirty="0"/>
              <a:t>Data Presentation Layout</a:t>
            </a:r>
            <a:endParaRPr lang="en-US" sz="2400" dirty="0"/>
          </a:p>
        </p:txBody>
      </p:sp>
      <p:sp>
        <p:nvSpPr>
          <p:cNvPr id="3075" name="Rectangle 5"/>
          <p:cNvSpPr>
            <a:spLocks noGrp="1" noChangeArrowheads="1"/>
          </p:cNvSpPr>
          <p:nvPr>
            <p:ph type="subTitle" idx="1"/>
          </p:nvPr>
        </p:nvSpPr>
        <p:spPr/>
        <p:txBody>
          <a:bodyPr>
            <a:normAutofit/>
          </a:bodyPr>
          <a:lstStyle/>
          <a:p>
            <a:pPr>
              <a:lnSpc>
                <a:spcPct val="90000"/>
              </a:lnSpc>
            </a:pPr>
            <a:r>
              <a:rPr lang="en-US" sz="2400"/>
              <a:t>IT 4403 Advanced Web and Mobile Applications</a:t>
            </a:r>
            <a:endParaRPr lang="en-US" sz="2400" dirty="0"/>
          </a:p>
        </p:txBody>
      </p:sp>
      <p:sp>
        <p:nvSpPr>
          <p:cNvPr id="6" name="Rectangle 6"/>
          <p:cNvSpPr>
            <a:spLocks noChangeArrowheads="1"/>
          </p:cNvSpPr>
          <p:nvPr/>
        </p:nvSpPr>
        <p:spPr bwMode="auto">
          <a:xfrm>
            <a:off x="3505200" y="4986141"/>
            <a:ext cx="2209800" cy="762000"/>
          </a:xfrm>
          <a:prstGeom prst="rect">
            <a:avLst/>
          </a:prstGeom>
          <a:noFill/>
          <a:ln w="9525">
            <a:noFill/>
            <a:miter lim="800000"/>
            <a:headEnd/>
            <a:tailEnd/>
          </a:ln>
        </p:spPr>
        <p:txBody>
          <a:bodyPr/>
          <a:lstStyle/>
          <a:p>
            <a:pPr algn="r">
              <a:lnSpc>
                <a:spcPct val="80000"/>
              </a:lnSpc>
              <a:spcBef>
                <a:spcPct val="20000"/>
              </a:spcBef>
              <a:buClr>
                <a:schemeClr val="tx2"/>
              </a:buClr>
              <a:buSzPct val="70000"/>
              <a:buFont typeface="Wingdings" pitchFamily="2" charset="2"/>
              <a:buNone/>
            </a:pPr>
            <a:r>
              <a:rPr lang="en-US" sz="2400" dirty="0"/>
              <a:t>Jack G. </a:t>
            </a:r>
            <a:r>
              <a:rPr lang="en-US" sz="2400" dirty="0" err="1"/>
              <a:t>Zheng</a:t>
            </a:r>
            <a:endParaRPr lang="en-US" sz="2400" dirty="0"/>
          </a:p>
          <a:p>
            <a:pPr algn="r">
              <a:lnSpc>
                <a:spcPct val="80000"/>
              </a:lnSpc>
              <a:spcBef>
                <a:spcPct val="20000"/>
              </a:spcBef>
              <a:buClr>
                <a:schemeClr val="tx2"/>
              </a:buClr>
              <a:buSzPct val="70000"/>
              <a:buFont typeface="Wingdings" pitchFamily="2" charset="2"/>
              <a:buNone/>
            </a:pPr>
            <a:r>
              <a:rPr lang="en-US" sz="2000" dirty="0"/>
              <a:t>Fall 2019</a:t>
            </a: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31219" y="4743997"/>
            <a:ext cx="1059187" cy="1067594"/>
          </a:xfrm>
          <a:prstGeom prst="rect">
            <a:avLst/>
          </a:prstGeom>
        </p:spPr>
      </p:pic>
    </p:spTree>
    <p:extLst>
      <p:ext uri="{BB962C8B-B14F-4D97-AF65-F5344CB8AC3E}">
        <p14:creationId xmlns:p14="http://schemas.microsoft.com/office/powerpoint/2010/main" val="1859705678"/>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Special Mention</a:t>
            </a:r>
          </a:p>
        </p:txBody>
      </p:sp>
      <p:sp>
        <p:nvSpPr>
          <p:cNvPr id="3" name="Slide Number Placeholder 2"/>
          <p:cNvSpPr>
            <a:spLocks noGrp="1"/>
          </p:cNvSpPr>
          <p:nvPr>
            <p:ph type="sldNum" sz="quarter" idx="4"/>
          </p:nvPr>
        </p:nvSpPr>
        <p:spPr/>
        <p:txBody>
          <a:bodyPr/>
          <a:lstStyle/>
          <a:p>
            <a:pPr>
              <a:defRPr/>
            </a:pPr>
            <a:fld id="{2E325153-1018-431B-94BC-E5F3F0342855}" type="slidenum">
              <a:rPr lang="en-US" altLang="en-US" smtClean="0"/>
              <a:pPr>
                <a:defRPr/>
              </a:pPr>
              <a:t>10</a:t>
            </a:fld>
            <a:endParaRPr lang="en-US" altLang="en-US"/>
          </a:p>
        </p:txBody>
      </p:sp>
      <p:pic>
        <p:nvPicPr>
          <p:cNvPr id="5" name="Picture 4"/>
          <p:cNvPicPr>
            <a:picLocks noChangeAspect="1"/>
          </p:cNvPicPr>
          <p:nvPr/>
        </p:nvPicPr>
        <p:blipFill>
          <a:blip r:embed="rId2"/>
          <a:stretch>
            <a:fillRect/>
          </a:stretch>
        </p:blipFill>
        <p:spPr>
          <a:xfrm>
            <a:off x="533400" y="1219200"/>
            <a:ext cx="6561389" cy="5029636"/>
          </a:xfrm>
          <a:prstGeom prst="rect">
            <a:avLst/>
          </a:prstGeom>
        </p:spPr>
      </p:pic>
      <p:sp>
        <p:nvSpPr>
          <p:cNvPr id="6" name="Rectangle 5"/>
          <p:cNvSpPr/>
          <p:nvPr/>
        </p:nvSpPr>
        <p:spPr>
          <a:xfrm>
            <a:off x="4201481" y="4955967"/>
            <a:ext cx="4744081" cy="923330"/>
          </a:xfrm>
          <a:prstGeom prst="rect">
            <a:avLst/>
          </a:prstGeom>
          <a:solidFill>
            <a:schemeClr val="accent3">
              <a:lumMod val="20000"/>
              <a:lumOff val="80000"/>
            </a:schemeClr>
          </a:solidFill>
        </p:spPr>
        <p:txBody>
          <a:bodyPr wrap="square">
            <a:spAutoFit/>
          </a:bodyPr>
          <a:lstStyle/>
          <a:p>
            <a:r>
              <a:rPr lang="en-US" dirty="0"/>
              <a:t>This is a more visual layout based on two meaningful axes.</a:t>
            </a:r>
          </a:p>
          <a:p>
            <a:r>
              <a:rPr lang="en-US" dirty="0">
                <a:hlinkClick r:id="rId3"/>
              </a:rPr>
              <a:t>http://www.productchart.com/smartphones/</a:t>
            </a:r>
            <a:r>
              <a:rPr lang="en-US" dirty="0"/>
              <a:t>  </a:t>
            </a:r>
          </a:p>
        </p:txBody>
      </p:sp>
    </p:spTree>
    <p:extLst>
      <p:ext uri="{BB962C8B-B14F-4D97-AF65-F5344CB8AC3E}">
        <p14:creationId xmlns:p14="http://schemas.microsoft.com/office/powerpoint/2010/main" val="34260168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t>Good Resources for Data Layouts</a:t>
            </a:r>
            <a:endParaRPr lang="en-US" dirty="0"/>
          </a:p>
        </p:txBody>
      </p:sp>
      <p:sp>
        <p:nvSpPr>
          <p:cNvPr id="3" name="Slide Number Placeholder 2"/>
          <p:cNvSpPr>
            <a:spLocks noGrp="1"/>
          </p:cNvSpPr>
          <p:nvPr>
            <p:ph type="sldNum" sz="quarter" idx="4"/>
          </p:nvPr>
        </p:nvSpPr>
        <p:spPr/>
        <p:txBody>
          <a:bodyPr/>
          <a:lstStyle/>
          <a:p>
            <a:fld id="{2E325153-1018-431B-94BC-E5F3F0342855}" type="slidenum">
              <a:rPr lang="en-US" altLang="en-US" smtClean="0"/>
              <a:pPr/>
              <a:t>11</a:t>
            </a:fld>
            <a:endParaRPr lang="en-US" altLang="en-US"/>
          </a:p>
        </p:txBody>
      </p:sp>
      <p:sp>
        <p:nvSpPr>
          <p:cNvPr id="4" name="Content Placeholder 3"/>
          <p:cNvSpPr>
            <a:spLocks noGrp="1"/>
          </p:cNvSpPr>
          <p:nvPr>
            <p:ph sz="quarter" idx="10"/>
          </p:nvPr>
        </p:nvSpPr>
        <p:spPr/>
        <p:txBody>
          <a:bodyPr/>
          <a:lstStyle/>
          <a:p>
            <a:r>
              <a:rPr lang="en-US" dirty="0"/>
              <a:t>Results view layout</a:t>
            </a:r>
          </a:p>
          <a:p>
            <a:pPr lvl="1"/>
            <a:r>
              <a:rPr lang="en-US" dirty="0">
                <a:hlinkClick r:id="rId2"/>
              </a:rPr>
              <a:t>https://uxmag.com/articles/designing-search-results-pages</a:t>
            </a:r>
            <a:endParaRPr lang="en-US" dirty="0"/>
          </a:p>
          <a:p>
            <a:r>
              <a:rPr lang="en-US" dirty="0"/>
              <a:t>More</a:t>
            </a:r>
          </a:p>
          <a:p>
            <a:pPr lvl="1"/>
            <a:r>
              <a:rPr lang="en-US" dirty="0">
                <a:hlinkClick r:id="rId3"/>
              </a:rPr>
              <a:t>http://www.getelastic.com/grid-vs-list/</a:t>
            </a:r>
            <a:r>
              <a:rPr lang="en-US" dirty="0"/>
              <a:t> </a:t>
            </a:r>
          </a:p>
          <a:p>
            <a:pPr lvl="1"/>
            <a:r>
              <a:rPr lang="en-US" dirty="0">
                <a:hlinkClick r:id="rId4"/>
              </a:rPr>
              <a:t>http://www.digitalsurgeons.com/thoughts/creative/list-vs-grid-view-how-do-you-choose/</a:t>
            </a:r>
            <a:r>
              <a:rPr lang="en-US" dirty="0"/>
              <a:t> </a:t>
            </a:r>
          </a:p>
          <a:p>
            <a:endParaRPr lang="en-US" dirty="0"/>
          </a:p>
        </p:txBody>
      </p:sp>
    </p:spTree>
    <p:extLst>
      <p:ext uri="{BB962C8B-B14F-4D97-AF65-F5344CB8AC3E}">
        <p14:creationId xmlns:p14="http://schemas.microsoft.com/office/powerpoint/2010/main" val="13888589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CSS Flex for Layout</a:t>
            </a:r>
          </a:p>
        </p:txBody>
      </p:sp>
      <p:sp>
        <p:nvSpPr>
          <p:cNvPr id="3" name="Slide Number Placeholder 2"/>
          <p:cNvSpPr>
            <a:spLocks noGrp="1"/>
          </p:cNvSpPr>
          <p:nvPr>
            <p:ph type="sldNum" sz="quarter" idx="4"/>
          </p:nvPr>
        </p:nvSpPr>
        <p:spPr/>
        <p:txBody>
          <a:bodyPr/>
          <a:lstStyle/>
          <a:p>
            <a:fld id="{2E325153-1018-431B-94BC-E5F3F0342855}" type="slidenum">
              <a:rPr lang="en-US" altLang="en-US" smtClean="0"/>
              <a:pPr/>
              <a:t>12</a:t>
            </a:fld>
            <a:endParaRPr lang="en-US" altLang="en-US"/>
          </a:p>
        </p:txBody>
      </p:sp>
      <p:sp>
        <p:nvSpPr>
          <p:cNvPr id="4" name="Content Placeholder 3"/>
          <p:cNvSpPr>
            <a:spLocks noGrp="1"/>
          </p:cNvSpPr>
          <p:nvPr>
            <p:ph sz="quarter" idx="10"/>
          </p:nvPr>
        </p:nvSpPr>
        <p:spPr/>
        <p:txBody>
          <a:bodyPr>
            <a:normAutofit fontScale="92500" lnSpcReduction="20000"/>
          </a:bodyPr>
          <a:lstStyle/>
          <a:p>
            <a:r>
              <a:rPr lang="en-US" dirty="0"/>
              <a:t>Use CSS flexbox for data items layout</a:t>
            </a:r>
          </a:p>
          <a:p>
            <a:pPr lvl="1"/>
            <a:r>
              <a:rPr lang="en-US" dirty="0"/>
              <a:t>The Flexbox Layout is a new layout module in CSS3 made to improve the items align, directions and order in the container.</a:t>
            </a:r>
          </a:p>
          <a:p>
            <a:pPr lvl="1"/>
            <a:r>
              <a:rPr lang="en-US" dirty="0"/>
              <a:t>It is an one-dimension flow layout</a:t>
            </a:r>
          </a:p>
          <a:p>
            <a:pPr lvl="1"/>
            <a:r>
              <a:rPr lang="en-US" dirty="0">
                <a:hlinkClick r:id="rId2"/>
              </a:rPr>
              <a:t>https://developer.mozilla.org/en-US/docs/Web/CSS/CSS_Flexible_Box_Layout/Basic_Concepts_of_Flexbox</a:t>
            </a:r>
            <a:endParaRPr lang="en-US" dirty="0"/>
          </a:p>
          <a:p>
            <a:r>
              <a:rPr lang="en-US" dirty="0"/>
              <a:t>Use it for layout instead of HTML table or floating “div”</a:t>
            </a:r>
          </a:p>
          <a:p>
            <a:r>
              <a:rPr lang="en-US" dirty="0"/>
              <a:t>Quick impression and playground</a:t>
            </a:r>
          </a:p>
          <a:p>
            <a:pPr lvl="1"/>
            <a:r>
              <a:rPr lang="en-US" dirty="0">
                <a:hlinkClick r:id="rId3"/>
              </a:rPr>
              <a:t>https://demos.scotch.io/visual-guide-to-css3-flexbox-flexbox-playground/demos/</a:t>
            </a:r>
            <a:endParaRPr lang="en-US" dirty="0"/>
          </a:p>
        </p:txBody>
      </p:sp>
    </p:spTree>
    <p:extLst>
      <p:ext uri="{BB962C8B-B14F-4D97-AF65-F5344CB8AC3E}">
        <p14:creationId xmlns:p14="http://schemas.microsoft.com/office/powerpoint/2010/main" val="13414451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Flexbox Basic Example</a:t>
            </a:r>
          </a:p>
        </p:txBody>
      </p:sp>
      <p:sp>
        <p:nvSpPr>
          <p:cNvPr id="3" name="Slide Number Placeholder 2"/>
          <p:cNvSpPr>
            <a:spLocks noGrp="1"/>
          </p:cNvSpPr>
          <p:nvPr>
            <p:ph type="sldNum" sz="quarter" idx="4"/>
          </p:nvPr>
        </p:nvSpPr>
        <p:spPr/>
        <p:txBody>
          <a:bodyPr/>
          <a:lstStyle/>
          <a:p>
            <a:pPr>
              <a:defRPr/>
            </a:pPr>
            <a:fld id="{2E325153-1018-431B-94BC-E5F3F0342855}" type="slidenum">
              <a:rPr lang="en-US" altLang="en-US" smtClean="0"/>
              <a:pPr>
                <a:defRPr/>
              </a:pPr>
              <a:t>13</a:t>
            </a:fld>
            <a:endParaRPr lang="en-US" altLang="en-US"/>
          </a:p>
        </p:txBody>
      </p:sp>
      <p:sp>
        <p:nvSpPr>
          <p:cNvPr id="5" name="Rectangle 4"/>
          <p:cNvSpPr/>
          <p:nvPr/>
        </p:nvSpPr>
        <p:spPr>
          <a:xfrm>
            <a:off x="4602480" y="1299546"/>
            <a:ext cx="4572000" cy="2862322"/>
          </a:xfrm>
          <a:prstGeom prst="rect">
            <a:avLst/>
          </a:prstGeom>
        </p:spPr>
        <p:txBody>
          <a:bodyPr>
            <a:spAutoFit/>
          </a:bodyPr>
          <a:lstStyle/>
          <a:p>
            <a:r>
              <a:rPr lang="en-US" dirty="0"/>
              <a:t>&lt;div id="box"&gt;</a:t>
            </a:r>
          </a:p>
          <a:p>
            <a:pPr lvl="1"/>
            <a:r>
              <a:rPr lang="en-US" dirty="0"/>
              <a:t>&lt;div class="</a:t>
            </a:r>
            <a:r>
              <a:rPr lang="en-US" dirty="0" err="1"/>
              <a:t>boxitem</a:t>
            </a:r>
            <a:r>
              <a:rPr lang="en-US" dirty="0"/>
              <a:t>"&gt;data&lt;/div&gt;</a:t>
            </a:r>
          </a:p>
          <a:p>
            <a:pPr lvl="1"/>
            <a:r>
              <a:rPr lang="en-US" dirty="0"/>
              <a:t>&lt;div class="</a:t>
            </a:r>
            <a:r>
              <a:rPr lang="en-US" dirty="0" err="1"/>
              <a:t>boxitem</a:t>
            </a:r>
            <a:r>
              <a:rPr lang="en-US" dirty="0"/>
              <a:t>"&gt;data&lt;/div&gt;</a:t>
            </a:r>
          </a:p>
          <a:p>
            <a:pPr lvl="1"/>
            <a:r>
              <a:rPr lang="en-US" dirty="0"/>
              <a:t>&lt;div class="</a:t>
            </a:r>
            <a:r>
              <a:rPr lang="en-US" dirty="0" err="1"/>
              <a:t>boxitem</a:t>
            </a:r>
            <a:r>
              <a:rPr lang="en-US" dirty="0"/>
              <a:t>"&gt;data&lt;/div&gt;</a:t>
            </a:r>
          </a:p>
          <a:p>
            <a:pPr lvl="1"/>
            <a:r>
              <a:rPr lang="en-US" dirty="0"/>
              <a:t>&lt;div class="</a:t>
            </a:r>
            <a:r>
              <a:rPr lang="en-US" dirty="0" err="1"/>
              <a:t>boxitem</a:t>
            </a:r>
            <a:r>
              <a:rPr lang="en-US" dirty="0"/>
              <a:t>"&gt;data&lt;/div&gt;</a:t>
            </a:r>
          </a:p>
          <a:p>
            <a:pPr lvl="1"/>
            <a:r>
              <a:rPr lang="en-US" dirty="0"/>
              <a:t>&lt;div class="</a:t>
            </a:r>
            <a:r>
              <a:rPr lang="en-US" dirty="0" err="1"/>
              <a:t>boxitem</a:t>
            </a:r>
            <a:r>
              <a:rPr lang="en-US" dirty="0"/>
              <a:t>"&gt;data&lt;/div&gt;</a:t>
            </a:r>
          </a:p>
          <a:p>
            <a:pPr lvl="1"/>
            <a:r>
              <a:rPr lang="en-US" dirty="0"/>
              <a:t>&lt;div class="</a:t>
            </a:r>
            <a:r>
              <a:rPr lang="en-US" dirty="0" err="1"/>
              <a:t>boxitem</a:t>
            </a:r>
            <a:r>
              <a:rPr lang="en-US" dirty="0"/>
              <a:t>"&gt;data&lt;/div&gt;</a:t>
            </a:r>
          </a:p>
          <a:p>
            <a:pPr lvl="1"/>
            <a:r>
              <a:rPr lang="en-US" dirty="0"/>
              <a:t>&lt;div class="</a:t>
            </a:r>
            <a:r>
              <a:rPr lang="en-US" dirty="0" err="1"/>
              <a:t>boxitem</a:t>
            </a:r>
            <a:r>
              <a:rPr lang="en-US" dirty="0"/>
              <a:t>"&gt;data&lt;/div&gt;</a:t>
            </a:r>
          </a:p>
          <a:p>
            <a:pPr lvl="1"/>
            <a:r>
              <a:rPr lang="en-US" dirty="0"/>
              <a:t>&lt;div class="</a:t>
            </a:r>
            <a:r>
              <a:rPr lang="en-US" dirty="0" err="1"/>
              <a:t>boxitem</a:t>
            </a:r>
            <a:r>
              <a:rPr lang="en-US" dirty="0"/>
              <a:t>"&gt;data&lt;/div&gt;</a:t>
            </a:r>
          </a:p>
          <a:p>
            <a:r>
              <a:rPr lang="en-US" dirty="0"/>
              <a:t>&lt;/div&gt;</a:t>
            </a:r>
          </a:p>
        </p:txBody>
      </p:sp>
      <p:sp>
        <p:nvSpPr>
          <p:cNvPr id="9" name="Rectangle 8"/>
          <p:cNvSpPr/>
          <p:nvPr/>
        </p:nvSpPr>
        <p:spPr>
          <a:xfrm>
            <a:off x="321944" y="1463852"/>
            <a:ext cx="3322638" cy="3970318"/>
          </a:xfrm>
          <a:prstGeom prst="rect">
            <a:avLst/>
          </a:prstGeom>
        </p:spPr>
        <p:txBody>
          <a:bodyPr wrap="square">
            <a:spAutoFit/>
          </a:bodyPr>
          <a:lstStyle/>
          <a:p>
            <a:r>
              <a:rPr lang="en-US" dirty="0"/>
              <a:t>&lt;style&gt;</a:t>
            </a:r>
          </a:p>
          <a:p>
            <a:r>
              <a:rPr lang="en-US" dirty="0"/>
              <a:t>#box</a:t>
            </a:r>
          </a:p>
          <a:p>
            <a:r>
              <a:rPr lang="en-US" dirty="0"/>
              <a:t>{</a:t>
            </a:r>
          </a:p>
          <a:p>
            <a:r>
              <a:rPr lang="en-US" dirty="0"/>
              <a:t>	</a:t>
            </a:r>
            <a:r>
              <a:rPr lang="en-US" dirty="0">
                <a:solidFill>
                  <a:srgbClr val="FF0000"/>
                </a:solidFill>
              </a:rPr>
              <a:t>display: flex; </a:t>
            </a:r>
          </a:p>
          <a:p>
            <a:r>
              <a:rPr lang="en-US" dirty="0">
                <a:solidFill>
                  <a:srgbClr val="FF0000"/>
                </a:solidFill>
              </a:rPr>
              <a:t>	flex-wrap: wrap;</a:t>
            </a:r>
          </a:p>
          <a:p>
            <a:r>
              <a:rPr lang="en-US" dirty="0"/>
              <a:t>	width: 800px;</a:t>
            </a:r>
          </a:p>
          <a:p>
            <a:r>
              <a:rPr lang="en-US" dirty="0"/>
              <a:t>}</a:t>
            </a:r>
          </a:p>
          <a:p>
            <a:r>
              <a:rPr lang="en-US" dirty="0"/>
              <a:t>.</a:t>
            </a:r>
            <a:r>
              <a:rPr lang="en-US" dirty="0" err="1"/>
              <a:t>boxitem</a:t>
            </a:r>
            <a:endParaRPr lang="en-US" dirty="0"/>
          </a:p>
          <a:p>
            <a:r>
              <a:rPr lang="en-US" dirty="0"/>
              <a:t>{</a:t>
            </a:r>
          </a:p>
          <a:p>
            <a:r>
              <a:rPr lang="en-US" dirty="0"/>
              <a:t>	</a:t>
            </a:r>
            <a:r>
              <a:rPr lang="en-US" dirty="0">
                <a:solidFill>
                  <a:srgbClr val="FF0000"/>
                </a:solidFill>
              </a:rPr>
              <a:t>width: 98%;</a:t>
            </a:r>
          </a:p>
          <a:p>
            <a:r>
              <a:rPr lang="en-US" dirty="0"/>
              <a:t>	margin: 5px;</a:t>
            </a:r>
          </a:p>
          <a:p>
            <a:r>
              <a:rPr lang="en-US" dirty="0"/>
              <a:t>	height:80px;</a:t>
            </a:r>
          </a:p>
          <a:p>
            <a:r>
              <a:rPr lang="en-US" dirty="0"/>
              <a:t>}</a:t>
            </a:r>
          </a:p>
          <a:p>
            <a:r>
              <a:rPr lang="en-US" dirty="0"/>
              <a:t>&lt;/style&gt;</a:t>
            </a:r>
          </a:p>
        </p:txBody>
      </p:sp>
      <p:pic>
        <p:nvPicPr>
          <p:cNvPr id="10" name="Picture 9"/>
          <p:cNvPicPr>
            <a:picLocks noChangeAspect="1"/>
          </p:cNvPicPr>
          <p:nvPr/>
        </p:nvPicPr>
        <p:blipFill>
          <a:blip r:embed="rId2"/>
          <a:stretch>
            <a:fillRect/>
          </a:stretch>
        </p:blipFill>
        <p:spPr>
          <a:xfrm>
            <a:off x="3276600" y="4394613"/>
            <a:ext cx="5512033" cy="2038474"/>
          </a:xfrm>
          <a:prstGeom prst="rect">
            <a:avLst/>
          </a:prstGeom>
        </p:spPr>
      </p:pic>
      <p:sp>
        <p:nvSpPr>
          <p:cNvPr id="11" name="Line Callout 1 10"/>
          <p:cNvSpPr/>
          <p:nvPr/>
        </p:nvSpPr>
        <p:spPr bwMode="auto">
          <a:xfrm>
            <a:off x="1447800" y="1101744"/>
            <a:ext cx="2819400" cy="779580"/>
          </a:xfrm>
          <a:prstGeom prst="borderCallout1">
            <a:avLst>
              <a:gd name="adj1" fmla="val 101935"/>
              <a:gd name="adj2" fmla="val 31887"/>
              <a:gd name="adj3" fmla="val 144976"/>
              <a:gd name="adj4" fmla="val 27917"/>
            </a:avLst>
          </a:prstGeom>
          <a:solidFill>
            <a:schemeClr val="accent6">
              <a:lumMod val="20000"/>
              <a:lumOff val="80000"/>
            </a:schemeClr>
          </a:solidFill>
          <a:ln w="12700" cap="sq" cmpd="sng" algn="ctr">
            <a:solidFill>
              <a:schemeClr val="tx1"/>
            </a:solidFill>
            <a:prstDash val="solid"/>
            <a:round/>
            <a:headEnd type="none" w="sm" len="sm"/>
            <a:tailEnd type="triangle" w="med" len="med"/>
          </a:ln>
          <a:effectLst/>
        </p:spPr>
        <p:txBody>
          <a:bodyPr vert="horz" wrap="square" lIns="45720" tIns="45720" rIns="45720" bIns="45720" numCol="1" rtlCol="0" anchor="t" anchorCtr="0" compatLnSpc="1">
            <a:prstTxWarp prst="textNoShape">
              <a:avLst/>
            </a:prstTxWarp>
            <a:normAutofit fontScale="92500"/>
          </a:bodyPr>
          <a:lstStyle/>
          <a:p>
            <a:r>
              <a:rPr lang="en-US" sz="2000" dirty="0"/>
              <a:t>1. Define the display style for the container div</a:t>
            </a:r>
          </a:p>
        </p:txBody>
      </p:sp>
      <p:cxnSp>
        <p:nvCxnSpPr>
          <p:cNvPr id="13" name="Straight Arrow Connector 12"/>
          <p:cNvCxnSpPr/>
          <p:nvPr/>
        </p:nvCxnSpPr>
        <p:spPr bwMode="auto">
          <a:xfrm>
            <a:off x="4267200" y="1214121"/>
            <a:ext cx="1219200" cy="109633"/>
          </a:xfrm>
          <a:prstGeom prst="straightConnector1">
            <a:avLst/>
          </a:prstGeom>
          <a:solidFill>
            <a:schemeClr val="accent1"/>
          </a:solidFill>
          <a:ln w="12700" cap="sq" cmpd="sng" algn="ctr">
            <a:solidFill>
              <a:schemeClr val="tx1"/>
            </a:solidFill>
            <a:prstDash val="solid"/>
            <a:round/>
            <a:headEnd type="none" w="sm" len="sm"/>
            <a:tailEnd type="triangle"/>
          </a:ln>
          <a:effectLst/>
        </p:spPr>
      </p:cxnSp>
      <p:sp>
        <p:nvSpPr>
          <p:cNvPr id="15" name="Line Callout 1 14"/>
          <p:cNvSpPr/>
          <p:nvPr/>
        </p:nvSpPr>
        <p:spPr bwMode="auto">
          <a:xfrm>
            <a:off x="2788920" y="3116515"/>
            <a:ext cx="1706880" cy="998698"/>
          </a:xfrm>
          <a:prstGeom prst="borderCallout1">
            <a:avLst>
              <a:gd name="adj1" fmla="val 43948"/>
              <a:gd name="adj2" fmla="val -256"/>
              <a:gd name="adj3" fmla="val 78850"/>
              <a:gd name="adj4" fmla="val -33988"/>
            </a:avLst>
          </a:prstGeom>
          <a:solidFill>
            <a:schemeClr val="accent6">
              <a:lumMod val="20000"/>
              <a:lumOff val="80000"/>
            </a:schemeClr>
          </a:solidFill>
          <a:ln w="12700" cap="sq" cmpd="sng" algn="ctr">
            <a:solidFill>
              <a:schemeClr val="tx1"/>
            </a:solidFill>
            <a:prstDash val="solid"/>
            <a:round/>
            <a:headEnd type="none" w="sm" len="sm"/>
            <a:tailEnd type="triangle" w="med" len="med"/>
          </a:ln>
          <a:effectLst/>
        </p:spPr>
        <p:txBody>
          <a:bodyPr vert="horz" wrap="square" lIns="45720" tIns="45720" rIns="45720" bIns="45720" numCol="1" rtlCol="0" anchor="t" anchorCtr="0" compatLnSpc="1">
            <a:prstTxWarp prst="textNoShape">
              <a:avLst/>
            </a:prstTxWarp>
            <a:normAutofit fontScale="77500" lnSpcReduction="20000"/>
          </a:bodyPr>
          <a:lstStyle/>
          <a:p>
            <a:r>
              <a:rPr lang="en-US" sz="2000" dirty="0"/>
              <a:t>2. Use width for each item to control how many items per row.</a:t>
            </a:r>
          </a:p>
        </p:txBody>
      </p:sp>
      <p:sp>
        <p:nvSpPr>
          <p:cNvPr id="16" name="Line Callout 1 15"/>
          <p:cNvSpPr/>
          <p:nvPr/>
        </p:nvSpPr>
        <p:spPr bwMode="auto">
          <a:xfrm>
            <a:off x="6032616" y="215166"/>
            <a:ext cx="2819400" cy="779580"/>
          </a:xfrm>
          <a:prstGeom prst="borderCallout1">
            <a:avLst>
              <a:gd name="adj1" fmla="val 101935"/>
              <a:gd name="adj2" fmla="val 31887"/>
              <a:gd name="adj3" fmla="val 146279"/>
              <a:gd name="adj4" fmla="val 21070"/>
            </a:avLst>
          </a:prstGeom>
          <a:solidFill>
            <a:schemeClr val="accent6">
              <a:lumMod val="20000"/>
              <a:lumOff val="80000"/>
            </a:schemeClr>
          </a:solidFill>
          <a:ln w="12700" cap="sq" cmpd="sng" algn="ctr">
            <a:solidFill>
              <a:schemeClr val="tx1"/>
            </a:solidFill>
            <a:prstDash val="solid"/>
            <a:round/>
            <a:headEnd type="none" w="sm" len="sm"/>
            <a:tailEnd type="triangle" w="med" len="med"/>
          </a:ln>
          <a:effectLst/>
        </p:spPr>
        <p:txBody>
          <a:bodyPr vert="horz" wrap="square" lIns="45720" tIns="45720" rIns="45720" bIns="45720" numCol="1" rtlCol="0" anchor="t" anchorCtr="0" compatLnSpc="1">
            <a:prstTxWarp prst="textNoShape">
              <a:avLst/>
            </a:prstTxWarp>
            <a:normAutofit fontScale="92500"/>
          </a:bodyPr>
          <a:lstStyle/>
          <a:p>
            <a:r>
              <a:rPr lang="en-US" sz="2000"/>
              <a:t>This is from the example “flexbox-items-1.html”</a:t>
            </a:r>
            <a:endParaRPr lang="en-US" sz="2000" dirty="0"/>
          </a:p>
        </p:txBody>
      </p:sp>
    </p:spTree>
    <p:extLst>
      <p:ext uri="{BB962C8B-B14F-4D97-AF65-F5344CB8AC3E}">
        <p14:creationId xmlns:p14="http://schemas.microsoft.com/office/powerpoint/2010/main" val="33356341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Flexbox Basic Example</a:t>
            </a:r>
          </a:p>
        </p:txBody>
      </p:sp>
      <p:sp>
        <p:nvSpPr>
          <p:cNvPr id="3" name="Slide Number Placeholder 2"/>
          <p:cNvSpPr>
            <a:spLocks noGrp="1"/>
          </p:cNvSpPr>
          <p:nvPr>
            <p:ph type="sldNum" sz="quarter" idx="4"/>
          </p:nvPr>
        </p:nvSpPr>
        <p:spPr/>
        <p:txBody>
          <a:bodyPr/>
          <a:lstStyle/>
          <a:p>
            <a:pPr>
              <a:defRPr/>
            </a:pPr>
            <a:fld id="{2E325153-1018-431B-94BC-E5F3F0342855}" type="slidenum">
              <a:rPr lang="en-US" altLang="en-US" smtClean="0"/>
              <a:pPr>
                <a:defRPr/>
              </a:pPr>
              <a:t>14</a:t>
            </a:fld>
            <a:endParaRPr lang="en-US" altLang="en-US"/>
          </a:p>
        </p:txBody>
      </p:sp>
      <p:sp>
        <p:nvSpPr>
          <p:cNvPr id="5" name="Rectangle 4"/>
          <p:cNvSpPr/>
          <p:nvPr/>
        </p:nvSpPr>
        <p:spPr>
          <a:xfrm>
            <a:off x="4602480" y="1252891"/>
            <a:ext cx="4572000" cy="2862322"/>
          </a:xfrm>
          <a:prstGeom prst="rect">
            <a:avLst/>
          </a:prstGeom>
        </p:spPr>
        <p:txBody>
          <a:bodyPr>
            <a:spAutoFit/>
          </a:bodyPr>
          <a:lstStyle/>
          <a:p>
            <a:r>
              <a:rPr lang="en-US" dirty="0"/>
              <a:t>&lt;div id="box"&gt;</a:t>
            </a:r>
          </a:p>
          <a:p>
            <a:pPr lvl="1"/>
            <a:r>
              <a:rPr lang="en-US" dirty="0"/>
              <a:t>&lt;div class="</a:t>
            </a:r>
            <a:r>
              <a:rPr lang="en-US" dirty="0" err="1"/>
              <a:t>boxitem</a:t>
            </a:r>
            <a:r>
              <a:rPr lang="en-US" dirty="0"/>
              <a:t>"&gt;data&lt;/div&gt;</a:t>
            </a:r>
          </a:p>
          <a:p>
            <a:pPr lvl="1"/>
            <a:r>
              <a:rPr lang="en-US" dirty="0"/>
              <a:t>&lt;div class="</a:t>
            </a:r>
            <a:r>
              <a:rPr lang="en-US" dirty="0" err="1"/>
              <a:t>boxitem</a:t>
            </a:r>
            <a:r>
              <a:rPr lang="en-US" dirty="0"/>
              <a:t>"&gt;data&lt;/div&gt;</a:t>
            </a:r>
          </a:p>
          <a:p>
            <a:pPr lvl="1"/>
            <a:r>
              <a:rPr lang="en-US" dirty="0"/>
              <a:t>&lt;div class="</a:t>
            </a:r>
            <a:r>
              <a:rPr lang="en-US" dirty="0" err="1"/>
              <a:t>boxitem</a:t>
            </a:r>
            <a:r>
              <a:rPr lang="en-US" dirty="0"/>
              <a:t>"&gt;data&lt;/div&gt;</a:t>
            </a:r>
          </a:p>
          <a:p>
            <a:pPr lvl="1"/>
            <a:r>
              <a:rPr lang="en-US" dirty="0"/>
              <a:t>&lt;div class="</a:t>
            </a:r>
            <a:r>
              <a:rPr lang="en-US" dirty="0" err="1"/>
              <a:t>boxitem</a:t>
            </a:r>
            <a:r>
              <a:rPr lang="en-US" dirty="0"/>
              <a:t>"&gt;data&lt;/div&gt;</a:t>
            </a:r>
          </a:p>
          <a:p>
            <a:pPr lvl="1"/>
            <a:r>
              <a:rPr lang="en-US" dirty="0"/>
              <a:t>&lt;div class="</a:t>
            </a:r>
            <a:r>
              <a:rPr lang="en-US" dirty="0" err="1"/>
              <a:t>boxitem</a:t>
            </a:r>
            <a:r>
              <a:rPr lang="en-US" dirty="0"/>
              <a:t>"&gt;data&lt;/div&gt;</a:t>
            </a:r>
          </a:p>
          <a:p>
            <a:pPr lvl="1"/>
            <a:r>
              <a:rPr lang="en-US" dirty="0"/>
              <a:t>&lt;div class="</a:t>
            </a:r>
            <a:r>
              <a:rPr lang="en-US" dirty="0" err="1"/>
              <a:t>boxitem</a:t>
            </a:r>
            <a:r>
              <a:rPr lang="en-US" dirty="0"/>
              <a:t>"&gt;data&lt;/div&gt;</a:t>
            </a:r>
          </a:p>
          <a:p>
            <a:pPr lvl="1"/>
            <a:r>
              <a:rPr lang="en-US" dirty="0"/>
              <a:t>&lt;div class="</a:t>
            </a:r>
            <a:r>
              <a:rPr lang="en-US" dirty="0" err="1"/>
              <a:t>boxitem</a:t>
            </a:r>
            <a:r>
              <a:rPr lang="en-US" dirty="0"/>
              <a:t>"&gt;data&lt;/div&gt;</a:t>
            </a:r>
          </a:p>
          <a:p>
            <a:pPr lvl="1"/>
            <a:r>
              <a:rPr lang="en-US" dirty="0"/>
              <a:t>&lt;div class="</a:t>
            </a:r>
            <a:r>
              <a:rPr lang="en-US" dirty="0" err="1"/>
              <a:t>boxitem</a:t>
            </a:r>
            <a:r>
              <a:rPr lang="en-US" dirty="0"/>
              <a:t>"&gt;data&lt;/div&gt;</a:t>
            </a:r>
          </a:p>
          <a:p>
            <a:r>
              <a:rPr lang="en-US" dirty="0"/>
              <a:t>&lt;/div&gt;</a:t>
            </a:r>
          </a:p>
        </p:txBody>
      </p:sp>
      <p:sp>
        <p:nvSpPr>
          <p:cNvPr id="9" name="Rectangle 8"/>
          <p:cNvSpPr/>
          <p:nvPr/>
        </p:nvSpPr>
        <p:spPr>
          <a:xfrm>
            <a:off x="321944" y="1463852"/>
            <a:ext cx="3322638" cy="3970318"/>
          </a:xfrm>
          <a:prstGeom prst="rect">
            <a:avLst/>
          </a:prstGeom>
        </p:spPr>
        <p:txBody>
          <a:bodyPr wrap="square">
            <a:spAutoFit/>
          </a:bodyPr>
          <a:lstStyle/>
          <a:p>
            <a:r>
              <a:rPr lang="en-US" dirty="0"/>
              <a:t>&lt;style&gt;</a:t>
            </a:r>
          </a:p>
          <a:p>
            <a:r>
              <a:rPr lang="en-US" dirty="0"/>
              <a:t>#box</a:t>
            </a:r>
          </a:p>
          <a:p>
            <a:r>
              <a:rPr lang="en-US" dirty="0"/>
              <a:t>{</a:t>
            </a:r>
          </a:p>
          <a:p>
            <a:r>
              <a:rPr lang="en-US" dirty="0"/>
              <a:t>	</a:t>
            </a:r>
            <a:r>
              <a:rPr lang="en-US" dirty="0">
                <a:solidFill>
                  <a:srgbClr val="FF0000"/>
                </a:solidFill>
              </a:rPr>
              <a:t>display: flex; </a:t>
            </a:r>
          </a:p>
          <a:p>
            <a:r>
              <a:rPr lang="en-US" dirty="0">
                <a:solidFill>
                  <a:srgbClr val="FF0000"/>
                </a:solidFill>
              </a:rPr>
              <a:t>	flex-wrap: wrap;</a:t>
            </a:r>
          </a:p>
          <a:p>
            <a:r>
              <a:rPr lang="en-US" dirty="0"/>
              <a:t>	width: 800px;</a:t>
            </a:r>
          </a:p>
          <a:p>
            <a:r>
              <a:rPr lang="en-US" dirty="0"/>
              <a:t>}</a:t>
            </a:r>
          </a:p>
          <a:p>
            <a:r>
              <a:rPr lang="en-US" dirty="0"/>
              <a:t>.</a:t>
            </a:r>
            <a:r>
              <a:rPr lang="en-US" dirty="0" err="1"/>
              <a:t>boxitem</a:t>
            </a:r>
            <a:endParaRPr lang="en-US" dirty="0"/>
          </a:p>
          <a:p>
            <a:r>
              <a:rPr lang="en-US" dirty="0"/>
              <a:t>{</a:t>
            </a:r>
          </a:p>
          <a:p>
            <a:r>
              <a:rPr lang="en-US" dirty="0"/>
              <a:t>	</a:t>
            </a:r>
            <a:r>
              <a:rPr lang="en-US" dirty="0">
                <a:solidFill>
                  <a:srgbClr val="FF0000"/>
                </a:solidFill>
              </a:rPr>
              <a:t>width: 23%;</a:t>
            </a:r>
          </a:p>
          <a:p>
            <a:r>
              <a:rPr lang="en-US" dirty="0"/>
              <a:t>	margin: 5px;</a:t>
            </a:r>
          </a:p>
          <a:p>
            <a:r>
              <a:rPr lang="en-US" dirty="0"/>
              <a:t>	height:80px;</a:t>
            </a:r>
          </a:p>
          <a:p>
            <a:r>
              <a:rPr lang="en-US" dirty="0"/>
              <a:t>}</a:t>
            </a:r>
          </a:p>
          <a:p>
            <a:r>
              <a:rPr lang="en-US" dirty="0"/>
              <a:t>&lt;/style&gt;</a:t>
            </a:r>
          </a:p>
        </p:txBody>
      </p:sp>
      <p:sp>
        <p:nvSpPr>
          <p:cNvPr id="15" name="Line Callout 1 14"/>
          <p:cNvSpPr/>
          <p:nvPr/>
        </p:nvSpPr>
        <p:spPr bwMode="auto">
          <a:xfrm>
            <a:off x="2737802" y="3116514"/>
            <a:ext cx="1813560" cy="1160313"/>
          </a:xfrm>
          <a:prstGeom prst="borderCallout1">
            <a:avLst>
              <a:gd name="adj1" fmla="val 43948"/>
              <a:gd name="adj2" fmla="val -256"/>
              <a:gd name="adj3" fmla="val 73004"/>
              <a:gd name="adj4" fmla="val -26705"/>
            </a:avLst>
          </a:prstGeom>
          <a:solidFill>
            <a:schemeClr val="accent6">
              <a:lumMod val="20000"/>
              <a:lumOff val="80000"/>
            </a:schemeClr>
          </a:solidFill>
          <a:ln w="12700" cap="sq" cmpd="sng" algn="ctr">
            <a:solidFill>
              <a:schemeClr val="tx1"/>
            </a:solidFill>
            <a:prstDash val="solid"/>
            <a:round/>
            <a:headEnd type="none" w="sm" len="sm"/>
            <a:tailEnd type="triangle" w="med" len="med"/>
          </a:ln>
          <a:effectLst/>
        </p:spPr>
        <p:txBody>
          <a:bodyPr vert="horz" wrap="square" lIns="45720" tIns="45720" rIns="45720" bIns="45720" numCol="1" rtlCol="0" anchor="t" anchorCtr="0" compatLnSpc="1">
            <a:prstTxWarp prst="textNoShape">
              <a:avLst/>
            </a:prstTxWarp>
            <a:normAutofit fontScale="92500" lnSpcReduction="10000"/>
          </a:bodyPr>
          <a:lstStyle/>
          <a:p>
            <a:r>
              <a:rPr lang="en-US" sz="2000" dirty="0"/>
              <a:t>Change the item width and the layout is changed to grid</a:t>
            </a:r>
          </a:p>
        </p:txBody>
      </p:sp>
      <p:sp>
        <p:nvSpPr>
          <p:cNvPr id="16" name="Line Callout 1 15"/>
          <p:cNvSpPr/>
          <p:nvPr/>
        </p:nvSpPr>
        <p:spPr bwMode="auto">
          <a:xfrm>
            <a:off x="1524000" y="1036504"/>
            <a:ext cx="2819400" cy="779580"/>
          </a:xfrm>
          <a:prstGeom prst="borderCallout1">
            <a:avLst>
              <a:gd name="adj1" fmla="val 101935"/>
              <a:gd name="adj2" fmla="val 31887"/>
              <a:gd name="adj3" fmla="val 129336"/>
              <a:gd name="adj4" fmla="val 36565"/>
            </a:avLst>
          </a:prstGeom>
          <a:solidFill>
            <a:schemeClr val="accent6">
              <a:lumMod val="20000"/>
              <a:lumOff val="80000"/>
            </a:schemeClr>
          </a:solidFill>
          <a:ln w="12700" cap="sq" cmpd="sng" algn="ctr">
            <a:solidFill>
              <a:schemeClr val="tx1"/>
            </a:solidFill>
            <a:prstDash val="solid"/>
            <a:round/>
            <a:headEnd type="none" w="sm" len="sm"/>
            <a:tailEnd type="triangle" w="med" len="med"/>
          </a:ln>
          <a:effectLst/>
        </p:spPr>
        <p:txBody>
          <a:bodyPr vert="horz" wrap="square" lIns="45720" tIns="45720" rIns="45720" bIns="45720" numCol="1" rtlCol="0" anchor="t" anchorCtr="0" compatLnSpc="1">
            <a:prstTxWarp prst="textNoShape">
              <a:avLst/>
            </a:prstTxWarp>
            <a:normAutofit fontScale="92500"/>
          </a:bodyPr>
          <a:lstStyle/>
          <a:p>
            <a:r>
              <a:rPr lang="en-US" sz="2000"/>
              <a:t>This is from the example “flexbox-items-1.html”</a:t>
            </a:r>
            <a:endParaRPr lang="en-US" sz="2000" dirty="0"/>
          </a:p>
        </p:txBody>
      </p:sp>
      <p:pic>
        <p:nvPicPr>
          <p:cNvPr id="4" name="Picture 3"/>
          <p:cNvPicPr>
            <a:picLocks noChangeAspect="1"/>
          </p:cNvPicPr>
          <p:nvPr/>
        </p:nvPicPr>
        <p:blipFill>
          <a:blip r:embed="rId2"/>
          <a:stretch>
            <a:fillRect/>
          </a:stretch>
        </p:blipFill>
        <p:spPr>
          <a:xfrm>
            <a:off x="2843513" y="4495800"/>
            <a:ext cx="6148087" cy="2023115"/>
          </a:xfrm>
          <a:prstGeom prst="rect">
            <a:avLst/>
          </a:prstGeom>
        </p:spPr>
      </p:pic>
    </p:spTree>
    <p:extLst>
      <p:ext uri="{BB962C8B-B14F-4D97-AF65-F5344CB8AC3E}">
        <p14:creationId xmlns:p14="http://schemas.microsoft.com/office/powerpoint/2010/main" val="7867159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Can CSS Flex Do</a:t>
            </a:r>
          </a:p>
        </p:txBody>
      </p:sp>
      <p:sp>
        <p:nvSpPr>
          <p:cNvPr id="3" name="Slide Number Placeholder 2"/>
          <p:cNvSpPr>
            <a:spLocks noGrp="1"/>
          </p:cNvSpPr>
          <p:nvPr>
            <p:ph type="sldNum" sz="quarter" idx="4"/>
          </p:nvPr>
        </p:nvSpPr>
        <p:spPr/>
        <p:txBody>
          <a:bodyPr/>
          <a:lstStyle/>
          <a:p>
            <a:pPr>
              <a:defRPr/>
            </a:pPr>
            <a:fld id="{2E325153-1018-431B-94BC-E5F3F0342855}" type="slidenum">
              <a:rPr lang="en-US" altLang="en-US" smtClean="0"/>
              <a:pPr>
                <a:defRPr/>
              </a:pPr>
              <a:t>15</a:t>
            </a:fld>
            <a:endParaRPr lang="en-US" altLang="en-US"/>
          </a:p>
        </p:txBody>
      </p:sp>
      <p:sp>
        <p:nvSpPr>
          <p:cNvPr id="4" name="Content Placeholder 3"/>
          <p:cNvSpPr>
            <a:spLocks noGrp="1"/>
          </p:cNvSpPr>
          <p:nvPr>
            <p:ph sz="quarter" idx="10"/>
          </p:nvPr>
        </p:nvSpPr>
        <p:spPr/>
        <p:txBody>
          <a:bodyPr/>
          <a:lstStyle/>
          <a:p>
            <a:r>
              <a:rPr lang="en-US" dirty="0"/>
              <a:t>Column based layout, instead of row based</a:t>
            </a:r>
          </a:p>
          <a:p>
            <a:r>
              <a:rPr lang="en-US" dirty="0"/>
              <a:t>Easy dynamic layout switching</a:t>
            </a:r>
          </a:p>
          <a:p>
            <a:r>
              <a:rPr lang="en-US" dirty="0"/>
              <a:t>Special items</a:t>
            </a:r>
          </a:p>
        </p:txBody>
      </p:sp>
    </p:spTree>
    <p:extLst>
      <p:ext uri="{BB962C8B-B14F-4D97-AF65-F5344CB8AC3E}">
        <p14:creationId xmlns:p14="http://schemas.microsoft.com/office/powerpoint/2010/main" val="39913634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Coding Examples List</a:t>
            </a:r>
          </a:p>
        </p:txBody>
      </p:sp>
      <p:sp>
        <p:nvSpPr>
          <p:cNvPr id="3" name="Slide Number Placeholder 2"/>
          <p:cNvSpPr>
            <a:spLocks noGrp="1"/>
          </p:cNvSpPr>
          <p:nvPr>
            <p:ph type="sldNum" sz="quarter" idx="4"/>
          </p:nvPr>
        </p:nvSpPr>
        <p:spPr/>
        <p:txBody>
          <a:bodyPr/>
          <a:lstStyle/>
          <a:p>
            <a:pPr>
              <a:defRPr/>
            </a:pPr>
            <a:fld id="{2E325153-1018-431B-94BC-E5F3F0342855}" type="slidenum">
              <a:rPr lang="en-US" altLang="en-US" smtClean="0"/>
              <a:pPr>
                <a:defRPr/>
              </a:pPr>
              <a:t>16</a:t>
            </a:fld>
            <a:endParaRPr lang="en-US" altLang="en-US"/>
          </a:p>
        </p:txBody>
      </p:sp>
      <p:graphicFrame>
        <p:nvGraphicFramePr>
          <p:cNvPr id="5" name="Content Placeholder 4"/>
          <p:cNvGraphicFramePr>
            <a:graphicFrameLocks/>
          </p:cNvGraphicFramePr>
          <p:nvPr>
            <p:extLst>
              <p:ext uri="{D42A27DB-BD31-4B8C-83A1-F6EECF244321}">
                <p14:modId xmlns:p14="http://schemas.microsoft.com/office/powerpoint/2010/main" val="2668804720"/>
              </p:ext>
            </p:extLst>
          </p:nvPr>
        </p:nvGraphicFramePr>
        <p:xfrm>
          <a:off x="304799" y="2036551"/>
          <a:ext cx="8534401" cy="4440449"/>
        </p:xfrm>
        <a:graphic>
          <a:graphicData uri="http://schemas.openxmlformats.org/drawingml/2006/table">
            <a:tbl>
              <a:tblPr firstRow="1" bandRow="1">
                <a:tableStyleId>{5C22544A-7EE6-4342-B048-85BDC9FD1C3A}</a:tableStyleId>
              </a:tblPr>
              <a:tblGrid>
                <a:gridCol w="2483649">
                  <a:extLst>
                    <a:ext uri="{9D8B030D-6E8A-4147-A177-3AD203B41FA5}">
                      <a16:colId xmlns:a16="http://schemas.microsoft.com/office/drawing/2014/main" val="20000"/>
                    </a:ext>
                  </a:extLst>
                </a:gridCol>
                <a:gridCol w="6050752">
                  <a:extLst>
                    <a:ext uri="{9D8B030D-6E8A-4147-A177-3AD203B41FA5}">
                      <a16:colId xmlns:a16="http://schemas.microsoft.com/office/drawing/2014/main" val="20001"/>
                    </a:ext>
                  </a:extLst>
                </a:gridCol>
              </a:tblGrid>
              <a:tr h="382001">
                <a:tc>
                  <a:txBody>
                    <a:bodyPr/>
                    <a:lstStyle/>
                    <a:p>
                      <a:r>
                        <a:rPr lang="en-US" sz="1400" dirty="0"/>
                        <a:t>Files</a:t>
                      </a:r>
                    </a:p>
                  </a:txBody>
                  <a:tcPr/>
                </a:tc>
                <a:tc>
                  <a:txBody>
                    <a:bodyPr/>
                    <a:lstStyle/>
                    <a:p>
                      <a:r>
                        <a:rPr lang="en-US" sz="1400" dirty="0"/>
                        <a:t>Example</a:t>
                      </a:r>
                    </a:p>
                  </a:txBody>
                  <a:tcPr/>
                </a:tc>
                <a:extLst>
                  <a:ext uri="{0D108BD9-81ED-4DB2-BD59-A6C34878D82A}">
                    <a16:rowId xmlns:a16="http://schemas.microsoft.com/office/drawing/2014/main" val="10000"/>
                  </a:ext>
                </a:extLst>
              </a:tr>
              <a:tr h="1409368">
                <a:tc>
                  <a:txBody>
                    <a:bodyPr/>
                    <a:lstStyle/>
                    <a:p>
                      <a:r>
                        <a:rPr lang="en-US" sz="1400" dirty="0"/>
                        <a:t>flexbox-items-1.html</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flexbox-items-2.html</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flexbox-items-3.html</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flexbox-items-4.html</a:t>
                      </a:r>
                    </a:p>
                    <a:p>
                      <a:endParaRPr lang="en-US" sz="1400" dirty="0"/>
                    </a:p>
                    <a:p>
                      <a:endParaRPr lang="en-US" sz="1400" dirty="0"/>
                    </a:p>
                  </a:txBody>
                  <a:tcPr/>
                </a:tc>
                <a:tc>
                  <a:txBody>
                    <a:bodyPr/>
                    <a:lstStyle/>
                    <a:p>
                      <a:r>
                        <a:rPr lang="en-US" sz="1400" dirty="0"/>
                        <a:t>Use of CSS flexbox to create various</a:t>
                      </a:r>
                      <a:r>
                        <a:rPr lang="en-US" sz="1400" baseline="0" dirty="0"/>
                        <a:t> layouts:</a:t>
                      </a:r>
                    </a:p>
                    <a:p>
                      <a:pPr marL="342900" indent="-342900">
                        <a:buAutoNum type="arabicPeriod"/>
                      </a:pPr>
                      <a:r>
                        <a:rPr lang="en-US" sz="1400" dirty="0"/>
                        <a:t>a basic flow list layout</a:t>
                      </a:r>
                    </a:p>
                    <a:p>
                      <a:pPr marL="342900" indent="-342900">
                        <a:buAutoNum type="arabicPeriod"/>
                      </a:pPr>
                      <a:r>
                        <a:rPr lang="en-US" sz="1400" dirty="0"/>
                        <a:t>a basic grid layout</a:t>
                      </a:r>
                    </a:p>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r>
                        <a:rPr lang="en-US" sz="1400" dirty="0"/>
                        <a:t>a grid layout with a special</a:t>
                      </a:r>
                      <a:r>
                        <a:rPr lang="en-US" sz="1400" baseline="0" dirty="0"/>
                        <a:t> first item</a:t>
                      </a:r>
                    </a:p>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r>
                        <a:rPr lang="en-US" sz="1400" dirty="0"/>
                        <a:t>a vertical flow direction grid layout</a:t>
                      </a:r>
                      <a:endParaRPr lang="en-US" sz="1400" baseline="0" dirty="0"/>
                    </a:p>
                  </a:txBody>
                  <a:tcPr/>
                </a:tc>
                <a:extLst>
                  <a:ext uri="{0D108BD9-81ED-4DB2-BD59-A6C34878D82A}">
                    <a16:rowId xmlns:a16="http://schemas.microsoft.com/office/drawing/2014/main" val="10001"/>
                  </a:ext>
                </a:extLst>
              </a:tr>
              <a:tr h="529816">
                <a:tc>
                  <a:txBody>
                    <a:bodyPr/>
                    <a:lstStyle/>
                    <a:p>
                      <a:r>
                        <a:rPr lang="en-US" sz="1400" dirty="0"/>
                        <a:t>flexbox-layout-switch.html</a:t>
                      </a:r>
                    </a:p>
                  </a:txBody>
                  <a:tcPr/>
                </a:tc>
                <a:tc>
                  <a:txBody>
                    <a:bodyPr/>
                    <a:lstStyle/>
                    <a:p>
                      <a:r>
                        <a:rPr lang="en-US" sz="1400" dirty="0"/>
                        <a:t>Use jQuery to switch between layouts.</a:t>
                      </a:r>
                    </a:p>
                  </a:txBody>
                  <a:tcPr/>
                </a:tc>
                <a:extLst>
                  <a:ext uri="{0D108BD9-81ED-4DB2-BD59-A6C34878D82A}">
                    <a16:rowId xmlns:a16="http://schemas.microsoft.com/office/drawing/2014/main" val="10002"/>
                  </a:ext>
                </a:extLst>
              </a:tr>
              <a:tr h="529816">
                <a:tc>
                  <a:txBody>
                    <a:bodyPr/>
                    <a:lstStyle/>
                    <a:p>
                      <a:r>
                        <a:rPr lang="en-US" sz="1400" dirty="0"/>
                        <a:t>book-flexbox-card.html</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Use CSS flexbox for</a:t>
                      </a:r>
                      <a:r>
                        <a:rPr lang="en-US" sz="1400" baseline="0" dirty="0"/>
                        <a:t> card layout (information about a single book)</a:t>
                      </a:r>
                      <a:r>
                        <a:rPr lang="en-US" sz="1400" dirty="0"/>
                        <a:t>.</a:t>
                      </a:r>
                      <a:endParaRPr lang="en-US" sz="1400" baseline="0" dirty="0"/>
                    </a:p>
                  </a:txBody>
                  <a:tcPr/>
                </a:tc>
                <a:extLst>
                  <a:ext uri="{0D108BD9-81ED-4DB2-BD59-A6C34878D82A}">
                    <a16:rowId xmlns:a16="http://schemas.microsoft.com/office/drawing/2014/main" val="10005"/>
                  </a:ext>
                </a:extLst>
              </a:tr>
              <a:tr h="529816">
                <a:tc>
                  <a:txBody>
                    <a:bodyPr/>
                    <a:lstStyle/>
                    <a:p>
                      <a:r>
                        <a:rPr lang="en-US" sz="1400" dirty="0"/>
                        <a:t>book-flexbox-grid.html</a:t>
                      </a:r>
                    </a:p>
                  </a:txBody>
                  <a:tcPr/>
                </a:tc>
                <a:tc>
                  <a:txBody>
                    <a:bodyPr/>
                    <a:lstStyle/>
                    <a:p>
                      <a:pPr lvl="0"/>
                      <a:r>
                        <a:rPr lang="en-US" sz="1400" dirty="0"/>
                        <a:t>Use CSS flex</a:t>
                      </a:r>
                      <a:r>
                        <a:rPr lang="en-US" sz="1400" baseline="0" dirty="0"/>
                        <a:t>box with the JSON data from the </a:t>
                      </a:r>
                      <a:r>
                        <a:rPr lang="en-US" sz="1400" baseline="0" dirty="0" err="1"/>
                        <a:t>ITebooks</a:t>
                      </a:r>
                      <a:r>
                        <a:rPr lang="en-US" sz="1400" baseline="0" dirty="0"/>
                        <a:t> API</a:t>
                      </a:r>
                      <a:endParaRPr lang="en-US" sz="1400" dirty="0"/>
                    </a:p>
                  </a:txBody>
                  <a:tcPr/>
                </a:tc>
                <a:extLst>
                  <a:ext uri="{0D108BD9-81ED-4DB2-BD59-A6C34878D82A}">
                    <a16:rowId xmlns:a16="http://schemas.microsoft.com/office/drawing/2014/main" val="10006"/>
                  </a:ext>
                </a:extLst>
              </a:tr>
              <a:tr h="529816">
                <a:tc>
                  <a:txBody>
                    <a:bodyPr/>
                    <a:lstStyle/>
                    <a:p>
                      <a:r>
                        <a:rPr lang="en-US" sz="1400" dirty="0"/>
                        <a:t>template-1-multi.html</a:t>
                      </a:r>
                    </a:p>
                  </a:txBody>
                  <a:tcPr/>
                </a:tc>
                <a:tc>
                  <a:txBody>
                    <a:bodyPr/>
                    <a:lstStyle/>
                    <a:p>
                      <a:pPr lvl="0"/>
                      <a:r>
                        <a:rPr lang="en-US" sz="1400" dirty="0"/>
                        <a:t>Use Mustache.js</a:t>
                      </a:r>
                      <a:r>
                        <a:rPr lang="en-US" sz="1400" baseline="0" dirty="0"/>
                        <a:t> template to format the JSON data from a Web API (multiple items in an array)</a:t>
                      </a:r>
                      <a:endParaRPr lang="en-US" sz="1400" dirty="0"/>
                    </a:p>
                  </a:txBody>
                  <a:tcPr/>
                </a:tc>
                <a:extLst>
                  <a:ext uri="{0D108BD9-81ED-4DB2-BD59-A6C34878D82A}">
                    <a16:rowId xmlns:a16="http://schemas.microsoft.com/office/drawing/2014/main" val="10007"/>
                  </a:ext>
                </a:extLst>
              </a:tr>
              <a:tr h="529816">
                <a:tc>
                  <a:txBody>
                    <a:bodyPr/>
                    <a:lstStyle/>
                    <a:p>
                      <a:r>
                        <a:rPr lang="en-US" sz="1400" dirty="0"/>
                        <a:t>template-2-single.html</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Use Mustache.js</a:t>
                      </a:r>
                      <a:r>
                        <a:rPr lang="en-US" sz="1400" baseline="0" dirty="0"/>
                        <a:t> template to format the JSON data from a Web API (single item)</a:t>
                      </a:r>
                      <a:endParaRPr lang="en-US" sz="1400" dirty="0"/>
                    </a:p>
                  </a:txBody>
                  <a:tcPr/>
                </a:tc>
                <a:extLst>
                  <a:ext uri="{0D108BD9-81ED-4DB2-BD59-A6C34878D82A}">
                    <a16:rowId xmlns:a16="http://schemas.microsoft.com/office/drawing/2014/main" val="10008"/>
                  </a:ext>
                </a:extLst>
              </a:tr>
            </a:tbl>
          </a:graphicData>
        </a:graphic>
      </p:graphicFrame>
      <p:sp>
        <p:nvSpPr>
          <p:cNvPr id="7" name="Content Placeholder 3"/>
          <p:cNvSpPr txBox="1">
            <a:spLocks/>
          </p:cNvSpPr>
          <p:nvPr/>
        </p:nvSpPr>
        <p:spPr bwMode="auto">
          <a:xfrm>
            <a:off x="228598" y="1066800"/>
            <a:ext cx="8716963" cy="914399"/>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fontScale="47500" lnSpcReduction="20000"/>
          </a:bodyPr>
          <a:lstStyle>
            <a:lvl1pPr marL="342900" indent="-342900" algn="l" rtl="0" eaLnBrk="1" fontAlgn="base" hangingPunct="1">
              <a:spcBef>
                <a:spcPts val="1800"/>
              </a:spcBef>
              <a:spcAft>
                <a:spcPct val="0"/>
              </a:spcAft>
              <a:buClr>
                <a:schemeClr val="tx2"/>
              </a:buClr>
              <a:buSzPct val="70000"/>
              <a:buFont typeface="Wingdings" pitchFamily="2" charset="2"/>
              <a:buChar char="l"/>
              <a:defRPr sz="3000">
                <a:solidFill>
                  <a:schemeClr val="tx1"/>
                </a:solidFill>
                <a:latin typeface="+mn-lt"/>
                <a:ea typeface="+mn-ea"/>
                <a:cs typeface="+mn-cs"/>
              </a:defRPr>
            </a:lvl1pPr>
            <a:lvl2pPr marL="692150" indent="-347663" algn="l" rtl="0" eaLnBrk="1" fontAlgn="base" hangingPunct="1">
              <a:spcBef>
                <a:spcPct val="20000"/>
              </a:spcBef>
              <a:spcAft>
                <a:spcPct val="0"/>
              </a:spcAft>
              <a:buClr>
                <a:schemeClr val="accent2"/>
              </a:buClr>
              <a:buSzPct val="70000"/>
              <a:buFont typeface="Wingdings" pitchFamily="2" charset="2"/>
              <a:buChar char="l"/>
              <a:defRPr sz="2600">
                <a:solidFill>
                  <a:schemeClr val="tx1"/>
                </a:solidFill>
                <a:latin typeface="+mn-lt"/>
              </a:defRPr>
            </a:lvl2pPr>
            <a:lvl3pPr marL="987425" indent="-293688" algn="l" rtl="0" eaLnBrk="1" fontAlgn="base" hangingPunct="1">
              <a:spcBef>
                <a:spcPct val="20000"/>
              </a:spcBef>
              <a:spcAft>
                <a:spcPct val="0"/>
              </a:spcAft>
              <a:buClr>
                <a:schemeClr val="accent1"/>
              </a:buClr>
              <a:buSzPct val="70000"/>
              <a:buFont typeface="Wingdings" pitchFamily="2" charset="2"/>
              <a:buChar char="l"/>
              <a:defRPr sz="2300">
                <a:solidFill>
                  <a:schemeClr val="tx1"/>
                </a:solidFill>
                <a:latin typeface="+mn-lt"/>
              </a:defRPr>
            </a:lvl3pPr>
            <a:lvl4pPr marL="1281113" indent="-292100" algn="l" rtl="0" eaLnBrk="1" fontAlgn="base" hangingPunct="1">
              <a:spcBef>
                <a:spcPct val="20000"/>
              </a:spcBef>
              <a:spcAft>
                <a:spcPct val="0"/>
              </a:spcAft>
              <a:buClr>
                <a:schemeClr val="tx2"/>
              </a:buClr>
              <a:buSzPct val="75000"/>
              <a:buFont typeface="Wingdings" pitchFamily="2" charset="2"/>
              <a:buChar char="§"/>
              <a:defRPr sz="2000">
                <a:solidFill>
                  <a:schemeClr val="tx1"/>
                </a:solidFill>
                <a:latin typeface="+mn-lt"/>
              </a:defRPr>
            </a:lvl4pPr>
            <a:lvl5pPr marL="1598613" indent="-315913" algn="l" rtl="0" eaLnBrk="1" fontAlgn="base" hangingPunct="1">
              <a:spcBef>
                <a:spcPct val="20000"/>
              </a:spcBef>
              <a:spcAft>
                <a:spcPct val="0"/>
              </a:spcAft>
              <a:buClr>
                <a:schemeClr val="folHlink"/>
              </a:buClr>
              <a:buSzPct val="80000"/>
              <a:buFont typeface="Wingdings" pitchFamily="2" charset="2"/>
              <a:buChar char="§"/>
              <a:defRPr sz="2000">
                <a:solidFill>
                  <a:schemeClr val="tx1"/>
                </a:solidFill>
                <a:latin typeface="+mn-lt"/>
              </a:defRPr>
            </a:lvl5pPr>
            <a:lvl6pPr marL="2055813" indent="-315913" algn="l" rtl="0" eaLnBrk="1" fontAlgn="base" hangingPunct="1">
              <a:spcBef>
                <a:spcPct val="20000"/>
              </a:spcBef>
              <a:spcAft>
                <a:spcPct val="0"/>
              </a:spcAft>
              <a:buClr>
                <a:schemeClr val="folHlink"/>
              </a:buClr>
              <a:buSzPct val="80000"/>
              <a:buFont typeface="Wingdings" pitchFamily="2" charset="2"/>
              <a:buChar char="§"/>
              <a:defRPr sz="2000">
                <a:solidFill>
                  <a:schemeClr val="tx1"/>
                </a:solidFill>
                <a:latin typeface="+mn-lt"/>
              </a:defRPr>
            </a:lvl6pPr>
            <a:lvl7pPr marL="2513013" indent="-315913" algn="l" rtl="0" eaLnBrk="1" fontAlgn="base" hangingPunct="1">
              <a:spcBef>
                <a:spcPct val="20000"/>
              </a:spcBef>
              <a:spcAft>
                <a:spcPct val="0"/>
              </a:spcAft>
              <a:buClr>
                <a:schemeClr val="folHlink"/>
              </a:buClr>
              <a:buSzPct val="80000"/>
              <a:buFont typeface="Wingdings" pitchFamily="2" charset="2"/>
              <a:buChar char="§"/>
              <a:defRPr sz="2000">
                <a:solidFill>
                  <a:schemeClr val="tx1"/>
                </a:solidFill>
                <a:latin typeface="+mn-lt"/>
              </a:defRPr>
            </a:lvl7pPr>
            <a:lvl8pPr marL="2970213" indent="-315913" algn="l" rtl="0" eaLnBrk="1" fontAlgn="base" hangingPunct="1">
              <a:spcBef>
                <a:spcPct val="20000"/>
              </a:spcBef>
              <a:spcAft>
                <a:spcPct val="0"/>
              </a:spcAft>
              <a:buClr>
                <a:schemeClr val="folHlink"/>
              </a:buClr>
              <a:buSzPct val="80000"/>
              <a:buFont typeface="Wingdings" pitchFamily="2" charset="2"/>
              <a:buChar char="§"/>
              <a:defRPr sz="2000">
                <a:solidFill>
                  <a:schemeClr val="tx1"/>
                </a:solidFill>
                <a:latin typeface="+mn-lt"/>
              </a:defRPr>
            </a:lvl8pPr>
            <a:lvl9pPr marL="3427413" indent="-315913" algn="l" rtl="0" eaLnBrk="1" fontAlgn="base" hangingPunct="1">
              <a:spcBef>
                <a:spcPct val="20000"/>
              </a:spcBef>
              <a:spcAft>
                <a:spcPct val="0"/>
              </a:spcAft>
              <a:buClr>
                <a:schemeClr val="folHlink"/>
              </a:buClr>
              <a:buSzPct val="80000"/>
              <a:buFont typeface="Wingdings" pitchFamily="2" charset="2"/>
              <a:buChar char="§"/>
              <a:defRPr sz="2000">
                <a:solidFill>
                  <a:schemeClr val="tx1"/>
                </a:solidFill>
                <a:latin typeface="+mn-lt"/>
              </a:defRPr>
            </a:lvl9pPr>
          </a:lstStyle>
          <a:p>
            <a:r>
              <a:rPr lang="en-US" kern="0" dirty="0"/>
              <a:t>Live demo of all examples at </a:t>
            </a:r>
            <a:r>
              <a:rPr lang="en-US" kern="0" dirty="0">
                <a:hlinkClick r:id="rId2"/>
              </a:rPr>
              <a:t>http://it4203.</a:t>
            </a:r>
            <a:r>
              <a:rPr lang="en-US" sz="3200" kern="0" dirty="0">
                <a:hlinkClick r:id="rId2"/>
              </a:rPr>
              <a:t>azurewebsites.ne</a:t>
            </a:r>
            <a:r>
              <a:rPr lang="en-US" kern="0" dirty="0">
                <a:hlinkClick r:id="rId2"/>
              </a:rPr>
              <a:t>t/demo/data-layout</a:t>
            </a:r>
            <a:r>
              <a:rPr lang="en-US" kern="0" dirty="0"/>
              <a:t> </a:t>
            </a:r>
          </a:p>
          <a:p>
            <a:r>
              <a:rPr lang="en-US" b="1" kern="0" dirty="0">
                <a:solidFill>
                  <a:srgbClr val="FF0000"/>
                </a:solidFill>
              </a:rPr>
              <a:t>Examples can be downloaded on the content page. Please put all files to your server and see its effects. These AJAX examples need sever side support.</a:t>
            </a:r>
          </a:p>
        </p:txBody>
      </p:sp>
    </p:spTree>
    <p:extLst>
      <p:ext uri="{BB962C8B-B14F-4D97-AF65-F5344CB8AC3E}">
        <p14:creationId xmlns:p14="http://schemas.microsoft.com/office/powerpoint/2010/main" val="32596835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Flex Box for Card Design</a:t>
            </a:r>
          </a:p>
        </p:txBody>
      </p:sp>
      <p:sp>
        <p:nvSpPr>
          <p:cNvPr id="3" name="Slide Number Placeholder 2"/>
          <p:cNvSpPr>
            <a:spLocks noGrp="1"/>
          </p:cNvSpPr>
          <p:nvPr>
            <p:ph type="sldNum" sz="quarter" idx="4"/>
          </p:nvPr>
        </p:nvSpPr>
        <p:spPr/>
        <p:txBody>
          <a:bodyPr/>
          <a:lstStyle/>
          <a:p>
            <a:pPr>
              <a:defRPr/>
            </a:pPr>
            <a:fld id="{2E325153-1018-431B-94BC-E5F3F0342855}" type="slidenum">
              <a:rPr lang="en-US" altLang="en-US" smtClean="0"/>
              <a:pPr>
                <a:defRPr/>
              </a:pPr>
              <a:t>17</a:t>
            </a:fld>
            <a:endParaRPr lang="en-US" altLang="en-US"/>
          </a:p>
        </p:txBody>
      </p:sp>
      <p:sp>
        <p:nvSpPr>
          <p:cNvPr id="4" name="Content Placeholder 3"/>
          <p:cNvSpPr>
            <a:spLocks noGrp="1"/>
          </p:cNvSpPr>
          <p:nvPr>
            <p:ph sz="quarter" idx="10"/>
          </p:nvPr>
        </p:nvSpPr>
        <p:spPr/>
        <p:txBody>
          <a:bodyPr/>
          <a:lstStyle/>
          <a:p>
            <a:r>
              <a:rPr lang="en-US" dirty="0"/>
              <a:t>Flexbox can also be used for the design of cards</a:t>
            </a:r>
          </a:p>
          <a:p>
            <a:pPr lvl="1"/>
            <a:r>
              <a:rPr lang="en-US" dirty="0"/>
              <a:t>See examples provided</a:t>
            </a:r>
          </a:p>
          <a:p>
            <a:pPr lvl="1"/>
            <a:r>
              <a:rPr lang="en-US" dirty="0">
                <a:hlinkClick r:id="rId2"/>
              </a:rPr>
              <a:t>https://www.quackit.com/css/flexbox/examples/flexbox_cards.cfm</a:t>
            </a:r>
            <a:endParaRPr lang="en-US" dirty="0"/>
          </a:p>
          <a:p>
            <a:r>
              <a:rPr lang="en-US" dirty="0"/>
              <a:t>An alternative technique is to use CSS grid (not covered here)</a:t>
            </a:r>
          </a:p>
        </p:txBody>
      </p:sp>
    </p:spTree>
    <p:extLst>
      <p:ext uri="{BB962C8B-B14F-4D97-AF65-F5344CB8AC3E}">
        <p14:creationId xmlns:p14="http://schemas.microsoft.com/office/powerpoint/2010/main" val="35801522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Good CSS Flex Resources</a:t>
            </a:r>
          </a:p>
        </p:txBody>
      </p:sp>
      <p:sp>
        <p:nvSpPr>
          <p:cNvPr id="3" name="Slide Number Placeholder 2"/>
          <p:cNvSpPr>
            <a:spLocks noGrp="1"/>
          </p:cNvSpPr>
          <p:nvPr>
            <p:ph type="sldNum" sz="quarter" idx="4"/>
          </p:nvPr>
        </p:nvSpPr>
        <p:spPr/>
        <p:txBody>
          <a:bodyPr/>
          <a:lstStyle/>
          <a:p>
            <a:fld id="{2E325153-1018-431B-94BC-E5F3F0342855}" type="slidenum">
              <a:rPr lang="en-US" altLang="en-US" smtClean="0"/>
              <a:pPr/>
              <a:t>18</a:t>
            </a:fld>
            <a:endParaRPr lang="en-US" altLang="en-US"/>
          </a:p>
        </p:txBody>
      </p:sp>
      <p:sp>
        <p:nvSpPr>
          <p:cNvPr id="4" name="Content Placeholder 3"/>
          <p:cNvSpPr>
            <a:spLocks noGrp="1"/>
          </p:cNvSpPr>
          <p:nvPr>
            <p:ph sz="quarter" idx="10"/>
          </p:nvPr>
        </p:nvSpPr>
        <p:spPr/>
        <p:txBody>
          <a:bodyPr>
            <a:normAutofit fontScale="40000" lnSpcReduction="20000"/>
          </a:bodyPr>
          <a:lstStyle/>
          <a:p>
            <a:r>
              <a:rPr lang="en-US" dirty="0"/>
              <a:t>CSS Flex Tutorials</a:t>
            </a:r>
          </a:p>
          <a:p>
            <a:pPr lvl="1"/>
            <a:r>
              <a:rPr lang="en-US" dirty="0">
                <a:hlinkClick r:id="rId2"/>
              </a:rPr>
              <a:t>https://www.quackit.com/css/flexbox/</a:t>
            </a:r>
            <a:endParaRPr lang="en-US" dirty="0">
              <a:hlinkClick r:id="rId3"/>
            </a:endParaRPr>
          </a:p>
          <a:p>
            <a:pPr lvl="1"/>
            <a:r>
              <a:rPr lang="en-US" dirty="0">
                <a:hlinkClick r:id="rId3"/>
              </a:rPr>
              <a:t>https://developer.mozilla.org/en-US/docs/Web/CSS/CSS_Flexible_Box_Layout</a:t>
            </a:r>
            <a:endParaRPr lang="en-US" dirty="0">
              <a:hlinkClick r:id="rId4"/>
            </a:endParaRPr>
          </a:p>
          <a:p>
            <a:pPr lvl="1"/>
            <a:r>
              <a:rPr lang="en-US" dirty="0">
                <a:hlinkClick r:id="rId4"/>
              </a:rPr>
              <a:t>https://css-tricks.com/snippets/css/a-guide-to-flexbox/</a:t>
            </a:r>
            <a:endParaRPr lang="en-US" dirty="0"/>
          </a:p>
          <a:p>
            <a:pPr lvl="1"/>
            <a:r>
              <a:rPr lang="en-US" dirty="0">
                <a:hlinkClick r:id="rId5"/>
              </a:rPr>
              <a:t>https://scotch.io/tutorials/a-visual-guide-to-css3-flexbox-properties</a:t>
            </a:r>
            <a:endParaRPr lang="en-US" dirty="0"/>
          </a:p>
          <a:p>
            <a:pPr lvl="1"/>
            <a:r>
              <a:rPr lang="en-US" dirty="0">
                <a:hlinkClick r:id="rId6"/>
              </a:rPr>
              <a:t>http://callmenick.com/post/flexbox-examples</a:t>
            </a:r>
            <a:r>
              <a:rPr lang="en-US" dirty="0"/>
              <a:t> </a:t>
            </a:r>
          </a:p>
          <a:p>
            <a:pPr lvl="1"/>
            <a:r>
              <a:rPr lang="en-US" dirty="0">
                <a:hlinkClick r:id="rId7"/>
              </a:rPr>
              <a:t>http://www.sketchingwithcss.com/samplechapter/cheatsheet.html</a:t>
            </a:r>
            <a:endParaRPr lang="en-US" dirty="0"/>
          </a:p>
          <a:p>
            <a:pPr lvl="1"/>
            <a:r>
              <a:rPr lang="en-US" dirty="0">
                <a:hlinkClick r:id="rId8"/>
              </a:rPr>
              <a:t>https://gedd.ski/post/the-difference-between-width-and-flex-basis/</a:t>
            </a:r>
            <a:endParaRPr lang="en-US" dirty="0"/>
          </a:p>
          <a:p>
            <a:r>
              <a:rPr lang="en-US" dirty="0"/>
              <a:t>Flexbox playground</a:t>
            </a:r>
          </a:p>
          <a:p>
            <a:pPr lvl="1"/>
            <a:r>
              <a:rPr lang="en-US" dirty="0">
                <a:hlinkClick r:id="rId9"/>
              </a:rPr>
              <a:t>http://demo.agektmr.com/flexbox/</a:t>
            </a:r>
            <a:r>
              <a:rPr lang="en-US" dirty="0"/>
              <a:t> </a:t>
            </a:r>
          </a:p>
          <a:p>
            <a:pPr lvl="1"/>
            <a:r>
              <a:rPr lang="en-US" dirty="0">
                <a:hlinkClick r:id="rId10"/>
              </a:rPr>
              <a:t>https://scotch.io/demos/visual-guide-to-css3-flexbox-flexbox-playground</a:t>
            </a:r>
            <a:endParaRPr lang="en-US" dirty="0"/>
          </a:p>
          <a:p>
            <a:r>
              <a:rPr lang="en-US" dirty="0"/>
              <a:t>More on CSS layout and box model</a:t>
            </a:r>
          </a:p>
          <a:p>
            <a:pPr lvl="1"/>
            <a:r>
              <a:rPr lang="en-US" dirty="0">
                <a:hlinkClick r:id="rId11"/>
              </a:rPr>
              <a:t>http://learnlayout.com/toc.html</a:t>
            </a:r>
            <a:endParaRPr lang="en-US" dirty="0"/>
          </a:p>
          <a:p>
            <a:pPr lvl="1"/>
            <a:r>
              <a:rPr lang="en-US" dirty="0">
                <a:hlinkClick r:id="rId12"/>
              </a:rPr>
              <a:t>https://www.youtube.com/watch?v=rIO5326FgPE&amp;list=PLZlA0Gpn_vH85jM1TWO6TdCtSr6ruglWn&amp;index=8</a:t>
            </a:r>
            <a:endParaRPr lang="en-US" dirty="0"/>
          </a:p>
          <a:p>
            <a:r>
              <a:rPr lang="en-US" dirty="0"/>
              <a:t>CSS Grid (an alternative to Flexbox)</a:t>
            </a:r>
          </a:p>
          <a:p>
            <a:pPr lvl="1"/>
            <a:r>
              <a:rPr lang="en-US" dirty="0">
                <a:hlinkClick r:id="rId13"/>
              </a:rPr>
              <a:t>https://learncssgrid.com/</a:t>
            </a:r>
            <a:endParaRPr lang="en-US" dirty="0"/>
          </a:p>
          <a:p>
            <a:pPr lvl="1"/>
            <a:r>
              <a:rPr lang="en-US" dirty="0">
                <a:hlinkClick r:id="rId14"/>
              </a:rPr>
              <a:t>https://css-tricks.com/snippets/css/complete-guide-grid/</a:t>
            </a:r>
            <a:endParaRPr lang="en-US" dirty="0"/>
          </a:p>
          <a:p>
            <a:pPr lvl="1"/>
            <a:r>
              <a:rPr lang="en-US" dirty="0">
                <a:hlinkClick r:id="rId15"/>
              </a:rPr>
              <a:t>https://developer.mozilla.org/en-US/docs/Web/CSS/CSS_Grid_Layout</a:t>
            </a:r>
            <a:endParaRPr lang="en-US" dirty="0"/>
          </a:p>
          <a:p>
            <a:pPr lvl="1"/>
            <a:r>
              <a:rPr lang="en-US" dirty="0">
                <a:hlinkClick r:id="rId16"/>
              </a:rPr>
              <a:t>https://gridbyexample.com/</a:t>
            </a:r>
            <a:endParaRPr lang="en-US" dirty="0"/>
          </a:p>
          <a:p>
            <a:pPr lvl="1"/>
            <a:r>
              <a:rPr lang="en-US" dirty="0">
                <a:hlinkClick r:id="rId17"/>
              </a:rPr>
              <a:t>https://rachelandrew.co.uk/archives/2016/03/30/should-i-use-grid-or-flexbox/</a:t>
            </a:r>
            <a:endParaRPr lang="en-US" dirty="0"/>
          </a:p>
          <a:p>
            <a:pPr lvl="1"/>
            <a:r>
              <a:rPr lang="en-US" dirty="0">
                <a:hlinkClick r:id="rId18"/>
              </a:rPr>
              <a:t>https://webdesign.tutsplus.com/articles/flexbox-vs-css-grid-which-should-you-use--cms-30184</a:t>
            </a:r>
            <a:endParaRPr lang="en-US" dirty="0"/>
          </a:p>
          <a:p>
            <a:r>
              <a:rPr lang="en-US" dirty="0"/>
              <a:t>UI Widgets and libraries</a:t>
            </a:r>
          </a:p>
          <a:p>
            <a:pPr lvl="1"/>
            <a:r>
              <a:rPr lang="en-US" dirty="0">
                <a:hlinkClick r:id="rId19"/>
              </a:rPr>
              <a:t>http://bootcards.org</a:t>
            </a:r>
            <a:endParaRPr lang="en-US" dirty="0"/>
          </a:p>
          <a:p>
            <a:pPr lvl="1"/>
            <a:r>
              <a:rPr lang="en-US" dirty="0">
                <a:hlinkClick r:id="rId20"/>
              </a:rPr>
              <a:t>http://www.jqwidgets.com</a:t>
            </a:r>
            <a:endParaRPr lang="en-US" dirty="0"/>
          </a:p>
        </p:txBody>
      </p:sp>
    </p:spTree>
    <p:extLst>
      <p:ext uri="{BB962C8B-B14F-4D97-AF65-F5344CB8AC3E}">
        <p14:creationId xmlns:p14="http://schemas.microsoft.com/office/powerpoint/2010/main" val="3007787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Template</a:t>
            </a:r>
          </a:p>
        </p:txBody>
      </p:sp>
      <p:sp>
        <p:nvSpPr>
          <p:cNvPr id="3" name="Slide Number Placeholder 2"/>
          <p:cNvSpPr>
            <a:spLocks noGrp="1"/>
          </p:cNvSpPr>
          <p:nvPr>
            <p:ph type="sldNum" sz="quarter" idx="4"/>
          </p:nvPr>
        </p:nvSpPr>
        <p:spPr/>
        <p:txBody>
          <a:bodyPr/>
          <a:lstStyle/>
          <a:p>
            <a:pPr>
              <a:defRPr/>
            </a:pPr>
            <a:fld id="{2E325153-1018-431B-94BC-E5F3F0342855}" type="slidenum">
              <a:rPr lang="en-US" altLang="en-US" smtClean="0"/>
              <a:pPr>
                <a:defRPr/>
              </a:pPr>
              <a:t>19</a:t>
            </a:fld>
            <a:endParaRPr lang="en-US" altLang="en-US"/>
          </a:p>
        </p:txBody>
      </p:sp>
      <p:sp>
        <p:nvSpPr>
          <p:cNvPr id="4" name="Content Placeholder 3"/>
          <p:cNvSpPr>
            <a:spLocks noGrp="1"/>
          </p:cNvSpPr>
          <p:nvPr>
            <p:ph sz="quarter" idx="10"/>
          </p:nvPr>
        </p:nvSpPr>
        <p:spPr/>
        <p:txBody>
          <a:bodyPr>
            <a:normAutofit/>
          </a:bodyPr>
          <a:lstStyle/>
          <a:p>
            <a:r>
              <a:rPr lang="en-US" dirty="0"/>
              <a:t>Formatting/styling JSON manually with string concatenation takes time and is error prone.</a:t>
            </a:r>
          </a:p>
          <a:p>
            <a:r>
              <a:rPr lang="en-US" dirty="0"/>
              <a:t>Templates are used to “bind” a data source to a predefined template, which is cleaner.</a:t>
            </a:r>
          </a:p>
          <a:p>
            <a:endParaRPr lang="en-US" dirty="0"/>
          </a:p>
        </p:txBody>
      </p:sp>
      <p:pic>
        <p:nvPicPr>
          <p:cNvPr id="5" name="Picture 2" descr="JavaScript Template Engin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3673413"/>
            <a:ext cx="7543800" cy="20193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661362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Overview</a:t>
            </a:r>
            <a:endParaRPr lang="en-US" dirty="0"/>
          </a:p>
        </p:txBody>
      </p:sp>
      <p:sp>
        <p:nvSpPr>
          <p:cNvPr id="4" name="Slide Number Placeholder 3"/>
          <p:cNvSpPr>
            <a:spLocks noGrp="1"/>
          </p:cNvSpPr>
          <p:nvPr>
            <p:ph type="sldNum" sz="quarter" idx="4"/>
          </p:nvPr>
        </p:nvSpPr>
        <p:spPr/>
        <p:txBody>
          <a:bodyPr/>
          <a:lstStyle/>
          <a:p>
            <a:fld id="{C5CEE9A8-FBDC-468A-8692-1A02C1337AC9}" type="slidenum">
              <a:rPr lang="en-US" altLang="en-US" smtClean="0"/>
              <a:pPr/>
              <a:t>2</a:t>
            </a:fld>
            <a:endParaRPr lang="en-US" altLang="en-US"/>
          </a:p>
        </p:txBody>
      </p:sp>
      <p:sp>
        <p:nvSpPr>
          <p:cNvPr id="3" name="Content Placeholder 2"/>
          <p:cNvSpPr>
            <a:spLocks noGrp="1"/>
          </p:cNvSpPr>
          <p:nvPr>
            <p:ph sz="quarter" idx="10"/>
          </p:nvPr>
        </p:nvSpPr>
        <p:spPr/>
        <p:txBody>
          <a:bodyPr>
            <a:normAutofit/>
          </a:bodyPr>
          <a:lstStyle/>
          <a:p>
            <a:r>
              <a:rPr lang="en-US" dirty="0"/>
              <a:t>Basic styles of data presentation layouts</a:t>
            </a:r>
          </a:p>
          <a:p>
            <a:pPr lvl="1"/>
            <a:r>
              <a:rPr lang="en-US" dirty="0"/>
              <a:t>List</a:t>
            </a:r>
          </a:p>
          <a:p>
            <a:pPr lvl="1"/>
            <a:r>
              <a:rPr lang="en-US" dirty="0"/>
              <a:t>Grid</a:t>
            </a:r>
          </a:p>
          <a:p>
            <a:pPr lvl="1"/>
            <a:r>
              <a:rPr lang="en-US" dirty="0"/>
              <a:t>Table</a:t>
            </a:r>
          </a:p>
          <a:p>
            <a:r>
              <a:rPr lang="en-US" dirty="0"/>
              <a:t>Basic CSS flexbox techniques for data layouts</a:t>
            </a:r>
          </a:p>
          <a:p>
            <a:r>
              <a:rPr lang="en-US" dirty="0"/>
              <a:t>Use client templates to bind layout and JSON</a:t>
            </a:r>
          </a:p>
        </p:txBody>
      </p:sp>
    </p:spTree>
    <p:extLst>
      <p:ext uri="{BB962C8B-B14F-4D97-AF65-F5344CB8AC3E}">
        <p14:creationId xmlns:p14="http://schemas.microsoft.com/office/powerpoint/2010/main" val="30476293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Types of Templates</a:t>
            </a:r>
          </a:p>
        </p:txBody>
      </p:sp>
      <p:sp>
        <p:nvSpPr>
          <p:cNvPr id="3" name="Slide Number Placeholder 2"/>
          <p:cNvSpPr>
            <a:spLocks noGrp="1"/>
          </p:cNvSpPr>
          <p:nvPr>
            <p:ph type="sldNum" sz="quarter" idx="4"/>
          </p:nvPr>
        </p:nvSpPr>
        <p:spPr/>
        <p:txBody>
          <a:bodyPr/>
          <a:lstStyle/>
          <a:p>
            <a:pPr>
              <a:defRPr/>
            </a:pPr>
            <a:fld id="{2E325153-1018-431B-94BC-E5F3F0342855}" type="slidenum">
              <a:rPr lang="en-US" altLang="en-US" smtClean="0"/>
              <a:pPr>
                <a:defRPr/>
              </a:pPr>
              <a:t>20</a:t>
            </a:fld>
            <a:endParaRPr lang="en-US" altLang="en-US"/>
          </a:p>
        </p:txBody>
      </p:sp>
      <p:sp>
        <p:nvSpPr>
          <p:cNvPr id="4" name="Content Placeholder 3"/>
          <p:cNvSpPr>
            <a:spLocks noGrp="1"/>
          </p:cNvSpPr>
          <p:nvPr>
            <p:ph sz="quarter" idx="10"/>
          </p:nvPr>
        </p:nvSpPr>
        <p:spPr/>
        <p:txBody>
          <a:bodyPr>
            <a:normAutofit fontScale="85000" lnSpcReduction="10000"/>
          </a:bodyPr>
          <a:lstStyle/>
          <a:p>
            <a:r>
              <a:rPr lang="en-US" dirty="0"/>
              <a:t>Server side vs. client side templates</a:t>
            </a:r>
          </a:p>
          <a:p>
            <a:pPr lvl="1"/>
            <a:r>
              <a:rPr lang="en-US" dirty="0">
                <a:hlinkClick r:id="rId2"/>
              </a:rPr>
              <a:t>https://engineering.linkedin.com/frontend/client-side-templating-throwdown-mustache-handlebars-dustjs-and-more</a:t>
            </a:r>
            <a:endParaRPr lang="en-US" dirty="0"/>
          </a:p>
          <a:p>
            <a:r>
              <a:rPr lang="en-US" dirty="0"/>
              <a:t>Embedded JavaScript Templates</a:t>
            </a:r>
          </a:p>
          <a:p>
            <a:pPr lvl="1"/>
            <a:r>
              <a:rPr lang="en-US" dirty="0"/>
              <a:t>These </a:t>
            </a:r>
            <a:r>
              <a:rPr lang="en-US" dirty="0" err="1"/>
              <a:t>templating</a:t>
            </a:r>
            <a:r>
              <a:rPr lang="en-US" dirty="0"/>
              <a:t> options allow you to embed regular JavaScript code directly within the template</a:t>
            </a:r>
          </a:p>
          <a:p>
            <a:r>
              <a:rPr lang="en-US" dirty="0"/>
              <a:t>Logic-less Templates</a:t>
            </a:r>
          </a:p>
          <a:p>
            <a:pPr lvl="1"/>
            <a:r>
              <a:rPr lang="en-US" dirty="0"/>
              <a:t>This group of templates follows the philosophy that there should be little to no logic in your templates. They do not allow arbitrary JavaScript code in the template. Instead, you must use the small set of constructs offered by the </a:t>
            </a:r>
            <a:r>
              <a:rPr lang="en-US" dirty="0" err="1"/>
              <a:t>templating</a:t>
            </a:r>
            <a:r>
              <a:rPr lang="en-US" dirty="0"/>
              <a:t> language itself, which, depending on the language, may include basic loops, conditionals, and partials.</a:t>
            </a:r>
          </a:p>
          <a:p>
            <a:endParaRPr lang="en-US" dirty="0"/>
          </a:p>
        </p:txBody>
      </p:sp>
    </p:spTree>
    <p:extLst>
      <p:ext uri="{BB962C8B-B14F-4D97-AF65-F5344CB8AC3E}">
        <p14:creationId xmlns:p14="http://schemas.microsoft.com/office/powerpoint/2010/main" val="418126169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Mustache.js</a:t>
            </a:r>
          </a:p>
        </p:txBody>
      </p:sp>
      <p:sp>
        <p:nvSpPr>
          <p:cNvPr id="3" name="Slide Number Placeholder 2"/>
          <p:cNvSpPr>
            <a:spLocks noGrp="1"/>
          </p:cNvSpPr>
          <p:nvPr>
            <p:ph type="sldNum" sz="quarter" idx="4"/>
          </p:nvPr>
        </p:nvSpPr>
        <p:spPr/>
        <p:txBody>
          <a:bodyPr/>
          <a:lstStyle/>
          <a:p>
            <a:pPr>
              <a:defRPr/>
            </a:pPr>
            <a:fld id="{2E325153-1018-431B-94BC-E5F3F0342855}" type="slidenum">
              <a:rPr lang="en-US" altLang="en-US" smtClean="0"/>
              <a:pPr>
                <a:defRPr/>
              </a:pPr>
              <a:t>21</a:t>
            </a:fld>
            <a:endParaRPr lang="en-US" altLang="en-US"/>
          </a:p>
        </p:txBody>
      </p:sp>
      <p:sp>
        <p:nvSpPr>
          <p:cNvPr id="4" name="Content Placeholder 3"/>
          <p:cNvSpPr>
            <a:spLocks noGrp="1"/>
          </p:cNvSpPr>
          <p:nvPr>
            <p:ph sz="quarter" idx="10"/>
          </p:nvPr>
        </p:nvSpPr>
        <p:spPr/>
        <p:txBody>
          <a:bodyPr>
            <a:normAutofit/>
          </a:bodyPr>
          <a:lstStyle/>
          <a:p>
            <a:r>
              <a:rPr lang="en-US" dirty="0">
                <a:hlinkClick r:id="rId2"/>
              </a:rPr>
              <a:t>https://mustache.github.io</a:t>
            </a:r>
            <a:endParaRPr lang="en-US" dirty="0"/>
          </a:p>
          <a:p>
            <a:r>
              <a:rPr lang="en-US" dirty="0"/>
              <a:t>A popular and simple template system</a:t>
            </a:r>
          </a:p>
          <a:p>
            <a:r>
              <a:rPr lang="en-US" dirty="0"/>
              <a:t>A "logic-less" system because it lacks any explicit control flow statements</a:t>
            </a:r>
          </a:p>
          <a:p>
            <a:r>
              <a:rPr lang="en-US" dirty="0"/>
              <a:t>It is named "Mustache" because of heavy use of curly braces ,{ }, that resemble a sideways moustache.</a:t>
            </a:r>
          </a:p>
        </p:txBody>
      </p:sp>
    </p:spTree>
    <p:extLst>
      <p:ext uri="{BB962C8B-B14F-4D97-AF65-F5344CB8AC3E}">
        <p14:creationId xmlns:p14="http://schemas.microsoft.com/office/powerpoint/2010/main" val="150269271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Mustache Tag Types</a:t>
            </a:r>
          </a:p>
        </p:txBody>
      </p:sp>
      <p:sp>
        <p:nvSpPr>
          <p:cNvPr id="3" name="Slide Number Placeholder 2"/>
          <p:cNvSpPr>
            <a:spLocks noGrp="1"/>
          </p:cNvSpPr>
          <p:nvPr>
            <p:ph type="sldNum" sz="quarter" idx="4"/>
          </p:nvPr>
        </p:nvSpPr>
        <p:spPr/>
        <p:txBody>
          <a:bodyPr/>
          <a:lstStyle/>
          <a:p>
            <a:pPr>
              <a:defRPr/>
            </a:pPr>
            <a:fld id="{2E325153-1018-431B-94BC-E5F3F0342855}" type="slidenum">
              <a:rPr lang="en-US" altLang="en-US" smtClean="0"/>
              <a:pPr>
                <a:defRPr/>
              </a:pPr>
              <a:t>22</a:t>
            </a:fld>
            <a:endParaRPr lang="en-US" altLang="en-US"/>
          </a:p>
        </p:txBody>
      </p:sp>
      <p:sp>
        <p:nvSpPr>
          <p:cNvPr id="4" name="Content Placeholder 3"/>
          <p:cNvSpPr>
            <a:spLocks noGrp="1"/>
          </p:cNvSpPr>
          <p:nvPr>
            <p:ph sz="quarter" idx="10"/>
          </p:nvPr>
        </p:nvSpPr>
        <p:spPr/>
        <p:txBody>
          <a:bodyPr>
            <a:normAutofit lnSpcReduction="10000"/>
          </a:bodyPr>
          <a:lstStyle/>
          <a:p>
            <a:r>
              <a:rPr lang="en-US" dirty="0"/>
              <a:t>{{   }}</a:t>
            </a:r>
          </a:p>
          <a:p>
            <a:pPr lvl="1"/>
            <a:r>
              <a:rPr lang="en-US" dirty="0"/>
              <a:t>Variable (or name) in JSON</a:t>
            </a:r>
          </a:p>
          <a:p>
            <a:r>
              <a:rPr lang="en-US" dirty="0"/>
              <a:t>{{# }} … {{/ }}</a:t>
            </a:r>
          </a:p>
          <a:p>
            <a:pPr lvl="1"/>
            <a:r>
              <a:rPr lang="en-US" dirty="0"/>
              <a:t>Defines a section, depending on its existence, it can be used as an “if” , or a loop.</a:t>
            </a:r>
          </a:p>
          <a:p>
            <a:r>
              <a:rPr lang="en-US" dirty="0"/>
              <a:t>Tutorial</a:t>
            </a:r>
          </a:p>
          <a:p>
            <a:pPr lvl="1"/>
            <a:r>
              <a:rPr lang="en-US" dirty="0">
                <a:hlinkClick r:id="rId2"/>
              </a:rPr>
              <a:t>http://www.sitepoint.com/creating-html-templates-with-mustachejs/</a:t>
            </a:r>
            <a:endParaRPr lang="en-US" dirty="0"/>
          </a:p>
          <a:p>
            <a:r>
              <a:rPr lang="en-US" dirty="0"/>
              <a:t>Reference</a:t>
            </a:r>
          </a:p>
          <a:p>
            <a:pPr lvl="1"/>
            <a:r>
              <a:rPr lang="en-US" dirty="0">
                <a:hlinkClick r:id="rId3"/>
              </a:rPr>
              <a:t>https://mustache.github.io/mustache.5.html</a:t>
            </a:r>
            <a:r>
              <a:rPr lang="en-US" dirty="0"/>
              <a:t> </a:t>
            </a:r>
          </a:p>
          <a:p>
            <a:endParaRPr lang="en-US" dirty="0"/>
          </a:p>
        </p:txBody>
      </p:sp>
    </p:spTree>
    <p:extLst>
      <p:ext uri="{BB962C8B-B14F-4D97-AF65-F5344CB8AC3E}">
        <p14:creationId xmlns:p14="http://schemas.microsoft.com/office/powerpoint/2010/main" val="6627286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Simple Mustache Example</a:t>
            </a:r>
          </a:p>
        </p:txBody>
      </p:sp>
      <p:sp>
        <p:nvSpPr>
          <p:cNvPr id="3" name="Slide Number Placeholder 2"/>
          <p:cNvSpPr>
            <a:spLocks noGrp="1"/>
          </p:cNvSpPr>
          <p:nvPr>
            <p:ph type="sldNum" sz="quarter" idx="4"/>
          </p:nvPr>
        </p:nvSpPr>
        <p:spPr/>
        <p:txBody>
          <a:bodyPr/>
          <a:lstStyle/>
          <a:p>
            <a:pPr>
              <a:defRPr/>
            </a:pPr>
            <a:fld id="{2E325153-1018-431B-94BC-E5F3F0342855}" type="slidenum">
              <a:rPr lang="en-US" altLang="en-US" smtClean="0"/>
              <a:pPr>
                <a:defRPr/>
              </a:pPr>
              <a:t>23</a:t>
            </a:fld>
            <a:endParaRPr lang="en-US" altLang="en-US"/>
          </a:p>
        </p:txBody>
      </p:sp>
      <p:sp>
        <p:nvSpPr>
          <p:cNvPr id="4" name="Content Placeholder 3"/>
          <p:cNvSpPr>
            <a:spLocks noGrp="1"/>
          </p:cNvSpPr>
          <p:nvPr>
            <p:ph sz="quarter" idx="10"/>
          </p:nvPr>
        </p:nvSpPr>
        <p:spPr>
          <a:xfrm>
            <a:off x="228598" y="1066800"/>
            <a:ext cx="8716963" cy="950051"/>
          </a:xfrm>
        </p:spPr>
        <p:txBody>
          <a:bodyPr>
            <a:normAutofit fontScale="55000" lnSpcReduction="20000"/>
          </a:bodyPr>
          <a:lstStyle/>
          <a:p>
            <a:r>
              <a:rPr lang="en-US" dirty="0">
                <a:hlinkClick r:id="rId2"/>
              </a:rPr>
              <a:t>https://mustache.github.io/#demo</a:t>
            </a:r>
            <a:endParaRPr lang="en-US" dirty="0"/>
          </a:p>
          <a:p>
            <a:r>
              <a:rPr lang="en-US" dirty="0"/>
              <a:t>The following code is from template-1-multi.html</a:t>
            </a:r>
          </a:p>
          <a:p>
            <a:pPr lvl="1"/>
            <a:r>
              <a:rPr lang="en-US" dirty="0"/>
              <a:t>API </a:t>
            </a:r>
            <a:r>
              <a:rPr lang="en-US" dirty="0">
                <a:hlinkClick r:id="rId3"/>
              </a:rPr>
              <a:t>http://it-ebooks-api.info/v1/search/mobile</a:t>
            </a:r>
            <a:endParaRPr lang="en-US" dirty="0"/>
          </a:p>
        </p:txBody>
      </p:sp>
      <p:sp>
        <p:nvSpPr>
          <p:cNvPr id="5" name="Rectangle 4"/>
          <p:cNvSpPr/>
          <p:nvPr/>
        </p:nvSpPr>
        <p:spPr>
          <a:xfrm>
            <a:off x="1554162" y="3034397"/>
            <a:ext cx="6324600" cy="2862322"/>
          </a:xfrm>
          <a:prstGeom prst="rect">
            <a:avLst/>
          </a:prstGeom>
        </p:spPr>
        <p:txBody>
          <a:bodyPr wrap="square">
            <a:spAutoFit/>
          </a:bodyPr>
          <a:lstStyle/>
          <a:p>
            <a:r>
              <a:rPr lang="en-US" sz="2000" dirty="0"/>
              <a:t>&lt;</a:t>
            </a:r>
            <a:r>
              <a:rPr lang="en-US" sz="2000" dirty="0">
                <a:solidFill>
                  <a:srgbClr val="FF0000"/>
                </a:solidFill>
              </a:rPr>
              <a:t>script id</a:t>
            </a:r>
            <a:r>
              <a:rPr lang="en-US" sz="2000" dirty="0"/>
              <a:t>="</a:t>
            </a:r>
            <a:r>
              <a:rPr lang="en-US" sz="2000" dirty="0" err="1"/>
              <a:t>booktemplate</a:t>
            </a:r>
            <a:r>
              <a:rPr lang="en-US" sz="2000" dirty="0"/>
              <a:t>" type="text/template"&gt;</a:t>
            </a:r>
          </a:p>
          <a:p>
            <a:r>
              <a:rPr lang="en-US" sz="2000" dirty="0"/>
              <a:t>	{{</a:t>
            </a:r>
            <a:r>
              <a:rPr lang="en-US" sz="2000" dirty="0">
                <a:solidFill>
                  <a:srgbClr val="FF0000"/>
                </a:solidFill>
              </a:rPr>
              <a:t>#</a:t>
            </a:r>
            <a:r>
              <a:rPr lang="en-US" sz="2000" dirty="0"/>
              <a:t>Books}}</a:t>
            </a:r>
          </a:p>
          <a:p>
            <a:r>
              <a:rPr lang="en-US" sz="2000" dirty="0"/>
              <a:t>	&lt;div class='book'&gt;</a:t>
            </a:r>
          </a:p>
          <a:p>
            <a:r>
              <a:rPr lang="en-US" sz="2000" dirty="0"/>
              <a:t>		&lt;h2&gt;{{Title}}&lt;/h2&gt;</a:t>
            </a:r>
          </a:p>
          <a:p>
            <a:r>
              <a:rPr lang="en-US" sz="2000" dirty="0"/>
              <a:t>		&lt;</a:t>
            </a:r>
            <a:r>
              <a:rPr lang="en-US" sz="2000" dirty="0" err="1"/>
              <a:t>img</a:t>
            </a:r>
            <a:r>
              <a:rPr lang="en-US" sz="2000" dirty="0"/>
              <a:t> </a:t>
            </a:r>
            <a:r>
              <a:rPr lang="en-US" sz="2000" dirty="0" err="1"/>
              <a:t>src</a:t>
            </a:r>
            <a:r>
              <a:rPr lang="en-US" sz="2000" dirty="0"/>
              <a:t>='{{Image}}' width='100' /&gt;</a:t>
            </a:r>
          </a:p>
          <a:p>
            <a:r>
              <a:rPr lang="en-US" sz="2000" dirty="0"/>
              <a:t>		&lt;div&gt;{{Description}}&lt;/div&gt;</a:t>
            </a:r>
          </a:p>
          <a:p>
            <a:r>
              <a:rPr lang="en-US" sz="2000" dirty="0"/>
              <a:t>	&lt;/div&gt;</a:t>
            </a:r>
          </a:p>
          <a:p>
            <a:r>
              <a:rPr lang="en-US" sz="2000" dirty="0"/>
              <a:t>	{{</a:t>
            </a:r>
            <a:r>
              <a:rPr lang="en-US" sz="2000" dirty="0">
                <a:solidFill>
                  <a:srgbClr val="FF0000"/>
                </a:solidFill>
              </a:rPr>
              <a:t>/</a:t>
            </a:r>
            <a:r>
              <a:rPr lang="en-US" sz="2000" dirty="0"/>
              <a:t>Books}}</a:t>
            </a:r>
          </a:p>
          <a:p>
            <a:r>
              <a:rPr lang="en-US" sz="2000" dirty="0"/>
              <a:t>&lt;/script&gt;</a:t>
            </a:r>
          </a:p>
        </p:txBody>
      </p:sp>
      <p:sp>
        <p:nvSpPr>
          <p:cNvPr id="6" name="Line Callout 1 5"/>
          <p:cNvSpPr/>
          <p:nvPr/>
        </p:nvSpPr>
        <p:spPr bwMode="auto">
          <a:xfrm>
            <a:off x="5460856" y="5215998"/>
            <a:ext cx="2598738" cy="832737"/>
          </a:xfrm>
          <a:prstGeom prst="borderCallout1">
            <a:avLst>
              <a:gd name="adj1" fmla="val 30527"/>
              <a:gd name="adj2" fmla="val -647"/>
              <a:gd name="adj3" fmla="val -32177"/>
              <a:gd name="adj4" fmla="val -33206"/>
            </a:avLst>
          </a:prstGeom>
          <a:solidFill>
            <a:schemeClr val="accent6">
              <a:lumMod val="20000"/>
              <a:lumOff val="80000"/>
            </a:schemeClr>
          </a:solidFill>
          <a:ln w="12700" cap="sq" cmpd="sng" algn="ctr">
            <a:solidFill>
              <a:schemeClr val="tx1"/>
            </a:solidFill>
            <a:prstDash val="solid"/>
            <a:round/>
            <a:headEnd type="none" w="sm" len="sm"/>
            <a:tailEnd type="triangle" w="med" len="med"/>
          </a:ln>
          <a:effectLst/>
        </p:spPr>
        <p:txBody>
          <a:bodyPr vert="horz" wrap="square" lIns="45720" tIns="45720" rIns="45720" bIns="45720" numCol="1" rtlCol="0" anchor="t" anchorCtr="0" compatLnSpc="1">
            <a:prstTxWarp prst="textNoShape">
              <a:avLst/>
            </a:prstTxWarp>
            <a:normAutofit/>
          </a:bodyPr>
          <a:lstStyle/>
          <a:p>
            <a:r>
              <a:rPr lang="en-US" sz="2000" dirty="0"/>
              <a:t>Use {{  }} to wrap a field name in JSON</a:t>
            </a:r>
          </a:p>
        </p:txBody>
      </p:sp>
      <p:sp>
        <p:nvSpPr>
          <p:cNvPr id="7" name="Line Callout 1 6"/>
          <p:cNvSpPr/>
          <p:nvPr/>
        </p:nvSpPr>
        <p:spPr bwMode="auto">
          <a:xfrm>
            <a:off x="457200" y="2401203"/>
            <a:ext cx="3276600" cy="515576"/>
          </a:xfrm>
          <a:prstGeom prst="borderCallout1">
            <a:avLst>
              <a:gd name="adj1" fmla="val 102174"/>
              <a:gd name="adj2" fmla="val 40367"/>
              <a:gd name="adj3" fmla="val 141815"/>
              <a:gd name="adj4" fmla="val 44035"/>
            </a:avLst>
          </a:prstGeom>
          <a:solidFill>
            <a:schemeClr val="accent6">
              <a:lumMod val="20000"/>
              <a:lumOff val="80000"/>
            </a:schemeClr>
          </a:solidFill>
          <a:ln w="12700" cap="sq" cmpd="sng" algn="ctr">
            <a:solidFill>
              <a:schemeClr val="tx1"/>
            </a:solidFill>
            <a:prstDash val="solid"/>
            <a:round/>
            <a:headEnd type="none" w="sm" len="sm"/>
            <a:tailEnd type="triangle" w="med" len="med"/>
          </a:ln>
          <a:effectLst/>
        </p:spPr>
        <p:txBody>
          <a:bodyPr vert="horz" wrap="square" lIns="45720" tIns="45720" rIns="45720" bIns="45720" numCol="1" rtlCol="0" anchor="t" anchorCtr="0" compatLnSpc="1">
            <a:prstTxWarp prst="textNoShape">
              <a:avLst/>
            </a:prstTxWarp>
            <a:normAutofit fontScale="70000" lnSpcReduction="20000"/>
          </a:bodyPr>
          <a:lstStyle/>
          <a:p>
            <a:r>
              <a:rPr lang="en-US" sz="2000" dirty="0"/>
              <a:t>Use script tag to define a template; use the id attribute to name the template</a:t>
            </a:r>
          </a:p>
        </p:txBody>
      </p:sp>
      <p:sp>
        <p:nvSpPr>
          <p:cNvPr id="8" name="Line Callout 1 7"/>
          <p:cNvSpPr/>
          <p:nvPr/>
        </p:nvSpPr>
        <p:spPr bwMode="auto">
          <a:xfrm>
            <a:off x="388620" y="3934325"/>
            <a:ext cx="1706880" cy="998698"/>
          </a:xfrm>
          <a:prstGeom prst="borderCallout1">
            <a:avLst>
              <a:gd name="adj1" fmla="val 15463"/>
              <a:gd name="adj2" fmla="val 100339"/>
              <a:gd name="adj3" fmla="val -33056"/>
              <a:gd name="adj4" fmla="val 125535"/>
            </a:avLst>
          </a:prstGeom>
          <a:solidFill>
            <a:schemeClr val="accent6">
              <a:lumMod val="20000"/>
              <a:lumOff val="80000"/>
            </a:schemeClr>
          </a:solidFill>
          <a:ln w="12700" cap="sq" cmpd="sng" algn="ctr">
            <a:solidFill>
              <a:schemeClr val="tx1"/>
            </a:solidFill>
            <a:prstDash val="solid"/>
            <a:round/>
            <a:headEnd type="none" w="sm" len="sm"/>
            <a:tailEnd type="triangle" w="med" len="med"/>
          </a:ln>
          <a:effectLst/>
        </p:spPr>
        <p:txBody>
          <a:bodyPr vert="horz" wrap="square" lIns="45720" tIns="45720" rIns="45720" bIns="45720" numCol="1" rtlCol="0" anchor="t" anchorCtr="0" compatLnSpc="1">
            <a:prstTxWarp prst="textNoShape">
              <a:avLst/>
            </a:prstTxWarp>
            <a:normAutofit fontScale="77500" lnSpcReduction="20000"/>
          </a:bodyPr>
          <a:lstStyle/>
          <a:p>
            <a:r>
              <a:rPr lang="en-US" sz="2000" dirty="0"/>
              <a:t>Use a pair of “#” and “/” to indicate processing repeatedly</a:t>
            </a:r>
          </a:p>
        </p:txBody>
      </p:sp>
      <p:cxnSp>
        <p:nvCxnSpPr>
          <p:cNvPr id="10" name="Straight Arrow Connector 9"/>
          <p:cNvCxnSpPr/>
          <p:nvPr/>
        </p:nvCxnSpPr>
        <p:spPr bwMode="auto">
          <a:xfrm>
            <a:off x="2095500" y="4648200"/>
            <a:ext cx="495300" cy="567798"/>
          </a:xfrm>
          <a:prstGeom prst="straightConnector1">
            <a:avLst/>
          </a:prstGeom>
          <a:solidFill>
            <a:schemeClr val="accent1"/>
          </a:solidFill>
          <a:ln w="12700" cap="sq" cmpd="sng" algn="ctr">
            <a:solidFill>
              <a:schemeClr val="tx1"/>
            </a:solidFill>
            <a:prstDash val="solid"/>
            <a:round/>
            <a:headEnd type="none" w="sm" len="sm"/>
            <a:tailEnd type="triangle"/>
          </a:ln>
          <a:effectLst/>
        </p:spPr>
      </p:cxnSp>
    </p:spTree>
    <p:extLst>
      <p:ext uri="{BB962C8B-B14F-4D97-AF65-F5344CB8AC3E}">
        <p14:creationId xmlns:p14="http://schemas.microsoft.com/office/powerpoint/2010/main" val="275655851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Good Template Resources</a:t>
            </a:r>
            <a:endParaRPr lang="en-US" dirty="0"/>
          </a:p>
        </p:txBody>
      </p:sp>
      <p:sp>
        <p:nvSpPr>
          <p:cNvPr id="3" name="Slide Number Placeholder 2"/>
          <p:cNvSpPr>
            <a:spLocks noGrp="1"/>
          </p:cNvSpPr>
          <p:nvPr>
            <p:ph type="sldNum" sz="quarter" idx="4"/>
          </p:nvPr>
        </p:nvSpPr>
        <p:spPr/>
        <p:txBody>
          <a:bodyPr/>
          <a:lstStyle/>
          <a:p>
            <a:fld id="{2E325153-1018-431B-94BC-E5F3F0342855}" type="slidenum">
              <a:rPr lang="en-US" altLang="en-US" smtClean="0"/>
              <a:pPr/>
              <a:t>24</a:t>
            </a:fld>
            <a:endParaRPr lang="en-US" altLang="en-US"/>
          </a:p>
        </p:txBody>
      </p:sp>
      <p:sp>
        <p:nvSpPr>
          <p:cNvPr id="4" name="Content Placeholder 3"/>
          <p:cNvSpPr>
            <a:spLocks noGrp="1"/>
          </p:cNvSpPr>
          <p:nvPr>
            <p:ph sz="quarter" idx="10"/>
          </p:nvPr>
        </p:nvSpPr>
        <p:spPr/>
        <p:txBody>
          <a:bodyPr>
            <a:normAutofit fontScale="55000" lnSpcReduction="20000"/>
          </a:bodyPr>
          <a:lstStyle/>
          <a:p>
            <a:r>
              <a:rPr lang="en-US" dirty="0">
                <a:hlinkClick r:id="rId2"/>
              </a:rPr>
              <a:t>https://en.wikipedia.org/wiki/JavaScript_templating</a:t>
            </a:r>
            <a:endParaRPr lang="en-US" dirty="0"/>
          </a:p>
          <a:p>
            <a:r>
              <a:rPr lang="en-US" dirty="0"/>
              <a:t>Mustache </a:t>
            </a:r>
          </a:p>
          <a:p>
            <a:pPr lvl="1"/>
            <a:r>
              <a:rPr lang="en-US" dirty="0"/>
              <a:t>Quick intro to Mustache: </a:t>
            </a:r>
            <a:r>
              <a:rPr lang="en-US" dirty="0">
                <a:hlinkClick r:id="rId3"/>
              </a:rPr>
              <a:t>https://www.youtube.com/watch?v=xIJuDcA6YBo</a:t>
            </a:r>
            <a:endParaRPr lang="en-US" dirty="0"/>
          </a:p>
          <a:p>
            <a:pPr lvl="1"/>
            <a:r>
              <a:rPr lang="en-US" dirty="0">
                <a:hlinkClick r:id="rId4"/>
              </a:rPr>
              <a:t>http://www.sitepoint.com/creating-html-templates-with-mustachejs/</a:t>
            </a:r>
            <a:endParaRPr lang="en-US" dirty="0"/>
          </a:p>
          <a:p>
            <a:pPr lvl="1"/>
            <a:r>
              <a:rPr lang="en-US" dirty="0"/>
              <a:t>Complete reference: </a:t>
            </a:r>
            <a:r>
              <a:rPr lang="en-US" dirty="0">
                <a:hlinkClick r:id="rId5"/>
              </a:rPr>
              <a:t>https://mustache.github.io/mustache.5.html</a:t>
            </a:r>
            <a:r>
              <a:rPr lang="en-US" dirty="0"/>
              <a:t> </a:t>
            </a:r>
          </a:p>
          <a:p>
            <a:pPr lvl="1"/>
            <a:r>
              <a:rPr lang="en-US" dirty="0">
                <a:hlinkClick r:id="rId6"/>
              </a:rPr>
              <a:t>http://coenraets.org/blog/2011/12/tutorial-html-templates-with-mustache-js/</a:t>
            </a:r>
            <a:r>
              <a:rPr lang="en-US" dirty="0"/>
              <a:t>  </a:t>
            </a:r>
          </a:p>
          <a:p>
            <a:r>
              <a:rPr lang="en-US" dirty="0"/>
              <a:t>More </a:t>
            </a:r>
            <a:r>
              <a:rPr lang="en-US" dirty="0" err="1"/>
              <a:t>templating</a:t>
            </a:r>
            <a:endParaRPr lang="en-US" dirty="0"/>
          </a:p>
          <a:p>
            <a:pPr lvl="1"/>
            <a:r>
              <a:rPr lang="en-US" dirty="0">
                <a:hlinkClick r:id="rId7"/>
              </a:rPr>
              <a:t>http://code.tutsplus.com/tutorials/best-practices-when-working-with-javascript-templates--net-28364</a:t>
            </a:r>
            <a:r>
              <a:rPr lang="en-US" dirty="0"/>
              <a:t> </a:t>
            </a:r>
          </a:p>
          <a:p>
            <a:pPr lvl="1"/>
            <a:r>
              <a:rPr lang="en-US" dirty="0">
                <a:hlinkClick r:id="rId8"/>
              </a:rPr>
              <a:t>https://engineering.linkedin.com/frontend/client-side-templating-throwdown-mustache-handlebars-dustjs-and-more</a:t>
            </a:r>
            <a:r>
              <a:rPr lang="en-US" dirty="0"/>
              <a:t> </a:t>
            </a:r>
          </a:p>
          <a:p>
            <a:pPr lvl="1"/>
            <a:r>
              <a:rPr lang="en-US" dirty="0">
                <a:hlinkClick r:id="rId9"/>
              </a:rPr>
              <a:t>https://developer.mozilla.org/en-US/docs/JavaScript_templates</a:t>
            </a:r>
            <a:endParaRPr lang="en-US" dirty="0"/>
          </a:p>
          <a:p>
            <a:r>
              <a:rPr lang="en-US" dirty="0"/>
              <a:t>More libraries</a:t>
            </a:r>
          </a:p>
          <a:p>
            <a:pPr lvl="1"/>
            <a:r>
              <a:rPr lang="en-US" dirty="0">
                <a:hlinkClick r:id="rId10"/>
              </a:rPr>
              <a:t>http://json2html.com</a:t>
            </a:r>
            <a:r>
              <a:rPr lang="en-US" dirty="0"/>
              <a:t> </a:t>
            </a:r>
          </a:p>
          <a:p>
            <a:pPr lvl="1"/>
            <a:r>
              <a:rPr lang="en-US" dirty="0">
                <a:hlinkClick r:id="rId11"/>
              </a:rPr>
              <a:t>http://handlebarsjs.com</a:t>
            </a:r>
            <a:endParaRPr lang="en-US" dirty="0"/>
          </a:p>
          <a:p>
            <a:pPr lvl="1"/>
            <a:r>
              <a:rPr lang="en-US" dirty="0">
                <a:hlinkClick r:id="rId12"/>
              </a:rPr>
              <a:t>http://jade-lang.com</a:t>
            </a:r>
            <a:endParaRPr lang="en-US" dirty="0"/>
          </a:p>
          <a:p>
            <a:pPr lvl="1"/>
            <a:r>
              <a:rPr lang="en-US" dirty="0">
                <a:hlinkClick r:id="rId13"/>
              </a:rPr>
              <a:t>http://beebole.com/pure/</a:t>
            </a:r>
            <a:endParaRPr lang="en-US" dirty="0"/>
          </a:p>
          <a:p>
            <a:pPr lvl="1"/>
            <a:r>
              <a:rPr lang="en-US" dirty="0">
                <a:hlinkClick r:id="rId14"/>
              </a:rPr>
              <a:t>http://jqueryhouse.com/top-5-best-javascript-template-engines/</a:t>
            </a:r>
            <a:endParaRPr lang="en-US" dirty="0"/>
          </a:p>
          <a:p>
            <a:pPr lvl="1"/>
            <a:r>
              <a:rPr lang="en-US" dirty="0">
                <a:hlinkClick r:id="rId15"/>
              </a:rPr>
              <a:t>https://colorlib.com/wp/top-templating-engines-for-javascript/</a:t>
            </a:r>
            <a:endParaRPr lang="en-US" dirty="0"/>
          </a:p>
        </p:txBody>
      </p:sp>
    </p:spTree>
    <p:extLst>
      <p:ext uri="{BB962C8B-B14F-4D97-AF65-F5344CB8AC3E}">
        <p14:creationId xmlns:p14="http://schemas.microsoft.com/office/powerpoint/2010/main" val="27676235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Presenting Search Results</a:t>
            </a:r>
          </a:p>
        </p:txBody>
      </p:sp>
      <p:sp>
        <p:nvSpPr>
          <p:cNvPr id="3" name="Slide Number Placeholder 2"/>
          <p:cNvSpPr>
            <a:spLocks noGrp="1"/>
          </p:cNvSpPr>
          <p:nvPr>
            <p:ph type="sldNum" sz="quarter" idx="4"/>
          </p:nvPr>
        </p:nvSpPr>
        <p:spPr/>
        <p:txBody>
          <a:bodyPr/>
          <a:lstStyle/>
          <a:p>
            <a:pPr>
              <a:defRPr/>
            </a:pPr>
            <a:fld id="{2E325153-1018-431B-94BC-E5F3F0342855}" type="slidenum">
              <a:rPr lang="en-US" altLang="en-US" smtClean="0"/>
              <a:pPr>
                <a:defRPr/>
              </a:pPr>
              <a:t>3</a:t>
            </a:fld>
            <a:endParaRPr lang="en-US" altLang="en-US"/>
          </a:p>
        </p:txBody>
      </p:sp>
      <p:sp>
        <p:nvSpPr>
          <p:cNvPr id="4" name="Content Placeholder 3"/>
          <p:cNvSpPr>
            <a:spLocks noGrp="1"/>
          </p:cNvSpPr>
          <p:nvPr>
            <p:ph sz="quarter" idx="10"/>
          </p:nvPr>
        </p:nvSpPr>
        <p:spPr/>
        <p:txBody>
          <a:bodyPr>
            <a:normAutofit lnSpcReduction="10000"/>
          </a:bodyPr>
          <a:lstStyle/>
          <a:p>
            <a:r>
              <a:rPr lang="en-US" dirty="0"/>
              <a:t>In this class, we focus on applications to work with data APIs. A common front-end design is to present search results and then lead to data item details on selecting an item from the results. </a:t>
            </a:r>
          </a:p>
          <a:p>
            <a:r>
              <a:rPr lang="en-US" dirty="0"/>
              <a:t>Two essential designs</a:t>
            </a:r>
          </a:p>
          <a:p>
            <a:pPr lvl="1"/>
            <a:r>
              <a:rPr lang="en-US" dirty="0"/>
              <a:t>How to present search results (listing data items with limited information for a quick overview) – module 8</a:t>
            </a:r>
          </a:p>
          <a:p>
            <a:pPr lvl="1"/>
            <a:r>
              <a:rPr lang="en-US" dirty="0"/>
              <a:t>How to interact with search results – module 9</a:t>
            </a:r>
          </a:p>
          <a:p>
            <a:r>
              <a:rPr lang="en-US" dirty="0"/>
              <a:t>All user actions and page content updates happen is the same page.</a:t>
            </a:r>
          </a:p>
        </p:txBody>
      </p:sp>
    </p:spTree>
    <p:extLst>
      <p:ext uri="{BB962C8B-B14F-4D97-AF65-F5344CB8AC3E}">
        <p14:creationId xmlns:p14="http://schemas.microsoft.com/office/powerpoint/2010/main" val="10755220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Basic Data Presentation Layouts</a:t>
            </a:r>
          </a:p>
        </p:txBody>
      </p:sp>
      <p:sp>
        <p:nvSpPr>
          <p:cNvPr id="3" name="Slide Number Placeholder 2"/>
          <p:cNvSpPr>
            <a:spLocks noGrp="1"/>
          </p:cNvSpPr>
          <p:nvPr>
            <p:ph type="sldNum" sz="quarter" idx="4"/>
          </p:nvPr>
        </p:nvSpPr>
        <p:spPr/>
        <p:txBody>
          <a:bodyPr/>
          <a:lstStyle/>
          <a:p>
            <a:pPr>
              <a:defRPr/>
            </a:pPr>
            <a:fld id="{2E325153-1018-431B-94BC-E5F3F0342855}" type="slidenum">
              <a:rPr lang="en-US" altLang="en-US" smtClean="0"/>
              <a:pPr>
                <a:defRPr/>
              </a:pPr>
              <a:t>4</a:t>
            </a:fld>
            <a:endParaRPr lang="en-US" altLang="en-US"/>
          </a:p>
        </p:txBody>
      </p:sp>
      <p:sp>
        <p:nvSpPr>
          <p:cNvPr id="4" name="Content Placeholder 3"/>
          <p:cNvSpPr>
            <a:spLocks noGrp="1"/>
          </p:cNvSpPr>
          <p:nvPr>
            <p:ph sz="quarter" idx="10"/>
          </p:nvPr>
        </p:nvSpPr>
        <p:spPr/>
        <p:txBody>
          <a:bodyPr>
            <a:normAutofit/>
          </a:bodyPr>
          <a:lstStyle/>
          <a:p>
            <a:r>
              <a:rPr lang="en-US" dirty="0">
                <a:hlinkClick r:id="rId2"/>
              </a:rPr>
              <a:t>https://uxmag.com/articles/designing-search-results-pages</a:t>
            </a:r>
            <a:endParaRPr lang="en-US" dirty="0"/>
          </a:p>
          <a:p>
            <a:pPr lvl="1"/>
            <a:endParaRPr lang="en-US" dirty="0"/>
          </a:p>
          <a:p>
            <a:pPr lvl="1"/>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3940048889"/>
              </p:ext>
            </p:extLst>
          </p:nvPr>
        </p:nvGraphicFramePr>
        <p:xfrm>
          <a:off x="609600" y="2438400"/>
          <a:ext cx="7465234" cy="3017520"/>
        </p:xfrm>
        <a:graphic>
          <a:graphicData uri="http://schemas.openxmlformats.org/drawingml/2006/table">
            <a:tbl>
              <a:tblPr bandRow="1">
                <a:tableStyleId>{5C22544A-7EE6-4342-B048-85BDC9FD1C3A}</a:tableStyleId>
              </a:tblPr>
              <a:tblGrid>
                <a:gridCol w="1752600">
                  <a:extLst>
                    <a:ext uri="{9D8B030D-6E8A-4147-A177-3AD203B41FA5}">
                      <a16:colId xmlns:a16="http://schemas.microsoft.com/office/drawing/2014/main" val="2009556791"/>
                    </a:ext>
                  </a:extLst>
                </a:gridCol>
                <a:gridCol w="5712634">
                  <a:extLst>
                    <a:ext uri="{9D8B030D-6E8A-4147-A177-3AD203B41FA5}">
                      <a16:colId xmlns:a16="http://schemas.microsoft.com/office/drawing/2014/main" val="4106988390"/>
                    </a:ext>
                  </a:extLst>
                </a:gridCol>
              </a:tblGrid>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Table</a:t>
                      </a:r>
                    </a:p>
                    <a:p>
                      <a:endParaRPr lang="en-US" dirty="0"/>
                    </a:p>
                  </a:txBody>
                  <a:tcPr/>
                </a:tc>
                <a:tc>
                  <a:txBody>
                    <a:bodyPr/>
                    <a:lstStyle/>
                    <a:p>
                      <a:pPr marL="285750" lvl="1" indent="-285750">
                        <a:buFont typeface="Arial" panose="020B0604020202020204" pitchFamily="34" charset="0"/>
                        <a:buChar char="•"/>
                      </a:pPr>
                      <a:r>
                        <a:rPr lang="en-US" dirty="0"/>
                        <a:t>Strict rows and columns, with headers</a:t>
                      </a:r>
                    </a:p>
                    <a:p>
                      <a:pPr marL="285750" lvl="1" indent="-285750">
                        <a:buFont typeface="Arial" panose="020B0604020202020204" pitchFamily="34" charset="0"/>
                        <a:buChar char="•"/>
                      </a:pPr>
                      <a:r>
                        <a:rPr lang="en-US" dirty="0"/>
                        <a:t>Each row is typical for one data item (record) </a:t>
                      </a:r>
                    </a:p>
                    <a:p>
                      <a:pPr marL="285750" indent="-285750">
                        <a:buFont typeface="Arial" panose="020B0604020202020204" pitchFamily="34" charset="0"/>
                        <a:buChar char="•"/>
                      </a:pPr>
                      <a:endParaRPr lang="en-US" dirty="0"/>
                    </a:p>
                  </a:txBody>
                  <a:tcPr/>
                </a:tc>
                <a:extLst>
                  <a:ext uri="{0D108BD9-81ED-4DB2-BD59-A6C34878D82A}">
                    <a16:rowId xmlns:a16="http://schemas.microsoft.com/office/drawing/2014/main" val="2353482411"/>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Grid</a:t>
                      </a:r>
                    </a:p>
                    <a:p>
                      <a:endParaRPr lang="en-US" dirty="0"/>
                    </a:p>
                  </a:txBody>
                  <a:tcPr/>
                </a:tc>
                <a:tc>
                  <a:txBody>
                    <a:bodyPr/>
                    <a:lstStyle/>
                    <a:p>
                      <a:pPr marL="285750" lvl="1" indent="-285750">
                        <a:buFont typeface="Arial" panose="020B0604020202020204" pitchFamily="34" charset="0"/>
                        <a:buChar char="•"/>
                      </a:pPr>
                      <a:r>
                        <a:rPr lang="en-US" dirty="0"/>
                        <a:t>Exact grid with rows and columns (each cell is one data item)</a:t>
                      </a:r>
                    </a:p>
                    <a:p>
                      <a:pPr marL="285750" lvl="1" indent="-285750">
                        <a:buFont typeface="Arial" panose="020B0604020202020204" pitchFamily="34" charset="0"/>
                        <a:buChar char="•"/>
                      </a:pPr>
                      <a:r>
                        <a:rPr lang="en-US" dirty="0"/>
                        <a:t>Tiles (cells) with different sizes</a:t>
                      </a:r>
                    </a:p>
                    <a:p>
                      <a:pPr marL="285750" lvl="1" indent="-285750">
                        <a:buFont typeface="Arial" panose="020B0604020202020204" pitchFamily="34" charset="0"/>
                        <a:buChar char="•"/>
                      </a:pPr>
                      <a:r>
                        <a:rPr lang="en-US" dirty="0"/>
                        <a:t>Horizontal or vertical flow of items</a:t>
                      </a:r>
                    </a:p>
                    <a:p>
                      <a:pPr marL="285750" lvl="1" indent="-285750">
                        <a:buFont typeface="Arial" panose="020B0604020202020204" pitchFamily="34" charset="0"/>
                        <a:buChar char="•"/>
                      </a:pPr>
                      <a:endParaRPr lang="en-US" dirty="0"/>
                    </a:p>
                  </a:txBody>
                  <a:tcPr/>
                </a:tc>
                <a:extLst>
                  <a:ext uri="{0D108BD9-81ED-4DB2-BD59-A6C34878D82A}">
                    <a16:rowId xmlns:a16="http://schemas.microsoft.com/office/drawing/2014/main" val="2863485408"/>
                  </a:ext>
                </a:extLst>
              </a:tr>
              <a:tr h="370840">
                <a:tc>
                  <a:txBody>
                    <a:bodyPr/>
                    <a:lstStyle/>
                    <a:p>
                      <a:r>
                        <a:rPr lang="en-US" dirty="0"/>
                        <a:t>Flow list</a:t>
                      </a:r>
                    </a:p>
                    <a:p>
                      <a:endParaRPr lang="en-US" dirty="0"/>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A single column/row of items</a:t>
                      </a:r>
                    </a:p>
                  </a:txBody>
                  <a:tcPr/>
                </a:tc>
                <a:extLst>
                  <a:ext uri="{0D108BD9-81ED-4DB2-BD59-A6C34878D82A}">
                    <a16:rowId xmlns:a16="http://schemas.microsoft.com/office/drawing/2014/main" val="1951947921"/>
                  </a:ext>
                </a:extLst>
              </a:tr>
            </a:tbl>
          </a:graphicData>
        </a:graphic>
      </p:graphicFrame>
    </p:spTree>
    <p:extLst>
      <p:ext uri="{BB962C8B-B14F-4D97-AF65-F5344CB8AC3E}">
        <p14:creationId xmlns:p14="http://schemas.microsoft.com/office/powerpoint/2010/main" val="395945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Three Display Layouts for Files</a:t>
            </a:r>
          </a:p>
        </p:txBody>
      </p:sp>
      <p:sp>
        <p:nvSpPr>
          <p:cNvPr id="4" name="Slide Number Placeholder 3"/>
          <p:cNvSpPr>
            <a:spLocks noGrp="1"/>
          </p:cNvSpPr>
          <p:nvPr>
            <p:ph type="sldNum" sz="quarter" idx="4"/>
          </p:nvPr>
        </p:nvSpPr>
        <p:spPr/>
        <p:txBody>
          <a:bodyPr/>
          <a:lstStyle/>
          <a:p>
            <a:fld id="{085BD73C-F657-48E9-A501-AFE9D16A9C49}" type="slidenum">
              <a:rPr lang="en-US" altLang="en-US" smtClean="0"/>
              <a:pPr/>
              <a:t>5</a:t>
            </a:fld>
            <a:endParaRPr lang="en-US" altLang="en-US"/>
          </a:p>
        </p:txBody>
      </p:sp>
      <p:pic>
        <p:nvPicPr>
          <p:cNvPr id="5" name="Picture 4"/>
          <p:cNvPicPr>
            <a:picLocks noChangeAspect="1"/>
          </p:cNvPicPr>
          <p:nvPr/>
        </p:nvPicPr>
        <p:blipFill>
          <a:blip r:embed="rId2"/>
          <a:stretch>
            <a:fillRect/>
          </a:stretch>
        </p:blipFill>
        <p:spPr>
          <a:xfrm>
            <a:off x="0" y="2729328"/>
            <a:ext cx="5928874" cy="2933954"/>
          </a:xfrm>
          <a:prstGeom prst="rect">
            <a:avLst/>
          </a:prstGeom>
        </p:spPr>
      </p:pic>
      <p:pic>
        <p:nvPicPr>
          <p:cNvPr id="6" name="Picture 5"/>
          <p:cNvPicPr>
            <a:picLocks noChangeAspect="1"/>
          </p:cNvPicPr>
          <p:nvPr/>
        </p:nvPicPr>
        <p:blipFill rotWithShape="1">
          <a:blip r:embed="rId3"/>
          <a:srcRect l="4268" r="2479"/>
          <a:stretch/>
        </p:blipFill>
        <p:spPr>
          <a:xfrm>
            <a:off x="3679114" y="1239226"/>
            <a:ext cx="5464885" cy="1668925"/>
          </a:xfrm>
          <a:prstGeom prst="rect">
            <a:avLst/>
          </a:prstGeom>
        </p:spPr>
      </p:pic>
      <p:pic>
        <p:nvPicPr>
          <p:cNvPr id="7" name="Picture 6"/>
          <p:cNvPicPr>
            <a:picLocks noChangeAspect="1"/>
          </p:cNvPicPr>
          <p:nvPr/>
        </p:nvPicPr>
        <p:blipFill>
          <a:blip r:embed="rId4"/>
          <a:stretch>
            <a:fillRect/>
          </a:stretch>
        </p:blipFill>
        <p:spPr>
          <a:xfrm>
            <a:off x="4925848" y="4196305"/>
            <a:ext cx="3772227" cy="2568163"/>
          </a:xfrm>
          <a:prstGeom prst="rect">
            <a:avLst/>
          </a:prstGeom>
        </p:spPr>
      </p:pic>
      <p:sp>
        <p:nvSpPr>
          <p:cNvPr id="12" name="Line Callout 1 11"/>
          <p:cNvSpPr/>
          <p:nvPr/>
        </p:nvSpPr>
        <p:spPr bwMode="auto">
          <a:xfrm>
            <a:off x="381000" y="2169627"/>
            <a:ext cx="1305560" cy="469752"/>
          </a:xfrm>
          <a:prstGeom prst="borderCallout1">
            <a:avLst>
              <a:gd name="adj1" fmla="val 79779"/>
              <a:gd name="adj2" fmla="val 99635"/>
              <a:gd name="adj3" fmla="val 154099"/>
              <a:gd name="adj4" fmla="val 127376"/>
            </a:avLst>
          </a:prstGeom>
          <a:solidFill>
            <a:schemeClr val="accent6">
              <a:lumMod val="20000"/>
              <a:lumOff val="80000"/>
            </a:schemeClr>
          </a:solidFill>
          <a:ln w="12700" cap="sq" cmpd="sng" algn="ctr">
            <a:solidFill>
              <a:schemeClr val="tx1"/>
            </a:solidFill>
            <a:prstDash val="solid"/>
            <a:round/>
            <a:headEnd type="none" w="sm" len="sm"/>
            <a:tailEnd type="triangle" w="med" len="med"/>
          </a:ln>
          <a:effectLst/>
        </p:spPr>
        <p:txBody>
          <a:bodyPr vert="horz" wrap="square" lIns="45720" tIns="45720" rIns="45720" bIns="45720" numCol="1" rtlCol="0" anchor="t" anchorCtr="0" compatLnSpc="1">
            <a:prstTxWarp prst="textNoShape">
              <a:avLst/>
            </a:prstTxWarp>
            <a:normAutofit/>
          </a:bodyPr>
          <a:lstStyle/>
          <a:p>
            <a:r>
              <a:rPr lang="en-US" sz="2000" dirty="0"/>
              <a:t>Flow List</a:t>
            </a:r>
          </a:p>
        </p:txBody>
      </p:sp>
      <p:sp>
        <p:nvSpPr>
          <p:cNvPr id="14" name="Line Callout 1 13"/>
          <p:cNvSpPr/>
          <p:nvPr/>
        </p:nvSpPr>
        <p:spPr bwMode="auto">
          <a:xfrm>
            <a:off x="1986877" y="1365324"/>
            <a:ext cx="1305560" cy="469752"/>
          </a:xfrm>
          <a:prstGeom prst="borderCallout1">
            <a:avLst>
              <a:gd name="adj1" fmla="val 60313"/>
              <a:gd name="adj2" fmla="val 101191"/>
              <a:gd name="adj3" fmla="val 82725"/>
              <a:gd name="adj4" fmla="val 129711"/>
            </a:avLst>
          </a:prstGeom>
          <a:solidFill>
            <a:schemeClr val="accent6">
              <a:lumMod val="20000"/>
              <a:lumOff val="80000"/>
            </a:schemeClr>
          </a:solidFill>
          <a:ln w="12700" cap="sq" cmpd="sng" algn="ctr">
            <a:solidFill>
              <a:schemeClr val="tx1"/>
            </a:solidFill>
            <a:prstDash val="solid"/>
            <a:round/>
            <a:headEnd type="none" w="sm" len="sm"/>
            <a:tailEnd type="triangle" w="med" len="med"/>
          </a:ln>
          <a:effectLst/>
        </p:spPr>
        <p:txBody>
          <a:bodyPr vert="horz" wrap="square" lIns="45720" tIns="45720" rIns="45720" bIns="45720" numCol="1" rtlCol="0" anchor="t" anchorCtr="0" compatLnSpc="1">
            <a:prstTxWarp prst="textNoShape">
              <a:avLst/>
            </a:prstTxWarp>
            <a:normAutofit/>
          </a:bodyPr>
          <a:lstStyle/>
          <a:p>
            <a:r>
              <a:rPr lang="en-US" sz="2000" dirty="0"/>
              <a:t>Table</a:t>
            </a:r>
          </a:p>
        </p:txBody>
      </p:sp>
      <p:sp>
        <p:nvSpPr>
          <p:cNvPr id="15" name="Line Callout 1 14"/>
          <p:cNvSpPr/>
          <p:nvPr/>
        </p:nvSpPr>
        <p:spPr bwMode="auto">
          <a:xfrm>
            <a:off x="6411556" y="3376669"/>
            <a:ext cx="1305560" cy="469752"/>
          </a:xfrm>
          <a:prstGeom prst="borderCallout1">
            <a:avLst>
              <a:gd name="adj1" fmla="val 105733"/>
              <a:gd name="adj2" fmla="val 70063"/>
              <a:gd name="adj3" fmla="val 225473"/>
              <a:gd name="adj4" fmla="val 65119"/>
            </a:avLst>
          </a:prstGeom>
          <a:solidFill>
            <a:schemeClr val="accent6">
              <a:lumMod val="20000"/>
              <a:lumOff val="80000"/>
            </a:schemeClr>
          </a:solidFill>
          <a:ln w="12700" cap="sq" cmpd="sng" algn="ctr">
            <a:solidFill>
              <a:schemeClr val="tx1"/>
            </a:solidFill>
            <a:prstDash val="solid"/>
            <a:round/>
            <a:headEnd type="none" w="sm" len="sm"/>
            <a:tailEnd type="triangle" w="med" len="med"/>
          </a:ln>
          <a:effectLst/>
        </p:spPr>
        <p:txBody>
          <a:bodyPr vert="horz" wrap="square" lIns="45720" tIns="45720" rIns="45720" bIns="45720" numCol="1" rtlCol="0" anchor="t" anchorCtr="0" compatLnSpc="1">
            <a:prstTxWarp prst="textNoShape">
              <a:avLst/>
            </a:prstTxWarp>
            <a:normAutofit/>
          </a:bodyPr>
          <a:lstStyle/>
          <a:p>
            <a:pPr algn="ctr"/>
            <a:r>
              <a:rPr lang="en-US" sz="2000" dirty="0"/>
              <a:t>Grid</a:t>
            </a:r>
          </a:p>
        </p:txBody>
      </p:sp>
    </p:spTree>
    <p:extLst>
      <p:ext uri="{BB962C8B-B14F-4D97-AF65-F5344CB8AC3E}">
        <p14:creationId xmlns:p14="http://schemas.microsoft.com/office/powerpoint/2010/main" val="17932453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Data Table</a:t>
            </a:r>
            <a:endParaRPr lang="en-US" dirty="0"/>
          </a:p>
        </p:txBody>
      </p:sp>
      <p:sp>
        <p:nvSpPr>
          <p:cNvPr id="3" name="Slide Number Placeholder 2"/>
          <p:cNvSpPr>
            <a:spLocks noGrp="1"/>
          </p:cNvSpPr>
          <p:nvPr>
            <p:ph type="sldNum" sz="quarter" idx="4"/>
          </p:nvPr>
        </p:nvSpPr>
        <p:spPr/>
        <p:txBody>
          <a:bodyPr/>
          <a:lstStyle/>
          <a:p>
            <a:fld id="{2E325153-1018-431B-94BC-E5F3F0342855}" type="slidenum">
              <a:rPr lang="en-US" altLang="en-US" smtClean="0"/>
              <a:pPr/>
              <a:t>6</a:t>
            </a:fld>
            <a:endParaRPr lang="en-US" altLang="en-US"/>
          </a:p>
        </p:txBody>
      </p:sp>
      <p:sp>
        <p:nvSpPr>
          <p:cNvPr id="4" name="Content Placeholder 3"/>
          <p:cNvSpPr>
            <a:spLocks noGrp="1"/>
          </p:cNvSpPr>
          <p:nvPr>
            <p:ph sz="quarter" idx="10"/>
          </p:nvPr>
        </p:nvSpPr>
        <p:spPr/>
        <p:txBody>
          <a:bodyPr>
            <a:normAutofit fontScale="55000" lnSpcReduction="20000"/>
          </a:bodyPr>
          <a:lstStyle/>
          <a:p>
            <a:r>
              <a:rPr lang="en-US" dirty="0"/>
              <a:t>Show collection of items with multiple attributes in a data table to make the data easy to scan, analyze, and customize.</a:t>
            </a:r>
            <a:endParaRPr lang="en-US" dirty="0">
              <a:hlinkClick r:id="rId2"/>
            </a:endParaRPr>
          </a:p>
          <a:p>
            <a:pPr lvl="1"/>
            <a:r>
              <a:rPr lang="en-US" dirty="0">
                <a:hlinkClick r:id="rId3"/>
              </a:rPr>
              <a:t>https://www.patternfly.org/v3/pattern-library/content-views/table-view/</a:t>
            </a:r>
            <a:endParaRPr lang="en-US" dirty="0"/>
          </a:p>
          <a:p>
            <a:r>
              <a:rPr lang="en-US" dirty="0"/>
              <a:t>Variations</a:t>
            </a:r>
          </a:p>
          <a:p>
            <a:pPr lvl="1"/>
            <a:r>
              <a:rPr lang="en-US" dirty="0"/>
              <a:t>Simple table </a:t>
            </a:r>
          </a:p>
          <a:p>
            <a:pPr lvl="1"/>
            <a:r>
              <a:rPr lang="en-US" dirty="0"/>
              <a:t>Cards in table; more formatting in cells</a:t>
            </a:r>
            <a:endParaRPr lang="en-US" dirty="0">
              <a:hlinkClick r:id="rId2"/>
            </a:endParaRPr>
          </a:p>
          <a:p>
            <a:r>
              <a:rPr lang="en-US" dirty="0"/>
              <a:t>Live web examples</a:t>
            </a:r>
          </a:p>
          <a:p>
            <a:pPr lvl="1"/>
            <a:r>
              <a:rPr lang="en-US" dirty="0">
                <a:hlinkClick r:id="rId4"/>
              </a:rPr>
              <a:t>http://apps.atl.com/Passenger/FlightInfo/Search.aspx?FIDSType=A</a:t>
            </a:r>
            <a:endParaRPr lang="en-US" dirty="0"/>
          </a:p>
          <a:p>
            <a:pPr lvl="1"/>
            <a:r>
              <a:rPr lang="en-US" dirty="0">
                <a:hlinkClick r:id="rId5"/>
              </a:rPr>
              <a:t>http://finance.yahoo.com/quote/%5EDJI/components</a:t>
            </a:r>
            <a:endParaRPr lang="en-US" dirty="0"/>
          </a:p>
          <a:p>
            <a:r>
              <a:rPr lang="en-US" dirty="0"/>
              <a:t>Design patterns and best practices</a:t>
            </a:r>
          </a:p>
          <a:p>
            <a:pPr lvl="1"/>
            <a:r>
              <a:rPr lang="en-US" dirty="0">
                <a:hlinkClick r:id="rId6"/>
              </a:rPr>
              <a:t>https://www.google.com/design/spec/components/data-tables.html</a:t>
            </a:r>
            <a:endParaRPr lang="en-US" dirty="0"/>
          </a:p>
          <a:p>
            <a:pPr lvl="1"/>
            <a:r>
              <a:rPr lang="en-US" dirty="0">
                <a:hlinkClick r:id="rId7"/>
              </a:rPr>
              <a:t>http://www.jankoatwarpspeed.com/ultimate-guide-to-table-ui-patterns/</a:t>
            </a:r>
            <a:endParaRPr lang="en-US" dirty="0"/>
          </a:p>
          <a:p>
            <a:pPr lvl="1"/>
            <a:r>
              <a:rPr lang="en-US" dirty="0">
                <a:hlinkClick r:id="rId8"/>
              </a:rPr>
              <a:t>http://ui-patterns.com/patterns/AlternatingRowColors</a:t>
            </a:r>
            <a:endParaRPr lang="en-US" dirty="0"/>
          </a:p>
          <a:p>
            <a:r>
              <a:rPr lang="en-US" dirty="0"/>
              <a:t>Some plug-ins</a:t>
            </a:r>
          </a:p>
          <a:p>
            <a:pPr lvl="1"/>
            <a:r>
              <a:rPr lang="en-US" dirty="0">
                <a:hlinkClick r:id="rId9"/>
              </a:rPr>
              <a:t>https://datatables.net</a:t>
            </a:r>
            <a:endParaRPr lang="en-US" dirty="0"/>
          </a:p>
          <a:p>
            <a:pPr lvl="1"/>
            <a:r>
              <a:rPr lang="en-US" dirty="0">
                <a:hlinkClick r:id="rId10"/>
              </a:rPr>
              <a:t>http://js-grid.com</a:t>
            </a:r>
            <a:endParaRPr lang="en-US" dirty="0"/>
          </a:p>
          <a:p>
            <a:pPr lvl="1"/>
            <a:r>
              <a:rPr lang="en-US" dirty="0">
                <a:hlinkClick r:id="rId11"/>
              </a:rPr>
              <a:t>http://www.jqwidgets.com/jquery-widgets-demo/demos/jqxgrid/</a:t>
            </a:r>
            <a:endParaRPr lang="en-US" dirty="0"/>
          </a:p>
          <a:p>
            <a:pPr lvl="1"/>
            <a:r>
              <a:rPr lang="en-US" dirty="0">
                <a:hlinkClick r:id="rId12"/>
              </a:rPr>
              <a:t>http://www.jqwidgets.com/jquery-widgets-demo/demos/jqxdatatable/index.htm</a:t>
            </a:r>
            <a:endParaRPr lang="en-US" dirty="0"/>
          </a:p>
          <a:p>
            <a:endParaRPr lang="en-US" dirty="0"/>
          </a:p>
        </p:txBody>
      </p:sp>
    </p:spTree>
    <p:extLst>
      <p:ext uri="{BB962C8B-B14F-4D97-AF65-F5344CB8AC3E}">
        <p14:creationId xmlns:p14="http://schemas.microsoft.com/office/powerpoint/2010/main" val="22055352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Flow List</a:t>
            </a:r>
          </a:p>
        </p:txBody>
      </p:sp>
      <p:sp>
        <p:nvSpPr>
          <p:cNvPr id="3" name="Slide Number Placeholder 2"/>
          <p:cNvSpPr>
            <a:spLocks noGrp="1"/>
          </p:cNvSpPr>
          <p:nvPr>
            <p:ph type="sldNum" sz="quarter" idx="4"/>
          </p:nvPr>
        </p:nvSpPr>
        <p:spPr/>
        <p:txBody>
          <a:bodyPr/>
          <a:lstStyle/>
          <a:p>
            <a:pPr>
              <a:defRPr/>
            </a:pPr>
            <a:fld id="{2E325153-1018-431B-94BC-E5F3F0342855}" type="slidenum">
              <a:rPr lang="en-US" altLang="en-US" smtClean="0"/>
              <a:pPr>
                <a:defRPr/>
              </a:pPr>
              <a:t>7</a:t>
            </a:fld>
            <a:endParaRPr lang="en-US" altLang="en-US"/>
          </a:p>
        </p:txBody>
      </p:sp>
      <p:sp>
        <p:nvSpPr>
          <p:cNvPr id="4" name="Content Placeholder 3"/>
          <p:cNvSpPr>
            <a:spLocks noGrp="1"/>
          </p:cNvSpPr>
          <p:nvPr>
            <p:ph sz="quarter" idx="10"/>
          </p:nvPr>
        </p:nvSpPr>
        <p:spPr/>
        <p:txBody>
          <a:bodyPr>
            <a:normAutofit fontScale="77500" lnSpcReduction="20000"/>
          </a:bodyPr>
          <a:lstStyle/>
          <a:p>
            <a:r>
              <a:rPr lang="en-US" dirty="0"/>
              <a:t>Flow list and grid are more flexible in arranging information. Each list/grid item can have more complex layout itself.</a:t>
            </a:r>
          </a:p>
          <a:p>
            <a:pPr lvl="1"/>
            <a:r>
              <a:rPr lang="en-US" dirty="0">
                <a:hlinkClick r:id="rId2"/>
              </a:rPr>
              <a:t>https://www.patternfly.org/v3/pattern-library/content-views/list-view/</a:t>
            </a:r>
            <a:endParaRPr lang="en-US" dirty="0"/>
          </a:p>
          <a:p>
            <a:r>
              <a:rPr lang="en-US" dirty="0"/>
              <a:t>Variations</a:t>
            </a:r>
          </a:p>
          <a:p>
            <a:pPr lvl="1"/>
            <a:r>
              <a:rPr lang="en-US" dirty="0"/>
              <a:t>Simple list</a:t>
            </a:r>
          </a:p>
          <a:p>
            <a:pPr lvl="1"/>
            <a:r>
              <a:rPr lang="en-US"/>
              <a:t>More formatted list, cards</a:t>
            </a:r>
          </a:p>
          <a:p>
            <a:r>
              <a:rPr lang="en-US" dirty="0"/>
              <a:t>Some more examples</a:t>
            </a:r>
          </a:p>
          <a:p>
            <a:pPr lvl="1"/>
            <a:r>
              <a:rPr lang="en-US" dirty="0"/>
              <a:t>Simple list: </a:t>
            </a:r>
            <a:r>
              <a:rPr lang="en-US" dirty="0">
                <a:hlinkClick r:id="rId3"/>
              </a:rPr>
              <a:t>http://atlanta.craigslist.org/cta/</a:t>
            </a:r>
            <a:r>
              <a:rPr lang="en-US" dirty="0"/>
              <a:t> (click on the “list” view link)</a:t>
            </a:r>
          </a:p>
          <a:p>
            <a:pPr lvl="1"/>
            <a:r>
              <a:rPr lang="en-US" dirty="0"/>
              <a:t>More complicated flow list: </a:t>
            </a:r>
            <a:r>
              <a:rPr lang="en-US" dirty="0">
                <a:hlinkClick r:id="rId4"/>
              </a:rPr>
              <a:t>http://atlanta.craigslist.org/cta</a:t>
            </a:r>
            <a:r>
              <a:rPr lang="en-US" dirty="0"/>
              <a:t> (click on the “thumb” view link)</a:t>
            </a:r>
          </a:p>
          <a:p>
            <a:pPr lvl="1"/>
            <a:r>
              <a:rPr lang="en-US" dirty="0">
                <a:hlinkClick r:id="rId5"/>
              </a:rPr>
              <a:t>https://www.apmex.com/search?q=eagles&amp;vt=l</a:t>
            </a:r>
            <a:endParaRPr lang="en-US" dirty="0"/>
          </a:p>
          <a:p>
            <a:pPr lvl="1"/>
            <a:r>
              <a:rPr lang="en-US" dirty="0">
                <a:hlinkClick r:id="rId6"/>
              </a:rPr>
              <a:t>http://camelcamelcamel.com/search?sq=shoe</a:t>
            </a:r>
            <a:endParaRPr lang="en-US" dirty="0"/>
          </a:p>
          <a:p>
            <a:r>
              <a:rPr lang="en-US" dirty="0"/>
              <a:t>Google’s design practice on mobile</a:t>
            </a:r>
          </a:p>
          <a:p>
            <a:pPr lvl="1"/>
            <a:r>
              <a:rPr lang="en-US" dirty="0">
                <a:hlinkClick r:id="rId7"/>
              </a:rPr>
              <a:t>https://www.google.com/design/spec/components/lists.html</a:t>
            </a:r>
            <a:r>
              <a:rPr lang="en-US" dirty="0"/>
              <a:t> </a:t>
            </a:r>
          </a:p>
        </p:txBody>
      </p:sp>
    </p:spTree>
    <p:extLst>
      <p:ext uri="{BB962C8B-B14F-4D97-AF65-F5344CB8AC3E}">
        <p14:creationId xmlns:p14="http://schemas.microsoft.com/office/powerpoint/2010/main" val="37888792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Grid</a:t>
            </a:r>
          </a:p>
        </p:txBody>
      </p:sp>
      <p:sp>
        <p:nvSpPr>
          <p:cNvPr id="3" name="Slide Number Placeholder 2"/>
          <p:cNvSpPr>
            <a:spLocks noGrp="1"/>
          </p:cNvSpPr>
          <p:nvPr>
            <p:ph type="sldNum" sz="quarter" idx="4"/>
          </p:nvPr>
        </p:nvSpPr>
        <p:spPr/>
        <p:txBody>
          <a:bodyPr/>
          <a:lstStyle/>
          <a:p>
            <a:pPr>
              <a:defRPr/>
            </a:pPr>
            <a:fld id="{2E325153-1018-431B-94BC-E5F3F0342855}" type="slidenum">
              <a:rPr lang="en-US" altLang="en-US" smtClean="0"/>
              <a:pPr>
                <a:defRPr/>
              </a:pPr>
              <a:t>8</a:t>
            </a:fld>
            <a:endParaRPr lang="en-US" altLang="en-US"/>
          </a:p>
        </p:txBody>
      </p:sp>
      <p:sp>
        <p:nvSpPr>
          <p:cNvPr id="4" name="Content Placeholder 3"/>
          <p:cNvSpPr>
            <a:spLocks noGrp="1"/>
          </p:cNvSpPr>
          <p:nvPr>
            <p:ph sz="quarter" idx="10"/>
          </p:nvPr>
        </p:nvSpPr>
        <p:spPr/>
        <p:txBody>
          <a:bodyPr>
            <a:normAutofit lnSpcReduction="10000"/>
          </a:bodyPr>
          <a:lstStyle/>
          <a:p>
            <a:r>
              <a:rPr lang="en-US" dirty="0"/>
              <a:t>Grid is similar to list but with multiple columns.</a:t>
            </a:r>
          </a:p>
          <a:p>
            <a:pPr lvl="1"/>
            <a:r>
              <a:rPr lang="en-US" dirty="0">
                <a:hlinkClick r:id="rId2"/>
              </a:rPr>
              <a:t>https://www.patternfly.org/v3/pattern-library/content-views/card-view/</a:t>
            </a:r>
            <a:endParaRPr lang="en-US" dirty="0"/>
          </a:p>
          <a:p>
            <a:r>
              <a:rPr lang="en-US" dirty="0"/>
              <a:t>Live web examples</a:t>
            </a:r>
          </a:p>
          <a:p>
            <a:pPr lvl="1"/>
            <a:r>
              <a:rPr lang="en-US" dirty="0">
                <a:hlinkClick r:id="rId3"/>
              </a:rPr>
              <a:t>http://atlanta.craigslist.org/cta</a:t>
            </a:r>
            <a:r>
              <a:rPr lang="en-US" dirty="0"/>
              <a:t>  (click on the “gallery” view link)</a:t>
            </a:r>
          </a:p>
          <a:p>
            <a:pPr lvl="1"/>
            <a:r>
              <a:rPr lang="en-US" dirty="0">
                <a:hlinkClick r:id="rId4"/>
              </a:rPr>
              <a:t>http://www.newegg.com/Store/Category.aspx?Category=19</a:t>
            </a:r>
            <a:endParaRPr lang="en-US" dirty="0"/>
          </a:p>
          <a:p>
            <a:r>
              <a:rPr lang="en-US" dirty="0"/>
              <a:t>Design practices</a:t>
            </a:r>
          </a:p>
          <a:p>
            <a:pPr lvl="1"/>
            <a:r>
              <a:rPr lang="en-US" dirty="0">
                <a:hlinkClick r:id="rId5"/>
              </a:rPr>
              <a:t>https://www.google.com/design/spec/components/grid-lists.html</a:t>
            </a:r>
            <a:r>
              <a:rPr lang="en-US" dirty="0"/>
              <a:t> </a:t>
            </a:r>
          </a:p>
          <a:p>
            <a:endParaRPr lang="en-US" dirty="0"/>
          </a:p>
        </p:txBody>
      </p:sp>
    </p:spTree>
    <p:extLst>
      <p:ext uri="{BB962C8B-B14F-4D97-AF65-F5344CB8AC3E}">
        <p14:creationId xmlns:p14="http://schemas.microsoft.com/office/powerpoint/2010/main" val="8903087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Cards </a:t>
            </a:r>
          </a:p>
        </p:txBody>
      </p:sp>
      <p:sp>
        <p:nvSpPr>
          <p:cNvPr id="3" name="Slide Number Placeholder 2"/>
          <p:cNvSpPr>
            <a:spLocks noGrp="1"/>
          </p:cNvSpPr>
          <p:nvPr>
            <p:ph type="sldNum" sz="quarter" idx="4"/>
          </p:nvPr>
        </p:nvSpPr>
        <p:spPr/>
        <p:txBody>
          <a:bodyPr/>
          <a:lstStyle/>
          <a:p>
            <a:fld id="{2E325153-1018-431B-94BC-E5F3F0342855}" type="slidenum">
              <a:rPr lang="en-US" altLang="en-US" smtClean="0"/>
              <a:pPr/>
              <a:t>9</a:t>
            </a:fld>
            <a:endParaRPr lang="en-US" altLang="en-US"/>
          </a:p>
        </p:txBody>
      </p:sp>
      <p:sp>
        <p:nvSpPr>
          <p:cNvPr id="7" name="Content Placeholder 6"/>
          <p:cNvSpPr>
            <a:spLocks noGrp="1"/>
          </p:cNvSpPr>
          <p:nvPr>
            <p:ph sz="quarter" idx="10"/>
          </p:nvPr>
        </p:nvSpPr>
        <p:spPr>
          <a:xfrm>
            <a:off x="228599" y="1066800"/>
            <a:ext cx="6096002" cy="5248669"/>
          </a:xfrm>
        </p:spPr>
        <p:txBody>
          <a:bodyPr>
            <a:normAutofit fontScale="70000" lnSpcReduction="20000"/>
          </a:bodyPr>
          <a:lstStyle/>
          <a:p>
            <a:r>
              <a:rPr lang="en-US" dirty="0"/>
              <a:t>Items in both flow list and grid can use a design concept called “card”.</a:t>
            </a:r>
          </a:p>
          <a:p>
            <a:pPr lvl="1"/>
            <a:r>
              <a:rPr lang="en-US" dirty="0"/>
              <a:t>A card is like a small page with more complex layout within.</a:t>
            </a:r>
          </a:p>
          <a:p>
            <a:pPr lvl="1"/>
            <a:r>
              <a:rPr lang="en-US" dirty="0"/>
              <a:t>A container can arrange multiple cards in different layout, such as flow list or grid.</a:t>
            </a:r>
          </a:p>
          <a:p>
            <a:r>
              <a:rPr lang="en-US" dirty="0"/>
              <a:t>Card is Google’s term to describe the small region to display all information about a data item</a:t>
            </a:r>
          </a:p>
          <a:p>
            <a:pPr lvl="1"/>
            <a:r>
              <a:rPr lang="en-US" dirty="0">
                <a:hlinkClick r:id="rId2"/>
              </a:rPr>
              <a:t>https://www.google.com/design/spec/components/cards.html</a:t>
            </a:r>
            <a:endParaRPr lang="en-US" dirty="0"/>
          </a:p>
          <a:p>
            <a:r>
              <a:rPr lang="en-US" dirty="0"/>
              <a:t>Examples</a:t>
            </a:r>
          </a:p>
          <a:p>
            <a:pPr lvl="1"/>
            <a:r>
              <a:rPr lang="en-US" dirty="0"/>
              <a:t>Amazon</a:t>
            </a:r>
          </a:p>
          <a:p>
            <a:pPr lvl="1"/>
            <a:r>
              <a:rPr lang="en-US" dirty="0" err="1"/>
              <a:t>Apmex</a:t>
            </a:r>
            <a:endParaRPr lang="en-US" dirty="0"/>
          </a:p>
          <a:p>
            <a:r>
              <a:rPr lang="en-US" dirty="0"/>
              <a:t>Why cards?</a:t>
            </a:r>
          </a:p>
          <a:p>
            <a:pPr lvl="1"/>
            <a:r>
              <a:rPr lang="en-US" dirty="0">
                <a:hlinkClick r:id="rId3"/>
              </a:rPr>
              <a:t>https://blog.intercom.com/why-cards-are-the-future-of-the-web/</a:t>
            </a:r>
            <a:r>
              <a:rPr lang="en-US" dirty="0"/>
              <a:t> </a:t>
            </a:r>
          </a:p>
        </p:txBody>
      </p:sp>
      <p:pic>
        <p:nvPicPr>
          <p:cNvPr id="2" name="Picture 1"/>
          <p:cNvPicPr>
            <a:picLocks noChangeAspect="1"/>
          </p:cNvPicPr>
          <p:nvPr/>
        </p:nvPicPr>
        <p:blipFill>
          <a:blip r:embed="rId4"/>
          <a:stretch>
            <a:fillRect/>
          </a:stretch>
        </p:blipFill>
        <p:spPr>
          <a:xfrm>
            <a:off x="6324601" y="1066800"/>
            <a:ext cx="2461473" cy="4168501"/>
          </a:xfrm>
          <a:prstGeom prst="rect">
            <a:avLst/>
          </a:prstGeom>
        </p:spPr>
      </p:pic>
    </p:spTree>
    <p:extLst>
      <p:ext uri="{BB962C8B-B14F-4D97-AF65-F5344CB8AC3E}">
        <p14:creationId xmlns:p14="http://schemas.microsoft.com/office/powerpoint/2010/main" val="4127837680"/>
      </p:ext>
    </p:extLst>
  </p:cSld>
  <p:clrMapOvr>
    <a:masterClrMapping/>
  </p:clrMapOvr>
</p:sld>
</file>

<file path=ppt/theme/theme1.xml><?xml version="1.0" encoding="utf-8"?>
<a:theme xmlns:a="http://schemas.openxmlformats.org/drawingml/2006/main" name="Networ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Network">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Network 1">
        <a:dk1>
          <a:srgbClr val="4F747B"/>
        </a:dk1>
        <a:lt1>
          <a:srgbClr val="FFFFFF"/>
        </a:lt1>
        <a:dk2>
          <a:srgbClr val="000000"/>
        </a:dk2>
        <a:lt2>
          <a:srgbClr val="C0C0C0"/>
        </a:lt2>
        <a:accent1>
          <a:srgbClr val="859868"/>
        </a:accent1>
        <a:accent2>
          <a:srgbClr val="5F5F5F"/>
        </a:accent2>
        <a:accent3>
          <a:srgbClr val="AAAAAA"/>
        </a:accent3>
        <a:accent4>
          <a:srgbClr val="DADADA"/>
        </a:accent4>
        <a:accent5>
          <a:srgbClr val="C2CAB9"/>
        </a:accent5>
        <a:accent6>
          <a:srgbClr val="555555"/>
        </a:accent6>
        <a:hlink>
          <a:srgbClr val="5F5F5F"/>
        </a:hlink>
        <a:folHlink>
          <a:srgbClr val="BA1212"/>
        </a:folHlink>
      </a:clrScheme>
      <a:clrMap bg1="dk2" tx1="lt1" bg2="dk1" tx2="lt2" accent1="accent1" accent2="accent2" accent3="accent3" accent4="accent4" accent5="accent5" accent6="accent6" hlink="hlink" folHlink="folHlink"/>
    </a:extraClrScheme>
    <a:extraClrScheme>
      <a:clrScheme name="Network 2">
        <a:dk1>
          <a:srgbClr val="3C0000"/>
        </a:dk1>
        <a:lt1>
          <a:srgbClr val="FFFFFF"/>
        </a:lt1>
        <a:dk2>
          <a:srgbClr val="4D0B0B"/>
        </a:dk2>
        <a:lt2>
          <a:srgbClr val="FFFFFF"/>
        </a:lt2>
        <a:accent1>
          <a:srgbClr val="666633"/>
        </a:accent1>
        <a:accent2>
          <a:srgbClr val="CC3300"/>
        </a:accent2>
        <a:accent3>
          <a:srgbClr val="B2AAAA"/>
        </a:accent3>
        <a:accent4>
          <a:srgbClr val="DADADA"/>
        </a:accent4>
        <a:accent5>
          <a:srgbClr val="B8B8AD"/>
        </a:accent5>
        <a:accent6>
          <a:srgbClr val="B92D00"/>
        </a:accent6>
        <a:hlink>
          <a:srgbClr val="CC9900"/>
        </a:hlink>
        <a:folHlink>
          <a:srgbClr val="CCCC33"/>
        </a:folHlink>
      </a:clrScheme>
      <a:clrMap bg1="dk2" tx1="lt1" bg2="dk1" tx2="lt2" accent1="accent1" accent2="accent2" accent3="accent3" accent4="accent4" accent5="accent5" accent6="accent6" hlink="hlink" folHlink="folHlink"/>
    </a:extraClrScheme>
    <a:extraClrScheme>
      <a:clrScheme name="Network 3">
        <a:dk1>
          <a:srgbClr val="666699"/>
        </a:dk1>
        <a:lt1>
          <a:srgbClr val="FFFFFF"/>
        </a:lt1>
        <a:dk2>
          <a:srgbClr val="15192B"/>
        </a:dk2>
        <a:lt2>
          <a:srgbClr val="CCCCFF"/>
        </a:lt2>
        <a:accent1>
          <a:srgbClr val="4F893D"/>
        </a:accent1>
        <a:accent2>
          <a:srgbClr val="666699"/>
        </a:accent2>
        <a:accent3>
          <a:srgbClr val="AAABAC"/>
        </a:accent3>
        <a:accent4>
          <a:srgbClr val="DADADA"/>
        </a:accent4>
        <a:accent5>
          <a:srgbClr val="B2C4AF"/>
        </a:accent5>
        <a:accent6>
          <a:srgbClr val="5C5C8A"/>
        </a:accent6>
        <a:hlink>
          <a:srgbClr val="CC9900"/>
        </a:hlink>
        <a:folHlink>
          <a:srgbClr val="4837C7"/>
        </a:folHlink>
      </a:clrScheme>
      <a:clrMap bg1="dk2" tx1="lt1" bg2="dk1" tx2="lt2" accent1="accent1" accent2="accent2" accent3="accent3" accent4="accent4" accent5="accent5" accent6="accent6" hlink="hlink" folHlink="folHlink"/>
    </a:extraClrScheme>
    <a:extraClrScheme>
      <a:clrScheme name="Network 4">
        <a:dk1>
          <a:srgbClr val="666699"/>
        </a:dk1>
        <a:lt1>
          <a:srgbClr val="FFFFFF"/>
        </a:lt1>
        <a:dk2>
          <a:srgbClr val="86001A"/>
        </a:dk2>
        <a:lt2>
          <a:srgbClr val="CCCC66"/>
        </a:lt2>
        <a:accent1>
          <a:srgbClr val="FF3300"/>
        </a:accent1>
        <a:accent2>
          <a:srgbClr val="FF6600"/>
        </a:accent2>
        <a:accent3>
          <a:srgbClr val="C3AAAB"/>
        </a:accent3>
        <a:accent4>
          <a:srgbClr val="DADADA"/>
        </a:accent4>
        <a:accent5>
          <a:srgbClr val="FFADAA"/>
        </a:accent5>
        <a:accent6>
          <a:srgbClr val="E75C00"/>
        </a:accent6>
        <a:hlink>
          <a:srgbClr val="CC9900"/>
        </a:hlink>
        <a:folHlink>
          <a:srgbClr val="FF0000"/>
        </a:folHlink>
      </a:clrScheme>
      <a:clrMap bg1="dk2" tx1="lt1" bg2="dk1" tx2="lt2" accent1="accent1" accent2="accent2" accent3="accent3" accent4="accent4" accent5="accent5" accent6="accent6" hlink="hlink" folHlink="folHlink"/>
    </a:extraClrScheme>
    <a:extraClrScheme>
      <a:clrScheme name="Network 5">
        <a:dk1>
          <a:srgbClr val="666699"/>
        </a:dk1>
        <a:lt1>
          <a:srgbClr val="FFFFFF"/>
        </a:lt1>
        <a:dk2>
          <a:srgbClr val="000054"/>
        </a:dk2>
        <a:lt2>
          <a:srgbClr val="FFFFFF"/>
        </a:lt2>
        <a:accent1>
          <a:srgbClr val="3333FF"/>
        </a:accent1>
        <a:accent2>
          <a:srgbClr val="006699"/>
        </a:accent2>
        <a:accent3>
          <a:srgbClr val="AAAAB3"/>
        </a:accent3>
        <a:accent4>
          <a:srgbClr val="DADADA"/>
        </a:accent4>
        <a:accent5>
          <a:srgbClr val="ADADFF"/>
        </a:accent5>
        <a:accent6>
          <a:srgbClr val="005C8A"/>
        </a:accent6>
        <a:hlink>
          <a:srgbClr val="669900"/>
        </a:hlink>
        <a:folHlink>
          <a:srgbClr val="0000FF"/>
        </a:folHlink>
      </a:clrScheme>
      <a:clrMap bg1="dk2" tx1="lt1" bg2="dk1" tx2="lt2" accent1="accent1" accent2="accent2" accent3="accent3" accent4="accent4" accent5="accent5" accent6="accent6" hlink="hlink" folHlink="folHlink"/>
    </a:extraClrScheme>
    <a:extraClrScheme>
      <a:clrScheme name="Network 6">
        <a:dk1>
          <a:srgbClr val="808080"/>
        </a:dk1>
        <a:lt1>
          <a:srgbClr val="FFFFFF"/>
        </a:lt1>
        <a:dk2>
          <a:srgbClr val="30054B"/>
        </a:dk2>
        <a:lt2>
          <a:srgbClr val="FFFFFF"/>
        </a:lt2>
        <a:accent1>
          <a:srgbClr val="797B9B"/>
        </a:accent1>
        <a:accent2>
          <a:srgbClr val="6B4FB1"/>
        </a:accent2>
        <a:accent3>
          <a:srgbClr val="ADAAB1"/>
        </a:accent3>
        <a:accent4>
          <a:srgbClr val="DADADA"/>
        </a:accent4>
        <a:accent5>
          <a:srgbClr val="BEBFCB"/>
        </a:accent5>
        <a:accent6>
          <a:srgbClr val="6047A0"/>
        </a:accent6>
        <a:hlink>
          <a:srgbClr val="7AACCE"/>
        </a:hlink>
        <a:folHlink>
          <a:srgbClr val="D8D8EC"/>
        </a:folHlink>
      </a:clrScheme>
      <a:clrMap bg1="dk2" tx1="lt1" bg2="dk1" tx2="lt2" accent1="accent1" accent2="accent2" accent3="accent3" accent4="accent4" accent5="accent5" accent6="accent6" hlink="hlink" folHlink="folHlink"/>
    </a:extraClrScheme>
    <a:extraClrScheme>
      <a:clrScheme name="Network 7">
        <a:dk1>
          <a:srgbClr val="808080"/>
        </a:dk1>
        <a:lt1>
          <a:srgbClr val="FFFFCC"/>
        </a:lt1>
        <a:dk2>
          <a:srgbClr val="29527B"/>
        </a:dk2>
        <a:lt2>
          <a:srgbClr val="FFFFFF"/>
        </a:lt2>
        <a:accent1>
          <a:srgbClr val="CCCC00"/>
        </a:accent1>
        <a:accent2>
          <a:srgbClr val="669999"/>
        </a:accent2>
        <a:accent3>
          <a:srgbClr val="ACB3BF"/>
        </a:accent3>
        <a:accent4>
          <a:srgbClr val="DADAAE"/>
        </a:accent4>
        <a:accent5>
          <a:srgbClr val="E2E2AA"/>
        </a:accent5>
        <a:accent6>
          <a:srgbClr val="5C8A8A"/>
        </a:accent6>
        <a:hlink>
          <a:srgbClr val="D8D8EC"/>
        </a:hlink>
        <a:folHlink>
          <a:srgbClr val="B2B2B2"/>
        </a:folHlink>
      </a:clrScheme>
      <a:clrMap bg1="dk2" tx1="lt1" bg2="dk1" tx2="lt2" accent1="accent1" accent2="accent2" accent3="accent3" accent4="accent4" accent5="accent5" accent6="accent6" hlink="hlink" folHlink="folHlink"/>
    </a:extraClrScheme>
    <a:extraClrScheme>
      <a:clrScheme name="Network 8">
        <a:dk1>
          <a:srgbClr val="666699"/>
        </a:dk1>
        <a:lt1>
          <a:srgbClr val="FFFFFF"/>
        </a:lt1>
        <a:dk2>
          <a:srgbClr val="476949"/>
        </a:dk2>
        <a:lt2>
          <a:srgbClr val="FFFFFF"/>
        </a:lt2>
        <a:accent1>
          <a:srgbClr val="CC6600"/>
        </a:accent1>
        <a:accent2>
          <a:srgbClr val="CC9900"/>
        </a:accent2>
        <a:accent3>
          <a:srgbClr val="B1B9B1"/>
        </a:accent3>
        <a:accent4>
          <a:srgbClr val="DADADA"/>
        </a:accent4>
        <a:accent5>
          <a:srgbClr val="E2B8AA"/>
        </a:accent5>
        <a:accent6>
          <a:srgbClr val="B98A00"/>
        </a:accent6>
        <a:hlink>
          <a:srgbClr val="669900"/>
        </a:hlink>
        <a:folHlink>
          <a:srgbClr val="A45200"/>
        </a:folHlink>
      </a:clrScheme>
      <a:clrMap bg1="dk2" tx1="lt1" bg2="dk1" tx2="lt2" accent1="accent1" accent2="accent2" accent3="accent3" accent4="accent4" accent5="accent5" accent6="accent6" hlink="hlink" folHlink="folHlink"/>
    </a:extraClrScheme>
    <a:extraClrScheme>
      <a:clrScheme name="Network 9">
        <a:dk1>
          <a:srgbClr val="000000"/>
        </a:dk1>
        <a:lt1>
          <a:srgbClr val="FFFFFF"/>
        </a:lt1>
        <a:dk2>
          <a:srgbClr val="7C1302"/>
        </a:dk2>
        <a:lt2>
          <a:srgbClr val="CC9900"/>
        </a:lt2>
        <a:accent1>
          <a:srgbClr val="CC9900"/>
        </a:accent1>
        <a:accent2>
          <a:srgbClr val="CC3300"/>
        </a:accent2>
        <a:accent3>
          <a:srgbClr val="FFFFFF"/>
        </a:accent3>
        <a:accent4>
          <a:srgbClr val="000000"/>
        </a:accent4>
        <a:accent5>
          <a:srgbClr val="E2CAAA"/>
        </a:accent5>
        <a:accent6>
          <a:srgbClr val="B92D00"/>
        </a:accent6>
        <a:hlink>
          <a:srgbClr val="808080"/>
        </a:hlink>
        <a:folHlink>
          <a:srgbClr val="CCCC66"/>
        </a:folHlink>
      </a:clrScheme>
      <a:clrMap bg1="lt1" tx1="dk1" bg2="lt2" tx2="dk2" accent1="accent1" accent2="accent2" accent3="accent3" accent4="accent4" accent5="accent5" accent6="accent6" hlink="hlink" folHlink="folHlink"/>
    </a:extraClrScheme>
    <a:extraClrScheme>
      <a:clrScheme name="Network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ajax rest</Template>
  <TotalTime>21243</TotalTime>
  <Words>2276</Words>
  <Application>Microsoft Office PowerPoint</Application>
  <PresentationFormat>On-screen Show (4:3)</PresentationFormat>
  <Paragraphs>294</Paragraphs>
  <Slides>24</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24</vt:i4>
      </vt:variant>
    </vt:vector>
  </HeadingPairs>
  <TitlesOfParts>
    <vt:vector size="28" baseType="lpstr">
      <vt:lpstr>Arial</vt:lpstr>
      <vt:lpstr>Times New Roman</vt:lpstr>
      <vt:lpstr>Wingdings</vt:lpstr>
      <vt:lpstr>Network</vt:lpstr>
      <vt:lpstr>SPA UI: Data Presentation Layout</vt:lpstr>
      <vt:lpstr>Overview</vt:lpstr>
      <vt:lpstr>Presenting Search Results</vt:lpstr>
      <vt:lpstr>Basic Data Presentation Layouts</vt:lpstr>
      <vt:lpstr>Three Display Layouts for Files</vt:lpstr>
      <vt:lpstr>Data Table</vt:lpstr>
      <vt:lpstr>Flow List</vt:lpstr>
      <vt:lpstr>Grid</vt:lpstr>
      <vt:lpstr>Cards </vt:lpstr>
      <vt:lpstr>Special Mention</vt:lpstr>
      <vt:lpstr>Good Resources for Data Layouts</vt:lpstr>
      <vt:lpstr>CSS Flex for Layout</vt:lpstr>
      <vt:lpstr>Flexbox Basic Example</vt:lpstr>
      <vt:lpstr>Flexbox Basic Example</vt:lpstr>
      <vt:lpstr>What Can CSS Flex Do</vt:lpstr>
      <vt:lpstr>Coding Examples List</vt:lpstr>
      <vt:lpstr>Flex Box for Card Design</vt:lpstr>
      <vt:lpstr>Good CSS Flex Resources</vt:lpstr>
      <vt:lpstr>Template</vt:lpstr>
      <vt:lpstr>Types of Templates</vt:lpstr>
      <vt:lpstr>Mustache.js</vt:lpstr>
      <vt:lpstr>Mustache Tag Types</vt:lpstr>
      <vt:lpstr>Simple Mustache Example</vt:lpstr>
      <vt:lpstr>Good Template Resources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Jack</dc:creator>
  <cp:lastModifiedBy>Jack Zheng</cp:lastModifiedBy>
  <cp:revision>558</cp:revision>
  <dcterms:created xsi:type="dcterms:W3CDTF">1601-01-01T00:00:00Z</dcterms:created>
  <dcterms:modified xsi:type="dcterms:W3CDTF">2020-12-23T14:05:52Z</dcterms:modified>
</cp:coreProperties>
</file>