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3" r:id="rId1"/>
  </p:sldMasterIdLst>
  <p:notesMasterIdLst>
    <p:notesMasterId r:id="rId33"/>
  </p:notesMasterIdLst>
  <p:handoutMasterIdLst>
    <p:handoutMasterId r:id="rId34"/>
  </p:handoutMasterIdLst>
  <p:sldIdLst>
    <p:sldId id="457" r:id="rId2"/>
    <p:sldId id="359" r:id="rId3"/>
    <p:sldId id="471" r:id="rId4"/>
    <p:sldId id="473" r:id="rId5"/>
    <p:sldId id="484" r:id="rId6"/>
    <p:sldId id="467" r:id="rId7"/>
    <p:sldId id="469" r:id="rId8"/>
    <p:sldId id="406" r:id="rId9"/>
    <p:sldId id="412" r:id="rId10"/>
    <p:sldId id="403" r:id="rId11"/>
    <p:sldId id="407" r:id="rId12"/>
    <p:sldId id="419" r:id="rId13"/>
    <p:sldId id="408" r:id="rId14"/>
    <p:sldId id="420" r:id="rId15"/>
    <p:sldId id="489" r:id="rId16"/>
    <p:sldId id="485" r:id="rId17"/>
    <p:sldId id="461" r:id="rId18"/>
    <p:sldId id="462" r:id="rId19"/>
    <p:sldId id="488" r:id="rId20"/>
    <p:sldId id="477" r:id="rId21"/>
    <p:sldId id="417" r:id="rId22"/>
    <p:sldId id="476" r:id="rId23"/>
    <p:sldId id="487" r:id="rId24"/>
    <p:sldId id="486" r:id="rId25"/>
    <p:sldId id="399" r:id="rId26"/>
    <p:sldId id="453" r:id="rId27"/>
    <p:sldId id="478" r:id="rId28"/>
    <p:sldId id="479" r:id="rId29"/>
    <p:sldId id="480" r:id="rId30"/>
    <p:sldId id="481" r:id="rId31"/>
    <p:sldId id="409"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63" autoAdjust="0"/>
    <p:restoredTop sz="86458" autoAdjust="0"/>
  </p:normalViewPr>
  <p:slideViewPr>
    <p:cSldViewPr>
      <p:cViewPr varScale="1">
        <p:scale>
          <a:sx n="108" d="100"/>
          <a:sy n="108" d="100"/>
        </p:scale>
        <p:origin x="3797" y="77"/>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851C57D-6C71-4641-944F-5BD88B1CE10D}" type="datetimeFigureOut">
              <a:rPr lang="en-US" smtClean="0"/>
              <a:t>12/23/2020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8B0AFA8-8499-4A35-A609-E67EF366E2BE}" type="slidenum">
              <a:rPr lang="en-US" smtClean="0"/>
              <a:t>‹#›</a:t>
            </a:fld>
            <a:endParaRPr lang="en-US"/>
          </a:p>
        </p:txBody>
      </p:sp>
    </p:spTree>
    <p:extLst>
      <p:ext uri="{BB962C8B-B14F-4D97-AF65-F5344CB8AC3E}">
        <p14:creationId xmlns:p14="http://schemas.microsoft.com/office/powerpoint/2010/main" val="1391925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4869700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1031681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http://learn.shayhowe.com/advanced-html-css/responsive-web-design/</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9</a:t>
            </a:fld>
            <a:endParaRPr lang="en-US"/>
          </a:p>
        </p:txBody>
      </p:sp>
    </p:spTree>
    <p:extLst>
      <p:ext uri="{BB962C8B-B14F-4D97-AF65-F5344CB8AC3E}">
        <p14:creationId xmlns:p14="http://schemas.microsoft.com/office/powerpoint/2010/main" val="4006102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https://developer.mozilla.org/en-US/docs/Web/Guide/CSS/Media_queries</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11</a:t>
            </a:fld>
            <a:endParaRPr lang="en-US"/>
          </a:p>
        </p:txBody>
      </p:sp>
    </p:spTree>
    <p:extLst>
      <p:ext uri="{BB962C8B-B14F-4D97-AF65-F5344CB8AC3E}">
        <p14:creationId xmlns:p14="http://schemas.microsoft.com/office/powerpoint/2010/main" val="3659856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25</a:t>
            </a:fld>
            <a:endParaRPr lang="en-US"/>
          </a:p>
        </p:txBody>
      </p:sp>
    </p:spTree>
    <p:extLst>
      <p:ext uri="{BB962C8B-B14F-4D97-AF65-F5344CB8AC3E}">
        <p14:creationId xmlns:p14="http://schemas.microsoft.com/office/powerpoint/2010/main" val="2000001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31</a:t>
            </a:fld>
            <a:endParaRPr lang="en-US"/>
          </a:p>
        </p:txBody>
      </p:sp>
    </p:spTree>
    <p:extLst>
      <p:ext uri="{BB962C8B-B14F-4D97-AF65-F5344CB8AC3E}">
        <p14:creationId xmlns:p14="http://schemas.microsoft.com/office/powerpoint/2010/main" val="29536453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7" name="Picture 6" descr="PowerpointBG1_newlogo.jpg"/>
          <p:cNvPicPr>
            <a:picLocks noChangeAspect="1"/>
          </p:cNvPicPr>
          <p:nvPr userDrawn="1"/>
        </p:nvPicPr>
        <p:blipFill rotWithShape="1">
          <a:blip r:embed="rId2">
            <a:extLst>
              <a:ext uri="{28A0092B-C50C-407E-A947-70E740481C1C}">
                <a14:useLocalDpi xmlns:a14="http://schemas.microsoft.com/office/drawing/2010/main" val="0"/>
              </a:ext>
            </a:extLst>
          </a:blip>
          <a:srcRect l="67861" t="89723" r="27139"/>
          <a:stretch/>
        </p:blipFill>
        <p:spPr>
          <a:xfrm>
            <a:off x="6601802" y="5924550"/>
            <a:ext cx="2542198" cy="933449"/>
          </a:xfrm>
          <a:prstGeom prst="rect">
            <a:avLst/>
          </a:prstGeom>
        </p:spPr>
      </p:pic>
      <p:pic>
        <p:nvPicPr>
          <p:cNvPr id="8" name="Picture 7"/>
          <p:cNvPicPr>
            <a:picLocks noChangeAspect="1"/>
          </p:cNvPicPr>
          <p:nvPr userDrawn="1"/>
        </p:nvPicPr>
        <p:blipFill>
          <a:blip r:embed="rId3">
            <a:clrChange>
              <a:clrFrom>
                <a:srgbClr val="000000"/>
              </a:clrFrom>
              <a:clrTo>
                <a:srgbClr val="000000">
                  <a:alpha val="0"/>
                </a:srgbClr>
              </a:clrTo>
            </a:clrChange>
          </a:blip>
          <a:stretch>
            <a:fillRect/>
          </a:stretch>
        </p:blipFill>
        <p:spPr>
          <a:xfrm>
            <a:off x="6934200" y="6096000"/>
            <a:ext cx="2000252" cy="533400"/>
          </a:xfrm>
          <a:prstGeom prst="rect">
            <a:avLst/>
          </a:prstGeom>
        </p:spPr>
      </p:pic>
    </p:spTree>
    <p:extLst>
      <p:ext uri="{BB962C8B-B14F-4D97-AF65-F5344CB8AC3E}">
        <p14:creationId xmlns:p14="http://schemas.microsoft.com/office/powerpoint/2010/main" val="20343307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085BD73C-F657-48E9-A501-AFE9D16A9C49}" type="slidenum">
              <a:rPr lang="en-US" altLang="en-US" smtClean="0"/>
              <a:pPr>
                <a:defRPr/>
              </a:pPr>
              <a:t>‹#›</a:t>
            </a:fld>
            <a:endParaRPr lang="en-US" altLang="en-US"/>
          </a:p>
        </p:txBody>
      </p:sp>
    </p:spTree>
    <p:extLst>
      <p:ext uri="{BB962C8B-B14F-4D97-AF65-F5344CB8AC3E}">
        <p14:creationId xmlns:p14="http://schemas.microsoft.com/office/powerpoint/2010/main" val="3937915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3680707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267200" cy="5332414"/>
          </a:xfrm>
        </p:spPr>
        <p:txBody>
          <a:bodyPr>
            <a:normAutofit/>
          </a:bodyPr>
          <a:lstStyle>
            <a:lvl1pPr>
              <a:spcBef>
                <a:spcPts val="18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24400" y="990600"/>
            <a:ext cx="4191000" cy="5332414"/>
          </a:xfrm>
        </p:spPr>
        <p:txBody>
          <a:bodyPr>
            <a:normAutofit/>
          </a:bodyPr>
          <a:lstStyle>
            <a:lvl1pPr>
              <a:spcBef>
                <a:spcPts val="18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7"/>
          <p:cNvSpPr>
            <a:spLocks noGrp="1" noChangeArrowheads="1"/>
          </p:cNvSpPr>
          <p:nvPr>
            <p:ph type="sldNum" sz="quarter" idx="12"/>
          </p:nvPr>
        </p:nvSpPr>
        <p:spPr>
          <a:ln/>
        </p:spPr>
        <p:txBody>
          <a:bodyPr/>
          <a:lstStyle>
            <a:lvl1pPr>
              <a:defRPr/>
            </a:lvl1pPr>
          </a:lstStyle>
          <a:p>
            <a:pPr>
              <a:defRPr/>
            </a:pPr>
            <a:fld id="{2E325153-1018-431B-94BC-E5F3F0342855}" type="slidenum">
              <a:rPr lang="en-US" altLang="en-US" smtClean="0"/>
              <a:pPr>
                <a:defRPr/>
              </a:pPr>
              <a:t>‹#›</a:t>
            </a:fld>
            <a:endParaRPr lang="en-US" altLang="en-US"/>
          </a:p>
        </p:txBody>
      </p:sp>
    </p:spTree>
    <p:extLst>
      <p:ext uri="{BB962C8B-B14F-4D97-AF65-F5344CB8AC3E}">
        <p14:creationId xmlns:p14="http://schemas.microsoft.com/office/powerpoint/2010/main" val="12509368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378141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696200" cy="838200"/>
          </a:xfrm>
        </p:spPr>
        <p:txBody>
          <a:bodyPr/>
          <a:lstStyle/>
          <a:p>
            <a:r>
              <a:rPr lang="en-US" dirty="0"/>
              <a:t>Click to edit Master title style</a:t>
            </a:r>
          </a:p>
        </p:txBody>
      </p:sp>
      <p:sp>
        <p:nvSpPr>
          <p:cNvPr id="3" name="Content Placeholder 2"/>
          <p:cNvSpPr>
            <a:spLocks noGrp="1"/>
          </p:cNvSpPr>
          <p:nvPr>
            <p:ph idx="1"/>
          </p:nvPr>
        </p:nvSpPr>
        <p:spPr>
          <a:xfrm>
            <a:off x="228600" y="1143000"/>
            <a:ext cx="4267200" cy="5257800"/>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7"/>
          <p:cNvSpPr>
            <a:spLocks noGrp="1" noChangeArrowheads="1"/>
          </p:cNvSpPr>
          <p:nvPr>
            <p:ph type="sldNum" sz="quarter" idx="12"/>
          </p:nvPr>
        </p:nvSpPr>
        <p:spPr>
          <a:xfrm>
            <a:off x="6934200" y="6477000"/>
            <a:ext cx="2133600" cy="304800"/>
          </a:xfrm>
          <a:ln/>
        </p:spPr>
        <p:txBody>
          <a:bodyPr/>
          <a:lstStyle>
            <a:lvl1pPr>
              <a:defRPr/>
            </a:lvl1pPr>
          </a:lstStyle>
          <a:p>
            <a:pPr>
              <a:defRPr/>
            </a:pPr>
            <a:fld id="{085BD73C-F657-48E9-A501-AFE9D16A9C49}" type="slidenum">
              <a:rPr lang="en-US" altLang="en-US"/>
              <a:pPr>
                <a:defRPr/>
              </a:pPr>
              <a:t>‹#›</a:t>
            </a:fld>
            <a:endParaRPr lang="en-US" altLang="en-US"/>
          </a:p>
        </p:txBody>
      </p:sp>
      <p:sp>
        <p:nvSpPr>
          <p:cNvPr id="5" name="Content Placeholder 2"/>
          <p:cNvSpPr>
            <a:spLocks noGrp="1"/>
          </p:cNvSpPr>
          <p:nvPr>
            <p:ph idx="13"/>
          </p:nvPr>
        </p:nvSpPr>
        <p:spPr>
          <a:xfrm>
            <a:off x="4648200" y="1143000"/>
            <a:ext cx="4267200" cy="5257800"/>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2517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8153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2E325153-1018-431B-94BC-E5F3F0342855}" type="slidenum">
              <a:rPr lang="en-US" altLang="en-US" smtClean="0"/>
              <a:pPr>
                <a:defRPr/>
              </a:pPr>
              <a:t>‹#›</a:t>
            </a:fld>
            <a:endParaRPr lang="en-US" altLang="en-US"/>
          </a:p>
        </p:txBody>
      </p:sp>
      <p:pic>
        <p:nvPicPr>
          <p:cNvPr id="43" name="Picture 2" descr="https://cdn3.iconfinder.com/data/icons/business-office-2/512/responcive_devices_computer_mobile-5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58198" y="91440"/>
            <a:ext cx="594361" cy="59436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owerpointBG1_newlogo.jpg"/>
          <p:cNvPicPr>
            <a:picLocks noChangeAspect="1"/>
          </p:cNvPicPr>
          <p:nvPr userDrawn="1"/>
        </p:nvPicPr>
        <p:blipFill rotWithShape="1">
          <a:blip r:embed="rId8">
            <a:extLst>
              <a:ext uri="{28A0092B-C50C-407E-A947-70E740481C1C}">
                <a14:useLocalDpi xmlns:a14="http://schemas.microsoft.com/office/drawing/2010/main" val="0"/>
              </a:ext>
            </a:extLst>
          </a:blip>
          <a:srcRect l="67861" t="89723" r="27139"/>
          <a:stretch/>
        </p:blipFill>
        <p:spPr>
          <a:xfrm>
            <a:off x="6601802" y="6427572"/>
            <a:ext cx="2542198" cy="430427"/>
          </a:xfrm>
          <a:prstGeom prst="rect">
            <a:avLst/>
          </a:prstGeom>
        </p:spPr>
      </p:pic>
      <p:pic>
        <p:nvPicPr>
          <p:cNvPr id="13" name="Picture 12"/>
          <p:cNvPicPr>
            <a:picLocks noChangeAspect="1"/>
          </p:cNvPicPr>
          <p:nvPr userDrawn="1"/>
        </p:nvPicPr>
        <p:blipFill>
          <a:blip r:embed="rId10">
            <a:clrChange>
              <a:clrFrom>
                <a:srgbClr val="000000"/>
              </a:clrFrom>
              <a:clrTo>
                <a:srgbClr val="000000">
                  <a:alpha val="0"/>
                </a:srgbClr>
              </a:clrTo>
            </a:clrChange>
          </a:blip>
          <a:stretch>
            <a:fillRect/>
          </a:stretch>
        </p:blipFill>
        <p:spPr>
          <a:xfrm>
            <a:off x="7620000" y="6400800"/>
            <a:ext cx="1479654" cy="394574"/>
          </a:xfrm>
          <a:prstGeom prst="rect">
            <a:avLst/>
          </a:prstGeom>
        </p:spPr>
      </p:pic>
    </p:spTree>
    <p:extLst>
      <p:ext uri="{BB962C8B-B14F-4D97-AF65-F5344CB8AC3E}">
        <p14:creationId xmlns:p14="http://schemas.microsoft.com/office/powerpoint/2010/main" val="4061713654"/>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2"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www.edocr.com/v/yxdmelxy/jgzheng/responsive-web-design"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caniuse.com/#feat=css-mediaqueries" TargetMode="External"/><Relationship Id="rId2" Type="http://schemas.openxmlformats.org/officeDocument/2006/relationships/hyperlink" Target="https://www.w3.org/TR/css3-mediaqueries/"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w3schools.com/cssref/css3_pr_mediaquery.asp" TargetMode="External"/><Relationship Id="rId2" Type="http://schemas.openxmlformats.org/officeDocument/2006/relationships/hyperlink" Target="https://developer.mozilla.org/en-US/docs/Web/CSS/Media_Queries/Using_media_querie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eveloper.mozilla.org/en-US/docs/Web/Guide/CSS/Media_queries" TargetMode="External"/><Relationship Id="rId2" Type="http://schemas.openxmlformats.org/officeDocument/2006/relationships/hyperlink" Target="http://css-tricks.com/logic-in-media-queri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w3schools.com/cssref/tryit.asp?filename=trycss3_media2"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bradfrost.com/blog/post/7-habits-of-highly-effective-media-querie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smashingmagazine.com/2018/12/generic-css-mobile-firs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zellwk.com/blog/how-to-write-mobile-first-cs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bradfrostweb.com/blog/web/mobile-first-responsive-web-design/" TargetMode="External"/><Relationship Id="rId2" Type="http://schemas.openxmlformats.org/officeDocument/2006/relationships/hyperlink" Target="http://www.lukew.com/presos/preso.asp?26" TargetMode="External"/><Relationship Id="rId1" Type="http://schemas.openxmlformats.org/officeDocument/2006/relationships/slideLayout" Target="../slideLayouts/slideLayout2.xml"/><Relationship Id="rId4" Type="http://schemas.openxmlformats.org/officeDocument/2006/relationships/hyperlink" Target="https://www.uxpin.com/studio/blog/a-hands-on-guide-to-mobile-first-desig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w3schools.com/css/css_rwd_viewport.as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alistapart.github.io/code-samples/responsive-web-design/ex/ex-site-flexible.html" TargetMode="External"/><Relationship Id="rId7" Type="http://schemas.openxmlformats.org/officeDocument/2006/relationships/hyperlink" Target="https://alistapart.github.io/code-samples/responsive-web-design/ex/ex-site-FINAL.html" TargetMode="External"/><Relationship Id="rId2" Type="http://schemas.openxmlformats.org/officeDocument/2006/relationships/hyperlink" Target="http://alistapart.com/article/responsive-web-design" TargetMode="External"/><Relationship Id="rId1" Type="http://schemas.openxmlformats.org/officeDocument/2006/relationships/slideLayout" Target="../slideLayouts/slideLayout2.xml"/><Relationship Id="rId6" Type="http://schemas.openxmlformats.org/officeDocument/2006/relationships/hyperlink" Target="https://alistapart.github.io/code-samples/responsive-web-design/ex/ex-site-larger.html" TargetMode="External"/><Relationship Id="rId5" Type="http://schemas.openxmlformats.org/officeDocument/2006/relationships/hyperlink" Target="https://alistapart.github.io/code-samples/responsive-web-design/ex/ex-site-mini.html" TargetMode="External"/><Relationship Id="rId4" Type="http://schemas.openxmlformats.org/officeDocument/2006/relationships/hyperlink" Target="https://alistapart.github.io/code-samples/responsive-web-design/ex/ex-site-linearize.htm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viget.com/articles/do-responsive-sites-have-to-be-so-tall-on-mobile/"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designmodo.com/responsive-design-examples/" TargetMode="External"/><Relationship Id="rId3" Type="http://schemas.openxmlformats.org/officeDocument/2006/relationships/hyperlink" Target="https://responsivedesign.is/patterns/" TargetMode="External"/><Relationship Id="rId7" Type="http://schemas.openxmlformats.org/officeDocument/2006/relationships/hyperlink" Target="http://responsivedesign.is/examples" TargetMode="External"/><Relationship Id="rId2" Type="http://schemas.openxmlformats.org/officeDocument/2006/relationships/hyperlink" Target="http://bradfrost.github.io/this-is-responsive/patterns.html" TargetMode="External"/><Relationship Id="rId1" Type="http://schemas.openxmlformats.org/officeDocument/2006/relationships/slideLayout" Target="../slideLayouts/slideLayout2.xml"/><Relationship Id="rId6" Type="http://schemas.openxmlformats.org/officeDocument/2006/relationships/hyperlink" Target="http://www.awwwards.com/websites/responsive-design/" TargetMode="External"/><Relationship Id="rId5" Type="http://schemas.openxmlformats.org/officeDocument/2006/relationships/hyperlink" Target="http://mediaqueri.es/" TargetMode="External"/><Relationship Id="rId4" Type="http://schemas.openxmlformats.org/officeDocument/2006/relationships/hyperlink" Target="http://ui-patterns.com/patterns" TargetMode="External"/><Relationship Id="rId9" Type="http://schemas.openxmlformats.org/officeDocument/2006/relationships/hyperlink" Target="https://www.awwwards.com/50-examples-of-responsive-web-design.html"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developer.mozilla.org/en-US/docs/Tools/Responsive_Design_Mode" TargetMode="External"/><Relationship Id="rId13" Type="http://schemas.openxmlformats.org/officeDocument/2006/relationships/hyperlink" Target="http://www.screenresolution.org/" TargetMode="External"/><Relationship Id="rId18" Type="http://schemas.openxmlformats.org/officeDocument/2006/relationships/hyperlink" Target="https://www.mydevice.io/" TargetMode="External"/><Relationship Id="rId3" Type="http://schemas.openxmlformats.org/officeDocument/2006/relationships/hyperlink" Target="https://material.io/resizer/" TargetMode="External"/><Relationship Id="rId7" Type="http://schemas.openxmlformats.org/officeDocument/2006/relationships/hyperlink" Target="https://developers.google.com/web/tools/chrome-devtools/device-mode/" TargetMode="External"/><Relationship Id="rId12" Type="http://schemas.openxmlformats.org/officeDocument/2006/relationships/hyperlink" Target="http://detectmobilebrowsers.com/" TargetMode="External"/><Relationship Id="rId17" Type="http://schemas.openxmlformats.org/officeDocument/2006/relationships/hyperlink" Target="http://whatismyviewport.com/" TargetMode="External"/><Relationship Id="rId2" Type="http://schemas.openxmlformats.org/officeDocument/2006/relationships/notesSlide" Target="../notesSlides/notesSlide4.xml"/><Relationship Id="rId16" Type="http://schemas.openxmlformats.org/officeDocument/2006/relationships/hyperlink" Target="https://viewportsizer.com/devices/" TargetMode="External"/><Relationship Id="rId20" Type="http://schemas.openxmlformats.org/officeDocument/2006/relationships/hyperlink" Target="http://caniuse.com/" TargetMode="External"/><Relationship Id="rId1" Type="http://schemas.openxmlformats.org/officeDocument/2006/relationships/slideLayout" Target="../slideLayouts/slideLayout4.xml"/><Relationship Id="rId6" Type="http://schemas.openxmlformats.org/officeDocument/2006/relationships/hyperlink" Target="http://mobiletest.me/" TargetMode="External"/><Relationship Id="rId11" Type="http://schemas.openxmlformats.org/officeDocument/2006/relationships/hyperlink" Target="http://mydevice.io/" TargetMode="External"/><Relationship Id="rId5" Type="http://schemas.openxmlformats.org/officeDocument/2006/relationships/hyperlink" Target="https://www.browsersync.io/" TargetMode="External"/><Relationship Id="rId15" Type="http://schemas.openxmlformats.org/officeDocument/2006/relationships/hyperlink" Target="https://viewportsizer.com/" TargetMode="External"/><Relationship Id="rId10" Type="http://schemas.openxmlformats.org/officeDocument/2006/relationships/hyperlink" Target="http://lab.maltewassermann.com/viewport-resizer/" TargetMode="External"/><Relationship Id="rId19" Type="http://schemas.openxmlformats.org/officeDocument/2006/relationships/hyperlink" Target="http://mobilehtml5.org/" TargetMode="External"/><Relationship Id="rId4" Type="http://schemas.openxmlformats.org/officeDocument/2006/relationships/hyperlink" Target="http://www.responsinator.com/" TargetMode="External"/><Relationship Id="rId9" Type="http://schemas.openxmlformats.org/officeDocument/2006/relationships/hyperlink" Target="http://www.mobilexweb.com/emulators" TargetMode="External"/><Relationship Id="rId14" Type="http://schemas.openxmlformats.org/officeDocument/2006/relationships/hyperlink" Target="http://www.whatismyscreenresolution.com/"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sitepoint.com/5-most-popular-frontend-frameworks-compared" TargetMode="External"/><Relationship Id="rId3" Type="http://schemas.openxmlformats.org/officeDocument/2006/relationships/hyperlink" Target="http://getbootstrap.com/" TargetMode="External"/><Relationship Id="rId7" Type="http://schemas.openxmlformats.org/officeDocument/2006/relationships/hyperlink" Target="http://responsive.vermilion.com/compare.php" TargetMode="External"/><Relationship Id="rId2" Type="http://schemas.openxmlformats.org/officeDocument/2006/relationships/hyperlink" Target="http://www.smashingmagazine.com/2014/02/19/responsive-design-frameworks-just-because-you-can-should-you/" TargetMode="External"/><Relationship Id="rId1" Type="http://schemas.openxmlformats.org/officeDocument/2006/relationships/slideLayout" Target="../slideLayouts/slideLayout2.xml"/><Relationship Id="rId6" Type="http://schemas.openxmlformats.org/officeDocument/2006/relationships/hyperlink" Target="http://www.sencha.com/products/touch/" TargetMode="External"/><Relationship Id="rId5" Type="http://schemas.openxmlformats.org/officeDocument/2006/relationships/hyperlink" Target="http://getskeleton.com/" TargetMode="External"/><Relationship Id="rId4" Type="http://schemas.openxmlformats.org/officeDocument/2006/relationships/hyperlink" Target="http://foundation.zurb.com/" TargetMode="External"/><Relationship Id="rId9" Type="http://schemas.openxmlformats.org/officeDocument/2006/relationships/hyperlink" Target="http://mobile-frameworks-comparison-chart.com/"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gillette.com/" TargetMode="External"/><Relationship Id="rId3" Type="http://schemas.openxmlformats.org/officeDocument/2006/relationships/hyperlink" Target="https://www.wired.com/2013/05/the-two-flavors-of-a-one-web-approach-responsive-vs-adaptive/" TargetMode="External"/><Relationship Id="rId7" Type="http://schemas.openxmlformats.org/officeDocument/2006/relationships/hyperlink" Target="http://dealnews.com/" TargetMode="External"/><Relationship Id="rId2" Type="http://schemas.openxmlformats.org/officeDocument/2006/relationships/hyperlink" Target="https://www.thinkwithgoogle.com/marketing-resources/experience-design/building-websites-multi-screen-consumer/" TargetMode="External"/><Relationship Id="rId1" Type="http://schemas.openxmlformats.org/officeDocument/2006/relationships/slideLayout" Target="../slideLayouts/slideLayout2.xml"/><Relationship Id="rId6" Type="http://schemas.openxmlformats.org/officeDocument/2006/relationships/hyperlink" Target="https://www.yahoo.com/" TargetMode="External"/><Relationship Id="rId5" Type="http://schemas.openxmlformats.org/officeDocument/2006/relationships/hyperlink" Target="http://google.com/" TargetMode="External"/><Relationship Id="rId10" Type="http://schemas.openxmlformats.org/officeDocument/2006/relationships/hyperlink" Target="http://bradfrost.com/blog/post/the-many-faces-of-adaptive-design/" TargetMode="External"/><Relationship Id="rId4" Type="http://schemas.openxmlformats.org/officeDocument/2006/relationships/hyperlink" Target="https://mobiforge.com/news-comment/adaptive-web-design-dominates-in-the-webs-top-brands" TargetMode="External"/><Relationship Id="rId9" Type="http://schemas.openxmlformats.org/officeDocument/2006/relationships/hyperlink" Target="https://github.com/vmwar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deviceatlas.com/blog/user-agent-parsing-how-it-works-and-how-it-can-be-used" TargetMode="External"/><Relationship Id="rId2" Type="http://schemas.openxmlformats.org/officeDocument/2006/relationships/hyperlink" Target="https://developer.ibm.com/articles/responsive-design-future/" TargetMode="External"/><Relationship Id="rId1" Type="http://schemas.openxmlformats.org/officeDocument/2006/relationships/slideLayout" Target="../slideLayouts/slideLayout2.xml"/><Relationship Id="rId5" Type="http://schemas.openxmlformats.org/officeDocument/2006/relationships/hyperlink" Target="https://deviceatlas.com/knowledge-base" TargetMode="External"/><Relationship Id="rId4" Type="http://schemas.openxmlformats.org/officeDocument/2006/relationships/hyperlink" Target="https://modernizr.co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christianheilmann.com/2012/12/19/conditional-loading-of-resources-with-mediaqueries/" TargetMode="External"/><Relationship Id="rId2" Type="http://schemas.openxmlformats.org/officeDocument/2006/relationships/hyperlink" Target="http://www.lukew.com/ff/entry.asp?1392" TargetMode="External"/><Relationship Id="rId1" Type="http://schemas.openxmlformats.org/officeDocument/2006/relationships/slideLayout" Target="../slideLayouts/slideLayout2.xml"/><Relationship Id="rId4" Type="http://schemas.openxmlformats.org/officeDocument/2006/relationships/hyperlink" Target="http://www.lukew.com/ff/entry.asp?150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www.lukew.com/ff/entry.asp?1392" TargetMode="External"/><Relationship Id="rId3" Type="http://schemas.openxmlformats.org/officeDocument/2006/relationships/hyperlink" Target="http://alistapart.com/article/responsive-web-design" TargetMode="External"/><Relationship Id="rId7" Type="http://schemas.openxmlformats.org/officeDocument/2006/relationships/hyperlink" Target="https://deviceatlas.com/blog/7-myths-about-adaptive-web-design-debunked" TargetMode="External"/><Relationship Id="rId2" Type="http://schemas.openxmlformats.org/officeDocument/2006/relationships/hyperlink" Target="https://www.thinkwithgoogle.com/marketing-resources/experience-design/building-websites-multi-screen-consumer/" TargetMode="External"/><Relationship Id="rId1" Type="http://schemas.openxmlformats.org/officeDocument/2006/relationships/slideLayout" Target="../slideLayouts/slideLayout2.xml"/><Relationship Id="rId6" Type="http://schemas.openxmlformats.org/officeDocument/2006/relationships/hyperlink" Target="https://www.wired.com/2013/05/the-two-flavors-of-a-one-web-approach-responsive-vs-adaptive/" TargetMode="External"/><Relationship Id="rId5" Type="http://schemas.openxmlformats.org/officeDocument/2006/relationships/hyperlink" Target="https://developer.mozilla.org/en-US/docs/Web/CSS/Media_Queries/Using_media_queries" TargetMode="External"/><Relationship Id="rId4" Type="http://schemas.openxmlformats.org/officeDocument/2006/relationships/hyperlink" Target="https://msdn.microsoft.com/en-us/magazine/hh653584.aspx" TargetMode="External"/><Relationship Id="rId9" Type="http://schemas.openxmlformats.org/officeDocument/2006/relationships/hyperlink" Target="https://www.lukew.com/ff/entry.asp?1509"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smashingmagazine.com/responsive-web-design-guidelines-tutorials/" TargetMode="External"/><Relationship Id="rId13" Type="http://schemas.openxmlformats.org/officeDocument/2006/relationships/hyperlink" Target="http://www.hongkiat.com/blog/responsive-for-mobile-screens/" TargetMode="External"/><Relationship Id="rId3" Type="http://schemas.openxmlformats.org/officeDocument/2006/relationships/hyperlink" Target="https://ethanmarcotte.com/" TargetMode="External"/><Relationship Id="rId7" Type="http://schemas.openxmlformats.org/officeDocument/2006/relationships/hyperlink" Target="https://www.smashingmagazine.com/category/responsive-web-design" TargetMode="External"/><Relationship Id="rId12" Type="http://schemas.openxmlformats.org/officeDocument/2006/relationships/hyperlink" Target="https://designwoop.com/responsive-web-design-tutorial" TargetMode="External"/><Relationship Id="rId2" Type="http://schemas.openxmlformats.org/officeDocument/2006/relationships/notesSlide" Target="../notesSlides/notesSlide5.xml"/><Relationship Id="rId16" Type="http://schemas.openxmlformats.org/officeDocument/2006/relationships/hyperlink" Target="http://www.youtube.com/playlist?list=PLtNErhYMkHnGh691QvRtMp9jMVzpMenL5" TargetMode="External"/><Relationship Id="rId1" Type="http://schemas.openxmlformats.org/officeDocument/2006/relationships/slideLayout" Target="../slideLayouts/slideLayout2.xml"/><Relationship Id="rId6" Type="http://schemas.openxmlformats.org/officeDocument/2006/relationships/hyperlink" Target="https://alistapart.com/topic/responsive-design" TargetMode="External"/><Relationship Id="rId11" Type="http://schemas.openxmlformats.org/officeDocument/2006/relationships/hyperlink" Target="http://www.quirksmode.org/mobile/" TargetMode="External"/><Relationship Id="rId5" Type="http://schemas.openxmlformats.org/officeDocument/2006/relationships/hyperlink" Target="http://bradfrost.com/" TargetMode="External"/><Relationship Id="rId15" Type="http://schemas.openxmlformats.org/officeDocument/2006/relationships/hyperlink" Target="https://developer.mozilla.org/en-US/docs/Web_Development/Responsive_Web_design" TargetMode="External"/><Relationship Id="rId10" Type="http://schemas.openxmlformats.org/officeDocument/2006/relationships/hyperlink" Target="https://developer.mozilla.org/en-US/docs/Web/CSS/Media_Queries" TargetMode="External"/><Relationship Id="rId4" Type="http://schemas.openxmlformats.org/officeDocument/2006/relationships/hyperlink" Target="http://www.lukew.com/" TargetMode="External"/><Relationship Id="rId9" Type="http://schemas.openxmlformats.org/officeDocument/2006/relationships/hyperlink" Target="http://www.hongkiat.com/blog/tag/rwd/" TargetMode="External"/><Relationship Id="rId14" Type="http://schemas.openxmlformats.org/officeDocument/2006/relationships/hyperlink" Target="http://www.hongkiat.com/blog/responsive-web-tutorial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en.m.wikipedia.org/" TargetMode="External"/><Relationship Id="rId7" Type="http://schemas.openxmlformats.org/officeDocument/2006/relationships/hyperlink" Target="http://www.lukew.com/ff/entry.asp?1390" TargetMode="External"/><Relationship Id="rId2" Type="http://schemas.openxmlformats.org/officeDocument/2006/relationships/hyperlink" Target="https://www.nngroup.com/articles/mobile-site-vs-full-site/"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mgwdonate.ging.or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thinkwithgoogle.com/articles/building-websites-multi-screen-consumer.html" TargetMode="External"/><Relationship Id="rId2" Type="http://schemas.openxmlformats.org/officeDocument/2006/relationships/hyperlink" Target="http://www.lukew.com/ff/entry.asp?1392" TargetMode="External"/><Relationship Id="rId1" Type="http://schemas.openxmlformats.org/officeDocument/2006/relationships/slideLayout" Target="../slideLayouts/slideLayout2.xml"/><Relationship Id="rId5" Type="http://schemas.openxmlformats.org/officeDocument/2006/relationships/hyperlink" Target="https://www.w3.org/TR/mobile-bp/#OneWeb" TargetMode="External"/><Relationship Id="rId4" Type="http://schemas.openxmlformats.org/officeDocument/2006/relationships/hyperlink" Target="https://www.wired.com/2013/05/the-two-flavors-of-a-one-web-approach-responsive-vs-adaptiv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alistapart.com/article/responsive-web-design" TargetMode="External"/><Relationship Id="rId1" Type="http://schemas.openxmlformats.org/officeDocument/2006/relationships/slideLayout" Target="../slideLayouts/slideLayout2.xml"/><Relationship Id="rId4" Type="http://schemas.openxmlformats.org/officeDocument/2006/relationships/hyperlink" Target="https://www.webfx.com/blog/web-design/infographics-learn-responsive-web-design/"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cubicle-h.blogspot.com/2018/08/website-mobile-friendliness-testing.html" TargetMode="External"/><Relationship Id="rId3" Type="http://schemas.openxmlformats.org/officeDocument/2006/relationships/hyperlink" Target="https://cobbcounty.org/" TargetMode="External"/><Relationship Id="rId7" Type="http://schemas.openxmlformats.org/officeDocument/2006/relationships/hyperlink" Target="http://yahoo.com/" TargetMode="External"/><Relationship Id="rId2" Type="http://schemas.openxmlformats.org/officeDocument/2006/relationships/hyperlink" Target="http://kennesaw.edu/" TargetMode="External"/><Relationship Id="rId1" Type="http://schemas.openxmlformats.org/officeDocument/2006/relationships/slideLayout" Target="../slideLayouts/slideLayout2.xml"/><Relationship Id="rId6" Type="http://schemas.openxmlformats.org/officeDocument/2006/relationships/hyperlink" Target="https://www.weather.gov/" TargetMode="External"/><Relationship Id="rId11" Type="http://schemas.openxmlformats.org/officeDocument/2006/relationships/hyperlink" Target="https://mediaqueri.es/" TargetMode="External"/><Relationship Id="rId5" Type="http://schemas.openxmlformats.org/officeDocument/2006/relationships/hyperlink" Target="http://mediaqueri.es/" TargetMode="External"/><Relationship Id="rId10" Type="http://schemas.openxmlformats.org/officeDocument/2006/relationships/image" Target="../media/image8.png"/><Relationship Id="rId4" Type="http://schemas.openxmlformats.org/officeDocument/2006/relationships/hyperlink" Target="http://mashable.com/" TargetMode="External"/><Relationship Id="rId9" Type="http://schemas.openxmlformats.org/officeDocument/2006/relationships/hyperlink" Target="http://www.responsinator.co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listapart.com/article/fluidgrids" TargetMode="External"/><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hyperlink" Target="https://alistapart.github.io/code-samples/fluidgrids/examples/grid/final.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w3schools.com/css/tryit.asp?filename=tryresponsive_image2"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responsiveimages.org/" TargetMode="External"/><Relationship Id="rId5" Type="http://schemas.openxmlformats.org/officeDocument/2006/relationships/hyperlink" Target="https://www.w3schools.com/css/css_rwd_images.asp" TargetMode="External"/><Relationship Id="rId4" Type="http://schemas.openxmlformats.org/officeDocument/2006/relationships/hyperlink" Target="https://www.w3schools.com/css/tryit.asp?filename=tryresponsive_imag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133600" y="1757476"/>
            <a:ext cx="5867400" cy="1128388"/>
          </a:xfrm>
        </p:spPr>
        <p:txBody>
          <a:bodyPr>
            <a:normAutofit/>
          </a:bodyPr>
          <a:lstStyle/>
          <a:p>
            <a:r>
              <a:rPr lang="en-US" sz="3600" dirty="0"/>
              <a:t>Responsive Web Design</a:t>
            </a:r>
            <a:endParaRPr lang="en-US" sz="2400" b="0" dirty="0"/>
          </a:p>
        </p:txBody>
      </p:sp>
      <p:sp>
        <p:nvSpPr>
          <p:cNvPr id="3075" name="Rectangle 5"/>
          <p:cNvSpPr>
            <a:spLocks noGrp="1" noChangeArrowheads="1"/>
          </p:cNvSpPr>
          <p:nvPr>
            <p:ph type="subTitle" idx="1"/>
          </p:nvPr>
        </p:nvSpPr>
        <p:spPr>
          <a:xfrm>
            <a:off x="2209800" y="3106978"/>
            <a:ext cx="5715000" cy="990600"/>
          </a:xfrm>
        </p:spPr>
        <p:txBody>
          <a:bodyPr>
            <a:normAutofit/>
          </a:bodyPr>
          <a:lstStyle/>
          <a:p>
            <a:pPr algn="l" eaLnBrk="1" hangingPunct="1">
              <a:lnSpc>
                <a:spcPct val="90000"/>
              </a:lnSpc>
            </a:pPr>
            <a:r>
              <a:rPr lang="en-US" sz="2000" dirty="0"/>
              <a:t>IT 4213 Mobile Web Development</a:t>
            </a:r>
          </a:p>
          <a:p>
            <a:pPr algn="l">
              <a:lnSpc>
                <a:spcPct val="90000"/>
              </a:lnSpc>
            </a:pPr>
            <a:r>
              <a:rPr lang="en-US" sz="2000" dirty="0"/>
              <a:t>IT 4403 Advanced Web and Mobile Applications</a:t>
            </a:r>
          </a:p>
        </p:txBody>
      </p:sp>
      <p:sp>
        <p:nvSpPr>
          <p:cNvPr id="3076" name="Rectangle 6"/>
          <p:cNvSpPr>
            <a:spLocks noChangeArrowheads="1"/>
          </p:cNvSpPr>
          <p:nvPr/>
        </p:nvSpPr>
        <p:spPr bwMode="auto">
          <a:xfrm>
            <a:off x="2245659" y="4429022"/>
            <a:ext cx="2209800" cy="762000"/>
          </a:xfrm>
          <a:prstGeom prst="rect">
            <a:avLst/>
          </a:prstGeom>
          <a:noFill/>
          <a:ln w="9525">
            <a:noFill/>
            <a:miter lim="800000"/>
            <a:headEnd/>
            <a:tailEnd/>
          </a:ln>
        </p:spPr>
        <p:txBody>
          <a:bodyPr/>
          <a:lstStyle/>
          <a:p>
            <a:pP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nSpc>
                <a:spcPct val="80000"/>
              </a:lnSpc>
              <a:spcBef>
                <a:spcPct val="20000"/>
              </a:spcBef>
              <a:buClr>
                <a:schemeClr val="tx2"/>
              </a:buClr>
              <a:buSzPct val="70000"/>
              <a:buFont typeface="Wingdings" pitchFamily="2" charset="2"/>
              <a:buNone/>
            </a:pPr>
            <a:r>
              <a:rPr lang="en-US" sz="2000" dirty="0"/>
              <a:t>Spring 2020</a:t>
            </a:r>
          </a:p>
        </p:txBody>
      </p:sp>
      <p:pic>
        <p:nvPicPr>
          <p:cNvPr id="1026" name="Picture 2" descr="https://cdn3.iconfinder.com/data/icons/business-office-2/512/responcive_devices_computer_mobile-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676400"/>
            <a:ext cx="1463040" cy="14630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000" y="5224022"/>
            <a:ext cx="4800600" cy="276999"/>
          </a:xfrm>
          <a:prstGeom prst="rect">
            <a:avLst/>
          </a:prstGeom>
        </p:spPr>
        <p:txBody>
          <a:bodyPr wrap="square">
            <a:spAutoFit/>
          </a:bodyPr>
          <a:lstStyle/>
          <a:p>
            <a:r>
              <a:rPr lang="en-US" sz="1200" dirty="0">
                <a:hlinkClick r:id="rId4"/>
              </a:rPr>
              <a:t>https://www.edocr.com/v/yxdmelxy/jgzheng/responsive-web-design</a:t>
            </a:r>
            <a:endParaRPr lang="en-US" sz="1200" dirty="0"/>
          </a:p>
        </p:txBody>
      </p:sp>
    </p:spTree>
    <p:extLst>
      <p:ext uri="{BB962C8B-B14F-4D97-AF65-F5344CB8AC3E}">
        <p14:creationId xmlns:p14="http://schemas.microsoft.com/office/powerpoint/2010/main" val="4200052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Media Query</a:t>
            </a:r>
            <a:endParaRPr lang="en-US" dirty="0"/>
          </a:p>
        </p:txBody>
      </p:sp>
      <p:sp>
        <p:nvSpPr>
          <p:cNvPr id="3" name="Content Placeholder 2"/>
          <p:cNvSpPr>
            <a:spLocks noGrp="1"/>
          </p:cNvSpPr>
          <p:nvPr>
            <p:ph idx="1"/>
          </p:nvPr>
        </p:nvSpPr>
        <p:spPr>
          <a:xfrm>
            <a:off x="228600" y="990600"/>
            <a:ext cx="8610600" cy="3581400"/>
          </a:xfrm>
        </p:spPr>
        <p:txBody>
          <a:bodyPr>
            <a:normAutofit fontScale="85000" lnSpcReduction="20000"/>
          </a:bodyPr>
          <a:lstStyle/>
          <a:p>
            <a:r>
              <a:rPr lang="en-US" dirty="0"/>
              <a:t>Media query is a CSS3 module allowing content rendering to adapt to conditions such as screen resolution. </a:t>
            </a:r>
          </a:p>
          <a:p>
            <a:r>
              <a:rPr lang="en-US" dirty="0"/>
              <a:t>A W3C recommended standard (June 2012)</a:t>
            </a:r>
          </a:p>
          <a:p>
            <a:pPr lvl="1"/>
            <a:r>
              <a:rPr lang="en-US" dirty="0">
                <a:hlinkClick r:id="rId2"/>
              </a:rPr>
              <a:t>https://www.w3.org/TR/css3-mediaqueries/</a:t>
            </a:r>
            <a:endParaRPr lang="en-US" dirty="0"/>
          </a:p>
          <a:p>
            <a:r>
              <a:rPr lang="en-US" dirty="0"/>
              <a:t>A cornerstone technology of responsive web design</a:t>
            </a:r>
          </a:p>
          <a:p>
            <a:r>
              <a:rPr lang="en-US" dirty="0"/>
              <a:t>All major browsers support it</a:t>
            </a:r>
          </a:p>
          <a:p>
            <a:pPr lvl="1"/>
            <a:r>
              <a:rPr lang="en-US" dirty="0">
                <a:hlinkClick r:id="rId3"/>
              </a:rPr>
              <a:t>http://caniuse.com/#feat=css-mediaqueries</a:t>
            </a:r>
            <a:r>
              <a:rPr lang="en-US" dirty="0"/>
              <a:t> </a:t>
            </a:r>
          </a:p>
        </p:txBody>
      </p:sp>
      <p:pic>
        <p:nvPicPr>
          <p:cNvPr id="5" name="Picture 4"/>
          <p:cNvPicPr>
            <a:picLocks noChangeAspect="1"/>
          </p:cNvPicPr>
          <p:nvPr/>
        </p:nvPicPr>
        <p:blipFill>
          <a:blip r:embed="rId4"/>
          <a:stretch>
            <a:fillRect/>
          </a:stretch>
        </p:blipFill>
        <p:spPr>
          <a:xfrm>
            <a:off x="110400" y="4572000"/>
            <a:ext cx="8957400" cy="2054586"/>
          </a:xfrm>
          <a:prstGeom prst="rect">
            <a:avLst/>
          </a:prstGeom>
        </p:spPr>
      </p:pic>
    </p:spTree>
    <p:extLst>
      <p:ext uri="{BB962C8B-B14F-4D97-AF65-F5344CB8AC3E}">
        <p14:creationId xmlns:p14="http://schemas.microsoft.com/office/powerpoint/2010/main" val="21285777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Media Query Basics</a:t>
            </a:r>
            <a:endParaRPr lang="en-US" dirty="0"/>
          </a:p>
        </p:txBody>
      </p:sp>
      <p:sp>
        <p:nvSpPr>
          <p:cNvPr id="3" name="Content Placeholder 2"/>
          <p:cNvSpPr>
            <a:spLocks noGrp="1"/>
          </p:cNvSpPr>
          <p:nvPr>
            <p:ph idx="1"/>
          </p:nvPr>
        </p:nvSpPr>
        <p:spPr/>
        <p:txBody>
          <a:bodyPr>
            <a:normAutofit fontScale="62500" lnSpcReduction="20000"/>
          </a:bodyPr>
          <a:lstStyle/>
          <a:p>
            <a:r>
              <a:rPr lang="en-US" dirty="0"/>
              <a:t>Media queries are based on rules (contexts) when a set of CSS should be applied</a:t>
            </a:r>
          </a:p>
          <a:p>
            <a:r>
              <a:rPr lang="en-US" dirty="0"/>
              <a:t>Code example</a:t>
            </a:r>
          </a:p>
          <a:p>
            <a:pPr lvl="1"/>
            <a:r>
              <a:rPr lang="en-US" dirty="0"/>
              <a:t>Setting a context in CSS (&lt;style&gt;) block</a:t>
            </a:r>
          </a:p>
          <a:p>
            <a:pPr lvl="1"/>
            <a:endParaRPr lang="en-US" dirty="0"/>
          </a:p>
          <a:p>
            <a:pPr lvl="1"/>
            <a:endParaRPr lang="en-US" dirty="0"/>
          </a:p>
          <a:p>
            <a:pPr lvl="1"/>
            <a:endParaRPr lang="en-US" dirty="0"/>
          </a:p>
          <a:p>
            <a:pPr lvl="1"/>
            <a:endParaRPr lang="en-US" dirty="0"/>
          </a:p>
          <a:p>
            <a:pPr lvl="1"/>
            <a:endParaRPr lang="en-US" dirty="0"/>
          </a:p>
          <a:p>
            <a:pPr lvl="1"/>
            <a:r>
              <a:rPr lang="en-US" dirty="0"/>
              <a:t>Setting a context in a linked CSS file</a:t>
            </a:r>
          </a:p>
          <a:p>
            <a:pPr lvl="1"/>
            <a:endParaRPr lang="en-US" dirty="0"/>
          </a:p>
          <a:p>
            <a:pPr lvl="1"/>
            <a:endParaRPr lang="en-US" dirty="0"/>
          </a:p>
          <a:p>
            <a:pPr lvl="1"/>
            <a:endParaRPr lang="en-US" dirty="0"/>
          </a:p>
          <a:p>
            <a:r>
              <a:rPr lang="en-US" dirty="0"/>
              <a:t>Three parts in any context</a:t>
            </a:r>
          </a:p>
          <a:p>
            <a:pPr marL="971550" lvl="1" indent="-514350">
              <a:buFont typeface="+mj-lt"/>
              <a:buAutoNum type="arabicPeriod"/>
            </a:pPr>
            <a:r>
              <a:rPr lang="en-US" dirty="0"/>
              <a:t>Media type: type of presentation media, like “screen”</a:t>
            </a:r>
          </a:p>
          <a:p>
            <a:pPr marL="971550" lvl="1" indent="-514350">
              <a:buFont typeface="+mj-lt"/>
              <a:buAutoNum type="arabicPeriod"/>
            </a:pPr>
            <a:r>
              <a:rPr lang="en-US" dirty="0"/>
              <a:t>Media features: specify the characteristics of media type, like “width”</a:t>
            </a:r>
          </a:p>
          <a:p>
            <a:pPr marL="971550" lvl="1" indent="-514350">
              <a:buFont typeface="+mj-lt"/>
              <a:buAutoNum type="arabicPeriod"/>
            </a:pPr>
            <a:r>
              <a:rPr lang="en-US" dirty="0"/>
              <a:t>Logical operator: combine multiple rules</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11</a:t>
            </a:fld>
            <a:endParaRPr lang="en-US" altLang="en-US"/>
          </a:p>
        </p:txBody>
      </p:sp>
      <p:sp>
        <p:nvSpPr>
          <p:cNvPr id="8" name="Rectangle 2"/>
          <p:cNvSpPr>
            <a:spLocks noChangeArrowheads="1"/>
          </p:cNvSpPr>
          <p:nvPr/>
        </p:nvSpPr>
        <p:spPr bwMode="auto">
          <a:xfrm>
            <a:off x="1295400" y="2288738"/>
            <a:ext cx="6019800" cy="1292662"/>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screen and (max-width: 300px) </a:t>
            </a:r>
          </a:p>
          <a:p>
            <a:pPr lvl="0"/>
            <a:r>
              <a:rPr lang="en-US" altLang="en-US" dirty="0">
                <a:solidFill>
                  <a:srgbClr val="000088"/>
                </a:solidFill>
                <a:latin typeface="Courier New" panose="02070309020205020404" pitchFamily="49" charset="0"/>
                <a:cs typeface="Courier New" panose="02070309020205020404" pitchFamily="49" charset="0"/>
              </a:rPr>
              <a:t>{</a:t>
            </a:r>
            <a:br>
              <a:rPr lang="en-US" altLang="en-US" dirty="0">
                <a:solidFill>
                  <a:srgbClr val="000088"/>
                </a:solidFill>
                <a:latin typeface="Courier New" panose="02070309020205020404" pitchFamily="49" charset="0"/>
                <a:cs typeface="Courier New" panose="02070309020205020404" pitchFamily="49" charset="0"/>
              </a:rPr>
            </a:br>
            <a:r>
              <a:rPr lang="en-US" altLang="en-US" dirty="0">
                <a:solidFill>
                  <a:srgbClr val="000088"/>
                </a:solidFill>
                <a:latin typeface="Courier New" panose="02070309020205020404" pitchFamily="49" charset="0"/>
                <a:cs typeface="Courier New" panose="02070309020205020404" pitchFamily="49" charset="0"/>
              </a:rPr>
              <a:t>    div {background-color: </a:t>
            </a:r>
            <a:r>
              <a:rPr lang="en-US" altLang="en-US" dirty="0" err="1">
                <a:solidFill>
                  <a:srgbClr val="000088"/>
                </a:solidFill>
                <a:latin typeface="Courier New" panose="02070309020205020404" pitchFamily="49" charset="0"/>
                <a:cs typeface="Courier New" panose="02070309020205020404" pitchFamily="49" charset="0"/>
              </a:rPr>
              <a:t>lightblue</a:t>
            </a:r>
            <a:r>
              <a:rPr lang="en-US" altLang="en-US" dirty="0">
                <a:solidFill>
                  <a:srgbClr val="000088"/>
                </a:solidFill>
                <a:latin typeface="Courier New" panose="02070309020205020404" pitchFamily="49" charset="0"/>
                <a:cs typeface="Courier New" panose="02070309020205020404" pitchFamily="49" charset="0"/>
              </a:rPr>
              <a:t>;}</a:t>
            </a:r>
            <a:br>
              <a:rPr lang="en-US" altLang="en-US" dirty="0">
                <a:solidFill>
                  <a:srgbClr val="000088"/>
                </a:solidFill>
                <a:latin typeface="Courier New" panose="02070309020205020404" pitchFamily="49" charset="0"/>
                <a:cs typeface="Courier New" panose="02070309020205020404" pitchFamily="49" charset="0"/>
              </a:rPr>
            </a:br>
            <a:r>
              <a:rPr lang="en-US" altLang="en-US" dirty="0">
                <a:solidFill>
                  <a:srgbClr val="000088"/>
                </a:solidFill>
                <a:latin typeface="Courier New" panose="02070309020205020404" pitchFamily="49" charset="0"/>
                <a:cs typeface="Courier New" panose="02070309020205020404" pitchFamily="49" charset="0"/>
              </a:rPr>
              <a:t>}</a:t>
            </a:r>
          </a:p>
        </p:txBody>
      </p:sp>
      <p:sp>
        <p:nvSpPr>
          <p:cNvPr id="6" name="Rectangle 2"/>
          <p:cNvSpPr>
            <a:spLocks noChangeArrowheads="1"/>
          </p:cNvSpPr>
          <p:nvPr/>
        </p:nvSpPr>
        <p:spPr bwMode="auto">
          <a:xfrm>
            <a:off x="647700" y="3985736"/>
            <a:ext cx="7772400" cy="738664"/>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&lt;link </a:t>
            </a:r>
            <a:r>
              <a:rPr lang="en-US" altLang="en-US" dirty="0" err="1">
                <a:solidFill>
                  <a:srgbClr val="000088"/>
                </a:solidFill>
                <a:latin typeface="Courier New" panose="02070309020205020404" pitchFamily="49" charset="0"/>
                <a:cs typeface="Courier New" panose="02070309020205020404" pitchFamily="49" charset="0"/>
              </a:rPr>
              <a:t>rel</a:t>
            </a:r>
            <a:r>
              <a:rPr lang="en-US" altLang="en-US" dirty="0">
                <a:solidFill>
                  <a:srgbClr val="000088"/>
                </a:solidFill>
                <a:latin typeface="Courier New" panose="02070309020205020404" pitchFamily="49" charset="0"/>
                <a:cs typeface="Courier New" panose="02070309020205020404" pitchFamily="49" charset="0"/>
              </a:rPr>
              <a:t>="stylesheet" type="text/</a:t>
            </a:r>
            <a:r>
              <a:rPr lang="en-US" altLang="en-US" dirty="0" err="1">
                <a:solidFill>
                  <a:srgbClr val="000088"/>
                </a:solidFill>
                <a:latin typeface="Courier New" panose="02070309020205020404" pitchFamily="49" charset="0"/>
                <a:cs typeface="Courier New" panose="02070309020205020404" pitchFamily="49" charset="0"/>
              </a:rPr>
              <a:t>css</a:t>
            </a:r>
            <a:r>
              <a:rPr lang="en-US" altLang="en-US" dirty="0">
                <a:solidFill>
                  <a:srgbClr val="000088"/>
                </a:solidFill>
                <a:latin typeface="Courier New" panose="02070309020205020404" pitchFamily="49" charset="0"/>
                <a:cs typeface="Courier New" panose="02070309020205020404" pitchFamily="49" charset="0"/>
              </a:rPr>
              <a:t>" </a:t>
            </a:r>
            <a:r>
              <a:rPr lang="en-US" altLang="en-US" dirty="0" err="1">
                <a:solidFill>
                  <a:srgbClr val="000088"/>
                </a:solidFill>
                <a:latin typeface="Courier New" panose="02070309020205020404" pitchFamily="49" charset="0"/>
                <a:cs typeface="Courier New" panose="02070309020205020404" pitchFamily="49" charset="0"/>
              </a:rPr>
              <a:t>href</a:t>
            </a:r>
            <a:r>
              <a:rPr lang="en-US" altLang="en-US" dirty="0">
                <a:solidFill>
                  <a:srgbClr val="000088"/>
                </a:solidFill>
                <a:latin typeface="Courier New" panose="02070309020205020404" pitchFamily="49" charset="0"/>
                <a:cs typeface="Courier New" panose="02070309020205020404" pitchFamily="49" charset="0"/>
              </a:rPr>
              <a:t>="..." media="screen and (max-width: 300px)" /&gt;</a:t>
            </a:r>
          </a:p>
        </p:txBody>
      </p:sp>
      <p:sp>
        <p:nvSpPr>
          <p:cNvPr id="7" name="Line Callout 1 6"/>
          <p:cNvSpPr/>
          <p:nvPr/>
        </p:nvSpPr>
        <p:spPr>
          <a:xfrm>
            <a:off x="7067550" y="2761158"/>
            <a:ext cx="1562100" cy="343720"/>
          </a:xfrm>
          <a:prstGeom prst="borderCallout1">
            <a:avLst>
              <a:gd name="adj1" fmla="val 33456"/>
              <a:gd name="adj2" fmla="val -219"/>
              <a:gd name="adj3" fmla="val -27547"/>
              <a:gd name="adj4" fmla="val -113320"/>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85000" lnSpcReduction="10000"/>
          </a:bodyPr>
          <a:lstStyle/>
          <a:p>
            <a:r>
              <a:rPr lang="en-US" dirty="0"/>
              <a:t>Media features</a:t>
            </a:r>
          </a:p>
        </p:txBody>
      </p:sp>
      <p:sp>
        <p:nvSpPr>
          <p:cNvPr id="9" name="Line Callout 1 8"/>
          <p:cNvSpPr/>
          <p:nvPr/>
        </p:nvSpPr>
        <p:spPr>
          <a:xfrm>
            <a:off x="361950" y="2933018"/>
            <a:ext cx="800100" cy="515580"/>
          </a:xfrm>
          <a:prstGeom prst="borderCallout1">
            <a:avLst>
              <a:gd name="adj1" fmla="val 30713"/>
              <a:gd name="adj2" fmla="val 99478"/>
              <a:gd name="adj3" fmla="val -57182"/>
              <a:gd name="adj4" fmla="val 264814"/>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92500" lnSpcReduction="20000"/>
          </a:bodyPr>
          <a:lstStyle/>
          <a:p>
            <a:r>
              <a:rPr lang="en-US" dirty="0"/>
              <a:t>Media type</a:t>
            </a:r>
          </a:p>
        </p:txBody>
      </p:sp>
    </p:spTree>
    <p:extLst>
      <p:ext uri="{BB962C8B-B14F-4D97-AF65-F5344CB8AC3E}">
        <p14:creationId xmlns:p14="http://schemas.microsoft.com/office/powerpoint/2010/main" val="1321540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Media Types and Media Features</a:t>
            </a:r>
            <a:endParaRPr lang="en-US" dirty="0"/>
          </a:p>
        </p:txBody>
      </p:sp>
      <p:sp>
        <p:nvSpPr>
          <p:cNvPr id="8" name="Content Placeholder 7"/>
          <p:cNvSpPr>
            <a:spLocks noGrp="1"/>
          </p:cNvSpPr>
          <p:nvPr>
            <p:ph idx="1"/>
          </p:nvPr>
        </p:nvSpPr>
        <p:spPr/>
        <p:txBody>
          <a:bodyPr>
            <a:normAutofit fontScale="62500" lnSpcReduction="20000"/>
          </a:bodyPr>
          <a:lstStyle/>
          <a:p>
            <a:r>
              <a:rPr lang="en-US" dirty="0"/>
              <a:t>Media Queries Level 4 defines four media types</a:t>
            </a:r>
          </a:p>
          <a:p>
            <a:endParaRPr lang="en-US" dirty="0"/>
          </a:p>
          <a:p>
            <a:endParaRPr lang="en-US" dirty="0"/>
          </a:p>
          <a:p>
            <a:endParaRPr lang="en-US" dirty="0"/>
          </a:p>
          <a:p>
            <a:endParaRPr lang="en-US" dirty="0"/>
          </a:p>
          <a:p>
            <a:r>
              <a:rPr lang="en-US" dirty="0"/>
              <a:t>Major media features</a:t>
            </a:r>
          </a:p>
          <a:p>
            <a:pPr lvl="1"/>
            <a:r>
              <a:rPr lang="en-US" dirty="0"/>
              <a:t>width (max-width, min-width)</a:t>
            </a:r>
          </a:p>
          <a:p>
            <a:pPr lvl="1"/>
            <a:r>
              <a:rPr lang="en-US" dirty="0"/>
              <a:t>aspect-ratio</a:t>
            </a:r>
          </a:p>
          <a:p>
            <a:pPr lvl="1"/>
            <a:r>
              <a:rPr lang="en-US" dirty="0"/>
              <a:t>orientation</a:t>
            </a:r>
          </a:p>
          <a:p>
            <a:pPr lvl="1"/>
            <a:r>
              <a:rPr lang="en-US" dirty="0"/>
              <a:t>resolution</a:t>
            </a:r>
          </a:p>
          <a:p>
            <a:r>
              <a:rPr lang="en-US" dirty="0"/>
              <a:t>For a full list of types and features, refer to: </a:t>
            </a:r>
          </a:p>
          <a:p>
            <a:pPr lvl="1"/>
            <a:r>
              <a:rPr lang="en-US" dirty="0">
                <a:hlinkClick r:id="rId2"/>
              </a:rPr>
              <a:t>https://developer.mozilla.org/en-US/docs/Web/CSS/Media_Queries/Using_media_queries</a:t>
            </a:r>
            <a:endParaRPr lang="en-US" dirty="0"/>
          </a:p>
          <a:p>
            <a:pPr lvl="1"/>
            <a:r>
              <a:rPr lang="en-US" dirty="0">
                <a:hlinkClick r:id="rId3"/>
              </a:rPr>
              <a:t>http://www.w3schools.com/cssref/css3_pr_mediaquery.asp</a:t>
            </a:r>
            <a:r>
              <a:rPr lang="en-US" dirty="0"/>
              <a:t> </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12</a:t>
            </a:fld>
            <a:endParaRPr lang="en-US" altLang="en-US"/>
          </a:p>
        </p:txBody>
      </p:sp>
      <p:graphicFrame>
        <p:nvGraphicFramePr>
          <p:cNvPr id="5" name="Table 4"/>
          <p:cNvGraphicFramePr>
            <a:graphicFrameLocks noGrp="1"/>
          </p:cNvGraphicFramePr>
          <p:nvPr>
            <p:extLst>
              <p:ext uri="{D42A27DB-BD31-4B8C-83A1-F6EECF244321}">
                <p14:modId xmlns:p14="http://schemas.microsoft.com/office/powerpoint/2010/main" val="3765429932"/>
              </p:ext>
            </p:extLst>
          </p:nvPr>
        </p:nvGraphicFramePr>
        <p:xfrm>
          <a:off x="685800" y="1371600"/>
          <a:ext cx="6705600" cy="1859280"/>
        </p:xfrm>
        <a:graphic>
          <a:graphicData uri="http://schemas.openxmlformats.org/drawingml/2006/table">
            <a:tbl>
              <a:tblPr/>
              <a:tblGrid>
                <a:gridCol w="1447800">
                  <a:extLst>
                    <a:ext uri="{9D8B030D-6E8A-4147-A177-3AD203B41FA5}">
                      <a16:colId xmlns:a16="http://schemas.microsoft.com/office/drawing/2014/main" val="20000"/>
                    </a:ext>
                  </a:extLst>
                </a:gridCol>
                <a:gridCol w="5257800">
                  <a:extLst>
                    <a:ext uri="{9D8B030D-6E8A-4147-A177-3AD203B41FA5}">
                      <a16:colId xmlns:a16="http://schemas.microsoft.com/office/drawing/2014/main" val="20001"/>
                    </a:ext>
                  </a:extLst>
                </a:gridCol>
              </a:tblGrid>
              <a:tr h="315686">
                <a:tc>
                  <a:txBody>
                    <a:bodyPr/>
                    <a:lstStyle/>
                    <a:p>
                      <a:pPr algn="l" fontAlgn="t"/>
                      <a:r>
                        <a:rPr lang="en-US" sz="1600" b="1" dirty="0">
                          <a:effectLst/>
                        </a:rPr>
                        <a:t>Media Type</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2"/>
                    </a:solidFill>
                  </a:tcPr>
                </a:tc>
                <a:tc>
                  <a:txBody>
                    <a:bodyPr/>
                    <a:lstStyle/>
                    <a:p>
                      <a:pPr algn="l" fontAlgn="t"/>
                      <a:r>
                        <a:rPr lang="en-US" sz="1600" b="1" dirty="0">
                          <a:effectLst/>
                        </a:rPr>
                        <a:t>Description</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315686">
                <a:tc>
                  <a:txBody>
                    <a:bodyPr/>
                    <a:lstStyle/>
                    <a:p>
                      <a:pPr fontAlgn="t"/>
                      <a:r>
                        <a:rPr lang="en-US" sz="1600" dirty="0">
                          <a:effectLst/>
                        </a:rPr>
                        <a:t>all</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5F5F5"/>
                    </a:solidFill>
                  </a:tcPr>
                </a:tc>
                <a:tc>
                  <a:txBody>
                    <a:bodyPr/>
                    <a:lstStyle/>
                    <a:p>
                      <a:pPr fontAlgn="t"/>
                      <a:r>
                        <a:rPr lang="en-US" sz="1600" dirty="0">
                          <a:effectLst/>
                        </a:rPr>
                        <a:t>Used for all media type devices</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5F5F5"/>
                    </a:solidFill>
                  </a:tcPr>
                </a:tc>
                <a:extLst>
                  <a:ext uri="{0D108BD9-81ED-4DB2-BD59-A6C34878D82A}">
                    <a16:rowId xmlns:a16="http://schemas.microsoft.com/office/drawing/2014/main" val="10001"/>
                  </a:ext>
                </a:extLst>
              </a:tr>
              <a:tr h="315686">
                <a:tc>
                  <a:txBody>
                    <a:bodyPr/>
                    <a:lstStyle/>
                    <a:p>
                      <a:pPr fontAlgn="t"/>
                      <a:r>
                        <a:rPr lang="en-US" sz="1600" b="1" dirty="0">
                          <a:effectLst/>
                        </a:rPr>
                        <a:t>print</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fontAlgn="t"/>
                      <a:r>
                        <a:rPr lang="en-US" sz="1600">
                          <a:effectLst/>
                        </a:rPr>
                        <a:t>Used for printers</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15686">
                <a:tc>
                  <a:txBody>
                    <a:bodyPr/>
                    <a:lstStyle/>
                    <a:p>
                      <a:pPr fontAlgn="t"/>
                      <a:r>
                        <a:rPr lang="en-US" sz="1800" b="1" dirty="0">
                          <a:effectLst/>
                        </a:rPr>
                        <a:t>screen</a:t>
                      </a:r>
                      <a:endParaRPr lang="en-US" sz="1600" b="1" dirty="0">
                        <a:effectLst/>
                      </a:endParaRP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fontAlgn="t"/>
                      <a:r>
                        <a:rPr lang="en-US" sz="1600">
                          <a:effectLst/>
                        </a:rPr>
                        <a:t>Used for computer screens</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15686">
                <a:tc>
                  <a:txBody>
                    <a:bodyPr/>
                    <a:lstStyle/>
                    <a:p>
                      <a:pPr fontAlgn="t"/>
                      <a:r>
                        <a:rPr lang="en-US" sz="1600" dirty="0">
                          <a:effectLst/>
                        </a:rPr>
                        <a:t>speech</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fontAlgn="t"/>
                      <a:r>
                        <a:rPr lang="en-US" sz="1600" dirty="0">
                          <a:effectLst/>
                        </a:rPr>
                        <a:t>Used for devices</a:t>
                      </a:r>
                      <a:r>
                        <a:rPr lang="en-US" sz="1600" baseline="0" dirty="0">
                          <a:effectLst/>
                        </a:rPr>
                        <a:t> </a:t>
                      </a:r>
                      <a:r>
                        <a:rPr lang="en-US" sz="1600" dirty="0">
                          <a:effectLst/>
                        </a:rPr>
                        <a:t>that “read out” a page</a:t>
                      </a:r>
                    </a:p>
                  </a:txBody>
                  <a:tcPr marL="60960" marR="60960" marT="60960" marB="60960">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48694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Logic in Media Queries</a:t>
            </a:r>
          </a:p>
        </p:txBody>
      </p:sp>
      <p:sp>
        <p:nvSpPr>
          <p:cNvPr id="3" name="Content Placeholder 2"/>
          <p:cNvSpPr>
            <a:spLocks noGrp="1"/>
          </p:cNvSpPr>
          <p:nvPr>
            <p:ph idx="1"/>
          </p:nvPr>
        </p:nvSpPr>
        <p:spPr/>
        <p:txBody>
          <a:bodyPr>
            <a:normAutofit fontScale="92500" lnSpcReduction="20000"/>
          </a:bodyPr>
          <a:lstStyle/>
          <a:p>
            <a:r>
              <a:rPr lang="en-US" dirty="0"/>
              <a:t>And</a:t>
            </a:r>
          </a:p>
          <a:p>
            <a:endParaRPr lang="en-US" dirty="0"/>
          </a:p>
          <a:p>
            <a:r>
              <a:rPr lang="en-US" dirty="0"/>
              <a:t>Or</a:t>
            </a:r>
          </a:p>
          <a:p>
            <a:endParaRPr lang="en-US" dirty="0"/>
          </a:p>
          <a:p>
            <a:r>
              <a:rPr lang="en-US" dirty="0"/>
              <a:t>Not</a:t>
            </a:r>
          </a:p>
          <a:p>
            <a:endParaRPr lang="en-US" dirty="0"/>
          </a:p>
          <a:p>
            <a:r>
              <a:rPr lang="en-US" dirty="0"/>
              <a:t>See more here</a:t>
            </a:r>
          </a:p>
          <a:p>
            <a:pPr lvl="1"/>
            <a:r>
              <a:rPr lang="en-US" dirty="0">
                <a:hlinkClick r:id="rId2"/>
              </a:rPr>
              <a:t>http://css-tricks.com/logic-in-media-queries/</a:t>
            </a:r>
            <a:endParaRPr lang="en-US" dirty="0"/>
          </a:p>
          <a:p>
            <a:pPr lvl="1"/>
            <a:r>
              <a:rPr lang="en-US" dirty="0">
                <a:hlinkClick r:id="rId3"/>
              </a:rPr>
              <a:t>https://developer.mozilla.org/en-US/docs/Web/Guide/CSS/Media_queries</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13</a:t>
            </a:fld>
            <a:endParaRPr lang="en-US" altLang="en-US"/>
          </a:p>
        </p:txBody>
      </p:sp>
      <p:sp>
        <p:nvSpPr>
          <p:cNvPr id="6" name="Rectangle 2"/>
          <p:cNvSpPr>
            <a:spLocks noChangeArrowheads="1"/>
          </p:cNvSpPr>
          <p:nvPr/>
        </p:nvSpPr>
        <p:spPr bwMode="auto">
          <a:xfrm>
            <a:off x="685800" y="1524000"/>
            <a:ext cx="7346373" cy="461665"/>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(min-width: 600px) and (max-width: 800px)</a:t>
            </a:r>
          </a:p>
        </p:txBody>
      </p:sp>
      <p:sp>
        <p:nvSpPr>
          <p:cNvPr id="7" name="Rectangle 2"/>
          <p:cNvSpPr>
            <a:spLocks noChangeArrowheads="1"/>
          </p:cNvSpPr>
          <p:nvPr/>
        </p:nvSpPr>
        <p:spPr bwMode="auto">
          <a:xfrm>
            <a:off x="685801" y="2743200"/>
            <a:ext cx="7346372" cy="461665"/>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(max-width: 600px), (min-width: 800px)</a:t>
            </a:r>
          </a:p>
        </p:txBody>
      </p:sp>
      <p:sp>
        <p:nvSpPr>
          <p:cNvPr id="8" name="Rectangle 2"/>
          <p:cNvSpPr>
            <a:spLocks noChangeArrowheads="1"/>
          </p:cNvSpPr>
          <p:nvPr/>
        </p:nvSpPr>
        <p:spPr bwMode="auto">
          <a:xfrm>
            <a:off x="685801" y="3886200"/>
            <a:ext cx="7346373" cy="461665"/>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not screen and (color)</a:t>
            </a:r>
          </a:p>
        </p:txBody>
      </p:sp>
    </p:spTree>
    <p:extLst>
      <p:ext uri="{BB962C8B-B14F-4D97-AF65-F5344CB8AC3E}">
        <p14:creationId xmlns:p14="http://schemas.microsoft.com/office/powerpoint/2010/main" val="3699721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Media Query Practical Examples</a:t>
            </a:r>
            <a:endParaRPr lang="en-US" dirty="0"/>
          </a:p>
        </p:txBody>
      </p:sp>
      <p:sp>
        <p:nvSpPr>
          <p:cNvPr id="3" name="Content Placeholder 2"/>
          <p:cNvSpPr>
            <a:spLocks noGrp="1"/>
          </p:cNvSpPr>
          <p:nvPr>
            <p:ph idx="1"/>
          </p:nvPr>
        </p:nvSpPr>
        <p:spPr>
          <a:xfrm>
            <a:off x="228600" y="990601"/>
            <a:ext cx="8610600" cy="3809999"/>
          </a:xfrm>
        </p:spPr>
        <p:txBody>
          <a:bodyPr>
            <a:normAutofit fontScale="70000" lnSpcReduction="20000"/>
          </a:bodyPr>
          <a:lstStyle/>
          <a:p>
            <a:r>
              <a:rPr lang="en-US" dirty="0"/>
              <a:t>When the width is between 400px and 600px on screen</a:t>
            </a:r>
          </a:p>
          <a:p>
            <a:pPr lvl="1"/>
            <a:endParaRPr lang="en-US" dirty="0"/>
          </a:p>
          <a:p>
            <a:pPr lvl="1"/>
            <a:endParaRPr lang="en-US" dirty="0"/>
          </a:p>
          <a:p>
            <a:r>
              <a:rPr lang="en-US" dirty="0"/>
              <a:t>When the screen is in portrait orientation and width is less than 640px</a:t>
            </a:r>
          </a:p>
          <a:p>
            <a:endParaRPr lang="en-US" dirty="0"/>
          </a:p>
          <a:p>
            <a:endParaRPr lang="en-US" dirty="0"/>
          </a:p>
          <a:p>
            <a:r>
              <a:rPr lang="en-US" dirty="0"/>
              <a:t>When the screen is narrower than 16:9 aspect ratio and the width is between 480px and 960px</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14</a:t>
            </a:fld>
            <a:endParaRPr lang="en-US" altLang="en-US"/>
          </a:p>
        </p:txBody>
      </p:sp>
      <p:sp>
        <p:nvSpPr>
          <p:cNvPr id="5" name="Rectangle 2"/>
          <p:cNvSpPr>
            <a:spLocks noChangeArrowheads="1"/>
          </p:cNvSpPr>
          <p:nvPr/>
        </p:nvSpPr>
        <p:spPr bwMode="auto">
          <a:xfrm>
            <a:off x="540328" y="1447800"/>
            <a:ext cx="8298872" cy="461665"/>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screen and (max-width: 600px) and (min-width: 400px)</a:t>
            </a:r>
          </a:p>
        </p:txBody>
      </p:sp>
      <p:sp>
        <p:nvSpPr>
          <p:cNvPr id="7" name="Rectangle 6"/>
          <p:cNvSpPr/>
          <p:nvPr/>
        </p:nvSpPr>
        <p:spPr>
          <a:xfrm>
            <a:off x="685800" y="5547092"/>
            <a:ext cx="7256318" cy="584775"/>
          </a:xfrm>
          <a:prstGeom prst="rect">
            <a:avLst/>
          </a:prstGeom>
        </p:spPr>
        <p:txBody>
          <a:bodyPr wrap="square">
            <a:spAutoFit/>
          </a:bodyPr>
          <a:lstStyle/>
          <a:p>
            <a:r>
              <a:rPr lang="en-US" sz="1600" dirty="0"/>
              <a:t>Use the following web app for quick testing:</a:t>
            </a:r>
          </a:p>
          <a:p>
            <a:r>
              <a:rPr lang="en-US" sz="1600" dirty="0">
                <a:hlinkClick r:id="rId2"/>
              </a:rPr>
              <a:t>https://www.w3schools.com/cssref/tryit.asp?filename=trycss3_media2</a:t>
            </a:r>
            <a:endParaRPr lang="en-US" sz="1600" dirty="0"/>
          </a:p>
        </p:txBody>
      </p:sp>
      <p:sp>
        <p:nvSpPr>
          <p:cNvPr id="8" name="Rectangle 2"/>
          <p:cNvSpPr>
            <a:spLocks noChangeArrowheads="1"/>
          </p:cNvSpPr>
          <p:nvPr/>
        </p:nvSpPr>
        <p:spPr bwMode="auto">
          <a:xfrm>
            <a:off x="547255" y="2819400"/>
            <a:ext cx="8291945" cy="738664"/>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screen and (max-width: 640px) and (orientation: portrait)</a:t>
            </a:r>
          </a:p>
        </p:txBody>
      </p:sp>
      <p:sp>
        <p:nvSpPr>
          <p:cNvPr id="9" name="Rectangle 2"/>
          <p:cNvSpPr>
            <a:spLocks noChangeArrowheads="1"/>
          </p:cNvSpPr>
          <p:nvPr/>
        </p:nvSpPr>
        <p:spPr bwMode="auto">
          <a:xfrm>
            <a:off x="540328" y="4572000"/>
            <a:ext cx="8298872" cy="738664"/>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a:solidFill>
                  <a:srgbClr val="000088"/>
                </a:solidFill>
                <a:latin typeface="Courier New" panose="02070309020205020404" pitchFamily="49" charset="0"/>
                <a:cs typeface="Courier New" panose="02070309020205020404" pitchFamily="49" charset="0"/>
              </a:rPr>
              <a:t>@media screen and (max-width: 960px) and (min-width:480px) and (max-aspect-ratio:16/9)</a:t>
            </a:r>
          </a:p>
        </p:txBody>
      </p:sp>
    </p:spTree>
    <p:extLst>
      <p:ext uri="{BB962C8B-B14F-4D97-AF65-F5344CB8AC3E}">
        <p14:creationId xmlns:p14="http://schemas.microsoft.com/office/powerpoint/2010/main" val="1823186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Identifying Media Query Breakpoints</a:t>
            </a:r>
          </a:p>
        </p:txBody>
      </p:sp>
      <p:sp>
        <p:nvSpPr>
          <p:cNvPr id="3" name="Content Placeholder 2"/>
          <p:cNvSpPr>
            <a:spLocks noGrp="1"/>
          </p:cNvSpPr>
          <p:nvPr>
            <p:ph idx="1"/>
          </p:nvPr>
        </p:nvSpPr>
        <p:spPr/>
        <p:txBody>
          <a:bodyPr>
            <a:normAutofit fontScale="70000" lnSpcReduction="20000"/>
          </a:bodyPr>
          <a:lstStyle/>
          <a:p>
            <a:r>
              <a:rPr lang="en-US" dirty="0"/>
              <a:t>Properly set the breakpoints of media queries to allow best viewing and interaction experience based on viewport width.</a:t>
            </a:r>
          </a:p>
          <a:p>
            <a:r>
              <a:rPr lang="en-US" dirty="0"/>
              <a:t>Some recommend a common set of breakpoints, such as 576, 768, 992, 1200 (Bootstrap).</a:t>
            </a:r>
          </a:p>
          <a:p>
            <a:r>
              <a:rPr lang="en-US" dirty="0"/>
              <a:t>Some (</a:t>
            </a:r>
            <a:r>
              <a:rPr lang="en-US" dirty="0">
                <a:hlinkClick r:id="rId2"/>
              </a:rPr>
              <a:t>http://bradfrost.com/blog/post/7-habits-of-highly-effective-media-queries/</a:t>
            </a:r>
            <a:r>
              <a:rPr lang="en-US" dirty="0"/>
              <a:t>) do not recommend to write media query breakpoints around common viewport sizes as determined by different device resolutions. New devices and resolutions are being released all of the time. Trying to keep up with these changes could be an endless process. Recommendations:</a:t>
            </a:r>
          </a:p>
          <a:p>
            <a:pPr lvl="1"/>
            <a:r>
              <a:rPr lang="en-US" dirty="0"/>
              <a:t>Create breakpoints based on content, never on specific devices, products, or brands.</a:t>
            </a:r>
          </a:p>
          <a:p>
            <a:pPr lvl="1"/>
            <a:r>
              <a:rPr lang="en-US" dirty="0"/>
              <a:t>Breakpoints should only be introduced when a website starts to break, look weird, or the experience is being hampered.</a:t>
            </a:r>
          </a:p>
          <a:p>
            <a:pPr lvl="1"/>
            <a:r>
              <a:rPr lang="en-US" dirty="0"/>
              <a:t>Pick minor breakpoints when necessary in additional to major layout changes.</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15</a:t>
            </a:fld>
            <a:endParaRPr lang="en-US" altLang="en-US"/>
          </a:p>
        </p:txBody>
      </p:sp>
    </p:spTree>
    <p:extLst>
      <p:ext uri="{BB962C8B-B14F-4D97-AF65-F5344CB8AC3E}">
        <p14:creationId xmlns:p14="http://schemas.microsoft.com/office/powerpoint/2010/main" val="2398308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Arrange a Set of Media Queries</a:t>
            </a:r>
          </a:p>
        </p:txBody>
      </p:sp>
      <p:sp>
        <p:nvSpPr>
          <p:cNvPr id="3" name="Content Placeholder 2"/>
          <p:cNvSpPr>
            <a:spLocks noGrp="1"/>
          </p:cNvSpPr>
          <p:nvPr>
            <p:ph idx="1"/>
          </p:nvPr>
        </p:nvSpPr>
        <p:spPr/>
        <p:txBody>
          <a:bodyPr/>
          <a:lstStyle/>
          <a:p>
            <a:r>
              <a:rPr lang="en-US" dirty="0"/>
              <a:t>Media queries are commonly used to set contexts for different sizes of screens, based on the width property</a:t>
            </a:r>
          </a:p>
          <a:p>
            <a:r>
              <a:rPr lang="en-US" dirty="0"/>
              <a:t>How to arrange media query contexts? There are mainly two approaches:</a:t>
            </a:r>
          </a:p>
          <a:p>
            <a:pPr lvl="1"/>
            <a:r>
              <a:rPr lang="en-US" dirty="0"/>
              <a:t>Graceful degradation</a:t>
            </a:r>
          </a:p>
          <a:p>
            <a:pPr lvl="1"/>
            <a:r>
              <a:rPr lang="en-US" dirty="0"/>
              <a:t>Mobile first or progressive enhancement</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16</a:t>
            </a:fld>
            <a:endParaRPr lang="en-US" altLang="en-US"/>
          </a:p>
        </p:txBody>
      </p:sp>
      <p:sp>
        <p:nvSpPr>
          <p:cNvPr id="5" name="Rectangle 4"/>
          <p:cNvSpPr/>
          <p:nvPr/>
        </p:nvSpPr>
        <p:spPr>
          <a:xfrm>
            <a:off x="838200" y="5486400"/>
            <a:ext cx="5867400"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57150" lvl="1"/>
            <a:r>
              <a:rPr lang="en-US" sz="1400" dirty="0"/>
              <a:t>Extended reading: Generic First </a:t>
            </a:r>
            <a:r>
              <a:rPr lang="en-US" sz="1400" dirty="0">
                <a:hlinkClick r:id="rId2"/>
              </a:rPr>
              <a:t>https://www.smashingmagazine.com/2018/12/generic-css-mobile-first/</a:t>
            </a:r>
            <a:r>
              <a:rPr lang="en-US" sz="1400" dirty="0"/>
              <a:t> </a:t>
            </a:r>
          </a:p>
        </p:txBody>
      </p:sp>
    </p:spTree>
    <p:extLst>
      <p:ext uri="{BB962C8B-B14F-4D97-AF65-F5344CB8AC3E}">
        <p14:creationId xmlns:p14="http://schemas.microsoft.com/office/powerpoint/2010/main" val="1429544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Graceful Degradation</a:t>
            </a:r>
          </a:p>
        </p:txBody>
      </p:sp>
      <p:sp>
        <p:nvSpPr>
          <p:cNvPr id="3" name="Content Placeholder 2"/>
          <p:cNvSpPr>
            <a:spLocks noGrp="1"/>
          </p:cNvSpPr>
          <p:nvPr>
            <p:ph idx="1"/>
          </p:nvPr>
        </p:nvSpPr>
        <p:spPr>
          <a:xfrm>
            <a:off x="228600" y="990601"/>
            <a:ext cx="8610600" cy="1828799"/>
          </a:xfrm>
        </p:spPr>
        <p:txBody>
          <a:bodyPr>
            <a:normAutofit fontScale="92500"/>
          </a:bodyPr>
          <a:lstStyle/>
          <a:p>
            <a:r>
              <a:rPr lang="en-US" dirty="0"/>
              <a:t>Define the default styles for large screen first.</a:t>
            </a:r>
          </a:p>
          <a:p>
            <a:r>
              <a:rPr lang="en-US" dirty="0"/>
              <a:t>Then use a set of rules with max-width (in descending order) for smaller screens by order.</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17</a:t>
            </a:fld>
            <a:endParaRPr lang="en-US" altLang="en-US"/>
          </a:p>
        </p:txBody>
      </p:sp>
      <p:sp>
        <p:nvSpPr>
          <p:cNvPr id="5" name="Rectangle 4"/>
          <p:cNvSpPr/>
          <p:nvPr/>
        </p:nvSpPr>
        <p:spPr>
          <a:xfrm>
            <a:off x="1801800" y="2870929"/>
            <a:ext cx="7010400" cy="2862322"/>
          </a:xfrm>
          <a:prstGeom prst="rect">
            <a:avLst/>
          </a:prstGeom>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i="1" dirty="0">
                <a:latin typeface="Courier New" panose="02070309020205020404" pitchFamily="49" charset="0"/>
                <a:cs typeface="Courier New" panose="02070309020205020404" pitchFamily="49" charset="0"/>
              </a:rPr>
              <a:t>/* Default styles first for the largest screen; then media queries for smaller screens */</a:t>
            </a:r>
          </a:p>
          <a:p>
            <a:r>
              <a:rPr lang="en-US" sz="2000" i="1" dirty="0">
                <a:latin typeface="Courier New" panose="02070309020205020404" pitchFamily="49" charset="0"/>
                <a:cs typeface="Courier New" panose="02070309020205020404" pitchFamily="49" charset="0"/>
              </a:rPr>
              <a:t>...</a:t>
            </a:r>
          </a:p>
          <a:p>
            <a:endParaRPr lang="en-US" sz="2000" dirty="0">
              <a:latin typeface="Courier New" panose="02070309020205020404" pitchFamily="49" charset="0"/>
              <a:cs typeface="Courier New" panose="02070309020205020404" pitchFamily="49" charset="0"/>
            </a:endParaRPr>
          </a:p>
          <a:p>
            <a:r>
              <a:rPr lang="en-US" sz="2000" dirty="0">
                <a:latin typeface="Courier New" panose="02070309020205020404" pitchFamily="49" charset="0"/>
                <a:cs typeface="Courier New" panose="02070309020205020404" pitchFamily="49" charset="0"/>
              </a:rPr>
              <a:t>@media screen and (max-width: 1400px) {...}</a:t>
            </a:r>
          </a:p>
          <a:p>
            <a:r>
              <a:rPr lang="en-US" sz="2000" dirty="0">
                <a:latin typeface="Courier New" panose="02070309020205020404" pitchFamily="49" charset="0"/>
                <a:cs typeface="Courier New" panose="02070309020205020404" pitchFamily="49" charset="0"/>
              </a:rPr>
              <a:t>@media screen and (max-width: 1000px) {...}</a:t>
            </a:r>
          </a:p>
          <a:p>
            <a:r>
              <a:rPr lang="en-US" sz="2000" dirty="0">
                <a:latin typeface="Courier New" panose="02070309020205020404" pitchFamily="49" charset="0"/>
                <a:cs typeface="Courier New" panose="02070309020205020404" pitchFamily="49" charset="0"/>
              </a:rPr>
              <a:t>@media screen and (max-width: 600px) {...}</a:t>
            </a:r>
          </a:p>
          <a:p>
            <a:r>
              <a:rPr lang="en-US" sz="2000" dirty="0">
                <a:latin typeface="Courier New" panose="02070309020205020404" pitchFamily="49" charset="0"/>
                <a:cs typeface="Courier New" panose="02070309020205020404" pitchFamily="49" charset="0"/>
              </a:rPr>
              <a:t>@media screen and (max-width: 400px) {...}</a:t>
            </a:r>
          </a:p>
        </p:txBody>
      </p:sp>
      <p:sp>
        <p:nvSpPr>
          <p:cNvPr id="6" name="Rectangular Callout 5"/>
          <p:cNvSpPr/>
          <p:nvPr/>
        </p:nvSpPr>
        <p:spPr>
          <a:xfrm>
            <a:off x="141600" y="3447564"/>
            <a:ext cx="1447800" cy="1280388"/>
          </a:xfrm>
          <a:prstGeom prst="wedgeRectCallout">
            <a:avLst>
              <a:gd name="adj1" fmla="val 77269"/>
              <a:gd name="adj2" fmla="val 6279"/>
            </a:avLst>
          </a:prstGeom>
        </p:spPr>
        <p:style>
          <a:lnRef idx="3">
            <a:schemeClr val="lt1"/>
          </a:lnRef>
          <a:fillRef idx="1">
            <a:schemeClr val="accent1"/>
          </a:fillRef>
          <a:effectRef idx="1">
            <a:schemeClr val="accent1"/>
          </a:effectRef>
          <a:fontRef idx="minor">
            <a:schemeClr val="lt1"/>
          </a:fontRef>
        </p:style>
        <p:txBody>
          <a:bodyPr rtlCol="0" anchor="ctr">
            <a:normAutofit/>
          </a:bodyPr>
          <a:lstStyle/>
          <a:p>
            <a:pPr marL="0" lvl="1">
              <a:buClr>
                <a:srgbClr val="7F7F7F"/>
              </a:buClr>
            </a:pPr>
            <a:r>
              <a:rPr lang="en-US" altLang="en-US" dirty="0"/>
              <a:t>Normal CSS styles applied</a:t>
            </a:r>
          </a:p>
        </p:txBody>
      </p:sp>
      <p:sp>
        <p:nvSpPr>
          <p:cNvPr id="7" name="Rectangular Callout 6"/>
          <p:cNvSpPr/>
          <p:nvPr/>
        </p:nvSpPr>
        <p:spPr>
          <a:xfrm>
            <a:off x="1596600" y="6000554"/>
            <a:ext cx="6324600" cy="647339"/>
          </a:xfrm>
          <a:prstGeom prst="wedgeRectCallout">
            <a:avLst>
              <a:gd name="adj1" fmla="val 43505"/>
              <a:gd name="adj2" fmla="val -100410"/>
            </a:avLst>
          </a:prstGeom>
        </p:spPr>
        <p:style>
          <a:lnRef idx="3">
            <a:schemeClr val="lt1"/>
          </a:lnRef>
          <a:fillRef idx="1">
            <a:schemeClr val="accent1"/>
          </a:fillRef>
          <a:effectRef idx="1">
            <a:schemeClr val="accent1"/>
          </a:effectRef>
          <a:fontRef idx="minor">
            <a:schemeClr val="lt1"/>
          </a:fontRef>
        </p:style>
        <p:txBody>
          <a:bodyPr rtlCol="0" anchor="ctr">
            <a:normAutofit/>
          </a:bodyPr>
          <a:lstStyle/>
          <a:p>
            <a:pPr marL="0" lvl="1">
              <a:buClr>
                <a:srgbClr val="7F7F7F"/>
              </a:buClr>
            </a:pPr>
            <a:r>
              <a:rPr lang="en-US" altLang="en-US" dirty="0"/>
              <a:t>Later rules override prior rules so you don’t need to redefine every CSS style. Only override those needed to be changed.</a:t>
            </a:r>
          </a:p>
        </p:txBody>
      </p:sp>
    </p:spTree>
    <p:extLst>
      <p:ext uri="{BB962C8B-B14F-4D97-AF65-F5344CB8AC3E}">
        <p14:creationId xmlns:p14="http://schemas.microsoft.com/office/powerpoint/2010/main" val="3289738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Mobile First (Progressive Enhancement)</a:t>
            </a:r>
          </a:p>
        </p:txBody>
      </p:sp>
      <p:sp>
        <p:nvSpPr>
          <p:cNvPr id="3" name="Content Placeholder 2"/>
          <p:cNvSpPr>
            <a:spLocks noGrp="1"/>
          </p:cNvSpPr>
          <p:nvPr>
            <p:ph idx="1"/>
          </p:nvPr>
        </p:nvSpPr>
        <p:spPr>
          <a:xfrm>
            <a:off x="228600" y="990600"/>
            <a:ext cx="8610600" cy="2286000"/>
          </a:xfrm>
        </p:spPr>
        <p:txBody>
          <a:bodyPr>
            <a:normAutofit fontScale="70000" lnSpcReduction="20000"/>
          </a:bodyPr>
          <a:lstStyle/>
          <a:p>
            <a:r>
              <a:rPr lang="en-US" dirty="0"/>
              <a:t>Starts from default styles for the smallest screen.</a:t>
            </a:r>
          </a:p>
          <a:p>
            <a:pPr lvl="1"/>
            <a:r>
              <a:rPr lang="en-US" dirty="0"/>
              <a:t>“The absence for @media queries is in fact the first @media query."</a:t>
            </a:r>
          </a:p>
          <a:p>
            <a:r>
              <a:rPr lang="en-US" dirty="0"/>
              <a:t>Then use a set of rules with min-width (in ascending order) for larger screens.</a:t>
            </a:r>
          </a:p>
          <a:p>
            <a:r>
              <a:rPr lang="en-US" dirty="0"/>
              <a:t>An example:</a:t>
            </a:r>
          </a:p>
          <a:p>
            <a:pPr lvl="1"/>
            <a:r>
              <a:rPr lang="en-US" dirty="0">
                <a:hlinkClick r:id="rId2"/>
              </a:rPr>
              <a:t>http://zellwk.com/blog/how-to-write-mobile-first-css/</a:t>
            </a:r>
            <a:r>
              <a:rPr lang="en-US" dirty="0"/>
              <a:t> </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18</a:t>
            </a:fld>
            <a:endParaRPr lang="en-US" altLang="en-US"/>
          </a:p>
        </p:txBody>
      </p:sp>
      <p:sp>
        <p:nvSpPr>
          <p:cNvPr id="5" name="Rectangle 4"/>
          <p:cNvSpPr/>
          <p:nvPr/>
        </p:nvSpPr>
        <p:spPr>
          <a:xfrm>
            <a:off x="1828800" y="3594360"/>
            <a:ext cx="7216589" cy="2554545"/>
          </a:xfrm>
          <a:prstGeom prst="rect">
            <a:avLst/>
          </a:prstGeom>
          <a:effectLst>
            <a:outerShdw blurRad="50800" dist="38100" dir="5400000" algn="t"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i="1" dirty="0">
                <a:latin typeface="Courier New" panose="02070309020205020404" pitchFamily="49" charset="0"/>
                <a:cs typeface="Courier New" panose="02070309020205020404" pitchFamily="49" charset="0"/>
              </a:rPr>
              <a:t>/* Default styles first for the smallest screen; then media queries for larger screens*/</a:t>
            </a:r>
          </a:p>
          <a:p>
            <a:r>
              <a:rPr lang="en-US" sz="2000" i="1" dirty="0">
                <a:latin typeface="Courier New" panose="02070309020205020404" pitchFamily="49" charset="0"/>
                <a:cs typeface="Courier New" panose="02070309020205020404" pitchFamily="49" charset="0"/>
              </a:rPr>
              <a:t>...</a:t>
            </a:r>
            <a:endParaRPr lang="en-US" sz="2000" dirty="0">
              <a:latin typeface="Courier New" panose="02070309020205020404" pitchFamily="49" charset="0"/>
              <a:cs typeface="Courier New" panose="02070309020205020404" pitchFamily="49" charset="0"/>
            </a:endParaRPr>
          </a:p>
          <a:p>
            <a:r>
              <a:rPr lang="en-US" sz="2000" dirty="0">
                <a:latin typeface="Courier New" panose="02070309020205020404" pitchFamily="49" charset="0"/>
                <a:cs typeface="Courier New" panose="02070309020205020404" pitchFamily="49" charset="0"/>
              </a:rPr>
              <a:t>@media screen and (min-width: 400px) {...}</a:t>
            </a:r>
          </a:p>
          <a:p>
            <a:r>
              <a:rPr lang="en-US" sz="2000" dirty="0">
                <a:latin typeface="Courier New" panose="02070309020205020404" pitchFamily="49" charset="0"/>
                <a:cs typeface="Courier New" panose="02070309020205020404" pitchFamily="49" charset="0"/>
              </a:rPr>
              <a:t>@media screen and (min-width: 600px) {...}</a:t>
            </a:r>
          </a:p>
          <a:p>
            <a:r>
              <a:rPr lang="en-US" sz="2000" dirty="0">
                <a:latin typeface="Courier New" panose="02070309020205020404" pitchFamily="49" charset="0"/>
                <a:cs typeface="Courier New" panose="02070309020205020404" pitchFamily="49" charset="0"/>
              </a:rPr>
              <a:t>@media screen and (min-width: 1000px) {...}</a:t>
            </a:r>
          </a:p>
          <a:p>
            <a:r>
              <a:rPr lang="en-US" sz="2000" dirty="0">
                <a:latin typeface="Courier New" panose="02070309020205020404" pitchFamily="49" charset="0"/>
                <a:cs typeface="Courier New" panose="02070309020205020404" pitchFamily="49" charset="0"/>
              </a:rPr>
              <a:t>@media screen and (min-width: 1400px) {...}</a:t>
            </a:r>
          </a:p>
        </p:txBody>
      </p:sp>
      <p:sp>
        <p:nvSpPr>
          <p:cNvPr id="7" name="Rectangular Callout 6"/>
          <p:cNvSpPr/>
          <p:nvPr/>
        </p:nvSpPr>
        <p:spPr>
          <a:xfrm>
            <a:off x="4267200" y="6178618"/>
            <a:ext cx="3429000" cy="523875"/>
          </a:xfrm>
          <a:prstGeom prst="wedgeRectCallout">
            <a:avLst>
              <a:gd name="adj1" fmla="val 48380"/>
              <a:gd name="adj2" fmla="val -95574"/>
            </a:avLst>
          </a:prstGeom>
        </p:spPr>
        <p:style>
          <a:lnRef idx="3">
            <a:schemeClr val="lt1"/>
          </a:lnRef>
          <a:fillRef idx="1">
            <a:schemeClr val="accent1"/>
          </a:fillRef>
          <a:effectRef idx="1">
            <a:schemeClr val="accent1"/>
          </a:effectRef>
          <a:fontRef idx="minor">
            <a:schemeClr val="lt1"/>
          </a:fontRef>
        </p:style>
        <p:txBody>
          <a:bodyPr rtlCol="0" anchor="ctr">
            <a:normAutofit/>
          </a:bodyPr>
          <a:lstStyle/>
          <a:p>
            <a:pPr marL="0" lvl="1">
              <a:buClr>
                <a:srgbClr val="7F7F7F"/>
              </a:buClr>
            </a:pPr>
            <a:r>
              <a:rPr lang="en-US" altLang="en-US" dirty="0"/>
              <a:t>Later rules override prior rules</a:t>
            </a:r>
          </a:p>
        </p:txBody>
      </p:sp>
      <p:sp>
        <p:nvSpPr>
          <p:cNvPr id="9" name="Rectangular Callout 8"/>
          <p:cNvSpPr/>
          <p:nvPr/>
        </p:nvSpPr>
        <p:spPr>
          <a:xfrm>
            <a:off x="228600" y="3941292"/>
            <a:ext cx="1447800" cy="1432787"/>
          </a:xfrm>
          <a:prstGeom prst="wedgeRectCallout">
            <a:avLst>
              <a:gd name="adj1" fmla="val 65831"/>
              <a:gd name="adj2" fmla="val -425"/>
            </a:avLst>
          </a:prstGeom>
        </p:spPr>
        <p:style>
          <a:lnRef idx="3">
            <a:schemeClr val="lt1"/>
          </a:lnRef>
          <a:fillRef idx="1">
            <a:schemeClr val="accent1"/>
          </a:fillRef>
          <a:effectRef idx="1">
            <a:schemeClr val="accent1"/>
          </a:effectRef>
          <a:fontRef idx="minor">
            <a:schemeClr val="lt1"/>
          </a:fontRef>
        </p:style>
        <p:txBody>
          <a:bodyPr rtlCol="0" anchor="ctr">
            <a:normAutofit fontScale="62500" lnSpcReduction="20000"/>
          </a:bodyPr>
          <a:lstStyle/>
          <a:p>
            <a:r>
              <a:rPr lang="en-US" sz="2000" i="1" dirty="0">
                <a:latin typeface="Courier New" panose="02070309020205020404" pitchFamily="49" charset="0"/>
                <a:cs typeface="Courier New" panose="02070309020205020404" pitchFamily="49" charset="0"/>
              </a:rPr>
              <a:t>Default CSS styles first for the smallest screen; then media queries</a:t>
            </a:r>
          </a:p>
        </p:txBody>
      </p:sp>
      <p:sp>
        <p:nvSpPr>
          <p:cNvPr id="10" name="Line Callout 1 9"/>
          <p:cNvSpPr/>
          <p:nvPr/>
        </p:nvSpPr>
        <p:spPr>
          <a:xfrm>
            <a:off x="6934200" y="2438399"/>
            <a:ext cx="2057400" cy="1126247"/>
          </a:xfrm>
          <a:prstGeom prst="borderCallout1">
            <a:avLst>
              <a:gd name="adj1" fmla="val 101104"/>
              <a:gd name="adj2" fmla="val 26285"/>
              <a:gd name="adj3" fmla="val 213164"/>
              <a:gd name="adj4" fmla="val -39769"/>
            </a:avLst>
          </a:prstGeom>
          <a:ln>
            <a:headEnd type="none" w="med" len="med"/>
            <a:tailEnd type="triangle" w="med" len="med"/>
          </a:ln>
        </p:spPr>
        <p:style>
          <a:lnRef idx="3">
            <a:schemeClr val="lt1"/>
          </a:lnRef>
          <a:fillRef idx="1">
            <a:schemeClr val="accent1"/>
          </a:fillRef>
          <a:effectRef idx="1">
            <a:schemeClr val="accent1"/>
          </a:effectRef>
          <a:fontRef idx="minor">
            <a:schemeClr val="lt1"/>
          </a:fontRef>
        </p:style>
        <p:txBody>
          <a:bodyPr rtlCol="0" anchor="ctr"/>
          <a:lstStyle/>
          <a:p>
            <a:r>
              <a:rPr lang="en-US" dirty="0"/>
              <a:t>Use ascending min-width property to “grow” the width</a:t>
            </a:r>
          </a:p>
        </p:txBody>
      </p:sp>
    </p:spTree>
    <p:extLst>
      <p:ext uri="{BB962C8B-B14F-4D97-AF65-F5344CB8AC3E}">
        <p14:creationId xmlns:p14="http://schemas.microsoft.com/office/powerpoint/2010/main" val="3133669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Mobile First</a:t>
            </a:r>
            <a:endParaRPr lang="en-US" dirty="0"/>
          </a:p>
        </p:txBody>
      </p:sp>
      <p:sp>
        <p:nvSpPr>
          <p:cNvPr id="3" name="Content Placeholder 2"/>
          <p:cNvSpPr>
            <a:spLocks noGrp="1"/>
          </p:cNvSpPr>
          <p:nvPr>
            <p:ph idx="1"/>
          </p:nvPr>
        </p:nvSpPr>
        <p:spPr/>
        <p:txBody>
          <a:bodyPr>
            <a:normAutofit fontScale="62500" lnSpcReduction="20000"/>
          </a:bodyPr>
          <a:lstStyle/>
          <a:p>
            <a:r>
              <a:rPr lang="en-US" dirty="0"/>
              <a:t>Mobile First is a philosophy created by Luke </a:t>
            </a:r>
            <a:r>
              <a:rPr lang="en-US" dirty="0" err="1"/>
              <a:t>Wroblewski</a:t>
            </a:r>
            <a:r>
              <a:rPr lang="en-US" dirty="0"/>
              <a:t> that highlights the need to prioritize the mobile context when creating user experiences.</a:t>
            </a:r>
          </a:p>
          <a:p>
            <a:pPr lvl="1"/>
            <a:r>
              <a:rPr lang="en-US" dirty="0"/>
              <a:t>Design for the smallest mobile device first; then progressively enhance the experience as more screen real estate becomes available.</a:t>
            </a:r>
          </a:p>
          <a:p>
            <a:pPr lvl="1"/>
            <a:r>
              <a:rPr lang="en-US" dirty="0"/>
              <a:t>Allows websites to reach more people </a:t>
            </a:r>
          </a:p>
          <a:p>
            <a:pPr lvl="1"/>
            <a:r>
              <a:rPr lang="en-US" dirty="0"/>
              <a:t>Forces designers to focus on core content and functionality (What do you do when you lose 80% of your screen real estate?)</a:t>
            </a:r>
          </a:p>
          <a:p>
            <a:pPr lvl="1"/>
            <a:r>
              <a:rPr lang="en-US" dirty="0"/>
              <a:t>Let designers innovate and take advantage of new technologies (geolocation, touch events and more)</a:t>
            </a:r>
          </a:p>
          <a:p>
            <a:pPr lvl="1"/>
            <a:r>
              <a:rPr lang="en-US" dirty="0">
                <a:hlinkClick r:id="rId2"/>
              </a:rPr>
              <a:t>http://www.lukew.com/presos/preso.asp?26</a:t>
            </a:r>
            <a:endParaRPr lang="en-US" dirty="0"/>
          </a:p>
          <a:p>
            <a:r>
              <a:rPr lang="en-US" dirty="0"/>
              <a:t>Extended readings</a:t>
            </a:r>
          </a:p>
          <a:p>
            <a:pPr lvl="1"/>
            <a:r>
              <a:rPr lang="en-US" dirty="0"/>
              <a:t>mobile-first responsive web design </a:t>
            </a:r>
            <a:r>
              <a:rPr lang="en-US" dirty="0">
                <a:hlinkClick r:id="rId3"/>
              </a:rPr>
              <a:t>http://bradfrostweb.com/blog/web/mobile-first-responsive-web-design/</a:t>
            </a:r>
            <a:endParaRPr lang="en-US" dirty="0"/>
          </a:p>
          <a:p>
            <a:pPr lvl="1"/>
            <a:r>
              <a:rPr lang="en-US" dirty="0"/>
              <a:t>A Hands-On Guide to Mobile-First Responsive Design </a:t>
            </a:r>
            <a:r>
              <a:rPr lang="en-US" dirty="0">
                <a:hlinkClick r:id="rId4"/>
              </a:rPr>
              <a:t>https://www.uxpin.com/studio/blog/a-hands-on-guide-to-mobile-first-design/</a:t>
            </a:r>
            <a:r>
              <a:rPr lang="en-US" dirty="0"/>
              <a:t> </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19</a:t>
            </a:fld>
            <a:endParaRPr lang="en-US" altLang="en-US"/>
          </a:p>
        </p:txBody>
      </p:sp>
    </p:spTree>
    <p:extLst>
      <p:ext uri="{BB962C8B-B14F-4D97-AF65-F5344CB8AC3E}">
        <p14:creationId xmlns:p14="http://schemas.microsoft.com/office/powerpoint/2010/main" val="504691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Overview</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This lecture notes summarize basic approaches to develop and deliver mobile websites, with a particular focus on responsive design.</a:t>
            </a:r>
          </a:p>
          <a:p>
            <a:r>
              <a:rPr lang="en-US" dirty="0"/>
              <a:t>Two (or four including subcategories) basic approaches</a:t>
            </a:r>
          </a:p>
          <a:p>
            <a:pPr lvl="1"/>
            <a:r>
              <a:rPr lang="en-US" dirty="0"/>
              <a:t>Separate mobile site</a:t>
            </a:r>
          </a:p>
          <a:p>
            <a:pPr lvl="1"/>
            <a:r>
              <a:rPr lang="en-US" dirty="0"/>
              <a:t>One web</a:t>
            </a:r>
          </a:p>
          <a:p>
            <a:pPr lvl="2"/>
            <a:r>
              <a:rPr lang="en-US" dirty="0"/>
              <a:t>Responsive web design</a:t>
            </a:r>
          </a:p>
          <a:p>
            <a:pPr lvl="2"/>
            <a:r>
              <a:rPr lang="en-US" dirty="0"/>
              <a:t>Adaptive (dynamic serving)</a:t>
            </a:r>
          </a:p>
          <a:p>
            <a:pPr lvl="2"/>
            <a:r>
              <a:rPr lang="en-US" dirty="0"/>
              <a:t>Hybrid: RESS (Responsive + Server Side Components) </a:t>
            </a:r>
          </a:p>
          <a:p>
            <a:r>
              <a:rPr lang="en-US" dirty="0"/>
              <a:t>Responsive web design principles and key practices</a:t>
            </a:r>
          </a:p>
          <a:p>
            <a:pPr lvl="1"/>
            <a:r>
              <a:rPr lang="en-US" dirty="0"/>
              <a:t>Fluid-grid</a:t>
            </a:r>
          </a:p>
          <a:p>
            <a:pPr lvl="1"/>
            <a:r>
              <a:rPr lang="en-US" dirty="0"/>
              <a:t>Fluid image/media</a:t>
            </a:r>
          </a:p>
          <a:p>
            <a:pPr lvl="1"/>
            <a:r>
              <a:rPr lang="en-US" dirty="0"/>
              <a:t>Media query</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a:t>
            </a:fld>
            <a:endParaRPr lang="en-US" altLang="en-US"/>
          </a:p>
        </p:txBody>
      </p:sp>
    </p:spTree>
    <p:extLst>
      <p:ext uri="{BB962C8B-B14F-4D97-AF65-F5344CB8AC3E}">
        <p14:creationId xmlns:p14="http://schemas.microsoft.com/office/powerpoint/2010/main" val="474882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Media Query on Mobile Devices</a:t>
            </a:r>
          </a:p>
        </p:txBody>
      </p:sp>
      <p:sp>
        <p:nvSpPr>
          <p:cNvPr id="3" name="Content Placeholder 2"/>
          <p:cNvSpPr>
            <a:spLocks noGrp="1"/>
          </p:cNvSpPr>
          <p:nvPr>
            <p:ph idx="1"/>
          </p:nvPr>
        </p:nvSpPr>
        <p:spPr/>
        <p:txBody>
          <a:bodyPr/>
          <a:lstStyle/>
          <a:p>
            <a:r>
              <a:rPr lang="en-US" dirty="0"/>
              <a:t>To make media query correctly recognize the width condition on mobile browsers, viewport needs to be correctly set using the </a:t>
            </a:r>
            <a:r>
              <a:rPr lang="en-US" b="1" dirty="0"/>
              <a:t>viewport meta tag</a:t>
            </a:r>
            <a:r>
              <a:rPr lang="en-US" dirty="0"/>
              <a:t>. Otherwise the viewport will be set at 980px by default and media query rules for smaller screens may not be triggered.</a:t>
            </a:r>
          </a:p>
          <a:p>
            <a:r>
              <a:rPr lang="en-US" dirty="0">
                <a:hlinkClick r:id="rId2"/>
              </a:rPr>
              <a:t>https://www.w3schools.com/css/css_rwd_viewport.asp</a:t>
            </a:r>
            <a:r>
              <a:rPr lang="en-US" dirty="0"/>
              <a:t> </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20</a:t>
            </a:fld>
            <a:endParaRPr lang="en-US" altLang="en-US"/>
          </a:p>
        </p:txBody>
      </p:sp>
    </p:spTree>
    <p:extLst>
      <p:ext uri="{BB962C8B-B14F-4D97-AF65-F5344CB8AC3E}">
        <p14:creationId xmlns:p14="http://schemas.microsoft.com/office/powerpoint/2010/main" val="1310572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Media Query – A Complete Example</a:t>
            </a:r>
          </a:p>
        </p:txBody>
      </p:sp>
      <p:sp>
        <p:nvSpPr>
          <p:cNvPr id="3" name="Content Placeholder 2"/>
          <p:cNvSpPr>
            <a:spLocks noGrp="1"/>
          </p:cNvSpPr>
          <p:nvPr>
            <p:ph idx="1"/>
          </p:nvPr>
        </p:nvSpPr>
        <p:spPr/>
        <p:txBody>
          <a:bodyPr>
            <a:normAutofit fontScale="77500" lnSpcReduction="20000"/>
          </a:bodyPr>
          <a:lstStyle/>
          <a:p>
            <a:r>
              <a:rPr lang="en-US" dirty="0"/>
              <a:t>A complete example of using media query is described by Ethan in his original article</a:t>
            </a:r>
          </a:p>
          <a:p>
            <a:pPr lvl="1"/>
            <a:r>
              <a:rPr lang="en-US" dirty="0">
                <a:hlinkClick r:id="rId2"/>
              </a:rPr>
              <a:t>http://alistapart.com/article/responsive-web-design</a:t>
            </a:r>
            <a:endParaRPr lang="en-US" dirty="0"/>
          </a:p>
          <a:p>
            <a:r>
              <a:rPr lang="en-US" dirty="0"/>
              <a:t>Check out the design results (from the example above) in some basic steps. Each is becoming more responsive.</a:t>
            </a:r>
          </a:p>
          <a:p>
            <a:pPr marL="971550" lvl="1" indent="-514350">
              <a:buFont typeface="+mj-lt"/>
              <a:buAutoNum type="arabicPeriod"/>
            </a:pPr>
            <a:r>
              <a:rPr lang="en-US" dirty="0"/>
              <a:t>Fluid design at the beginning: </a:t>
            </a:r>
            <a:r>
              <a:rPr lang="en-US" dirty="0">
                <a:hlinkClick r:id="rId3"/>
              </a:rPr>
              <a:t>https://alistapart.github.io/code-samples/responsive-web-design/ex/ex-site-flexible.html</a:t>
            </a:r>
            <a:endParaRPr lang="en-US" dirty="0"/>
          </a:p>
          <a:p>
            <a:pPr marL="971550" lvl="1" indent="-514350">
              <a:buFont typeface="+mj-lt"/>
              <a:buAutoNum type="arabicPeriod"/>
            </a:pPr>
            <a:r>
              <a:rPr lang="en-US" dirty="0"/>
              <a:t>Add a breakpoint: </a:t>
            </a:r>
            <a:r>
              <a:rPr lang="en-US" dirty="0">
                <a:hlinkClick r:id="rId4"/>
              </a:rPr>
              <a:t>https://alistapart.github.io/code-samples/responsive-web-design/ex/ex-site-linearize.html</a:t>
            </a:r>
            <a:r>
              <a:rPr lang="en-US" dirty="0"/>
              <a:t> </a:t>
            </a:r>
          </a:p>
          <a:p>
            <a:pPr marL="971550" lvl="1" indent="-514350">
              <a:buFont typeface="+mj-lt"/>
              <a:buAutoNum type="arabicPeriod"/>
            </a:pPr>
            <a:r>
              <a:rPr lang="en-US" dirty="0"/>
              <a:t>Set for smaller screens: </a:t>
            </a:r>
            <a:r>
              <a:rPr lang="en-US" dirty="0">
                <a:hlinkClick r:id="rId5"/>
              </a:rPr>
              <a:t>https://alistapart.github.io/code-samples/responsive-web-design/ex/ex-site-mini.html</a:t>
            </a:r>
            <a:endParaRPr lang="en-US" dirty="0"/>
          </a:p>
          <a:p>
            <a:pPr marL="971550" lvl="1" indent="-514350">
              <a:buFont typeface="+mj-lt"/>
              <a:buAutoNum type="arabicPeriod"/>
            </a:pPr>
            <a:r>
              <a:rPr lang="en-US" dirty="0"/>
              <a:t>Set for larger screens: </a:t>
            </a:r>
            <a:r>
              <a:rPr lang="en-US" dirty="0">
                <a:hlinkClick r:id="rId6"/>
              </a:rPr>
              <a:t>https://alistapart.github.io/code-samples/responsive-web-design/ex/ex-site-larger.html</a:t>
            </a:r>
            <a:endParaRPr lang="en-US" dirty="0"/>
          </a:p>
          <a:p>
            <a:pPr marL="971550" lvl="1" indent="-514350">
              <a:buFont typeface="+mj-lt"/>
              <a:buAutoNum type="arabicPeriod"/>
            </a:pPr>
            <a:r>
              <a:rPr lang="en-US" dirty="0"/>
              <a:t>Final design: </a:t>
            </a:r>
            <a:r>
              <a:rPr lang="en-US" dirty="0">
                <a:hlinkClick r:id="rId7"/>
              </a:rPr>
              <a:t>https://alistapart.github.io/code-samples/responsive-web-design/ex/ex-site-FINAL.html</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21</a:t>
            </a:fld>
            <a:endParaRPr lang="en-US" altLang="en-US"/>
          </a:p>
        </p:txBody>
      </p:sp>
    </p:spTree>
    <p:extLst>
      <p:ext uri="{BB962C8B-B14F-4D97-AF65-F5344CB8AC3E}">
        <p14:creationId xmlns:p14="http://schemas.microsoft.com/office/powerpoint/2010/main" val="2310267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Media Query Uses and Applications</a:t>
            </a:r>
          </a:p>
        </p:txBody>
      </p:sp>
      <p:sp>
        <p:nvSpPr>
          <p:cNvPr id="3" name="Content Placeholder 2"/>
          <p:cNvSpPr>
            <a:spLocks noGrp="1"/>
          </p:cNvSpPr>
          <p:nvPr>
            <p:ph idx="1"/>
          </p:nvPr>
        </p:nvSpPr>
        <p:spPr/>
        <p:txBody>
          <a:bodyPr>
            <a:normAutofit/>
          </a:bodyPr>
          <a:lstStyle/>
          <a:p>
            <a:r>
              <a:rPr lang="en-US" dirty="0"/>
              <a:t>Set different display styles</a:t>
            </a:r>
          </a:p>
          <a:p>
            <a:pPr lvl="1"/>
            <a:r>
              <a:rPr lang="en-US" dirty="0"/>
              <a:t>Change page layout</a:t>
            </a:r>
          </a:p>
          <a:p>
            <a:pPr lvl="1"/>
            <a:r>
              <a:rPr lang="en-US" dirty="0"/>
              <a:t>Change appearance/style of elements like text, tables, and forms.</a:t>
            </a:r>
          </a:p>
          <a:p>
            <a:r>
              <a:rPr lang="en-US" dirty="0"/>
              <a:t>Set different content</a:t>
            </a:r>
          </a:p>
          <a:p>
            <a:pPr lvl="1"/>
            <a:r>
              <a:rPr lang="en-US" dirty="0"/>
              <a:t>Show/hide different part of the page</a:t>
            </a:r>
          </a:p>
          <a:p>
            <a:pPr lvl="1"/>
            <a:r>
              <a:rPr lang="en-US" dirty="0"/>
              <a:t>Use (or hide) different image background</a:t>
            </a:r>
          </a:p>
          <a:p>
            <a:pPr lvl="1"/>
            <a:r>
              <a:rPr lang="en-US" dirty="0"/>
              <a:t>Use different image with different quality</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22</a:t>
            </a:fld>
            <a:endParaRPr lang="en-US" altLang="en-US"/>
          </a:p>
        </p:txBody>
      </p:sp>
    </p:spTree>
    <p:extLst>
      <p:ext uri="{BB962C8B-B14F-4D97-AF65-F5344CB8AC3E}">
        <p14:creationId xmlns:p14="http://schemas.microsoft.com/office/powerpoint/2010/main" val="3295294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RWD/Mobile General Principles</a:t>
            </a:r>
          </a:p>
        </p:txBody>
      </p:sp>
      <p:sp>
        <p:nvSpPr>
          <p:cNvPr id="3" name="Content Placeholder 2"/>
          <p:cNvSpPr>
            <a:spLocks noGrp="1"/>
          </p:cNvSpPr>
          <p:nvPr>
            <p:ph idx="1"/>
          </p:nvPr>
        </p:nvSpPr>
        <p:spPr/>
        <p:txBody>
          <a:bodyPr>
            <a:normAutofit fontScale="77500" lnSpcReduction="20000"/>
          </a:bodyPr>
          <a:lstStyle/>
          <a:p>
            <a:r>
              <a:rPr lang="en-US" dirty="0"/>
              <a:t>Two key differences of mobile web use is the small screen and touch oriented operations. </a:t>
            </a:r>
          </a:p>
          <a:p>
            <a:r>
              <a:rPr lang="en-US" dirty="0"/>
              <a:t>Design for Small Screens: the grand general principle of small screens is to keep the page short</a:t>
            </a:r>
          </a:p>
          <a:p>
            <a:pPr lvl="1"/>
            <a:r>
              <a:rPr lang="en-US" dirty="0"/>
              <a:t>Most mobile websites are viewed in portrait mode with narrow width. Stretching a normal multi column webpage will make the page extra long. </a:t>
            </a:r>
            <a:r>
              <a:rPr lang="en-US" dirty="0">
                <a:hlinkClick r:id="rId2"/>
              </a:rPr>
              <a:t>https://www.viget.com/articles/do-responsive-sites-have-to-be-so-tall-on-mobile/</a:t>
            </a:r>
            <a:endParaRPr lang="en-US" dirty="0"/>
          </a:p>
          <a:p>
            <a:pPr lvl="1"/>
            <a:r>
              <a:rPr lang="en-US" dirty="0"/>
              <a:t>Long stretching pages are more likely to get user lost and difficult to navigate</a:t>
            </a:r>
          </a:p>
          <a:p>
            <a:r>
              <a:rPr lang="en-US" dirty="0"/>
              <a:t>Design for touch friendly UI</a:t>
            </a:r>
          </a:p>
          <a:p>
            <a:pPr lvl="1"/>
            <a:r>
              <a:rPr lang="en-US" dirty="0"/>
              <a:t>Touch UI poses some challenges but also offers opportunities to design better interaction methods and enable additional functionalities than traditional UI.</a:t>
            </a:r>
          </a:p>
          <a:p>
            <a:endParaRPr 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23</a:t>
            </a:fld>
            <a:endParaRPr lang="en-US" altLang="en-US"/>
          </a:p>
        </p:txBody>
      </p:sp>
      <p:sp>
        <p:nvSpPr>
          <p:cNvPr id="5" name="Rectangle 4"/>
          <p:cNvSpPr/>
          <p:nvPr/>
        </p:nvSpPr>
        <p:spPr>
          <a:xfrm>
            <a:off x="723900" y="5867400"/>
            <a:ext cx="6705600" cy="33855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600" dirty="0"/>
              <a:t>These two principles and some best practices will be cover in module 4.</a:t>
            </a:r>
          </a:p>
        </p:txBody>
      </p:sp>
    </p:spTree>
    <p:extLst>
      <p:ext uri="{BB962C8B-B14F-4D97-AF65-F5344CB8AC3E}">
        <p14:creationId xmlns:p14="http://schemas.microsoft.com/office/powerpoint/2010/main" val="3969749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RWD Patterns and Best Practices</a:t>
            </a:r>
            <a:endParaRPr lang="en-US" dirty="0"/>
          </a:p>
        </p:txBody>
      </p:sp>
      <p:sp>
        <p:nvSpPr>
          <p:cNvPr id="3" name="Content Placeholder 2"/>
          <p:cNvSpPr>
            <a:spLocks noGrp="1"/>
          </p:cNvSpPr>
          <p:nvPr>
            <p:ph idx="1"/>
          </p:nvPr>
        </p:nvSpPr>
        <p:spPr/>
        <p:txBody>
          <a:bodyPr>
            <a:normAutofit fontScale="55000" lnSpcReduction="20000"/>
          </a:bodyPr>
          <a:lstStyle/>
          <a:p>
            <a:r>
              <a:rPr lang="en-US" dirty="0"/>
              <a:t>RWD can be applied to many UI elements and content types, like:</a:t>
            </a:r>
          </a:p>
          <a:p>
            <a:pPr lvl="1"/>
            <a:r>
              <a:rPr lang="en-US" dirty="0"/>
              <a:t>Page layout</a:t>
            </a:r>
          </a:p>
          <a:p>
            <a:pPr lvl="1"/>
            <a:r>
              <a:rPr lang="en-US" dirty="0"/>
              <a:t>Navigation (menu)</a:t>
            </a:r>
          </a:p>
          <a:p>
            <a:pPr lvl="1"/>
            <a:r>
              <a:rPr lang="en-US" dirty="0"/>
              <a:t>Content: text, table, list</a:t>
            </a:r>
          </a:p>
          <a:p>
            <a:pPr lvl="1"/>
            <a:r>
              <a:rPr lang="en-US" dirty="0"/>
              <a:t>Form and controls</a:t>
            </a:r>
          </a:p>
          <a:p>
            <a:pPr lvl="1"/>
            <a:r>
              <a:rPr lang="en-US" dirty="0"/>
              <a:t>Specific content type like data, catalog, article, dashboard, etc.</a:t>
            </a:r>
          </a:p>
          <a:p>
            <a:pPr lvl="1"/>
            <a:r>
              <a:rPr lang="en-US" dirty="0"/>
              <a:t>Media like image, video, gallery, etc.</a:t>
            </a:r>
          </a:p>
          <a:p>
            <a:pPr lvl="1"/>
            <a:r>
              <a:rPr lang="en-US" dirty="0"/>
              <a:t>Decorative elements like icon, background, etc.</a:t>
            </a:r>
          </a:p>
          <a:p>
            <a:r>
              <a:rPr lang="en-US" dirty="0"/>
              <a:t>General patterns and best practices collection</a:t>
            </a:r>
          </a:p>
          <a:p>
            <a:pPr lvl="1"/>
            <a:r>
              <a:rPr lang="en-US" dirty="0">
                <a:hlinkClick r:id="rId2"/>
              </a:rPr>
              <a:t>http://bradfrost.github.io/this-is-responsive/patterns.html</a:t>
            </a:r>
            <a:endParaRPr lang="en-US" dirty="0"/>
          </a:p>
          <a:p>
            <a:pPr lvl="1"/>
            <a:r>
              <a:rPr lang="en-US" dirty="0">
                <a:hlinkClick r:id="rId3"/>
              </a:rPr>
              <a:t>https://responsivedesign.is/patterns/</a:t>
            </a:r>
            <a:endParaRPr lang="en-US" dirty="0"/>
          </a:p>
          <a:p>
            <a:pPr lvl="1"/>
            <a:r>
              <a:rPr lang="en-US" dirty="0">
                <a:hlinkClick r:id="rId4"/>
              </a:rPr>
              <a:t>http://ui-patterns.com/patterns</a:t>
            </a:r>
            <a:endParaRPr lang="en-US" dirty="0"/>
          </a:p>
          <a:p>
            <a:r>
              <a:rPr lang="en-US" dirty="0"/>
              <a:t>Dedicated sites for examples</a:t>
            </a:r>
          </a:p>
          <a:p>
            <a:pPr lvl="1"/>
            <a:r>
              <a:rPr lang="en-US" dirty="0">
                <a:hlinkClick r:id="rId5"/>
              </a:rPr>
              <a:t>http://mediaqueri.es</a:t>
            </a:r>
            <a:endParaRPr lang="en-US" dirty="0"/>
          </a:p>
          <a:p>
            <a:pPr lvl="1"/>
            <a:r>
              <a:rPr lang="en-US" dirty="0">
                <a:hlinkClick r:id="rId6"/>
              </a:rPr>
              <a:t>http://www.awwwards.com/websites/responsive-design/</a:t>
            </a:r>
            <a:endParaRPr lang="en-US" dirty="0"/>
          </a:p>
          <a:p>
            <a:pPr lvl="1"/>
            <a:r>
              <a:rPr lang="en-US" dirty="0">
                <a:hlinkClick r:id="rId7"/>
              </a:rPr>
              <a:t>http://responsivedesign.is/examples</a:t>
            </a:r>
            <a:endParaRPr lang="en-US" dirty="0"/>
          </a:p>
          <a:p>
            <a:pPr lvl="1"/>
            <a:r>
              <a:rPr lang="en-US" dirty="0">
                <a:hlinkClick r:id="rId8"/>
              </a:rPr>
              <a:t>https://designmodo.com/responsive-design-examples/</a:t>
            </a:r>
            <a:endParaRPr lang="en-US" dirty="0"/>
          </a:p>
          <a:p>
            <a:pPr lvl="1"/>
            <a:r>
              <a:rPr lang="en-US" dirty="0">
                <a:hlinkClick r:id="rId9"/>
              </a:rPr>
              <a:t>https://www.awwwards.com/50-examples-of-responsive-web-design.html</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24</a:t>
            </a:fld>
            <a:endParaRPr lang="en-US" altLang="en-US"/>
          </a:p>
        </p:txBody>
      </p:sp>
      <p:sp>
        <p:nvSpPr>
          <p:cNvPr id="5" name="Rectangle 4"/>
          <p:cNvSpPr/>
          <p:nvPr/>
        </p:nvSpPr>
        <p:spPr>
          <a:xfrm>
            <a:off x="6096000" y="2667000"/>
            <a:ext cx="2590800" cy="147732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dirty="0"/>
              <a:t>More specific patterns and best practices for selected content types will be covered in later modules 5 to 9.</a:t>
            </a:r>
          </a:p>
        </p:txBody>
      </p:sp>
    </p:spTree>
    <p:extLst>
      <p:ext uri="{BB962C8B-B14F-4D97-AF65-F5344CB8AC3E}">
        <p14:creationId xmlns:p14="http://schemas.microsoft.com/office/powerpoint/2010/main" val="2766286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RWD Tools</a:t>
            </a:r>
          </a:p>
        </p:txBody>
      </p:sp>
      <p:sp>
        <p:nvSpPr>
          <p:cNvPr id="3" name="Content Placeholder 2"/>
          <p:cNvSpPr>
            <a:spLocks noGrp="1"/>
          </p:cNvSpPr>
          <p:nvPr>
            <p:ph sz="half" idx="1"/>
          </p:nvPr>
        </p:nvSpPr>
        <p:spPr/>
        <p:txBody>
          <a:bodyPr>
            <a:normAutofit fontScale="70000" lnSpcReduction="20000"/>
          </a:bodyPr>
          <a:lstStyle/>
          <a:p>
            <a:r>
              <a:rPr lang="en-US" dirty="0"/>
              <a:t>Responsive design test</a:t>
            </a:r>
          </a:p>
          <a:p>
            <a:pPr lvl="1"/>
            <a:r>
              <a:rPr lang="en-US" dirty="0">
                <a:hlinkClick r:id="rId3"/>
              </a:rPr>
              <a:t>https://material.io/resizer/</a:t>
            </a:r>
            <a:endParaRPr lang="en-US" dirty="0"/>
          </a:p>
          <a:p>
            <a:pPr lvl="1"/>
            <a:r>
              <a:rPr lang="en-US" dirty="0">
                <a:hlinkClick r:id="rId4"/>
              </a:rPr>
              <a:t>http://www.responsinator.com</a:t>
            </a:r>
            <a:endParaRPr lang="en-US" dirty="0"/>
          </a:p>
          <a:p>
            <a:pPr lvl="1"/>
            <a:r>
              <a:rPr lang="en-US" dirty="0">
                <a:hlinkClick r:id="rId5"/>
              </a:rPr>
              <a:t>https://www.browsersync.io</a:t>
            </a:r>
            <a:endParaRPr lang="en-US" dirty="0"/>
          </a:p>
          <a:p>
            <a:pPr lvl="1"/>
            <a:r>
              <a:rPr lang="en-US" dirty="0">
                <a:hlinkClick r:id="rId6"/>
              </a:rPr>
              <a:t>http://mobiletest.me</a:t>
            </a:r>
            <a:endParaRPr lang="en-US" dirty="0"/>
          </a:p>
          <a:p>
            <a:r>
              <a:rPr lang="en-US" dirty="0"/>
              <a:t>Emulator</a:t>
            </a:r>
          </a:p>
          <a:p>
            <a:pPr lvl="1"/>
            <a:r>
              <a:rPr lang="en-US" dirty="0">
                <a:hlinkClick r:id="rId7"/>
              </a:rPr>
              <a:t>https://developers.google.com/web/tools/chrome-devtools/device-mode/</a:t>
            </a:r>
            <a:endParaRPr lang="en-US" dirty="0"/>
          </a:p>
          <a:p>
            <a:pPr lvl="1"/>
            <a:r>
              <a:rPr lang="en-US" dirty="0">
                <a:hlinkClick r:id="rId8"/>
              </a:rPr>
              <a:t>https://developer.mozilla.org/en-US/docs/Tools/Responsive_Design_Mode</a:t>
            </a:r>
            <a:r>
              <a:rPr lang="en-US" dirty="0"/>
              <a:t> </a:t>
            </a:r>
          </a:p>
          <a:p>
            <a:pPr lvl="1"/>
            <a:r>
              <a:rPr lang="en-US" dirty="0">
                <a:hlinkClick r:id="rId9"/>
              </a:rPr>
              <a:t>http://www.mobilexweb.com/emulators</a:t>
            </a:r>
            <a:r>
              <a:rPr lang="en-US" dirty="0"/>
              <a:t> </a:t>
            </a:r>
          </a:p>
          <a:p>
            <a:pPr lvl="1"/>
            <a:r>
              <a:rPr lang="en-US" dirty="0">
                <a:hlinkClick r:id="rId10"/>
              </a:rPr>
              <a:t>http://lab.maltewassermann.com/viewport-resizer/</a:t>
            </a:r>
            <a:endParaRPr lang="en-US" dirty="0"/>
          </a:p>
        </p:txBody>
      </p:sp>
      <p:sp>
        <p:nvSpPr>
          <p:cNvPr id="5" name="Content Placeholder 4"/>
          <p:cNvSpPr>
            <a:spLocks noGrp="1"/>
          </p:cNvSpPr>
          <p:nvPr>
            <p:ph sz="half" idx="2"/>
          </p:nvPr>
        </p:nvSpPr>
        <p:spPr/>
        <p:txBody>
          <a:bodyPr>
            <a:normAutofit fontScale="70000" lnSpcReduction="20000"/>
          </a:bodyPr>
          <a:lstStyle/>
          <a:p>
            <a:r>
              <a:rPr lang="en-US" dirty="0"/>
              <a:t>Screen size detection</a:t>
            </a:r>
          </a:p>
          <a:p>
            <a:pPr lvl="1"/>
            <a:r>
              <a:rPr lang="en-US" dirty="0">
                <a:hlinkClick r:id="rId11"/>
              </a:rPr>
              <a:t>http://mydevice.io</a:t>
            </a:r>
            <a:endParaRPr lang="en-US" dirty="0"/>
          </a:p>
          <a:p>
            <a:pPr lvl="1"/>
            <a:r>
              <a:rPr lang="en-US" dirty="0">
                <a:hlinkClick r:id="rId12"/>
              </a:rPr>
              <a:t>http://detectmobilebrowsers.com</a:t>
            </a:r>
            <a:endParaRPr lang="en-US" dirty="0"/>
          </a:p>
          <a:p>
            <a:pPr lvl="1"/>
            <a:r>
              <a:rPr lang="en-US" dirty="0"/>
              <a:t>Screen resolution: </a:t>
            </a:r>
            <a:r>
              <a:rPr lang="en-US" dirty="0">
                <a:hlinkClick r:id="rId13"/>
              </a:rPr>
              <a:t>http://www.screenresolution.org</a:t>
            </a:r>
            <a:r>
              <a:rPr lang="en-US" dirty="0"/>
              <a:t> or </a:t>
            </a:r>
            <a:r>
              <a:rPr lang="en-US" dirty="0">
                <a:hlinkClick r:id="rId14"/>
              </a:rPr>
              <a:t>http://www.whatismyscreenresolution.com</a:t>
            </a:r>
            <a:endParaRPr lang="en-US" dirty="0"/>
          </a:p>
          <a:p>
            <a:r>
              <a:rPr lang="en-US" dirty="0"/>
              <a:t>Viewport tools (device or visual viewport)</a:t>
            </a:r>
          </a:p>
          <a:p>
            <a:pPr lvl="1"/>
            <a:r>
              <a:rPr lang="en-US" dirty="0">
                <a:hlinkClick r:id="rId15"/>
              </a:rPr>
              <a:t>https://viewportsizer.com</a:t>
            </a:r>
            <a:r>
              <a:rPr lang="en-US" dirty="0"/>
              <a:t> and </a:t>
            </a:r>
            <a:r>
              <a:rPr lang="en-US" dirty="0">
                <a:hlinkClick r:id="rId16"/>
              </a:rPr>
              <a:t>https://viewportsizer.com/devices/</a:t>
            </a:r>
            <a:endParaRPr lang="en-US" dirty="0"/>
          </a:p>
          <a:p>
            <a:pPr lvl="1"/>
            <a:r>
              <a:rPr lang="en-US" dirty="0">
                <a:hlinkClick r:id="rId17"/>
              </a:rPr>
              <a:t>http://whatismyviewport.com</a:t>
            </a:r>
            <a:endParaRPr lang="en-US" dirty="0"/>
          </a:p>
          <a:p>
            <a:pPr lvl="1"/>
            <a:r>
              <a:rPr lang="en-US" dirty="0">
                <a:hlinkClick r:id="rId18"/>
              </a:rPr>
              <a:t>https://www.mydevice.io</a:t>
            </a:r>
            <a:r>
              <a:rPr lang="en-US" dirty="0"/>
              <a:t> </a:t>
            </a:r>
          </a:p>
          <a:p>
            <a:pPr lvl="1"/>
            <a:r>
              <a:rPr lang="en-US" dirty="0">
                <a:hlinkClick r:id="rId10"/>
              </a:rPr>
              <a:t>http://lab.maltewassermann.com/viewport-resizer/</a:t>
            </a:r>
            <a:endParaRPr lang="en-US" dirty="0"/>
          </a:p>
          <a:p>
            <a:r>
              <a:rPr lang="en-US" dirty="0"/>
              <a:t>Feature check</a:t>
            </a:r>
          </a:p>
          <a:p>
            <a:pPr lvl="1"/>
            <a:r>
              <a:rPr lang="en-US" dirty="0">
                <a:hlinkClick r:id="rId19"/>
              </a:rPr>
              <a:t>http://mobilehtml5.org</a:t>
            </a:r>
            <a:endParaRPr lang="en-US" dirty="0"/>
          </a:p>
          <a:p>
            <a:pPr lvl="1"/>
            <a:r>
              <a:rPr lang="en-US" dirty="0">
                <a:hlinkClick r:id="rId20"/>
              </a:rPr>
              <a:t>http://caniuse.com</a:t>
            </a:r>
            <a:endParaRPr lang="en-US" dirty="0"/>
          </a:p>
        </p:txBody>
      </p:sp>
    </p:spTree>
    <p:extLst>
      <p:ext uri="{BB962C8B-B14F-4D97-AF65-F5344CB8AC3E}">
        <p14:creationId xmlns:p14="http://schemas.microsoft.com/office/powerpoint/2010/main" val="23391161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RWD UI Frameworks</a:t>
            </a:r>
            <a:endParaRPr lang="en-US" dirty="0"/>
          </a:p>
        </p:txBody>
      </p:sp>
      <p:sp>
        <p:nvSpPr>
          <p:cNvPr id="3" name="Content Placeholder 2"/>
          <p:cNvSpPr>
            <a:spLocks noGrp="1"/>
          </p:cNvSpPr>
          <p:nvPr>
            <p:ph idx="1"/>
          </p:nvPr>
        </p:nvSpPr>
        <p:spPr/>
        <p:txBody>
          <a:bodyPr>
            <a:normAutofit fontScale="77500" lnSpcReduction="20000"/>
          </a:bodyPr>
          <a:lstStyle/>
          <a:p>
            <a:r>
              <a:rPr lang="en-US" dirty="0"/>
              <a:t>Despite the debate of using frameworks, RWD UI frameworks has been growing in popularity</a:t>
            </a:r>
          </a:p>
          <a:p>
            <a:pPr lvl="1"/>
            <a:r>
              <a:rPr lang="en-US" dirty="0">
                <a:hlinkClick r:id="rId2"/>
              </a:rPr>
              <a:t>http://www.smashingmagazine.com/2014/02/19/responsive-design-frameworks-just-because-you-can-should-you/</a:t>
            </a:r>
            <a:r>
              <a:rPr lang="en-US" dirty="0"/>
              <a:t> </a:t>
            </a:r>
          </a:p>
          <a:p>
            <a:r>
              <a:rPr lang="en-US" dirty="0"/>
              <a:t>Major frameworks</a:t>
            </a:r>
          </a:p>
          <a:p>
            <a:pPr lvl="1"/>
            <a:r>
              <a:rPr lang="en-US" dirty="0"/>
              <a:t>Bootstrap: </a:t>
            </a:r>
            <a:r>
              <a:rPr lang="en-US" dirty="0">
                <a:hlinkClick r:id="rId3"/>
              </a:rPr>
              <a:t>http://getbootstrap.com</a:t>
            </a:r>
            <a:endParaRPr lang="en-US" dirty="0"/>
          </a:p>
          <a:p>
            <a:pPr lvl="1"/>
            <a:r>
              <a:rPr lang="en-US" dirty="0" err="1"/>
              <a:t>Zurb</a:t>
            </a:r>
            <a:r>
              <a:rPr lang="en-US" dirty="0"/>
              <a:t> Foundation: </a:t>
            </a:r>
            <a:r>
              <a:rPr lang="en-US" dirty="0">
                <a:hlinkClick r:id="rId4"/>
              </a:rPr>
              <a:t>http://foundation.zurb.com</a:t>
            </a:r>
            <a:endParaRPr lang="en-US" dirty="0"/>
          </a:p>
          <a:p>
            <a:pPr lvl="1"/>
            <a:r>
              <a:rPr lang="en-US" dirty="0"/>
              <a:t>Skeleton: </a:t>
            </a:r>
            <a:r>
              <a:rPr lang="en-US" dirty="0">
                <a:hlinkClick r:id="rId5"/>
              </a:rPr>
              <a:t>http://getskeleton.com</a:t>
            </a:r>
            <a:r>
              <a:rPr lang="en-US" dirty="0"/>
              <a:t> </a:t>
            </a:r>
          </a:p>
          <a:p>
            <a:pPr lvl="1"/>
            <a:r>
              <a:rPr lang="en-US" dirty="0" err="1"/>
              <a:t>Sencha</a:t>
            </a:r>
            <a:r>
              <a:rPr lang="en-US" dirty="0"/>
              <a:t> Touch: </a:t>
            </a:r>
            <a:r>
              <a:rPr lang="en-US" dirty="0">
                <a:hlinkClick r:id="rId6"/>
              </a:rPr>
              <a:t>http://www.sencha.com/products/touch/</a:t>
            </a:r>
            <a:endParaRPr lang="en-US" dirty="0"/>
          </a:p>
          <a:p>
            <a:r>
              <a:rPr lang="en-US" dirty="0"/>
              <a:t>More comparison</a:t>
            </a:r>
          </a:p>
          <a:p>
            <a:pPr lvl="1"/>
            <a:r>
              <a:rPr lang="en-US" dirty="0">
                <a:hlinkClick r:id="rId7"/>
              </a:rPr>
              <a:t>http://responsive.vermilion.com/compare.php</a:t>
            </a:r>
            <a:endParaRPr lang="en-US" dirty="0"/>
          </a:p>
          <a:p>
            <a:pPr lvl="1"/>
            <a:r>
              <a:rPr lang="en-US" dirty="0">
                <a:hlinkClick r:id="rId8"/>
              </a:rPr>
              <a:t>http://www.sitepoint.com/5-most-popular-frontend-frameworks-compared</a:t>
            </a:r>
            <a:r>
              <a:rPr lang="en-US" dirty="0"/>
              <a:t> </a:t>
            </a:r>
          </a:p>
          <a:p>
            <a:pPr lvl="1"/>
            <a:r>
              <a:rPr lang="en-US" dirty="0">
                <a:hlinkClick r:id="rId9"/>
              </a:rPr>
              <a:t>http://mobile-frameworks-comparison-chart.com</a:t>
            </a:r>
            <a:endParaRPr lang="en-US" dirty="0"/>
          </a:p>
          <a:p>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26</a:t>
            </a:fld>
            <a:endParaRPr lang="en-US" altLang="en-US"/>
          </a:p>
        </p:txBody>
      </p:sp>
      <p:sp>
        <p:nvSpPr>
          <p:cNvPr id="5" name="Rectangle 4"/>
          <p:cNvSpPr/>
          <p:nvPr/>
        </p:nvSpPr>
        <p:spPr>
          <a:xfrm>
            <a:off x="762000" y="6020633"/>
            <a:ext cx="4191000" cy="3077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This subject will be covered in details in module 10</a:t>
            </a:r>
          </a:p>
        </p:txBody>
      </p:sp>
    </p:spTree>
    <p:extLst>
      <p:ext uri="{BB962C8B-B14F-4D97-AF65-F5344CB8AC3E}">
        <p14:creationId xmlns:p14="http://schemas.microsoft.com/office/powerpoint/2010/main" val="199069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Adaptive (Dynamic Serving)</a:t>
            </a:r>
          </a:p>
        </p:txBody>
      </p:sp>
      <p:sp>
        <p:nvSpPr>
          <p:cNvPr id="3" name="Content Placeholder 2"/>
          <p:cNvSpPr>
            <a:spLocks noGrp="1"/>
          </p:cNvSpPr>
          <p:nvPr>
            <p:ph idx="1"/>
          </p:nvPr>
        </p:nvSpPr>
        <p:spPr/>
        <p:txBody>
          <a:bodyPr>
            <a:normAutofit fontScale="47500" lnSpcReduction="20000"/>
          </a:bodyPr>
          <a:lstStyle/>
          <a:p>
            <a:r>
              <a:rPr lang="en-US" dirty="0"/>
              <a:t>Adaptive design aims to deliver website UI (content, style, function, etc.) and user experience that adapts to the capabilities of the device/browser.</a:t>
            </a:r>
          </a:p>
          <a:p>
            <a:pPr lvl="1"/>
            <a:r>
              <a:rPr lang="en-US" dirty="0"/>
              <a:t>Also called dynamic serving as in </a:t>
            </a:r>
            <a:r>
              <a:rPr lang="en-US" dirty="0">
                <a:hlinkClick r:id="rId2"/>
              </a:rPr>
              <a:t>https://www.thinkwithgoogle.com/marketing-resources/experience-design/building-websites-multi-screen-consumer/</a:t>
            </a:r>
            <a:endParaRPr lang="en-US" dirty="0"/>
          </a:p>
          <a:p>
            <a:pPr lvl="1"/>
            <a:r>
              <a:rPr lang="en-US" dirty="0"/>
              <a:t>Adaptation can be done either at the server side or at the client side - </a:t>
            </a:r>
            <a:r>
              <a:rPr lang="en-US" dirty="0">
                <a:hlinkClick r:id="rId3"/>
              </a:rPr>
              <a:t>https://www.wired.com/2013/05/the-two-flavors-of-a-one-web-approach-responsive-vs-adaptive/</a:t>
            </a:r>
            <a:r>
              <a:rPr lang="en-US" dirty="0"/>
              <a:t> </a:t>
            </a:r>
          </a:p>
          <a:p>
            <a:r>
              <a:rPr lang="en-US" dirty="0"/>
              <a:t>Of the Alexa 100 sites, 80% use adaptive web design in their delivery.</a:t>
            </a:r>
          </a:p>
          <a:p>
            <a:pPr lvl="1"/>
            <a:r>
              <a:rPr lang="en-US" dirty="0">
                <a:hlinkClick r:id="rId4"/>
              </a:rPr>
              <a:t>https://mobiforge.com/news-comment/adaptive-web-design-dominates-in-the-webs-top-brands</a:t>
            </a:r>
            <a:endParaRPr lang="en-US" dirty="0"/>
          </a:p>
          <a:p>
            <a:r>
              <a:rPr lang="en-US" dirty="0"/>
              <a:t>Some examples (notice the webpage does not respond to real-time size change well):</a:t>
            </a:r>
          </a:p>
          <a:p>
            <a:pPr lvl="1"/>
            <a:r>
              <a:rPr lang="en-US" dirty="0">
                <a:hlinkClick r:id="rId5"/>
              </a:rPr>
              <a:t>http://google.com</a:t>
            </a:r>
            <a:r>
              <a:rPr lang="en-US" dirty="0"/>
              <a:t> </a:t>
            </a:r>
          </a:p>
          <a:p>
            <a:pPr lvl="1"/>
            <a:r>
              <a:rPr lang="en-US" dirty="0">
                <a:hlinkClick r:id="rId6"/>
              </a:rPr>
              <a:t>https://www.yahoo.com</a:t>
            </a:r>
            <a:endParaRPr lang="en-US" dirty="0"/>
          </a:p>
          <a:p>
            <a:pPr lvl="1"/>
            <a:r>
              <a:rPr lang="en-US" dirty="0">
                <a:hlinkClick r:id="rId7"/>
              </a:rPr>
              <a:t>http://dealnews.com</a:t>
            </a:r>
            <a:endParaRPr lang="en-US" dirty="0"/>
          </a:p>
          <a:p>
            <a:pPr lvl="1"/>
            <a:r>
              <a:rPr lang="en-US" dirty="0">
                <a:hlinkClick r:id="rId8"/>
              </a:rPr>
              <a:t>https://gillette.com</a:t>
            </a:r>
            <a:endParaRPr lang="en-US" dirty="0"/>
          </a:p>
          <a:p>
            <a:pPr lvl="1"/>
            <a:r>
              <a:rPr lang="en-US" dirty="0">
                <a:hlinkClick r:id="rId9"/>
              </a:rPr>
              <a:t>https://github.com/vmware</a:t>
            </a:r>
            <a:endParaRPr lang="en-US" dirty="0"/>
          </a:p>
          <a:p>
            <a:r>
              <a:rPr lang="en-US" dirty="0"/>
              <a:t>Responsive design can somewhat be considered as a kind of adaptive design. It adapts UI based on screen size (width mainly). But adaptive design considers more features than just screen size.</a:t>
            </a:r>
          </a:p>
          <a:p>
            <a:pPr lvl="1"/>
            <a:r>
              <a:rPr lang="en-US" dirty="0">
                <a:hlinkClick r:id="rId10"/>
              </a:rPr>
              <a:t>http://bradfrost.com/blog/post/the-many-faces-of-adaptive-design/</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27</a:t>
            </a:fld>
            <a:endParaRPr lang="en-US" altLang="en-US"/>
          </a:p>
        </p:txBody>
      </p:sp>
    </p:spTree>
    <p:extLst>
      <p:ext uri="{BB962C8B-B14F-4D97-AF65-F5344CB8AC3E}">
        <p14:creationId xmlns:p14="http://schemas.microsoft.com/office/powerpoint/2010/main" val="42682165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Feature/Device Detection</a:t>
            </a:r>
          </a:p>
        </p:txBody>
      </p:sp>
      <p:sp>
        <p:nvSpPr>
          <p:cNvPr id="3" name="Content Placeholder 2"/>
          <p:cNvSpPr>
            <a:spLocks noGrp="1"/>
          </p:cNvSpPr>
          <p:nvPr>
            <p:ph idx="1"/>
          </p:nvPr>
        </p:nvSpPr>
        <p:spPr/>
        <p:txBody>
          <a:bodyPr>
            <a:normAutofit fontScale="70000" lnSpcReduction="20000"/>
          </a:bodyPr>
          <a:lstStyle/>
          <a:p>
            <a:r>
              <a:rPr lang="en-US" dirty="0"/>
              <a:t>Adaptive design heavily uses feature detection and other sound progressive enhancement techniques.</a:t>
            </a:r>
          </a:p>
          <a:p>
            <a:r>
              <a:rPr lang="en-US" dirty="0"/>
              <a:t>These features may include</a:t>
            </a:r>
          </a:p>
          <a:p>
            <a:pPr lvl="1"/>
            <a:r>
              <a:rPr lang="en-US" dirty="0"/>
              <a:t>Screen size and capabilities (orientation, touch, etc.)</a:t>
            </a:r>
          </a:p>
          <a:p>
            <a:pPr lvl="1"/>
            <a:r>
              <a:rPr lang="en-US" dirty="0"/>
              <a:t>Device/OS type</a:t>
            </a:r>
          </a:p>
          <a:p>
            <a:pPr lvl="1"/>
            <a:r>
              <a:rPr lang="en-US" dirty="0"/>
              <a:t>Browser type/version</a:t>
            </a:r>
          </a:p>
          <a:p>
            <a:pPr lvl="1"/>
            <a:r>
              <a:rPr lang="en-US" dirty="0"/>
              <a:t>Hardware features</a:t>
            </a:r>
          </a:p>
          <a:p>
            <a:pPr lvl="1"/>
            <a:r>
              <a:rPr lang="en-US" dirty="0">
                <a:hlinkClick r:id="rId2"/>
              </a:rPr>
              <a:t>https://developer.ibm.com/articles/responsive-design-future/</a:t>
            </a:r>
            <a:endParaRPr lang="en-US" dirty="0"/>
          </a:p>
          <a:p>
            <a:r>
              <a:rPr lang="en-US" dirty="0"/>
              <a:t>In the separate mobile site approach, device detection is also often used to redirect users to mobile or desktop version site.</a:t>
            </a:r>
          </a:p>
          <a:p>
            <a:r>
              <a:rPr lang="en-US" dirty="0"/>
              <a:t>Feature detection techniques</a:t>
            </a:r>
          </a:p>
          <a:p>
            <a:pPr lvl="1"/>
            <a:r>
              <a:rPr lang="en-US" dirty="0"/>
              <a:t>Parsing User-Agent strings: </a:t>
            </a:r>
            <a:r>
              <a:rPr lang="en-US" dirty="0">
                <a:hlinkClick r:id="rId3"/>
              </a:rPr>
              <a:t>https://deviceatlas.com/blog/user-agent-parsing-how-it-works-and-how-it-can-be-used</a:t>
            </a:r>
            <a:endParaRPr lang="en-US" dirty="0"/>
          </a:p>
          <a:p>
            <a:pPr lvl="1"/>
            <a:r>
              <a:rPr lang="en-US" dirty="0"/>
              <a:t>Using JavaScript testing: </a:t>
            </a:r>
            <a:r>
              <a:rPr lang="en-US" dirty="0" err="1"/>
              <a:t>Modernizr</a:t>
            </a:r>
            <a:r>
              <a:rPr lang="en-US" dirty="0"/>
              <a:t> </a:t>
            </a:r>
            <a:r>
              <a:rPr lang="en-US" dirty="0">
                <a:hlinkClick r:id="rId4"/>
              </a:rPr>
              <a:t>https://modernizr.com</a:t>
            </a:r>
            <a:endParaRPr lang="en-US" dirty="0"/>
          </a:p>
          <a:p>
            <a:r>
              <a:rPr lang="en-US" dirty="0"/>
              <a:t>More resources: </a:t>
            </a:r>
            <a:r>
              <a:rPr lang="en-US" dirty="0">
                <a:hlinkClick r:id="rId5"/>
              </a:rPr>
              <a:t>https://deviceatlas.com/knowledge-base</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28</a:t>
            </a:fld>
            <a:endParaRPr lang="en-US" altLang="en-US"/>
          </a:p>
        </p:txBody>
      </p:sp>
    </p:spTree>
    <p:extLst>
      <p:ext uri="{BB962C8B-B14F-4D97-AF65-F5344CB8AC3E}">
        <p14:creationId xmlns:p14="http://schemas.microsoft.com/office/powerpoint/2010/main" val="2364916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RESS</a:t>
            </a:r>
          </a:p>
        </p:txBody>
      </p:sp>
      <p:sp>
        <p:nvSpPr>
          <p:cNvPr id="3" name="Content Placeholder 2"/>
          <p:cNvSpPr>
            <a:spLocks noGrp="1"/>
          </p:cNvSpPr>
          <p:nvPr>
            <p:ph idx="1"/>
          </p:nvPr>
        </p:nvSpPr>
        <p:spPr/>
        <p:txBody>
          <a:bodyPr>
            <a:normAutofit fontScale="77500" lnSpcReduction="20000"/>
          </a:bodyPr>
          <a:lstStyle/>
          <a:p>
            <a:r>
              <a:rPr lang="en-US" dirty="0"/>
              <a:t>RESS: Responsive Design + Server Side Components</a:t>
            </a:r>
          </a:p>
          <a:p>
            <a:r>
              <a:rPr lang="en-US" dirty="0"/>
              <a:t>The two approaches are not mutually exclusive. Many sites combine techniques to achieve the best results.</a:t>
            </a:r>
          </a:p>
          <a:p>
            <a:r>
              <a:rPr lang="en-US" dirty="0"/>
              <a:t>Some techniques</a:t>
            </a:r>
          </a:p>
          <a:p>
            <a:pPr lvl="1"/>
            <a:r>
              <a:rPr lang="en-US" dirty="0"/>
              <a:t>A single set of page templates define an entire Web site for all devices (responsive) but key components within that site have device-class specific implementations that are rendered server side (server side components). </a:t>
            </a:r>
            <a:r>
              <a:rPr lang="en-US" dirty="0">
                <a:hlinkClick r:id="rId2"/>
              </a:rPr>
              <a:t>http://www.lukew.com/ff/entry.asp?1392</a:t>
            </a:r>
            <a:endParaRPr lang="en-US" dirty="0"/>
          </a:p>
          <a:p>
            <a:pPr lvl="1"/>
            <a:r>
              <a:rPr lang="en-US" dirty="0"/>
              <a:t>Conditional loading (adaptive): </a:t>
            </a:r>
            <a:r>
              <a:rPr lang="en-US" dirty="0">
                <a:hlinkClick r:id="rId3"/>
              </a:rPr>
              <a:t>http://christianheilmann.com/2012/12/19/conditional-loading-of-resources-with-mediaqueries/</a:t>
            </a:r>
            <a:r>
              <a:rPr lang="en-US" dirty="0"/>
              <a:t> </a:t>
            </a:r>
          </a:p>
          <a:p>
            <a:r>
              <a:rPr lang="en-US" dirty="0"/>
              <a:t>Comparison of the three:</a:t>
            </a:r>
          </a:p>
          <a:p>
            <a:pPr lvl="1"/>
            <a:r>
              <a:rPr lang="en-US" dirty="0">
                <a:hlinkClick r:id="rId4"/>
              </a:rPr>
              <a:t>http://www.lukew.com/ff/entry.asp?1509</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29</a:t>
            </a:fld>
            <a:endParaRPr lang="en-US" altLang="en-US"/>
          </a:p>
        </p:txBody>
      </p:sp>
    </p:spTree>
    <p:extLst>
      <p:ext uri="{BB962C8B-B14F-4D97-AF65-F5344CB8AC3E}">
        <p14:creationId xmlns:p14="http://schemas.microsoft.com/office/powerpoint/2010/main" val="586579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Mobile Website Delivery Strategies</a:t>
            </a:r>
            <a:endParaRPr lang="en-US" dirty="0"/>
          </a:p>
        </p:txBody>
      </p:sp>
      <p:sp>
        <p:nvSpPr>
          <p:cNvPr id="3" name="Content Placeholder 2"/>
          <p:cNvSpPr>
            <a:spLocks noGrp="1"/>
          </p:cNvSpPr>
          <p:nvPr>
            <p:ph idx="1"/>
          </p:nvPr>
        </p:nvSpPr>
        <p:spPr/>
        <p:txBody>
          <a:bodyPr>
            <a:normAutofit/>
          </a:bodyPr>
          <a:lstStyle/>
          <a:p>
            <a:r>
              <a:rPr lang="en-US" dirty="0"/>
              <a:t>Separate mobile version site</a:t>
            </a:r>
          </a:p>
          <a:p>
            <a:pPr lvl="1"/>
            <a:r>
              <a:rPr lang="en-US" dirty="0"/>
              <a:t>Separate mobile site has its own domain and address, and is independent from the main site. </a:t>
            </a:r>
          </a:p>
          <a:p>
            <a:r>
              <a:rPr lang="en-US" dirty="0"/>
              <a:t>One Web</a:t>
            </a:r>
          </a:p>
          <a:p>
            <a:pPr lvl="1"/>
            <a:r>
              <a:rPr lang="en-US" dirty="0"/>
              <a:t>One Web means making, as far as is reasonable, the same information and services available to users irrespective of the device they are using, but with different presentations (UI)</a:t>
            </a:r>
          </a:p>
        </p:txBody>
      </p:sp>
    </p:spTree>
    <p:extLst>
      <p:ext uri="{BB962C8B-B14F-4D97-AF65-F5344CB8AC3E}">
        <p14:creationId xmlns:p14="http://schemas.microsoft.com/office/powerpoint/2010/main" val="1946627365"/>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Key Readings and Learning</a:t>
            </a:r>
          </a:p>
        </p:txBody>
      </p:sp>
      <p:sp>
        <p:nvSpPr>
          <p:cNvPr id="3" name="Content Placeholder 2"/>
          <p:cNvSpPr>
            <a:spLocks noGrp="1"/>
          </p:cNvSpPr>
          <p:nvPr>
            <p:ph idx="1"/>
          </p:nvPr>
        </p:nvSpPr>
        <p:spPr/>
        <p:txBody>
          <a:bodyPr>
            <a:normAutofit fontScale="62500" lnSpcReduction="20000"/>
          </a:bodyPr>
          <a:lstStyle/>
          <a:p>
            <a:r>
              <a:rPr lang="en-US" dirty="0"/>
              <a:t>Approaches summary: </a:t>
            </a:r>
            <a:r>
              <a:rPr lang="en-US" dirty="0">
                <a:hlinkClick r:id="rId2"/>
              </a:rPr>
              <a:t>https://www.thinkwithgoogle.com/marketing-resources/experience-design/building-websites-multi-screen-consumer/</a:t>
            </a:r>
            <a:endParaRPr lang="en-US" dirty="0"/>
          </a:p>
          <a:p>
            <a:r>
              <a:rPr lang="en-US" dirty="0"/>
              <a:t>Responsive web design</a:t>
            </a:r>
          </a:p>
          <a:p>
            <a:pPr lvl="1"/>
            <a:r>
              <a:rPr lang="en-US" dirty="0">
                <a:hlinkClick r:id="rId3"/>
              </a:rPr>
              <a:t>http://alistapart.com/article/responsive-web-design</a:t>
            </a:r>
            <a:r>
              <a:rPr lang="en-US" dirty="0"/>
              <a:t>: the original article focused on concepts.</a:t>
            </a:r>
          </a:p>
          <a:p>
            <a:pPr lvl="1"/>
            <a:r>
              <a:rPr lang="en-US" dirty="0"/>
              <a:t>Good introduction with more technical details: </a:t>
            </a:r>
            <a:r>
              <a:rPr lang="en-US" dirty="0">
                <a:hlinkClick r:id="rId4"/>
              </a:rPr>
              <a:t>https://msdn.microsoft.com/en-us/magazine/hh653584.aspx</a:t>
            </a:r>
            <a:r>
              <a:rPr lang="en-US" dirty="0"/>
              <a:t> </a:t>
            </a:r>
          </a:p>
          <a:p>
            <a:pPr lvl="1"/>
            <a:r>
              <a:rPr lang="en-US" dirty="0"/>
              <a:t>Media queries: </a:t>
            </a:r>
            <a:r>
              <a:rPr lang="en-US" dirty="0">
                <a:hlinkClick r:id="rId5"/>
              </a:rPr>
              <a:t>https://developer.mozilla.org/en-US/docs/Web/CSS/Media_Queries/Using_media_queries</a:t>
            </a:r>
            <a:r>
              <a:rPr lang="en-US" dirty="0"/>
              <a:t> </a:t>
            </a:r>
          </a:p>
          <a:p>
            <a:r>
              <a:rPr lang="en-US" dirty="0"/>
              <a:t>Adaptive web design</a:t>
            </a:r>
          </a:p>
          <a:p>
            <a:pPr lvl="1"/>
            <a:r>
              <a:rPr lang="en-US" dirty="0">
                <a:hlinkClick r:id="rId6"/>
              </a:rPr>
              <a:t>https://www.wired.com/2013/05/the-two-flavors-of-a-one-web-approach-responsive-vs-adaptive/</a:t>
            </a:r>
            <a:r>
              <a:rPr lang="en-US" dirty="0"/>
              <a:t> </a:t>
            </a:r>
          </a:p>
          <a:p>
            <a:pPr lvl="1"/>
            <a:r>
              <a:rPr lang="en-US" dirty="0">
                <a:hlinkClick r:id="rId7"/>
              </a:rPr>
              <a:t>https://deviceatlas.com/blog/7-myths-about-adaptive-web-design-debunked</a:t>
            </a:r>
            <a:endParaRPr lang="en-US" dirty="0"/>
          </a:p>
          <a:p>
            <a:r>
              <a:rPr lang="en-US" dirty="0"/>
              <a:t>RESS: the original article raising the idea </a:t>
            </a:r>
            <a:r>
              <a:rPr lang="en-US" dirty="0">
                <a:hlinkClick r:id="rId8"/>
              </a:rPr>
              <a:t>https://www.lukew.com/ff/entry.asp?1392</a:t>
            </a:r>
            <a:endParaRPr lang="en-US" dirty="0"/>
          </a:p>
          <a:p>
            <a:r>
              <a:rPr lang="en-US" dirty="0"/>
              <a:t>Comparison: </a:t>
            </a:r>
            <a:r>
              <a:rPr lang="en-US" u="sng" dirty="0">
                <a:hlinkClick r:id="rId9"/>
              </a:rPr>
              <a:t>https://www.lukew.com/ff/entry.asp?1509</a:t>
            </a:r>
            <a:endParaRPr lang="en-US" dirty="0"/>
          </a:p>
          <a:p>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30</a:t>
            </a:fld>
            <a:endParaRPr lang="en-US" altLang="en-US"/>
          </a:p>
        </p:txBody>
      </p:sp>
    </p:spTree>
    <p:extLst>
      <p:ext uri="{BB962C8B-B14F-4D97-AF65-F5344CB8AC3E}">
        <p14:creationId xmlns:p14="http://schemas.microsoft.com/office/powerpoint/2010/main" val="26036528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fontScale="90000"/>
          </a:bodyPr>
          <a:lstStyle/>
          <a:p>
            <a:r>
              <a:rPr lang="en-US" altLang="zh-CN" dirty="0"/>
              <a:t>Good Resources</a:t>
            </a:r>
            <a:endParaRPr lang="en-US" dirty="0"/>
          </a:p>
        </p:txBody>
      </p:sp>
      <p:sp>
        <p:nvSpPr>
          <p:cNvPr id="21507" name="Content Placeholder 2"/>
          <p:cNvSpPr>
            <a:spLocks noGrp="1"/>
          </p:cNvSpPr>
          <p:nvPr>
            <p:ph idx="1"/>
          </p:nvPr>
        </p:nvSpPr>
        <p:spPr/>
        <p:txBody>
          <a:bodyPr>
            <a:normAutofit fontScale="55000" lnSpcReduction="20000"/>
          </a:bodyPr>
          <a:lstStyle/>
          <a:p>
            <a:r>
              <a:rPr lang="en-US" dirty="0"/>
              <a:t>Influencers</a:t>
            </a:r>
          </a:p>
          <a:p>
            <a:pPr lvl="1"/>
            <a:r>
              <a:rPr lang="en-US" dirty="0">
                <a:hlinkClick r:id="rId3"/>
              </a:rPr>
              <a:t>https://ethanmarcotte.com</a:t>
            </a:r>
            <a:endParaRPr lang="en-US" dirty="0"/>
          </a:p>
          <a:p>
            <a:pPr lvl="1"/>
            <a:r>
              <a:rPr lang="en-US" dirty="0">
                <a:hlinkClick r:id="rId4"/>
              </a:rPr>
              <a:t>http://www.lukew.com</a:t>
            </a:r>
            <a:endParaRPr lang="en-US" dirty="0"/>
          </a:p>
          <a:p>
            <a:pPr lvl="1"/>
            <a:r>
              <a:rPr lang="en-US" dirty="0">
                <a:hlinkClick r:id="rId5"/>
              </a:rPr>
              <a:t>http://bradfrost.com</a:t>
            </a:r>
            <a:endParaRPr lang="en-US" dirty="0"/>
          </a:p>
          <a:p>
            <a:r>
              <a:rPr lang="en-US" dirty="0"/>
              <a:t>Media resources</a:t>
            </a:r>
          </a:p>
          <a:p>
            <a:pPr lvl="1"/>
            <a:r>
              <a:rPr lang="en-US" dirty="0">
                <a:hlinkClick r:id="rId6"/>
              </a:rPr>
              <a:t>https://alistapart.com/topic/responsive-design</a:t>
            </a:r>
            <a:endParaRPr lang="en-US" dirty="0"/>
          </a:p>
          <a:p>
            <a:pPr lvl="1"/>
            <a:r>
              <a:rPr lang="en-US" dirty="0">
                <a:hlinkClick r:id="rId7"/>
              </a:rPr>
              <a:t>https://www.smashingmagazine.com/category/responsive-web-design</a:t>
            </a:r>
            <a:endParaRPr lang="en-US" dirty="0"/>
          </a:p>
          <a:p>
            <a:pPr lvl="1"/>
            <a:r>
              <a:rPr lang="en-US" u="sng" dirty="0">
                <a:hlinkClick r:id="rId8"/>
              </a:rPr>
              <a:t>https://www.smashingmagazine.com/responsive-web-design-guidelines-tutorials/</a:t>
            </a:r>
            <a:endParaRPr lang="en-US" dirty="0"/>
          </a:p>
          <a:p>
            <a:pPr lvl="1"/>
            <a:r>
              <a:rPr lang="en-US" dirty="0">
                <a:hlinkClick r:id="rId9"/>
              </a:rPr>
              <a:t>http://www.hongkiat.com/blog/tag/rwd/</a:t>
            </a:r>
            <a:endParaRPr lang="en-US" dirty="0"/>
          </a:p>
          <a:p>
            <a:r>
              <a:rPr lang="en-US" dirty="0"/>
              <a:t>Tutorials collection</a:t>
            </a:r>
          </a:p>
          <a:p>
            <a:pPr lvl="1"/>
            <a:r>
              <a:rPr lang="en-US" dirty="0">
                <a:hlinkClick r:id="rId10"/>
              </a:rPr>
              <a:t>https://developer.mozilla.org/en-US/docs/Web/CSS/Media_Queries</a:t>
            </a:r>
            <a:endParaRPr lang="en-US" dirty="0"/>
          </a:p>
          <a:p>
            <a:pPr lvl="1"/>
            <a:r>
              <a:rPr lang="en-US" dirty="0">
                <a:hlinkClick r:id="rId11"/>
              </a:rPr>
              <a:t>http://www.quirksmode.org/mobile/</a:t>
            </a:r>
            <a:endParaRPr lang="en-US" dirty="0"/>
          </a:p>
          <a:p>
            <a:pPr lvl="1"/>
            <a:r>
              <a:rPr lang="en-US" dirty="0">
                <a:hlinkClick r:id="rId12"/>
              </a:rPr>
              <a:t>https://designwoop.com/responsive-web-design-tutorial</a:t>
            </a:r>
            <a:endParaRPr lang="en-US" dirty="0"/>
          </a:p>
          <a:p>
            <a:pPr lvl="1"/>
            <a:r>
              <a:rPr lang="en-US" dirty="0">
                <a:hlinkClick r:id="rId13"/>
              </a:rPr>
              <a:t>http://www.hongkiat.com/blog/responsive-for-mobile-screens/</a:t>
            </a:r>
            <a:endParaRPr lang="en-US" dirty="0"/>
          </a:p>
          <a:p>
            <a:pPr lvl="1"/>
            <a:r>
              <a:rPr lang="en-US" dirty="0">
                <a:hlinkClick r:id="rId14"/>
              </a:rPr>
              <a:t>http://www.hongkiat.com/blog/responsive-web-tutorials/</a:t>
            </a:r>
            <a:endParaRPr lang="en-US" dirty="0"/>
          </a:p>
          <a:p>
            <a:pPr lvl="1"/>
            <a:r>
              <a:rPr lang="en-US" dirty="0">
                <a:hlinkClick r:id="rId15"/>
              </a:rPr>
              <a:t>https://developer.mozilla.org/en-US/docs/Web_Development/Responsive_Web_design</a:t>
            </a:r>
            <a:endParaRPr lang="en-US" dirty="0"/>
          </a:p>
          <a:p>
            <a:pPr lvl="1"/>
            <a:r>
              <a:rPr lang="en-US" dirty="0">
                <a:hlinkClick r:id="rId16"/>
              </a:rPr>
              <a:t>http://www.youtube.com/playlist?list=PLtNErhYMkHnGh691QvRtMp9jMVzpMenL5</a:t>
            </a:r>
            <a:endParaRPr lang="en-US" dirty="0"/>
          </a:p>
        </p:txBody>
      </p:sp>
      <p:sp>
        <p:nvSpPr>
          <p:cNvPr id="21508" name="Slide Number Placeholder 3"/>
          <p:cNvSpPr>
            <a:spLocks noGrp="1"/>
          </p:cNvSpPr>
          <p:nvPr>
            <p:ph type="sldNum" sz="quarter" idx="12"/>
          </p:nvPr>
        </p:nvSpPr>
        <p:spPr/>
        <p:txBody>
          <a:bodyPr/>
          <a:lstStyle/>
          <a:p>
            <a:fld id="{61908978-D26E-47C9-AE14-E2565D5EFC49}" type="slidenum">
              <a:rPr lang="en-US" altLang="en-US" smtClean="0"/>
              <a:pPr/>
              <a:t>31</a:t>
            </a:fld>
            <a:endParaRPr lang="en-US" altLang="en-US"/>
          </a:p>
        </p:txBody>
      </p:sp>
    </p:spTree>
    <p:extLst>
      <p:ext uri="{BB962C8B-B14F-4D97-AF65-F5344CB8AC3E}">
        <p14:creationId xmlns:p14="http://schemas.microsoft.com/office/powerpoint/2010/main" val="598679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Separate Mobile Site</a:t>
            </a:r>
            <a:endParaRPr lang="en-US" dirty="0"/>
          </a:p>
        </p:txBody>
      </p:sp>
      <p:sp>
        <p:nvSpPr>
          <p:cNvPr id="3" name="Content Placeholder 2"/>
          <p:cNvSpPr>
            <a:spLocks noGrp="1"/>
          </p:cNvSpPr>
          <p:nvPr>
            <p:ph idx="1"/>
          </p:nvPr>
        </p:nvSpPr>
        <p:spPr>
          <a:xfrm>
            <a:off x="228600" y="990600"/>
            <a:ext cx="6019800" cy="5026045"/>
          </a:xfrm>
        </p:spPr>
        <p:txBody>
          <a:bodyPr>
            <a:normAutofit fontScale="55000" lnSpcReduction="20000"/>
          </a:bodyPr>
          <a:lstStyle/>
          <a:p>
            <a:r>
              <a:rPr lang="en-US" dirty="0"/>
              <a:t>Separate mobile site has its own domain and address, and is independent from the main site. </a:t>
            </a:r>
          </a:p>
          <a:p>
            <a:r>
              <a:rPr lang="en-US" dirty="0"/>
              <a:t>A separate mobile site can best meet mobile user experience. Build a separate mobile-optimized design (or mobile site) if you can afford it.</a:t>
            </a:r>
          </a:p>
          <a:p>
            <a:pPr lvl="1"/>
            <a:r>
              <a:rPr lang="en-US" dirty="0">
                <a:hlinkClick r:id="rId2"/>
              </a:rPr>
              <a:t>https://www.nngroup.com/articles/mobile-site-vs-full-site/</a:t>
            </a:r>
            <a:endParaRPr lang="en-US" dirty="0"/>
          </a:p>
          <a:p>
            <a:r>
              <a:rPr lang="en-US" dirty="0"/>
              <a:t>Some examples:</a:t>
            </a:r>
          </a:p>
          <a:p>
            <a:pPr lvl="1"/>
            <a:r>
              <a:rPr lang="en-US" dirty="0"/>
              <a:t>Wikipedia: </a:t>
            </a:r>
            <a:r>
              <a:rPr lang="en-US" dirty="0">
                <a:hlinkClick r:id="rId3"/>
              </a:rPr>
              <a:t>https://en.m.wikipedia.org</a:t>
            </a:r>
            <a:endParaRPr lang="en-US" dirty="0"/>
          </a:p>
          <a:p>
            <a:pPr lvl="1"/>
            <a:r>
              <a:rPr lang="en-US" dirty="0"/>
              <a:t>Goodwill: </a:t>
            </a:r>
            <a:r>
              <a:rPr lang="en-US" dirty="0">
                <a:hlinkClick r:id="rId4"/>
              </a:rPr>
              <a:t>https://mgwdonate.ging.org</a:t>
            </a:r>
            <a:r>
              <a:rPr lang="en-US" dirty="0"/>
              <a:t> (used a third party service, more like an app)</a:t>
            </a:r>
          </a:p>
          <a:p>
            <a:r>
              <a:rPr lang="en-US" dirty="0"/>
              <a:t>Some companies has moved away from separate mobile site, such as </a:t>
            </a:r>
          </a:p>
          <a:p>
            <a:pPr lvl="1"/>
            <a:r>
              <a:rPr lang="en-US" dirty="0"/>
              <a:t>Costco (m.costco.com)</a:t>
            </a:r>
          </a:p>
          <a:p>
            <a:pPr lvl="1"/>
            <a:r>
              <a:rPr lang="en-US" dirty="0"/>
              <a:t>Walmart (mobile.walmart.com)</a:t>
            </a:r>
          </a:p>
          <a:p>
            <a:pPr lvl="1"/>
            <a:r>
              <a:rPr lang="en-US" dirty="0" err="1"/>
              <a:t>Ebay</a:t>
            </a:r>
            <a:r>
              <a:rPr lang="en-US" dirty="0"/>
              <a:t> (m.ebay.com)</a:t>
            </a:r>
          </a:p>
          <a:p>
            <a:pPr lvl="1"/>
            <a:r>
              <a:rPr lang="en-US" dirty="0"/>
              <a:t>Newegg: (m.newegg.com)</a:t>
            </a:r>
          </a:p>
          <a:p>
            <a:pPr lvl="1"/>
            <a:r>
              <a:rPr lang="en-US" dirty="0"/>
              <a:t>Ikea: m.ikea.com/us (jQuery Mobile)</a:t>
            </a:r>
          </a:p>
          <a:p>
            <a:pPr lvl="1"/>
            <a:r>
              <a:rPr lang="en-US" dirty="0"/>
              <a:t>Nike: m.nike.com</a:t>
            </a:r>
          </a:p>
          <a:p>
            <a:pPr lvl="1"/>
            <a:r>
              <a:rPr lang="en-US" dirty="0"/>
              <a:t>Staples: m.staples.com</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4</a:t>
            </a:fld>
            <a:endParaRPr lang="en-US" altLang="en-US"/>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3640" y="533400"/>
            <a:ext cx="2347164" cy="37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s://lh3.googleusercontent.com/lrk6iewowAY3_h6ewaLI4HKyA1C0x18FZLeEXYxQzRQ-o8fubtsR09oiOT2LM9eWdfFNAyuP_UrpDFvc9HIVHg_2qXPLEFALdo54035pH65Bl52oFFy4iz4t2w7ejVX34YrG-LyxUd4KpM2fxGwBGP2FducyLV0QBmGKSFHlAKyNu-8Meo4Y6SIuj1J_I2930tUbryf0_mdfHWVn5FA0vK8wMhCYdUr3nDOBp--FWLzMcayC-jJIg4mu9zE2TwF9eBq--xXQdp8Go0lbujVUnl9K__g0juq7dzs8L67_ETYAsHAplnXOn0K_7j6VczF0q6AsmUiaix00rVXQQpBqMyXzFQK_rrYNd7AeZU-JggonT6RW5J1i5_cJDK297T_sXSmc6MmLaJUhSfbBfa__V41FaQ2GkfGEh_O0j9TBqhi6OKtQfi2xzIbeTsedeQvjJr1sKvtEyfmeZWe7UTEXRJP1ewadzgePnXV5p6rfdtlTNL9HGP8CmvC98wUezsGAawLQXdkd8eqaV35zwYs_-LN552HcjG2gHMRXeOGVfAgCQe1Z-PlApARw0gfg9FzlW_auxb8DvySLVbjj_VRXkKzQZqeZ57G4ENk8d5NRWN0UJMwKWaWgbVZQzke2_031slITmmeVtUWkjHrnDDpC1dKFIQ=w633-h1264-n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44640" y="1737360"/>
            <a:ext cx="2407920" cy="481584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47700" y="6029980"/>
            <a:ext cx="54483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55563" lvl="1"/>
            <a:r>
              <a:rPr lang="en-US" sz="1400" dirty="0"/>
              <a:t>Extended reading: Why Separate Mobile &amp; Desktop Web Pages?</a:t>
            </a:r>
          </a:p>
          <a:p>
            <a:pPr marL="115888" lvl="1"/>
            <a:r>
              <a:rPr lang="en-US" sz="1400" dirty="0">
                <a:hlinkClick r:id="rId7"/>
              </a:rPr>
              <a:t>http://www.lukew.com/ff/entry.asp?1390</a:t>
            </a:r>
            <a:endParaRPr lang="en-US" sz="1400" dirty="0"/>
          </a:p>
        </p:txBody>
      </p:sp>
    </p:spTree>
    <p:extLst>
      <p:ext uri="{BB962C8B-B14F-4D97-AF65-F5344CB8AC3E}">
        <p14:creationId xmlns:p14="http://schemas.microsoft.com/office/powerpoint/2010/main" val="176699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One Web</a:t>
            </a:r>
          </a:p>
        </p:txBody>
      </p:sp>
      <p:sp>
        <p:nvSpPr>
          <p:cNvPr id="3" name="Content Placeholder 2"/>
          <p:cNvSpPr>
            <a:spLocks noGrp="1"/>
          </p:cNvSpPr>
          <p:nvPr>
            <p:ph idx="1"/>
          </p:nvPr>
        </p:nvSpPr>
        <p:spPr>
          <a:xfrm>
            <a:off x="228600" y="3444045"/>
            <a:ext cx="8610600" cy="2194755"/>
          </a:xfrm>
        </p:spPr>
        <p:txBody>
          <a:bodyPr>
            <a:normAutofit fontScale="85000" lnSpcReduction="20000"/>
          </a:bodyPr>
          <a:lstStyle/>
          <a:p>
            <a:r>
              <a:rPr lang="en-US" dirty="0"/>
              <a:t>One Web approaches</a:t>
            </a:r>
          </a:p>
          <a:p>
            <a:pPr lvl="1"/>
            <a:r>
              <a:rPr lang="en-US" dirty="0"/>
              <a:t>Responsive web design (response to screen size)</a:t>
            </a:r>
          </a:p>
          <a:p>
            <a:pPr lvl="1"/>
            <a:r>
              <a:rPr lang="en-US" dirty="0"/>
              <a:t>Adaptive (dynamic serving based on device detection and adaptation)</a:t>
            </a:r>
          </a:p>
          <a:p>
            <a:pPr lvl="1"/>
            <a:r>
              <a:rPr lang="en-US" dirty="0"/>
              <a:t>Hybrid: RESS (</a:t>
            </a:r>
            <a:r>
              <a:rPr lang="en-US" i="1" dirty="0"/>
              <a:t>Responsive Design + Server Side Components</a:t>
            </a:r>
            <a:r>
              <a:rPr lang="en-US" dirty="0"/>
              <a:t>) </a:t>
            </a:r>
            <a:r>
              <a:rPr lang="en-US" dirty="0">
                <a:hlinkClick r:id="rId2"/>
              </a:rPr>
              <a:t>http://www.lukew.com/ff/entry.asp?1392</a:t>
            </a:r>
            <a:r>
              <a:rPr lang="en-US" dirty="0"/>
              <a:t> </a:t>
            </a:r>
          </a:p>
        </p:txBody>
      </p:sp>
      <p:sp>
        <p:nvSpPr>
          <p:cNvPr id="4" name="Rectangle 3"/>
          <p:cNvSpPr/>
          <p:nvPr/>
        </p:nvSpPr>
        <p:spPr>
          <a:xfrm>
            <a:off x="533400" y="5620800"/>
            <a:ext cx="8305800" cy="95410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t>Key readings: </a:t>
            </a:r>
          </a:p>
          <a:p>
            <a:pPr marL="285750" indent="-285750">
              <a:buFont typeface="Arial" panose="020B0604020202020204" pitchFamily="34" charset="0"/>
              <a:buChar char="•"/>
            </a:pPr>
            <a:r>
              <a:rPr lang="en-US" sz="1400" dirty="0"/>
              <a:t>Design for multi-screen experiences </a:t>
            </a:r>
            <a:r>
              <a:rPr lang="en-US" sz="1400" dirty="0">
                <a:hlinkClick r:id="rId3"/>
              </a:rPr>
              <a:t>https://www.thinkwithgoogle.com/articles/building-websites-multi-screen-consumer.html</a:t>
            </a:r>
            <a:endParaRPr lang="en-US" sz="1400" dirty="0"/>
          </a:p>
          <a:p>
            <a:pPr marL="285750" indent="-285750">
              <a:buFont typeface="Arial" panose="020B0604020202020204" pitchFamily="34" charset="0"/>
              <a:buChar char="•"/>
            </a:pPr>
            <a:r>
              <a:rPr lang="en-US" sz="1400" u="sng" dirty="0">
                <a:hlinkClick r:id="rId4"/>
              </a:rPr>
              <a:t>https://www.wired.com/2013/05/the-two-flavors-of-a-one-web-approach-responsive-vs-adaptive/</a:t>
            </a:r>
            <a:r>
              <a:rPr lang="en-US" sz="1400" u="sng" dirty="0"/>
              <a:t> </a:t>
            </a:r>
            <a:endParaRPr lang="en-US" sz="1400" dirty="0"/>
          </a:p>
        </p:txBody>
      </p:sp>
      <p:sp>
        <p:nvSpPr>
          <p:cNvPr id="5" name="Rectangle 4"/>
          <p:cNvSpPr/>
          <p:nvPr/>
        </p:nvSpPr>
        <p:spPr>
          <a:xfrm>
            <a:off x="381000" y="849205"/>
            <a:ext cx="8458200" cy="243143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dirty="0"/>
              <a:t>Quotes from </a:t>
            </a:r>
            <a:r>
              <a:rPr lang="en-US" dirty="0">
                <a:hlinkClick r:id="rId5"/>
              </a:rPr>
              <a:t>https://www.w3.org/TR/mobile-bp/#OneWeb</a:t>
            </a:r>
            <a:endParaRPr lang="en-US" dirty="0"/>
          </a:p>
          <a:p>
            <a:endParaRPr lang="en-US" dirty="0"/>
          </a:p>
          <a:p>
            <a:pPr marL="285750" indent="-285750">
              <a:buFont typeface="Arial" panose="020B0604020202020204" pitchFamily="34" charset="0"/>
              <a:buChar char="•"/>
            </a:pPr>
            <a:r>
              <a:rPr lang="en-US" sz="1600" dirty="0"/>
              <a:t>One Web means making, as far as is reasonable, the same information and services available to users irrespective of the device they are using, but with different presentations (UI)</a:t>
            </a:r>
          </a:p>
          <a:p>
            <a:pPr marL="285750" indent="-285750">
              <a:buFont typeface="Arial" panose="020B0604020202020204" pitchFamily="34" charset="0"/>
              <a:buChar char="•"/>
            </a:pPr>
            <a:r>
              <a:rPr lang="en-US" sz="1600" dirty="0"/>
              <a:t>It does not mean that the content is available in exactly the same representation across all devices. </a:t>
            </a:r>
          </a:p>
          <a:p>
            <a:pPr marL="285750" indent="-285750">
              <a:buFont typeface="Arial" panose="020B0604020202020204" pitchFamily="34" charset="0"/>
              <a:buChar char="•"/>
            </a:pPr>
            <a:r>
              <a:rPr lang="en-US" sz="1600" dirty="0"/>
              <a:t>The context of mobile use, device capability variations, bandwidth issues and mobile network capabilities all affect the representation. </a:t>
            </a:r>
          </a:p>
        </p:txBody>
      </p:sp>
    </p:spTree>
    <p:extLst>
      <p:ext uri="{BB962C8B-B14F-4D97-AF65-F5344CB8AC3E}">
        <p14:creationId xmlns:p14="http://schemas.microsoft.com/office/powerpoint/2010/main" val="236852407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Responsive Web Design</a:t>
            </a:r>
            <a:endParaRPr lang="en-US" dirty="0"/>
          </a:p>
        </p:txBody>
      </p:sp>
      <p:sp>
        <p:nvSpPr>
          <p:cNvPr id="3" name="Content Placeholder 2"/>
          <p:cNvSpPr>
            <a:spLocks noGrp="1"/>
          </p:cNvSpPr>
          <p:nvPr>
            <p:ph idx="1"/>
          </p:nvPr>
        </p:nvSpPr>
        <p:spPr>
          <a:xfrm>
            <a:off x="228600" y="2667000"/>
            <a:ext cx="8610600" cy="2806870"/>
          </a:xfrm>
        </p:spPr>
        <p:txBody>
          <a:bodyPr>
            <a:normAutofit fontScale="70000" lnSpcReduction="20000"/>
          </a:bodyPr>
          <a:lstStyle/>
          <a:p>
            <a:r>
              <a:rPr lang="en-US" dirty="0"/>
              <a:t>Ethan </a:t>
            </a:r>
            <a:r>
              <a:rPr lang="en-US" dirty="0" err="1"/>
              <a:t>Marcotte</a:t>
            </a:r>
            <a:r>
              <a:rPr lang="en-US" dirty="0"/>
              <a:t> coined the term responsive web design and defined it to mean fluid grid/ flexible images/ media queries in a May 2010 article in A List Apart</a:t>
            </a:r>
          </a:p>
          <a:p>
            <a:pPr lvl="1"/>
            <a:r>
              <a:rPr lang="en-US" dirty="0">
                <a:hlinkClick r:id="rId2"/>
              </a:rPr>
              <a:t>http://alistapart.com/article/responsive-web-design</a:t>
            </a:r>
            <a:endParaRPr lang="en-US" dirty="0"/>
          </a:p>
          <a:p>
            <a:r>
              <a:rPr lang="en-US" dirty="0"/>
              <a:t>Basic principles and practices</a:t>
            </a:r>
          </a:p>
          <a:p>
            <a:pPr marL="971550" lvl="1" indent="-514350">
              <a:buFont typeface="+mj-lt"/>
              <a:buAutoNum type="arabicPeriod"/>
            </a:pPr>
            <a:r>
              <a:rPr lang="en-US" dirty="0"/>
              <a:t>Fluid grid - no horizontal scrolling</a:t>
            </a:r>
          </a:p>
          <a:p>
            <a:pPr marL="971550" lvl="1" indent="-514350">
              <a:buFont typeface="+mj-lt"/>
              <a:buAutoNum type="arabicPeriod"/>
            </a:pPr>
            <a:r>
              <a:rPr lang="en-US" dirty="0"/>
              <a:t>Adaptive/flexible image</a:t>
            </a:r>
          </a:p>
          <a:p>
            <a:pPr marL="971550" lvl="1" indent="-514350">
              <a:buFont typeface="+mj-lt"/>
              <a:buAutoNum type="arabicPeriod"/>
            </a:pPr>
            <a:r>
              <a:rPr lang="en-US" dirty="0"/>
              <a:t>Media query</a:t>
            </a:r>
          </a:p>
        </p:txBody>
      </p:sp>
      <p:pic>
        <p:nvPicPr>
          <p:cNvPr id="6" name="Picture 2" descr="http://rack.0.mshcdn.com/media/ZgkyMDEyLzEyLzE5LzYzL21hc2hhYmxlcmVzLmpwZwpwCXRodW1iCTk1MHg1MzQjCmUJanBn/297e3a40/91c/mashable-responsive-design.jpg"/>
          <p:cNvPicPr>
            <a:picLocks noChangeAspect="1" noChangeArrowheads="1"/>
          </p:cNvPicPr>
          <p:nvPr/>
        </p:nvPicPr>
        <p:blipFill rotWithShape="1">
          <a:blip r:embed="rId3">
            <a:extLst>
              <a:ext uri="{28A0092B-C50C-407E-A947-70E740481C1C}">
                <a14:useLocalDpi xmlns:a14="http://schemas.microsoft.com/office/drawing/2010/main" val="0"/>
              </a:ext>
            </a:extLst>
          </a:blip>
          <a:srcRect l="5262" t="8070" r="7018" b="10214"/>
          <a:stretch/>
        </p:blipFill>
        <p:spPr bwMode="auto">
          <a:xfrm>
            <a:off x="5517179" y="4648200"/>
            <a:ext cx="3456119" cy="180974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71500" y="1083872"/>
            <a:ext cx="7962900"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None/>
            </a:pPr>
            <a:r>
              <a:rPr lang="en-US" sz="2000" dirty="0">
                <a:effectLst>
                  <a:outerShdw blurRad="38100" dist="38100" dir="2700000" algn="tl">
                    <a:srgbClr val="000000">
                      <a:alpha val="43137"/>
                    </a:srgbClr>
                  </a:outerShdw>
                </a:effectLst>
              </a:rPr>
              <a:t>Responsive Web Design (RWD) is a Web design approach aimed at crafting sites to provide an optimal viewing experience, easy reading and navigation with a minimum of resizing, panning, and scrolling, across a wide range of screen sizes and devices.</a:t>
            </a:r>
          </a:p>
        </p:txBody>
      </p:sp>
      <p:sp>
        <p:nvSpPr>
          <p:cNvPr id="7" name="Rectangle 6"/>
          <p:cNvSpPr/>
          <p:nvPr/>
        </p:nvSpPr>
        <p:spPr>
          <a:xfrm>
            <a:off x="495300" y="5476047"/>
            <a:ext cx="4800600" cy="738664"/>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1400" dirty="0"/>
              <a:t>Some interesting infographics about RWD</a:t>
            </a:r>
          </a:p>
          <a:p>
            <a:r>
              <a:rPr lang="en-US" sz="1400" dirty="0">
                <a:hlinkClick r:id="rId4"/>
              </a:rPr>
              <a:t>https://www.webfx.com/blog/web-design/infographics-learn-responsive-web-design/</a:t>
            </a:r>
            <a:r>
              <a:rPr lang="en-US" sz="1400" dirty="0"/>
              <a:t> </a:t>
            </a:r>
          </a:p>
        </p:txBody>
      </p:sp>
    </p:spTree>
    <p:extLst>
      <p:ext uri="{BB962C8B-B14F-4D97-AF65-F5344CB8AC3E}">
        <p14:creationId xmlns:p14="http://schemas.microsoft.com/office/powerpoint/2010/main" val="695280051"/>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Examples</a:t>
            </a:r>
            <a:endParaRPr lang="en-US" dirty="0"/>
          </a:p>
        </p:txBody>
      </p:sp>
      <p:sp>
        <p:nvSpPr>
          <p:cNvPr id="3" name="Content Placeholder 2"/>
          <p:cNvSpPr>
            <a:spLocks noGrp="1"/>
          </p:cNvSpPr>
          <p:nvPr>
            <p:ph idx="1"/>
          </p:nvPr>
        </p:nvSpPr>
        <p:spPr/>
        <p:txBody>
          <a:bodyPr>
            <a:normAutofit fontScale="55000" lnSpcReduction="20000"/>
          </a:bodyPr>
          <a:lstStyle/>
          <a:p>
            <a:r>
              <a:rPr lang="en-US" dirty="0"/>
              <a:t>Responsive examples</a:t>
            </a:r>
          </a:p>
          <a:p>
            <a:pPr lvl="1"/>
            <a:r>
              <a:rPr lang="en-US" dirty="0">
                <a:hlinkClick r:id="rId2"/>
              </a:rPr>
              <a:t>http://kennesaw.edu</a:t>
            </a:r>
            <a:endParaRPr lang="en-US" dirty="0"/>
          </a:p>
          <a:p>
            <a:pPr lvl="1"/>
            <a:r>
              <a:rPr lang="en-US" dirty="0">
                <a:hlinkClick r:id="rId3"/>
              </a:rPr>
              <a:t>https://cobbcounty.org</a:t>
            </a:r>
            <a:r>
              <a:rPr lang="en-US" dirty="0"/>
              <a:t> </a:t>
            </a:r>
          </a:p>
          <a:p>
            <a:pPr lvl="1"/>
            <a:r>
              <a:rPr lang="en-US" dirty="0">
                <a:hlinkClick r:id="rId4"/>
              </a:rPr>
              <a:t>http://mashable.com</a:t>
            </a:r>
            <a:endParaRPr lang="en-US" dirty="0"/>
          </a:p>
          <a:p>
            <a:pPr lvl="1"/>
            <a:r>
              <a:rPr lang="en-US" dirty="0">
                <a:hlinkClick r:id="rId5"/>
              </a:rPr>
              <a:t>http://mediaqueri.es</a:t>
            </a:r>
            <a:r>
              <a:rPr lang="en-US" dirty="0"/>
              <a:t> (more examples here)</a:t>
            </a:r>
          </a:p>
          <a:p>
            <a:pPr lvl="1"/>
            <a:endParaRPr lang="en-US" dirty="0"/>
          </a:p>
          <a:p>
            <a:pPr lvl="1"/>
            <a:endParaRPr lang="en-US" dirty="0"/>
          </a:p>
          <a:p>
            <a:pPr lvl="1"/>
            <a:endParaRPr lang="en-US" dirty="0"/>
          </a:p>
          <a:p>
            <a:endParaRPr lang="en-US" dirty="0"/>
          </a:p>
          <a:p>
            <a:endParaRPr lang="en-US" dirty="0"/>
          </a:p>
          <a:p>
            <a:endParaRPr lang="en-US" dirty="0"/>
          </a:p>
          <a:p>
            <a:endParaRPr lang="en-US" dirty="0"/>
          </a:p>
          <a:p>
            <a:endParaRPr lang="en-US" dirty="0"/>
          </a:p>
          <a:p>
            <a:r>
              <a:rPr lang="en-US" dirty="0"/>
              <a:t>Non-responsive examples</a:t>
            </a:r>
          </a:p>
          <a:p>
            <a:pPr lvl="1"/>
            <a:r>
              <a:rPr lang="en-US" dirty="0">
                <a:hlinkClick r:id="rId6"/>
              </a:rPr>
              <a:t>https://www.weather.gov</a:t>
            </a:r>
            <a:r>
              <a:rPr lang="en-US" dirty="0"/>
              <a:t> (not mobile friendly)</a:t>
            </a:r>
          </a:p>
          <a:p>
            <a:pPr lvl="1"/>
            <a:r>
              <a:rPr lang="en-US" dirty="0">
                <a:hlinkClick r:id="rId7"/>
              </a:rPr>
              <a:t>http://yahoo.com</a:t>
            </a:r>
            <a:r>
              <a:rPr lang="en-US" dirty="0"/>
              <a:t> (adaptive but not responsive)</a:t>
            </a:r>
          </a:p>
          <a:p>
            <a:pPr lvl="1"/>
            <a:r>
              <a:rPr lang="en-US" dirty="0"/>
              <a:t>See more: </a:t>
            </a:r>
            <a:r>
              <a:rPr lang="en-US" dirty="0">
                <a:hlinkClick r:id="rId8"/>
              </a:rPr>
              <a:t>http://cubicle-h.blogspot.com/2018/08/website-mobile-friendliness-testing.html</a:t>
            </a:r>
            <a:r>
              <a:rPr lang="en-US" dirty="0"/>
              <a:t> </a:t>
            </a:r>
          </a:p>
        </p:txBody>
      </p:sp>
      <p:sp>
        <p:nvSpPr>
          <p:cNvPr id="4" name="Rectangle 3"/>
          <p:cNvSpPr/>
          <p:nvPr/>
        </p:nvSpPr>
        <p:spPr>
          <a:xfrm>
            <a:off x="4572000" y="238036"/>
            <a:ext cx="426720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1600" dirty="0"/>
              <a:t>Adjust the browser width and see the changes or use a tool like </a:t>
            </a:r>
            <a:r>
              <a:rPr lang="en-US" sz="1600" dirty="0">
                <a:hlinkClick r:id="rId9"/>
              </a:rPr>
              <a:t>responsinator.com</a:t>
            </a:r>
            <a:r>
              <a:rPr lang="en-US" sz="1600" dirty="0"/>
              <a:t> or browser developer tools.</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2384" y="2286000"/>
            <a:ext cx="8023032" cy="280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Line Callout 1 5"/>
          <p:cNvSpPr/>
          <p:nvPr/>
        </p:nvSpPr>
        <p:spPr>
          <a:xfrm>
            <a:off x="4953000" y="1338268"/>
            <a:ext cx="3733800" cy="845459"/>
          </a:xfrm>
          <a:prstGeom prst="borderCallout1">
            <a:avLst>
              <a:gd name="adj1" fmla="val 99546"/>
              <a:gd name="adj2" fmla="val 18372"/>
              <a:gd name="adj3" fmla="val 156352"/>
              <a:gd name="adj4" fmla="val 8268"/>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85000" lnSpcReduction="10000"/>
          </a:bodyPr>
          <a:lstStyle/>
          <a:p>
            <a:r>
              <a:rPr lang="en-US" dirty="0"/>
              <a:t>See the webpage layout and content changes as the page width changes. The example is from </a:t>
            </a:r>
            <a:r>
              <a:rPr lang="en-US" dirty="0">
                <a:hlinkClick r:id="rId11"/>
              </a:rPr>
              <a:t>https://mediaqueri.es</a:t>
            </a:r>
            <a:endParaRPr lang="en-US" dirty="0"/>
          </a:p>
        </p:txBody>
      </p:sp>
    </p:spTree>
    <p:extLst>
      <p:ext uri="{BB962C8B-B14F-4D97-AF65-F5344CB8AC3E}">
        <p14:creationId xmlns:p14="http://schemas.microsoft.com/office/powerpoint/2010/main" val="2356462361"/>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Fluid Layout</a:t>
            </a:r>
            <a:endParaRPr lang="en-US" dirty="0"/>
          </a:p>
        </p:txBody>
      </p:sp>
      <p:sp>
        <p:nvSpPr>
          <p:cNvPr id="3" name="Content Placeholder 2"/>
          <p:cNvSpPr>
            <a:spLocks noGrp="1"/>
          </p:cNvSpPr>
          <p:nvPr>
            <p:ph idx="1"/>
          </p:nvPr>
        </p:nvSpPr>
        <p:spPr/>
        <p:txBody>
          <a:bodyPr>
            <a:normAutofit fontScale="70000" lnSpcReduction="20000"/>
          </a:bodyPr>
          <a:lstStyle/>
          <a:p>
            <a:r>
              <a:rPr lang="en-US" dirty="0"/>
              <a:t>Fluid layout, is the practice of </a:t>
            </a:r>
            <a:br>
              <a:rPr lang="en-US" dirty="0"/>
            </a:br>
            <a:r>
              <a:rPr lang="en-US" dirty="0"/>
              <a:t>building the layout of a website </a:t>
            </a:r>
            <a:br>
              <a:rPr lang="en-US" dirty="0"/>
            </a:br>
            <a:r>
              <a:rPr lang="en-US" dirty="0"/>
              <a:t>capable of dynamically </a:t>
            </a:r>
            <a:br>
              <a:rPr lang="en-US" dirty="0"/>
            </a:br>
            <a:r>
              <a:rPr lang="en-US" dirty="0"/>
              <a:t>resizing to any width. </a:t>
            </a:r>
          </a:p>
          <a:p>
            <a:pPr lvl="1"/>
            <a:r>
              <a:rPr lang="en-US" dirty="0"/>
              <a:t>using relative length units, </a:t>
            </a:r>
            <a:br>
              <a:rPr lang="en-US" dirty="0"/>
            </a:br>
            <a:r>
              <a:rPr lang="en-US" dirty="0"/>
              <a:t>most commonly percentages </a:t>
            </a:r>
            <a:br>
              <a:rPr lang="en-US" dirty="0"/>
            </a:br>
            <a:r>
              <a:rPr lang="en-US" dirty="0"/>
              <a:t>or </a:t>
            </a:r>
            <a:r>
              <a:rPr lang="en-US" dirty="0" err="1"/>
              <a:t>em</a:t>
            </a:r>
            <a:r>
              <a:rPr lang="en-US" dirty="0"/>
              <a:t> units.</a:t>
            </a:r>
          </a:p>
          <a:p>
            <a:pPr lvl="1"/>
            <a:r>
              <a:rPr lang="en-US" dirty="0"/>
              <a:t>Set the width using %</a:t>
            </a:r>
          </a:p>
          <a:p>
            <a:pPr lvl="1"/>
            <a:r>
              <a:rPr lang="en-US" dirty="0"/>
              <a:t>Set margin and padding using %</a:t>
            </a:r>
          </a:p>
          <a:p>
            <a:r>
              <a:rPr lang="en-US" dirty="0"/>
              <a:t>Formula</a:t>
            </a:r>
          </a:p>
          <a:p>
            <a:pPr lvl="1"/>
            <a:r>
              <a:rPr lang="en-US" dirty="0"/>
              <a:t>result (%) = target / context (parent size)</a:t>
            </a:r>
          </a:p>
          <a:p>
            <a:r>
              <a:rPr lang="en-US" dirty="0"/>
              <a:t>This may not look optimal in some cases especially for margins and paddings. Use it together with media queries.</a:t>
            </a:r>
          </a:p>
          <a:p>
            <a:r>
              <a:rPr lang="en-US" dirty="0"/>
              <a:t>Other practices</a:t>
            </a:r>
          </a:p>
          <a:p>
            <a:pPr lvl="1"/>
            <a:r>
              <a:rPr lang="en-US" dirty="0"/>
              <a:t>Set max-width and min-width</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8</a:t>
            </a:fld>
            <a:endParaRPr lang="en-US" altLang="en-US"/>
          </a:p>
        </p:txBody>
      </p:sp>
      <p:pic>
        <p:nvPicPr>
          <p:cNvPr id="5" name="Picture 2" descr="Fluid Website Layou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733425"/>
            <a:ext cx="3657600" cy="27432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62000" y="6016049"/>
            <a:ext cx="7696200" cy="5847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600" dirty="0"/>
              <a:t>Extended reading: </a:t>
            </a:r>
            <a:r>
              <a:rPr lang="en-US" sz="1600" dirty="0">
                <a:hlinkClick r:id="rId3"/>
              </a:rPr>
              <a:t>https://alistapart.com/article/fluidgrids</a:t>
            </a:r>
            <a:r>
              <a:rPr lang="en-US" sz="1600" dirty="0"/>
              <a:t> and the example </a:t>
            </a:r>
            <a:r>
              <a:rPr lang="en-US" sz="1600" dirty="0">
                <a:hlinkClick r:id="rId4"/>
              </a:rPr>
              <a:t>https://alistapart.github.io/code-samples/fluidgrids/examples/grid/final.html</a:t>
            </a:r>
            <a:endParaRPr lang="en-US" sz="1600" dirty="0"/>
          </a:p>
        </p:txBody>
      </p:sp>
    </p:spTree>
    <p:extLst>
      <p:ext uri="{BB962C8B-B14F-4D97-AF65-F5344CB8AC3E}">
        <p14:creationId xmlns:p14="http://schemas.microsoft.com/office/powerpoint/2010/main" val="2829262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Adaptive Image</a:t>
            </a:r>
          </a:p>
        </p:txBody>
      </p:sp>
      <p:sp>
        <p:nvSpPr>
          <p:cNvPr id="3" name="Content Placeholder 2"/>
          <p:cNvSpPr>
            <a:spLocks noGrp="1"/>
          </p:cNvSpPr>
          <p:nvPr>
            <p:ph idx="1"/>
          </p:nvPr>
        </p:nvSpPr>
        <p:spPr/>
        <p:txBody>
          <a:bodyPr>
            <a:normAutofit fontScale="62500" lnSpcReduction="20000"/>
          </a:bodyPr>
          <a:lstStyle/>
          <a:p>
            <a:r>
              <a:rPr lang="en-US" dirty="0"/>
              <a:t>Apply similar fluid practices to images using percentages</a:t>
            </a:r>
          </a:p>
          <a:p>
            <a:pPr lvl="1"/>
            <a:r>
              <a:rPr lang="en-US" dirty="0"/>
              <a:t>Code example: </a:t>
            </a:r>
            <a:r>
              <a:rPr lang="en-US" dirty="0">
                <a:hlinkClick r:id="rId3"/>
              </a:rPr>
              <a:t>https://www.w3schools.com/css/tryit.asp?filename=tryresponsive_image2</a:t>
            </a:r>
            <a:endParaRPr lang="en-US" dirty="0"/>
          </a:p>
          <a:p>
            <a:r>
              <a:rPr lang="en-US" dirty="0"/>
              <a:t>The image can be scaled up to be larger than its original size, which makes the image blurry. A better solution, in many cases, will be to use the max-width property.</a:t>
            </a:r>
          </a:p>
          <a:p>
            <a:pPr lvl="1"/>
            <a:r>
              <a:rPr lang="en-US" dirty="0"/>
              <a:t>See this example: </a:t>
            </a:r>
            <a:r>
              <a:rPr lang="en-US" dirty="0">
                <a:hlinkClick r:id="rId4"/>
              </a:rPr>
              <a:t>https://www.w3schools.com/css/tryit.asp?filename=tryresponsive_image</a:t>
            </a:r>
            <a:r>
              <a:rPr lang="en-US" dirty="0"/>
              <a:t> (and compare to the prior example)</a:t>
            </a:r>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Reference: </a:t>
            </a:r>
            <a:r>
              <a:rPr lang="en-US" dirty="0">
                <a:hlinkClick r:id="rId5"/>
              </a:rPr>
              <a:t>https://www.w3schools.com/css/css_rwd_images.asp</a:t>
            </a:r>
            <a:endParaRPr lang="en-US" dirty="0"/>
          </a:p>
          <a:p>
            <a:r>
              <a:rPr lang="en-US" dirty="0"/>
              <a:t>Take it to another level with media queries </a:t>
            </a:r>
            <a:r>
              <a:rPr lang="en-US" dirty="0">
                <a:hlinkClick r:id="rId6"/>
              </a:rPr>
              <a:t>http://responsiveimages.org</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9</a:t>
            </a:fld>
            <a:endParaRPr lang="en-US" altLang="en-US"/>
          </a:p>
        </p:txBody>
      </p:sp>
      <p:sp>
        <p:nvSpPr>
          <p:cNvPr id="8" name="Rectangle 2"/>
          <p:cNvSpPr>
            <a:spLocks noChangeArrowheads="1"/>
          </p:cNvSpPr>
          <p:nvPr/>
        </p:nvSpPr>
        <p:spPr bwMode="auto">
          <a:xfrm>
            <a:off x="1066800" y="3505200"/>
            <a:ext cx="3200400" cy="1569660"/>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lvl="0"/>
            <a:r>
              <a:rPr lang="en-US" altLang="en-US" dirty="0" err="1">
                <a:solidFill>
                  <a:srgbClr val="000088"/>
                </a:solidFill>
                <a:latin typeface="Courier New" panose="02070309020205020404" pitchFamily="49" charset="0"/>
                <a:cs typeface="Courier New" panose="02070309020205020404" pitchFamily="49" charset="0"/>
              </a:rPr>
              <a:t>img</a:t>
            </a:r>
            <a:r>
              <a:rPr lang="en-US" altLang="en-US" dirty="0">
                <a:solidFill>
                  <a:srgbClr val="000088"/>
                </a:solidFill>
                <a:latin typeface="Courier New" panose="02070309020205020404" pitchFamily="49" charset="0"/>
                <a:cs typeface="Courier New" panose="02070309020205020404" pitchFamily="49" charset="0"/>
              </a:rPr>
              <a:t> </a:t>
            </a:r>
          </a:p>
          <a:p>
            <a:pPr lvl="0"/>
            <a:r>
              <a:rPr lang="en-US" altLang="en-US" dirty="0">
                <a:solidFill>
                  <a:srgbClr val="000088"/>
                </a:solidFill>
                <a:latin typeface="Courier New" panose="02070309020205020404" pitchFamily="49" charset="0"/>
                <a:cs typeface="Courier New" panose="02070309020205020404" pitchFamily="49" charset="0"/>
              </a:rPr>
              <a:t>{</a:t>
            </a:r>
          </a:p>
          <a:p>
            <a:pPr lvl="0"/>
            <a:r>
              <a:rPr lang="en-US" altLang="en-US" dirty="0">
                <a:solidFill>
                  <a:srgbClr val="000088"/>
                </a:solidFill>
                <a:latin typeface="Courier New" panose="02070309020205020404" pitchFamily="49" charset="0"/>
                <a:cs typeface="Courier New" panose="02070309020205020404" pitchFamily="49" charset="0"/>
              </a:rPr>
              <a:t>  display: block;</a:t>
            </a:r>
          </a:p>
          <a:p>
            <a:pPr lvl="0"/>
            <a:r>
              <a:rPr lang="en-US" altLang="en-US" dirty="0">
                <a:solidFill>
                  <a:srgbClr val="000088"/>
                </a:solidFill>
                <a:latin typeface="Courier New" panose="02070309020205020404" pitchFamily="49" charset="0"/>
                <a:cs typeface="Courier New" panose="02070309020205020404" pitchFamily="49" charset="0"/>
              </a:rPr>
              <a:t>  max-width: 100%;</a:t>
            </a:r>
          </a:p>
          <a:p>
            <a:pPr lvl="0"/>
            <a:r>
              <a:rPr lang="en-US" altLang="en-US" dirty="0">
                <a:solidFill>
                  <a:srgbClr val="000088"/>
                </a:solidFill>
                <a:latin typeface="Courier New" panose="02070309020205020404" pitchFamily="49" charset="0"/>
                <a:cs typeface="Courier New" panose="02070309020205020404" pitchFamily="49" charset="0"/>
              </a:rPr>
              <a:t>}</a:t>
            </a:r>
          </a:p>
        </p:txBody>
      </p:sp>
      <p:sp>
        <p:nvSpPr>
          <p:cNvPr id="7" name="Line Callout 1 6"/>
          <p:cNvSpPr/>
          <p:nvPr/>
        </p:nvSpPr>
        <p:spPr>
          <a:xfrm>
            <a:off x="4724400" y="4038600"/>
            <a:ext cx="3314700" cy="914400"/>
          </a:xfrm>
          <a:prstGeom prst="borderCallout1">
            <a:avLst>
              <a:gd name="adj1" fmla="val 33456"/>
              <a:gd name="adj2" fmla="val -219"/>
              <a:gd name="adj3" fmla="val 61311"/>
              <a:gd name="adj4" fmla="val -32945"/>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a:bodyPr>
          <a:lstStyle/>
          <a:p>
            <a:r>
              <a:rPr lang="en-US" dirty="0"/>
              <a:t>Don’t forget the max-width property, which limit the image size to its original size.</a:t>
            </a:r>
          </a:p>
        </p:txBody>
      </p:sp>
    </p:spTree>
    <p:extLst>
      <p:ext uri="{BB962C8B-B14F-4D97-AF65-F5344CB8AC3E}">
        <p14:creationId xmlns:p14="http://schemas.microsoft.com/office/powerpoint/2010/main" val="759959471"/>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mobile web overview</Template>
  <TotalTime>33364</TotalTime>
  <Words>3831</Words>
  <Application>Microsoft Office PowerPoint</Application>
  <PresentationFormat>On-screen Show (4:3)</PresentationFormat>
  <Paragraphs>421</Paragraphs>
  <Slides>31</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Courier New</vt:lpstr>
      <vt:lpstr>Times New Roman</vt:lpstr>
      <vt:lpstr>Wingdings</vt:lpstr>
      <vt:lpstr>IT 4983 Capstone Report 2015</vt:lpstr>
      <vt:lpstr>Responsive Web Design</vt:lpstr>
      <vt:lpstr>Overview</vt:lpstr>
      <vt:lpstr>Mobile Website Delivery Strategies</vt:lpstr>
      <vt:lpstr>Separate Mobile Site</vt:lpstr>
      <vt:lpstr>One Web</vt:lpstr>
      <vt:lpstr>Responsive Web Design</vt:lpstr>
      <vt:lpstr>Examples</vt:lpstr>
      <vt:lpstr>Fluid Layout</vt:lpstr>
      <vt:lpstr>Adaptive Image</vt:lpstr>
      <vt:lpstr>Media Query</vt:lpstr>
      <vt:lpstr>Media Query Basics</vt:lpstr>
      <vt:lpstr>Media Types and Media Features</vt:lpstr>
      <vt:lpstr>Logic in Media Queries</vt:lpstr>
      <vt:lpstr>Media Query Practical Examples</vt:lpstr>
      <vt:lpstr>Identifying Media Query Breakpoints</vt:lpstr>
      <vt:lpstr>Arrange a Set of Media Queries</vt:lpstr>
      <vt:lpstr>Graceful Degradation</vt:lpstr>
      <vt:lpstr>Mobile First (Progressive Enhancement)</vt:lpstr>
      <vt:lpstr>Mobile First</vt:lpstr>
      <vt:lpstr>Media Query on Mobile Devices</vt:lpstr>
      <vt:lpstr>Media Query – A Complete Example</vt:lpstr>
      <vt:lpstr>Media Query Uses and Applications</vt:lpstr>
      <vt:lpstr>RWD/Mobile General Principles</vt:lpstr>
      <vt:lpstr>RWD Patterns and Best Practices</vt:lpstr>
      <vt:lpstr>RWD Tools</vt:lpstr>
      <vt:lpstr>RWD UI Frameworks</vt:lpstr>
      <vt:lpstr>Adaptive (Dynamic Serving)</vt:lpstr>
      <vt:lpstr>Feature/Device Detection</vt:lpstr>
      <vt:lpstr>RESS</vt:lpstr>
      <vt:lpstr>Key Readings and Learning</vt:lpstr>
      <vt:lpstr>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574</cp:revision>
  <cp:lastPrinted>2013-04-16T21:55:13Z</cp:lastPrinted>
  <dcterms:created xsi:type="dcterms:W3CDTF">1601-01-01T00:00:00Z</dcterms:created>
  <dcterms:modified xsi:type="dcterms:W3CDTF">2020-12-23T13:56:26Z</dcterms:modified>
</cp:coreProperties>
</file>