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0" r:id="rId1"/>
  </p:sldMasterIdLst>
  <p:notesMasterIdLst>
    <p:notesMasterId r:id="rId23"/>
  </p:notesMasterIdLst>
  <p:sldIdLst>
    <p:sldId id="372" r:id="rId2"/>
    <p:sldId id="307" r:id="rId3"/>
    <p:sldId id="370" r:id="rId4"/>
    <p:sldId id="356" r:id="rId5"/>
    <p:sldId id="341" r:id="rId6"/>
    <p:sldId id="367" r:id="rId7"/>
    <p:sldId id="344" r:id="rId8"/>
    <p:sldId id="345" r:id="rId9"/>
    <p:sldId id="346" r:id="rId10"/>
    <p:sldId id="359" r:id="rId11"/>
    <p:sldId id="360" r:id="rId12"/>
    <p:sldId id="325" r:id="rId13"/>
    <p:sldId id="366" r:id="rId14"/>
    <p:sldId id="343" r:id="rId15"/>
    <p:sldId id="363" r:id="rId16"/>
    <p:sldId id="357" r:id="rId17"/>
    <p:sldId id="364" r:id="rId18"/>
    <p:sldId id="365" r:id="rId19"/>
    <p:sldId id="373" r:id="rId20"/>
    <p:sldId id="362" r:id="rId21"/>
    <p:sldId id="361"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2B18516B-FEE9-47D2-8371-E69846347258}">
          <p14:sldIdLst>
            <p14:sldId id="372"/>
            <p14:sldId id="307"/>
            <p14:sldId id="370"/>
            <p14:sldId id="356"/>
            <p14:sldId id="341"/>
            <p14:sldId id="367"/>
            <p14:sldId id="344"/>
            <p14:sldId id="345"/>
            <p14:sldId id="346"/>
            <p14:sldId id="359"/>
            <p14:sldId id="360"/>
            <p14:sldId id="325"/>
            <p14:sldId id="366"/>
            <p14:sldId id="343"/>
            <p14:sldId id="363"/>
            <p14:sldId id="357"/>
            <p14:sldId id="364"/>
            <p14:sldId id="365"/>
            <p14:sldId id="373"/>
            <p14:sldId id="362"/>
            <p14:sldId id="36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88207" autoAdjust="0"/>
  </p:normalViewPr>
  <p:slideViewPr>
    <p:cSldViewPr>
      <p:cViewPr varScale="1">
        <p:scale>
          <a:sx n="110" d="100"/>
          <a:sy n="110" d="100"/>
        </p:scale>
        <p:origin x="3725" y="7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charset="0"/>
              </a:defRPr>
            </a:lvl1pPr>
          </a:lstStyle>
          <a:p>
            <a:pPr>
              <a:defRPr/>
            </a:pPr>
            <a:fld id="{3963C178-30FF-4B6F-9B8A-EA40396524E4}" type="slidenum">
              <a:rPr lang="en-US"/>
              <a:pPr>
                <a:defRPr/>
              </a:pPr>
              <a:t>‹#›</a:t>
            </a:fld>
            <a:endParaRPr lang="en-US"/>
          </a:p>
        </p:txBody>
      </p:sp>
    </p:spTree>
    <p:extLst>
      <p:ext uri="{BB962C8B-B14F-4D97-AF65-F5344CB8AC3E}">
        <p14:creationId xmlns:p14="http://schemas.microsoft.com/office/powerpoint/2010/main" val="2970003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1</a:t>
            </a:fld>
            <a:endParaRPr lang="en-US"/>
          </a:p>
        </p:txBody>
      </p:sp>
    </p:spTree>
    <p:extLst>
      <p:ext uri="{BB962C8B-B14F-4D97-AF65-F5344CB8AC3E}">
        <p14:creationId xmlns:p14="http://schemas.microsoft.com/office/powerpoint/2010/main" val="1524605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6</a:t>
            </a:fld>
            <a:endParaRPr lang="en-US"/>
          </a:p>
        </p:txBody>
      </p:sp>
    </p:spTree>
    <p:extLst>
      <p:ext uri="{BB962C8B-B14F-4D97-AF65-F5344CB8AC3E}">
        <p14:creationId xmlns:p14="http://schemas.microsoft.com/office/powerpoint/2010/main" val="1597908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963C178-30FF-4B6F-9B8A-EA40396524E4}" type="slidenum">
              <a:rPr lang="en-US" smtClean="0"/>
              <a:pPr>
                <a:defRPr/>
              </a:pPr>
              <a:t>8</a:t>
            </a:fld>
            <a:endParaRPr lang="en-US"/>
          </a:p>
        </p:txBody>
      </p:sp>
    </p:spTree>
    <p:extLst>
      <p:ext uri="{BB962C8B-B14F-4D97-AF65-F5344CB8AC3E}">
        <p14:creationId xmlns:p14="http://schemas.microsoft.com/office/powerpoint/2010/main" val="38653752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p>
        </p:txBody>
      </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p>
        </p:txBody>
      </p:sp>
      <p:sp>
        <p:nvSpPr>
          <p:cNvPr id="300035" name="Rectangle 3"/>
          <p:cNvSpPr>
            <a:spLocks noGrp="1" noChangeArrowheads="1"/>
          </p:cNvSpPr>
          <p:nvPr>
            <p:ph type="ctrTitle"/>
          </p:nvPr>
        </p:nvSpPr>
        <p:spPr>
          <a:xfrm>
            <a:off x="392113" y="466725"/>
            <a:ext cx="6618287" cy="2133600"/>
          </a:xfrm>
        </p:spPr>
        <p:txBody>
          <a:bodyPr/>
          <a:lstStyle>
            <a:lvl1pPr algn="r">
              <a:defRPr sz="4800"/>
            </a:lvl1pPr>
          </a:lstStyle>
          <a:p>
            <a:r>
              <a:rPr lang="en-US" altLang="en-US"/>
              <a:t>Click to edit Master title style</a:t>
            </a:r>
          </a:p>
        </p:txBody>
      </p:sp>
      <p:sp>
        <p:nvSpPr>
          <p:cNvPr id="300036" name="Rectangle 4"/>
          <p:cNvSpPr>
            <a:spLocks noGrp="1" noChangeArrowheads="1"/>
          </p:cNvSpPr>
          <p:nvPr>
            <p:ph type="subTitle" idx="1"/>
          </p:nvPr>
        </p:nvSpPr>
        <p:spPr>
          <a:xfrm>
            <a:off x="925513" y="3049588"/>
            <a:ext cx="6084887" cy="2362200"/>
          </a:xfrm>
        </p:spPr>
        <p:txBody>
          <a:bodyPr/>
          <a:lstStyle>
            <a:lvl1pPr marL="0" indent="0" algn="r">
              <a:buFont typeface="Wingdings" pitchFamily="2" charset="2"/>
              <a:buNone/>
              <a:defRPr sz="3200"/>
            </a:lvl1pPr>
          </a:lstStyle>
          <a:p>
            <a:r>
              <a:rPr lang="en-US" altLang="en-US"/>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en-US" altLang="en-US"/>
          </a:p>
        </p:txBody>
      </p:sp>
      <p:sp>
        <p:nvSpPr>
          <p:cNvPr id="39" name="Rectangle 6"/>
          <p:cNvSpPr>
            <a:spLocks noGrp="1" noChangeArrowheads="1"/>
          </p:cNvSpPr>
          <p:nvPr>
            <p:ph type="ftr" sz="quarter" idx="11"/>
          </p:nvPr>
        </p:nvSpPr>
        <p:spPr/>
        <p:txBody>
          <a:bodyPr/>
          <a:lstStyle>
            <a:lvl1pPr>
              <a:defRPr/>
            </a:lvl1pPr>
          </a:lstStyle>
          <a:p>
            <a:pPr>
              <a:defRPr/>
            </a:pPr>
            <a:endParaRPr lang="en-US" altLang="en-US"/>
          </a:p>
        </p:txBody>
      </p:sp>
      <p:sp>
        <p:nvSpPr>
          <p:cNvPr id="40" name="Rectangle 7"/>
          <p:cNvSpPr>
            <a:spLocks noGrp="1" noChangeArrowheads="1"/>
          </p:cNvSpPr>
          <p:nvPr>
            <p:ph type="sldNum" sz="quarter" idx="12"/>
          </p:nvPr>
        </p:nvSpPr>
        <p:spPr/>
        <p:txBody>
          <a:bodyPr/>
          <a:lstStyle>
            <a:lvl1pPr>
              <a:defRPr/>
            </a:lvl1pPr>
          </a:lstStyle>
          <a:p>
            <a:pPr>
              <a:defRPr/>
            </a:pPr>
            <a:fld id="{92AA7153-7838-47B7-8E76-206FC1BEC46D}" type="slidenum">
              <a:rPr lang="en-US" altLang="en-US" smtClean="0"/>
              <a:pPr>
                <a:defRPr/>
              </a:pPr>
              <a:t>‹#›</a:t>
            </a:fld>
            <a:endParaRPr lang="en-US" altLang="en-US"/>
          </a:p>
        </p:txBody>
      </p:sp>
      <p:pic>
        <p:nvPicPr>
          <p:cNvPr id="41" name="Picture 40" descr="https://encrypted-tbn3.google.com/images?q=tbn:ANd9GcTLAZpQzmzAPnXtyNCq1onsRE4y0bvoWlMvd3YA8Lt715oLXEJxWA"/>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15200" y="1600200"/>
            <a:ext cx="1577340" cy="1045845"/>
          </a:xfrm>
          <a:prstGeom prst="rect">
            <a:avLst/>
          </a:prstGeom>
          <a:noFill/>
          <a:ln>
            <a:noFill/>
          </a:ln>
        </p:spPr>
      </p:pic>
    </p:spTree>
    <p:extLst>
      <p:ext uri="{BB962C8B-B14F-4D97-AF65-F5344CB8AC3E}">
        <p14:creationId xmlns:p14="http://schemas.microsoft.com/office/powerpoint/2010/main" val="2817854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smtClean="0"/>
            </a:lvl1pPr>
          </a:lstStyle>
          <a:p>
            <a:pPr>
              <a:defRPr/>
            </a:pPr>
            <a:fld id="{C5CEE9A8-FBDC-468A-8692-1A02C1337AC9}" type="slidenum">
              <a:rPr lang="en-US" altLang="en-US" smtClean="0"/>
              <a:pPr>
                <a:defRPr/>
              </a:pPr>
              <a:t>‹#›</a:t>
            </a:fld>
            <a:endParaRPr lang="en-US" altLang="en-US"/>
          </a:p>
        </p:txBody>
      </p:sp>
    </p:spTree>
    <p:extLst>
      <p:ext uri="{BB962C8B-B14F-4D97-AF65-F5344CB8AC3E}">
        <p14:creationId xmlns:p14="http://schemas.microsoft.com/office/powerpoint/2010/main" val="3269575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066800"/>
            <a:ext cx="8716963" cy="52486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81359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p:cNvSpPr>
            <a:spLocks noGrp="1" noChangeArrowheads="1"/>
          </p:cNvSpPr>
          <p:nvPr>
            <p:ph type="sldNum" sz="quarter" idx="12"/>
          </p:nvPr>
        </p:nvSpPr>
        <p:spPr>
          <a:ln/>
        </p:spPr>
        <p:txBody>
          <a:bodyPr/>
          <a:lstStyle>
            <a:lvl1pPr>
              <a:defRPr/>
            </a:lvl1pPr>
          </a:lstStyle>
          <a:p>
            <a:pPr>
              <a:defRPr/>
            </a:pPr>
            <a:fld id="{A06D3E48-136C-48B6-830C-37B7EE302BBF}" type="slidenum">
              <a:rPr lang="en-US" altLang="en-US" smtClean="0"/>
              <a:pPr>
                <a:defRPr/>
              </a:pPr>
              <a:t>‹#›</a:t>
            </a:fld>
            <a:endParaRPr lang="en-US" altLang="en-US"/>
          </a:p>
        </p:txBody>
      </p:sp>
    </p:spTree>
    <p:extLst>
      <p:ext uri="{BB962C8B-B14F-4D97-AF65-F5344CB8AC3E}">
        <p14:creationId xmlns:p14="http://schemas.microsoft.com/office/powerpoint/2010/main" val="240692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12/23/2020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82726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006441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8156481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62049982"/>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422824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Rectangle 3"/>
          <p:cNvSpPr>
            <a:spLocks noGrp="1" noChangeArrowheads="1"/>
          </p:cNvSpPr>
          <p:nvPr>
            <p:ph type="title"/>
          </p:nvPr>
        </p:nvSpPr>
        <p:spPr bwMode="auto">
          <a:xfrm>
            <a:off x="228600" y="152400"/>
            <a:ext cx="7846234" cy="92157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11"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12"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a:pPr>
                <a:defRPr/>
              </a:pPr>
              <a:t>‹#›</a:t>
            </a:fld>
            <a:endParaRPr lang="en-US" altLang="en-US"/>
          </a:p>
        </p:txBody>
      </p:sp>
      <p:sp>
        <p:nvSpPr>
          <p:cNvPr id="46" name="Content Placeholder 45"/>
          <p:cNvSpPr>
            <a:spLocks noGrp="1"/>
          </p:cNvSpPr>
          <p:nvPr>
            <p:ph sz="quarter" idx="10"/>
          </p:nvPr>
        </p:nvSpPr>
        <p:spPr>
          <a:xfrm>
            <a:off x="228598" y="1219200"/>
            <a:ext cx="8716963" cy="5096269"/>
          </a:xfrm>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228600" y="152401"/>
            <a:ext cx="7846234"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a:bodyPr>
          <a:lstStyle/>
          <a:p>
            <a:pPr lvl="0"/>
            <a:r>
              <a:rPr lang="en-US" altLang="en-US"/>
              <a:t>Click to edit Master title style</a:t>
            </a:r>
          </a:p>
        </p:txBody>
      </p:sp>
      <p:sp>
        <p:nvSpPr>
          <p:cNvPr id="1028" name="Rectangle 4"/>
          <p:cNvSpPr>
            <a:spLocks noGrp="1" noChangeArrowheads="1"/>
          </p:cNvSpPr>
          <p:nvPr>
            <p:ph type="body" idx="1"/>
          </p:nvPr>
        </p:nvSpPr>
        <p:spPr bwMode="auto">
          <a:xfrm>
            <a:off x="228599" y="1066801"/>
            <a:ext cx="8716963" cy="5248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99013" name="Rectangle 5"/>
          <p:cNvSpPr>
            <a:spLocks noGrp="1" noChangeArrowheads="1"/>
          </p:cNvSpPr>
          <p:nvPr>
            <p:ph type="dt" sz="half" idx="2"/>
          </p:nvPr>
        </p:nvSpPr>
        <p:spPr bwMode="auto">
          <a:xfrm>
            <a:off x="228599" y="6433504"/>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en-US" dirty="0"/>
          </a:p>
        </p:txBody>
      </p:sp>
      <p:sp>
        <p:nvSpPr>
          <p:cNvPr id="299014" name="Rectangle 6"/>
          <p:cNvSpPr>
            <a:spLocks noGrp="1" noChangeArrowheads="1"/>
          </p:cNvSpPr>
          <p:nvPr>
            <p:ph type="ftr" sz="quarter" idx="3"/>
          </p:nvPr>
        </p:nvSpPr>
        <p:spPr bwMode="auto">
          <a:xfrm>
            <a:off x="2796380" y="6435637"/>
            <a:ext cx="3581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en-US" dirty="0"/>
          </a:p>
        </p:txBody>
      </p:sp>
      <p:sp>
        <p:nvSpPr>
          <p:cNvPr id="299015" name="Rectangle 7"/>
          <p:cNvSpPr>
            <a:spLocks noGrp="1" noChangeArrowheads="1"/>
          </p:cNvSpPr>
          <p:nvPr>
            <p:ph type="sldNum" sz="quarter" idx="4"/>
          </p:nvPr>
        </p:nvSpPr>
        <p:spPr bwMode="auto">
          <a:xfrm>
            <a:off x="6811962" y="6433087"/>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2E325153-1018-431B-94BC-E5F3F0342855}" type="slidenum">
              <a:rPr lang="en-US" altLang="en-US" smtClean="0"/>
              <a:pPr>
                <a:defRPr/>
              </a:pPr>
              <a:t>‹#›</a:t>
            </a:fld>
            <a:endParaRPr lang="en-US" altLang="en-US"/>
          </a:p>
        </p:txBody>
      </p:sp>
      <p:pic>
        <p:nvPicPr>
          <p:cNvPr id="40" name="Picture 39" descr="https://encrypted-tbn3.google.com/images?q=tbn:ANd9GcTLAZpQzmzAPnXtyNCq1onsRE4y0bvoWlMvd3YA8Lt715oLXEJxWA"/>
          <p:cNvPicPr>
            <a:picLocks noChangeAspect="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92440" y="152400"/>
            <a:ext cx="1051560" cy="697230"/>
          </a:xfrm>
          <a:prstGeom prst="rect">
            <a:avLst/>
          </a:prstGeom>
          <a:noFill/>
          <a:ln>
            <a:noFill/>
          </a:ln>
        </p:spPr>
      </p:pic>
    </p:spTree>
    <p:extLst>
      <p:ext uri="{BB962C8B-B14F-4D97-AF65-F5344CB8AC3E}">
        <p14:creationId xmlns:p14="http://schemas.microsoft.com/office/powerpoint/2010/main" val="3109042376"/>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898" r:id="rId9"/>
    <p:sldLayoutId id="2147483919" r:id="rId10"/>
  </p:sldLayoutIdLst>
  <p:hf hdr="0" ftr="0" dt="0"/>
  <p:txStyles>
    <p:titleStyle>
      <a:lvl1pPr algn="l" rtl="0" eaLnBrk="1" fontAlgn="base" hangingPunct="1">
        <a:spcBef>
          <a:spcPct val="0"/>
        </a:spcBef>
        <a:spcAft>
          <a:spcPct val="0"/>
        </a:spcAft>
        <a:defRPr sz="3900" b="1">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charset="0"/>
        </a:defRPr>
      </a:lvl2pPr>
      <a:lvl3pPr algn="l" rtl="0" eaLnBrk="1" fontAlgn="base" hangingPunct="1">
        <a:spcBef>
          <a:spcPct val="0"/>
        </a:spcBef>
        <a:spcAft>
          <a:spcPct val="0"/>
        </a:spcAft>
        <a:defRPr sz="3900" b="1">
          <a:solidFill>
            <a:schemeClr val="tx2"/>
          </a:solidFill>
          <a:latin typeface="Arial" charset="0"/>
        </a:defRPr>
      </a:lvl3pPr>
      <a:lvl4pPr algn="l" rtl="0" eaLnBrk="1" fontAlgn="base" hangingPunct="1">
        <a:spcBef>
          <a:spcPct val="0"/>
        </a:spcBef>
        <a:spcAft>
          <a:spcPct val="0"/>
        </a:spcAft>
        <a:defRPr sz="3900" b="1">
          <a:solidFill>
            <a:schemeClr val="tx2"/>
          </a:solidFill>
          <a:latin typeface="Arial" charset="0"/>
        </a:defRPr>
      </a:lvl4pPr>
      <a:lvl5pPr algn="l" rtl="0" eaLnBrk="1" fontAlgn="base" hangingPunct="1">
        <a:spcBef>
          <a:spcPct val="0"/>
        </a:spcBef>
        <a:spcAft>
          <a:spcPct val="0"/>
        </a:spcAft>
        <a:defRPr sz="3900" b="1">
          <a:solidFill>
            <a:schemeClr val="tx2"/>
          </a:solidFill>
          <a:latin typeface="Arial" charset="0"/>
        </a:defRPr>
      </a:lvl5pPr>
      <a:lvl6pPr marL="457200" algn="l" rtl="0" eaLnBrk="1" fontAlgn="base" hangingPunct="1">
        <a:spcBef>
          <a:spcPct val="0"/>
        </a:spcBef>
        <a:spcAft>
          <a:spcPct val="0"/>
        </a:spcAft>
        <a:defRPr sz="3900" b="1">
          <a:solidFill>
            <a:schemeClr val="tx2"/>
          </a:solidFill>
          <a:latin typeface="Arial" charset="0"/>
        </a:defRPr>
      </a:lvl6pPr>
      <a:lvl7pPr marL="914400" algn="l" rtl="0" eaLnBrk="1" fontAlgn="base" hangingPunct="1">
        <a:spcBef>
          <a:spcPct val="0"/>
        </a:spcBef>
        <a:spcAft>
          <a:spcPct val="0"/>
        </a:spcAft>
        <a:defRPr sz="3900" b="1">
          <a:solidFill>
            <a:schemeClr val="tx2"/>
          </a:solidFill>
          <a:latin typeface="Arial" charset="0"/>
        </a:defRPr>
      </a:lvl7pPr>
      <a:lvl8pPr marL="1371600" algn="l" rtl="0" eaLnBrk="1" fontAlgn="base" hangingPunct="1">
        <a:spcBef>
          <a:spcPct val="0"/>
        </a:spcBef>
        <a:spcAft>
          <a:spcPct val="0"/>
        </a:spcAft>
        <a:defRPr sz="3900" b="1">
          <a:solidFill>
            <a:schemeClr val="tx2"/>
          </a:solidFill>
          <a:latin typeface="Arial" charset="0"/>
        </a:defRPr>
      </a:lvl8pPr>
      <a:lvl9pPr marL="1828800" algn="l" rtl="0" eaLnBrk="1" fontAlgn="base" hangingPunct="1">
        <a:spcBef>
          <a:spcPct val="0"/>
        </a:spcBef>
        <a:spcAft>
          <a:spcPct val="0"/>
        </a:spcAft>
        <a:defRPr sz="3900" b="1">
          <a:solidFill>
            <a:schemeClr val="tx2"/>
          </a:solidFill>
          <a:latin typeface="Arial" charset="0"/>
        </a:defRPr>
      </a:lvl9pPr>
    </p:titleStyle>
    <p:bodyStyle>
      <a:lvl1pPr marL="342900" indent="-342900" algn="l" rtl="0" eaLnBrk="1" fontAlgn="base" hangingPunct="1">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1" fontAlgn="base" hangingPunct="1">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caniuse.com/#feat=cors" TargetMode="External"/><Relationship Id="rId2" Type="http://schemas.openxmlformats.org/officeDocument/2006/relationships/hyperlink" Target="https://en.wikipedia.org/wiki/Cross-origin_resource_sharin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cors-anywhere.herokuapp.com/" TargetMode="External"/><Relationship Id="rId1" Type="http://schemas.openxmlformats.org/officeDocument/2006/relationships/slideLayout" Target="../slideLayouts/slideLayout2.xml"/><Relationship Id="rId4" Type="http://schemas.openxmlformats.org/officeDocument/2006/relationships/hyperlink" Target="https://www.sitepoint.com/working-around-origin-policy/"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cors-anywhere.herokuapp.com/" TargetMode="External"/><Relationship Id="rId2" Type="http://schemas.openxmlformats.org/officeDocument/2006/relationships/hyperlink" Target="http://it4203.azurewebsites.net/demo/ajax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openlibrary.org/api/books?bibkeys=ISBN:1593274874&amp;jscmd=data" TargetMode="External"/><Relationship Id="rId2" Type="http://schemas.openxmlformats.org/officeDocument/2006/relationships/hyperlink" Target="https://openlibrary.org/api/books?bibkeys=ISBN:1593274874&amp;jscmd=data&amp;callback=handleResponse" TargetMode="Externa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learn.jquery.com/ajax/working-with-json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api.jquery.com/jquery.getjson/"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tackoverflow.com/questions/11127025/how-does-google-chromes-advanced-rest-client-make-cross-domain-post-request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s://developer.mozilla.org/en-US/docs/Web/Security/Same-origin_policy" TargetMode="External"/><Relationship Id="rId3" Type="http://schemas.openxmlformats.org/officeDocument/2006/relationships/hyperlink" Target="https://en.wikipedia.org/wiki/Cross-origin_resource_sharing" TargetMode="External"/><Relationship Id="rId7" Type="http://schemas.openxmlformats.org/officeDocument/2006/relationships/hyperlink" Target="http://stage.vambenepe.com/archives/1801" TargetMode="External"/><Relationship Id="rId2" Type="http://schemas.openxmlformats.org/officeDocument/2006/relationships/hyperlink" Target="https://www.sitepoint.com/working-around-origin-policy/" TargetMode="External"/><Relationship Id="rId1" Type="http://schemas.openxmlformats.org/officeDocument/2006/relationships/slideLayout" Target="../slideLayouts/slideLayout2.xml"/><Relationship Id="rId6" Type="http://schemas.openxmlformats.org/officeDocument/2006/relationships/hyperlink" Target="https://blog.algolia.com/jsonp-still-mandatory/" TargetMode="External"/><Relationship Id="rId11" Type="http://schemas.openxmlformats.org/officeDocument/2006/relationships/hyperlink" Target="http://enable-cors.org/" TargetMode="External"/><Relationship Id="rId5" Type="http://schemas.openxmlformats.org/officeDocument/2006/relationships/hyperlink" Target="http://www.dotnetcurry.com/jquery/1095/json-jsonp-jquery-basic-tutorial" TargetMode="External"/><Relationship Id="rId10" Type="http://schemas.openxmlformats.org/officeDocument/2006/relationships/hyperlink" Target="https://developer.mozilla.org/en-US/docs/Web/HTTP/Access_control_CORS" TargetMode="External"/><Relationship Id="rId4" Type="http://schemas.openxmlformats.org/officeDocument/2006/relationships/hyperlink" Target="https://en.wikipedia.org/wiki/JSONP" TargetMode="External"/><Relationship Id="rId9" Type="http://schemas.openxmlformats.org/officeDocument/2006/relationships/hyperlink" Target="https://developer.mozilla.org/en-US/docs/Web/HTTP/CORS"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rest.elkstein.org/2008/02/ajax-and-rest.html" TargetMode="Externa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hyperlink" Target="http://stage.vambenepe.com/archives/1801"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eveloper.mozilla.org/en-US/docs/Web/Security/Same-origin_policy"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developer.mozilla.org/en-US/docs/Web/Security/Same-origin_policy"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api.itbook.store/1.0/search/mongodb" TargetMode="External"/><Relationship Id="rId7" Type="http://schemas.openxmlformats.org/officeDocument/2006/relationships/image" Target="../media/image5.png"/><Relationship Id="rId2" Type="http://schemas.openxmlformats.org/officeDocument/2006/relationships/hyperlink" Target="http://it4203.azurewebsites.net/demo/ajax-rest/ajax-rest-fail.html"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joke-api-strict-cors.appspot.com/random_joke" TargetMode="External"/><Relationship Id="rId4" Type="http://schemas.openxmlformats.org/officeDocument/2006/relationships/hyperlink" Target="https://api.bing.com/osjson.aspx?query=kennesaw"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ziptasticapi.com/30303" TargetMode="External"/><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openlibrary.org/api/books?bibkeys=ISBN:1593274874&amp;jscmd=data&amp;format=json" TargetMode="External"/><Relationship Id="rId5" Type="http://schemas.openxmlformats.org/officeDocument/2006/relationships/hyperlink" Target="https://www.googleapis.com/books/v1/volumes?q=ajax" TargetMode="External"/><Relationship Id="rId4" Type="http://schemas.openxmlformats.org/officeDocument/2006/relationships/hyperlink" Target="http://it-ebooks-api.info/v1/search/web" TargetMode="External"/><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392113" y="533400"/>
            <a:ext cx="6618287" cy="2133600"/>
          </a:xfrm>
        </p:spPr>
        <p:txBody>
          <a:bodyPr>
            <a:normAutofit/>
          </a:bodyPr>
          <a:lstStyle/>
          <a:p>
            <a:r>
              <a:rPr lang="en-US" sz="3200" dirty="0"/>
              <a:t>Consuming </a:t>
            </a:r>
            <a:br>
              <a:rPr lang="en-US" sz="3200" dirty="0"/>
            </a:br>
            <a:r>
              <a:rPr lang="en-US" sz="3200" dirty="0"/>
              <a:t>Cross-Domain RESTful Web API</a:t>
            </a:r>
            <a:br>
              <a:rPr lang="en-US" sz="3200" dirty="0"/>
            </a:br>
            <a:r>
              <a:rPr lang="en-US" sz="3200" dirty="0"/>
              <a:t>in AJAX</a:t>
            </a:r>
            <a:endParaRPr lang="en-US" sz="2400" dirty="0"/>
          </a:p>
        </p:txBody>
      </p:sp>
      <p:sp>
        <p:nvSpPr>
          <p:cNvPr id="3075" name="Rectangle 5"/>
          <p:cNvSpPr>
            <a:spLocks noGrp="1" noChangeArrowheads="1"/>
          </p:cNvSpPr>
          <p:nvPr>
            <p:ph type="subTitle" idx="1"/>
          </p:nvPr>
        </p:nvSpPr>
        <p:spPr/>
        <p:txBody>
          <a:bodyPr>
            <a:normAutofit/>
          </a:bodyPr>
          <a:lstStyle/>
          <a:p>
            <a:pPr>
              <a:lnSpc>
                <a:spcPct val="90000"/>
              </a:lnSpc>
            </a:pPr>
            <a:r>
              <a:rPr lang="en-US" sz="2400"/>
              <a:t>IT 4403 Advanced Web and Mobile Applications</a:t>
            </a:r>
            <a:endParaRPr lang="en-US" sz="2400" dirty="0"/>
          </a:p>
        </p:txBody>
      </p:sp>
      <p:sp>
        <p:nvSpPr>
          <p:cNvPr id="6" name="Rectangle 6"/>
          <p:cNvSpPr>
            <a:spLocks noChangeArrowheads="1"/>
          </p:cNvSpPr>
          <p:nvPr/>
        </p:nvSpPr>
        <p:spPr bwMode="auto">
          <a:xfrm>
            <a:off x="3505200" y="4986141"/>
            <a:ext cx="2209800" cy="762000"/>
          </a:xfrm>
          <a:prstGeom prst="rect">
            <a:avLst/>
          </a:prstGeom>
          <a:noFill/>
          <a:ln w="9525">
            <a:noFill/>
            <a:miter lim="800000"/>
            <a:headEnd/>
            <a:tailEnd/>
          </a:ln>
        </p:spPr>
        <p:txBody>
          <a:bodyPr/>
          <a:lstStyle/>
          <a:p>
            <a:pPr algn="r">
              <a:lnSpc>
                <a:spcPct val="80000"/>
              </a:lnSpc>
              <a:spcBef>
                <a:spcPct val="20000"/>
              </a:spcBef>
              <a:buClr>
                <a:schemeClr val="tx2"/>
              </a:buClr>
              <a:buSzPct val="70000"/>
              <a:buFont typeface="Wingdings" pitchFamily="2" charset="2"/>
              <a:buNone/>
            </a:pPr>
            <a:r>
              <a:rPr lang="en-US" sz="2400" dirty="0"/>
              <a:t>Jack G. </a:t>
            </a:r>
            <a:r>
              <a:rPr lang="en-US" sz="2400" dirty="0" err="1"/>
              <a:t>Zheng</a:t>
            </a:r>
            <a:endParaRPr lang="en-US" sz="2400" dirty="0"/>
          </a:p>
          <a:p>
            <a:pPr algn="r">
              <a:lnSpc>
                <a:spcPct val="80000"/>
              </a:lnSpc>
              <a:spcBef>
                <a:spcPct val="20000"/>
              </a:spcBef>
              <a:buClr>
                <a:schemeClr val="tx2"/>
              </a:buClr>
              <a:buSzPct val="70000"/>
              <a:buFont typeface="Wingdings" pitchFamily="2" charset="2"/>
              <a:buNone/>
            </a:pPr>
            <a:r>
              <a:rPr lang="en-US" sz="2000" dirty="0"/>
              <a:t>Fall 2019</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1219" y="4743997"/>
            <a:ext cx="1059187" cy="1067594"/>
          </a:xfrm>
          <a:prstGeom prst="rect">
            <a:avLst/>
          </a:prstGeom>
        </p:spPr>
      </p:pic>
    </p:spTree>
    <p:extLst>
      <p:ext uri="{BB962C8B-B14F-4D97-AF65-F5344CB8AC3E}">
        <p14:creationId xmlns:p14="http://schemas.microsoft.com/office/powerpoint/2010/main" val="59658871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CORS</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10</a:t>
            </a:fld>
            <a:endParaRPr lang="en-US" altLang="en-US"/>
          </a:p>
        </p:txBody>
      </p:sp>
      <p:sp>
        <p:nvSpPr>
          <p:cNvPr id="9" name="Content Placeholder 8"/>
          <p:cNvSpPr>
            <a:spLocks noGrp="1"/>
          </p:cNvSpPr>
          <p:nvPr>
            <p:ph sz="quarter" idx="10"/>
          </p:nvPr>
        </p:nvSpPr>
        <p:spPr/>
        <p:txBody>
          <a:bodyPr>
            <a:normAutofit fontScale="85000" lnSpcReduction="20000"/>
          </a:bodyPr>
          <a:lstStyle/>
          <a:p>
            <a:r>
              <a:rPr lang="en-US" dirty="0"/>
              <a:t>Cross-Origin Resource Sharing (CORS) is a W3C spec that allows cross-domain communication from the browser. </a:t>
            </a:r>
          </a:p>
          <a:p>
            <a:r>
              <a:rPr lang="en-US" dirty="0"/>
              <a:t>CORS support requires coordination between both the server and client</a:t>
            </a:r>
          </a:p>
          <a:p>
            <a:r>
              <a:rPr lang="en-US" dirty="0"/>
              <a:t>It makes use of HTTP headers</a:t>
            </a:r>
          </a:p>
          <a:p>
            <a:pPr lvl="1"/>
            <a:r>
              <a:rPr lang="en-US" dirty="0"/>
              <a:t>The service provider will determine the rules to respond with proper HTTP headers, especially “</a:t>
            </a:r>
            <a:r>
              <a:rPr lang="en-US" b="1" dirty="0"/>
              <a:t>Access-Control-Allow-Origin</a:t>
            </a:r>
            <a:r>
              <a:rPr lang="en-US" dirty="0"/>
              <a:t>”.</a:t>
            </a:r>
          </a:p>
          <a:p>
            <a:pPr lvl="1"/>
            <a:r>
              <a:rPr lang="en-US" dirty="0"/>
              <a:t>Usually used with authentication</a:t>
            </a:r>
          </a:p>
          <a:p>
            <a:pPr lvl="1"/>
            <a:r>
              <a:rPr lang="en-US" dirty="0">
                <a:hlinkClick r:id="rId2"/>
              </a:rPr>
              <a:t>https://en.wikipedia.org/wiki/Cross-origin_resource_sharing</a:t>
            </a:r>
            <a:endParaRPr lang="en-US" dirty="0"/>
          </a:p>
          <a:p>
            <a:r>
              <a:rPr lang="en-US" dirty="0"/>
              <a:t>The client side process is managed by the browser, not the JavaScript program</a:t>
            </a:r>
          </a:p>
          <a:p>
            <a:pPr lvl="1"/>
            <a:r>
              <a:rPr lang="en-US" dirty="0"/>
              <a:t>Browser support </a:t>
            </a:r>
            <a:r>
              <a:rPr lang="en-US" dirty="0">
                <a:hlinkClick r:id="rId3"/>
              </a:rPr>
              <a:t>http://caniuse.com/#feat=cors</a:t>
            </a:r>
            <a:endParaRPr lang="en-US" dirty="0"/>
          </a:p>
        </p:txBody>
      </p:sp>
    </p:spTree>
    <p:extLst>
      <p:ext uri="{BB962C8B-B14F-4D97-AF65-F5344CB8AC3E}">
        <p14:creationId xmlns:p14="http://schemas.microsoft.com/office/powerpoint/2010/main" val="548587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Server Proxy</a:t>
            </a:r>
            <a:endParaRPr lang="en-US"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11</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The cross domain restriction does not apply to servers. So the server can act as a middle man.</a:t>
            </a:r>
          </a:p>
          <a:p>
            <a:endParaRPr lang="en-US" dirty="0"/>
          </a:p>
          <a:p>
            <a:endParaRPr lang="en-US" dirty="0"/>
          </a:p>
          <a:p>
            <a:endParaRPr lang="en-US" dirty="0"/>
          </a:p>
          <a:p>
            <a:endParaRPr lang="en-US" dirty="0"/>
          </a:p>
          <a:p>
            <a:endParaRPr lang="en-US" dirty="0"/>
          </a:p>
          <a:p>
            <a:r>
              <a:rPr lang="en-US" dirty="0"/>
              <a:t>Two methods</a:t>
            </a:r>
          </a:p>
          <a:p>
            <a:pPr lvl="1"/>
            <a:r>
              <a:rPr lang="en-US" dirty="0"/>
              <a:t>CORS proxy: </a:t>
            </a:r>
            <a:r>
              <a:rPr lang="en-US" dirty="0">
                <a:hlinkClick r:id="rId2"/>
              </a:rPr>
              <a:t>https://cors-anywhere.herokuapp.com/</a:t>
            </a:r>
            <a:r>
              <a:rPr lang="en-US" dirty="0"/>
              <a:t> - see example “itbook.store-cors.html”</a:t>
            </a:r>
          </a:p>
          <a:p>
            <a:pPr lvl="1"/>
            <a:r>
              <a:rPr lang="en-US" dirty="0"/>
              <a:t>Server side app proxy on your own server. For example, develop a PHP app to call the service and redirect the response to the client. See examples “itbook.store-proxy.html” and “</a:t>
            </a:r>
            <a:r>
              <a:rPr lang="en-US" dirty="0" err="1"/>
              <a:t>itbook.store-proxy.php</a:t>
            </a:r>
            <a:r>
              <a:rPr lang="en-US" dirty="0"/>
              <a:t>”</a:t>
            </a:r>
          </a:p>
          <a:p>
            <a:endParaRPr lang="en-US" dirty="0"/>
          </a:p>
          <a:p>
            <a:endParaRPr lang="en-US" dirty="0"/>
          </a:p>
          <a:p>
            <a:endParaRPr lang="en-US" dirty="0"/>
          </a:p>
          <a:p>
            <a:endParaRPr lang="en-US" dirty="0"/>
          </a:p>
          <a:p>
            <a:endParaRPr lang="en-US" dirty="0"/>
          </a:p>
          <a:p>
            <a:endParaRPr lang="en-US" dirty="0"/>
          </a:p>
        </p:txBody>
      </p:sp>
      <p:pic>
        <p:nvPicPr>
          <p:cNvPr id="1026" name="Picture 2" descr="alt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905000"/>
            <a:ext cx="5377855" cy="20589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33813" y="3924626"/>
            <a:ext cx="5514753" cy="313883"/>
          </a:xfrm>
          <a:prstGeom prst="rect">
            <a:avLst/>
          </a:prstGeom>
        </p:spPr>
        <p:txBody>
          <a:bodyPr wrap="square">
            <a:spAutoFit/>
          </a:bodyPr>
          <a:lstStyle/>
          <a:p>
            <a:r>
              <a:rPr lang="en-US" sz="1400" dirty="0"/>
              <a:t>Image from </a:t>
            </a:r>
            <a:r>
              <a:rPr lang="en-US" sz="1400" dirty="0">
                <a:hlinkClick r:id="rId4"/>
              </a:rPr>
              <a:t>https://www.sitepoint.com/working-around-origin-policy/</a:t>
            </a:r>
            <a:endParaRPr lang="en-US" sz="1400" dirty="0"/>
          </a:p>
        </p:txBody>
      </p:sp>
      <p:sp>
        <p:nvSpPr>
          <p:cNvPr id="6" name="Rectangle 5"/>
          <p:cNvSpPr/>
          <p:nvPr/>
        </p:nvSpPr>
        <p:spPr bwMode="auto">
          <a:xfrm>
            <a:off x="5845121" y="1794471"/>
            <a:ext cx="1403445" cy="1828800"/>
          </a:xfrm>
          <a:prstGeom prst="rect">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RESTful</a:t>
            </a:r>
            <a:r>
              <a:rPr kumimoji="0" lang="en-US" sz="1800" b="0" i="0" u="none" strike="noStrike" cap="none" normalizeH="0" dirty="0">
                <a:ln>
                  <a:noFill/>
                </a:ln>
                <a:solidFill>
                  <a:schemeClr val="tx1"/>
                </a:solidFill>
                <a:effectLst/>
                <a:latin typeface="Arial" charset="0"/>
              </a:rPr>
              <a:t> Web API</a:t>
            </a:r>
            <a:r>
              <a:rPr lang="en-US" dirty="0">
                <a:solidFill>
                  <a:schemeClr val="tx1"/>
                </a:solidFill>
                <a:latin typeface="Arial" charset="0"/>
              </a:rPr>
              <a:t> on another domain</a:t>
            </a:r>
            <a:endParaRPr kumimoji="0" lang="en-US" sz="1800" b="0" i="0" u="none" strike="noStrike" cap="none" normalizeH="0" dirty="0">
              <a:ln>
                <a:noFill/>
              </a:ln>
              <a:solidFill>
                <a:schemeClr val="tx1"/>
              </a:solidFill>
              <a:effectLst/>
              <a:latin typeface="Arial" charset="0"/>
            </a:endParaRPr>
          </a:p>
        </p:txBody>
      </p:sp>
    </p:spTree>
    <p:extLst>
      <p:ext uri="{BB962C8B-B14F-4D97-AF65-F5344CB8AC3E}">
        <p14:creationId xmlns:p14="http://schemas.microsoft.com/office/powerpoint/2010/main" val="2646377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JSONP</a:t>
            </a:r>
          </a:p>
        </p:txBody>
      </p:sp>
      <p:sp>
        <p:nvSpPr>
          <p:cNvPr id="4" name="Slide Number Placeholder 3"/>
          <p:cNvSpPr>
            <a:spLocks noGrp="1"/>
          </p:cNvSpPr>
          <p:nvPr>
            <p:ph type="sldNum" sz="quarter" idx="4"/>
          </p:nvPr>
        </p:nvSpPr>
        <p:spPr>
          <a:xfrm>
            <a:off x="6934200" y="6477000"/>
            <a:ext cx="2133600" cy="304800"/>
          </a:xfrm>
          <a:prstGeom prst="rect">
            <a:avLst/>
          </a:prstGeom>
        </p:spPr>
        <p:txBody>
          <a:bodyPr/>
          <a:lstStyle/>
          <a:p>
            <a:pPr>
              <a:defRPr/>
            </a:pPr>
            <a:fld id="{44A34618-D25F-4AC8-A394-1D13A87FBCA0}" type="slidenum">
              <a:rPr lang="en-US" altLang="en-US" smtClean="0"/>
              <a:pPr>
                <a:defRPr/>
              </a:pPr>
              <a:t>12</a:t>
            </a:fld>
            <a:endParaRPr lang="en-US" altLang="en-US"/>
          </a:p>
        </p:txBody>
      </p:sp>
      <p:sp>
        <p:nvSpPr>
          <p:cNvPr id="6" name="Content Placeholder 5"/>
          <p:cNvSpPr>
            <a:spLocks noGrp="1"/>
          </p:cNvSpPr>
          <p:nvPr>
            <p:ph sz="quarter" idx="10"/>
          </p:nvPr>
        </p:nvSpPr>
        <p:spPr>
          <a:xfrm>
            <a:off x="228600" y="1143000"/>
            <a:ext cx="8686800" cy="5257800"/>
          </a:xfrm>
          <a:prstGeom prst="rect">
            <a:avLst/>
          </a:prstGeom>
        </p:spPr>
        <p:txBody>
          <a:bodyPr>
            <a:normAutofit fontScale="85000" lnSpcReduction="20000"/>
          </a:bodyPr>
          <a:lstStyle/>
          <a:p>
            <a:r>
              <a:rPr lang="en-US" dirty="0"/>
              <a:t>JSON Padding is a technique to avoid the same origin constraint by using the script tag that can download JavaScript from any domain.</a:t>
            </a:r>
          </a:p>
          <a:p>
            <a:pPr lvl="1"/>
            <a:r>
              <a:rPr lang="en-US" dirty="0"/>
              <a:t>Strictly speaking, JSONP is not AJAX. It does not use the XHR to manage request and response.</a:t>
            </a:r>
          </a:p>
          <a:p>
            <a:pPr lvl="1"/>
            <a:r>
              <a:rPr lang="en-US" dirty="0"/>
              <a:t>But it provides a kind of asynchronous communication and supports partial page loading through dynamic script insertion.</a:t>
            </a:r>
          </a:p>
          <a:p>
            <a:pPr lvl="1"/>
            <a:r>
              <a:rPr lang="en-US" dirty="0"/>
              <a:t>JSONP needs specific web API support</a:t>
            </a:r>
          </a:p>
          <a:p>
            <a:r>
              <a:rPr lang="en-US" dirty="0"/>
              <a:t>Three key elements in JSONP</a:t>
            </a:r>
          </a:p>
          <a:p>
            <a:pPr lvl="1"/>
            <a:r>
              <a:rPr lang="en-US" dirty="0"/>
              <a:t>The service provider needs to provide a response that wraps the JSON content in a callback function – not pure JSON (the JSON content is actually a value passed to the function)</a:t>
            </a:r>
          </a:p>
          <a:p>
            <a:pPr lvl="1"/>
            <a:r>
              <a:rPr lang="en-US" dirty="0"/>
              <a:t>The client JavaScript program needs to define the callback function that processes the JSON passed through the function</a:t>
            </a:r>
          </a:p>
          <a:p>
            <a:pPr lvl="1"/>
            <a:r>
              <a:rPr lang="en-US" dirty="0"/>
              <a:t>Static or dynamic script insertion in the client JavaScript program</a:t>
            </a:r>
          </a:p>
        </p:txBody>
      </p:sp>
    </p:spTree>
    <p:extLst>
      <p:ext uri="{BB962C8B-B14F-4D97-AF65-F5344CB8AC3E}">
        <p14:creationId xmlns:p14="http://schemas.microsoft.com/office/powerpoint/2010/main" val="5013100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Examples</a:t>
            </a:r>
          </a:p>
        </p:txBody>
      </p:sp>
      <p:sp>
        <p:nvSpPr>
          <p:cNvPr id="3" name="Slide Number Placeholder 2"/>
          <p:cNvSpPr>
            <a:spLocks noGrp="1"/>
          </p:cNvSpPr>
          <p:nvPr>
            <p:ph type="sldNum" sz="quarter" idx="4"/>
          </p:nvPr>
        </p:nvSpPr>
        <p:spPr/>
        <p:txBody>
          <a:bodyPr/>
          <a:lstStyle/>
          <a:p>
            <a:pPr>
              <a:defRPr/>
            </a:pPr>
            <a:fld id="{085BD73C-F657-48E9-A501-AFE9D16A9C49}" type="slidenum">
              <a:rPr lang="en-US" altLang="en-US" smtClean="0"/>
              <a:pPr>
                <a:defRPr/>
              </a:pPr>
              <a:t>13</a:t>
            </a:fld>
            <a:endParaRPr lang="en-US" altLang="en-US"/>
          </a:p>
        </p:txBody>
      </p:sp>
      <p:sp>
        <p:nvSpPr>
          <p:cNvPr id="4" name="Content Placeholder 3"/>
          <p:cNvSpPr>
            <a:spLocks noGrp="1"/>
          </p:cNvSpPr>
          <p:nvPr>
            <p:ph sz="quarter" idx="10"/>
          </p:nvPr>
        </p:nvSpPr>
        <p:spPr>
          <a:xfrm>
            <a:off x="228598" y="1066800"/>
            <a:ext cx="8716963" cy="914399"/>
          </a:xfrm>
        </p:spPr>
        <p:txBody>
          <a:bodyPr>
            <a:normAutofit fontScale="47500" lnSpcReduction="20000"/>
          </a:bodyPr>
          <a:lstStyle/>
          <a:p>
            <a:r>
              <a:rPr lang="en-US" dirty="0"/>
              <a:t>Live demo of all examples at </a:t>
            </a:r>
            <a:r>
              <a:rPr lang="en-US" dirty="0">
                <a:hlinkClick r:id="rId2"/>
              </a:rPr>
              <a:t>http://it4203.</a:t>
            </a:r>
            <a:r>
              <a:rPr lang="en-US" sz="3200" dirty="0">
                <a:hlinkClick r:id="rId2"/>
              </a:rPr>
              <a:t>azurewebsites.ne</a:t>
            </a:r>
            <a:r>
              <a:rPr lang="en-US" dirty="0">
                <a:hlinkClick r:id="rId2"/>
              </a:rPr>
              <a:t>t/demo/ajax2</a:t>
            </a:r>
            <a:endParaRPr lang="en-US" dirty="0"/>
          </a:p>
          <a:p>
            <a:r>
              <a:rPr lang="en-US" b="1" dirty="0">
                <a:solidFill>
                  <a:srgbClr val="FF0000"/>
                </a:solidFill>
              </a:rPr>
              <a:t>Examples can be downloaded on the content page. Please put all files to your server and see its effects. These AJAX examples need sever side support.</a:t>
            </a:r>
          </a:p>
        </p:txBody>
      </p:sp>
      <p:graphicFrame>
        <p:nvGraphicFramePr>
          <p:cNvPr id="5" name="Content Placeholder 4"/>
          <p:cNvGraphicFramePr>
            <a:graphicFrameLocks/>
          </p:cNvGraphicFramePr>
          <p:nvPr>
            <p:extLst>
              <p:ext uri="{D42A27DB-BD31-4B8C-83A1-F6EECF244321}">
                <p14:modId xmlns:p14="http://schemas.microsoft.com/office/powerpoint/2010/main" val="2311837020"/>
              </p:ext>
            </p:extLst>
          </p:nvPr>
        </p:nvGraphicFramePr>
        <p:xfrm>
          <a:off x="262168" y="2064485"/>
          <a:ext cx="8688709" cy="4299487"/>
        </p:xfrm>
        <a:graphic>
          <a:graphicData uri="http://schemas.openxmlformats.org/drawingml/2006/table">
            <a:tbl>
              <a:tblPr firstRow="1" bandRow="1">
                <a:tableStyleId>{5C22544A-7EE6-4342-B048-85BDC9FD1C3A}</a:tableStyleId>
              </a:tblPr>
              <a:tblGrid>
                <a:gridCol w="2791148">
                  <a:extLst>
                    <a:ext uri="{9D8B030D-6E8A-4147-A177-3AD203B41FA5}">
                      <a16:colId xmlns:a16="http://schemas.microsoft.com/office/drawing/2014/main" val="20000"/>
                    </a:ext>
                  </a:extLst>
                </a:gridCol>
                <a:gridCol w="5897561">
                  <a:extLst>
                    <a:ext uri="{9D8B030D-6E8A-4147-A177-3AD203B41FA5}">
                      <a16:colId xmlns:a16="http://schemas.microsoft.com/office/drawing/2014/main" val="20001"/>
                    </a:ext>
                  </a:extLst>
                </a:gridCol>
              </a:tblGrid>
              <a:tr h="321873">
                <a:tc>
                  <a:txBody>
                    <a:bodyPr/>
                    <a:lstStyle/>
                    <a:p>
                      <a:r>
                        <a:rPr lang="en-US" sz="1400" dirty="0"/>
                        <a:t>Files</a:t>
                      </a:r>
                    </a:p>
                  </a:txBody>
                  <a:tcPr/>
                </a:tc>
                <a:tc>
                  <a:txBody>
                    <a:bodyPr/>
                    <a:lstStyle/>
                    <a:p>
                      <a:r>
                        <a:rPr lang="en-US" sz="1400" dirty="0"/>
                        <a:t>Example</a:t>
                      </a:r>
                    </a:p>
                  </a:txBody>
                  <a:tcPr/>
                </a:tc>
                <a:extLst>
                  <a:ext uri="{0D108BD9-81ED-4DB2-BD59-A6C34878D82A}">
                    <a16:rowId xmlns:a16="http://schemas.microsoft.com/office/drawing/2014/main" val="10000"/>
                  </a:ext>
                </a:extLst>
              </a:tr>
              <a:tr h="342898">
                <a:tc>
                  <a:txBody>
                    <a:bodyPr/>
                    <a:lstStyle/>
                    <a:p>
                      <a:r>
                        <a:rPr lang="en-US" sz="1400" dirty="0"/>
                        <a:t>ajax-rest-fail.html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 simple example to</a:t>
                      </a:r>
                      <a:r>
                        <a:rPr lang="en-US" sz="1400" baseline="0" dirty="0"/>
                        <a:t> demo some failed cross-domain AJAX calls.</a:t>
                      </a:r>
                      <a:endParaRPr lang="en-US" sz="1400" dirty="0"/>
                    </a:p>
                  </a:txBody>
                  <a:tcPr/>
                </a:tc>
                <a:extLst>
                  <a:ext uri="{0D108BD9-81ED-4DB2-BD59-A6C34878D82A}">
                    <a16:rowId xmlns:a16="http://schemas.microsoft.com/office/drawing/2014/main" val="10001"/>
                  </a:ext>
                </a:extLst>
              </a:tr>
              <a:tr h="582926">
                <a:tc>
                  <a:txBody>
                    <a:bodyPr/>
                    <a:lstStyle/>
                    <a:p>
                      <a:r>
                        <a:rPr lang="en-US" sz="1400" dirty="0"/>
                        <a:t>ajax-rest-cors-proxy.html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itbook.store-cors.html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These examples demos the use of server CORS proxy  </a:t>
                      </a:r>
                      <a:r>
                        <a:rPr lang="en-US" sz="1400" dirty="0">
                          <a:hlinkClick r:id="rId3"/>
                        </a:rPr>
                        <a:t>https://cors-anywhere.herokuapp.com/</a:t>
                      </a:r>
                      <a:endParaRPr lang="en-US" sz="1400" dirty="0"/>
                    </a:p>
                  </a:txBody>
                  <a:tcPr/>
                </a:tc>
                <a:extLst>
                  <a:ext uri="{0D108BD9-81ED-4DB2-BD59-A6C34878D82A}">
                    <a16:rowId xmlns:a16="http://schemas.microsoft.com/office/drawing/2014/main" val="662669546"/>
                  </a:ext>
                </a:extLst>
              </a:tr>
              <a:tr h="582926">
                <a:tc>
                  <a:txBody>
                    <a:bodyPr/>
                    <a:lstStyle/>
                    <a:p>
                      <a:r>
                        <a:rPr lang="en-US" sz="1400" dirty="0"/>
                        <a:t>itbook.store-proxy.html</a:t>
                      </a:r>
                    </a:p>
                    <a:p>
                      <a:r>
                        <a:rPr lang="en-US" sz="1400" dirty="0" err="1"/>
                        <a:t>itbook.store-proxy.php</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These two</a:t>
                      </a:r>
                      <a:r>
                        <a:rPr lang="en-US" sz="1400" baseline="0" dirty="0"/>
                        <a:t> files demos the use of a PHP server proxy to bypass CORS. </a:t>
                      </a:r>
                      <a:r>
                        <a:rPr lang="en-US" sz="1400" dirty="0" err="1"/>
                        <a:t>itbook.store-proxy.php</a:t>
                      </a:r>
                      <a:r>
                        <a:rPr lang="en-US" sz="1400" baseline="0" dirty="0"/>
                        <a:t> is the proxy app that actually calls the API.</a:t>
                      </a:r>
                      <a:endParaRPr lang="en-US" sz="1400" dirty="0"/>
                    </a:p>
                  </a:txBody>
                  <a:tcPr/>
                </a:tc>
                <a:extLst>
                  <a:ext uri="{0D108BD9-81ED-4DB2-BD59-A6C34878D82A}">
                    <a16:rowId xmlns:a16="http://schemas.microsoft.com/office/drawing/2014/main" val="2323386947"/>
                  </a:ext>
                </a:extLst>
              </a:tr>
              <a:tr h="582926">
                <a:tc>
                  <a:txBody>
                    <a:bodyPr/>
                    <a:lstStyle/>
                    <a:p>
                      <a:r>
                        <a:rPr lang="en-US" sz="1400" dirty="0"/>
                        <a:t>bing-suggest-jsonp.html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Bing suggest</a:t>
                      </a:r>
                      <a:r>
                        <a:rPr lang="en-US" sz="1400" baseline="0" dirty="0"/>
                        <a:t> app using </a:t>
                      </a:r>
                      <a:r>
                        <a:rPr lang="en-US" sz="1400" dirty="0"/>
                        <a:t>JSONP method to bypass the same-origin</a:t>
                      </a:r>
                      <a:r>
                        <a:rPr lang="en-US" sz="1400" baseline="0" dirty="0"/>
                        <a:t> restriction.</a:t>
                      </a:r>
                      <a:endParaRPr lang="en-US" sz="1400" dirty="0"/>
                    </a:p>
                  </a:txBody>
                  <a:tcPr/>
                </a:tc>
                <a:extLst>
                  <a:ext uri="{0D108BD9-81ED-4DB2-BD59-A6C34878D82A}">
                    <a16:rowId xmlns:a16="http://schemas.microsoft.com/office/drawing/2014/main" val="2459884080"/>
                  </a:ext>
                </a:extLst>
              </a:tr>
              <a:tr h="10629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googlebooks-jsonp-getscript.html</a:t>
                      </a:r>
                    </a:p>
                    <a:p>
                      <a:r>
                        <a:rPr lang="en-US" sz="1400" dirty="0"/>
                        <a:t>googlebooks-jsonp-getjson.html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Consuming</a:t>
                      </a:r>
                      <a:r>
                        <a:rPr lang="en-US" sz="1400" baseline="0" dirty="0"/>
                        <a:t> Google Books service in a JSONP way. The first file shows the complete steps. The second file shows the use of </a:t>
                      </a:r>
                      <a:r>
                        <a:rPr lang="en-US" sz="1400" baseline="0" dirty="0" err="1"/>
                        <a:t>getJSON</a:t>
                      </a:r>
                      <a:r>
                        <a:rPr lang="en-US" sz="1400" baseline="0" dirty="0"/>
                        <a:t> function which handles the callback function and dynamic insertion behind the scene.</a:t>
                      </a:r>
                    </a:p>
                  </a:txBody>
                  <a:tcPr/>
                </a:tc>
                <a:extLst>
                  <a:ext uri="{0D108BD9-81ED-4DB2-BD59-A6C34878D82A}">
                    <a16:rowId xmlns:a16="http://schemas.microsoft.com/office/drawing/2014/main" val="10002"/>
                  </a:ext>
                </a:extLst>
              </a:tr>
              <a:tr h="8229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openlibrary-jsonp2.html</a:t>
                      </a:r>
                    </a:p>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Open library API also needs to be called through JSONP in plain JavaScript. The example </a:t>
                      </a:r>
                      <a:r>
                        <a:rPr lang="en-US" sz="1400" baseline="0" dirty="0"/>
                        <a:t>demos the use of JS variable instead of callback function. The service provider supports the JS variable function.</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14767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Techniques of JSONP</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14</a:t>
            </a:fld>
            <a:endParaRPr lang="en-US" altLang="en-US"/>
          </a:p>
        </p:txBody>
      </p:sp>
      <p:sp>
        <p:nvSpPr>
          <p:cNvPr id="4" name="Content Placeholder 3"/>
          <p:cNvSpPr>
            <a:spLocks noGrp="1"/>
          </p:cNvSpPr>
          <p:nvPr>
            <p:ph sz="quarter" idx="10"/>
          </p:nvPr>
        </p:nvSpPr>
        <p:spPr>
          <a:xfrm>
            <a:off x="228598" y="1066801"/>
            <a:ext cx="8716963" cy="3903281"/>
          </a:xfrm>
        </p:spPr>
        <p:txBody>
          <a:bodyPr>
            <a:normAutofit fontScale="55000" lnSpcReduction="20000"/>
          </a:bodyPr>
          <a:lstStyle/>
          <a:p>
            <a:r>
              <a:rPr lang="en-US" dirty="0"/>
              <a:t>Using a callback function – most popular way</a:t>
            </a:r>
          </a:p>
          <a:p>
            <a:pPr lvl="1"/>
            <a:r>
              <a:rPr lang="en-US" dirty="0"/>
              <a:t>Wrap JSON data in a JavaScript function as a parameter</a:t>
            </a:r>
          </a:p>
          <a:p>
            <a:pPr lvl="1"/>
            <a:r>
              <a:rPr lang="en-US" dirty="0"/>
              <a:t>Example: </a:t>
            </a:r>
            <a:r>
              <a:rPr lang="en-US" dirty="0">
                <a:hlinkClick r:id="rId2"/>
              </a:rPr>
              <a:t>https://openlibrary.org/api/books?bibkeys=ISBN:1593274874&amp;jscmd=data&amp;callback=handleResponse</a:t>
            </a:r>
            <a:endParaRPr lang="en-US" dirty="0"/>
          </a:p>
          <a:p>
            <a:endParaRPr lang="en-US" dirty="0"/>
          </a:p>
          <a:p>
            <a:endParaRPr lang="en-US" dirty="0"/>
          </a:p>
          <a:p>
            <a:endParaRPr lang="en-US" dirty="0"/>
          </a:p>
          <a:p>
            <a:endParaRPr lang="en-US" dirty="0"/>
          </a:p>
          <a:p>
            <a:r>
              <a:rPr lang="en-US" dirty="0"/>
              <a:t>Using a JavaScript variable</a:t>
            </a:r>
          </a:p>
          <a:p>
            <a:pPr lvl="1"/>
            <a:r>
              <a:rPr lang="en-US" dirty="0"/>
              <a:t>Directly assign JSON data to a JavaScript variable</a:t>
            </a:r>
          </a:p>
          <a:p>
            <a:pPr lvl="1"/>
            <a:r>
              <a:rPr lang="en-US" dirty="0"/>
              <a:t>Example: </a:t>
            </a:r>
            <a:r>
              <a:rPr lang="en-US" dirty="0">
                <a:hlinkClick r:id="rId3"/>
              </a:rPr>
              <a:t>https://openlibrary.org/api/books?bibkeys=ISBN:1593274874&amp;jscmd=data</a:t>
            </a:r>
            <a:endParaRPr lang="en-US" dirty="0"/>
          </a:p>
          <a:p>
            <a:endParaRPr lang="en-US" dirty="0"/>
          </a:p>
        </p:txBody>
      </p:sp>
      <p:pic>
        <p:nvPicPr>
          <p:cNvPr id="6" name="Picture 5"/>
          <p:cNvPicPr>
            <a:picLocks noChangeAspect="1"/>
          </p:cNvPicPr>
          <p:nvPr/>
        </p:nvPicPr>
        <p:blipFill>
          <a:blip r:embed="rId4"/>
          <a:stretch>
            <a:fillRect/>
          </a:stretch>
        </p:blipFill>
        <p:spPr>
          <a:xfrm>
            <a:off x="2328856" y="4953914"/>
            <a:ext cx="5745978" cy="1638442"/>
          </a:xfrm>
          <a:prstGeom prst="rect">
            <a:avLst/>
          </a:prstGeom>
        </p:spPr>
      </p:pic>
      <p:pic>
        <p:nvPicPr>
          <p:cNvPr id="7" name="Picture 6"/>
          <p:cNvPicPr>
            <a:picLocks noChangeAspect="1"/>
          </p:cNvPicPr>
          <p:nvPr/>
        </p:nvPicPr>
        <p:blipFill>
          <a:blip r:embed="rId5"/>
          <a:stretch>
            <a:fillRect/>
          </a:stretch>
        </p:blipFill>
        <p:spPr>
          <a:xfrm>
            <a:off x="1219200" y="2391173"/>
            <a:ext cx="7338696" cy="1348857"/>
          </a:xfrm>
          <a:prstGeom prst="rect">
            <a:avLst/>
          </a:prstGeom>
        </p:spPr>
      </p:pic>
      <p:sp>
        <p:nvSpPr>
          <p:cNvPr id="8" name="Line Callout 1 6"/>
          <p:cNvSpPr/>
          <p:nvPr/>
        </p:nvSpPr>
        <p:spPr bwMode="auto">
          <a:xfrm>
            <a:off x="152400" y="2184725"/>
            <a:ext cx="1905001" cy="524806"/>
          </a:xfrm>
          <a:prstGeom prst="borderCallout1">
            <a:avLst>
              <a:gd name="adj1" fmla="val 101687"/>
              <a:gd name="adj2" fmla="val 47020"/>
              <a:gd name="adj3" fmla="val 138687"/>
              <a:gd name="adj4" fmla="val 56254"/>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40000" lnSpcReduction="20000"/>
          </a:bodyPr>
          <a:lstStyle/>
          <a:p>
            <a:r>
              <a:rPr lang="en-US" sz="2800" dirty="0"/>
              <a:t>The response JSON is a parameter of a JavaScript function “</a:t>
            </a:r>
            <a:r>
              <a:rPr lang="en-US" sz="2800" dirty="0" err="1"/>
              <a:t>handleResponse</a:t>
            </a:r>
            <a:r>
              <a:rPr lang="en-US" sz="2800" dirty="0"/>
              <a:t>”</a:t>
            </a:r>
          </a:p>
        </p:txBody>
      </p:sp>
      <p:sp>
        <p:nvSpPr>
          <p:cNvPr id="9" name="Line Callout 1 6"/>
          <p:cNvSpPr/>
          <p:nvPr/>
        </p:nvSpPr>
        <p:spPr bwMode="auto">
          <a:xfrm>
            <a:off x="266699" y="4797899"/>
            <a:ext cx="1905001" cy="524806"/>
          </a:xfrm>
          <a:prstGeom prst="borderCallout1">
            <a:avLst>
              <a:gd name="adj1" fmla="val 103038"/>
              <a:gd name="adj2" fmla="val 90183"/>
              <a:gd name="adj3" fmla="val 131934"/>
              <a:gd name="adj4" fmla="val 10723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40000" lnSpcReduction="20000"/>
          </a:bodyPr>
          <a:lstStyle/>
          <a:p>
            <a:r>
              <a:rPr lang="en-US" sz="2800" dirty="0"/>
              <a:t>The response JSON is assigned to a JavaScript variable “_</a:t>
            </a:r>
            <a:r>
              <a:rPr lang="en-US" sz="2800" dirty="0" err="1"/>
              <a:t>OLBookInfo</a:t>
            </a:r>
            <a:r>
              <a:rPr lang="en-US" sz="2800" dirty="0"/>
              <a:t>”</a:t>
            </a:r>
          </a:p>
        </p:txBody>
      </p:sp>
    </p:spTree>
    <p:extLst>
      <p:ext uri="{BB962C8B-B14F-4D97-AF65-F5344CB8AC3E}">
        <p14:creationId xmlns:p14="http://schemas.microsoft.com/office/powerpoint/2010/main" val="743417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15</a:t>
            </a:fld>
            <a:endParaRPr lang="en-US" altLang="en-US"/>
          </a:p>
        </p:txBody>
      </p:sp>
      <p:sp>
        <p:nvSpPr>
          <p:cNvPr id="5" name="Rectangle 4"/>
          <p:cNvSpPr/>
          <p:nvPr/>
        </p:nvSpPr>
        <p:spPr>
          <a:xfrm>
            <a:off x="870728" y="979417"/>
            <a:ext cx="7008034" cy="5755422"/>
          </a:xfrm>
          <a:prstGeom prst="rect">
            <a:avLst/>
          </a:prstGeom>
        </p:spPr>
        <p:txBody>
          <a:bodyPr wrap="square">
            <a:spAutoFit/>
          </a:bodyPr>
          <a:lstStyle/>
          <a:p>
            <a:r>
              <a:rPr lang="en-US" sz="1600" dirty="0"/>
              <a:t>&lt;script&gt;</a:t>
            </a:r>
          </a:p>
          <a:p>
            <a:r>
              <a:rPr lang="en-US" sz="1600" dirty="0"/>
              <a:t>    $(function ()</a:t>
            </a:r>
          </a:p>
          <a:p>
            <a:r>
              <a:rPr lang="en-US" sz="1600" dirty="0"/>
              <a:t>    {</a:t>
            </a:r>
          </a:p>
          <a:p>
            <a:r>
              <a:rPr lang="en-US" sz="1600" dirty="0"/>
              <a:t>        $("#</a:t>
            </a:r>
            <a:r>
              <a:rPr lang="en-US" sz="1600" dirty="0" err="1"/>
              <a:t>btnSearch</a:t>
            </a:r>
            <a:r>
              <a:rPr lang="en-US" sz="1600" dirty="0"/>
              <a:t>").click(function () </a:t>
            </a:r>
          </a:p>
          <a:p>
            <a:r>
              <a:rPr lang="en-US" sz="1600" dirty="0"/>
              <a:t>        {</a:t>
            </a:r>
          </a:p>
          <a:p>
            <a:r>
              <a:rPr lang="en-US" sz="1600" dirty="0"/>
              <a:t>            $("#results").html("Searching ...");</a:t>
            </a:r>
          </a:p>
          <a:p>
            <a:r>
              <a:rPr lang="en-US" sz="1600" dirty="0"/>
              <a:t>            </a:t>
            </a:r>
            <a:r>
              <a:rPr lang="en-US" sz="1600" dirty="0" err="1"/>
              <a:t>var</a:t>
            </a:r>
            <a:r>
              <a:rPr lang="en-US" sz="1600" dirty="0"/>
              <a:t> </a:t>
            </a:r>
            <a:r>
              <a:rPr lang="en-US" sz="1600" dirty="0" err="1"/>
              <a:t>service_point</a:t>
            </a:r>
            <a:r>
              <a:rPr lang="en-US" sz="1600" dirty="0"/>
              <a:t>="https://www.googleapis.com/books/v1/volumes";</a:t>
            </a:r>
          </a:p>
          <a:p>
            <a:r>
              <a:rPr lang="en-US" sz="1600" dirty="0"/>
              <a:t>            </a:t>
            </a:r>
            <a:r>
              <a:rPr lang="en-US" sz="1600" dirty="0" err="1"/>
              <a:t>var</a:t>
            </a:r>
            <a:r>
              <a:rPr lang="en-US" sz="1600" dirty="0"/>
              <a:t> parameter="?q="+$("#</a:t>
            </a:r>
            <a:r>
              <a:rPr lang="en-US" sz="1600" dirty="0" err="1"/>
              <a:t>txtTerm</a:t>
            </a:r>
            <a:r>
              <a:rPr lang="en-US" sz="1600" dirty="0"/>
              <a:t>").</a:t>
            </a:r>
            <a:r>
              <a:rPr lang="en-US" sz="1600" dirty="0" err="1"/>
              <a:t>val</a:t>
            </a:r>
            <a:r>
              <a:rPr lang="en-US" sz="1600" dirty="0"/>
              <a:t>();</a:t>
            </a:r>
          </a:p>
          <a:p>
            <a:r>
              <a:rPr lang="en-US" sz="1600" dirty="0"/>
              <a:t>           $.</a:t>
            </a:r>
            <a:r>
              <a:rPr lang="en-US" sz="1600" dirty="0" err="1"/>
              <a:t>getScript</a:t>
            </a:r>
            <a:r>
              <a:rPr lang="en-US" sz="1600" dirty="0"/>
              <a:t>(</a:t>
            </a:r>
            <a:r>
              <a:rPr lang="en-US" sz="1600" dirty="0" err="1"/>
              <a:t>service_point+parameter</a:t>
            </a:r>
            <a:r>
              <a:rPr lang="en-US" sz="1600" dirty="0"/>
              <a:t>+"&amp;callback=</a:t>
            </a:r>
            <a:r>
              <a:rPr lang="en-US" sz="1600" dirty="0" err="1"/>
              <a:t>handleResponse</a:t>
            </a:r>
            <a:r>
              <a:rPr lang="en-US" sz="1600" dirty="0"/>
              <a:t>");</a:t>
            </a:r>
          </a:p>
          <a:p>
            <a:r>
              <a:rPr lang="en-US" sz="1600" dirty="0"/>
              <a:t>         });</a:t>
            </a:r>
          </a:p>
          <a:p>
            <a:r>
              <a:rPr lang="en-US" sz="1600" dirty="0"/>
              <a:t>    });</a:t>
            </a:r>
          </a:p>
          <a:p>
            <a:endParaRPr lang="en-US" sz="1600" dirty="0"/>
          </a:p>
          <a:p>
            <a:r>
              <a:rPr lang="en-US" sz="1600" dirty="0"/>
              <a:t>    function </a:t>
            </a:r>
            <a:r>
              <a:rPr lang="en-US" sz="1600" dirty="0" err="1"/>
              <a:t>handleResponse</a:t>
            </a:r>
            <a:r>
              <a:rPr lang="en-US" sz="1600" dirty="0"/>
              <a:t>(</a:t>
            </a:r>
            <a:r>
              <a:rPr lang="en-US" sz="1600" dirty="0" err="1"/>
              <a:t>json</a:t>
            </a:r>
            <a:r>
              <a:rPr lang="en-US" sz="1600" dirty="0"/>
              <a:t>)</a:t>
            </a:r>
          </a:p>
          <a:p>
            <a:r>
              <a:rPr lang="en-US" sz="1600" dirty="0"/>
              <a:t>    {</a:t>
            </a:r>
          </a:p>
          <a:p>
            <a:r>
              <a:rPr lang="en-US" sz="1600" dirty="0"/>
              <a:t>        </a:t>
            </a:r>
            <a:r>
              <a:rPr lang="en-US" sz="1600" dirty="0" err="1"/>
              <a:t>var</a:t>
            </a:r>
            <a:r>
              <a:rPr lang="en-US" sz="1600" dirty="0"/>
              <a:t> </a:t>
            </a:r>
            <a:r>
              <a:rPr lang="en-US" sz="1600" dirty="0" err="1"/>
              <a:t>resultHTML</a:t>
            </a:r>
            <a:r>
              <a:rPr lang="en-US" sz="1600" dirty="0"/>
              <a:t> = "";</a:t>
            </a:r>
          </a:p>
          <a:p>
            <a:r>
              <a:rPr lang="en-US" sz="1600" dirty="0"/>
              <a:t>        for (</a:t>
            </a:r>
            <a:r>
              <a:rPr lang="en-US" sz="1600" dirty="0" err="1"/>
              <a:t>i</a:t>
            </a:r>
            <a:r>
              <a:rPr lang="en-US" sz="1600" dirty="0"/>
              <a:t> in </a:t>
            </a:r>
            <a:r>
              <a:rPr lang="en-US" sz="1600" dirty="0" err="1"/>
              <a:t>json.items</a:t>
            </a:r>
            <a:r>
              <a:rPr lang="en-US" sz="1600" dirty="0"/>
              <a:t>)</a:t>
            </a:r>
          </a:p>
          <a:p>
            <a:r>
              <a:rPr lang="en-US" sz="1600" dirty="0"/>
              <a:t>        {</a:t>
            </a:r>
          </a:p>
          <a:p>
            <a:r>
              <a:rPr lang="en-US" sz="1600" dirty="0"/>
              <a:t>            </a:t>
            </a:r>
            <a:r>
              <a:rPr lang="en-US" sz="1600" dirty="0" err="1"/>
              <a:t>var</a:t>
            </a:r>
            <a:r>
              <a:rPr lang="en-US" sz="1600" dirty="0"/>
              <a:t> cover = </a:t>
            </a:r>
            <a:r>
              <a:rPr lang="en-US" sz="1600" dirty="0" err="1"/>
              <a:t>json.items</a:t>
            </a:r>
            <a:r>
              <a:rPr lang="en-US" sz="1600" dirty="0"/>
              <a:t>[</a:t>
            </a:r>
            <a:r>
              <a:rPr lang="en-US" sz="1600" dirty="0" err="1"/>
              <a:t>i</a:t>
            </a:r>
            <a:r>
              <a:rPr lang="en-US" sz="1600" dirty="0"/>
              <a:t>].</a:t>
            </a:r>
            <a:r>
              <a:rPr lang="en-US" sz="1600" dirty="0" err="1"/>
              <a:t>volumeInfo.imageLinks.smallThumbnail</a:t>
            </a:r>
            <a:r>
              <a:rPr lang="en-US" sz="1600" dirty="0"/>
              <a:t>;</a:t>
            </a:r>
          </a:p>
          <a:p>
            <a:r>
              <a:rPr lang="en-US" sz="1600" dirty="0"/>
              <a:t>            </a:t>
            </a:r>
            <a:r>
              <a:rPr lang="en-US" sz="1600" dirty="0" err="1"/>
              <a:t>resultHTML</a:t>
            </a:r>
            <a:r>
              <a:rPr lang="en-US" sz="1600" dirty="0"/>
              <a:t> += "&lt;</a:t>
            </a:r>
            <a:r>
              <a:rPr lang="en-US" sz="1600" dirty="0" err="1"/>
              <a:t>img</a:t>
            </a:r>
            <a:r>
              <a:rPr lang="en-US" sz="1600" dirty="0"/>
              <a:t> height='100' </a:t>
            </a:r>
            <a:r>
              <a:rPr lang="en-US" sz="1600" dirty="0" err="1"/>
              <a:t>src</a:t>
            </a:r>
            <a:r>
              <a:rPr lang="en-US" sz="1600" dirty="0"/>
              <a:t>='" + cover + "'/&gt; ";</a:t>
            </a:r>
          </a:p>
          <a:p>
            <a:r>
              <a:rPr lang="en-US" sz="1600" dirty="0"/>
              <a:t>        }</a:t>
            </a:r>
          </a:p>
          <a:p>
            <a:r>
              <a:rPr lang="en-US" sz="1600" dirty="0"/>
              <a:t>        $("#results").html(</a:t>
            </a:r>
            <a:r>
              <a:rPr lang="en-US" sz="1600" dirty="0" err="1"/>
              <a:t>resultHTML</a:t>
            </a:r>
            <a:r>
              <a:rPr lang="en-US" sz="1600" dirty="0"/>
              <a:t>);</a:t>
            </a:r>
          </a:p>
          <a:p>
            <a:r>
              <a:rPr lang="en-US" sz="1600" dirty="0"/>
              <a:t>    }</a:t>
            </a:r>
          </a:p>
          <a:p>
            <a:r>
              <a:rPr lang="en-US" sz="1600" dirty="0"/>
              <a:t>&lt;/script&gt;</a:t>
            </a:r>
          </a:p>
        </p:txBody>
      </p:sp>
      <p:sp>
        <p:nvSpPr>
          <p:cNvPr id="6" name="Rectangle 5"/>
          <p:cNvSpPr/>
          <p:nvPr/>
        </p:nvSpPr>
        <p:spPr>
          <a:xfrm>
            <a:off x="2555374" y="435340"/>
            <a:ext cx="5519460" cy="369332"/>
          </a:xfrm>
          <a:prstGeom prst="rect">
            <a:avLst/>
          </a:prstGeom>
        </p:spPr>
        <p:txBody>
          <a:bodyPr wrap="none">
            <a:spAutoFit/>
          </a:bodyPr>
          <a:lstStyle/>
          <a:p>
            <a:r>
              <a:rPr lang="en-US" dirty="0"/>
              <a:t>See the “googlebooks-jsonp-getscript.html” example</a:t>
            </a:r>
          </a:p>
        </p:txBody>
      </p:sp>
      <p:sp>
        <p:nvSpPr>
          <p:cNvPr id="7" name="Line Callout 1 6"/>
          <p:cNvSpPr/>
          <p:nvPr/>
        </p:nvSpPr>
        <p:spPr bwMode="auto">
          <a:xfrm>
            <a:off x="4800600" y="4114800"/>
            <a:ext cx="2590800" cy="647700"/>
          </a:xfrm>
          <a:prstGeom prst="borderCallout1">
            <a:avLst>
              <a:gd name="adj1" fmla="val 73283"/>
              <a:gd name="adj2" fmla="val -152"/>
              <a:gd name="adj3" fmla="val 17629"/>
              <a:gd name="adj4" fmla="val -60470"/>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55000" lnSpcReduction="20000"/>
          </a:bodyPr>
          <a:lstStyle/>
          <a:p>
            <a:r>
              <a:rPr lang="en-US" sz="2800" dirty="0"/>
              <a:t>2. Define a callback function to process the JSON in the service response</a:t>
            </a:r>
          </a:p>
        </p:txBody>
      </p:sp>
      <p:sp>
        <p:nvSpPr>
          <p:cNvPr id="8" name="Line Callout 1 6"/>
          <p:cNvSpPr/>
          <p:nvPr/>
        </p:nvSpPr>
        <p:spPr bwMode="auto">
          <a:xfrm>
            <a:off x="6477000" y="3307222"/>
            <a:ext cx="2286000" cy="647700"/>
          </a:xfrm>
          <a:prstGeom prst="borderCallout1">
            <a:avLst>
              <a:gd name="adj1" fmla="val 29518"/>
              <a:gd name="adj2" fmla="val -570"/>
              <a:gd name="adj3" fmla="val -6371"/>
              <a:gd name="adj4" fmla="val -3030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47500" lnSpcReduction="20000"/>
          </a:bodyPr>
          <a:lstStyle/>
          <a:p>
            <a:r>
              <a:rPr lang="en-US" sz="2800" dirty="0"/>
              <a:t>1. The changed service point that returns JSON wrapped in a callback function</a:t>
            </a:r>
          </a:p>
        </p:txBody>
      </p:sp>
      <p:sp>
        <p:nvSpPr>
          <p:cNvPr id="9" name="Line Callout 1 6"/>
          <p:cNvSpPr/>
          <p:nvPr/>
        </p:nvSpPr>
        <p:spPr bwMode="auto">
          <a:xfrm>
            <a:off x="2555374" y="3379682"/>
            <a:ext cx="3037388" cy="524806"/>
          </a:xfrm>
          <a:prstGeom prst="borderCallout1">
            <a:avLst>
              <a:gd name="adj1" fmla="val 31453"/>
              <a:gd name="adj2" fmla="val -152"/>
              <a:gd name="adj3" fmla="val -26094"/>
              <a:gd name="adj4" fmla="val -17914"/>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47500" lnSpcReduction="20000"/>
          </a:bodyPr>
          <a:lstStyle/>
          <a:p>
            <a:r>
              <a:rPr lang="en-US" sz="2800" dirty="0"/>
              <a:t>3. Dynamic insertion of the script, which basically execute the callback function.</a:t>
            </a:r>
          </a:p>
        </p:txBody>
      </p:sp>
      <p:pic>
        <p:nvPicPr>
          <p:cNvPr id="10" name="Picture 9"/>
          <p:cNvPicPr>
            <a:picLocks noChangeAspect="1"/>
          </p:cNvPicPr>
          <p:nvPr/>
        </p:nvPicPr>
        <p:blipFill>
          <a:blip r:embed="rId2"/>
          <a:stretch>
            <a:fillRect/>
          </a:stretch>
        </p:blipFill>
        <p:spPr>
          <a:xfrm>
            <a:off x="5791200" y="914401"/>
            <a:ext cx="2492290" cy="14059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2" name="Straight Arrow Connector 11"/>
          <p:cNvCxnSpPr/>
          <p:nvPr/>
        </p:nvCxnSpPr>
        <p:spPr bwMode="auto">
          <a:xfrm flipH="1" flipV="1">
            <a:off x="7878762" y="2444213"/>
            <a:ext cx="196072" cy="838624"/>
          </a:xfrm>
          <a:prstGeom prst="straightConnector1">
            <a:avLst/>
          </a:prstGeom>
          <a:solidFill>
            <a:schemeClr val="accent1"/>
          </a:solidFill>
          <a:ln w="12700" cap="sq" cmpd="sng" algn="ctr">
            <a:solidFill>
              <a:schemeClr val="tx1"/>
            </a:solidFill>
            <a:prstDash val="solid"/>
            <a:round/>
            <a:headEnd type="none" w="sm" len="sm"/>
            <a:tailEnd type="triangle"/>
          </a:ln>
          <a:effectLst/>
        </p:spPr>
      </p:cxnSp>
    </p:spTree>
    <p:extLst>
      <p:ext uri="{BB962C8B-B14F-4D97-AF65-F5344CB8AC3E}">
        <p14:creationId xmlns:p14="http://schemas.microsoft.com/office/powerpoint/2010/main" val="1412063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jQuery JSONP</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16</a:t>
            </a:fld>
            <a:endParaRPr lang="en-US" altLang="en-US"/>
          </a:p>
        </p:txBody>
      </p:sp>
      <p:sp>
        <p:nvSpPr>
          <p:cNvPr id="4" name="Content Placeholder 3"/>
          <p:cNvSpPr>
            <a:spLocks noGrp="1"/>
          </p:cNvSpPr>
          <p:nvPr>
            <p:ph sz="quarter" idx="10"/>
          </p:nvPr>
        </p:nvSpPr>
        <p:spPr/>
        <p:txBody>
          <a:bodyPr>
            <a:normAutofit/>
          </a:bodyPr>
          <a:lstStyle/>
          <a:p>
            <a:r>
              <a:rPr lang="en-US" dirty="0"/>
              <a:t>Use jQuery to handle callback functions is much easier</a:t>
            </a:r>
          </a:p>
          <a:p>
            <a:r>
              <a:rPr lang="en-US" dirty="0"/>
              <a:t>Use the same AJAX functions include</a:t>
            </a:r>
          </a:p>
          <a:p>
            <a:pPr lvl="1"/>
            <a:r>
              <a:rPr lang="en-US" dirty="0"/>
              <a:t>.</a:t>
            </a:r>
            <a:r>
              <a:rPr lang="en-US" dirty="0" err="1"/>
              <a:t>getJSON</a:t>
            </a:r>
            <a:endParaRPr lang="en-US" dirty="0"/>
          </a:p>
          <a:p>
            <a:pPr lvl="1"/>
            <a:r>
              <a:rPr lang="en-US" dirty="0"/>
              <a:t>.get</a:t>
            </a:r>
          </a:p>
          <a:p>
            <a:pPr lvl="1"/>
            <a:r>
              <a:rPr lang="en-US" dirty="0"/>
              <a:t>.ajax (see </a:t>
            </a:r>
            <a:r>
              <a:rPr lang="en-US" dirty="0">
                <a:hlinkClick r:id="rId2"/>
              </a:rPr>
              <a:t>https://learn.jquery.com/ajax/working-with-jsonp/</a:t>
            </a:r>
            <a:r>
              <a:rPr lang="en-US" dirty="0"/>
              <a:t>)</a:t>
            </a:r>
          </a:p>
          <a:p>
            <a:r>
              <a:rPr lang="en-US" dirty="0"/>
              <a:t>These functions will handle the naming of callback functions and dynamic insertion of the script (as a response of the service)</a:t>
            </a:r>
          </a:p>
          <a:p>
            <a:endParaRPr lang="en-US" dirty="0"/>
          </a:p>
        </p:txBody>
      </p:sp>
    </p:spTree>
    <p:extLst>
      <p:ext uri="{BB962C8B-B14F-4D97-AF65-F5344CB8AC3E}">
        <p14:creationId xmlns:p14="http://schemas.microsoft.com/office/powerpoint/2010/main" val="5318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getJSON</a:t>
            </a:r>
            <a:endParaRPr lang="en-US" dirty="0"/>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17</a:t>
            </a:fld>
            <a:endParaRPr lang="en-US" altLang="en-US"/>
          </a:p>
        </p:txBody>
      </p:sp>
      <p:sp>
        <p:nvSpPr>
          <p:cNvPr id="4" name="Content Placeholder 3"/>
          <p:cNvSpPr>
            <a:spLocks noGrp="1"/>
          </p:cNvSpPr>
          <p:nvPr>
            <p:ph sz="quarter" idx="10"/>
          </p:nvPr>
        </p:nvSpPr>
        <p:spPr/>
        <p:txBody>
          <a:bodyPr/>
          <a:lstStyle/>
          <a:p>
            <a:r>
              <a:rPr lang="en-US" dirty="0"/>
              <a:t>If the service point URL includes the string "callback=?" (or similar, as the parameter name is defined by the server-side API), the request is treated as JSONP instead.</a:t>
            </a:r>
          </a:p>
          <a:p>
            <a:pPr lvl="1"/>
            <a:r>
              <a:rPr lang="en-US" dirty="0"/>
              <a:t>Basically we use the ? to indicate that </a:t>
            </a:r>
            <a:r>
              <a:rPr lang="en-US" dirty="0" err="1"/>
              <a:t>getJSON</a:t>
            </a:r>
            <a:r>
              <a:rPr lang="en-US" dirty="0"/>
              <a:t> should handle the naming of the callback function.</a:t>
            </a:r>
          </a:p>
          <a:p>
            <a:r>
              <a:rPr lang="en-US" dirty="0"/>
              <a:t>Reference: </a:t>
            </a:r>
            <a:r>
              <a:rPr lang="en-US" dirty="0">
                <a:hlinkClick r:id="rId2"/>
              </a:rPr>
              <a:t>http://api.jquery.com/jquery.getjson/</a:t>
            </a:r>
            <a:endParaRPr lang="en-US" dirty="0"/>
          </a:p>
          <a:p>
            <a:endParaRPr lang="en-US" dirty="0"/>
          </a:p>
        </p:txBody>
      </p:sp>
    </p:spTree>
    <p:extLst>
      <p:ext uri="{BB962C8B-B14F-4D97-AF65-F5344CB8AC3E}">
        <p14:creationId xmlns:p14="http://schemas.microsoft.com/office/powerpoint/2010/main" val="2631875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18</a:t>
            </a:fld>
            <a:endParaRPr lang="en-US" altLang="en-US"/>
          </a:p>
        </p:txBody>
      </p:sp>
      <p:sp>
        <p:nvSpPr>
          <p:cNvPr id="5" name="Rectangle 4"/>
          <p:cNvSpPr/>
          <p:nvPr/>
        </p:nvSpPr>
        <p:spPr>
          <a:xfrm>
            <a:off x="182562" y="1564481"/>
            <a:ext cx="8763000" cy="3693319"/>
          </a:xfrm>
          <a:prstGeom prst="rect">
            <a:avLst/>
          </a:prstGeom>
        </p:spPr>
        <p:txBody>
          <a:bodyPr wrap="square">
            <a:spAutoFit/>
          </a:bodyPr>
          <a:lstStyle/>
          <a:p>
            <a:r>
              <a:rPr lang="en-US" dirty="0"/>
              <a:t>$(function ()</a:t>
            </a:r>
          </a:p>
          <a:p>
            <a:r>
              <a:rPr lang="en-US" dirty="0"/>
              <a:t>    {</a:t>
            </a:r>
          </a:p>
          <a:p>
            <a:r>
              <a:rPr lang="en-US" dirty="0"/>
              <a:t>        $("#</a:t>
            </a:r>
            <a:r>
              <a:rPr lang="en-US" dirty="0" err="1"/>
              <a:t>btnSearch</a:t>
            </a:r>
            <a:r>
              <a:rPr lang="en-US" dirty="0"/>
              <a:t>").click(function ()</a:t>
            </a:r>
          </a:p>
          <a:p>
            <a:r>
              <a:rPr lang="en-US" dirty="0"/>
              <a:t>        {</a:t>
            </a:r>
          </a:p>
          <a:p>
            <a:r>
              <a:rPr lang="en-US" dirty="0"/>
              <a:t>			$("#results").html("Searching ...");</a:t>
            </a:r>
          </a:p>
          <a:p>
            <a:r>
              <a:rPr lang="en-US" dirty="0"/>
              <a:t>            </a:t>
            </a:r>
            <a:r>
              <a:rPr lang="en-US" dirty="0" err="1"/>
              <a:t>var</a:t>
            </a:r>
            <a:r>
              <a:rPr lang="en-US" dirty="0"/>
              <a:t> </a:t>
            </a:r>
            <a:r>
              <a:rPr lang="en-US" dirty="0" err="1"/>
              <a:t>service_point</a:t>
            </a:r>
            <a:r>
              <a:rPr lang="en-US" dirty="0"/>
              <a:t> = "https://www.googleapis.com/books/v1/volumes";</a:t>
            </a:r>
          </a:p>
          <a:p>
            <a:r>
              <a:rPr lang="en-US" dirty="0"/>
              <a:t>            </a:t>
            </a:r>
            <a:r>
              <a:rPr lang="en-US" dirty="0" err="1"/>
              <a:t>var</a:t>
            </a:r>
            <a:r>
              <a:rPr lang="en-US" dirty="0"/>
              <a:t> parameter = "?q=" + $("#</a:t>
            </a:r>
            <a:r>
              <a:rPr lang="en-US" dirty="0" err="1"/>
              <a:t>txtTerm</a:t>
            </a:r>
            <a:r>
              <a:rPr lang="en-US" dirty="0"/>
              <a:t>").</a:t>
            </a:r>
            <a:r>
              <a:rPr lang="en-US" dirty="0" err="1"/>
              <a:t>val</a:t>
            </a:r>
            <a:r>
              <a:rPr lang="en-US" dirty="0"/>
              <a:t>();</a:t>
            </a:r>
          </a:p>
          <a:p>
            <a:r>
              <a:rPr lang="en-US" dirty="0"/>
              <a:t>            $.</a:t>
            </a:r>
            <a:r>
              <a:rPr lang="en-US" dirty="0" err="1"/>
              <a:t>getJSON</a:t>
            </a:r>
            <a:r>
              <a:rPr lang="en-US" dirty="0"/>
              <a:t>(</a:t>
            </a:r>
            <a:r>
              <a:rPr lang="en-US" dirty="0" err="1"/>
              <a:t>service_point</a:t>
            </a:r>
            <a:r>
              <a:rPr lang="en-US" dirty="0"/>
              <a:t> + parameter + "&amp;callback=?").done(function (</a:t>
            </a:r>
            <a:r>
              <a:rPr lang="en-US" dirty="0" err="1"/>
              <a:t>json</a:t>
            </a:r>
            <a:r>
              <a:rPr lang="en-US" dirty="0"/>
              <a:t>)</a:t>
            </a:r>
          </a:p>
          <a:p>
            <a:r>
              <a:rPr lang="en-US" dirty="0"/>
              <a:t>            {</a:t>
            </a:r>
          </a:p>
          <a:p>
            <a:r>
              <a:rPr lang="en-US" dirty="0"/>
              <a:t>                … // JSON processing statements.</a:t>
            </a:r>
          </a:p>
          <a:p>
            <a:r>
              <a:rPr lang="en-US" dirty="0"/>
              <a:t>            });</a:t>
            </a:r>
          </a:p>
          <a:p>
            <a:r>
              <a:rPr lang="en-US" dirty="0"/>
              <a:t>        })</a:t>
            </a:r>
          </a:p>
          <a:p>
            <a:r>
              <a:rPr lang="en-US" dirty="0"/>
              <a:t>    });</a:t>
            </a:r>
          </a:p>
        </p:txBody>
      </p:sp>
      <p:sp>
        <p:nvSpPr>
          <p:cNvPr id="6" name="Rectangle 5"/>
          <p:cNvSpPr/>
          <p:nvPr/>
        </p:nvSpPr>
        <p:spPr>
          <a:xfrm>
            <a:off x="1600200" y="1038653"/>
            <a:ext cx="5455340" cy="369332"/>
          </a:xfrm>
          <a:prstGeom prst="rect">
            <a:avLst/>
          </a:prstGeom>
        </p:spPr>
        <p:txBody>
          <a:bodyPr wrap="none">
            <a:spAutoFit/>
          </a:bodyPr>
          <a:lstStyle/>
          <a:p>
            <a:r>
              <a:rPr lang="en-US" dirty="0"/>
              <a:t>See the “googlebooks-jsonp-getjson.html” example</a:t>
            </a:r>
          </a:p>
        </p:txBody>
      </p:sp>
      <p:sp>
        <p:nvSpPr>
          <p:cNvPr id="7" name="Line Callout 1 6"/>
          <p:cNvSpPr/>
          <p:nvPr/>
        </p:nvSpPr>
        <p:spPr bwMode="auto">
          <a:xfrm>
            <a:off x="5029200" y="4302920"/>
            <a:ext cx="3276600" cy="609600"/>
          </a:xfrm>
          <a:prstGeom prst="borderCallout1">
            <a:avLst>
              <a:gd name="adj1" fmla="val -1652"/>
              <a:gd name="adj2" fmla="val 30555"/>
              <a:gd name="adj3" fmla="val -84561"/>
              <a:gd name="adj4" fmla="val 3817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55000" lnSpcReduction="20000"/>
          </a:bodyPr>
          <a:lstStyle/>
          <a:p>
            <a:r>
              <a:rPr lang="en-US" sz="2800" dirty="0"/>
              <a:t>The ? replaces the normal specific naming so jQuery will handle it.</a:t>
            </a:r>
          </a:p>
        </p:txBody>
      </p:sp>
      <p:pic>
        <p:nvPicPr>
          <p:cNvPr id="8" name="Picture 7"/>
          <p:cNvPicPr>
            <a:picLocks noChangeAspect="1"/>
          </p:cNvPicPr>
          <p:nvPr/>
        </p:nvPicPr>
        <p:blipFill>
          <a:blip r:embed="rId2"/>
          <a:stretch>
            <a:fillRect/>
          </a:stretch>
        </p:blipFill>
        <p:spPr>
          <a:xfrm>
            <a:off x="2199825" y="5177932"/>
            <a:ext cx="3903784" cy="137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0" name="Straight Arrow Connector 9"/>
          <p:cNvCxnSpPr/>
          <p:nvPr/>
        </p:nvCxnSpPr>
        <p:spPr bwMode="auto">
          <a:xfrm flipH="1">
            <a:off x="5486400" y="4912520"/>
            <a:ext cx="380836" cy="421480"/>
          </a:xfrm>
          <a:prstGeom prst="straightConnector1">
            <a:avLst/>
          </a:prstGeom>
          <a:solidFill>
            <a:schemeClr val="accent1"/>
          </a:solidFill>
          <a:ln w="12700" cap="sq" cmpd="sng" algn="ctr">
            <a:solidFill>
              <a:schemeClr val="tx1"/>
            </a:solidFill>
            <a:prstDash val="solid"/>
            <a:round/>
            <a:headEnd type="none" w="sm" len="sm"/>
            <a:tailEnd type="triangle"/>
          </a:ln>
          <a:effectLst/>
        </p:spPr>
      </p:cxnSp>
    </p:spTree>
    <p:extLst>
      <p:ext uri="{BB962C8B-B14F-4D97-AF65-F5344CB8AC3E}">
        <p14:creationId xmlns:p14="http://schemas.microsoft.com/office/powerpoint/2010/main" val="837021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Limitations of JSONP</a:t>
            </a:r>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19</a:t>
            </a:fld>
            <a:endParaRPr lang="en-US" altLang="en-US"/>
          </a:p>
        </p:txBody>
      </p:sp>
      <p:sp>
        <p:nvSpPr>
          <p:cNvPr id="4" name="Content Placeholder 3"/>
          <p:cNvSpPr>
            <a:spLocks noGrp="1"/>
          </p:cNvSpPr>
          <p:nvPr>
            <p:ph sz="quarter" idx="10"/>
          </p:nvPr>
        </p:nvSpPr>
        <p:spPr/>
        <p:txBody>
          <a:bodyPr>
            <a:normAutofit fontScale="77500" lnSpcReduction="20000"/>
          </a:bodyPr>
          <a:lstStyle/>
          <a:p>
            <a:r>
              <a:rPr lang="en-US" dirty="0"/>
              <a:t>Only GET requests are allowed</a:t>
            </a:r>
          </a:p>
          <a:p>
            <a:r>
              <a:rPr lang="en-US" dirty="0"/>
              <a:t>JSONP has to be supported by the source server (much like CORS). Fortunately, most websites/server configurations support JSONP (partly because of the limitations of CORS, and partly because it is an older technology compared to CORS)</a:t>
            </a:r>
          </a:p>
          <a:p>
            <a:r>
              <a:rPr lang="en-US" dirty="0"/>
              <a:t>Because JSONP is not an AJAX request, you cannot make synchronous requests. The Asynchronous behavior is the result of your browser processing the script tag in the HTML page (as explained above)</a:t>
            </a:r>
          </a:p>
          <a:p>
            <a:r>
              <a:rPr lang="en-US" dirty="0"/>
              <a:t>Security risk: The website/server returns a script. So essentially, you are trusting an external server to send over JavaScript code that could potentially read anything your browser client has access to (for e.g. cookies, other data on your current webpage like usernames, emails, etc. etc.). Hence it is safer to go with reputed sites if you are using JSONP.</a:t>
            </a:r>
          </a:p>
        </p:txBody>
      </p:sp>
    </p:spTree>
    <p:extLst>
      <p:ext uri="{BB962C8B-B14F-4D97-AF65-F5344CB8AC3E}">
        <p14:creationId xmlns:p14="http://schemas.microsoft.com/office/powerpoint/2010/main" val="2338608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a:t>
            </a:r>
            <a:endParaRPr lang="en-US" dirty="0"/>
          </a:p>
        </p:txBody>
      </p:sp>
      <p:sp>
        <p:nvSpPr>
          <p:cNvPr id="4" name="Slide Number Placeholder 3"/>
          <p:cNvSpPr>
            <a:spLocks noGrp="1"/>
          </p:cNvSpPr>
          <p:nvPr>
            <p:ph type="sldNum" sz="quarter" idx="4"/>
          </p:nvPr>
        </p:nvSpPr>
        <p:spPr/>
        <p:txBody>
          <a:bodyPr/>
          <a:lstStyle/>
          <a:p>
            <a:fld id="{C5CEE9A8-FBDC-468A-8692-1A02C1337AC9}" type="slidenum">
              <a:rPr lang="en-US" altLang="en-US" smtClean="0"/>
              <a:pPr/>
              <a:t>2</a:t>
            </a:fld>
            <a:endParaRPr lang="en-US" altLang="en-US"/>
          </a:p>
        </p:txBody>
      </p:sp>
      <p:sp>
        <p:nvSpPr>
          <p:cNvPr id="3" name="Content Placeholder 2"/>
          <p:cNvSpPr>
            <a:spLocks noGrp="1"/>
          </p:cNvSpPr>
          <p:nvPr>
            <p:ph sz="quarter" idx="10"/>
          </p:nvPr>
        </p:nvSpPr>
        <p:spPr/>
        <p:txBody>
          <a:bodyPr>
            <a:normAutofit/>
          </a:bodyPr>
          <a:lstStyle/>
          <a:p>
            <a:r>
              <a:rPr lang="en-US" dirty="0"/>
              <a:t>Cross-domain (same origin) issues of consuming RESTful resources using AJAX</a:t>
            </a:r>
          </a:p>
          <a:p>
            <a:r>
              <a:rPr lang="en-US" dirty="0"/>
              <a:t>Major techniques to bypass the restriction</a:t>
            </a:r>
          </a:p>
          <a:p>
            <a:pPr lvl="1"/>
            <a:r>
              <a:rPr lang="en-US" dirty="0"/>
              <a:t>JSON-P</a:t>
            </a:r>
          </a:p>
          <a:p>
            <a:pPr lvl="1"/>
            <a:r>
              <a:rPr lang="en-US" dirty="0"/>
              <a:t>CORS HTTP setting</a:t>
            </a:r>
          </a:p>
          <a:p>
            <a:pPr lvl="1"/>
            <a:r>
              <a:rPr lang="en-US" dirty="0"/>
              <a:t>Server proxy</a:t>
            </a:r>
          </a:p>
        </p:txBody>
      </p:sp>
    </p:spTree>
    <p:extLst>
      <p:ext uri="{BB962C8B-B14F-4D97-AF65-F5344CB8AC3E}">
        <p14:creationId xmlns:p14="http://schemas.microsoft.com/office/powerpoint/2010/main" val="3047629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a:t>Cross-Domain from Browser (Chrome) Extensions</a:t>
            </a:r>
            <a:endParaRPr lang="en-US" sz="2800" dirty="0"/>
          </a:p>
        </p:txBody>
      </p:sp>
      <p:sp>
        <p:nvSpPr>
          <p:cNvPr id="3" name="Slide Number Placeholder 2"/>
          <p:cNvSpPr>
            <a:spLocks noGrp="1"/>
          </p:cNvSpPr>
          <p:nvPr>
            <p:ph type="sldNum" sz="quarter" idx="4"/>
          </p:nvPr>
        </p:nvSpPr>
        <p:spPr/>
        <p:txBody>
          <a:bodyPr/>
          <a:lstStyle/>
          <a:p>
            <a:fld id="{2E325153-1018-431B-94BC-E5F3F0342855}" type="slidenum">
              <a:rPr lang="en-US" altLang="en-US" smtClean="0"/>
              <a:pPr/>
              <a:t>20</a:t>
            </a:fld>
            <a:endParaRPr lang="en-US" altLang="en-US"/>
          </a:p>
        </p:txBody>
      </p:sp>
      <p:sp>
        <p:nvSpPr>
          <p:cNvPr id="7" name="Content Placeholder 6"/>
          <p:cNvSpPr>
            <a:spLocks noGrp="1"/>
          </p:cNvSpPr>
          <p:nvPr>
            <p:ph sz="quarter" idx="10"/>
          </p:nvPr>
        </p:nvSpPr>
        <p:spPr/>
        <p:txBody>
          <a:bodyPr>
            <a:normAutofit fontScale="70000" lnSpcReduction="20000"/>
          </a:bodyPr>
          <a:lstStyle/>
          <a:p>
            <a:r>
              <a:rPr lang="en-US" dirty="0"/>
              <a:t>Chrome extensions support cross-domain requests in a two different ways:</a:t>
            </a:r>
          </a:p>
          <a:p>
            <a:r>
              <a:rPr lang="en-US" dirty="0"/>
              <a:t>Include domain in </a:t>
            </a:r>
            <a:r>
              <a:rPr lang="en-US" dirty="0" err="1"/>
              <a:t>manifest.json</a:t>
            </a:r>
            <a:r>
              <a:rPr lang="en-US" dirty="0"/>
              <a:t> - Chrome extensions can make cross-domain requests to any domain *if* the domain is included in the "permissions" section of the </a:t>
            </a:r>
            <a:r>
              <a:rPr lang="en-US" dirty="0" err="1"/>
              <a:t>manifest.json</a:t>
            </a:r>
            <a:r>
              <a:rPr lang="en-US" dirty="0"/>
              <a:t> file:</a:t>
            </a:r>
          </a:p>
          <a:p>
            <a:r>
              <a:rPr lang="en-US" dirty="0"/>
              <a:t>"permissions": [ "http://*.html5rocks.com"] </a:t>
            </a:r>
          </a:p>
          <a:p>
            <a:r>
              <a:rPr lang="en-US" dirty="0"/>
              <a:t>The server doesn't need to include any additional CORS headers or do any more work in order for the request to succeed.</a:t>
            </a:r>
          </a:p>
          <a:p>
            <a:r>
              <a:rPr lang="en-US" dirty="0"/>
              <a:t>CORS request - If the domain is not in the </a:t>
            </a:r>
            <a:r>
              <a:rPr lang="en-US" dirty="0" err="1"/>
              <a:t>manifest.json</a:t>
            </a:r>
            <a:r>
              <a:rPr lang="en-US" dirty="0"/>
              <a:t> file, then the Chrome extension makes a standard CORS request. The value of the Origin header is "chrome-extension://[CHROME EXTENSION ID]". This means requests from Chrome extensions are subject to the same CORS rules described in this article.</a:t>
            </a:r>
          </a:p>
          <a:p>
            <a:r>
              <a:rPr lang="en-US" dirty="0">
                <a:hlinkClick r:id="rId2"/>
              </a:rPr>
              <a:t>http://stackoverflow.com/questions/11127025/how-does-google-chromes-advanced-rest-client-make-cross-domain-post-requests</a:t>
            </a:r>
            <a:r>
              <a:rPr lang="en-US" dirty="0"/>
              <a:t> </a:t>
            </a:r>
          </a:p>
        </p:txBody>
      </p:sp>
    </p:spTree>
    <p:extLst>
      <p:ext uri="{BB962C8B-B14F-4D97-AF65-F5344CB8AC3E}">
        <p14:creationId xmlns:p14="http://schemas.microsoft.com/office/powerpoint/2010/main" val="700645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 Resources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21</a:t>
            </a:fld>
            <a:endParaRPr lang="en-US" altLang="en-US"/>
          </a:p>
        </p:txBody>
      </p:sp>
      <p:sp>
        <p:nvSpPr>
          <p:cNvPr id="4" name="Content Placeholder 3"/>
          <p:cNvSpPr>
            <a:spLocks noGrp="1"/>
          </p:cNvSpPr>
          <p:nvPr>
            <p:ph sz="quarter" idx="10"/>
          </p:nvPr>
        </p:nvSpPr>
        <p:spPr/>
        <p:txBody>
          <a:bodyPr>
            <a:normAutofit fontScale="62500" lnSpcReduction="20000"/>
          </a:bodyPr>
          <a:lstStyle/>
          <a:p>
            <a:r>
              <a:rPr lang="en-US" sz="3200" dirty="0"/>
              <a:t>Working With and Around the Same-Origin Policy: </a:t>
            </a:r>
            <a:r>
              <a:rPr lang="en-US" sz="3200" u="sng" dirty="0">
                <a:hlinkClick r:id="rId2"/>
              </a:rPr>
              <a:t>https://www.sitepoint.com/working-around-origin-policy/</a:t>
            </a:r>
            <a:endParaRPr lang="en-US" sz="3200" dirty="0"/>
          </a:p>
          <a:p>
            <a:r>
              <a:rPr lang="en-US" sz="3200" dirty="0"/>
              <a:t>CORS: </a:t>
            </a:r>
            <a:r>
              <a:rPr lang="en-US" sz="3200" u="sng" dirty="0">
                <a:hlinkClick r:id="rId3"/>
              </a:rPr>
              <a:t>https://en.wikipedia.org/wiki/Cross-origin_resource_sharing</a:t>
            </a:r>
            <a:endParaRPr lang="en-US" sz="3200" dirty="0"/>
          </a:p>
          <a:p>
            <a:r>
              <a:rPr lang="en-US" sz="3200" dirty="0"/>
              <a:t>JSONP: </a:t>
            </a:r>
            <a:r>
              <a:rPr lang="en-US" sz="3200" u="sng" dirty="0">
                <a:hlinkClick r:id="rId4"/>
              </a:rPr>
              <a:t>https://en.wikipedia.org/wiki/JSONP</a:t>
            </a:r>
            <a:endParaRPr lang="en-US" sz="3200" dirty="0"/>
          </a:p>
          <a:p>
            <a:r>
              <a:rPr lang="en-US" sz="3200" dirty="0"/>
              <a:t>jQuery AJAX with JSONP: </a:t>
            </a:r>
            <a:r>
              <a:rPr lang="en-US" sz="3200" u="sng" dirty="0">
                <a:hlinkClick r:id="rId5"/>
              </a:rPr>
              <a:t>http://www.dotnetcurry.com/jquery/1095/json-jsonp-jquery-basic-tutorial</a:t>
            </a:r>
            <a:endParaRPr lang="en-US" sz="3200" dirty="0"/>
          </a:p>
          <a:p>
            <a:r>
              <a:rPr lang="en-US" sz="3200" u="sng" dirty="0">
                <a:hlinkClick r:id="rId6"/>
              </a:rPr>
              <a:t>https://blog.algolia.com/jsonp-still-mandatory/</a:t>
            </a:r>
            <a:endParaRPr lang="en-US" sz="3200" dirty="0"/>
          </a:p>
          <a:p>
            <a:r>
              <a:rPr lang="en-US" sz="3200" dirty="0"/>
              <a:t>AJAX+REST as the latest architectural mirage: </a:t>
            </a:r>
            <a:r>
              <a:rPr lang="en-US" sz="3200" u="sng" dirty="0">
                <a:hlinkClick r:id="rId7"/>
              </a:rPr>
              <a:t>http://stage.vambenepe.com/archives/1801</a:t>
            </a:r>
            <a:r>
              <a:rPr lang="en-US" sz="3200" dirty="0"/>
              <a:t> </a:t>
            </a:r>
          </a:p>
          <a:p>
            <a:r>
              <a:rPr lang="en-US" sz="3200" dirty="0"/>
              <a:t>Mozilla resources:</a:t>
            </a:r>
          </a:p>
          <a:p>
            <a:pPr lvl="1"/>
            <a:r>
              <a:rPr lang="en-US" sz="2700" u="sng" dirty="0">
                <a:hlinkClick r:id="rId8"/>
              </a:rPr>
              <a:t>https://developer.mozilla.org/en-US/docs/Web/Security/Same-origin_policy</a:t>
            </a:r>
            <a:endParaRPr lang="en-US" sz="2700" dirty="0"/>
          </a:p>
          <a:p>
            <a:pPr lvl="1"/>
            <a:r>
              <a:rPr lang="en-US" sz="2700" u="sng" dirty="0">
                <a:hlinkClick r:id="rId9"/>
              </a:rPr>
              <a:t>https://developer.mozilla.org/en-US/docs/Web/HTTP/CORS</a:t>
            </a:r>
            <a:endParaRPr lang="en-US" sz="2700" dirty="0"/>
          </a:p>
          <a:p>
            <a:pPr lvl="1"/>
            <a:r>
              <a:rPr lang="en-US" sz="2700" u="sng" dirty="0">
                <a:hlinkClick r:id="rId10"/>
              </a:rPr>
              <a:t>https://developer.mozilla.org/en-US/docs/Web/HTTP/Access_control_CORS</a:t>
            </a:r>
            <a:endParaRPr lang="en-US" dirty="0">
              <a:hlinkClick r:id="rId11"/>
            </a:endParaRPr>
          </a:p>
          <a:p>
            <a:r>
              <a:rPr lang="en-US" dirty="0">
                <a:hlinkClick r:id="rId11"/>
              </a:rPr>
              <a:t>http://enable-cors.org</a:t>
            </a:r>
            <a:endParaRPr lang="en-US" dirty="0"/>
          </a:p>
        </p:txBody>
      </p:sp>
    </p:spTree>
    <p:extLst>
      <p:ext uri="{BB962C8B-B14F-4D97-AF65-F5344CB8AC3E}">
        <p14:creationId xmlns:p14="http://schemas.microsoft.com/office/powerpoint/2010/main" val="3068217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AJAX and Services</a:t>
            </a:r>
            <a:endParaRPr lang="en-US" dirty="0"/>
          </a:p>
        </p:txBody>
      </p:sp>
      <p:sp>
        <p:nvSpPr>
          <p:cNvPr id="4" name="Content Placeholder 3"/>
          <p:cNvSpPr>
            <a:spLocks noGrp="1"/>
          </p:cNvSpPr>
          <p:nvPr>
            <p:ph sz="quarter" idx="1"/>
          </p:nvPr>
        </p:nvSpPr>
        <p:spPr/>
        <p:txBody>
          <a:bodyPr>
            <a:normAutofit fontScale="70000" lnSpcReduction="20000"/>
          </a:bodyPr>
          <a:lstStyle/>
          <a:p>
            <a:r>
              <a:rPr lang="en-US" dirty="0"/>
              <a:t>AJAX change the “client” from browser to the web app holder</a:t>
            </a:r>
          </a:p>
          <a:p>
            <a:pPr lvl="1"/>
            <a:r>
              <a:rPr lang="en-US" dirty="0"/>
              <a:t>The web app is separated to the app holder (the client) and app content</a:t>
            </a:r>
          </a:p>
          <a:p>
            <a:pPr lvl="1"/>
            <a:r>
              <a:rPr lang="en-US" dirty="0"/>
              <a:t>The initial app holder is downloaded from the server</a:t>
            </a:r>
          </a:p>
          <a:p>
            <a:pPr lvl="1"/>
            <a:r>
              <a:rPr lang="en-US" dirty="0"/>
              <a:t>The client consumes services (which provide app content) from the server</a:t>
            </a:r>
          </a:p>
          <a:p>
            <a:r>
              <a:rPr lang="en-US" dirty="0"/>
              <a:t>AJAX enables the “client” (at the browser side) to directly consumes RESTful Web services, without server side support.</a:t>
            </a:r>
          </a:p>
          <a:p>
            <a:pPr lvl="1"/>
            <a:r>
              <a:rPr lang="en-US" dirty="0"/>
              <a:t>Which makes the client more independent and self contained.</a:t>
            </a:r>
          </a:p>
          <a:p>
            <a:r>
              <a:rPr lang="en-US" dirty="0"/>
              <a:t>With AJAX, the presentation logic and business logic can completely move from server to client; data access logic remain on the server</a:t>
            </a:r>
          </a:p>
          <a:p>
            <a:pPr lvl="1"/>
            <a:r>
              <a:rPr lang="en-US" dirty="0"/>
              <a:t>Business logic is expose to the client; if not desired, business logic should remain on the server</a:t>
            </a:r>
          </a:p>
          <a:p>
            <a:r>
              <a:rPr lang="en-US" dirty="0"/>
              <a:t>In many ways, AJAX applications follow the REST design principles. Each </a:t>
            </a:r>
            <a:r>
              <a:rPr lang="en-US" dirty="0" err="1"/>
              <a:t>XMLHttpRequest</a:t>
            </a:r>
            <a:r>
              <a:rPr lang="en-US" dirty="0"/>
              <a:t> can be viewed as a REST service request, sent using GET. And the response is often in JSON, a popular response format for REST.</a:t>
            </a:r>
          </a:p>
          <a:p>
            <a:r>
              <a:rPr lang="en-US" dirty="0">
                <a:hlinkClick r:id="rId2"/>
              </a:rPr>
              <a:t>http://rest.elkstein.org/2008/02/ajax-and-rest.html</a:t>
            </a:r>
            <a:r>
              <a:rPr lang="en-US" dirty="0"/>
              <a:t> </a:t>
            </a:r>
          </a:p>
        </p:txBody>
      </p:sp>
      <p:sp>
        <p:nvSpPr>
          <p:cNvPr id="3" name="Slide Number Placeholder 2"/>
          <p:cNvSpPr>
            <a:spLocks noGrp="1"/>
          </p:cNvSpPr>
          <p:nvPr>
            <p:ph type="sldNum" sz="quarter" idx="12"/>
          </p:nvPr>
        </p:nvSpPr>
        <p:spPr/>
        <p:txBody>
          <a:bodyPr/>
          <a:lstStyle/>
          <a:p>
            <a:fld id="{2E325153-1018-431B-94BC-E5F3F0342855}" type="slidenum">
              <a:rPr lang="en-US" altLang="en-US" smtClean="0"/>
              <a:pPr/>
              <a:t>3</a:t>
            </a:fld>
            <a:endParaRPr lang="en-US" altLang="en-US"/>
          </a:p>
        </p:txBody>
      </p:sp>
    </p:spTree>
    <p:extLst>
      <p:ext uri="{BB962C8B-B14F-4D97-AF65-F5344CB8AC3E}">
        <p14:creationId xmlns:p14="http://schemas.microsoft.com/office/powerpoint/2010/main" val="4287473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AJAX + (RESTful) Services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4</a:t>
            </a:fld>
            <a:endParaRPr lang="en-US" altLang="en-US"/>
          </a:p>
        </p:txBody>
      </p:sp>
      <p:sp>
        <p:nvSpPr>
          <p:cNvPr id="4" name="Content Placeholder 3"/>
          <p:cNvSpPr>
            <a:spLocks noGrp="1"/>
          </p:cNvSpPr>
          <p:nvPr>
            <p:ph sz="quarter" idx="10"/>
          </p:nvPr>
        </p:nvSpPr>
        <p:spPr/>
        <p:txBody>
          <a:bodyPr/>
          <a:lstStyle/>
          <a:p>
            <a:endParaRPr lang="en-US" dirty="0"/>
          </a:p>
        </p:txBody>
      </p:sp>
      <p:pic>
        <p:nvPicPr>
          <p:cNvPr id="2052" name="Picture 4" descr="http://stage.vambenepe.com/wp-content/uploads/Orion_Architecture_1.jpg"/>
          <p:cNvPicPr>
            <a:picLocks noChangeAspect="1" noChangeArrowheads="1"/>
          </p:cNvPicPr>
          <p:nvPr/>
        </p:nvPicPr>
        <p:blipFill rotWithShape="1">
          <a:blip r:embed="rId2">
            <a:extLst>
              <a:ext uri="{28A0092B-C50C-407E-A947-70E740481C1C}">
                <a14:useLocalDpi xmlns:a14="http://schemas.microsoft.com/office/drawing/2010/main" val="0"/>
              </a:ext>
            </a:extLst>
          </a:blip>
          <a:srcRect l="4761" t="7619" r="1905" b="4761"/>
          <a:stretch/>
        </p:blipFill>
        <p:spPr bwMode="auto">
          <a:xfrm>
            <a:off x="762000" y="1098643"/>
            <a:ext cx="7467600" cy="52578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26602" y="6415253"/>
            <a:ext cx="4660250" cy="369332"/>
          </a:xfrm>
          <a:prstGeom prst="rect">
            <a:avLst/>
          </a:prstGeom>
        </p:spPr>
        <p:txBody>
          <a:bodyPr wrap="none">
            <a:spAutoFit/>
          </a:bodyPr>
          <a:lstStyle/>
          <a:p>
            <a:r>
              <a:rPr lang="en-US" dirty="0">
                <a:hlinkClick r:id="rId3"/>
              </a:rPr>
              <a:t>http://stage.vambenepe.com/archives/1801</a:t>
            </a:r>
            <a:r>
              <a:rPr lang="en-US" dirty="0"/>
              <a:t> </a:t>
            </a:r>
          </a:p>
        </p:txBody>
      </p:sp>
      <p:sp>
        <p:nvSpPr>
          <p:cNvPr id="7" name="Line Callout 1 6"/>
          <p:cNvSpPr/>
          <p:nvPr/>
        </p:nvSpPr>
        <p:spPr bwMode="auto">
          <a:xfrm>
            <a:off x="4191000" y="2438400"/>
            <a:ext cx="2438400" cy="914400"/>
          </a:xfrm>
          <a:prstGeom prst="borderCallout1">
            <a:avLst>
              <a:gd name="adj1" fmla="val 67569"/>
              <a:gd name="adj2" fmla="val 99848"/>
              <a:gd name="adj3" fmla="val 91265"/>
              <a:gd name="adj4" fmla="val 13027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Autofit/>
          </a:bodyPr>
          <a:lstStyle/>
          <a:p>
            <a:r>
              <a:rPr lang="en-US" sz="2800" dirty="0"/>
              <a:t>AJAX calls to a RESTful API</a:t>
            </a:r>
          </a:p>
        </p:txBody>
      </p:sp>
      <p:cxnSp>
        <p:nvCxnSpPr>
          <p:cNvPr id="8" name="Straight Arrow Connector 7"/>
          <p:cNvCxnSpPr/>
          <p:nvPr/>
        </p:nvCxnSpPr>
        <p:spPr bwMode="auto">
          <a:xfrm flipH="1">
            <a:off x="4800600" y="3352800"/>
            <a:ext cx="86252" cy="762000"/>
          </a:xfrm>
          <a:prstGeom prst="straightConnector1">
            <a:avLst/>
          </a:prstGeom>
          <a:solidFill>
            <a:schemeClr val="accent1"/>
          </a:solidFill>
          <a:ln w="12700" cap="sq" cmpd="sng" algn="ctr">
            <a:solidFill>
              <a:schemeClr val="tx1"/>
            </a:solidFill>
            <a:prstDash val="solid"/>
            <a:round/>
            <a:headEnd type="none" w="sm" len="sm"/>
            <a:tailEnd type="triangle"/>
          </a:ln>
          <a:effectLst/>
        </p:spPr>
      </p:cxnSp>
      <p:sp>
        <p:nvSpPr>
          <p:cNvPr id="13" name="Callout: Line 5"/>
          <p:cNvSpPr/>
          <p:nvPr/>
        </p:nvSpPr>
        <p:spPr bwMode="auto">
          <a:xfrm>
            <a:off x="7557416" y="3691134"/>
            <a:ext cx="1524000" cy="1371600"/>
          </a:xfrm>
          <a:prstGeom prst="borderCallout1">
            <a:avLst>
              <a:gd name="adj1" fmla="val 36318"/>
              <a:gd name="adj2" fmla="val -1332"/>
              <a:gd name="adj3" fmla="val 9956"/>
              <a:gd name="adj4" fmla="val -41628"/>
            </a:avLst>
          </a:prstGeom>
          <a:solidFill>
            <a:schemeClr val="accent1">
              <a:lumMod val="20000"/>
              <a:lumOff val="80000"/>
            </a:schemeClr>
          </a:solidFill>
          <a:ln w="12700" cap="sq"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Arial" charset="0"/>
              </a:rPr>
              <a:t>The server can be any server;</a:t>
            </a:r>
            <a:r>
              <a:rPr kumimoji="0" lang="en-US" sz="1800" b="0" i="0" u="none" strike="noStrike" cap="none" normalizeH="0" dirty="0">
                <a:ln>
                  <a:noFill/>
                </a:ln>
                <a:solidFill>
                  <a:schemeClr val="tx1"/>
                </a:solidFill>
                <a:effectLst/>
                <a:latin typeface="Arial" charset="0"/>
              </a:rPr>
              <a:t> not tied to the </a:t>
            </a:r>
            <a:r>
              <a:rPr lang="en-US" dirty="0"/>
              <a:t>initial </a:t>
            </a:r>
            <a:r>
              <a:rPr kumimoji="0" lang="en-US" sz="1800" b="0" i="0" u="none" strike="noStrike" cap="none" normalizeH="0" dirty="0">
                <a:ln>
                  <a:noFill/>
                </a:ln>
                <a:solidFill>
                  <a:schemeClr val="tx1"/>
                </a:solidFill>
                <a:effectLst/>
                <a:latin typeface="Arial" charset="0"/>
              </a:rPr>
              <a:t>server. But there will be some cross-domain issues.</a:t>
            </a:r>
            <a:endParaRPr kumimoji="0" lang="en-US" sz="18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2769663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Key Problem</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5</a:t>
            </a:fld>
            <a:endParaRPr lang="en-US" altLang="en-US"/>
          </a:p>
        </p:txBody>
      </p:sp>
      <p:sp>
        <p:nvSpPr>
          <p:cNvPr id="4" name="Content Placeholder 3"/>
          <p:cNvSpPr>
            <a:spLocks noGrp="1"/>
          </p:cNvSpPr>
          <p:nvPr>
            <p:ph sz="quarter" idx="10"/>
          </p:nvPr>
        </p:nvSpPr>
        <p:spPr/>
        <p:txBody>
          <a:bodyPr>
            <a:normAutofit/>
          </a:bodyPr>
          <a:lstStyle/>
          <a:p>
            <a:r>
              <a:rPr lang="en-US" dirty="0"/>
              <a:t>Due to browser security restrictions, most "AJAX" requests are subject to the same origin policy; the request can not successfully retrieve data from a different domain, subdomain, port, or protocol.</a:t>
            </a:r>
          </a:p>
          <a:p>
            <a:r>
              <a:rPr lang="en-US" dirty="0"/>
              <a:t>Same origin policy</a:t>
            </a:r>
          </a:p>
          <a:p>
            <a:pPr lvl="1"/>
            <a:r>
              <a:rPr lang="en-US" dirty="0">
                <a:hlinkClick r:id="rId2"/>
              </a:rPr>
              <a:t>https://developer.mozilla.org/en-US/docs/Web/Security/Same-origin_policy</a:t>
            </a:r>
            <a:endParaRPr lang="en-US" dirty="0"/>
          </a:p>
          <a:p>
            <a:r>
              <a:rPr lang="en-US" dirty="0"/>
              <a:t>Note this restriction is enforced by the browser.</a:t>
            </a:r>
          </a:p>
        </p:txBody>
      </p:sp>
    </p:spTree>
    <p:extLst>
      <p:ext uri="{BB962C8B-B14F-4D97-AF65-F5344CB8AC3E}">
        <p14:creationId xmlns:p14="http://schemas.microsoft.com/office/powerpoint/2010/main" val="605909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of Origin/Domain</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6</a:t>
            </a:fld>
            <a:endParaRPr lang="en-US" altLang="en-US"/>
          </a:p>
        </p:txBody>
      </p:sp>
      <p:sp>
        <p:nvSpPr>
          <p:cNvPr id="4" name="Content Placeholder 3"/>
          <p:cNvSpPr>
            <a:spLocks noGrp="1"/>
          </p:cNvSpPr>
          <p:nvPr>
            <p:ph sz="quarter" idx="10"/>
          </p:nvPr>
        </p:nvSpPr>
        <p:spPr/>
        <p:txBody>
          <a:bodyPr/>
          <a:lstStyle/>
          <a:p>
            <a:r>
              <a:rPr lang="en-US" dirty="0"/>
              <a:t>Two pages have the same origin if the protocol, port (if one is specified), and host are the same for both pages.</a:t>
            </a:r>
          </a:p>
          <a:p>
            <a:r>
              <a:rPr lang="en-US" dirty="0"/>
              <a:t>The following table gives examples of origin comparisons to the URL http://store.company.com/dir/page.html</a:t>
            </a:r>
          </a:p>
        </p:txBody>
      </p:sp>
      <p:graphicFrame>
        <p:nvGraphicFramePr>
          <p:cNvPr id="5" name="Table 4"/>
          <p:cNvGraphicFramePr>
            <a:graphicFrameLocks noGrp="1"/>
          </p:cNvGraphicFramePr>
          <p:nvPr>
            <p:extLst>
              <p:ext uri="{D42A27DB-BD31-4B8C-83A1-F6EECF244321}">
                <p14:modId xmlns:p14="http://schemas.microsoft.com/office/powerpoint/2010/main" val="2202100313"/>
              </p:ext>
            </p:extLst>
          </p:nvPr>
        </p:nvGraphicFramePr>
        <p:xfrm>
          <a:off x="608416" y="4267200"/>
          <a:ext cx="7086601" cy="1783080"/>
        </p:xfrm>
        <a:graphic>
          <a:graphicData uri="http://schemas.openxmlformats.org/drawingml/2006/table">
            <a:tbl>
              <a:tblPr>
                <a:tableStyleId>{3C2FFA5D-87B4-456A-9821-1D502468CF0F}</a:tableStyleId>
              </a:tblPr>
              <a:tblGrid>
                <a:gridCol w="3886200">
                  <a:extLst>
                    <a:ext uri="{9D8B030D-6E8A-4147-A177-3AD203B41FA5}">
                      <a16:colId xmlns:a16="http://schemas.microsoft.com/office/drawing/2014/main" val="1282355678"/>
                    </a:ext>
                  </a:extLst>
                </a:gridCol>
                <a:gridCol w="1143000">
                  <a:extLst>
                    <a:ext uri="{9D8B030D-6E8A-4147-A177-3AD203B41FA5}">
                      <a16:colId xmlns:a16="http://schemas.microsoft.com/office/drawing/2014/main" val="3085063987"/>
                    </a:ext>
                  </a:extLst>
                </a:gridCol>
                <a:gridCol w="2057401">
                  <a:extLst>
                    <a:ext uri="{9D8B030D-6E8A-4147-A177-3AD203B41FA5}">
                      <a16:colId xmlns:a16="http://schemas.microsoft.com/office/drawing/2014/main" val="3089383042"/>
                    </a:ext>
                  </a:extLst>
                </a:gridCol>
              </a:tblGrid>
              <a:tr h="0">
                <a:tc>
                  <a:txBody>
                    <a:bodyPr/>
                    <a:lstStyle/>
                    <a:p>
                      <a:pPr algn="l"/>
                      <a:r>
                        <a:rPr lang="en-US" sz="1400">
                          <a:effectLst/>
                        </a:rPr>
                        <a:t>URL</a:t>
                      </a:r>
                      <a:endParaRPr lang="en-US" sz="1400" b="1">
                        <a:effectLst/>
                        <a:latin typeface="+mj-lt"/>
                      </a:endParaRPr>
                    </a:p>
                  </a:txBody>
                  <a:tcPr marL="60960" marR="60960" marT="15240" marB="30480" anchor="ctr"/>
                </a:tc>
                <a:tc>
                  <a:txBody>
                    <a:bodyPr/>
                    <a:lstStyle/>
                    <a:p>
                      <a:pPr algn="l"/>
                      <a:r>
                        <a:rPr lang="en-US" sz="1400">
                          <a:effectLst/>
                        </a:rPr>
                        <a:t>Outcome</a:t>
                      </a:r>
                      <a:endParaRPr lang="en-US" sz="1400" b="1">
                        <a:effectLst/>
                        <a:latin typeface="+mj-lt"/>
                      </a:endParaRPr>
                    </a:p>
                  </a:txBody>
                  <a:tcPr marL="60960" marR="60960" marT="15240" marB="30480" anchor="ctr"/>
                </a:tc>
                <a:tc>
                  <a:txBody>
                    <a:bodyPr/>
                    <a:lstStyle/>
                    <a:p>
                      <a:pPr algn="l"/>
                      <a:r>
                        <a:rPr lang="en-US" sz="1400">
                          <a:effectLst/>
                        </a:rPr>
                        <a:t>Reason</a:t>
                      </a:r>
                      <a:endParaRPr lang="en-US" sz="1400" b="1">
                        <a:effectLst/>
                        <a:latin typeface="+mj-lt"/>
                      </a:endParaRPr>
                    </a:p>
                  </a:txBody>
                  <a:tcPr marL="60960" marR="60960" marT="15240" marB="30480" anchor="ctr"/>
                </a:tc>
                <a:extLst>
                  <a:ext uri="{0D108BD9-81ED-4DB2-BD59-A6C34878D82A}">
                    <a16:rowId xmlns:a16="http://schemas.microsoft.com/office/drawing/2014/main" val="2886474562"/>
                  </a:ext>
                </a:extLst>
              </a:tr>
              <a:tr h="0">
                <a:tc>
                  <a:txBody>
                    <a:bodyPr/>
                    <a:lstStyle/>
                    <a:p>
                      <a:pPr algn="l"/>
                      <a:r>
                        <a:rPr lang="en-US" sz="1400">
                          <a:effectLst/>
                        </a:rPr>
                        <a:t>http://store.company.com/dir2/other.html</a:t>
                      </a:r>
                      <a:endParaRPr lang="en-US" sz="1400">
                        <a:effectLst/>
                        <a:latin typeface="+mj-lt"/>
                      </a:endParaRPr>
                    </a:p>
                  </a:txBody>
                  <a:tcPr marL="60960" marR="60960" anchor="ctr"/>
                </a:tc>
                <a:tc>
                  <a:txBody>
                    <a:bodyPr/>
                    <a:lstStyle/>
                    <a:p>
                      <a:pPr algn="l"/>
                      <a:r>
                        <a:rPr lang="en-US" sz="1400" dirty="0">
                          <a:effectLst/>
                        </a:rPr>
                        <a:t>Success</a:t>
                      </a:r>
                      <a:endParaRPr lang="en-US" sz="1400" dirty="0">
                        <a:effectLst/>
                        <a:latin typeface="+mj-lt"/>
                      </a:endParaRPr>
                    </a:p>
                  </a:txBody>
                  <a:tcPr marL="60960" marR="60960" anchor="ctr"/>
                </a:tc>
                <a:tc>
                  <a:txBody>
                    <a:bodyPr/>
                    <a:lstStyle/>
                    <a:p>
                      <a:pPr algn="l"/>
                      <a:r>
                        <a:rPr lang="en-US" sz="1400">
                          <a:effectLst/>
                        </a:rPr>
                        <a:t> </a:t>
                      </a:r>
                      <a:endParaRPr lang="en-US" sz="1400">
                        <a:effectLst/>
                        <a:latin typeface="+mj-lt"/>
                      </a:endParaRPr>
                    </a:p>
                  </a:txBody>
                  <a:tcPr marL="60960" marR="60960" anchor="ctr"/>
                </a:tc>
                <a:extLst>
                  <a:ext uri="{0D108BD9-81ED-4DB2-BD59-A6C34878D82A}">
                    <a16:rowId xmlns:a16="http://schemas.microsoft.com/office/drawing/2014/main" val="2522326301"/>
                  </a:ext>
                </a:extLst>
              </a:tr>
              <a:tr h="0">
                <a:tc>
                  <a:txBody>
                    <a:bodyPr/>
                    <a:lstStyle/>
                    <a:p>
                      <a:pPr algn="l"/>
                      <a:r>
                        <a:rPr lang="en-US" sz="1400">
                          <a:effectLst/>
                        </a:rPr>
                        <a:t>http://store.company.com/dir/inner/another.html</a:t>
                      </a:r>
                      <a:endParaRPr lang="en-US" sz="1400">
                        <a:effectLst/>
                        <a:latin typeface="+mj-lt"/>
                      </a:endParaRPr>
                    </a:p>
                  </a:txBody>
                  <a:tcPr marL="60960" marR="60960" anchor="ctr"/>
                </a:tc>
                <a:tc>
                  <a:txBody>
                    <a:bodyPr/>
                    <a:lstStyle/>
                    <a:p>
                      <a:pPr algn="l"/>
                      <a:r>
                        <a:rPr lang="en-US" sz="1400">
                          <a:effectLst/>
                        </a:rPr>
                        <a:t>Success</a:t>
                      </a:r>
                      <a:endParaRPr lang="en-US" sz="1400">
                        <a:effectLst/>
                        <a:latin typeface="+mj-lt"/>
                      </a:endParaRPr>
                    </a:p>
                  </a:txBody>
                  <a:tcPr marL="60960" marR="60960" anchor="ctr"/>
                </a:tc>
                <a:tc>
                  <a:txBody>
                    <a:bodyPr/>
                    <a:lstStyle/>
                    <a:p>
                      <a:pPr algn="l"/>
                      <a:r>
                        <a:rPr lang="en-US" sz="1400">
                          <a:effectLst/>
                        </a:rPr>
                        <a:t> </a:t>
                      </a:r>
                      <a:endParaRPr lang="en-US" sz="1400">
                        <a:effectLst/>
                        <a:latin typeface="+mj-lt"/>
                      </a:endParaRPr>
                    </a:p>
                  </a:txBody>
                  <a:tcPr marL="60960" marR="60960" anchor="ctr"/>
                </a:tc>
                <a:extLst>
                  <a:ext uri="{0D108BD9-81ED-4DB2-BD59-A6C34878D82A}">
                    <a16:rowId xmlns:a16="http://schemas.microsoft.com/office/drawing/2014/main" val="583536949"/>
                  </a:ext>
                </a:extLst>
              </a:tr>
              <a:tr h="0">
                <a:tc>
                  <a:txBody>
                    <a:bodyPr/>
                    <a:lstStyle/>
                    <a:p>
                      <a:pPr algn="l"/>
                      <a:r>
                        <a:rPr lang="en-US" sz="1400">
                          <a:effectLst/>
                        </a:rPr>
                        <a:t>https://store.company.com/secure.html</a:t>
                      </a:r>
                      <a:endParaRPr lang="en-US" sz="1400">
                        <a:effectLst/>
                        <a:latin typeface="+mj-lt"/>
                      </a:endParaRPr>
                    </a:p>
                  </a:txBody>
                  <a:tcPr marL="60960" marR="60960" anchor="ctr"/>
                </a:tc>
                <a:tc>
                  <a:txBody>
                    <a:bodyPr/>
                    <a:lstStyle/>
                    <a:p>
                      <a:pPr algn="l"/>
                      <a:r>
                        <a:rPr lang="en-US" sz="1400">
                          <a:effectLst/>
                        </a:rPr>
                        <a:t>Failure</a:t>
                      </a:r>
                      <a:endParaRPr lang="en-US" sz="1400">
                        <a:effectLst/>
                        <a:latin typeface="+mj-lt"/>
                      </a:endParaRPr>
                    </a:p>
                  </a:txBody>
                  <a:tcPr marL="60960" marR="60960" anchor="ctr"/>
                </a:tc>
                <a:tc>
                  <a:txBody>
                    <a:bodyPr/>
                    <a:lstStyle/>
                    <a:p>
                      <a:pPr algn="l"/>
                      <a:r>
                        <a:rPr lang="en-US" sz="1400">
                          <a:effectLst/>
                        </a:rPr>
                        <a:t>Different protocol</a:t>
                      </a:r>
                      <a:endParaRPr lang="en-US" sz="1400">
                        <a:effectLst/>
                        <a:latin typeface="+mj-lt"/>
                      </a:endParaRPr>
                    </a:p>
                  </a:txBody>
                  <a:tcPr marL="60960" marR="60960" anchor="ctr"/>
                </a:tc>
                <a:extLst>
                  <a:ext uri="{0D108BD9-81ED-4DB2-BD59-A6C34878D82A}">
                    <a16:rowId xmlns:a16="http://schemas.microsoft.com/office/drawing/2014/main" val="1257558994"/>
                  </a:ext>
                </a:extLst>
              </a:tr>
              <a:tr h="0">
                <a:tc>
                  <a:txBody>
                    <a:bodyPr/>
                    <a:lstStyle/>
                    <a:p>
                      <a:pPr algn="l"/>
                      <a:r>
                        <a:rPr lang="en-US" sz="1400">
                          <a:effectLst/>
                        </a:rPr>
                        <a:t>http://store.company.com:81/dir/etc.html</a:t>
                      </a:r>
                      <a:endParaRPr lang="en-US" sz="1400">
                        <a:effectLst/>
                        <a:latin typeface="+mj-lt"/>
                      </a:endParaRPr>
                    </a:p>
                  </a:txBody>
                  <a:tcPr marL="60960" marR="60960" anchor="ctr"/>
                </a:tc>
                <a:tc>
                  <a:txBody>
                    <a:bodyPr/>
                    <a:lstStyle/>
                    <a:p>
                      <a:pPr algn="l"/>
                      <a:r>
                        <a:rPr lang="en-US" sz="1400">
                          <a:effectLst/>
                        </a:rPr>
                        <a:t>Failure</a:t>
                      </a:r>
                      <a:endParaRPr lang="en-US" sz="1400">
                        <a:effectLst/>
                        <a:latin typeface="+mj-lt"/>
                      </a:endParaRPr>
                    </a:p>
                  </a:txBody>
                  <a:tcPr marL="60960" marR="60960" anchor="ctr"/>
                </a:tc>
                <a:tc>
                  <a:txBody>
                    <a:bodyPr/>
                    <a:lstStyle/>
                    <a:p>
                      <a:pPr algn="l"/>
                      <a:r>
                        <a:rPr lang="en-US" sz="1400">
                          <a:effectLst/>
                        </a:rPr>
                        <a:t>Different port</a:t>
                      </a:r>
                      <a:endParaRPr lang="en-US" sz="1400">
                        <a:effectLst/>
                        <a:latin typeface="+mj-lt"/>
                      </a:endParaRPr>
                    </a:p>
                  </a:txBody>
                  <a:tcPr marL="60960" marR="60960" anchor="ctr"/>
                </a:tc>
                <a:extLst>
                  <a:ext uri="{0D108BD9-81ED-4DB2-BD59-A6C34878D82A}">
                    <a16:rowId xmlns:a16="http://schemas.microsoft.com/office/drawing/2014/main" val="3069889704"/>
                  </a:ext>
                </a:extLst>
              </a:tr>
              <a:tr h="0">
                <a:tc>
                  <a:txBody>
                    <a:bodyPr/>
                    <a:lstStyle/>
                    <a:p>
                      <a:pPr algn="l"/>
                      <a:r>
                        <a:rPr lang="en-US" sz="1400">
                          <a:effectLst/>
                        </a:rPr>
                        <a:t>http://news.company.com/dir/other.html</a:t>
                      </a:r>
                      <a:endParaRPr lang="en-US" sz="1400">
                        <a:effectLst/>
                        <a:latin typeface="+mj-lt"/>
                      </a:endParaRPr>
                    </a:p>
                  </a:txBody>
                  <a:tcPr marL="60960" marR="60960" anchor="ctr"/>
                </a:tc>
                <a:tc>
                  <a:txBody>
                    <a:bodyPr/>
                    <a:lstStyle/>
                    <a:p>
                      <a:pPr algn="l"/>
                      <a:r>
                        <a:rPr lang="en-US" sz="1400">
                          <a:effectLst/>
                        </a:rPr>
                        <a:t>Failure</a:t>
                      </a:r>
                      <a:endParaRPr lang="en-US" sz="1400">
                        <a:effectLst/>
                        <a:latin typeface="+mj-lt"/>
                      </a:endParaRPr>
                    </a:p>
                  </a:txBody>
                  <a:tcPr marL="60960" marR="60960" anchor="ctr"/>
                </a:tc>
                <a:tc>
                  <a:txBody>
                    <a:bodyPr/>
                    <a:lstStyle/>
                    <a:p>
                      <a:pPr algn="l"/>
                      <a:r>
                        <a:rPr lang="en-US" sz="1400" dirty="0">
                          <a:effectLst/>
                        </a:rPr>
                        <a:t>Different host</a:t>
                      </a:r>
                      <a:endParaRPr lang="en-US" sz="1400" dirty="0">
                        <a:effectLst/>
                        <a:latin typeface="+mj-lt"/>
                      </a:endParaRPr>
                    </a:p>
                  </a:txBody>
                  <a:tcPr marL="60960" marR="60960" anchor="ctr"/>
                </a:tc>
                <a:extLst>
                  <a:ext uri="{0D108BD9-81ED-4DB2-BD59-A6C34878D82A}">
                    <a16:rowId xmlns:a16="http://schemas.microsoft.com/office/drawing/2014/main" val="4184201978"/>
                  </a:ext>
                </a:extLst>
              </a:tr>
            </a:tbl>
          </a:graphicData>
        </a:graphic>
      </p:graphicFrame>
      <p:sp>
        <p:nvSpPr>
          <p:cNvPr id="6" name="Rectangle 5"/>
          <p:cNvSpPr/>
          <p:nvPr/>
        </p:nvSpPr>
        <p:spPr>
          <a:xfrm>
            <a:off x="533400" y="6091556"/>
            <a:ext cx="6629400" cy="307777"/>
          </a:xfrm>
          <a:prstGeom prst="rect">
            <a:avLst/>
          </a:prstGeom>
        </p:spPr>
        <p:txBody>
          <a:bodyPr wrap="square">
            <a:spAutoFit/>
          </a:bodyPr>
          <a:lstStyle/>
          <a:p>
            <a:r>
              <a:rPr lang="en-US" sz="1400" dirty="0">
                <a:hlinkClick r:id="rId3"/>
              </a:rPr>
              <a:t>https://developer.mozilla.org/en-US/docs/Web/Security/Same-origin_policy</a:t>
            </a:r>
            <a:endParaRPr lang="en-US" sz="1400" dirty="0"/>
          </a:p>
        </p:txBody>
      </p:sp>
    </p:spTree>
    <p:extLst>
      <p:ext uri="{BB962C8B-B14F-4D97-AF65-F5344CB8AC3E}">
        <p14:creationId xmlns:p14="http://schemas.microsoft.com/office/powerpoint/2010/main" val="1206725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7</a:t>
            </a:fld>
            <a:endParaRPr lang="en-US" altLang="en-US"/>
          </a:p>
        </p:txBody>
      </p:sp>
      <p:sp>
        <p:nvSpPr>
          <p:cNvPr id="4" name="Content Placeholder 3"/>
          <p:cNvSpPr>
            <a:spLocks noGrp="1"/>
          </p:cNvSpPr>
          <p:nvPr>
            <p:ph sz="quarter" idx="10"/>
          </p:nvPr>
        </p:nvSpPr>
        <p:spPr>
          <a:xfrm>
            <a:off x="228598" y="1066801"/>
            <a:ext cx="8716963" cy="2285999"/>
          </a:xfrm>
        </p:spPr>
        <p:txBody>
          <a:bodyPr>
            <a:normAutofit fontScale="55000" lnSpcReduction="20000"/>
          </a:bodyPr>
          <a:lstStyle/>
          <a:p>
            <a:r>
              <a:rPr lang="en-US" dirty="0"/>
              <a:t>Use the following testing client to request some samples services directly. Check the error messages in developer tools console</a:t>
            </a:r>
          </a:p>
          <a:p>
            <a:pPr lvl="1"/>
            <a:r>
              <a:rPr lang="en-US" dirty="0">
                <a:hlinkClick r:id="rId2"/>
              </a:rPr>
              <a:t>http://it4203.azurewebsites.net/demo/ajax-rest/ajax-rest-fail.html</a:t>
            </a:r>
            <a:endParaRPr lang="en-US" dirty="0"/>
          </a:p>
          <a:p>
            <a:r>
              <a:rPr lang="en-US" dirty="0"/>
              <a:t>We will get an error: if “access-control-allow-origin” HTTP response header from the service provider is missing, or its value does not match your current domain, or your current domain is “null”. Example APIs that require this:</a:t>
            </a:r>
          </a:p>
          <a:p>
            <a:pPr lvl="1"/>
            <a:r>
              <a:rPr lang="en-US" dirty="0">
                <a:hlinkClick r:id="rId3"/>
              </a:rPr>
              <a:t>https://api.itbook.store/1.0/search/mongodb</a:t>
            </a:r>
            <a:endParaRPr lang="en-US" dirty="0"/>
          </a:p>
          <a:p>
            <a:pPr lvl="1"/>
            <a:r>
              <a:rPr lang="en-US" dirty="0">
                <a:hlinkClick r:id="rId4"/>
              </a:rPr>
              <a:t>https://api.bing.com/osjson.aspx?query=kennesaw</a:t>
            </a:r>
            <a:r>
              <a:rPr lang="en-US" dirty="0"/>
              <a:t> </a:t>
            </a:r>
          </a:p>
          <a:p>
            <a:pPr lvl="1"/>
            <a:r>
              <a:rPr lang="en-US" dirty="0">
                <a:hlinkClick r:id="rId5"/>
              </a:rPr>
              <a:t>https://joke-api-strict-cors.appspot.com/random_joke</a:t>
            </a:r>
            <a:endParaRPr lang="en-US" dirty="0"/>
          </a:p>
        </p:txBody>
      </p:sp>
      <p:pic>
        <p:nvPicPr>
          <p:cNvPr id="6" name="Picture 5"/>
          <p:cNvPicPr>
            <a:picLocks noChangeAspect="1"/>
          </p:cNvPicPr>
          <p:nvPr/>
        </p:nvPicPr>
        <p:blipFill>
          <a:blip r:embed="rId6"/>
          <a:stretch>
            <a:fillRect/>
          </a:stretch>
        </p:blipFill>
        <p:spPr>
          <a:xfrm>
            <a:off x="609600" y="3704067"/>
            <a:ext cx="4892464" cy="1127858"/>
          </a:xfrm>
          <a:prstGeom prst="rect">
            <a:avLst/>
          </a:prstGeom>
        </p:spPr>
      </p:pic>
      <p:sp>
        <p:nvSpPr>
          <p:cNvPr id="7" name="Line Callout 1 6"/>
          <p:cNvSpPr/>
          <p:nvPr/>
        </p:nvSpPr>
        <p:spPr bwMode="auto">
          <a:xfrm>
            <a:off x="6125489" y="4345955"/>
            <a:ext cx="2431020" cy="683245"/>
          </a:xfrm>
          <a:prstGeom prst="borderCallout1">
            <a:avLst>
              <a:gd name="adj1" fmla="val 73283"/>
              <a:gd name="adj2" fmla="val -152"/>
              <a:gd name="adj3" fmla="val 40968"/>
              <a:gd name="adj4" fmla="val -53994"/>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2800" dirty="0"/>
              <a:t>The required header is missing.</a:t>
            </a:r>
          </a:p>
        </p:txBody>
      </p:sp>
      <p:sp>
        <p:nvSpPr>
          <p:cNvPr id="10" name="Line Callout 1 9"/>
          <p:cNvSpPr/>
          <p:nvPr/>
        </p:nvSpPr>
        <p:spPr bwMode="auto">
          <a:xfrm>
            <a:off x="6154979" y="3345844"/>
            <a:ext cx="2372040" cy="837746"/>
          </a:xfrm>
          <a:prstGeom prst="borderCallout1">
            <a:avLst>
              <a:gd name="adj1" fmla="val 73283"/>
              <a:gd name="adj2" fmla="val -152"/>
              <a:gd name="adj3" fmla="val 115427"/>
              <a:gd name="adj4" fmla="val -36662"/>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2800" dirty="0"/>
              <a:t>Requested from a page on a hosted site/domain</a:t>
            </a:r>
          </a:p>
        </p:txBody>
      </p:sp>
      <p:pic>
        <p:nvPicPr>
          <p:cNvPr id="11" name="Picture 10"/>
          <p:cNvPicPr>
            <a:picLocks noChangeAspect="1"/>
          </p:cNvPicPr>
          <p:nvPr/>
        </p:nvPicPr>
        <p:blipFill>
          <a:blip r:embed="rId7"/>
          <a:stretch>
            <a:fillRect/>
          </a:stretch>
        </p:blipFill>
        <p:spPr>
          <a:xfrm>
            <a:off x="397917" y="5178878"/>
            <a:ext cx="5338520" cy="919842"/>
          </a:xfrm>
          <a:prstGeom prst="rect">
            <a:avLst/>
          </a:prstGeom>
        </p:spPr>
      </p:pic>
      <p:sp>
        <p:nvSpPr>
          <p:cNvPr id="9" name="Line Callout 1 8"/>
          <p:cNvSpPr/>
          <p:nvPr/>
        </p:nvSpPr>
        <p:spPr bwMode="auto">
          <a:xfrm>
            <a:off x="6096000" y="5850868"/>
            <a:ext cx="2489999" cy="765720"/>
          </a:xfrm>
          <a:prstGeom prst="borderCallout1">
            <a:avLst>
              <a:gd name="adj1" fmla="val 35237"/>
              <a:gd name="adj2" fmla="val -560"/>
              <a:gd name="adj3" fmla="val -20319"/>
              <a:gd name="adj4" fmla="val -3607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55000" lnSpcReduction="20000"/>
          </a:bodyPr>
          <a:lstStyle/>
          <a:p>
            <a:r>
              <a:rPr lang="en-US" sz="2800" dirty="0"/>
              <a:t>Null means it is requested from a local HTML file (no hosting server/site)</a:t>
            </a:r>
          </a:p>
        </p:txBody>
      </p:sp>
    </p:spTree>
    <p:extLst>
      <p:ext uri="{BB962C8B-B14F-4D97-AF65-F5344CB8AC3E}">
        <p14:creationId xmlns:p14="http://schemas.microsoft.com/office/powerpoint/2010/main" val="402277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Services That Support CORS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8</a:t>
            </a:fld>
            <a:endParaRPr lang="en-US" altLang="en-US"/>
          </a:p>
        </p:txBody>
      </p:sp>
      <p:sp>
        <p:nvSpPr>
          <p:cNvPr id="4" name="Content Placeholder 3"/>
          <p:cNvSpPr>
            <a:spLocks noGrp="1"/>
          </p:cNvSpPr>
          <p:nvPr>
            <p:ph sz="quarter" idx="10"/>
          </p:nvPr>
        </p:nvSpPr>
        <p:spPr>
          <a:xfrm>
            <a:off x="228598" y="1066801"/>
            <a:ext cx="8716963" cy="2039653"/>
          </a:xfrm>
        </p:spPr>
        <p:txBody>
          <a:bodyPr>
            <a:normAutofit fontScale="55000" lnSpcReduction="20000"/>
          </a:bodyPr>
          <a:lstStyle/>
          <a:p>
            <a:r>
              <a:rPr lang="en-US" dirty="0"/>
              <a:t>The following service allows cross origin requests with “access-control-allow-origin” HTTP response header set to * (all)</a:t>
            </a:r>
          </a:p>
          <a:p>
            <a:pPr lvl="1"/>
            <a:r>
              <a:rPr lang="en-US" dirty="0">
                <a:hlinkClick r:id="rId3"/>
              </a:rPr>
              <a:t>http://ziptasticapi.com/30303</a:t>
            </a:r>
            <a:r>
              <a:rPr lang="en-US" dirty="0"/>
              <a:t> </a:t>
            </a:r>
          </a:p>
          <a:p>
            <a:pPr lvl="1"/>
            <a:r>
              <a:rPr lang="en-US" dirty="0">
                <a:hlinkClick r:id="rId4"/>
              </a:rPr>
              <a:t>http://it-ebooks-api.info/v1/search/web</a:t>
            </a:r>
            <a:r>
              <a:rPr lang="en-US" dirty="0"/>
              <a:t> </a:t>
            </a:r>
          </a:p>
          <a:p>
            <a:pPr lvl="1"/>
            <a:r>
              <a:rPr lang="en-US" dirty="0">
                <a:hlinkClick r:id="rId5"/>
              </a:rPr>
              <a:t>https://www.googleapis.com/books/v1/volumes?q=ajax</a:t>
            </a:r>
            <a:endParaRPr lang="en-US" dirty="0"/>
          </a:p>
          <a:p>
            <a:pPr lvl="1"/>
            <a:r>
              <a:rPr lang="en-US" dirty="0">
                <a:hlinkClick r:id="rId6"/>
              </a:rPr>
              <a:t>https://openlibrary.org/api/books?bibkeys=ISBN:1593274874&amp;jscmd=data&amp;format=json</a:t>
            </a:r>
            <a:endParaRPr lang="en-US" dirty="0"/>
          </a:p>
          <a:p>
            <a:r>
              <a:rPr lang="en-US" dirty="0"/>
              <a:t>Note the server may also require authentication and directly and dynamically set the attribute to its request domain.</a:t>
            </a:r>
          </a:p>
        </p:txBody>
      </p:sp>
      <p:pic>
        <p:nvPicPr>
          <p:cNvPr id="5" name="Picture 4"/>
          <p:cNvPicPr>
            <a:picLocks noChangeAspect="1"/>
          </p:cNvPicPr>
          <p:nvPr/>
        </p:nvPicPr>
        <p:blipFill>
          <a:blip r:embed="rId7"/>
          <a:stretch>
            <a:fillRect/>
          </a:stretch>
        </p:blipFill>
        <p:spPr>
          <a:xfrm>
            <a:off x="381000" y="3127633"/>
            <a:ext cx="3513124" cy="2728196"/>
          </a:xfrm>
          <a:prstGeom prst="rect">
            <a:avLst/>
          </a:prstGeom>
        </p:spPr>
      </p:pic>
      <p:pic>
        <p:nvPicPr>
          <p:cNvPr id="7" name="Picture 6"/>
          <p:cNvPicPr>
            <a:picLocks noChangeAspect="1"/>
          </p:cNvPicPr>
          <p:nvPr/>
        </p:nvPicPr>
        <p:blipFill>
          <a:blip r:embed="rId8"/>
          <a:stretch>
            <a:fillRect/>
          </a:stretch>
        </p:blipFill>
        <p:spPr>
          <a:xfrm>
            <a:off x="4724400" y="3075983"/>
            <a:ext cx="3581400" cy="1810270"/>
          </a:xfrm>
          <a:prstGeom prst="rect">
            <a:avLst/>
          </a:prstGeom>
        </p:spPr>
      </p:pic>
      <p:pic>
        <p:nvPicPr>
          <p:cNvPr id="8" name="Picture 7"/>
          <p:cNvPicPr>
            <a:picLocks noChangeAspect="1"/>
          </p:cNvPicPr>
          <p:nvPr/>
        </p:nvPicPr>
        <p:blipFill>
          <a:blip r:embed="rId9"/>
          <a:stretch>
            <a:fillRect/>
          </a:stretch>
        </p:blipFill>
        <p:spPr>
          <a:xfrm>
            <a:off x="3429000" y="5414464"/>
            <a:ext cx="5600612" cy="876964"/>
          </a:xfrm>
          <a:prstGeom prst="rect">
            <a:avLst/>
          </a:prstGeom>
        </p:spPr>
      </p:pic>
      <p:sp>
        <p:nvSpPr>
          <p:cNvPr id="9" name="Freeform 8"/>
          <p:cNvSpPr/>
          <p:nvPr/>
        </p:nvSpPr>
        <p:spPr bwMode="auto">
          <a:xfrm>
            <a:off x="449765" y="4804033"/>
            <a:ext cx="2953878" cy="345830"/>
          </a:xfrm>
          <a:custGeom>
            <a:avLst/>
            <a:gdLst>
              <a:gd name="connsiteX0" fmla="*/ 58235 w 2953878"/>
              <a:gd name="connsiteY0" fmla="*/ 233680 h 239150"/>
              <a:gd name="connsiteX1" fmla="*/ 728795 w 2953878"/>
              <a:gd name="connsiteY1" fmla="*/ 223520 h 239150"/>
              <a:gd name="connsiteX2" fmla="*/ 1084395 w 2953878"/>
              <a:gd name="connsiteY2" fmla="*/ 213360 h 239150"/>
              <a:gd name="connsiteX3" fmla="*/ 2141035 w 2953878"/>
              <a:gd name="connsiteY3" fmla="*/ 223520 h 239150"/>
              <a:gd name="connsiteX4" fmla="*/ 2567755 w 2953878"/>
              <a:gd name="connsiteY4" fmla="*/ 213360 h 239150"/>
              <a:gd name="connsiteX5" fmla="*/ 2882715 w 2953878"/>
              <a:gd name="connsiteY5" fmla="*/ 193040 h 239150"/>
              <a:gd name="connsiteX6" fmla="*/ 2933515 w 2953878"/>
              <a:gd name="connsiteY6" fmla="*/ 172720 h 239150"/>
              <a:gd name="connsiteX7" fmla="*/ 2943675 w 2953878"/>
              <a:gd name="connsiteY7" fmla="*/ 81280 h 239150"/>
              <a:gd name="connsiteX8" fmla="*/ 2913195 w 2953878"/>
              <a:gd name="connsiteY8" fmla="*/ 60960 h 239150"/>
              <a:gd name="connsiteX9" fmla="*/ 1826075 w 2953878"/>
              <a:gd name="connsiteY9" fmla="*/ 50800 h 239150"/>
              <a:gd name="connsiteX10" fmla="*/ 1104715 w 2953878"/>
              <a:gd name="connsiteY10" fmla="*/ 30480 h 239150"/>
              <a:gd name="connsiteX11" fmla="*/ 728795 w 2953878"/>
              <a:gd name="connsiteY11" fmla="*/ 10160 h 239150"/>
              <a:gd name="connsiteX12" fmla="*/ 525595 w 2953878"/>
              <a:gd name="connsiteY12" fmla="*/ 0 h 239150"/>
              <a:gd name="connsiteX13" fmla="*/ 139515 w 2953878"/>
              <a:gd name="connsiteY13" fmla="*/ 10160 h 239150"/>
              <a:gd name="connsiteX14" fmla="*/ 109035 w 2953878"/>
              <a:gd name="connsiteY14" fmla="*/ 20320 h 239150"/>
              <a:gd name="connsiteX15" fmla="*/ 78555 w 2953878"/>
              <a:gd name="connsiteY15" fmla="*/ 40640 h 239150"/>
              <a:gd name="connsiteX16" fmla="*/ 27755 w 2953878"/>
              <a:gd name="connsiteY16" fmla="*/ 132080 h 239150"/>
              <a:gd name="connsiteX17" fmla="*/ 58235 w 2953878"/>
              <a:gd name="connsiteY17" fmla="*/ 233680 h 23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3878" h="239150">
                <a:moveTo>
                  <a:pt x="58235" y="233680"/>
                </a:moveTo>
                <a:cubicBezTo>
                  <a:pt x="175075" y="248920"/>
                  <a:pt x="505293" y="227946"/>
                  <a:pt x="728795" y="223520"/>
                </a:cubicBezTo>
                <a:cubicBezTo>
                  <a:pt x="847353" y="221172"/>
                  <a:pt x="965813" y="213360"/>
                  <a:pt x="1084395" y="213360"/>
                </a:cubicBezTo>
                <a:lnTo>
                  <a:pt x="2141035" y="223520"/>
                </a:lnTo>
                <a:lnTo>
                  <a:pt x="2567755" y="213360"/>
                </a:lnTo>
                <a:cubicBezTo>
                  <a:pt x="2728444" y="208769"/>
                  <a:pt x="2777397" y="232534"/>
                  <a:pt x="2882715" y="193040"/>
                </a:cubicBezTo>
                <a:cubicBezTo>
                  <a:pt x="2899792" y="186636"/>
                  <a:pt x="2916582" y="179493"/>
                  <a:pt x="2933515" y="172720"/>
                </a:cubicBezTo>
                <a:cubicBezTo>
                  <a:pt x="2943277" y="143435"/>
                  <a:pt x="2967581" y="111162"/>
                  <a:pt x="2943675" y="81280"/>
                </a:cubicBezTo>
                <a:cubicBezTo>
                  <a:pt x="2936047" y="71745"/>
                  <a:pt x="2925401" y="61293"/>
                  <a:pt x="2913195" y="60960"/>
                </a:cubicBezTo>
                <a:cubicBezTo>
                  <a:pt x="2550941" y="51080"/>
                  <a:pt x="2188448" y="54187"/>
                  <a:pt x="1826075" y="50800"/>
                </a:cubicBezTo>
                <a:cubicBezTo>
                  <a:pt x="1553718" y="-3671"/>
                  <a:pt x="1822994" y="46992"/>
                  <a:pt x="1104715" y="30480"/>
                </a:cubicBezTo>
                <a:cubicBezTo>
                  <a:pt x="974173" y="27479"/>
                  <a:pt x="857913" y="17333"/>
                  <a:pt x="728795" y="10160"/>
                </a:cubicBezTo>
                <a:lnTo>
                  <a:pt x="525595" y="0"/>
                </a:lnTo>
                <a:cubicBezTo>
                  <a:pt x="396902" y="3387"/>
                  <a:pt x="268100" y="3888"/>
                  <a:pt x="139515" y="10160"/>
                </a:cubicBezTo>
                <a:cubicBezTo>
                  <a:pt x="128818" y="10682"/>
                  <a:pt x="118614" y="15531"/>
                  <a:pt x="109035" y="20320"/>
                </a:cubicBezTo>
                <a:cubicBezTo>
                  <a:pt x="98113" y="25781"/>
                  <a:pt x="88715" y="33867"/>
                  <a:pt x="78555" y="40640"/>
                </a:cubicBezTo>
                <a:cubicBezTo>
                  <a:pt x="31974" y="110511"/>
                  <a:pt x="45638" y="78432"/>
                  <a:pt x="27755" y="132080"/>
                </a:cubicBezTo>
                <a:cubicBezTo>
                  <a:pt x="38289" y="226886"/>
                  <a:pt x="-58605" y="218440"/>
                  <a:pt x="58235" y="233680"/>
                </a:cubicBezTo>
                <a:close/>
              </a:path>
            </a:pathLst>
          </a:custGeom>
          <a:noFill/>
          <a:ln w="25400" cap="sq"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0" name="Freeform 9"/>
          <p:cNvSpPr/>
          <p:nvPr/>
        </p:nvSpPr>
        <p:spPr bwMode="auto">
          <a:xfrm>
            <a:off x="3368083" y="5978770"/>
            <a:ext cx="2953878" cy="345830"/>
          </a:xfrm>
          <a:custGeom>
            <a:avLst/>
            <a:gdLst>
              <a:gd name="connsiteX0" fmla="*/ 58235 w 2953878"/>
              <a:gd name="connsiteY0" fmla="*/ 233680 h 239150"/>
              <a:gd name="connsiteX1" fmla="*/ 728795 w 2953878"/>
              <a:gd name="connsiteY1" fmla="*/ 223520 h 239150"/>
              <a:gd name="connsiteX2" fmla="*/ 1084395 w 2953878"/>
              <a:gd name="connsiteY2" fmla="*/ 213360 h 239150"/>
              <a:gd name="connsiteX3" fmla="*/ 2141035 w 2953878"/>
              <a:gd name="connsiteY3" fmla="*/ 223520 h 239150"/>
              <a:gd name="connsiteX4" fmla="*/ 2567755 w 2953878"/>
              <a:gd name="connsiteY4" fmla="*/ 213360 h 239150"/>
              <a:gd name="connsiteX5" fmla="*/ 2882715 w 2953878"/>
              <a:gd name="connsiteY5" fmla="*/ 193040 h 239150"/>
              <a:gd name="connsiteX6" fmla="*/ 2933515 w 2953878"/>
              <a:gd name="connsiteY6" fmla="*/ 172720 h 239150"/>
              <a:gd name="connsiteX7" fmla="*/ 2943675 w 2953878"/>
              <a:gd name="connsiteY7" fmla="*/ 81280 h 239150"/>
              <a:gd name="connsiteX8" fmla="*/ 2913195 w 2953878"/>
              <a:gd name="connsiteY8" fmla="*/ 60960 h 239150"/>
              <a:gd name="connsiteX9" fmla="*/ 1826075 w 2953878"/>
              <a:gd name="connsiteY9" fmla="*/ 50800 h 239150"/>
              <a:gd name="connsiteX10" fmla="*/ 1104715 w 2953878"/>
              <a:gd name="connsiteY10" fmla="*/ 30480 h 239150"/>
              <a:gd name="connsiteX11" fmla="*/ 728795 w 2953878"/>
              <a:gd name="connsiteY11" fmla="*/ 10160 h 239150"/>
              <a:gd name="connsiteX12" fmla="*/ 525595 w 2953878"/>
              <a:gd name="connsiteY12" fmla="*/ 0 h 239150"/>
              <a:gd name="connsiteX13" fmla="*/ 139515 w 2953878"/>
              <a:gd name="connsiteY13" fmla="*/ 10160 h 239150"/>
              <a:gd name="connsiteX14" fmla="*/ 109035 w 2953878"/>
              <a:gd name="connsiteY14" fmla="*/ 20320 h 239150"/>
              <a:gd name="connsiteX15" fmla="*/ 78555 w 2953878"/>
              <a:gd name="connsiteY15" fmla="*/ 40640 h 239150"/>
              <a:gd name="connsiteX16" fmla="*/ 27755 w 2953878"/>
              <a:gd name="connsiteY16" fmla="*/ 132080 h 239150"/>
              <a:gd name="connsiteX17" fmla="*/ 58235 w 2953878"/>
              <a:gd name="connsiteY17" fmla="*/ 233680 h 23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3878" h="239150">
                <a:moveTo>
                  <a:pt x="58235" y="233680"/>
                </a:moveTo>
                <a:cubicBezTo>
                  <a:pt x="175075" y="248920"/>
                  <a:pt x="505293" y="227946"/>
                  <a:pt x="728795" y="223520"/>
                </a:cubicBezTo>
                <a:cubicBezTo>
                  <a:pt x="847353" y="221172"/>
                  <a:pt x="965813" y="213360"/>
                  <a:pt x="1084395" y="213360"/>
                </a:cubicBezTo>
                <a:lnTo>
                  <a:pt x="2141035" y="223520"/>
                </a:lnTo>
                <a:lnTo>
                  <a:pt x="2567755" y="213360"/>
                </a:lnTo>
                <a:cubicBezTo>
                  <a:pt x="2728444" y="208769"/>
                  <a:pt x="2777397" y="232534"/>
                  <a:pt x="2882715" y="193040"/>
                </a:cubicBezTo>
                <a:cubicBezTo>
                  <a:pt x="2899792" y="186636"/>
                  <a:pt x="2916582" y="179493"/>
                  <a:pt x="2933515" y="172720"/>
                </a:cubicBezTo>
                <a:cubicBezTo>
                  <a:pt x="2943277" y="143435"/>
                  <a:pt x="2967581" y="111162"/>
                  <a:pt x="2943675" y="81280"/>
                </a:cubicBezTo>
                <a:cubicBezTo>
                  <a:pt x="2936047" y="71745"/>
                  <a:pt x="2925401" y="61293"/>
                  <a:pt x="2913195" y="60960"/>
                </a:cubicBezTo>
                <a:cubicBezTo>
                  <a:pt x="2550941" y="51080"/>
                  <a:pt x="2188448" y="54187"/>
                  <a:pt x="1826075" y="50800"/>
                </a:cubicBezTo>
                <a:cubicBezTo>
                  <a:pt x="1553718" y="-3671"/>
                  <a:pt x="1822994" y="46992"/>
                  <a:pt x="1104715" y="30480"/>
                </a:cubicBezTo>
                <a:cubicBezTo>
                  <a:pt x="974173" y="27479"/>
                  <a:pt x="857913" y="17333"/>
                  <a:pt x="728795" y="10160"/>
                </a:cubicBezTo>
                <a:lnTo>
                  <a:pt x="525595" y="0"/>
                </a:lnTo>
                <a:cubicBezTo>
                  <a:pt x="396902" y="3387"/>
                  <a:pt x="268100" y="3888"/>
                  <a:pt x="139515" y="10160"/>
                </a:cubicBezTo>
                <a:cubicBezTo>
                  <a:pt x="128818" y="10682"/>
                  <a:pt x="118614" y="15531"/>
                  <a:pt x="109035" y="20320"/>
                </a:cubicBezTo>
                <a:cubicBezTo>
                  <a:pt x="98113" y="25781"/>
                  <a:pt x="88715" y="33867"/>
                  <a:pt x="78555" y="40640"/>
                </a:cubicBezTo>
                <a:cubicBezTo>
                  <a:pt x="31974" y="110511"/>
                  <a:pt x="45638" y="78432"/>
                  <a:pt x="27755" y="132080"/>
                </a:cubicBezTo>
                <a:cubicBezTo>
                  <a:pt x="38289" y="226886"/>
                  <a:pt x="-58605" y="218440"/>
                  <a:pt x="58235" y="233680"/>
                </a:cubicBezTo>
                <a:close/>
              </a:path>
            </a:pathLst>
          </a:custGeom>
          <a:noFill/>
          <a:ln w="25400" cap="sq"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1" name="Freeform 10"/>
          <p:cNvSpPr/>
          <p:nvPr/>
        </p:nvSpPr>
        <p:spPr bwMode="auto">
          <a:xfrm>
            <a:off x="4724400" y="4558169"/>
            <a:ext cx="2953878" cy="345830"/>
          </a:xfrm>
          <a:custGeom>
            <a:avLst/>
            <a:gdLst>
              <a:gd name="connsiteX0" fmla="*/ 58235 w 2953878"/>
              <a:gd name="connsiteY0" fmla="*/ 233680 h 239150"/>
              <a:gd name="connsiteX1" fmla="*/ 728795 w 2953878"/>
              <a:gd name="connsiteY1" fmla="*/ 223520 h 239150"/>
              <a:gd name="connsiteX2" fmla="*/ 1084395 w 2953878"/>
              <a:gd name="connsiteY2" fmla="*/ 213360 h 239150"/>
              <a:gd name="connsiteX3" fmla="*/ 2141035 w 2953878"/>
              <a:gd name="connsiteY3" fmla="*/ 223520 h 239150"/>
              <a:gd name="connsiteX4" fmla="*/ 2567755 w 2953878"/>
              <a:gd name="connsiteY4" fmla="*/ 213360 h 239150"/>
              <a:gd name="connsiteX5" fmla="*/ 2882715 w 2953878"/>
              <a:gd name="connsiteY5" fmla="*/ 193040 h 239150"/>
              <a:gd name="connsiteX6" fmla="*/ 2933515 w 2953878"/>
              <a:gd name="connsiteY6" fmla="*/ 172720 h 239150"/>
              <a:gd name="connsiteX7" fmla="*/ 2943675 w 2953878"/>
              <a:gd name="connsiteY7" fmla="*/ 81280 h 239150"/>
              <a:gd name="connsiteX8" fmla="*/ 2913195 w 2953878"/>
              <a:gd name="connsiteY8" fmla="*/ 60960 h 239150"/>
              <a:gd name="connsiteX9" fmla="*/ 1826075 w 2953878"/>
              <a:gd name="connsiteY9" fmla="*/ 50800 h 239150"/>
              <a:gd name="connsiteX10" fmla="*/ 1104715 w 2953878"/>
              <a:gd name="connsiteY10" fmla="*/ 30480 h 239150"/>
              <a:gd name="connsiteX11" fmla="*/ 728795 w 2953878"/>
              <a:gd name="connsiteY11" fmla="*/ 10160 h 239150"/>
              <a:gd name="connsiteX12" fmla="*/ 525595 w 2953878"/>
              <a:gd name="connsiteY12" fmla="*/ 0 h 239150"/>
              <a:gd name="connsiteX13" fmla="*/ 139515 w 2953878"/>
              <a:gd name="connsiteY13" fmla="*/ 10160 h 239150"/>
              <a:gd name="connsiteX14" fmla="*/ 109035 w 2953878"/>
              <a:gd name="connsiteY14" fmla="*/ 20320 h 239150"/>
              <a:gd name="connsiteX15" fmla="*/ 78555 w 2953878"/>
              <a:gd name="connsiteY15" fmla="*/ 40640 h 239150"/>
              <a:gd name="connsiteX16" fmla="*/ 27755 w 2953878"/>
              <a:gd name="connsiteY16" fmla="*/ 132080 h 239150"/>
              <a:gd name="connsiteX17" fmla="*/ 58235 w 2953878"/>
              <a:gd name="connsiteY17" fmla="*/ 233680 h 23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3878" h="239150">
                <a:moveTo>
                  <a:pt x="58235" y="233680"/>
                </a:moveTo>
                <a:cubicBezTo>
                  <a:pt x="175075" y="248920"/>
                  <a:pt x="505293" y="227946"/>
                  <a:pt x="728795" y="223520"/>
                </a:cubicBezTo>
                <a:cubicBezTo>
                  <a:pt x="847353" y="221172"/>
                  <a:pt x="965813" y="213360"/>
                  <a:pt x="1084395" y="213360"/>
                </a:cubicBezTo>
                <a:lnTo>
                  <a:pt x="2141035" y="223520"/>
                </a:lnTo>
                <a:lnTo>
                  <a:pt x="2567755" y="213360"/>
                </a:lnTo>
                <a:cubicBezTo>
                  <a:pt x="2728444" y="208769"/>
                  <a:pt x="2777397" y="232534"/>
                  <a:pt x="2882715" y="193040"/>
                </a:cubicBezTo>
                <a:cubicBezTo>
                  <a:pt x="2899792" y="186636"/>
                  <a:pt x="2916582" y="179493"/>
                  <a:pt x="2933515" y="172720"/>
                </a:cubicBezTo>
                <a:cubicBezTo>
                  <a:pt x="2943277" y="143435"/>
                  <a:pt x="2967581" y="111162"/>
                  <a:pt x="2943675" y="81280"/>
                </a:cubicBezTo>
                <a:cubicBezTo>
                  <a:pt x="2936047" y="71745"/>
                  <a:pt x="2925401" y="61293"/>
                  <a:pt x="2913195" y="60960"/>
                </a:cubicBezTo>
                <a:cubicBezTo>
                  <a:pt x="2550941" y="51080"/>
                  <a:pt x="2188448" y="54187"/>
                  <a:pt x="1826075" y="50800"/>
                </a:cubicBezTo>
                <a:cubicBezTo>
                  <a:pt x="1553718" y="-3671"/>
                  <a:pt x="1822994" y="46992"/>
                  <a:pt x="1104715" y="30480"/>
                </a:cubicBezTo>
                <a:cubicBezTo>
                  <a:pt x="974173" y="27479"/>
                  <a:pt x="857913" y="17333"/>
                  <a:pt x="728795" y="10160"/>
                </a:cubicBezTo>
                <a:lnTo>
                  <a:pt x="525595" y="0"/>
                </a:lnTo>
                <a:cubicBezTo>
                  <a:pt x="396902" y="3387"/>
                  <a:pt x="268100" y="3888"/>
                  <a:pt x="139515" y="10160"/>
                </a:cubicBezTo>
                <a:cubicBezTo>
                  <a:pt x="128818" y="10682"/>
                  <a:pt x="118614" y="15531"/>
                  <a:pt x="109035" y="20320"/>
                </a:cubicBezTo>
                <a:cubicBezTo>
                  <a:pt x="98113" y="25781"/>
                  <a:pt x="88715" y="33867"/>
                  <a:pt x="78555" y="40640"/>
                </a:cubicBezTo>
                <a:cubicBezTo>
                  <a:pt x="31974" y="110511"/>
                  <a:pt x="45638" y="78432"/>
                  <a:pt x="27755" y="132080"/>
                </a:cubicBezTo>
                <a:cubicBezTo>
                  <a:pt x="38289" y="226886"/>
                  <a:pt x="-58605" y="218440"/>
                  <a:pt x="58235" y="233680"/>
                </a:cubicBezTo>
                <a:close/>
              </a:path>
            </a:pathLst>
          </a:custGeom>
          <a:noFill/>
          <a:ln w="25400" cap="sq"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614430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Three Work-around Techniques</a:t>
            </a:r>
          </a:p>
        </p:txBody>
      </p:sp>
      <p:sp>
        <p:nvSpPr>
          <p:cNvPr id="3" name="Slide Number Placeholder 2"/>
          <p:cNvSpPr>
            <a:spLocks noGrp="1"/>
          </p:cNvSpPr>
          <p:nvPr>
            <p:ph type="sldNum" sz="quarter" idx="4"/>
          </p:nvPr>
        </p:nvSpPr>
        <p:spPr/>
        <p:txBody>
          <a:bodyPr/>
          <a:lstStyle/>
          <a:p>
            <a:pPr>
              <a:defRPr/>
            </a:pPr>
            <a:fld id="{2E325153-1018-431B-94BC-E5F3F0342855}" type="slidenum">
              <a:rPr lang="en-US" altLang="en-US" smtClean="0"/>
              <a:pPr>
                <a:defRPr/>
              </a:pPr>
              <a:t>9</a:t>
            </a:fld>
            <a:endParaRPr lang="en-US" altLang="en-US"/>
          </a:p>
        </p:txBody>
      </p:sp>
      <p:sp>
        <p:nvSpPr>
          <p:cNvPr id="4" name="Content Placeholder 3"/>
          <p:cNvSpPr>
            <a:spLocks noGrp="1"/>
          </p:cNvSpPr>
          <p:nvPr>
            <p:ph sz="quarter" idx="10"/>
          </p:nvPr>
        </p:nvSpPr>
        <p:spPr/>
        <p:txBody>
          <a:bodyPr>
            <a:normAutofit fontScale="92500" lnSpcReduction="20000"/>
          </a:bodyPr>
          <a:lstStyle/>
          <a:p>
            <a:r>
              <a:rPr lang="en-US" dirty="0"/>
              <a:t>CORS (Cross Origin Resource Sharing)</a:t>
            </a:r>
          </a:p>
          <a:p>
            <a:pPr lvl="1"/>
            <a:r>
              <a:rPr lang="en-US" dirty="0"/>
              <a:t>The CORS standard provides the solution through the use of HTTP headers at the protocol level. </a:t>
            </a:r>
          </a:p>
          <a:p>
            <a:r>
              <a:rPr lang="en-US" dirty="0"/>
              <a:t>JSONP (JSON Padding)</a:t>
            </a:r>
          </a:p>
          <a:p>
            <a:pPr lvl="1"/>
            <a:r>
              <a:rPr lang="en-US" dirty="0"/>
              <a:t>A programming hack which make use of HTML elements (essentially the script tag) that has no cross domain restrictions.</a:t>
            </a:r>
          </a:p>
          <a:p>
            <a:pPr lvl="1"/>
            <a:r>
              <a:rPr lang="en-US" dirty="0"/>
              <a:t>Will cover more in the following slides</a:t>
            </a:r>
          </a:p>
          <a:p>
            <a:r>
              <a:rPr lang="en-US" dirty="0"/>
              <a:t>Server proxy</a:t>
            </a:r>
          </a:p>
          <a:p>
            <a:pPr lvl="1"/>
            <a:r>
              <a:rPr lang="en-US" dirty="0"/>
              <a:t>Use the server which hosts the current application to request the service from the server side and then transfer the response to the client.</a:t>
            </a:r>
          </a:p>
          <a:p>
            <a:pPr lvl="1"/>
            <a:r>
              <a:rPr lang="en-US" dirty="0"/>
              <a:t>Need server support</a:t>
            </a:r>
          </a:p>
        </p:txBody>
      </p:sp>
    </p:spTree>
    <p:extLst>
      <p:ext uri="{BB962C8B-B14F-4D97-AF65-F5344CB8AC3E}">
        <p14:creationId xmlns:p14="http://schemas.microsoft.com/office/powerpoint/2010/main" val="2565185429"/>
      </p:ext>
    </p:extLst>
  </p:cSld>
  <p:clrMapOvr>
    <a:masterClrMapping/>
  </p:clrMapOvr>
</p:sld>
</file>

<file path=ppt/theme/theme1.xml><?xml version="1.0" encoding="utf-8"?>
<a:theme xmlns:a="http://schemas.openxmlformats.org/drawingml/2006/main" name="Networ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AJAX</Template>
  <TotalTime>20084</TotalTime>
  <Words>2467</Words>
  <Application>Microsoft Office PowerPoint</Application>
  <PresentationFormat>On-screen Show (4:3)</PresentationFormat>
  <Paragraphs>247</Paragraphs>
  <Slides>21</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Times New Roman</vt:lpstr>
      <vt:lpstr>Wingdings</vt:lpstr>
      <vt:lpstr>Network</vt:lpstr>
      <vt:lpstr>Consuming  Cross-Domain RESTful Web API in AJAX</vt:lpstr>
      <vt:lpstr>Overview</vt:lpstr>
      <vt:lpstr>AJAX and Services</vt:lpstr>
      <vt:lpstr>AJAX + (RESTful) Services</vt:lpstr>
      <vt:lpstr>Key Problem</vt:lpstr>
      <vt:lpstr>Definition of Origin/Domain</vt:lpstr>
      <vt:lpstr>Example</vt:lpstr>
      <vt:lpstr>Services That Support CORS</vt:lpstr>
      <vt:lpstr>Three Work-around Techniques</vt:lpstr>
      <vt:lpstr>CORS</vt:lpstr>
      <vt:lpstr>Server Proxy</vt:lpstr>
      <vt:lpstr>JSONP</vt:lpstr>
      <vt:lpstr>Code Examples</vt:lpstr>
      <vt:lpstr>Two Techniques of JSONP</vt:lpstr>
      <vt:lpstr>Example</vt:lpstr>
      <vt:lpstr>jQuery JSONP</vt:lpstr>
      <vt:lpstr>getJSON</vt:lpstr>
      <vt:lpstr>Example</vt:lpstr>
      <vt:lpstr>Limitations of JSONP</vt:lpstr>
      <vt:lpstr>Cross-Domain from Browser (Chrome) Extensions</vt:lpstr>
      <vt:lpstr>Good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dc:creator>
  <cp:lastModifiedBy>Jack Zheng</cp:lastModifiedBy>
  <cp:revision>541</cp:revision>
  <dcterms:created xsi:type="dcterms:W3CDTF">1601-01-01T00:00:00Z</dcterms:created>
  <dcterms:modified xsi:type="dcterms:W3CDTF">2020-12-23T14:05:31Z</dcterms:modified>
</cp:coreProperties>
</file>