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0" r:id="rId1"/>
  </p:sldMasterIdLst>
  <p:notesMasterIdLst>
    <p:notesMasterId r:id="rId47"/>
  </p:notesMasterIdLst>
  <p:handoutMasterIdLst>
    <p:handoutMasterId r:id="rId48"/>
  </p:handoutMasterIdLst>
  <p:sldIdLst>
    <p:sldId id="258" r:id="rId2"/>
    <p:sldId id="359" r:id="rId3"/>
    <p:sldId id="465" r:id="rId4"/>
    <p:sldId id="366" r:id="rId5"/>
    <p:sldId id="467" r:id="rId6"/>
    <p:sldId id="370" r:id="rId7"/>
    <p:sldId id="459" r:id="rId8"/>
    <p:sldId id="393" r:id="rId9"/>
    <p:sldId id="458" r:id="rId10"/>
    <p:sldId id="472" r:id="rId11"/>
    <p:sldId id="473" r:id="rId12"/>
    <p:sldId id="474" r:id="rId13"/>
    <p:sldId id="489" r:id="rId14"/>
    <p:sldId id="487" r:id="rId15"/>
    <p:sldId id="486" r:id="rId16"/>
    <p:sldId id="485" r:id="rId17"/>
    <p:sldId id="471" r:id="rId18"/>
    <p:sldId id="441" r:id="rId19"/>
    <p:sldId id="499" r:id="rId20"/>
    <p:sldId id="442" r:id="rId21"/>
    <p:sldId id="443" r:id="rId22"/>
    <p:sldId id="444" r:id="rId23"/>
    <p:sldId id="495" r:id="rId24"/>
    <p:sldId id="498" r:id="rId25"/>
    <p:sldId id="446" r:id="rId26"/>
    <p:sldId id="451" r:id="rId27"/>
    <p:sldId id="492" r:id="rId28"/>
    <p:sldId id="479" r:id="rId29"/>
    <p:sldId id="480" r:id="rId30"/>
    <p:sldId id="491" r:id="rId31"/>
    <p:sldId id="478" r:id="rId32"/>
    <p:sldId id="477" r:id="rId33"/>
    <p:sldId id="399" r:id="rId34"/>
    <p:sldId id="426" r:id="rId35"/>
    <p:sldId id="496" r:id="rId36"/>
    <p:sldId id="497" r:id="rId37"/>
    <p:sldId id="484" r:id="rId38"/>
    <p:sldId id="439" r:id="rId39"/>
    <p:sldId id="488" r:id="rId40"/>
    <p:sldId id="353" r:id="rId41"/>
    <p:sldId id="469" r:id="rId42"/>
    <p:sldId id="490" r:id="rId43"/>
    <p:sldId id="494" r:id="rId44"/>
    <p:sldId id="413" r:id="rId45"/>
    <p:sldId id="500" r:id="rId4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CFE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3" autoAdjust="0"/>
    <p:restoredTop sz="89182" autoAdjust="0"/>
  </p:normalViewPr>
  <p:slideViewPr>
    <p:cSldViewPr>
      <p:cViewPr varScale="1">
        <p:scale>
          <a:sx n="111" d="100"/>
          <a:sy n="111" d="100"/>
        </p:scale>
        <p:origin x="3701" y="8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851C57D-6C71-4641-944F-5BD88B1CE10D}" type="datetimeFigureOut">
              <a:rPr lang="en-US" smtClean="0"/>
              <a:t>12/23/2020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8B0AFA8-8499-4A35-A609-E67EF366E2BE}" type="slidenum">
              <a:rPr lang="en-US" smtClean="0"/>
              <a:t>‹#›</a:t>
            </a:fld>
            <a:endParaRPr lang="en-US"/>
          </a:p>
        </p:txBody>
      </p:sp>
    </p:spTree>
    <p:extLst>
      <p:ext uri="{BB962C8B-B14F-4D97-AF65-F5344CB8AC3E}">
        <p14:creationId xmlns:p14="http://schemas.microsoft.com/office/powerpoint/2010/main" val="1391925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defRPr>
            </a:lvl1pPr>
          </a:lstStyle>
          <a:p>
            <a:pPr>
              <a:defRPr/>
            </a:pPr>
            <a:fld id="{3963C178-30FF-4B6F-9B8A-EA40396524E4}" type="slidenum">
              <a:rPr lang="en-US"/>
              <a:pPr>
                <a:defRPr/>
              </a:pPr>
              <a:t>‹#›</a:t>
            </a:fld>
            <a:endParaRPr lang="en-US"/>
          </a:p>
        </p:txBody>
      </p:sp>
    </p:spTree>
    <p:extLst>
      <p:ext uri="{BB962C8B-B14F-4D97-AF65-F5344CB8AC3E}">
        <p14:creationId xmlns:p14="http://schemas.microsoft.com/office/powerpoint/2010/main" val="4869700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a:t>
            </a:fld>
            <a:endParaRPr lang="en-US"/>
          </a:p>
        </p:txBody>
      </p:sp>
    </p:spTree>
    <p:extLst>
      <p:ext uri="{BB962C8B-B14F-4D97-AF65-F5344CB8AC3E}">
        <p14:creationId xmlns:p14="http://schemas.microsoft.com/office/powerpoint/2010/main" val="2686037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4</a:t>
            </a:fld>
            <a:endParaRPr lang="en-US"/>
          </a:p>
        </p:txBody>
      </p:sp>
    </p:spTree>
    <p:extLst>
      <p:ext uri="{BB962C8B-B14F-4D97-AF65-F5344CB8AC3E}">
        <p14:creationId xmlns:p14="http://schemas.microsoft.com/office/powerpoint/2010/main" val="1823682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B78E7434-FB8B-4285-8FA1-CF4F2BB8F1E9}" type="slidenum">
              <a:rPr lang="en-US" altLang="en-US"/>
              <a:pPr eaLnBrk="1" hangingPunct="1"/>
              <a:t>7</a:t>
            </a:fld>
            <a:endParaRPr lang="en-US" altLang="en-US"/>
          </a:p>
        </p:txBody>
      </p:sp>
    </p:spTree>
    <p:extLst>
      <p:ext uri="{BB962C8B-B14F-4D97-AF65-F5344CB8AC3E}">
        <p14:creationId xmlns:p14="http://schemas.microsoft.com/office/powerpoint/2010/main" val="791890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http://baymard.com/blog/mobile-design-limitations</a:t>
            </a:r>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11</a:t>
            </a:fld>
            <a:endParaRPr lang="en-US"/>
          </a:p>
        </p:txBody>
      </p:sp>
    </p:spTree>
    <p:extLst>
      <p:ext uri="{BB962C8B-B14F-4D97-AF65-F5344CB8AC3E}">
        <p14:creationId xmlns:p14="http://schemas.microsoft.com/office/powerpoint/2010/main" val="2187742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33</a:t>
            </a:fld>
            <a:endParaRPr lang="en-US"/>
          </a:p>
        </p:txBody>
      </p:sp>
    </p:spTree>
    <p:extLst>
      <p:ext uri="{BB962C8B-B14F-4D97-AF65-F5344CB8AC3E}">
        <p14:creationId xmlns:p14="http://schemas.microsoft.com/office/powerpoint/2010/main" val="2000001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endParaRPr lang="en-US" dirty="0"/>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40</a:t>
            </a:fld>
            <a:endParaRPr lang="en-US"/>
          </a:p>
        </p:txBody>
      </p:sp>
    </p:spTree>
    <p:extLst>
      <p:ext uri="{BB962C8B-B14F-4D97-AF65-F5344CB8AC3E}">
        <p14:creationId xmlns:p14="http://schemas.microsoft.com/office/powerpoint/2010/main" val="1675258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spcBef>
                <a:spcPct val="0"/>
              </a:spcBef>
              <a:buAutoNum type="arabicPeriod"/>
            </a:pPr>
            <a:r>
              <a:rPr lang="en-US" altLang="en-US" dirty="0"/>
              <a:t>Device/OS</a:t>
            </a:r>
          </a:p>
          <a:p>
            <a:pPr marL="228600" indent="-228600" eaLnBrk="1" hangingPunct="1">
              <a:spcBef>
                <a:spcPct val="0"/>
              </a:spcBef>
              <a:buAutoNum type="arabicPeriod"/>
            </a:pPr>
            <a:r>
              <a:rPr lang="en-US" altLang="en-US" dirty="0"/>
              <a:t>Connection</a:t>
            </a:r>
          </a:p>
          <a:p>
            <a:pPr marL="228600" marR="0" lvl="0" indent="-228600" algn="l" defTabSz="914400" rtl="0" eaLnBrk="1" fontAlgn="base" latinLnBrk="0" hangingPunct="1">
              <a:lnSpc>
                <a:spcPct val="100000"/>
              </a:lnSpc>
              <a:spcBef>
                <a:spcPct val="0"/>
              </a:spcBef>
              <a:spcAft>
                <a:spcPct val="0"/>
              </a:spcAft>
              <a:buClrTx/>
              <a:buSzTx/>
              <a:buFontTx/>
              <a:buAutoNum type="arabicPeriod"/>
              <a:tabLst/>
              <a:defRPr/>
            </a:pPr>
            <a:r>
              <a:rPr lang="en-US" altLang="en-US" dirty="0"/>
              <a:t>Browser</a:t>
            </a:r>
          </a:p>
          <a:p>
            <a:pPr marL="228600" indent="-228600" eaLnBrk="1" hangingPunct="1">
              <a:spcBef>
                <a:spcPct val="0"/>
              </a:spcBef>
              <a:buAutoNum type="arabicPeriod"/>
            </a:pPr>
            <a:r>
              <a:rPr lang="en-US" altLang="en-US" dirty="0"/>
              <a:t>Web technology for mobile: WAP, WML, HTML5</a:t>
            </a:r>
          </a:p>
          <a:p>
            <a:pPr marL="228600" indent="-228600" eaLnBrk="1" hangingPunct="1">
              <a:spcBef>
                <a:spcPct val="0"/>
              </a:spcBef>
              <a:buAutoNum type="arabicPeriod"/>
            </a:pPr>
            <a:r>
              <a:rPr lang="en-US" altLang="en-US" dirty="0"/>
              <a:t>App</a:t>
            </a:r>
            <a:r>
              <a:rPr lang="en-US" altLang="en-US" baseline="0" dirty="0"/>
              <a:t> dev/design: responsive, </a:t>
            </a:r>
            <a:r>
              <a:rPr lang="en-US" altLang="en-US" baseline="0" dirty="0" err="1"/>
              <a:t>mbaas</a:t>
            </a:r>
            <a:r>
              <a:rPr lang="en-US" altLang="en-US" baseline="0" dirty="0"/>
              <a:t>, etc.</a:t>
            </a:r>
            <a:endParaRPr lang="en-US" altLang="en-US" dirty="0"/>
          </a:p>
          <a:p>
            <a:pPr eaLnBrk="1" hangingPunct="1">
              <a:spcBef>
                <a:spcPct val="0"/>
              </a:spcBef>
            </a:pPr>
            <a:endParaRPr lang="en-US" altLang="en-US" dirty="0"/>
          </a:p>
          <a:p>
            <a:pPr eaLnBrk="1" hangingPunct="1">
              <a:spcBef>
                <a:spcPct val="0"/>
              </a:spcBef>
            </a:pPr>
            <a:endParaRPr lang="en-US" altLang="en-US" dirty="0"/>
          </a:p>
          <a:p>
            <a:pPr eaLnBrk="1" hangingPunct="1">
              <a:spcBef>
                <a:spcPct val="0"/>
              </a:spcBef>
            </a:pPr>
            <a:endParaRPr lang="en-US" altLang="en-US" dirty="0"/>
          </a:p>
          <a:p>
            <a:pPr eaLnBrk="1" hangingPunct="1">
              <a:spcBef>
                <a:spcPct val="0"/>
              </a:spcBef>
            </a:pPr>
            <a:r>
              <a:rPr lang="en-US" altLang="en-US" dirty="0"/>
              <a:t>http://www.phonearena.com/news/Evolution-of-mobile-web-browsing_id9059</a:t>
            </a:r>
          </a:p>
          <a:p>
            <a:pPr eaLnBrk="1" hangingPunct="1">
              <a:spcBef>
                <a:spcPct val="0"/>
              </a:spcBef>
            </a:pPr>
            <a:endParaRPr lang="en-US" altLang="en-US" dirty="0"/>
          </a:p>
          <a:p>
            <a:pPr eaLnBrk="1" hangingPunct="1">
              <a:spcBef>
                <a:spcPct val="0"/>
              </a:spcBef>
            </a:pPr>
            <a:r>
              <a:rPr lang="en-US" altLang="en-US" dirty="0"/>
              <a:t>WML:</a:t>
            </a:r>
          </a:p>
          <a:p>
            <a:pPr eaLnBrk="1" hangingPunct="1">
              <a:spcBef>
                <a:spcPct val="0"/>
              </a:spcBef>
            </a:pPr>
            <a:endParaRPr lang="en-US" altLang="en-US" dirty="0"/>
          </a:p>
          <a:p>
            <a:pPr eaLnBrk="1" hangingPunct="1">
              <a:spcBef>
                <a:spcPct val="0"/>
              </a:spcBef>
            </a:pPr>
            <a:r>
              <a:rPr lang="en-US" altLang="en-US" dirty="0"/>
              <a:t>http://en.wikipedia.org/wiki/Wireless_Markup_Language</a:t>
            </a:r>
          </a:p>
          <a:p>
            <a:pPr eaLnBrk="1" hangingPunct="1">
              <a:spcBef>
                <a:spcPct val="0"/>
              </a:spcBef>
            </a:pPr>
            <a:endParaRPr lang="en-US" altLang="en-US" dirty="0"/>
          </a:p>
          <a:p>
            <a:pPr eaLnBrk="1" hangingPunct="1">
              <a:spcBef>
                <a:spcPct val="0"/>
              </a:spcBef>
            </a:pPr>
            <a:r>
              <a:rPr lang="en-US" altLang="en-US" dirty="0"/>
              <a:t>http://www.angelfire.com/planet/wml/History.html</a:t>
            </a:r>
          </a:p>
          <a:p>
            <a:pPr eaLnBrk="1" hangingPunct="1">
              <a:spcBef>
                <a:spcPct val="0"/>
              </a:spcBef>
            </a:pPr>
            <a:endParaRPr lang="en-US" altLang="en-US" dirty="0"/>
          </a:p>
          <a:p>
            <a:pPr eaLnBrk="1" hangingPunct="1">
              <a:spcBef>
                <a:spcPct val="0"/>
              </a:spcBef>
            </a:pPr>
            <a:r>
              <a:rPr lang="en-US" altLang="en-US" dirty="0"/>
              <a:t>http://www.informit.com/articles/article.aspx?p=23999&amp;seqNum=4</a:t>
            </a:r>
          </a:p>
          <a:p>
            <a:pPr eaLnBrk="1" hangingPunct="1">
              <a:spcBef>
                <a:spcPct val="0"/>
              </a:spcBef>
            </a:pPr>
            <a:endParaRPr lang="en-US" altLang="en-US" dirty="0"/>
          </a:p>
          <a:p>
            <a:pPr eaLnBrk="1" hangingPunct="1">
              <a:spcBef>
                <a:spcPct val="0"/>
              </a:spcBef>
            </a:pPr>
            <a:r>
              <a:rPr lang="en-US" altLang="en-US" dirty="0"/>
              <a:t>http://letsgomo.com/mobile-web/html5-vs-wap-or-both-what-kind-of-mobile-website-you-need/</a:t>
            </a:r>
          </a:p>
          <a:p>
            <a:pPr eaLnBrk="1" hangingPunct="1">
              <a:spcBef>
                <a:spcPct val="0"/>
              </a:spcBef>
            </a:pPr>
            <a:endParaRPr lang="en-US" altLang="en-US" dirty="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5BC4E457-EC57-48FB-8069-73AC85EEC50A}" type="slidenum">
              <a:rPr lang="en-US" altLang="en-US"/>
              <a:pPr eaLnBrk="1" hangingPunct="1"/>
              <a:t>44</a:t>
            </a:fld>
            <a:endParaRPr lang="en-US" altLang="en-US"/>
          </a:p>
        </p:txBody>
      </p:sp>
    </p:spTree>
    <p:extLst>
      <p:ext uri="{BB962C8B-B14F-4D97-AF65-F5344CB8AC3E}">
        <p14:creationId xmlns:p14="http://schemas.microsoft.com/office/powerpoint/2010/main" val="6611816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sz="2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5" name="Picture 4" descr="PowerpointBG1_newlogo.jpg"/>
          <p:cNvPicPr>
            <a:picLocks noChangeAspect="1"/>
          </p:cNvPicPr>
          <p:nvPr userDrawn="1"/>
        </p:nvPicPr>
        <p:blipFill rotWithShape="1">
          <a:blip r:embed="rId2">
            <a:extLst>
              <a:ext uri="{28A0092B-C50C-407E-A947-70E740481C1C}">
                <a14:useLocalDpi xmlns:a14="http://schemas.microsoft.com/office/drawing/2010/main" val="0"/>
              </a:ext>
            </a:extLst>
          </a:blip>
          <a:srcRect l="67861" t="89723" r="27139"/>
          <a:stretch/>
        </p:blipFill>
        <p:spPr>
          <a:xfrm>
            <a:off x="6601802" y="5924550"/>
            <a:ext cx="2542198" cy="933449"/>
          </a:xfrm>
          <a:prstGeom prst="rect">
            <a:avLst/>
          </a:prstGeom>
        </p:spPr>
      </p:pic>
      <p:pic>
        <p:nvPicPr>
          <p:cNvPr id="6" name="Picture 5"/>
          <p:cNvPicPr>
            <a:picLocks noChangeAspect="1"/>
          </p:cNvPicPr>
          <p:nvPr userDrawn="1"/>
        </p:nvPicPr>
        <p:blipFill>
          <a:blip r:embed="rId3">
            <a:clrChange>
              <a:clrFrom>
                <a:srgbClr val="000000"/>
              </a:clrFrom>
              <a:clrTo>
                <a:srgbClr val="000000">
                  <a:alpha val="0"/>
                </a:srgbClr>
              </a:clrTo>
            </a:clrChange>
          </a:blip>
          <a:stretch>
            <a:fillRect/>
          </a:stretch>
        </p:blipFill>
        <p:spPr>
          <a:xfrm>
            <a:off x="6934200" y="6096000"/>
            <a:ext cx="2000252" cy="533400"/>
          </a:xfrm>
          <a:prstGeom prst="rect">
            <a:avLst/>
          </a:prstGeom>
        </p:spPr>
      </p:pic>
    </p:spTree>
    <p:extLst>
      <p:ext uri="{BB962C8B-B14F-4D97-AF65-F5344CB8AC3E}">
        <p14:creationId xmlns:p14="http://schemas.microsoft.com/office/powerpoint/2010/main" val="259177639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mtClean="0"/>
            </a:lvl1pPr>
          </a:lstStyle>
          <a:p>
            <a:pPr>
              <a:defRPr/>
            </a:pPr>
            <a:fld id="{085BD73C-F657-48E9-A501-AFE9D16A9C49}" type="slidenum">
              <a:rPr lang="en-US" altLang="en-US" smtClean="0"/>
              <a:pPr>
                <a:defRPr/>
              </a:pPr>
              <a:t>‹#›</a:t>
            </a:fld>
            <a:endParaRPr lang="en-US" altLang="en-US"/>
          </a:p>
        </p:txBody>
      </p:sp>
    </p:spTree>
    <p:extLst>
      <p:ext uri="{BB962C8B-B14F-4D97-AF65-F5344CB8AC3E}">
        <p14:creationId xmlns:p14="http://schemas.microsoft.com/office/powerpoint/2010/main" val="2542635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lvl1pPr>
              <a:defRPr smtClean="0"/>
            </a:lvl1pPr>
          </a:lstStyle>
          <a:p>
            <a:pPr>
              <a:defRPr/>
            </a:pPr>
            <a:fld id="{A06D3E48-136C-48B6-830C-37B7EE302BBF}" type="slidenum">
              <a:rPr lang="en-US" altLang="en-US" smtClean="0"/>
              <a:pPr>
                <a:defRPr/>
              </a:pPr>
              <a:t>‹#›</a:t>
            </a:fld>
            <a:endParaRPr lang="en-US" altLang="en-US"/>
          </a:p>
        </p:txBody>
      </p:sp>
    </p:spTree>
    <p:extLst>
      <p:ext uri="{BB962C8B-B14F-4D97-AF65-F5344CB8AC3E}">
        <p14:creationId xmlns:p14="http://schemas.microsoft.com/office/powerpoint/2010/main" val="3529952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267200" cy="5332414"/>
          </a:xfrm>
        </p:spPr>
        <p:txBody>
          <a:bodyPr>
            <a:normAutofit/>
          </a:bodyPr>
          <a:lstStyle>
            <a:lvl1pPr>
              <a:spcBef>
                <a:spcPts val="1800"/>
              </a:spcBef>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24400" y="990600"/>
            <a:ext cx="4191000" cy="5332414"/>
          </a:xfrm>
        </p:spPr>
        <p:txBody>
          <a:bodyPr>
            <a:normAutofit/>
          </a:bodyPr>
          <a:lstStyle>
            <a:lvl1pPr>
              <a:spcBef>
                <a:spcPts val="1800"/>
              </a:spcBef>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7"/>
          <p:cNvSpPr>
            <a:spLocks noGrp="1" noChangeArrowheads="1"/>
          </p:cNvSpPr>
          <p:nvPr>
            <p:ph type="sldNum" sz="quarter" idx="12"/>
          </p:nvPr>
        </p:nvSpPr>
        <p:spPr>
          <a:ln/>
        </p:spPr>
        <p:txBody>
          <a:bodyPr/>
          <a:lstStyle>
            <a:lvl1pPr>
              <a:defRPr/>
            </a:lvl1pPr>
          </a:lstStyle>
          <a:p>
            <a:fld id="{1895F33A-5955-43BA-A66F-A9B5FE8506F4}" type="slidenum">
              <a:rPr lang="en-US" altLang="en-US" smtClean="0"/>
              <a:pPr/>
              <a:t>‹#›</a:t>
            </a:fld>
            <a:endParaRPr lang="en-US" altLang="en-US"/>
          </a:p>
        </p:txBody>
      </p:sp>
    </p:spTree>
    <p:extLst>
      <p:ext uri="{BB962C8B-B14F-4D97-AF65-F5344CB8AC3E}">
        <p14:creationId xmlns:p14="http://schemas.microsoft.com/office/powerpoint/2010/main" val="619312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a:pPr>
                <a:defRPr/>
              </a:pPr>
              <a:t>‹#›</a:t>
            </a:fld>
            <a:endParaRPr lang="en-US" altLang="en-US"/>
          </a:p>
        </p:txBody>
      </p:sp>
      <p:sp>
        <p:nvSpPr>
          <p:cNvPr id="46" name="Content Placeholder 45"/>
          <p:cNvSpPr>
            <a:spLocks noGrp="1"/>
          </p:cNvSpPr>
          <p:nvPr>
            <p:ph sz="quarter" idx="10"/>
          </p:nvPr>
        </p:nvSpPr>
        <p:spPr>
          <a:xfrm>
            <a:off x="228598" y="1066800"/>
            <a:ext cx="8716963" cy="5248669"/>
          </a:xfrm>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16745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1CC"/>
        </a:solidFill>
        <a:effectLst/>
      </p:bgPr>
    </p:bg>
    <p:spTree>
      <p:nvGrpSpPr>
        <p:cNvPr id="1" name=""/>
        <p:cNvGrpSpPr/>
        <p:nvPr/>
      </p:nvGrpSpPr>
      <p:grpSpPr>
        <a:xfrm>
          <a:off x="0" y="0"/>
          <a:ext cx="0" cy="0"/>
          <a:chOff x="0" y="0"/>
          <a:chExt cx="0" cy="0"/>
        </a:xfrm>
      </p:grpSpPr>
      <p:pic>
        <p:nvPicPr>
          <p:cNvPr id="10" name="Picture 9" descr="PowerpointBG1_newlogo.jp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3429000"/>
            <a:ext cx="9144000" cy="3429000"/>
          </a:xfrm>
          <a:prstGeom prst="rect">
            <a:avLst/>
          </a:prstGeom>
        </p:spPr>
      </p:pic>
      <p:sp>
        <p:nvSpPr>
          <p:cNvPr id="1029" name="Title Placeholder 1"/>
          <p:cNvSpPr>
            <a:spLocks noGrp="1"/>
          </p:cNvSpPr>
          <p:nvPr>
            <p:ph type="title"/>
          </p:nvPr>
        </p:nvSpPr>
        <p:spPr bwMode="auto">
          <a:xfrm>
            <a:off x="0" y="1"/>
            <a:ext cx="8153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82880" rIns="91440" bIns="45720" numCol="1" anchor="ctr" anchorCtr="0" compatLnSpc="1">
            <a:prstTxWarp prst="textNoShape">
              <a:avLst/>
            </a:prstTxWarp>
            <a:normAutofit/>
          </a:bodyPr>
          <a:lstStyle/>
          <a:p>
            <a:pPr lvl="0"/>
            <a:r>
              <a:rPr lang="en-US" dirty="0"/>
              <a:t>Click to edit Master title style</a:t>
            </a:r>
          </a:p>
        </p:txBody>
      </p:sp>
      <p:sp>
        <p:nvSpPr>
          <p:cNvPr id="1030" name="Text Placeholder 2"/>
          <p:cNvSpPr>
            <a:spLocks noGrp="1"/>
          </p:cNvSpPr>
          <p:nvPr>
            <p:ph type="body" idx="1"/>
          </p:nvPr>
        </p:nvSpPr>
        <p:spPr bwMode="auto">
          <a:xfrm>
            <a:off x="228600" y="990600"/>
            <a:ext cx="86106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76200" y="6553200"/>
            <a:ext cx="381000" cy="230186"/>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F2F2F2"/>
                </a:solidFill>
              </a:defRPr>
            </a:lvl1pPr>
          </a:lstStyle>
          <a:p>
            <a:pPr>
              <a:defRPr/>
            </a:pPr>
            <a:fld id="{2E325153-1018-431B-94BC-E5F3F0342855}" type="slidenum">
              <a:rPr lang="en-US" altLang="en-US" smtClean="0"/>
              <a:pPr>
                <a:defRPr/>
              </a:pPr>
              <a:t>‹#›</a:t>
            </a:fld>
            <a:endParaRPr lang="en-US" altLang="en-US"/>
          </a:p>
        </p:txBody>
      </p:sp>
      <p:pic>
        <p:nvPicPr>
          <p:cNvPr id="43" name="Picture 2" descr="https://cdn3.iconfinder.com/data/icons/business-office-2/512/responcive_devices_computer_mobile-512.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8458198" y="91440"/>
            <a:ext cx="594361" cy="59436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owerpointBG1_newlogo.jpg"/>
          <p:cNvPicPr>
            <a:picLocks noChangeAspect="1"/>
          </p:cNvPicPr>
          <p:nvPr userDrawn="1"/>
        </p:nvPicPr>
        <p:blipFill rotWithShape="1">
          <a:blip r:embed="rId7">
            <a:extLst>
              <a:ext uri="{28A0092B-C50C-407E-A947-70E740481C1C}">
                <a14:useLocalDpi xmlns:a14="http://schemas.microsoft.com/office/drawing/2010/main" val="0"/>
              </a:ext>
            </a:extLst>
          </a:blip>
          <a:srcRect l="67861" t="89723" r="27139"/>
          <a:stretch/>
        </p:blipFill>
        <p:spPr>
          <a:xfrm>
            <a:off x="6601802" y="6427572"/>
            <a:ext cx="2542198" cy="430427"/>
          </a:xfrm>
          <a:prstGeom prst="rect">
            <a:avLst/>
          </a:prstGeom>
        </p:spPr>
      </p:pic>
      <p:pic>
        <p:nvPicPr>
          <p:cNvPr id="2" name="Picture 1"/>
          <p:cNvPicPr>
            <a:picLocks noChangeAspect="1"/>
          </p:cNvPicPr>
          <p:nvPr userDrawn="1"/>
        </p:nvPicPr>
        <p:blipFill>
          <a:blip r:embed="rId9">
            <a:clrChange>
              <a:clrFrom>
                <a:srgbClr val="000000"/>
              </a:clrFrom>
              <a:clrTo>
                <a:srgbClr val="000000">
                  <a:alpha val="0"/>
                </a:srgbClr>
              </a:clrTo>
            </a:clrChange>
          </a:blip>
          <a:stretch>
            <a:fillRect/>
          </a:stretch>
        </p:blipFill>
        <p:spPr>
          <a:xfrm>
            <a:off x="7620000" y="6400800"/>
            <a:ext cx="1479654" cy="394574"/>
          </a:xfrm>
          <a:prstGeom prst="rect">
            <a:avLst/>
          </a:prstGeom>
        </p:spPr>
      </p:pic>
    </p:spTree>
    <p:extLst>
      <p:ext uri="{BB962C8B-B14F-4D97-AF65-F5344CB8AC3E}">
        <p14:creationId xmlns:p14="http://schemas.microsoft.com/office/powerpoint/2010/main" val="2547799772"/>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Lst>
  <p:hf hdr="0" ftr="0" dt="0"/>
  <p:txStyles>
    <p:titleStyle>
      <a:lvl1pPr algn="l" defTabSz="457200" rtl="0" eaLnBrk="1" fontAlgn="base" hangingPunct="1">
        <a:spcBef>
          <a:spcPct val="0"/>
        </a:spcBef>
        <a:spcAft>
          <a:spcPct val="0"/>
        </a:spcAft>
        <a:defRPr sz="4400" kern="1200">
          <a:solidFill>
            <a:srgbClr val="231F20"/>
          </a:solidFill>
          <a:latin typeface="+mj-lt"/>
          <a:ea typeface="ヒラギノ角ゴ Pro W3" pitchFamily="-109" charset="-128"/>
          <a:cs typeface="ヒラギノ角ゴ Pro W3" pitchFamily="-109" charset="-128"/>
        </a:defRPr>
      </a:lvl1pPr>
      <a:lvl2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2pPr>
      <a:lvl3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3pPr>
      <a:lvl4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4pPr>
      <a:lvl5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5pPr>
      <a:lvl6pPr marL="4572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6pPr>
      <a:lvl7pPr marL="9144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7pPr>
      <a:lvl8pPr marL="13716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8pPr>
      <a:lvl9pPr marL="18288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t4213.azurewebsites.net/"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ww.edocr.com/v/k52p5vj4/jgzheng/Mobile-Web-Overview" TargetMode="External"/><Relationship Id="rId5" Type="http://schemas.openxmlformats.org/officeDocument/2006/relationships/image" Target="../media/image4.png"/><Relationship Id="rId4" Type="http://schemas.openxmlformats.org/officeDocument/2006/relationships/hyperlink" Target="http://it5443.azurewebsites.net/" TargetMode="External"/></Relationships>
</file>

<file path=ppt/slides/_rels/slide10.xml.rels><?xml version="1.0" encoding="UTF-8" standalone="yes"?>
<Relationships xmlns="http://schemas.openxmlformats.org/package/2006/relationships"><Relationship Id="rId8" Type="http://schemas.openxmlformats.org/officeDocument/2006/relationships/hyperlink" Target="https://www.paradoxlabs.com/blog/mobile-vs-desktop-10-key-differences/" TargetMode="External"/><Relationship Id="rId3" Type="http://schemas.openxmlformats.org/officeDocument/2006/relationships/hyperlink" Target="http://www.statista.com/chart/2269/smartphone-shipments-by-screen-size/" TargetMode="External"/><Relationship Id="rId7" Type="http://schemas.openxmlformats.org/officeDocument/2006/relationships/hyperlink" Target="https://www.thinkwithgoogle.com/marketing-resources/experience-design/speed-is-key-optimize-your-mobile-experience/" TargetMode="External"/><Relationship Id="rId2" Type="http://schemas.openxmlformats.org/officeDocument/2006/relationships/hyperlink" Target="https://www.thinkwithgoogle.com/advertising-channels/mobile-marketing/device-use-marketer-tips/" TargetMode="External"/><Relationship Id="rId1" Type="http://schemas.openxmlformats.org/officeDocument/2006/relationships/slideLayout" Target="../slideLayouts/slideLayout2.xml"/><Relationship Id="rId6" Type="http://schemas.openxmlformats.org/officeDocument/2006/relationships/hyperlink" Target="https://queue.acm.org/detail.cfm?id=2441756" TargetMode="External"/><Relationship Id="rId5" Type="http://schemas.openxmlformats.org/officeDocument/2006/relationships/hyperlink" Target="https://www.nngroup.com/articles/mouse-vs-fingers-input-device/" TargetMode="External"/><Relationship Id="rId4" Type="http://schemas.openxmlformats.org/officeDocument/2006/relationships/hyperlink" Target="http://developer.android.com/about/dashboards/index.html"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ready.mobi/" TargetMode="External"/><Relationship Id="rId3" Type="http://schemas.openxmlformats.org/officeDocument/2006/relationships/hyperlink" Target="https://webmasters.googleblog.com/2018/03/rolling-out-mobile-first-indexing.html" TargetMode="External"/><Relationship Id="rId7" Type="http://schemas.openxmlformats.org/officeDocument/2006/relationships/hyperlink" Target="https://testmysite.thinkwithgoogle.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wtfmobileweb.com/" TargetMode="External"/><Relationship Id="rId5" Type="http://schemas.openxmlformats.org/officeDocument/2006/relationships/hyperlink" Target="http://bradfrost.com/blog/post/mobile-web-problems/" TargetMode="External"/><Relationship Id="rId4" Type="http://schemas.openxmlformats.org/officeDocument/2006/relationships/hyperlink" Target="https://cheekymonkeymedia.ca/blog/mobile-friendly-does-it-really-matter"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www.senate.ga.gov/" TargetMode="External"/><Relationship Id="rId13" Type="http://schemas.openxmlformats.org/officeDocument/2006/relationships/hyperlink" Target="https://kennesaw.curriculog.com/" TargetMode="External"/><Relationship Id="rId3" Type="http://schemas.openxmlformats.org/officeDocument/2006/relationships/hyperlink" Target="https://www.georgiastandards.org/" TargetMode="External"/><Relationship Id="rId7" Type="http://schemas.openxmlformats.org/officeDocument/2006/relationships/hyperlink" Target="http://www.blue-ray.com/" TargetMode="External"/><Relationship Id="rId12" Type="http://schemas.openxmlformats.org/officeDocument/2006/relationships/hyperlink" Target="https://owlexpress.kennesaw.edu/prodban/bwckschd.p_disp_dyn_sched" TargetMode="External"/><Relationship Id="rId2" Type="http://schemas.openxmlformats.org/officeDocument/2006/relationships/hyperlink" Target="https://www.cefconnect.com/" TargetMode="External"/><Relationship Id="rId16" Type="http://schemas.openxmlformats.org/officeDocument/2006/relationships/hyperlink" Target="https://www.markbrinker.com/good-bad-medical-website-design" TargetMode="External"/><Relationship Id="rId1" Type="http://schemas.openxmlformats.org/officeDocument/2006/relationships/slideLayout" Target="../slideLayouts/slideLayout2.xml"/><Relationship Id="rId6" Type="http://schemas.openxmlformats.org/officeDocument/2006/relationships/hyperlink" Target="https://www.weather.gov/" TargetMode="External"/><Relationship Id="rId11" Type="http://schemas.openxmlformats.org/officeDocument/2006/relationships/hyperlink" Target="http://cubicle-h.blogspot.com/2018/08/website-mobile-friendliness-testing.html" TargetMode="External"/><Relationship Id="rId5" Type="http://schemas.openxmlformats.org/officeDocument/2006/relationships/hyperlink" Target="http://berkshirehathaway.com/" TargetMode="External"/><Relationship Id="rId15" Type="http://schemas.openxmlformats.org/officeDocument/2006/relationships/hyperlink" Target="https://canonicalized.com/mobile-friendly-study/" TargetMode="External"/><Relationship Id="rId10" Type="http://schemas.openxmlformats.org/officeDocument/2006/relationships/hyperlink" Target="http://cobb.com/" TargetMode="External"/><Relationship Id="rId4" Type="http://schemas.openxmlformats.org/officeDocument/2006/relationships/hyperlink" Target="http://art.yale.edu/" TargetMode="External"/><Relationship Id="rId9" Type="http://schemas.openxmlformats.org/officeDocument/2006/relationships/hyperlink" Target="https://finviz.com/" TargetMode="External"/><Relationship Id="rId14" Type="http://schemas.openxmlformats.org/officeDocument/2006/relationships/hyperlink" Target="https://medium.com/@dave_sloan/only-30-of-small-businesses-have-mobile-friendly-websites-ad6ef9f71eb5"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testmysite.thinkwithgoogle.com/" TargetMode="External"/><Relationship Id="rId13" Type="http://schemas.openxmlformats.org/officeDocument/2006/relationships/hyperlink" Target="https://docs.microsoft.com/en-us/microsoft-edge/devtools-guide/emulation" TargetMode="External"/><Relationship Id="rId3" Type="http://schemas.openxmlformats.org/officeDocument/2006/relationships/hyperlink" Target="https://material.io/tools/resizer/" TargetMode="External"/><Relationship Id="rId7" Type="http://schemas.openxmlformats.org/officeDocument/2006/relationships/hyperlink" Target="https://ready.mobi/" TargetMode="External"/><Relationship Id="rId12" Type="http://schemas.openxmlformats.org/officeDocument/2006/relationships/hyperlink" Target="https://developer.mozilla.org/en-US/docs/Tools/Responsive_Design_Mode" TargetMode="External"/><Relationship Id="rId2" Type="http://schemas.openxmlformats.org/officeDocument/2006/relationships/hyperlink" Target="https://developer.mozilla.org/en-US/docs/Web/Guide/Mobile/Mobile-friendliness" TargetMode="External"/><Relationship Id="rId1" Type="http://schemas.openxmlformats.org/officeDocument/2006/relationships/slideLayout" Target="../slideLayouts/slideLayout2.xml"/><Relationship Id="rId6" Type="http://schemas.openxmlformats.org/officeDocument/2006/relationships/hyperlink" Target="https://www.bing.com/webmaster/tools/mobile-friendliness" TargetMode="External"/><Relationship Id="rId11" Type="http://schemas.openxmlformats.org/officeDocument/2006/relationships/hyperlink" Target="https://developers.google.com/web/tools/chrome-devtools/device-mode/emulate-mobile-viewports" TargetMode="External"/><Relationship Id="rId5" Type="http://schemas.openxmlformats.org/officeDocument/2006/relationships/hyperlink" Target="https://search.google.com/test/mobile-friendly" TargetMode="External"/><Relationship Id="rId10" Type="http://schemas.openxmlformats.org/officeDocument/2006/relationships/hyperlink" Target="https://developers.google.com/web/tools/chrome-devtools/device-mode/" TargetMode="External"/><Relationship Id="rId4" Type="http://schemas.openxmlformats.org/officeDocument/2006/relationships/hyperlink" Target="http://www.responsinator.com/" TargetMode="External"/><Relationship Id="rId9" Type="http://schemas.openxmlformats.org/officeDocument/2006/relationships/hyperlink" Target="https://www.digitalcitizen.life/emulate-mobile-device-desktop-browser" TargetMode="External"/><Relationship Id="rId14" Type="http://schemas.openxmlformats.org/officeDocument/2006/relationships/hyperlink" Target="https://www.browsersync.io/"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s://dashboard.developereconomics.com/?survey=de15#mobile" TargetMode="External"/><Relationship Id="rId3" Type="http://schemas.openxmlformats.org/officeDocument/2006/relationships/hyperlink" Target="https://insights.stackoverflow.com/survey/2018" TargetMode="External"/><Relationship Id="rId7" Type="http://schemas.openxmlformats.org/officeDocument/2006/relationships/hyperlink" Target="http://studenthackers.devpost.com/2015.html" TargetMode="External"/><Relationship Id="rId2" Type="http://schemas.openxmlformats.org/officeDocument/2006/relationships/hyperlink" Target="https://octoverse.github.com/projects#languages" TargetMode="External"/><Relationship Id="rId1" Type="http://schemas.openxmlformats.org/officeDocument/2006/relationships/slideLayout" Target="../slideLayouts/slideLayout5.xml"/><Relationship Id="rId6" Type="http://schemas.openxmlformats.org/officeDocument/2006/relationships/hyperlink" Target="https://redmonk.com/sogrady/2018/08/10/language-rankings-6-18/" TargetMode="External"/><Relationship Id="rId11" Type="http://schemas.openxmlformats.org/officeDocument/2006/relationships/hyperlink" Target="https://developer.wordpress.com/2015/11/23/the-story-behind-the-new-wordpress-com/" TargetMode="External"/><Relationship Id="rId5" Type="http://schemas.openxmlformats.org/officeDocument/2006/relationships/hyperlink" Target="http://www.techrepublic.com/article/here-are-the-3-most-in-demand-coding-languages-and-where-you-can-find-a-developer-job/" TargetMode="External"/><Relationship Id="rId10" Type="http://schemas.openxmlformats.org/officeDocument/2006/relationships/hyperlink" Target="https://developer.wordpress.com/calypso/" TargetMode="External"/><Relationship Id="rId4" Type="http://schemas.openxmlformats.org/officeDocument/2006/relationships/hyperlink" Target="https://gooroo.io/GoorooTHINK/Article/16300/Programming-languages--salaries-and-demand-May-2015" TargetMode="External"/><Relationship Id="rId9" Type="http://schemas.openxmlformats.org/officeDocument/2006/relationships/hyperlink" Target="https://arc.applause.com/2015/11/24/wordpress-javascript-calypso/"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gs.statcounter.com/browser-market-share/mobile/worldwide" TargetMode="External"/><Relationship Id="rId3" Type="http://schemas.openxmlformats.org/officeDocument/2006/relationships/hyperlink" Target="https://www.w3.org/standards/webdesign/script" TargetMode="External"/><Relationship Id="rId7" Type="http://schemas.openxmlformats.org/officeDocument/2006/relationships/hyperlink" Target="https://netmarketshare.com/browser-market-share.aspx?id=browsersMobile" TargetMode="External"/><Relationship Id="rId2" Type="http://schemas.openxmlformats.org/officeDocument/2006/relationships/hyperlink" Target="http://gs.statcounter.com/platform-market-share/desktop-mobile-tablet" TargetMode="External"/><Relationship Id="rId1" Type="http://schemas.openxmlformats.org/officeDocument/2006/relationships/slideLayout" Target="../slideLayouts/slideLayout2.xml"/><Relationship Id="rId6" Type="http://schemas.openxmlformats.org/officeDocument/2006/relationships/hyperlink" Target="https://developer.mozilla.org/en-US/docs/Web/API/Using_the_Browser_API" TargetMode="External"/><Relationship Id="rId11" Type="http://schemas.openxmlformats.org/officeDocument/2006/relationships/hyperlink" Target="http://www.w3counter.com/globalstats.php" TargetMode="External"/><Relationship Id="rId5" Type="http://schemas.openxmlformats.org/officeDocument/2006/relationships/hyperlink" Target="https://developer.chrome.com/apps/api_index" TargetMode="External"/><Relationship Id="rId10" Type="http://schemas.openxmlformats.org/officeDocument/2006/relationships/hyperlink" Target="https://en.wikipedia.org/wiki/Usage_share_of_web_browsers" TargetMode="External"/><Relationship Id="rId4" Type="http://schemas.openxmlformats.org/officeDocument/2006/relationships/hyperlink" Target="https://www.w3.org/standards/techs/mobileapp" TargetMode="External"/><Relationship Id="rId9" Type="http://schemas.openxmlformats.org/officeDocument/2006/relationships/hyperlink" Target="https://www.statista.com/statistics/272664/market-share-held-by-mobile-browsers-in-the-us/"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www.w3.org/TR/mobile-bp/#OneWeb" TargetMode="External"/><Relationship Id="rId3" Type="http://schemas.openxmlformats.org/officeDocument/2006/relationships/hyperlink" Target="https://m.newegg.com/" TargetMode="External"/><Relationship Id="rId7" Type="http://schemas.openxmlformats.org/officeDocument/2006/relationships/hyperlink" Target="https://mgwdonate.ging.org/" TargetMode="External"/><Relationship Id="rId12" Type="http://schemas.openxmlformats.org/officeDocument/2006/relationships/image" Target="../media/image12.png"/><Relationship Id="rId2" Type="http://schemas.openxmlformats.org/officeDocument/2006/relationships/hyperlink" Target="http://m.ikea.com/us" TargetMode="External"/><Relationship Id="rId1" Type="http://schemas.openxmlformats.org/officeDocument/2006/relationships/slideLayout" Target="../slideLayouts/slideLayout2.xml"/><Relationship Id="rId6" Type="http://schemas.openxmlformats.org/officeDocument/2006/relationships/hyperlink" Target="https://en.m.wikipedia.org/" TargetMode="External"/><Relationship Id="rId11" Type="http://schemas.openxmlformats.org/officeDocument/2006/relationships/hyperlink" Target="http://www.lukew.com/ff/entry.asp?1390" TargetMode="External"/><Relationship Id="rId5" Type="http://schemas.openxmlformats.org/officeDocument/2006/relationships/hyperlink" Target="https://m.staples.com/" TargetMode="External"/><Relationship Id="rId10" Type="http://schemas.openxmlformats.org/officeDocument/2006/relationships/hyperlink" Target="https://www.nngroup.com/articles/mobile-site-vs-full-site/" TargetMode="External"/><Relationship Id="rId4" Type="http://schemas.openxmlformats.org/officeDocument/2006/relationships/hyperlink" Target="https://m.nike.com/" TargetMode="External"/><Relationship Id="rId9"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hyperlink" Target="https://mgwdonate.ging.org/" TargetMode="External"/><Relationship Id="rId3" Type="http://schemas.openxmlformats.org/officeDocument/2006/relationships/hyperlink" Target="http://m.ikea.com/us" TargetMode="External"/><Relationship Id="rId7" Type="http://schemas.openxmlformats.org/officeDocument/2006/relationships/hyperlink" Target="https://en.m.wikipedia.org/" TargetMode="External"/><Relationship Id="rId2" Type="http://schemas.openxmlformats.org/officeDocument/2006/relationships/hyperlink" Target="https://www.nngroup.com/articles/mobile-site-vs-full-site/" TargetMode="External"/><Relationship Id="rId1" Type="http://schemas.openxmlformats.org/officeDocument/2006/relationships/slideLayout" Target="../slideLayouts/slideLayout2.xml"/><Relationship Id="rId6" Type="http://schemas.openxmlformats.org/officeDocument/2006/relationships/hyperlink" Target="https://m.staples.com/" TargetMode="External"/><Relationship Id="rId11" Type="http://schemas.openxmlformats.org/officeDocument/2006/relationships/hyperlink" Target="http://www.lukew.com/ff/entry.asp?1390" TargetMode="External"/><Relationship Id="rId5" Type="http://schemas.openxmlformats.org/officeDocument/2006/relationships/hyperlink" Target="https://m.nike.com/" TargetMode="External"/><Relationship Id="rId10" Type="http://schemas.openxmlformats.org/officeDocument/2006/relationships/image" Target="../media/image12.png"/><Relationship Id="rId4" Type="http://schemas.openxmlformats.org/officeDocument/2006/relationships/hyperlink" Target="https://m.newegg.com/" TargetMode="External"/><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wired.com/2013/05/the-two-flavors-of-a-one-web-approach-responsive-vs-adaptive/" TargetMode="External"/><Relationship Id="rId7" Type="http://schemas.openxmlformats.org/officeDocument/2006/relationships/hyperlink" Target="https://www.thinkwithgoogle.com/articles/building-websites-multi-screen-consumer.html" TargetMode="External"/><Relationship Id="rId2" Type="http://schemas.openxmlformats.org/officeDocument/2006/relationships/hyperlink" Target="http://www.w3.org/TR/mobile-bp/#OneWeb" TargetMode="External"/><Relationship Id="rId1" Type="http://schemas.openxmlformats.org/officeDocument/2006/relationships/slideLayout" Target="../slideLayouts/slideLayout2.xml"/><Relationship Id="rId6" Type="http://schemas.openxmlformats.org/officeDocument/2006/relationships/hyperlink" Target="http://google.com/" TargetMode="External"/><Relationship Id="rId5" Type="http://schemas.openxmlformats.org/officeDocument/2006/relationships/hyperlink" Target="http://mashable.com/" TargetMode="External"/><Relationship Id="rId4" Type="http://schemas.openxmlformats.org/officeDocument/2006/relationships/hyperlink" Target="http://www.lukew.com/ff/entry.asp?1392"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edocr.com/v/yxdmelxy/jgzheng/Responsive-Web-Design" TargetMode="External"/><Relationship Id="rId2" Type="http://schemas.openxmlformats.org/officeDocument/2006/relationships/hyperlink" Target="http://alistapart.com/article/responsive-web-design" TargetMode="External"/><Relationship Id="rId1" Type="http://schemas.openxmlformats.org/officeDocument/2006/relationships/slideLayout" Target="../slideLayouts/slideLayout2.xml"/><Relationship Id="rId5" Type="http://schemas.openxmlformats.org/officeDocument/2006/relationships/hyperlink" Target="https://www.webfx.com/blog/web-design/infographics-learn-responsive-web-design/" TargetMode="Externa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8" Type="http://schemas.openxmlformats.org/officeDocument/2006/relationships/hyperlink" Target="http://cubicle-h.blogspot.com/2018/08/website-mobile-friendliness-testing.html" TargetMode="External"/><Relationship Id="rId3" Type="http://schemas.openxmlformats.org/officeDocument/2006/relationships/hyperlink" Target="https://cobbcounty.org/" TargetMode="External"/><Relationship Id="rId7" Type="http://schemas.openxmlformats.org/officeDocument/2006/relationships/hyperlink" Target="http://www.atlantawatershed.org/" TargetMode="External"/><Relationship Id="rId2" Type="http://schemas.openxmlformats.org/officeDocument/2006/relationships/hyperlink" Target="http://kennesaw.edu/" TargetMode="External"/><Relationship Id="rId1" Type="http://schemas.openxmlformats.org/officeDocument/2006/relationships/slideLayout" Target="../slideLayouts/slideLayout2.xml"/><Relationship Id="rId6" Type="http://schemas.openxmlformats.org/officeDocument/2006/relationships/hyperlink" Target="https://www.weather.gov/" TargetMode="External"/><Relationship Id="rId5" Type="http://schemas.openxmlformats.org/officeDocument/2006/relationships/hyperlink" Target="http://mediaqueri.es/" TargetMode="External"/><Relationship Id="rId10" Type="http://schemas.openxmlformats.org/officeDocument/2006/relationships/image" Target="../media/image14.png"/><Relationship Id="rId4" Type="http://schemas.openxmlformats.org/officeDocument/2006/relationships/hyperlink" Target="http://mashable.com/" TargetMode="External"/><Relationship Id="rId9" Type="http://schemas.openxmlformats.org/officeDocument/2006/relationships/hyperlink" Target="http://www.responsinator.com/"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gillette.com/" TargetMode="External"/><Relationship Id="rId3" Type="http://schemas.openxmlformats.org/officeDocument/2006/relationships/hyperlink" Target="https://www.wired.com/2013/05/the-two-flavors-of-a-one-web-approach-responsive-vs-adaptive/" TargetMode="External"/><Relationship Id="rId7" Type="http://schemas.openxmlformats.org/officeDocument/2006/relationships/hyperlink" Target="http://dealnews.com/" TargetMode="External"/><Relationship Id="rId2" Type="http://schemas.openxmlformats.org/officeDocument/2006/relationships/hyperlink" Target="https://www.thinkwithgoogle.com/marketing-resources/experience-design/building-websites-multi-screen-consumer/" TargetMode="External"/><Relationship Id="rId1" Type="http://schemas.openxmlformats.org/officeDocument/2006/relationships/slideLayout" Target="../slideLayouts/slideLayout2.xml"/><Relationship Id="rId6" Type="http://schemas.openxmlformats.org/officeDocument/2006/relationships/hyperlink" Target="https://www.yahoo.com/" TargetMode="External"/><Relationship Id="rId5" Type="http://schemas.openxmlformats.org/officeDocument/2006/relationships/hyperlink" Target="http://google.com/" TargetMode="External"/><Relationship Id="rId10" Type="http://schemas.openxmlformats.org/officeDocument/2006/relationships/hyperlink" Target="http://bradfrost.com/blog/post/the-many-faces-of-adaptive-design/" TargetMode="External"/><Relationship Id="rId4" Type="http://schemas.openxmlformats.org/officeDocument/2006/relationships/hyperlink" Target="https://mobiforge.com/news-comment/adaptive-web-design-dominates-in-the-webs-top-brands" TargetMode="External"/><Relationship Id="rId9" Type="http://schemas.openxmlformats.org/officeDocument/2006/relationships/hyperlink" Target="https://github.com/vmware"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modernizr.com/" TargetMode="External"/><Relationship Id="rId2" Type="http://schemas.openxmlformats.org/officeDocument/2006/relationships/hyperlink" Target="https://deviceatlas.com/blog/user-agent-parsing-how-it-works-and-how-it-can-be-used"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lukew.com/ff/entry.asp?1509" TargetMode="External"/><Relationship Id="rId2" Type="http://schemas.openxmlformats.org/officeDocument/2006/relationships/hyperlink" Target="http://www.lukew.com/ff/entry.asp?1392"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XkDWLcErzGs" TargetMode="External"/><Relationship Id="rId2" Type="http://schemas.openxmlformats.org/officeDocument/2006/relationships/hyperlink" Target="https://www.androidpolice.com/2018/01/26/opinion-mobile-web-apps-finally-becoming-alternative-native-apps/" TargetMode="External"/><Relationship Id="rId1" Type="http://schemas.openxmlformats.org/officeDocument/2006/relationships/slideLayout" Target="../slideLayouts/slideLayout2.xml"/><Relationship Id="rId5" Type="http://schemas.openxmlformats.org/officeDocument/2006/relationships/hyperlink" Target="https://www.sencha.com/blog/create-web-apps-with-the-capabilities-of-native-apps/" TargetMode="External"/><Relationship Id="rId4" Type="http://schemas.openxmlformats.org/officeDocument/2006/relationships/hyperlink" Target="http://www.howtogeek.com/196087/how-to-add-websites-to-the-home-screen-on-any-smartphone-or-tablet/"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buildfire.com/progressive-web-app/" TargetMode="External"/><Relationship Id="rId7" Type="http://schemas.openxmlformats.org/officeDocument/2006/relationships/hyperlink" Target="http://gonehybrid.com/are-progressive-web-apps-the-future-of-mobile-apps/" TargetMode="External"/><Relationship Id="rId2" Type="http://schemas.openxmlformats.org/officeDocument/2006/relationships/hyperlink" Target="https://en.wikipedia.org/wiki/Progressive_web_applications" TargetMode="External"/><Relationship Id="rId1" Type="http://schemas.openxmlformats.org/officeDocument/2006/relationships/slideLayout" Target="../slideLayouts/slideLayout2.xml"/><Relationship Id="rId6" Type="http://schemas.openxmlformats.org/officeDocument/2006/relationships/hyperlink" Target="http://developer.telerik.com/featured/what-progressive-web-apps-mean-for-the-web/" TargetMode="External"/><Relationship Id="rId5" Type="http://schemas.openxmlformats.org/officeDocument/2006/relationships/hyperlink" Target="http://arc.applause.com/2015/11/30/application-shell-architecture/" TargetMode="External"/><Relationship Id="rId4" Type="http://schemas.openxmlformats.org/officeDocument/2006/relationships/hyperlink" Target="https://developers.google.com/web/progressive-web-apps"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s://www.addthis.com/blog/2017/04/04/in-app-browsers-explained/#.XEfp7VxKibh"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phonegap.com/" TargetMode="External"/><Relationship Id="rId2" Type="http://schemas.openxmlformats.org/officeDocument/2006/relationships/hyperlink" Target="http://www.gartner.com/newsroom/id/2324917" TargetMode="Externa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hyperlink" Target="http://netmarketshare.com/" TargetMode="External"/><Relationship Id="rId2" Type="http://schemas.openxmlformats.org/officeDocument/2006/relationships/hyperlink" Target="http://gs.statcounter.com/" TargetMode="External"/><Relationship Id="rId1" Type="http://schemas.openxmlformats.org/officeDocument/2006/relationships/slideLayout" Target="../slideLayouts/slideLayout2.xml"/><Relationship Id="rId6" Type="http://schemas.openxmlformats.org/officeDocument/2006/relationships/hyperlink" Target="https://www.cisco.com/c/en/us/solutions/service-provider/visual-networking-index-vni/index.html#~mobile-forecast" TargetMode="External"/><Relationship Id="rId5" Type="http://schemas.openxmlformats.org/officeDocument/2006/relationships/hyperlink" Target="https://deviceatlas.com/blog" TargetMode="External"/><Relationship Id="rId4" Type="http://schemas.openxmlformats.org/officeDocument/2006/relationships/hyperlink" Target="https://www.bondcap.com/#archive"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www.uxmatters.com/mt/archives/2018/08/mobile-apps-native-hybrid-and-webviews.php" TargetMode="External"/><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hyperlink" Target="https://docs.microsoft.com/en-us/azure/app-service-mobile/" TargetMode="External"/><Relationship Id="rId2" Type="http://schemas.openxmlformats.org/officeDocument/2006/relationships/hyperlink" Target="https://www.marketwatch.com/press-release/mobile-backend-as-a-service-market-size-share-market-intelligence-company-profiles-and-trends-forecast-to-2023-2018-06-01"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www.iui-js.org/" TargetMode="External"/><Relationship Id="rId13" Type="http://schemas.openxmlformats.org/officeDocument/2006/relationships/hyperlink" Target="http://mobile-frameworks-comparison-chart.com/" TargetMode="External"/><Relationship Id="rId3" Type="http://schemas.openxmlformats.org/officeDocument/2006/relationships/hyperlink" Target="http://foundation.zurb.com/" TargetMode="External"/><Relationship Id="rId7" Type="http://schemas.openxmlformats.org/officeDocument/2006/relationships/hyperlink" Target="https://jquerymobile.com/" TargetMode="External"/><Relationship Id="rId12" Type="http://schemas.openxmlformats.org/officeDocument/2006/relationships/hyperlink" Target="http://www.gajotres.net/top-7-mobile-application-html5-frameworks/" TargetMode="External"/><Relationship Id="rId2" Type="http://schemas.openxmlformats.org/officeDocument/2006/relationships/hyperlink" Target="http://getbootstrap.com/" TargetMode="External"/><Relationship Id="rId1" Type="http://schemas.openxmlformats.org/officeDocument/2006/relationships/slideLayout" Target="../slideLayouts/slideLayout2.xml"/><Relationship Id="rId6" Type="http://schemas.openxmlformats.org/officeDocument/2006/relationships/hyperlink" Target="http://cssframeworks.org/" TargetMode="External"/><Relationship Id="rId11" Type="http://schemas.openxmlformats.org/officeDocument/2006/relationships/hyperlink" Target="https://www.appcelerator.com/mobile-app-development-products/" TargetMode="External"/><Relationship Id="rId5" Type="http://schemas.openxmlformats.org/officeDocument/2006/relationships/hyperlink" Target="http://www.material-ui.com/" TargetMode="External"/><Relationship Id="rId10" Type="http://schemas.openxmlformats.org/officeDocument/2006/relationships/hyperlink" Target="https://www.sencha.com/products/extjs/" TargetMode="External"/><Relationship Id="rId4" Type="http://schemas.openxmlformats.org/officeDocument/2006/relationships/hyperlink" Target="http://materializecss.com/" TargetMode="External"/><Relationship Id="rId9" Type="http://schemas.openxmlformats.org/officeDocument/2006/relationships/hyperlink" Target="http://ionicframework.com/"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caniuse.com/" TargetMode="External"/><Relationship Id="rId13" Type="http://schemas.openxmlformats.org/officeDocument/2006/relationships/hyperlink" Target="http://whatismyviewport.com/" TargetMode="External"/><Relationship Id="rId18" Type="http://schemas.openxmlformats.org/officeDocument/2006/relationships/hyperlink" Target="http://www.responsinator.com/" TargetMode="External"/><Relationship Id="rId26" Type="http://schemas.openxmlformats.org/officeDocument/2006/relationships/hyperlink" Target="https://pencil.evolus.vn/" TargetMode="External"/><Relationship Id="rId3" Type="http://schemas.openxmlformats.org/officeDocument/2006/relationships/hyperlink" Target="https://search.google.com/test/mobile-friendly" TargetMode="External"/><Relationship Id="rId21" Type="http://schemas.openxmlformats.org/officeDocument/2006/relationships/hyperlink" Target="https://developers.google.com/web/tools/chrome-devtools/device-mode/" TargetMode="External"/><Relationship Id="rId7" Type="http://schemas.openxmlformats.org/officeDocument/2006/relationships/hyperlink" Target="http://mobilehtml5.org/" TargetMode="External"/><Relationship Id="rId12" Type="http://schemas.openxmlformats.org/officeDocument/2006/relationships/hyperlink" Target="https://viewportsizer.com/devices/" TargetMode="External"/><Relationship Id="rId17" Type="http://schemas.openxmlformats.org/officeDocument/2006/relationships/hyperlink" Target="https://material.io/resizer/" TargetMode="External"/><Relationship Id="rId25" Type="http://schemas.openxmlformats.org/officeDocument/2006/relationships/hyperlink" Target="https://jdittrich.github.io/quickMockup/" TargetMode="External"/><Relationship Id="rId2" Type="http://schemas.openxmlformats.org/officeDocument/2006/relationships/notesSlide" Target="../notesSlides/notesSlide5.xml"/><Relationship Id="rId16" Type="http://schemas.openxmlformats.org/officeDocument/2006/relationships/hyperlink" Target="http://modernizr.com/" TargetMode="External"/><Relationship Id="rId20" Type="http://schemas.openxmlformats.org/officeDocument/2006/relationships/hyperlink" Target="http://mobiletest.me/" TargetMode="External"/><Relationship Id="rId1" Type="http://schemas.openxmlformats.org/officeDocument/2006/relationships/slideLayout" Target="../slideLayouts/slideLayout4.xml"/><Relationship Id="rId6" Type="http://schemas.openxmlformats.org/officeDocument/2006/relationships/hyperlink" Target="http://lab.maltewassermann.com/viewport-resizer/" TargetMode="External"/><Relationship Id="rId11" Type="http://schemas.openxmlformats.org/officeDocument/2006/relationships/hyperlink" Target="https://viewportsizer.com/" TargetMode="External"/><Relationship Id="rId24" Type="http://schemas.openxmlformats.org/officeDocument/2006/relationships/hyperlink" Target="https://wireframe.cc/" TargetMode="External"/><Relationship Id="rId5" Type="http://schemas.openxmlformats.org/officeDocument/2006/relationships/hyperlink" Target="https://ready.mobi/" TargetMode="External"/><Relationship Id="rId15" Type="http://schemas.openxmlformats.org/officeDocument/2006/relationships/hyperlink" Target="http://www.whatismyscreenresolution.com/" TargetMode="External"/><Relationship Id="rId23" Type="http://schemas.openxmlformats.org/officeDocument/2006/relationships/hyperlink" Target="http://www.mobilexweb.com/emulators" TargetMode="External"/><Relationship Id="rId10" Type="http://schemas.openxmlformats.org/officeDocument/2006/relationships/hyperlink" Target="http://detectmobilebrowsers.com/" TargetMode="External"/><Relationship Id="rId19" Type="http://schemas.openxmlformats.org/officeDocument/2006/relationships/hyperlink" Target="https://www.browsersync.io/" TargetMode="External"/><Relationship Id="rId4" Type="http://schemas.openxmlformats.org/officeDocument/2006/relationships/hyperlink" Target="https://testmysite.thinkwithgoogle.com/" TargetMode="External"/><Relationship Id="rId9" Type="http://schemas.openxmlformats.org/officeDocument/2006/relationships/hyperlink" Target="http://mydevice.io/" TargetMode="External"/><Relationship Id="rId14" Type="http://schemas.openxmlformats.org/officeDocument/2006/relationships/hyperlink" Target="http://www.screenresolution.org/" TargetMode="External"/><Relationship Id="rId22" Type="http://schemas.openxmlformats.org/officeDocument/2006/relationships/hyperlink" Target="https://developer.mozilla.org/en-US/docs/Tools/Responsive_Design_Mode" TargetMode="External"/><Relationship Id="rId27" Type="http://schemas.openxmlformats.org/officeDocument/2006/relationships/hyperlink" Target="https://www.duda.co/mobile-website"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sitepoint.com/6-ways-to-improve-long-scroll-mobile-websites/" TargetMode="External"/><Relationship Id="rId2" Type="http://schemas.openxmlformats.org/officeDocument/2006/relationships/hyperlink" Target="https://www.viget.com/articles/do-responsive-sites-have-to-be-so-tall-on-mobile/"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lukew.com/touch/" TargetMode="Externa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7.xml.rels><?xml version="1.0" encoding="UTF-8" standalone="yes"?>
<Relationships xmlns="http://schemas.openxmlformats.org/package/2006/relationships"><Relationship Id="rId8" Type="http://schemas.openxmlformats.org/officeDocument/2006/relationships/hyperlink" Target="http://www.mobile-patterns.com/" TargetMode="External"/><Relationship Id="rId3" Type="http://schemas.openxmlformats.org/officeDocument/2006/relationships/hyperlink" Target="http://bradfrost.github.io/this-is-responsive/patterns.html" TargetMode="External"/><Relationship Id="rId7" Type="http://schemas.openxmlformats.org/officeDocument/2006/relationships/hyperlink" Target="https://pttrns.com/" TargetMode="External"/><Relationship Id="rId12" Type="http://schemas.openxmlformats.org/officeDocument/2006/relationships/hyperlink" Target="http://4ourth.com/wiki/Designing%20Mobile%20Interfaces" TargetMode="External"/><Relationship Id="rId2" Type="http://schemas.openxmlformats.org/officeDocument/2006/relationships/hyperlink" Target="https://www.thinkwithgoogle.com/marketing-resources/experience-design/principles-of-mobile-app-design-engage-users-and-drive-conversions/" TargetMode="External"/><Relationship Id="rId1" Type="http://schemas.openxmlformats.org/officeDocument/2006/relationships/slideLayout" Target="../slideLayouts/slideLayout2.xml"/><Relationship Id="rId6" Type="http://schemas.openxmlformats.org/officeDocument/2006/relationships/hyperlink" Target="https://www.interaction-design.org/literature/topics/mobile-ux-design" TargetMode="External"/><Relationship Id="rId11" Type="http://schemas.openxmlformats.org/officeDocument/2006/relationships/hyperlink" Target="http://www.uxbooth.com/articles/mobile-design-patterns/" TargetMode="External"/><Relationship Id="rId5" Type="http://schemas.openxmlformats.org/officeDocument/2006/relationships/hyperlink" Target="https://unitid.nl/androidpatterns" TargetMode="External"/><Relationship Id="rId10" Type="http://schemas.openxmlformats.org/officeDocument/2006/relationships/hyperlink" Target="https://www.amazon.com/dp/1449363636" TargetMode="External"/><Relationship Id="rId4" Type="http://schemas.openxmlformats.org/officeDocument/2006/relationships/hyperlink" Target="https://designmodo.com/content-patterns-mobile/" TargetMode="External"/><Relationship Id="rId9" Type="http://schemas.openxmlformats.org/officeDocument/2006/relationships/hyperlink" Target="https://www.uxpin.com/studio/ebooks/mobile-design-patterns/"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www.netmarketshare.com/" TargetMode="External"/><Relationship Id="rId13" Type="http://schemas.openxmlformats.org/officeDocument/2006/relationships/hyperlink" Target="http://www.visionmobile.com/reports/" TargetMode="External"/><Relationship Id="rId3" Type="http://schemas.openxmlformats.org/officeDocument/2006/relationships/hyperlink" Target="http://www.kpcb.com/internet-trends" TargetMode="External"/><Relationship Id="rId7" Type="http://schemas.openxmlformats.org/officeDocument/2006/relationships/hyperlink" Target="https://www.ctia.org/the-wireless-industry/infographics-library" TargetMode="External"/><Relationship Id="rId12" Type="http://schemas.openxmlformats.org/officeDocument/2006/relationships/hyperlink" Target="http://mobiforge.com/" TargetMode="External"/><Relationship Id="rId17" Type="http://schemas.openxmlformats.org/officeDocument/2006/relationships/hyperlink" Target="http://developer.android.com/about/dashboards/index.html" TargetMode="External"/><Relationship Id="rId2" Type="http://schemas.openxmlformats.org/officeDocument/2006/relationships/hyperlink" Target="http://www.cisco.com/c/en/us/solutions/service-provider/visual-networking-index-vni/index.html" TargetMode="External"/><Relationship Id="rId16" Type="http://schemas.openxmlformats.org/officeDocument/2006/relationships/hyperlink" Target="https://www.slideshare.net/comScoremarcom/presentations" TargetMode="External"/><Relationship Id="rId1" Type="http://schemas.openxmlformats.org/officeDocument/2006/relationships/slideLayout" Target="../slideLayouts/slideLayout2.xml"/><Relationship Id="rId6" Type="http://schemas.openxmlformats.org/officeDocument/2006/relationships/hyperlink" Target="https://www.fcc.gov/reports-research" TargetMode="External"/><Relationship Id="rId11" Type="http://schemas.openxmlformats.org/officeDocument/2006/relationships/hyperlink" Target="https://en.wikipedia.org/wiki/Usage_share_of_web_browsers" TargetMode="External"/><Relationship Id="rId5" Type="http://schemas.openxmlformats.org/officeDocument/2006/relationships/hyperlink" Target="https://www.idc.com/getdoc.jsp?containerId=prUS45636719" TargetMode="External"/><Relationship Id="rId15" Type="http://schemas.openxmlformats.org/officeDocument/2006/relationships/hyperlink" Target="http://www.appcelerator.com/enterprise/resource-center/research/" TargetMode="External"/><Relationship Id="rId10" Type="http://schemas.openxmlformats.org/officeDocument/2006/relationships/hyperlink" Target="http://marketshare.hitslink.com/" TargetMode="External"/><Relationship Id="rId4" Type="http://schemas.openxmlformats.org/officeDocument/2006/relationships/hyperlink" Target="https://deviceatlas.com/blog" TargetMode="External"/><Relationship Id="rId9" Type="http://schemas.openxmlformats.org/officeDocument/2006/relationships/hyperlink" Target="http://gs.statcounter.com/" TargetMode="External"/><Relationship Id="rId14" Type="http://schemas.openxmlformats.org/officeDocument/2006/relationships/hyperlink" Target="http://www.pewinternet.org/"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bradfrost.com/blog/post/the-many-faces-of-adaptive-design/" TargetMode="External"/><Relationship Id="rId13" Type="http://schemas.openxmlformats.org/officeDocument/2006/relationships/hyperlink" Target="http://adactio.com/journal/1716/" TargetMode="External"/><Relationship Id="rId3" Type="http://schemas.openxmlformats.org/officeDocument/2006/relationships/hyperlink" Target="https://www.paradoxlabs.com/blog/mobile-vs-desktop-10-key-differences/" TargetMode="External"/><Relationship Id="rId7" Type="http://schemas.openxmlformats.org/officeDocument/2006/relationships/hyperlink" Target="http://www.phonearena.com/news/Evolution-of-mobile-web-browsing_id9059" TargetMode="External"/><Relationship Id="rId12" Type="http://schemas.openxmlformats.org/officeDocument/2006/relationships/hyperlink" Target="https://developers.google.com/search/mobile-sites/" TargetMode="External"/><Relationship Id="rId2" Type="http://schemas.openxmlformats.org/officeDocument/2006/relationships/hyperlink" Target="https://www.edocr.com/v/k52p5vj4/jgzheng/Mobile-Web-Overview" TargetMode="External"/><Relationship Id="rId1" Type="http://schemas.openxmlformats.org/officeDocument/2006/relationships/slideLayout" Target="../slideLayouts/slideLayout2.xml"/><Relationship Id="rId6" Type="http://schemas.openxmlformats.org/officeDocument/2006/relationships/hyperlink" Target="https://www.thinkwithgoogle.com/marketing-resources/experience-design/building-websites-multi-screen-consumer/" TargetMode="External"/><Relationship Id="rId11" Type="http://schemas.openxmlformats.org/officeDocument/2006/relationships/hyperlink" Target="http://www.lukew.com/ff/entry.asp?1390" TargetMode="External"/><Relationship Id="rId5" Type="http://schemas.openxmlformats.org/officeDocument/2006/relationships/hyperlink" Target="https://www.toptal.com/android/developing-mobile-web-apps-when-why-and-how" TargetMode="External"/><Relationship Id="rId15" Type="http://schemas.openxmlformats.org/officeDocument/2006/relationships/hyperlink" Target="https://queue.acm.org/detail.cfm?id=2441756" TargetMode="External"/><Relationship Id="rId10" Type="http://schemas.openxmlformats.org/officeDocument/2006/relationships/hyperlink" Target="https://www.wired.com/2013/05/the-two-flavors-of-a-one-web-approach-responsive-vs-adaptive/" TargetMode="External"/><Relationship Id="rId4" Type="http://schemas.openxmlformats.org/officeDocument/2006/relationships/hyperlink" Target="https://www.scnsoft.com/blog/mobile-web-app-types" TargetMode="External"/><Relationship Id="rId9" Type="http://schemas.openxmlformats.org/officeDocument/2006/relationships/hyperlink" Target="https://en.wikipedia.org/wiki/Mobile_Web" TargetMode="External"/><Relationship Id="rId14" Type="http://schemas.openxmlformats.org/officeDocument/2006/relationships/hyperlink" Target="https://developer.mozilla.org/en-US/docs/Web/Guide/Mobile"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scnsoft.com/blog/mobile-web-app-type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8" Type="http://schemas.openxmlformats.org/officeDocument/2006/relationships/hyperlink" Target="https://alistapart.com/" TargetMode="External"/><Relationship Id="rId13" Type="http://schemas.openxmlformats.org/officeDocument/2006/relationships/hyperlink" Target="https://developer.mozilla.org/en-US/docs/Web/Guide/Mobile" TargetMode="External"/><Relationship Id="rId18" Type="http://schemas.openxmlformats.org/officeDocument/2006/relationships/hyperlink" Target="https://ethanmarcotte.com/" TargetMode="External"/><Relationship Id="rId26" Type="http://schemas.openxmlformats.org/officeDocument/2006/relationships/hyperlink" Target="http://www.amazon.com/dp/1449363636" TargetMode="External"/><Relationship Id="rId3" Type="http://schemas.openxmlformats.org/officeDocument/2006/relationships/hyperlink" Target="https://mobiforge.com/" TargetMode="External"/><Relationship Id="rId21" Type="http://schemas.openxmlformats.org/officeDocument/2006/relationships/hyperlink" Target="http://www.nngroup.com/" TargetMode="External"/><Relationship Id="rId7" Type="http://schemas.openxmlformats.org/officeDocument/2006/relationships/hyperlink" Target="http://www.quirksmode.org/mobile/" TargetMode="External"/><Relationship Id="rId12" Type="http://schemas.openxmlformats.org/officeDocument/2006/relationships/hyperlink" Target="http://msdn.microsoft.com/en-us/library/aa286514.aspx" TargetMode="External"/><Relationship Id="rId17" Type="http://schemas.openxmlformats.org/officeDocument/2006/relationships/hyperlink" Target="https://www.edocr.com/user/jgzheng/collection/mobileandweblecturenotes" TargetMode="External"/><Relationship Id="rId25" Type="http://schemas.openxmlformats.org/officeDocument/2006/relationships/hyperlink" Target="http://www.amazon.com/dp/1449311415" TargetMode="External"/><Relationship Id="rId2" Type="http://schemas.openxmlformats.org/officeDocument/2006/relationships/notesSlide" Target="../notesSlides/notesSlide6.xml"/><Relationship Id="rId16" Type="http://schemas.openxmlformats.org/officeDocument/2006/relationships/hyperlink" Target="http://www.mobiletuxedo.com/" TargetMode="External"/><Relationship Id="rId20" Type="http://schemas.openxmlformats.org/officeDocument/2006/relationships/hyperlink" Target="http://www.4ourth.com/" TargetMode="External"/><Relationship Id="rId29" Type="http://schemas.openxmlformats.org/officeDocument/2006/relationships/hyperlink" Target="http://www.smashingmagazine.com/" TargetMode="External"/><Relationship Id="rId1" Type="http://schemas.openxmlformats.org/officeDocument/2006/relationships/slideLayout" Target="../slideLayouts/slideLayout4.xml"/><Relationship Id="rId6" Type="http://schemas.openxmlformats.org/officeDocument/2006/relationships/hyperlink" Target="https://www.linkedin.com/groups?gid=3002798" TargetMode="External"/><Relationship Id="rId11" Type="http://schemas.openxmlformats.org/officeDocument/2006/relationships/hyperlink" Target="https://developers.google.com/web/fundamentals/" TargetMode="External"/><Relationship Id="rId24" Type="http://schemas.openxmlformats.org/officeDocument/2006/relationships/hyperlink" Target="http://www.amazon.com/dp/1593274874" TargetMode="External"/><Relationship Id="rId5" Type="http://schemas.openxmlformats.org/officeDocument/2006/relationships/hyperlink" Target="http://www.w3.org/standards/webdesign/mobilweb" TargetMode="External"/><Relationship Id="rId15" Type="http://schemas.openxmlformats.org/officeDocument/2006/relationships/hyperlink" Target="http://www.ibm.com/mobilefirst/us/en/" TargetMode="External"/><Relationship Id="rId23" Type="http://schemas.openxmlformats.org/officeDocument/2006/relationships/hyperlink" Target="https://www.amazon.com/Responsive-Web-Design-HTML5-CSS3/dp/1784398934/" TargetMode="External"/><Relationship Id="rId28" Type="http://schemas.openxmlformats.org/officeDocument/2006/relationships/hyperlink" Target="https://www.uxmatters.com/columns/mobile-matters/" TargetMode="External"/><Relationship Id="rId10" Type="http://schemas.openxmlformats.org/officeDocument/2006/relationships/hyperlink" Target="https://developers.google.com/search/mobile-sites/" TargetMode="External"/><Relationship Id="rId19" Type="http://schemas.openxmlformats.org/officeDocument/2006/relationships/hyperlink" Target="http://www.mobilexweb.com/" TargetMode="External"/><Relationship Id="rId4" Type="http://schemas.openxmlformats.org/officeDocument/2006/relationships/hyperlink" Target="http://www.lukew.com/" TargetMode="External"/><Relationship Id="rId9" Type="http://schemas.openxmlformats.org/officeDocument/2006/relationships/hyperlink" Target="https://www.udacity.com/course/mobile-web-development--cs256" TargetMode="External"/><Relationship Id="rId14" Type="http://schemas.openxmlformats.org/officeDocument/2006/relationships/hyperlink" Target="http://www.kinvey.com/native-web-hybrid-developers-ebook" TargetMode="External"/><Relationship Id="rId22" Type="http://schemas.openxmlformats.org/officeDocument/2006/relationships/hyperlink" Target="http://www.amazon.com/dp/1449334970" TargetMode="External"/><Relationship Id="rId27" Type="http://schemas.openxmlformats.org/officeDocument/2006/relationships/hyperlink" Target="http://mashable.com/category/mobile-web/" TargetMode="External"/><Relationship Id="rId30" Type="http://schemas.openxmlformats.org/officeDocument/2006/relationships/hyperlink" Target="http://www.quirksmode.org/blog/archives/mobile/"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informaticsinc.com/blog/2016/google-boosts-mobile-friendly-algorithm-further-penalizing-non-mobile-sites" TargetMode="External"/><Relationship Id="rId2" Type="http://schemas.openxmlformats.org/officeDocument/2006/relationships/hyperlink" Target="https://developers.google.com/search/mobile-sites/mobile-seo/" TargetMode="External"/><Relationship Id="rId1" Type="http://schemas.openxmlformats.org/officeDocument/2006/relationships/slideLayout" Target="../slideLayouts/slideLayout2.xml"/><Relationship Id="rId4" Type="http://schemas.openxmlformats.org/officeDocument/2006/relationships/hyperlink" Target="https://cheekymonkeymedia.ca/blog/mobile-friendly-does-it-really-matter"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s://support.google.com/adsense/answer/6051803?hl=en&amp;ref_topic=6051812"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45.xml.rels><?xml version="1.0" encoding="UTF-8" standalone="yes"?>
<Relationships xmlns="http://schemas.openxmlformats.org/package/2006/relationships"><Relationship Id="rId2" Type="http://schemas.openxmlformats.org/officeDocument/2006/relationships/hyperlink" Target="https://uxmag.com/articles/framework-for-designing-for-multiple-device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developer.salesforce.com/page/Native,_HTML5,_or_Hybrid:_Understanding_Your_Mobile_Application_Development_Options"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scnsoft.com/blog/mobile-web-app-types" TargetMode="External"/><Relationship Id="rId7" Type="http://schemas.openxmlformats.org/officeDocument/2006/relationships/hyperlink" Target="http://www.ymedialabs.com/hybrid-vs-native-mobile-apps-the-answer-is-clear/"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sitepoint.com/native-hybrid-or-web-apps/" TargetMode="External"/><Relationship Id="rId5" Type="http://schemas.openxmlformats.org/officeDocument/2006/relationships/hyperlink" Target="http://www.telerik.com/blogs/everything-you-wanted-to-know-about-native-hybrid-and-web-apps-but-were-afraid-to-ask" TargetMode="External"/><Relationship Id="rId4" Type="http://schemas.openxmlformats.org/officeDocument/2006/relationships/hyperlink" Target="https://www.toptal.com/android/developing-mobile-web-apps-when-why-and-how"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xkcd.com/1367/"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m-sCdS0sQO8" TargetMode="External"/><Relationship Id="rId7" Type="http://schemas.openxmlformats.org/officeDocument/2006/relationships/hyperlink" Target="https://www.business.com/articles/mobile-apps-vs-mobile-web-do-you-have-to-choose/" TargetMode="External"/><Relationship Id="rId2" Type="http://schemas.openxmlformats.org/officeDocument/2006/relationships/hyperlink" Target="https://avc.com/2015/09/mobile-web-is-top-of-funnel-mobile-app-is-bottom-of-funnel/" TargetMode="Externa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2133600" y="1757476"/>
            <a:ext cx="5867400" cy="1128388"/>
          </a:xfrm>
        </p:spPr>
        <p:txBody>
          <a:bodyPr>
            <a:normAutofit fontScale="90000"/>
          </a:bodyPr>
          <a:lstStyle/>
          <a:p>
            <a:pPr eaLnBrk="1" hangingPunct="1"/>
            <a:r>
              <a:rPr lang="en-US" sz="4000" b="0" dirty="0">
                <a:solidFill>
                  <a:schemeClr val="tx1"/>
                </a:solidFill>
              </a:rPr>
              <a:t>Mobile Web </a:t>
            </a:r>
            <a:br>
              <a:rPr lang="en-US" sz="3600" b="0" dirty="0">
                <a:solidFill>
                  <a:schemeClr val="tx1"/>
                </a:solidFill>
              </a:rPr>
            </a:br>
            <a:r>
              <a:rPr lang="en-US" sz="3100" b="0" dirty="0">
                <a:solidFill>
                  <a:schemeClr val="tx1"/>
                </a:solidFill>
              </a:rPr>
              <a:t>A Comprehensive Overview</a:t>
            </a:r>
            <a:endParaRPr lang="en-US" sz="2200" b="0" dirty="0">
              <a:solidFill>
                <a:schemeClr val="tx1"/>
              </a:solidFill>
            </a:endParaRPr>
          </a:p>
        </p:txBody>
      </p:sp>
      <p:sp>
        <p:nvSpPr>
          <p:cNvPr id="3075" name="Rectangle 5"/>
          <p:cNvSpPr>
            <a:spLocks noGrp="1" noChangeArrowheads="1"/>
          </p:cNvSpPr>
          <p:nvPr>
            <p:ph type="subTitle" idx="1"/>
          </p:nvPr>
        </p:nvSpPr>
        <p:spPr>
          <a:xfrm>
            <a:off x="2220334" y="3280429"/>
            <a:ext cx="6400800" cy="1007822"/>
          </a:xfrm>
        </p:spPr>
        <p:txBody>
          <a:bodyPr>
            <a:normAutofit/>
          </a:bodyPr>
          <a:lstStyle/>
          <a:p>
            <a:pPr algn="l">
              <a:lnSpc>
                <a:spcPct val="90000"/>
              </a:lnSpc>
            </a:pPr>
            <a:r>
              <a:rPr lang="en-US" sz="1400" dirty="0"/>
              <a:t>IT 4403 Advanced Web and Mobile Applications</a:t>
            </a:r>
          </a:p>
          <a:p>
            <a:pPr algn="l">
              <a:lnSpc>
                <a:spcPct val="90000"/>
              </a:lnSpc>
            </a:pPr>
            <a:r>
              <a:rPr lang="en-US" sz="1400" dirty="0"/>
              <a:t>IT 4213 Mobile Web Development </a:t>
            </a:r>
            <a:r>
              <a:rPr lang="en-US" sz="1400" dirty="0">
                <a:hlinkClick r:id="rId3"/>
              </a:rPr>
              <a:t>http://it4213.azurewebsites.net</a:t>
            </a:r>
            <a:endParaRPr lang="en-US" sz="1400" dirty="0"/>
          </a:p>
          <a:p>
            <a:pPr algn="l">
              <a:lnSpc>
                <a:spcPct val="90000"/>
              </a:lnSpc>
            </a:pPr>
            <a:r>
              <a:rPr lang="en-US" sz="1400" dirty="0"/>
              <a:t>IT 5443 Web Tech and App Development </a:t>
            </a:r>
            <a:r>
              <a:rPr lang="en-US" sz="1400" dirty="0">
                <a:hlinkClick r:id="rId4"/>
              </a:rPr>
              <a:t>http://it5443.azurewebsites.net</a:t>
            </a:r>
            <a:endParaRPr lang="en-US" sz="1400" dirty="0"/>
          </a:p>
        </p:txBody>
      </p:sp>
      <p:sp>
        <p:nvSpPr>
          <p:cNvPr id="3076" name="Rectangle 6"/>
          <p:cNvSpPr>
            <a:spLocks noChangeArrowheads="1"/>
          </p:cNvSpPr>
          <p:nvPr/>
        </p:nvSpPr>
        <p:spPr bwMode="auto">
          <a:xfrm>
            <a:off x="2220334" y="4654652"/>
            <a:ext cx="3342266" cy="990600"/>
          </a:xfrm>
          <a:prstGeom prst="rect">
            <a:avLst/>
          </a:prstGeom>
          <a:noFill/>
          <a:ln w="9525">
            <a:noFill/>
            <a:miter lim="800000"/>
            <a:headEnd/>
            <a:tailEnd/>
          </a:ln>
        </p:spPr>
        <p:txBody>
          <a:bodyPr/>
          <a:lstStyle/>
          <a:p>
            <a:pPr>
              <a:lnSpc>
                <a:spcPct val="80000"/>
              </a:lnSpc>
              <a:spcBef>
                <a:spcPct val="20000"/>
              </a:spcBef>
              <a:buClr>
                <a:schemeClr val="tx2"/>
              </a:buClr>
              <a:buSzPct val="70000"/>
              <a:buFont typeface="Wingdings" pitchFamily="2" charset="2"/>
              <a:buNone/>
            </a:pPr>
            <a:r>
              <a:rPr lang="en-US" sz="2400" dirty="0"/>
              <a:t>Jack G. </a:t>
            </a:r>
            <a:r>
              <a:rPr lang="en-US" sz="2400" dirty="0" err="1"/>
              <a:t>Zheng</a:t>
            </a:r>
            <a:endParaRPr lang="en-US" sz="2400" dirty="0"/>
          </a:p>
          <a:p>
            <a:pPr>
              <a:lnSpc>
                <a:spcPct val="80000"/>
              </a:lnSpc>
              <a:spcBef>
                <a:spcPct val="20000"/>
              </a:spcBef>
              <a:buClr>
                <a:schemeClr val="tx2"/>
              </a:buClr>
              <a:buSzPct val="70000"/>
              <a:buFont typeface="Wingdings" pitchFamily="2" charset="2"/>
              <a:buNone/>
            </a:pPr>
            <a:endParaRPr lang="en-US" sz="2000" dirty="0"/>
          </a:p>
          <a:p>
            <a:pPr>
              <a:lnSpc>
                <a:spcPct val="80000"/>
              </a:lnSpc>
              <a:spcBef>
                <a:spcPct val="20000"/>
              </a:spcBef>
              <a:buClr>
                <a:schemeClr val="tx2"/>
              </a:buClr>
              <a:buSzPct val="70000"/>
              <a:buFont typeface="Wingdings" pitchFamily="2" charset="2"/>
              <a:buNone/>
            </a:pPr>
            <a:r>
              <a:rPr lang="en-US" sz="2000" dirty="0"/>
              <a:t>Ver. Spring 2020 </a:t>
            </a:r>
            <a:r>
              <a:rPr lang="en-US" sz="1200" dirty="0"/>
              <a:t>(Since 2013)</a:t>
            </a:r>
          </a:p>
        </p:txBody>
      </p:sp>
      <p:pic>
        <p:nvPicPr>
          <p:cNvPr id="1026" name="Picture 2" descr="https://cdn3.iconfinder.com/data/icons/business-office-2/512/responcive_devices_computer_mobile-5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 y="1676400"/>
            <a:ext cx="1463040" cy="146304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872710" y="0"/>
            <a:ext cx="5334000" cy="307777"/>
          </a:xfrm>
          <a:prstGeom prst="rect">
            <a:avLst/>
          </a:prstGeom>
        </p:spPr>
        <p:txBody>
          <a:bodyPr wrap="square">
            <a:spAutoFit/>
          </a:bodyPr>
          <a:lstStyle/>
          <a:p>
            <a:r>
              <a:rPr lang="en-US" sz="1400" dirty="0">
                <a:hlinkClick r:id="rId6"/>
              </a:rPr>
              <a:t>https://www.edocr.com/v/k52p5vj4/jgzheng/Mobile-Web-Overview</a:t>
            </a:r>
            <a:endParaRPr lang="en-US" sz="1400"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Differences of Web on Mobile</a:t>
            </a:r>
          </a:p>
        </p:txBody>
      </p:sp>
      <p:sp>
        <p:nvSpPr>
          <p:cNvPr id="3" name="Content Placeholder 2"/>
          <p:cNvSpPr>
            <a:spLocks noGrp="1"/>
          </p:cNvSpPr>
          <p:nvPr>
            <p:ph idx="1"/>
          </p:nvPr>
        </p:nvSpPr>
        <p:spPr>
          <a:xfrm>
            <a:off x="228600" y="990600"/>
            <a:ext cx="8610600" cy="5476894"/>
          </a:xfrm>
        </p:spPr>
        <p:txBody>
          <a:bodyPr>
            <a:normAutofit fontScale="32500" lnSpcReduction="20000"/>
          </a:bodyPr>
          <a:lstStyle/>
          <a:p>
            <a:r>
              <a:rPr lang="en-US" dirty="0"/>
              <a:t>People use mobile devices differently because of their mobility</a:t>
            </a:r>
          </a:p>
          <a:p>
            <a:pPr lvl="1"/>
            <a:r>
              <a:rPr lang="en-US" dirty="0"/>
              <a:t>Prefers short and simple interactions</a:t>
            </a:r>
          </a:p>
          <a:p>
            <a:pPr lvl="1"/>
            <a:r>
              <a:rPr lang="en-US" dirty="0"/>
              <a:t>Use for multiple purposes and interactions between apps.</a:t>
            </a:r>
          </a:p>
          <a:p>
            <a:pPr lvl="1"/>
            <a:r>
              <a:rPr lang="en-US" dirty="0"/>
              <a:t>Mobile device is not the only platform; usually used together with other devices – multi-device experience</a:t>
            </a:r>
          </a:p>
          <a:p>
            <a:pPr lvl="1"/>
            <a:r>
              <a:rPr lang="en-US" dirty="0">
                <a:hlinkClick r:id="rId2"/>
              </a:rPr>
              <a:t>https://www.thinkwithgoogle.com/advertising-channels/mobile-marketing/device-use-marketer-tips/</a:t>
            </a:r>
            <a:endParaRPr lang="en-US" dirty="0"/>
          </a:p>
          <a:p>
            <a:r>
              <a:rPr lang="en-US" dirty="0"/>
              <a:t>Screen</a:t>
            </a:r>
          </a:p>
          <a:p>
            <a:pPr lvl="1"/>
            <a:r>
              <a:rPr lang="en-US" dirty="0"/>
              <a:t>Screen size is smaller </a:t>
            </a:r>
            <a:r>
              <a:rPr lang="en-US" dirty="0">
                <a:hlinkClick r:id="rId3"/>
              </a:rPr>
              <a:t>http://www.statista.com/chart/2269/smartphone-shipments-by-screen-size/</a:t>
            </a:r>
            <a:endParaRPr lang="en-US" dirty="0"/>
          </a:p>
          <a:p>
            <a:pPr lvl="1"/>
            <a:r>
              <a:rPr lang="en-US" dirty="0"/>
              <a:t>Screen resolution is lower and density is higher </a:t>
            </a:r>
            <a:r>
              <a:rPr lang="en-US" dirty="0">
                <a:hlinkClick r:id="rId4"/>
              </a:rPr>
              <a:t>http://developer.android.com/about/dashboards/index.html</a:t>
            </a:r>
            <a:r>
              <a:rPr lang="en-US" dirty="0"/>
              <a:t> </a:t>
            </a:r>
          </a:p>
          <a:p>
            <a:pPr lvl="1"/>
            <a:r>
              <a:rPr lang="en-US" dirty="0"/>
              <a:t>Fragmented market: properties vary a lot among devices</a:t>
            </a:r>
          </a:p>
          <a:p>
            <a:pPr lvl="1"/>
            <a:r>
              <a:rPr lang="en-US" dirty="0"/>
              <a:t>Orientation: vertical screens accounts for 29% of usage overall</a:t>
            </a:r>
          </a:p>
          <a:p>
            <a:r>
              <a:rPr lang="en-US" dirty="0"/>
              <a:t>Interaction method: touch is different form pointing device like mouse</a:t>
            </a:r>
          </a:p>
          <a:p>
            <a:pPr lvl="1"/>
            <a:r>
              <a:rPr lang="en-US" dirty="0"/>
              <a:t> </a:t>
            </a:r>
            <a:r>
              <a:rPr lang="en-US" dirty="0">
                <a:hlinkClick r:id="rId5"/>
              </a:rPr>
              <a:t>https://www.nngroup.com/articles/mouse-vs-fingers-input-device/</a:t>
            </a:r>
            <a:r>
              <a:rPr lang="en-US" dirty="0"/>
              <a:t> </a:t>
            </a:r>
          </a:p>
          <a:p>
            <a:r>
              <a:rPr lang="en-US" dirty="0"/>
              <a:t>Connection and speed</a:t>
            </a:r>
          </a:p>
          <a:p>
            <a:pPr lvl="1"/>
            <a:r>
              <a:rPr lang="en-US" dirty="0"/>
              <a:t>Mobile device connections are less stable, inconsistent, and slower; variable connectivity; frequent switching among networks; limited bandwidth and usage.</a:t>
            </a:r>
          </a:p>
          <a:p>
            <a:pPr lvl="1"/>
            <a:r>
              <a:rPr lang="en-US" dirty="0">
                <a:hlinkClick r:id="rId6"/>
              </a:rPr>
              <a:t>https://queue.acm.org/detail.cfm?id=2441756</a:t>
            </a:r>
            <a:r>
              <a:rPr lang="en-US" dirty="0"/>
              <a:t> </a:t>
            </a:r>
          </a:p>
          <a:p>
            <a:pPr lvl="1"/>
            <a:r>
              <a:rPr lang="en-US" dirty="0">
                <a:hlinkClick r:id="rId7"/>
              </a:rPr>
              <a:t>https://www.thinkwithgoogle.com/marketing-resources/experience-design/speed-is-key-optimize-your-mobile-experience/</a:t>
            </a:r>
            <a:r>
              <a:rPr lang="en-US" dirty="0"/>
              <a:t> </a:t>
            </a:r>
          </a:p>
          <a:p>
            <a:r>
              <a:rPr lang="en-US" dirty="0"/>
              <a:t>Device capability: </a:t>
            </a:r>
          </a:p>
          <a:p>
            <a:pPr lvl="1"/>
            <a:r>
              <a:rPr lang="en-US" dirty="0"/>
              <a:t>Slower processors and memory</a:t>
            </a:r>
          </a:p>
          <a:p>
            <a:pPr lvl="1"/>
            <a:r>
              <a:rPr lang="en-US" dirty="0"/>
              <a:t>Limited multitasking and simultaneous browser tabs/windows</a:t>
            </a:r>
          </a:p>
          <a:p>
            <a:pPr lvl="1"/>
            <a:r>
              <a:rPr lang="en-US" dirty="0"/>
              <a:t>More device functionalities integrated: cam, mic, sensors, GPS, etc.</a:t>
            </a:r>
          </a:p>
          <a:p>
            <a:r>
              <a:rPr lang="en-US" dirty="0"/>
              <a:t>Browser capability</a:t>
            </a:r>
          </a:p>
          <a:p>
            <a:pPr lvl="1"/>
            <a:r>
              <a:rPr lang="en-US" dirty="0"/>
              <a:t>Compatibility: browser behaviors are different from desktop browsers</a:t>
            </a:r>
          </a:p>
          <a:p>
            <a:pPr lvl="1"/>
            <a:r>
              <a:rPr lang="en-US" dirty="0"/>
              <a:t>Fixed browser size (on the same device)</a:t>
            </a:r>
          </a:p>
          <a:p>
            <a:pPr lvl="1"/>
            <a:r>
              <a:rPr lang="en-US" dirty="0"/>
              <a:t>Viewport difference and automatic zooming</a:t>
            </a:r>
          </a:p>
          <a:p>
            <a:pPr lvl="1"/>
            <a:r>
              <a:rPr lang="en-US" altLang="en-US" dirty="0"/>
              <a:t>Delay: a more noticeable delay as the application resides on the web vs. directly on the native platform</a:t>
            </a:r>
          </a:p>
          <a:p>
            <a:pPr lvl="1"/>
            <a:r>
              <a:rPr lang="en-US" altLang="en-US" dirty="0"/>
              <a:t>Weaker plug-in support, no Flash, PDF, etc.</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10</a:t>
            </a:fld>
            <a:endParaRPr lang="en-US" altLang="en-US"/>
          </a:p>
        </p:txBody>
      </p:sp>
      <p:sp>
        <p:nvSpPr>
          <p:cNvPr id="8" name="Rectangle 7"/>
          <p:cNvSpPr/>
          <p:nvPr/>
        </p:nvSpPr>
        <p:spPr>
          <a:xfrm>
            <a:off x="685800" y="6094849"/>
            <a:ext cx="5181600"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200" u="sng" dirty="0">
                <a:hlinkClick r:id="rId8"/>
              </a:rPr>
              <a:t>https://www.paradoxlabs.com/blog/mobile-vs-desktop-10-key-differences/</a:t>
            </a:r>
            <a:r>
              <a:rPr lang="en-US" sz="1200" dirty="0"/>
              <a:t> </a:t>
            </a:r>
          </a:p>
        </p:txBody>
      </p:sp>
      <p:sp>
        <p:nvSpPr>
          <p:cNvPr id="6" name="Rectangle 5"/>
          <p:cNvSpPr/>
          <p:nvPr/>
        </p:nvSpPr>
        <p:spPr>
          <a:xfrm>
            <a:off x="5410200" y="4166574"/>
            <a:ext cx="3429000" cy="120032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200" dirty="0">
                <a:ea typeface="SimSun" panose="02010600030101010101" pitchFamily="2" charset="-122"/>
                <a:cs typeface="Times New Roman" panose="02020603050405020304" pitchFamily="18" charset="0"/>
              </a:rPr>
              <a:t>Understand these differences and limitations will help us develop websites and applications tailored for mobile devices.</a:t>
            </a:r>
          </a:p>
          <a:p>
            <a:endParaRPr lang="en-US" sz="1200" dirty="0">
              <a:ea typeface="SimSun" panose="02010600030101010101" pitchFamily="2" charset="-122"/>
              <a:cs typeface="Times New Roman" panose="02020603050405020304" pitchFamily="18" charset="0"/>
            </a:endParaRPr>
          </a:p>
          <a:p>
            <a:r>
              <a:rPr lang="en-US" sz="1200" dirty="0"/>
              <a:t>This subject will be covered in details in IT 4213 module 2.</a:t>
            </a:r>
            <a:endParaRPr lang="en-US" sz="1400" dirty="0"/>
          </a:p>
        </p:txBody>
      </p:sp>
    </p:spTree>
    <p:extLst>
      <p:ext uri="{BB962C8B-B14F-4D97-AF65-F5344CB8AC3E}">
        <p14:creationId xmlns:p14="http://schemas.microsoft.com/office/powerpoint/2010/main" val="1377694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Problems</a:t>
            </a:r>
          </a:p>
        </p:txBody>
      </p:sp>
      <p:sp>
        <p:nvSpPr>
          <p:cNvPr id="3" name="Content Placeholder 2"/>
          <p:cNvSpPr>
            <a:spLocks noGrp="1"/>
          </p:cNvSpPr>
          <p:nvPr>
            <p:ph idx="1"/>
          </p:nvPr>
        </p:nvSpPr>
        <p:spPr/>
        <p:txBody>
          <a:bodyPr>
            <a:normAutofit fontScale="55000" lnSpcReduction="20000"/>
          </a:bodyPr>
          <a:lstStyle/>
          <a:p>
            <a:r>
              <a:rPr lang="en-US" dirty="0"/>
              <a:t>Why make websites mobile friendly?</a:t>
            </a:r>
          </a:p>
          <a:p>
            <a:pPr lvl="1"/>
            <a:r>
              <a:rPr lang="en-US" dirty="0"/>
              <a:t>Non-mobile-friendly sites create user experience and functional problems</a:t>
            </a:r>
          </a:p>
          <a:p>
            <a:pPr lvl="1"/>
            <a:r>
              <a:rPr lang="en-US" dirty="0"/>
              <a:t>Search engines also include mobile friendliness as in ranking - </a:t>
            </a:r>
            <a:r>
              <a:rPr lang="en-US" dirty="0">
                <a:hlinkClick r:id="rId3"/>
              </a:rPr>
              <a:t>https://webmasters.googleblog.com/2018/03/rolling-out-mobile-first-indexing.html</a:t>
            </a:r>
            <a:endParaRPr lang="en-US" dirty="0"/>
          </a:p>
          <a:p>
            <a:pPr lvl="1"/>
            <a:r>
              <a:rPr lang="en-US" dirty="0"/>
              <a:t>A real story </a:t>
            </a:r>
            <a:r>
              <a:rPr lang="en-US" dirty="0">
                <a:hlinkClick r:id="rId4"/>
              </a:rPr>
              <a:t>https://cheekymonkeymedia.ca/blog/mobile-friendly-does-it-really-matter</a:t>
            </a:r>
            <a:endParaRPr lang="en-US" dirty="0"/>
          </a:p>
          <a:p>
            <a:r>
              <a:rPr lang="en-US" dirty="0"/>
              <a:t>Design/content problem – not optimized for mobile devices</a:t>
            </a:r>
          </a:p>
          <a:p>
            <a:pPr lvl="1"/>
            <a:r>
              <a:rPr lang="en-US" dirty="0"/>
              <a:t>Content too small and difficult to view</a:t>
            </a:r>
          </a:p>
          <a:p>
            <a:pPr lvl="1"/>
            <a:r>
              <a:rPr lang="en-US" dirty="0"/>
              <a:t>Content hidden</a:t>
            </a:r>
          </a:p>
          <a:p>
            <a:r>
              <a:rPr lang="en-US" dirty="0"/>
              <a:t>Interaction problems</a:t>
            </a:r>
          </a:p>
          <a:p>
            <a:pPr lvl="1"/>
            <a:r>
              <a:rPr lang="en-US" dirty="0"/>
              <a:t>Links are crowded and difficulty/inaccurate to tap</a:t>
            </a:r>
          </a:p>
          <a:p>
            <a:pPr lvl="1"/>
            <a:r>
              <a:rPr lang="en-US" dirty="0"/>
              <a:t>Mouse hovering does not work mobile</a:t>
            </a:r>
          </a:p>
          <a:p>
            <a:pPr lvl="1"/>
            <a:r>
              <a:rPr lang="en-US" dirty="0"/>
              <a:t>Slow and error-prone typing</a:t>
            </a:r>
          </a:p>
          <a:p>
            <a:r>
              <a:rPr lang="en-US" dirty="0"/>
              <a:t>Performance problems because of connection issues and device capability</a:t>
            </a:r>
          </a:p>
          <a:p>
            <a:r>
              <a:rPr lang="en-US" dirty="0"/>
              <a:t>Some interesting problems documented</a:t>
            </a:r>
          </a:p>
          <a:p>
            <a:pPr lvl="1"/>
            <a:r>
              <a:rPr lang="en-US" dirty="0">
                <a:hlinkClick r:id="rId5"/>
              </a:rPr>
              <a:t>http://bradfrost.com/blog/post/mobile-web-problems/</a:t>
            </a:r>
            <a:endParaRPr lang="en-US" dirty="0"/>
          </a:p>
          <a:p>
            <a:pPr lvl="1"/>
            <a:r>
              <a:rPr lang="en-US" dirty="0">
                <a:hlinkClick r:id="rId6"/>
              </a:rPr>
              <a:t>http://wtfmobileweb.com/</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11</a:t>
            </a:fld>
            <a:endParaRPr lang="en-US" altLang="en-US"/>
          </a:p>
        </p:txBody>
      </p:sp>
      <p:sp>
        <p:nvSpPr>
          <p:cNvPr id="5" name="Rectangle 4"/>
          <p:cNvSpPr/>
          <p:nvPr/>
        </p:nvSpPr>
        <p:spPr>
          <a:xfrm>
            <a:off x="5360963" y="2880836"/>
            <a:ext cx="3505200" cy="73866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dirty="0"/>
              <a:t>Use a tool to examine the problems! </a:t>
            </a:r>
          </a:p>
          <a:p>
            <a:pPr marL="285750" indent="-285750">
              <a:buFont typeface="Arial" panose="020B0604020202020204" pitchFamily="34" charset="0"/>
              <a:buChar char="•"/>
            </a:pPr>
            <a:r>
              <a:rPr lang="en-US" sz="1400" dirty="0">
                <a:hlinkClick r:id="rId7"/>
              </a:rPr>
              <a:t>https://testmysite.thinkwithgoogle.com</a:t>
            </a:r>
            <a:endParaRPr lang="en-US" sz="1400" dirty="0"/>
          </a:p>
          <a:p>
            <a:pPr marL="285750" indent="-285750">
              <a:buFont typeface="Arial" panose="020B0604020202020204" pitchFamily="34" charset="0"/>
              <a:buChar char="•"/>
            </a:pPr>
            <a:r>
              <a:rPr lang="en-US" sz="1400" dirty="0">
                <a:hlinkClick r:id="rId8"/>
              </a:rPr>
              <a:t>https://ready.mobi</a:t>
            </a:r>
            <a:r>
              <a:rPr lang="en-US" sz="1400" dirty="0"/>
              <a:t> </a:t>
            </a:r>
          </a:p>
        </p:txBody>
      </p:sp>
    </p:spTree>
    <p:extLst>
      <p:ext uri="{BB962C8B-B14F-4D97-AF65-F5344CB8AC3E}">
        <p14:creationId xmlns:p14="http://schemas.microsoft.com/office/powerpoint/2010/main" val="9339281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Major Problematic Sites</a:t>
            </a:r>
          </a:p>
        </p:txBody>
      </p:sp>
      <p:sp>
        <p:nvSpPr>
          <p:cNvPr id="3" name="Content Placeholder 2"/>
          <p:cNvSpPr>
            <a:spLocks noGrp="1"/>
          </p:cNvSpPr>
          <p:nvPr>
            <p:ph idx="1"/>
          </p:nvPr>
        </p:nvSpPr>
        <p:spPr/>
        <p:txBody>
          <a:bodyPr>
            <a:normAutofit fontScale="55000" lnSpcReduction="20000"/>
          </a:bodyPr>
          <a:lstStyle/>
          <a:p>
            <a:r>
              <a:rPr lang="en-US" dirty="0"/>
              <a:t>Not mobile friendly (as of Jan 2020)</a:t>
            </a:r>
          </a:p>
          <a:p>
            <a:pPr lvl="1"/>
            <a:r>
              <a:rPr lang="en-US" dirty="0">
                <a:hlinkClick r:id="rId2"/>
              </a:rPr>
              <a:t>https://www.cefconnect.com</a:t>
            </a:r>
            <a:endParaRPr lang="en-US" dirty="0"/>
          </a:p>
          <a:p>
            <a:pPr lvl="1"/>
            <a:r>
              <a:rPr lang="en-US" dirty="0">
                <a:hlinkClick r:id="rId3"/>
              </a:rPr>
              <a:t>https://www.georgiastandards.org</a:t>
            </a:r>
            <a:endParaRPr lang="en-US" dirty="0"/>
          </a:p>
          <a:p>
            <a:pPr lvl="1"/>
            <a:r>
              <a:rPr lang="en-US" dirty="0">
                <a:hlinkClick r:id="rId4"/>
              </a:rPr>
              <a:t>http://art.yale.edu</a:t>
            </a:r>
            <a:endParaRPr lang="en-US" dirty="0"/>
          </a:p>
          <a:p>
            <a:pPr lvl="1"/>
            <a:r>
              <a:rPr lang="en-US" dirty="0">
                <a:hlinkClick r:id="rId5"/>
              </a:rPr>
              <a:t>http://berkshirehathaway.com</a:t>
            </a:r>
            <a:endParaRPr lang="en-US" dirty="0"/>
          </a:p>
          <a:p>
            <a:pPr lvl="1"/>
            <a:r>
              <a:rPr lang="en-US" dirty="0">
                <a:hlinkClick r:id="rId6"/>
              </a:rPr>
              <a:t>https://www.weather.gov</a:t>
            </a:r>
            <a:endParaRPr lang="en-US" dirty="0"/>
          </a:p>
          <a:p>
            <a:pPr lvl="1"/>
            <a:r>
              <a:rPr lang="en-US" dirty="0">
                <a:hlinkClick r:id="rId7"/>
              </a:rPr>
              <a:t>http://www.blue-ray.com</a:t>
            </a:r>
            <a:endParaRPr lang="en-US" dirty="0"/>
          </a:p>
          <a:p>
            <a:pPr lvl="1"/>
            <a:r>
              <a:rPr lang="en-US" dirty="0">
                <a:hlinkClick r:id="rId8"/>
              </a:rPr>
              <a:t>http://www.senate.ga.gov</a:t>
            </a:r>
            <a:endParaRPr lang="en-US" dirty="0"/>
          </a:p>
          <a:p>
            <a:pPr lvl="1"/>
            <a:r>
              <a:rPr lang="en-US" dirty="0">
                <a:hlinkClick r:id="rId9"/>
              </a:rPr>
              <a:t>https://finviz.com</a:t>
            </a:r>
            <a:endParaRPr lang="en-US" dirty="0"/>
          </a:p>
          <a:p>
            <a:pPr lvl="1"/>
            <a:r>
              <a:rPr lang="en-US" dirty="0">
                <a:hlinkClick r:id="rId10"/>
              </a:rPr>
              <a:t>http://cobb.com</a:t>
            </a:r>
            <a:endParaRPr lang="en-US" dirty="0"/>
          </a:p>
          <a:p>
            <a:pPr lvl="1"/>
            <a:r>
              <a:rPr lang="en-US" dirty="0"/>
              <a:t>See more: </a:t>
            </a:r>
            <a:r>
              <a:rPr lang="en-US" dirty="0">
                <a:hlinkClick r:id="rId11"/>
              </a:rPr>
              <a:t>http://cubicle-h.blogspot.com/2018/08/website-mobile-friendliness-testing.html</a:t>
            </a:r>
            <a:r>
              <a:rPr lang="en-US" dirty="0"/>
              <a:t> </a:t>
            </a:r>
          </a:p>
          <a:p>
            <a:r>
              <a:rPr lang="en-US" dirty="0"/>
              <a:t>KSU web applications</a:t>
            </a:r>
          </a:p>
          <a:p>
            <a:pPr lvl="1"/>
            <a:r>
              <a:rPr lang="en-US" dirty="0">
                <a:hlinkClick r:id="rId12"/>
              </a:rPr>
              <a:t>https://owlexpress.kennesaw.edu/prodban/bwckschd.p_disp_dyn_sched</a:t>
            </a:r>
            <a:endParaRPr lang="en-US" dirty="0"/>
          </a:p>
          <a:p>
            <a:pPr lvl="1"/>
            <a:r>
              <a:rPr lang="en-US" dirty="0">
                <a:hlinkClick r:id="rId13"/>
              </a:rPr>
              <a:t>https://kennesaw.curriculog.com/</a:t>
            </a:r>
            <a:endParaRPr lang="en-US" dirty="0"/>
          </a:p>
          <a:p>
            <a:r>
              <a:rPr lang="en-US" dirty="0"/>
              <a:t>Particularly problematic for small businesses: </a:t>
            </a:r>
            <a:r>
              <a:rPr lang="en-US" dirty="0">
                <a:hlinkClick r:id="rId14"/>
              </a:rPr>
              <a:t>https://medium.com/@dave_sloan/only-30-of-small-businesses-have-mobile-friendly-websites-ad6ef9f71eb5</a:t>
            </a:r>
            <a:endParaRPr lang="en-US" dirty="0"/>
          </a:p>
          <a:p>
            <a:r>
              <a:rPr lang="en-US" dirty="0"/>
              <a:t>See some studies here</a:t>
            </a:r>
          </a:p>
          <a:p>
            <a:pPr lvl="1"/>
            <a:r>
              <a:rPr lang="en-US" dirty="0">
                <a:hlinkClick r:id="rId15"/>
              </a:rPr>
              <a:t>https://canonicalized.com/mobile-friendly-study/</a:t>
            </a:r>
            <a:endParaRPr lang="en-US" dirty="0"/>
          </a:p>
          <a:p>
            <a:pPr lvl="1"/>
            <a:r>
              <a:rPr lang="en-US" dirty="0">
                <a:hlinkClick r:id="rId16"/>
              </a:rPr>
              <a:t>https://www.markbrinker.com/good-bad-medical-website-design</a:t>
            </a:r>
            <a:r>
              <a:rPr lang="en-US" dirty="0"/>
              <a:t> </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12</a:t>
            </a:fld>
            <a:endParaRPr lang="en-US" altLang="en-US"/>
          </a:p>
        </p:txBody>
      </p:sp>
      <p:sp>
        <p:nvSpPr>
          <p:cNvPr id="5" name="Rectangle 4"/>
          <p:cNvSpPr/>
          <p:nvPr/>
        </p:nvSpPr>
        <p:spPr>
          <a:xfrm>
            <a:off x="4419600" y="1752600"/>
            <a:ext cx="4179337"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0">
              <a:buNone/>
            </a:pPr>
            <a:r>
              <a:rPr lang="en-US" dirty="0">
                <a:solidFill>
                  <a:srgbClr val="0070C0"/>
                </a:solidFill>
                <a:effectLst>
                  <a:outerShdw blurRad="38100" dist="38100" dir="2700000" algn="tl">
                    <a:srgbClr val="000000">
                      <a:alpha val="43137"/>
                    </a:srgbClr>
                  </a:outerShdw>
                </a:effectLst>
              </a:rPr>
              <a:t>More and more major sites have been changed mobile friendly since 2013 when this course was developed.</a:t>
            </a:r>
          </a:p>
        </p:txBody>
      </p:sp>
    </p:spTree>
    <p:extLst>
      <p:ext uri="{BB962C8B-B14F-4D97-AF65-F5344CB8AC3E}">
        <p14:creationId xmlns:p14="http://schemas.microsoft.com/office/powerpoint/2010/main" val="3721730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Mobile Web Friendliness Testing</a:t>
            </a:r>
          </a:p>
        </p:txBody>
      </p:sp>
      <p:sp>
        <p:nvSpPr>
          <p:cNvPr id="3" name="Content Placeholder 2"/>
          <p:cNvSpPr>
            <a:spLocks noGrp="1"/>
          </p:cNvSpPr>
          <p:nvPr>
            <p:ph idx="1"/>
          </p:nvPr>
        </p:nvSpPr>
        <p:spPr/>
        <p:txBody>
          <a:bodyPr>
            <a:normAutofit fontScale="55000" lnSpcReduction="20000"/>
          </a:bodyPr>
          <a:lstStyle/>
          <a:p>
            <a:pPr lvl="0"/>
            <a:r>
              <a:rPr lang="en-US" dirty="0"/>
              <a:t>Mobile Web friendliness</a:t>
            </a:r>
          </a:p>
          <a:p>
            <a:pPr lvl="1"/>
            <a:r>
              <a:rPr lang="en-US" dirty="0"/>
              <a:t>Mobile web friendliness can be helpful to think of it in terms of three goals for improving your site’s user experience: Presentation, Content, and Performance. </a:t>
            </a:r>
            <a:r>
              <a:rPr lang="en-US" dirty="0">
                <a:hlinkClick r:id="rId2"/>
              </a:rPr>
              <a:t>https://developer.mozilla.org/en-US/docs/Web/Guide/Mobile/Mobile-friendliness</a:t>
            </a:r>
            <a:endParaRPr lang="en-US" dirty="0"/>
          </a:p>
          <a:p>
            <a:r>
              <a:rPr lang="en-US" dirty="0"/>
              <a:t>Testing tools</a:t>
            </a:r>
          </a:p>
          <a:p>
            <a:pPr lvl="1"/>
            <a:r>
              <a:rPr lang="en-US" dirty="0"/>
              <a:t>Website based viewers</a:t>
            </a:r>
          </a:p>
          <a:p>
            <a:pPr lvl="2"/>
            <a:r>
              <a:rPr lang="en-US" dirty="0">
                <a:hlinkClick r:id="rId3"/>
              </a:rPr>
              <a:t>https://material.io/tools/resizer/</a:t>
            </a:r>
            <a:endParaRPr lang="en-US" dirty="0"/>
          </a:p>
          <a:p>
            <a:pPr lvl="2"/>
            <a:r>
              <a:rPr lang="en-US" dirty="0">
                <a:hlinkClick r:id="rId4"/>
              </a:rPr>
              <a:t>http://www.responsinator.com</a:t>
            </a:r>
            <a:endParaRPr lang="en-US" dirty="0"/>
          </a:p>
          <a:p>
            <a:pPr lvl="1"/>
            <a:r>
              <a:rPr lang="en-US" dirty="0"/>
              <a:t>Automated testing tools</a:t>
            </a:r>
          </a:p>
          <a:p>
            <a:pPr lvl="2"/>
            <a:r>
              <a:rPr lang="en-US" dirty="0">
                <a:hlinkClick r:id="rId5"/>
              </a:rPr>
              <a:t>https://search.google.com/test/mobile-friendly</a:t>
            </a:r>
            <a:endParaRPr lang="en-US" dirty="0"/>
          </a:p>
          <a:p>
            <a:pPr lvl="2"/>
            <a:r>
              <a:rPr lang="en-US" dirty="0">
                <a:hlinkClick r:id="rId6"/>
              </a:rPr>
              <a:t>https://www.bing.com/webmaster/tools/mobile-friendliness</a:t>
            </a:r>
            <a:endParaRPr lang="en-US" dirty="0"/>
          </a:p>
          <a:p>
            <a:pPr lvl="2"/>
            <a:r>
              <a:rPr lang="en-US" dirty="0">
                <a:hlinkClick r:id="rId7"/>
              </a:rPr>
              <a:t>https://ready.mobi</a:t>
            </a:r>
            <a:endParaRPr lang="en-US" dirty="0"/>
          </a:p>
          <a:p>
            <a:pPr lvl="2"/>
            <a:r>
              <a:rPr lang="en-US" dirty="0"/>
              <a:t>Loading speed test: </a:t>
            </a:r>
            <a:r>
              <a:rPr lang="en-US" dirty="0">
                <a:hlinkClick r:id="rId8"/>
              </a:rPr>
              <a:t>https://testmysite.thinkwithgoogle.com</a:t>
            </a:r>
            <a:endParaRPr lang="en-US" dirty="0"/>
          </a:p>
          <a:p>
            <a:pPr lvl="1"/>
            <a:r>
              <a:rPr lang="en-US" dirty="0"/>
              <a:t>Browser tools</a:t>
            </a:r>
          </a:p>
          <a:p>
            <a:pPr lvl="2"/>
            <a:r>
              <a:rPr lang="en-US" dirty="0">
                <a:hlinkClick r:id="rId9"/>
              </a:rPr>
              <a:t>https://www.digitalcitizen.life/emulate-mobile-device-desktop-browser</a:t>
            </a:r>
            <a:endParaRPr lang="en-US" dirty="0"/>
          </a:p>
          <a:p>
            <a:pPr lvl="2"/>
            <a:r>
              <a:rPr lang="en-US" dirty="0">
                <a:hlinkClick r:id="rId10"/>
              </a:rPr>
              <a:t>https://developers.google.com/web/tools/chrome-devtools/device-mode/</a:t>
            </a:r>
            <a:r>
              <a:rPr lang="en-US" dirty="0"/>
              <a:t> </a:t>
            </a:r>
          </a:p>
          <a:p>
            <a:pPr lvl="2"/>
            <a:r>
              <a:rPr lang="en-US" dirty="0">
                <a:hlinkClick r:id="rId11"/>
              </a:rPr>
              <a:t>https://developers.google.com/web/tools/chrome-devtools/device-mode/emulate-mobile-viewports</a:t>
            </a:r>
            <a:endParaRPr lang="en-US" dirty="0"/>
          </a:p>
          <a:p>
            <a:pPr lvl="2"/>
            <a:r>
              <a:rPr lang="en-US" dirty="0">
                <a:hlinkClick r:id="rId12"/>
              </a:rPr>
              <a:t>https://developer.mozilla.org/en-US/docs/Tools/Responsive_Design_Mode</a:t>
            </a:r>
            <a:r>
              <a:rPr lang="en-US" dirty="0"/>
              <a:t> </a:t>
            </a:r>
          </a:p>
          <a:p>
            <a:pPr lvl="2"/>
            <a:r>
              <a:rPr lang="en-US" dirty="0">
                <a:hlinkClick r:id="rId13"/>
              </a:rPr>
              <a:t>https://docs.microsoft.com/en-us/microsoft-edge/devtools-guide/emulation</a:t>
            </a:r>
            <a:endParaRPr lang="en-US" dirty="0"/>
          </a:p>
          <a:p>
            <a:pPr lvl="1"/>
            <a:r>
              <a:rPr lang="en-US" dirty="0"/>
              <a:t>Other tools</a:t>
            </a:r>
          </a:p>
          <a:p>
            <a:pPr lvl="2"/>
            <a:r>
              <a:rPr lang="en-US" dirty="0">
                <a:hlinkClick r:id="rId14"/>
              </a:rPr>
              <a:t>https://www.browsersync.io</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13</a:t>
            </a:fld>
            <a:endParaRPr lang="en-US" altLang="en-US"/>
          </a:p>
        </p:txBody>
      </p:sp>
      <p:sp>
        <p:nvSpPr>
          <p:cNvPr id="5" name="Rectangle 4"/>
          <p:cNvSpPr/>
          <p:nvPr/>
        </p:nvSpPr>
        <p:spPr>
          <a:xfrm>
            <a:off x="5257800" y="5715000"/>
            <a:ext cx="3352800"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sz="1400" dirty="0"/>
              <a:t>This subject will be covered in details in IT 4213 module 11</a:t>
            </a:r>
          </a:p>
        </p:txBody>
      </p:sp>
      <p:sp>
        <p:nvSpPr>
          <p:cNvPr id="6" name="Rectangle 5"/>
          <p:cNvSpPr/>
          <p:nvPr/>
        </p:nvSpPr>
        <p:spPr>
          <a:xfrm>
            <a:off x="4953000" y="2209800"/>
            <a:ext cx="3471203"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0">
              <a:buNone/>
            </a:pPr>
            <a:r>
              <a:rPr lang="en-US" dirty="0">
                <a:solidFill>
                  <a:srgbClr val="0070C0"/>
                </a:solidFill>
              </a:rPr>
              <a:t>Use these tools to test the websites in the previous slides.</a:t>
            </a:r>
          </a:p>
        </p:txBody>
      </p:sp>
    </p:spTree>
    <p:extLst>
      <p:ext uri="{BB962C8B-B14F-4D97-AF65-F5344CB8AC3E}">
        <p14:creationId xmlns:p14="http://schemas.microsoft.com/office/powerpoint/2010/main" val="2545581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Key Technologies for Mobile Web</a:t>
            </a:r>
          </a:p>
        </p:txBody>
      </p:sp>
      <p:sp>
        <p:nvSpPr>
          <p:cNvPr id="3" name="Content Placeholder 2"/>
          <p:cNvSpPr>
            <a:spLocks noGrp="1"/>
          </p:cNvSpPr>
          <p:nvPr>
            <p:ph idx="1"/>
          </p:nvPr>
        </p:nvSpPr>
        <p:spPr/>
        <p:txBody>
          <a:bodyPr>
            <a:normAutofit fontScale="92500" lnSpcReduction="20000"/>
          </a:bodyPr>
          <a:lstStyle/>
          <a:p>
            <a:r>
              <a:rPr lang="en-US" dirty="0"/>
              <a:t>HTML5/CSS3/JavaScript</a:t>
            </a:r>
          </a:p>
          <a:p>
            <a:pPr lvl="1"/>
            <a:r>
              <a:rPr lang="en-US" dirty="0"/>
              <a:t>HTML5 represents a major advancement on the client development</a:t>
            </a:r>
          </a:p>
          <a:p>
            <a:pPr lvl="1"/>
            <a:r>
              <a:rPr lang="en-US" dirty="0"/>
              <a:t>More powerful CSS3 and JavaScript make client applications more interactive and responsive</a:t>
            </a:r>
          </a:p>
          <a:p>
            <a:r>
              <a:rPr lang="en-US" dirty="0"/>
              <a:t>Mobile browsers</a:t>
            </a:r>
          </a:p>
          <a:p>
            <a:pPr lvl="1"/>
            <a:r>
              <a:rPr lang="en-US" dirty="0"/>
              <a:t>Mobile web are delivered through mobile browsers, which have reduced features than their desktop counterparts.</a:t>
            </a:r>
          </a:p>
          <a:p>
            <a:pPr lvl="1"/>
            <a:r>
              <a:rPr lang="en-US" dirty="0"/>
              <a:t>Modern web browsers provide some new capabilities to create native-like web apps, such as launch from the home screen, run offline, access internal hardware, etc. </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14</a:t>
            </a:fld>
            <a:endParaRPr lang="en-US" altLang="en-US"/>
          </a:p>
        </p:txBody>
      </p:sp>
    </p:spTree>
    <p:extLst>
      <p:ext uri="{BB962C8B-B14F-4D97-AF65-F5344CB8AC3E}">
        <p14:creationId xmlns:p14="http://schemas.microsoft.com/office/powerpoint/2010/main" val="3799569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HTML 5 and Mobile Web</a:t>
            </a:r>
          </a:p>
        </p:txBody>
      </p:sp>
      <p:sp>
        <p:nvSpPr>
          <p:cNvPr id="3" name="Content Placeholder 2"/>
          <p:cNvSpPr>
            <a:spLocks noGrp="1"/>
          </p:cNvSpPr>
          <p:nvPr>
            <p:ph idx="1"/>
          </p:nvPr>
        </p:nvSpPr>
        <p:spPr/>
        <p:txBody>
          <a:bodyPr>
            <a:normAutofit fontScale="70000" lnSpcReduction="20000"/>
          </a:bodyPr>
          <a:lstStyle/>
          <a:p>
            <a:r>
              <a:rPr lang="en-US" altLang="en-US" dirty="0"/>
              <a:t>How does HTML 5 play a role in facilitating mobile computing?</a:t>
            </a:r>
          </a:p>
          <a:p>
            <a:r>
              <a:rPr lang="en-US" altLang="en-US" dirty="0"/>
              <a:t>Standardize mobile web development</a:t>
            </a:r>
          </a:p>
          <a:p>
            <a:pPr lvl="1"/>
            <a:r>
              <a:rPr lang="en-US" altLang="en-US" dirty="0"/>
              <a:t>Eliminates the need to create, maintain, and support apps for different mobile platforms (native platforms)</a:t>
            </a:r>
          </a:p>
          <a:p>
            <a:r>
              <a:rPr lang="en-US" dirty="0"/>
              <a:t>Enriches client processing and storage</a:t>
            </a:r>
          </a:p>
          <a:p>
            <a:r>
              <a:rPr lang="en-US" dirty="0"/>
              <a:t>HTML5 provides a set of features and tools for building mobile apps</a:t>
            </a:r>
          </a:p>
          <a:p>
            <a:pPr lvl="1"/>
            <a:r>
              <a:rPr lang="en-US" dirty="0"/>
              <a:t>Mobile friendly tags/attributes (number, phone - activate relevant phone features)</a:t>
            </a:r>
          </a:p>
          <a:p>
            <a:pPr lvl="1"/>
            <a:endParaRPr lang="en-US" dirty="0"/>
          </a:p>
          <a:p>
            <a:pPr lvl="1"/>
            <a:endParaRPr lang="en-US" dirty="0"/>
          </a:p>
          <a:p>
            <a:pPr lvl="1"/>
            <a:endParaRPr lang="en-US" dirty="0"/>
          </a:p>
          <a:p>
            <a:pPr lvl="1"/>
            <a:endParaRPr lang="en-US" dirty="0"/>
          </a:p>
          <a:p>
            <a:pPr lvl="1"/>
            <a:r>
              <a:rPr lang="en-US" dirty="0"/>
              <a:t>JavaScript APIs to interact with device features</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15</a:t>
            </a:fld>
            <a:endParaRPr lang="en-US" altLang="en-US"/>
          </a:p>
        </p:txBody>
      </p:sp>
      <p:sp>
        <p:nvSpPr>
          <p:cNvPr id="5" name="Rectangle 4"/>
          <p:cNvSpPr/>
          <p:nvPr/>
        </p:nvSpPr>
        <p:spPr>
          <a:xfrm>
            <a:off x="1066800" y="4343400"/>
            <a:ext cx="6477000" cy="646331"/>
          </a:xfrm>
          <a:prstGeom prst="rect">
            <a:avLst/>
          </a:prstGeom>
          <a:ln>
            <a:solidFill>
              <a:schemeClr val="accent6"/>
            </a:solidFill>
          </a:ln>
        </p:spPr>
        <p:txBody>
          <a:bodyPr wrap="square">
            <a:spAutoFit/>
          </a:bodyPr>
          <a:lstStyle/>
          <a:p>
            <a:r>
              <a:rPr lang="en-US" dirty="0">
                <a:solidFill>
                  <a:srgbClr val="999999"/>
                </a:solidFill>
                <a:latin typeface="inherit"/>
              </a:rPr>
              <a:t>&lt;</a:t>
            </a:r>
            <a:r>
              <a:rPr lang="en-US" dirty="0">
                <a:solidFill>
                  <a:srgbClr val="990055"/>
                </a:solidFill>
                <a:latin typeface="inherit"/>
              </a:rPr>
              <a:t>a</a:t>
            </a:r>
            <a:r>
              <a:rPr lang="en-US" dirty="0">
                <a:solidFill>
                  <a:srgbClr val="990055"/>
                </a:solidFill>
                <a:latin typeface="PT Mono"/>
              </a:rPr>
              <a:t> </a:t>
            </a:r>
            <a:r>
              <a:rPr lang="en-US" dirty="0" err="1">
                <a:solidFill>
                  <a:srgbClr val="669900"/>
                </a:solidFill>
                <a:latin typeface="inherit"/>
              </a:rPr>
              <a:t>href</a:t>
            </a:r>
            <a:r>
              <a:rPr lang="en-US" dirty="0">
                <a:solidFill>
                  <a:srgbClr val="999999"/>
                </a:solidFill>
                <a:latin typeface="inherit"/>
              </a:rPr>
              <a:t>="</a:t>
            </a:r>
            <a:r>
              <a:rPr lang="en-US" dirty="0" err="1">
                <a:solidFill>
                  <a:srgbClr val="0077AA"/>
                </a:solidFill>
                <a:latin typeface="inherit"/>
              </a:rPr>
              <a:t>tel</a:t>
            </a:r>
            <a:r>
              <a:rPr lang="en-US" dirty="0">
                <a:solidFill>
                  <a:srgbClr val="0077AA"/>
                </a:solidFill>
                <a:latin typeface="inherit"/>
              </a:rPr>
              <a:t>:+14155557777</a:t>
            </a:r>
            <a:r>
              <a:rPr lang="en-US" dirty="0">
                <a:solidFill>
                  <a:srgbClr val="999999"/>
                </a:solidFill>
                <a:latin typeface="inherit"/>
              </a:rPr>
              <a:t>"&gt;</a:t>
            </a:r>
            <a:r>
              <a:rPr lang="en-US" dirty="0">
                <a:solidFill>
                  <a:srgbClr val="000000"/>
                </a:solidFill>
                <a:latin typeface="PT Mono"/>
              </a:rPr>
              <a:t>Order Pizza Now!</a:t>
            </a:r>
            <a:r>
              <a:rPr lang="en-US" dirty="0">
                <a:solidFill>
                  <a:srgbClr val="999999"/>
                </a:solidFill>
                <a:latin typeface="inherit"/>
              </a:rPr>
              <a:t>&lt;/</a:t>
            </a:r>
            <a:r>
              <a:rPr lang="en-US" dirty="0">
                <a:solidFill>
                  <a:srgbClr val="990055"/>
                </a:solidFill>
                <a:latin typeface="inherit"/>
              </a:rPr>
              <a:t>a</a:t>
            </a:r>
            <a:r>
              <a:rPr lang="en-US" dirty="0">
                <a:solidFill>
                  <a:srgbClr val="999999"/>
                </a:solidFill>
                <a:latin typeface="inherit"/>
              </a:rPr>
              <a:t>&gt;</a:t>
            </a:r>
            <a:r>
              <a:rPr lang="en-US" dirty="0">
                <a:solidFill>
                  <a:srgbClr val="000000"/>
                </a:solidFill>
                <a:latin typeface="PT Mono"/>
              </a:rPr>
              <a:t> </a:t>
            </a:r>
          </a:p>
          <a:p>
            <a:r>
              <a:rPr lang="en-US" dirty="0">
                <a:solidFill>
                  <a:srgbClr val="999999"/>
                </a:solidFill>
                <a:latin typeface="inherit"/>
              </a:rPr>
              <a:t>&lt;</a:t>
            </a:r>
            <a:r>
              <a:rPr lang="en-US" dirty="0">
                <a:solidFill>
                  <a:srgbClr val="990055"/>
                </a:solidFill>
                <a:latin typeface="inherit"/>
              </a:rPr>
              <a:t>a</a:t>
            </a:r>
            <a:r>
              <a:rPr lang="en-US" dirty="0">
                <a:solidFill>
                  <a:srgbClr val="990055"/>
                </a:solidFill>
                <a:latin typeface="PT Mono"/>
              </a:rPr>
              <a:t> </a:t>
            </a:r>
            <a:r>
              <a:rPr lang="en-US" dirty="0" err="1">
                <a:solidFill>
                  <a:srgbClr val="669900"/>
                </a:solidFill>
                <a:latin typeface="inherit"/>
              </a:rPr>
              <a:t>href</a:t>
            </a:r>
            <a:r>
              <a:rPr lang="en-US" dirty="0">
                <a:solidFill>
                  <a:srgbClr val="999999"/>
                </a:solidFill>
                <a:latin typeface="inherit"/>
              </a:rPr>
              <a:t>="</a:t>
            </a:r>
            <a:r>
              <a:rPr lang="en-US" dirty="0" err="1">
                <a:solidFill>
                  <a:srgbClr val="0077AA"/>
                </a:solidFill>
                <a:latin typeface="inherit"/>
              </a:rPr>
              <a:t>sms</a:t>
            </a:r>
            <a:r>
              <a:rPr lang="en-US" dirty="0">
                <a:solidFill>
                  <a:srgbClr val="0077AA"/>
                </a:solidFill>
                <a:latin typeface="inherit"/>
              </a:rPr>
              <a:t>:+14155558888?body</a:t>
            </a:r>
            <a:r>
              <a:rPr lang="en-US" dirty="0">
                <a:solidFill>
                  <a:srgbClr val="999999"/>
                </a:solidFill>
                <a:latin typeface="inherit"/>
              </a:rPr>
              <a:t>=</a:t>
            </a:r>
            <a:r>
              <a:rPr lang="en-US" dirty="0">
                <a:solidFill>
                  <a:srgbClr val="0077AA"/>
                </a:solidFill>
                <a:latin typeface="inherit"/>
              </a:rPr>
              <a:t>Hello</a:t>
            </a:r>
            <a:r>
              <a:rPr lang="en-US" dirty="0">
                <a:solidFill>
                  <a:srgbClr val="999999"/>
                </a:solidFill>
                <a:latin typeface="inherit"/>
              </a:rPr>
              <a:t>"&gt;</a:t>
            </a:r>
            <a:r>
              <a:rPr lang="en-US" dirty="0">
                <a:solidFill>
                  <a:srgbClr val="000000"/>
                </a:solidFill>
                <a:latin typeface="PT Mono"/>
              </a:rPr>
              <a:t>Text me!</a:t>
            </a:r>
            <a:r>
              <a:rPr lang="en-US" dirty="0">
                <a:solidFill>
                  <a:srgbClr val="999999"/>
                </a:solidFill>
                <a:latin typeface="inherit"/>
              </a:rPr>
              <a:t>&lt;/</a:t>
            </a:r>
            <a:r>
              <a:rPr lang="en-US" dirty="0">
                <a:solidFill>
                  <a:srgbClr val="990055"/>
                </a:solidFill>
                <a:latin typeface="inherit"/>
              </a:rPr>
              <a:t>a</a:t>
            </a:r>
            <a:r>
              <a:rPr lang="en-US" dirty="0">
                <a:solidFill>
                  <a:srgbClr val="999999"/>
                </a:solidFill>
                <a:latin typeface="inherit"/>
              </a:rPr>
              <a:t>&gt;</a:t>
            </a:r>
            <a:endParaRPr lang="en-US" dirty="0"/>
          </a:p>
        </p:txBody>
      </p:sp>
    </p:spTree>
    <p:extLst>
      <p:ext uri="{BB962C8B-B14F-4D97-AF65-F5344CB8AC3E}">
        <p14:creationId xmlns:p14="http://schemas.microsoft.com/office/powerpoint/2010/main" val="2602997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Rise of JavaScript</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16</a:t>
            </a:fld>
            <a:endParaRPr lang="en-US" altLang="en-US"/>
          </a:p>
        </p:txBody>
      </p:sp>
      <p:sp>
        <p:nvSpPr>
          <p:cNvPr id="4" name="Content Placeholder 3"/>
          <p:cNvSpPr>
            <a:spLocks noGrp="1"/>
          </p:cNvSpPr>
          <p:nvPr>
            <p:ph sz="quarter" idx="10"/>
          </p:nvPr>
        </p:nvSpPr>
        <p:spPr/>
        <p:txBody>
          <a:bodyPr>
            <a:normAutofit fontScale="47500" lnSpcReduction="20000"/>
          </a:bodyPr>
          <a:lstStyle/>
          <a:p>
            <a:r>
              <a:rPr lang="en-US" dirty="0"/>
              <a:t>#1 in GitHub since 2014</a:t>
            </a:r>
          </a:p>
          <a:p>
            <a:pPr lvl="1"/>
            <a:r>
              <a:rPr lang="en-US" dirty="0">
                <a:hlinkClick r:id="rId2"/>
              </a:rPr>
              <a:t>https://octoverse.github.com/projects#languages</a:t>
            </a:r>
            <a:r>
              <a:rPr lang="en-US" dirty="0"/>
              <a:t> </a:t>
            </a:r>
          </a:p>
          <a:p>
            <a:r>
              <a:rPr lang="en-US" dirty="0"/>
              <a:t>#1 in </a:t>
            </a:r>
            <a:r>
              <a:rPr lang="en-US" dirty="0" err="1"/>
              <a:t>StackOverflow</a:t>
            </a:r>
            <a:r>
              <a:rPr lang="en-US" dirty="0"/>
              <a:t> since 2013</a:t>
            </a:r>
          </a:p>
          <a:p>
            <a:pPr lvl="1"/>
            <a:r>
              <a:rPr lang="en-US" dirty="0">
                <a:hlinkClick r:id="rId3"/>
              </a:rPr>
              <a:t>https://insights.stackoverflow.com/survey/2018</a:t>
            </a:r>
            <a:endParaRPr lang="en-US" dirty="0"/>
          </a:p>
          <a:p>
            <a:r>
              <a:rPr lang="en-US" dirty="0"/>
              <a:t>Most in demand and salaries, 2015</a:t>
            </a:r>
          </a:p>
          <a:p>
            <a:pPr lvl="1"/>
            <a:r>
              <a:rPr lang="en-US" dirty="0">
                <a:hlinkClick r:id="rId4"/>
              </a:rPr>
              <a:t>https://gooroo.io/GoorooTHINK/Article/16300/Programming-languages--salaries-and-demand-May-2015</a:t>
            </a:r>
            <a:endParaRPr lang="en-US" dirty="0"/>
          </a:p>
          <a:p>
            <a:pPr lvl="1"/>
            <a:r>
              <a:rPr lang="en-US" dirty="0">
                <a:hlinkClick r:id="rId5"/>
              </a:rPr>
              <a:t>http://www.techrepublic.com/article/here-are-the-3-most-in-demand-coding-languages-and-where-you-can-find-a-developer-job/</a:t>
            </a:r>
            <a:endParaRPr lang="en-US" dirty="0"/>
          </a:p>
          <a:p>
            <a:r>
              <a:rPr lang="en-US" dirty="0"/>
              <a:t>Other rankings</a:t>
            </a:r>
          </a:p>
          <a:p>
            <a:pPr lvl="1"/>
            <a:r>
              <a:rPr lang="en-US" dirty="0"/>
              <a:t>#1 The </a:t>
            </a:r>
            <a:r>
              <a:rPr lang="en-US" dirty="0" err="1"/>
              <a:t>RedMonk</a:t>
            </a:r>
            <a:r>
              <a:rPr lang="en-US" dirty="0"/>
              <a:t> Programming Language Rankings since 2015 </a:t>
            </a:r>
            <a:r>
              <a:rPr lang="en-US" dirty="0">
                <a:hlinkClick r:id="rId6"/>
              </a:rPr>
              <a:t>https://redmonk.com/sogrady/2018/08/10/language-rankings-6-18/</a:t>
            </a:r>
            <a:endParaRPr lang="en-US" dirty="0"/>
          </a:p>
          <a:p>
            <a:pPr lvl="1"/>
            <a:r>
              <a:rPr lang="en-US" dirty="0"/>
              <a:t>#2 in student programmers in hackathon (#1 is HTML/CSS) </a:t>
            </a:r>
            <a:r>
              <a:rPr lang="en-US" dirty="0">
                <a:hlinkClick r:id="rId7"/>
              </a:rPr>
              <a:t>http://studenthackers.devpost.com/2015.html</a:t>
            </a:r>
            <a:endParaRPr lang="en-US" dirty="0"/>
          </a:p>
          <a:p>
            <a:pPr lvl="1"/>
            <a:r>
              <a:rPr lang="en-US" dirty="0"/>
              <a:t>#2 in Developer Economics survey </a:t>
            </a:r>
            <a:r>
              <a:rPr lang="en-US" dirty="0">
                <a:hlinkClick r:id="rId8"/>
              </a:rPr>
              <a:t>https://dashboard.developereconomics.com/?survey=de15#mobile</a:t>
            </a:r>
            <a:r>
              <a:rPr lang="en-US" dirty="0"/>
              <a:t> </a:t>
            </a:r>
          </a:p>
          <a:p>
            <a:r>
              <a:rPr lang="en-US" dirty="0"/>
              <a:t>SharePoint/WordPress is moving to JavaScript</a:t>
            </a:r>
          </a:p>
          <a:p>
            <a:pPr lvl="1"/>
            <a:r>
              <a:rPr lang="en-US" dirty="0">
                <a:hlinkClick r:id="rId9"/>
              </a:rPr>
              <a:t>https://arc.applause.com/2015/11/24/wordpress-javascript-calypso/</a:t>
            </a:r>
            <a:r>
              <a:rPr lang="en-US" dirty="0"/>
              <a:t> </a:t>
            </a:r>
          </a:p>
          <a:p>
            <a:pPr lvl="1"/>
            <a:r>
              <a:rPr lang="en-US" dirty="0">
                <a:hlinkClick r:id="rId10"/>
              </a:rPr>
              <a:t>https://developer.wordpress.com/calypso/</a:t>
            </a:r>
            <a:endParaRPr lang="en-US" dirty="0"/>
          </a:p>
          <a:p>
            <a:pPr lvl="1"/>
            <a:r>
              <a:rPr lang="en-US" dirty="0">
                <a:hlinkClick r:id="rId11"/>
              </a:rPr>
              <a:t>https://developer.wordpress.com/2015/11/23/the-story-behind-the-new-wordpress-com/</a:t>
            </a:r>
            <a:endParaRPr lang="en-US" dirty="0"/>
          </a:p>
          <a:p>
            <a:endParaRPr lang="en-US" dirty="0"/>
          </a:p>
          <a:p>
            <a:pPr lvl="1"/>
            <a:endParaRPr lang="en-US" dirty="0"/>
          </a:p>
        </p:txBody>
      </p:sp>
    </p:spTree>
    <p:extLst>
      <p:ext uri="{BB962C8B-B14F-4D97-AF65-F5344CB8AC3E}">
        <p14:creationId xmlns:p14="http://schemas.microsoft.com/office/powerpoint/2010/main" val="2451871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Mobile Browsers</a:t>
            </a:r>
            <a:endParaRPr lang="en-US" dirty="0"/>
          </a:p>
        </p:txBody>
      </p:sp>
      <p:sp>
        <p:nvSpPr>
          <p:cNvPr id="3" name="Content Placeholder 2"/>
          <p:cNvSpPr>
            <a:spLocks noGrp="1"/>
          </p:cNvSpPr>
          <p:nvPr>
            <p:ph idx="1"/>
          </p:nvPr>
        </p:nvSpPr>
        <p:spPr/>
        <p:txBody>
          <a:bodyPr>
            <a:normAutofit fontScale="32500" lnSpcReduction="20000"/>
          </a:bodyPr>
          <a:lstStyle/>
          <a:p>
            <a:r>
              <a:rPr lang="en-US" dirty="0"/>
              <a:t>Mobile web are mainly delivered through mobile browsers. The use of web through mobile browsers has been increasing and passed the desktop browser use.</a:t>
            </a:r>
          </a:p>
          <a:p>
            <a:pPr lvl="1"/>
            <a:r>
              <a:rPr lang="en-US" dirty="0">
                <a:hlinkClick r:id="rId2"/>
              </a:rPr>
              <a:t>http://gs.statcounter.com/platform-market-share/desktop-mobile-tablet</a:t>
            </a:r>
            <a:r>
              <a:rPr lang="en-US" dirty="0"/>
              <a:t> </a:t>
            </a:r>
          </a:p>
          <a:p>
            <a:r>
              <a:rPr lang="en-US" dirty="0"/>
              <a:t>Mobile browsers have a number of differences from their desktop counterparts.</a:t>
            </a:r>
          </a:p>
          <a:p>
            <a:pPr lvl="1"/>
            <a:r>
              <a:rPr lang="en-US" dirty="0"/>
              <a:t>The bad</a:t>
            </a:r>
          </a:p>
          <a:p>
            <a:pPr lvl="2"/>
            <a:r>
              <a:rPr lang="en-US" dirty="0"/>
              <a:t>Mobile browsers run with reduced features</a:t>
            </a:r>
          </a:p>
          <a:p>
            <a:pPr lvl="2"/>
            <a:r>
              <a:rPr lang="en-US" altLang="en-US" dirty="0"/>
              <a:t>Weaker plug-in support, no Flash, PDF, etc.</a:t>
            </a:r>
          </a:p>
          <a:p>
            <a:pPr lvl="2"/>
            <a:r>
              <a:rPr lang="en-US" dirty="0"/>
              <a:t>No developer tools</a:t>
            </a:r>
          </a:p>
          <a:p>
            <a:pPr lvl="2"/>
            <a:r>
              <a:rPr lang="en-US" dirty="0"/>
              <a:t>Browser behaviors are different, like fixed browser size (on the same device), viewport difference and automatic zooming, switch between tabs, etc.</a:t>
            </a:r>
          </a:p>
          <a:p>
            <a:pPr lvl="1"/>
            <a:r>
              <a:rPr lang="en-US" dirty="0"/>
              <a:t>The good</a:t>
            </a:r>
          </a:p>
          <a:p>
            <a:pPr lvl="2"/>
            <a:r>
              <a:rPr lang="en-US" dirty="0"/>
              <a:t>Modern web browsers provide some new capabilities to create native-like web apps, such as launch from the home screen, run offline, access internal hardware, etc.</a:t>
            </a:r>
          </a:p>
          <a:p>
            <a:pPr lvl="2"/>
            <a:r>
              <a:rPr lang="en-US" dirty="0"/>
              <a:t>Browsers have increase its capabilities to work with mobile devices through browser APIs; many of these are part of HTML5. Common types of APIs:</a:t>
            </a:r>
          </a:p>
          <a:p>
            <a:pPr lvl="3"/>
            <a:r>
              <a:rPr lang="en-US" dirty="0" err="1"/>
              <a:t>XMLHttpRequest</a:t>
            </a:r>
            <a:r>
              <a:rPr lang="en-US" dirty="0"/>
              <a:t> makes it possible to load additional content from the Web without loading a new document, a core component of AJAX.</a:t>
            </a:r>
          </a:p>
          <a:p>
            <a:pPr lvl="3"/>
            <a:r>
              <a:rPr lang="en-US" dirty="0"/>
              <a:t>Form field type to work with mobile input</a:t>
            </a:r>
          </a:p>
          <a:p>
            <a:pPr lvl="3"/>
            <a:r>
              <a:rPr lang="en-US" dirty="0"/>
              <a:t>URL type</a:t>
            </a:r>
          </a:p>
          <a:p>
            <a:pPr lvl="3"/>
            <a:r>
              <a:rPr lang="en-US" dirty="0"/>
              <a:t>The Geolocation API makes the user’s current location available to browser-based applications.</a:t>
            </a:r>
          </a:p>
          <a:p>
            <a:pPr lvl="3"/>
            <a:r>
              <a:rPr lang="en-US" dirty="0"/>
              <a:t>Offline use, data storage, etc.</a:t>
            </a:r>
          </a:p>
          <a:p>
            <a:pPr lvl="3"/>
            <a:r>
              <a:rPr lang="en-US" dirty="0"/>
              <a:t>Touch events, drawing</a:t>
            </a:r>
          </a:p>
          <a:p>
            <a:pPr lvl="3"/>
            <a:r>
              <a:rPr lang="en-US" dirty="0"/>
              <a:t>Several APIs make the integration of Web applications with the local file system and storage seamless (Indexed Database).</a:t>
            </a:r>
          </a:p>
          <a:p>
            <a:pPr lvl="3"/>
            <a:r>
              <a:rPr lang="en-US" dirty="0">
                <a:hlinkClick r:id="rId3"/>
              </a:rPr>
              <a:t>https://www.w3.org/standards/webdesign/script</a:t>
            </a:r>
            <a:endParaRPr lang="en-US" dirty="0"/>
          </a:p>
          <a:p>
            <a:pPr lvl="3"/>
            <a:r>
              <a:rPr lang="en-US" dirty="0">
                <a:hlinkClick r:id="rId4"/>
              </a:rPr>
              <a:t>https://www.w3.org/standards/techs/mobileapp</a:t>
            </a:r>
            <a:endParaRPr lang="en-US" dirty="0"/>
          </a:p>
          <a:p>
            <a:r>
              <a:rPr lang="en-US" dirty="0"/>
              <a:t>However, the standardization of these APIs are more troublesome. Many of these APIs are browser specific.</a:t>
            </a:r>
          </a:p>
          <a:p>
            <a:pPr lvl="1"/>
            <a:r>
              <a:rPr lang="en-US" dirty="0">
                <a:hlinkClick r:id="rId5"/>
              </a:rPr>
              <a:t>https://developer.chrome.com/apps/api_index</a:t>
            </a:r>
            <a:endParaRPr lang="en-US" dirty="0"/>
          </a:p>
          <a:p>
            <a:pPr lvl="1"/>
            <a:r>
              <a:rPr lang="en-US" dirty="0">
                <a:hlinkClick r:id="rId6"/>
              </a:rPr>
              <a:t>https://developer.mozilla.org/en-US/docs/Web/API/Using_the_Browser_API</a:t>
            </a:r>
            <a:endParaRPr lang="en-US" dirty="0"/>
          </a:p>
          <a:p>
            <a:r>
              <a:rPr lang="en-US" dirty="0"/>
              <a:t>Currently, two major mobile browsers are used (together represent over 80% of the market): Chrome and Safari (mostly on iOS devices) </a:t>
            </a:r>
          </a:p>
          <a:p>
            <a:pPr lvl="1"/>
            <a:r>
              <a:rPr lang="en-US" dirty="0"/>
              <a:t>Chrome has been growing fast since 2014 to become the top mobile browser</a:t>
            </a:r>
          </a:p>
          <a:p>
            <a:pPr lvl="1"/>
            <a:r>
              <a:rPr lang="en-US" dirty="0">
                <a:hlinkClick r:id="rId7"/>
              </a:rPr>
              <a:t>https://netmarketshare.com/browser-market-share.aspx?id=browsersMobile</a:t>
            </a:r>
            <a:endParaRPr lang="en-US" dirty="0"/>
          </a:p>
          <a:p>
            <a:pPr lvl="1"/>
            <a:r>
              <a:rPr lang="en-US" dirty="0">
                <a:hlinkClick r:id="rId8"/>
              </a:rPr>
              <a:t>http://gs.statcounter.com/browser-market-share/mobile/worldwide</a:t>
            </a:r>
            <a:r>
              <a:rPr lang="en-US" dirty="0"/>
              <a:t> </a:t>
            </a:r>
          </a:p>
          <a:p>
            <a:pPr lvl="1"/>
            <a:r>
              <a:rPr lang="en-US" dirty="0">
                <a:hlinkClick r:id="rId9"/>
              </a:rPr>
              <a:t>https://www.statista.com/statistics/272664/market-share-held-by-mobile-browsers-in-the-us/</a:t>
            </a:r>
            <a:endParaRPr lang="en-US" dirty="0"/>
          </a:p>
          <a:p>
            <a:r>
              <a:rPr lang="en-US" dirty="0"/>
              <a:t>Additional market share data</a:t>
            </a:r>
          </a:p>
          <a:p>
            <a:pPr lvl="1"/>
            <a:r>
              <a:rPr lang="en-US" dirty="0">
                <a:hlinkClick r:id="rId10"/>
              </a:rPr>
              <a:t>https://en.wikipedia.org/wiki/Usage_share_of_web_browsers</a:t>
            </a:r>
            <a:endParaRPr lang="en-US" dirty="0"/>
          </a:p>
          <a:p>
            <a:pPr lvl="1"/>
            <a:r>
              <a:rPr lang="en-US" dirty="0">
                <a:hlinkClick r:id="rId11"/>
              </a:rPr>
              <a:t>http://www.w3counter.com/globalstats.php</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17</a:t>
            </a:fld>
            <a:endParaRPr lang="en-US" altLang="en-US"/>
          </a:p>
        </p:txBody>
      </p:sp>
      <p:sp>
        <p:nvSpPr>
          <p:cNvPr id="5" name="Rectangle 4"/>
          <p:cNvSpPr/>
          <p:nvPr/>
        </p:nvSpPr>
        <p:spPr>
          <a:xfrm>
            <a:off x="5257800" y="5901393"/>
            <a:ext cx="3581400"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sz="1400" dirty="0"/>
              <a:t>Mobile browsers will be covered in details in IT4213 module 2</a:t>
            </a:r>
          </a:p>
        </p:txBody>
      </p:sp>
    </p:spTree>
    <p:extLst>
      <p:ext uri="{BB962C8B-B14F-4D97-AF65-F5344CB8AC3E}">
        <p14:creationId xmlns:p14="http://schemas.microsoft.com/office/powerpoint/2010/main" val="3787291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Mobile Website Delivery Strategy</a:t>
            </a:r>
            <a:endParaRPr lang="en-US" dirty="0"/>
          </a:p>
        </p:txBody>
      </p:sp>
      <p:sp>
        <p:nvSpPr>
          <p:cNvPr id="3" name="Content Placeholder 2"/>
          <p:cNvSpPr>
            <a:spLocks noGrp="1"/>
          </p:cNvSpPr>
          <p:nvPr>
            <p:ph idx="1"/>
          </p:nvPr>
        </p:nvSpPr>
        <p:spPr>
          <a:xfrm>
            <a:off x="228600" y="990601"/>
            <a:ext cx="5562600" cy="5486400"/>
          </a:xfrm>
        </p:spPr>
        <p:txBody>
          <a:bodyPr>
            <a:normAutofit fontScale="55000" lnSpcReduction="20000"/>
          </a:bodyPr>
          <a:lstStyle/>
          <a:p>
            <a:pPr marL="0" indent="0">
              <a:buNone/>
            </a:pPr>
            <a:r>
              <a:rPr lang="en-US" dirty="0"/>
              <a:t>Two basic approaches</a:t>
            </a:r>
          </a:p>
          <a:p>
            <a:pPr marL="514350" indent="-514350">
              <a:buFont typeface="+mj-lt"/>
              <a:buAutoNum type="arabicPeriod"/>
            </a:pPr>
            <a:r>
              <a:rPr lang="en-US" dirty="0"/>
              <a:t>A separate mobile version site: has its own domain and address, and is independent from the main site. </a:t>
            </a:r>
          </a:p>
          <a:p>
            <a:pPr lvl="1"/>
            <a:r>
              <a:rPr lang="en-US" dirty="0"/>
              <a:t>Ikea: </a:t>
            </a:r>
            <a:r>
              <a:rPr lang="en-US" dirty="0">
                <a:hlinkClick r:id="rId2"/>
              </a:rPr>
              <a:t>http://m.ikea.com/us</a:t>
            </a:r>
            <a:r>
              <a:rPr lang="en-US" dirty="0"/>
              <a:t> (jQuery Mobile)</a:t>
            </a:r>
          </a:p>
          <a:p>
            <a:pPr lvl="1"/>
            <a:r>
              <a:rPr lang="en-US" dirty="0"/>
              <a:t>Newegg: </a:t>
            </a:r>
            <a:r>
              <a:rPr lang="en-US" dirty="0">
                <a:hlinkClick r:id="rId3"/>
              </a:rPr>
              <a:t>https://m.newegg.com</a:t>
            </a:r>
            <a:endParaRPr lang="en-US" dirty="0"/>
          </a:p>
          <a:p>
            <a:pPr lvl="1"/>
            <a:r>
              <a:rPr lang="en-US" dirty="0"/>
              <a:t>Nike: </a:t>
            </a:r>
            <a:r>
              <a:rPr lang="en-US" dirty="0">
                <a:hlinkClick r:id="rId4"/>
              </a:rPr>
              <a:t>https://m.nike.com</a:t>
            </a:r>
            <a:endParaRPr lang="en-US" dirty="0"/>
          </a:p>
          <a:p>
            <a:pPr lvl="1"/>
            <a:r>
              <a:rPr lang="en-US" dirty="0"/>
              <a:t>Staples: </a:t>
            </a:r>
            <a:r>
              <a:rPr lang="en-US" dirty="0">
                <a:hlinkClick r:id="rId5"/>
              </a:rPr>
              <a:t>https://m.staples.com</a:t>
            </a:r>
            <a:r>
              <a:rPr lang="en-US" dirty="0"/>
              <a:t> </a:t>
            </a:r>
          </a:p>
          <a:p>
            <a:pPr lvl="1"/>
            <a:r>
              <a:rPr lang="en-US" dirty="0"/>
              <a:t>Wikipedia: </a:t>
            </a:r>
            <a:r>
              <a:rPr lang="en-US" dirty="0">
                <a:hlinkClick r:id="rId6"/>
              </a:rPr>
              <a:t>https://en.m.wikipedia.org</a:t>
            </a:r>
            <a:endParaRPr lang="en-US" dirty="0"/>
          </a:p>
          <a:p>
            <a:pPr lvl="1"/>
            <a:r>
              <a:rPr lang="en-US" dirty="0"/>
              <a:t>Goodwill: </a:t>
            </a:r>
            <a:r>
              <a:rPr lang="en-US" dirty="0">
                <a:hlinkClick r:id="rId7"/>
              </a:rPr>
              <a:t>https://mgwdonate.ging.org</a:t>
            </a:r>
            <a:r>
              <a:rPr lang="en-US" dirty="0"/>
              <a:t> (used a third party service, more like an app)</a:t>
            </a:r>
          </a:p>
          <a:p>
            <a:pPr lvl="1"/>
            <a:endParaRPr lang="en-US" dirty="0"/>
          </a:p>
          <a:p>
            <a:pPr lvl="1"/>
            <a:endParaRPr lang="en-US" dirty="0"/>
          </a:p>
          <a:p>
            <a:pPr lvl="1"/>
            <a:endParaRPr lang="en-US" dirty="0"/>
          </a:p>
          <a:p>
            <a:pPr lvl="1"/>
            <a:endParaRPr lang="en-US" dirty="0"/>
          </a:p>
          <a:p>
            <a:pPr lvl="1"/>
            <a:endParaRPr lang="en-US" dirty="0"/>
          </a:p>
          <a:p>
            <a:pPr marL="514350" indent="-514350">
              <a:buFont typeface="+mj-lt"/>
              <a:buAutoNum type="arabicPeriod"/>
            </a:pPr>
            <a:r>
              <a:rPr lang="en-US" dirty="0"/>
              <a:t>One Web</a:t>
            </a:r>
          </a:p>
          <a:p>
            <a:pPr lvl="1"/>
            <a:r>
              <a:rPr lang="en-US" dirty="0"/>
              <a:t>One Web means making, as far as is reasonable, the same information and services available to users irrespective of the device they are using, but with different presentations (UI)</a:t>
            </a:r>
          </a:p>
          <a:p>
            <a:pPr lvl="1"/>
            <a:r>
              <a:rPr lang="en-US" dirty="0">
                <a:hlinkClick r:id="rId8"/>
              </a:rPr>
              <a:t>http://www.w3.org/TR/mobile-bp/#OneWeb</a:t>
            </a:r>
            <a:r>
              <a:rPr lang="en-US" dirty="0"/>
              <a:t> </a:t>
            </a:r>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19800" y="838200"/>
            <a:ext cx="2011855" cy="3237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09600" y="3810000"/>
            <a:ext cx="4838700" cy="95410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marL="55563" lvl="1"/>
            <a:r>
              <a:rPr lang="en-US" sz="1400" dirty="0"/>
              <a:t>Extended reading: Why Separate Mobile &amp; Desktop Web Pages?</a:t>
            </a:r>
          </a:p>
          <a:p>
            <a:pPr marL="115888" lvl="1"/>
            <a:r>
              <a:rPr lang="en-US" sz="1400" dirty="0">
                <a:hlinkClick r:id="rId10"/>
              </a:rPr>
              <a:t>https://www.nngroup.com/articles/mobile-site-vs-full-site/</a:t>
            </a:r>
            <a:r>
              <a:rPr lang="en-US" sz="1400" dirty="0"/>
              <a:t> </a:t>
            </a:r>
            <a:r>
              <a:rPr lang="en-US" sz="1400" dirty="0">
                <a:hlinkClick r:id="rId11"/>
              </a:rPr>
              <a:t>http://www.lukew.com/ff/entry.asp?1390</a:t>
            </a:r>
            <a:endParaRPr lang="en-US" sz="1400" dirty="0"/>
          </a:p>
        </p:txBody>
      </p:sp>
      <p:pic>
        <p:nvPicPr>
          <p:cNvPr id="9" name="Picture 2" descr="https://lh3.googleusercontent.com/lrk6iewowAY3_h6ewaLI4HKyA1C0x18FZLeEXYxQzRQ-o8fubtsR09oiOT2LM9eWdfFNAyuP_UrpDFvc9HIVHg_2qXPLEFALdo54035pH65Bl52oFFy4iz4t2w7ejVX34YrG-LyxUd4KpM2fxGwBGP2FducyLV0QBmGKSFHlAKyNu-8Meo4Y6SIuj1J_I2930tUbryf0_mdfHWVn5FA0vK8wMhCYdUr3nDOBp--FWLzMcayC-jJIg4mu9zE2TwF9eBq--xXQdp8Go0lbujVUnl9K__g0juq7dzs8L67_ETYAsHAplnXOn0K_7j6VczF0q6AsmUiaix00rVXQQpBqMyXzFQK_rrYNd7AeZU-JggonT6RW5J1i5_cJDK297T_sXSmc6MmLaJUhSfbBfa__V41FaQ2GkfGEh_O0j9TBqhi6OKtQfi2xzIbeTsedeQvjJr1sKvtEyfmeZWe7UTEXRJP1ewadzgePnXV5p6rfdtlTNL9HGP8CmvC98wUezsGAawLQXdkd8eqaV35zwYs_-LN552HcjG2gHMRXeOGVfAgCQe1Z-PlApARw0gfg9FzlW_auxb8DvySLVbjj_VRXkKzQZqeZ57G4ENk8d5NRWN0UJMwKWaWgbVZQzke2_031slITmmeVtUWkjHrnDDpC1dKFIQ=w633-h1264-no"/>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553200" y="1819936"/>
            <a:ext cx="2407920" cy="4815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1102835"/>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Separate Mobile Site</a:t>
            </a:r>
            <a:endParaRPr lang="en-US" dirty="0"/>
          </a:p>
        </p:txBody>
      </p:sp>
      <p:sp>
        <p:nvSpPr>
          <p:cNvPr id="3" name="Content Placeholder 2"/>
          <p:cNvSpPr>
            <a:spLocks noGrp="1"/>
          </p:cNvSpPr>
          <p:nvPr>
            <p:ph idx="1"/>
          </p:nvPr>
        </p:nvSpPr>
        <p:spPr>
          <a:xfrm>
            <a:off x="228600" y="990600"/>
            <a:ext cx="6019800" cy="5026045"/>
          </a:xfrm>
        </p:spPr>
        <p:txBody>
          <a:bodyPr>
            <a:normAutofit fontScale="55000" lnSpcReduction="20000"/>
          </a:bodyPr>
          <a:lstStyle/>
          <a:p>
            <a:r>
              <a:rPr lang="en-US" dirty="0"/>
              <a:t>Separate mobile site has its own domain and address, and is independent from the main site. </a:t>
            </a:r>
          </a:p>
          <a:p>
            <a:r>
              <a:rPr lang="en-US" dirty="0"/>
              <a:t>A separate mobile site can best meet mobile user experience. Build a separate mobile-optimized design (or mobile site) if you can afford it.</a:t>
            </a:r>
          </a:p>
          <a:p>
            <a:pPr lvl="1"/>
            <a:r>
              <a:rPr lang="en-US" dirty="0">
                <a:hlinkClick r:id="rId2"/>
              </a:rPr>
              <a:t>https://www.nngroup.com/articles/mobile-site-vs-full-site/</a:t>
            </a:r>
            <a:endParaRPr lang="en-US" dirty="0"/>
          </a:p>
          <a:p>
            <a:r>
              <a:rPr lang="en-US" dirty="0"/>
              <a:t>Some examples:</a:t>
            </a:r>
          </a:p>
          <a:p>
            <a:pPr lvl="1"/>
            <a:r>
              <a:rPr lang="en-US" dirty="0"/>
              <a:t>Ikea: </a:t>
            </a:r>
            <a:r>
              <a:rPr lang="en-US" dirty="0">
                <a:hlinkClick r:id="rId3"/>
              </a:rPr>
              <a:t>http://m.ikea.com/us</a:t>
            </a:r>
            <a:r>
              <a:rPr lang="en-US" dirty="0"/>
              <a:t> (jQuery Mobile)</a:t>
            </a:r>
          </a:p>
          <a:p>
            <a:pPr lvl="1"/>
            <a:r>
              <a:rPr lang="en-US" dirty="0"/>
              <a:t>Newegg: </a:t>
            </a:r>
            <a:r>
              <a:rPr lang="en-US" dirty="0">
                <a:hlinkClick r:id="rId4"/>
              </a:rPr>
              <a:t>https://m.newegg.com</a:t>
            </a:r>
            <a:endParaRPr lang="en-US" dirty="0"/>
          </a:p>
          <a:p>
            <a:pPr lvl="1"/>
            <a:r>
              <a:rPr lang="en-US" dirty="0"/>
              <a:t>Nike: </a:t>
            </a:r>
            <a:r>
              <a:rPr lang="en-US" dirty="0">
                <a:hlinkClick r:id="rId5"/>
              </a:rPr>
              <a:t>https://m.nike.com</a:t>
            </a:r>
            <a:endParaRPr lang="en-US" dirty="0"/>
          </a:p>
          <a:p>
            <a:pPr lvl="1"/>
            <a:r>
              <a:rPr lang="en-US" dirty="0"/>
              <a:t>Staples: </a:t>
            </a:r>
            <a:r>
              <a:rPr lang="en-US" dirty="0">
                <a:hlinkClick r:id="rId6"/>
              </a:rPr>
              <a:t>https://m.staples.com</a:t>
            </a:r>
            <a:r>
              <a:rPr lang="en-US" dirty="0"/>
              <a:t> </a:t>
            </a:r>
          </a:p>
          <a:p>
            <a:pPr lvl="1"/>
            <a:r>
              <a:rPr lang="en-US" dirty="0"/>
              <a:t>Wikipedia: </a:t>
            </a:r>
            <a:r>
              <a:rPr lang="en-US" dirty="0">
                <a:hlinkClick r:id="rId7"/>
              </a:rPr>
              <a:t>https://en.m.wikipedia.org</a:t>
            </a:r>
            <a:endParaRPr lang="en-US" dirty="0"/>
          </a:p>
          <a:p>
            <a:pPr lvl="1"/>
            <a:r>
              <a:rPr lang="en-US" dirty="0"/>
              <a:t>Goodwill: </a:t>
            </a:r>
            <a:r>
              <a:rPr lang="en-US" dirty="0">
                <a:hlinkClick r:id="rId8"/>
              </a:rPr>
              <a:t>https://mgwdonate.ging.org</a:t>
            </a:r>
            <a:r>
              <a:rPr lang="en-US" dirty="0"/>
              <a:t> (used a third party service, more like an app)</a:t>
            </a:r>
          </a:p>
          <a:p>
            <a:r>
              <a:rPr lang="en-US" dirty="0"/>
              <a:t>Some companies has moved away from separate mobile site, such as </a:t>
            </a:r>
          </a:p>
          <a:p>
            <a:pPr lvl="1"/>
            <a:r>
              <a:rPr lang="en-US" dirty="0"/>
              <a:t>Costco (m.costco.com)</a:t>
            </a:r>
          </a:p>
          <a:p>
            <a:pPr lvl="1"/>
            <a:r>
              <a:rPr lang="en-US" dirty="0"/>
              <a:t>Walmart (mobile.walmart.com)</a:t>
            </a:r>
          </a:p>
          <a:p>
            <a:pPr lvl="1"/>
            <a:r>
              <a:rPr lang="en-US" dirty="0" err="1"/>
              <a:t>Ebay</a:t>
            </a:r>
            <a:r>
              <a:rPr lang="en-US" dirty="0"/>
              <a:t> (m.ebay.com)</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19</a:t>
            </a:fld>
            <a:endParaRPr lang="en-US" altLang="en-US"/>
          </a:p>
        </p:txBody>
      </p:sp>
      <p:pic>
        <p:nvPicPr>
          <p:cNvPr id="5"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3640" y="533400"/>
            <a:ext cx="2347164" cy="37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https://lh3.googleusercontent.com/lrk6iewowAY3_h6ewaLI4HKyA1C0x18FZLeEXYxQzRQ-o8fubtsR09oiOT2LM9eWdfFNAyuP_UrpDFvc9HIVHg_2qXPLEFALdo54035pH65Bl52oFFy4iz4t2w7ejVX34YrG-LyxUd4KpM2fxGwBGP2FducyLV0QBmGKSFHlAKyNu-8Meo4Y6SIuj1J_I2930tUbryf0_mdfHWVn5FA0vK8wMhCYdUr3nDOBp--FWLzMcayC-jJIg4mu9zE2TwF9eBq--xXQdp8Go0lbujVUnl9K__g0juq7dzs8L67_ETYAsHAplnXOn0K_7j6VczF0q6AsmUiaix00rVXQQpBqMyXzFQK_rrYNd7AeZU-JggonT6RW5J1i5_cJDK297T_sXSmc6MmLaJUhSfbBfa__V41FaQ2GkfGEh_O0j9TBqhi6OKtQfi2xzIbeTsedeQvjJr1sKvtEyfmeZWe7UTEXRJP1ewadzgePnXV5p6rfdtlTNL9HGP8CmvC98wUezsGAawLQXdkd8eqaV35zwYs_-LN552HcjG2gHMRXeOGVfAgCQe1Z-PlApARw0gfg9FzlW_auxb8DvySLVbjj_VRXkKzQZqeZ57G4ENk8d5NRWN0UJMwKWaWgbVZQzke2_031slITmmeVtUWkjHrnDDpC1dKFIQ=w633-h1264-no"/>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644640" y="1737360"/>
            <a:ext cx="2407920" cy="481584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647700" y="6029980"/>
            <a:ext cx="5448300" cy="5232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marL="55563" lvl="1"/>
            <a:r>
              <a:rPr lang="en-US" sz="1400" dirty="0"/>
              <a:t>Extended reading: Why Separate Mobile &amp; Desktop Web Pages?</a:t>
            </a:r>
          </a:p>
          <a:p>
            <a:pPr marL="115888" lvl="1"/>
            <a:r>
              <a:rPr lang="en-US" sz="1400" dirty="0">
                <a:hlinkClick r:id="rId11"/>
              </a:rPr>
              <a:t>http://www.lukew.com/ff/entry.asp?1390</a:t>
            </a:r>
            <a:endParaRPr lang="en-US" sz="1400" dirty="0"/>
          </a:p>
        </p:txBody>
      </p:sp>
    </p:spTree>
    <p:extLst>
      <p:ext uri="{BB962C8B-B14F-4D97-AF65-F5344CB8AC3E}">
        <p14:creationId xmlns:p14="http://schemas.microsoft.com/office/powerpoint/2010/main" val="4224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Overview</a:t>
            </a:r>
            <a:endParaRPr lang="en-US" dirty="0"/>
          </a:p>
        </p:txBody>
      </p:sp>
      <p:sp>
        <p:nvSpPr>
          <p:cNvPr id="3" name="Content Placeholder 2"/>
          <p:cNvSpPr>
            <a:spLocks noGrp="1"/>
          </p:cNvSpPr>
          <p:nvPr>
            <p:ph idx="1"/>
          </p:nvPr>
        </p:nvSpPr>
        <p:spPr>
          <a:xfrm>
            <a:off x="228600" y="2468474"/>
            <a:ext cx="8610600" cy="3827551"/>
          </a:xfrm>
        </p:spPr>
        <p:txBody>
          <a:bodyPr>
            <a:normAutofit fontScale="62500" lnSpcReduction="20000"/>
          </a:bodyPr>
          <a:lstStyle/>
          <a:p>
            <a:pPr lvl="0"/>
            <a:r>
              <a:rPr lang="en-US" dirty="0"/>
              <a:t>What is mobile web and why do we care about it?</a:t>
            </a:r>
          </a:p>
          <a:p>
            <a:pPr lvl="1"/>
            <a:r>
              <a:rPr lang="en-US" dirty="0"/>
              <a:t>Mobile web definition, scope, and context</a:t>
            </a:r>
          </a:p>
          <a:p>
            <a:pPr lvl="1"/>
            <a:r>
              <a:rPr lang="en-US" dirty="0"/>
              <a:t>Differences and challenges of using web on mobile devices</a:t>
            </a:r>
          </a:p>
          <a:p>
            <a:pPr lvl="1"/>
            <a:r>
              <a:rPr lang="en-US" dirty="0"/>
              <a:t>Key supporting technologies</a:t>
            </a:r>
          </a:p>
          <a:p>
            <a:r>
              <a:rPr lang="en-US" dirty="0"/>
              <a:t>Mobile website strategies: independent mobile site, one web (adaptive, responsive, hybrid)</a:t>
            </a:r>
          </a:p>
          <a:p>
            <a:r>
              <a:rPr lang="en-US" dirty="0"/>
              <a:t>Mobile web app and web technologies used for native mobile apps</a:t>
            </a:r>
          </a:p>
          <a:p>
            <a:r>
              <a:rPr lang="en-US" dirty="0"/>
              <a:t>Development tools, frameworks, and services</a:t>
            </a:r>
          </a:p>
          <a:p>
            <a:r>
              <a:rPr lang="en-US" dirty="0"/>
              <a:t>General design considerations and principles</a:t>
            </a:r>
          </a:p>
          <a:p>
            <a:r>
              <a:rPr lang="en-US" dirty="0"/>
              <a:t>Learning resources</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2</a:t>
            </a:fld>
            <a:endParaRPr lang="en-US" altLang="en-US"/>
          </a:p>
        </p:txBody>
      </p:sp>
      <p:sp>
        <p:nvSpPr>
          <p:cNvPr id="5" name="Rectangle 4"/>
          <p:cNvSpPr/>
          <p:nvPr/>
        </p:nvSpPr>
        <p:spPr>
          <a:xfrm>
            <a:off x="228600" y="976973"/>
            <a:ext cx="8458200" cy="1200329"/>
          </a:xfrm>
          <a:prstGeom prst="rect">
            <a:avLst/>
          </a:prstGeom>
        </p:spPr>
        <p:txBody>
          <a:bodyPr wrap="square">
            <a:spAutoFit/>
          </a:bodyPr>
          <a:lstStyle/>
          <a:p>
            <a:pPr marL="0" indent="0">
              <a:buNone/>
            </a:pPr>
            <a:r>
              <a:rPr lang="en-US" sz="2400" dirty="0"/>
              <a:t>This lecture notes provides a high level overview of mobile web. This overview is comprehensive to cover as many aspects as possible but keep them at the high level:</a:t>
            </a:r>
          </a:p>
        </p:txBody>
      </p:sp>
    </p:spTree>
    <p:extLst>
      <p:ext uri="{BB962C8B-B14F-4D97-AF65-F5344CB8AC3E}">
        <p14:creationId xmlns:p14="http://schemas.microsoft.com/office/powerpoint/2010/main" val="474882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One Web</a:t>
            </a:r>
            <a:endParaRPr lang="en-US" dirty="0"/>
          </a:p>
        </p:txBody>
      </p:sp>
      <p:sp>
        <p:nvSpPr>
          <p:cNvPr id="3" name="Content Placeholder 2"/>
          <p:cNvSpPr>
            <a:spLocks noGrp="1"/>
          </p:cNvSpPr>
          <p:nvPr>
            <p:ph idx="1"/>
          </p:nvPr>
        </p:nvSpPr>
        <p:spPr/>
        <p:txBody>
          <a:bodyPr>
            <a:normAutofit fontScale="55000" lnSpcReduction="20000"/>
          </a:bodyPr>
          <a:lstStyle/>
          <a:p>
            <a:r>
              <a:rPr lang="en-US" dirty="0"/>
              <a:t>One Web means making, as far as is reasonable, the same information and services available to users irrespective of the device they are using, but with different presentations (UI)</a:t>
            </a:r>
          </a:p>
          <a:p>
            <a:r>
              <a:rPr lang="en-US" dirty="0"/>
              <a:t>It does not mean that the content is available in exactly the same representation across all devices. </a:t>
            </a:r>
          </a:p>
          <a:p>
            <a:r>
              <a:rPr lang="en-US" dirty="0"/>
              <a:t>The context of mobile use, device capability variations, bandwidth issues and mobile network capabilities all affect the representation. </a:t>
            </a:r>
          </a:p>
          <a:p>
            <a:r>
              <a:rPr lang="en-US" dirty="0">
                <a:hlinkClick r:id="rId2"/>
              </a:rPr>
              <a:t>http://www.w3.org/TR/mobile-bp/#OneWeb</a:t>
            </a:r>
            <a:endParaRPr lang="en-US" dirty="0"/>
          </a:p>
          <a:p>
            <a:r>
              <a:rPr lang="en-US" dirty="0"/>
              <a:t>Three basic approaches</a:t>
            </a:r>
          </a:p>
          <a:p>
            <a:pPr lvl="1"/>
            <a:r>
              <a:rPr lang="en-US" dirty="0"/>
              <a:t>Responsive web design (response to screen size)</a:t>
            </a:r>
          </a:p>
          <a:p>
            <a:pPr lvl="1"/>
            <a:r>
              <a:rPr lang="en-US" dirty="0"/>
              <a:t>Adaptive (dynamic serving based on device detection and adaptation)</a:t>
            </a:r>
          </a:p>
          <a:p>
            <a:pPr lvl="1"/>
            <a:r>
              <a:rPr lang="en-US" u="sng" dirty="0">
                <a:hlinkClick r:id="rId3"/>
              </a:rPr>
              <a:t>https://www.wired.com/2013/05/the-two-flavors-of-a-one-web-approach-responsive-vs-adaptive/</a:t>
            </a:r>
            <a:r>
              <a:rPr lang="en-US" u="sng" dirty="0"/>
              <a:t> </a:t>
            </a:r>
            <a:endParaRPr lang="en-US" dirty="0"/>
          </a:p>
          <a:p>
            <a:pPr lvl="1"/>
            <a:r>
              <a:rPr lang="en-US" dirty="0"/>
              <a:t>Hybrid: RESS (</a:t>
            </a:r>
            <a:r>
              <a:rPr lang="en-US" i="1" dirty="0"/>
              <a:t>Responsive Design + Server Side Components</a:t>
            </a:r>
            <a:r>
              <a:rPr lang="en-US" dirty="0"/>
              <a:t>) </a:t>
            </a:r>
            <a:r>
              <a:rPr lang="en-US" dirty="0">
                <a:hlinkClick r:id="rId4"/>
              </a:rPr>
              <a:t>http://www.lukew.com/ff/entry.asp?1392</a:t>
            </a:r>
            <a:r>
              <a:rPr lang="en-US" dirty="0"/>
              <a:t> </a:t>
            </a:r>
          </a:p>
          <a:p>
            <a:r>
              <a:rPr lang="en-US" dirty="0"/>
              <a:t>Examples</a:t>
            </a:r>
          </a:p>
          <a:p>
            <a:pPr lvl="1"/>
            <a:r>
              <a:rPr lang="en-US" dirty="0">
                <a:hlinkClick r:id="rId5"/>
              </a:rPr>
              <a:t>http://mashable.com</a:t>
            </a:r>
            <a:r>
              <a:rPr lang="en-US" dirty="0"/>
              <a:t> (responsive)</a:t>
            </a:r>
          </a:p>
          <a:p>
            <a:pPr lvl="1"/>
            <a:r>
              <a:rPr lang="en-US" dirty="0">
                <a:hlinkClick r:id="rId6"/>
              </a:rPr>
              <a:t>http://google.com</a:t>
            </a:r>
            <a:r>
              <a:rPr lang="en-US" dirty="0"/>
              <a:t> or Wikipdia.org (adaptive)</a:t>
            </a:r>
          </a:p>
        </p:txBody>
      </p:sp>
      <p:sp>
        <p:nvSpPr>
          <p:cNvPr id="4" name="Rectangle 3"/>
          <p:cNvSpPr/>
          <p:nvPr/>
        </p:nvSpPr>
        <p:spPr>
          <a:xfrm>
            <a:off x="381000" y="6331293"/>
            <a:ext cx="4876800" cy="30777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sz="1400" dirty="0"/>
              <a:t>This subject will be covered in details in IT 4213 module 3</a:t>
            </a:r>
          </a:p>
        </p:txBody>
      </p:sp>
      <p:sp>
        <p:nvSpPr>
          <p:cNvPr id="5" name="Rectangle 4"/>
          <p:cNvSpPr/>
          <p:nvPr/>
        </p:nvSpPr>
        <p:spPr>
          <a:xfrm>
            <a:off x="5105400" y="5257800"/>
            <a:ext cx="3810000" cy="64633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200" dirty="0"/>
              <a:t>Key reading: design for multi-screen experiences </a:t>
            </a:r>
            <a:r>
              <a:rPr lang="en-US" sz="1200" dirty="0">
                <a:hlinkClick r:id="rId7"/>
              </a:rPr>
              <a:t>https://www.thinkwithgoogle.com/articles/building-websites-multi-screen-consumer.html</a:t>
            </a:r>
            <a:endParaRPr lang="en-US" sz="1200" dirty="0"/>
          </a:p>
        </p:txBody>
      </p:sp>
    </p:spTree>
    <p:extLst>
      <p:ext uri="{BB962C8B-B14F-4D97-AF65-F5344CB8AC3E}">
        <p14:creationId xmlns:p14="http://schemas.microsoft.com/office/powerpoint/2010/main" val="3712453222"/>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Responsive Web Design</a:t>
            </a:r>
            <a:endParaRPr lang="en-US" dirty="0"/>
          </a:p>
        </p:txBody>
      </p:sp>
      <p:sp>
        <p:nvSpPr>
          <p:cNvPr id="3" name="Content Placeholder 2"/>
          <p:cNvSpPr>
            <a:spLocks noGrp="1"/>
          </p:cNvSpPr>
          <p:nvPr>
            <p:ph idx="1"/>
          </p:nvPr>
        </p:nvSpPr>
        <p:spPr>
          <a:xfrm>
            <a:off x="228600" y="2590800"/>
            <a:ext cx="8610600" cy="3429000"/>
          </a:xfrm>
        </p:spPr>
        <p:txBody>
          <a:bodyPr>
            <a:normAutofit fontScale="62500" lnSpcReduction="20000"/>
          </a:bodyPr>
          <a:lstStyle/>
          <a:p>
            <a:r>
              <a:rPr lang="en-US" dirty="0"/>
              <a:t>Ethan </a:t>
            </a:r>
            <a:r>
              <a:rPr lang="en-US" dirty="0" err="1"/>
              <a:t>Marcotte</a:t>
            </a:r>
            <a:r>
              <a:rPr lang="en-US" dirty="0"/>
              <a:t> coined the term responsive web design and defined it to mean fluid grid/ flexible images/ media queries in a May 2010 article in A List Apart</a:t>
            </a:r>
          </a:p>
          <a:p>
            <a:pPr lvl="1"/>
            <a:r>
              <a:rPr lang="en-US" dirty="0">
                <a:hlinkClick r:id="rId2"/>
              </a:rPr>
              <a:t>http://alistapart.com/article/responsive-web-design</a:t>
            </a:r>
            <a:endParaRPr lang="en-US" dirty="0"/>
          </a:p>
          <a:p>
            <a:r>
              <a:rPr lang="en-US" dirty="0"/>
              <a:t>Basic principles and practices</a:t>
            </a:r>
          </a:p>
          <a:p>
            <a:pPr lvl="1"/>
            <a:r>
              <a:rPr lang="en-US" dirty="0"/>
              <a:t>Fluid grid - no horizontal scrolling</a:t>
            </a:r>
          </a:p>
          <a:p>
            <a:pPr lvl="1"/>
            <a:r>
              <a:rPr lang="en-US" dirty="0"/>
              <a:t>Adaptive/flexible image</a:t>
            </a:r>
          </a:p>
          <a:p>
            <a:pPr lvl="1"/>
            <a:r>
              <a:rPr lang="en-US" dirty="0"/>
              <a:t>Media query</a:t>
            </a:r>
          </a:p>
          <a:p>
            <a:r>
              <a:rPr lang="en-US" dirty="0"/>
              <a:t>See more details at </a:t>
            </a:r>
            <a:r>
              <a:rPr lang="en-US" dirty="0">
                <a:hlinkClick r:id="rId3"/>
              </a:rPr>
              <a:t>https://www.edocr.com/v/yxdmelxy/jgzheng/Responsive-Web-Design</a:t>
            </a:r>
            <a:endParaRPr lang="en-US" dirty="0"/>
          </a:p>
        </p:txBody>
      </p:sp>
      <p:pic>
        <p:nvPicPr>
          <p:cNvPr id="6" name="Picture 2" descr="http://rack.0.mshcdn.com/media/ZgkyMDEyLzEyLzE5LzYzL21hc2hhYmxlcmVzLmpwZwpwCXRodW1iCTk1MHg1MzQjCmUJanBn/297e3a40/91c/mashable-responsive-design.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62" t="8070" r="7018" b="10214"/>
          <a:stretch/>
        </p:blipFill>
        <p:spPr bwMode="auto">
          <a:xfrm>
            <a:off x="6324600" y="3276600"/>
            <a:ext cx="2728515" cy="142874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09600" y="1045158"/>
            <a:ext cx="7581900" cy="132343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0">
              <a:buNone/>
            </a:pPr>
            <a:r>
              <a:rPr lang="en-US" sz="2000" dirty="0">
                <a:effectLst>
                  <a:outerShdw blurRad="38100" dist="38100" dir="2700000" algn="tl">
                    <a:srgbClr val="000000">
                      <a:alpha val="43137"/>
                    </a:srgbClr>
                  </a:outerShdw>
                </a:effectLst>
              </a:rPr>
              <a:t>Responsive Web Design (RWD) is a Web design approach aimed at crafting sites to provide an optimal viewing experience, easy reading and navigation with a minimum of resizing, panning, and scrolling, across a wide range of screen sizes and devices.</a:t>
            </a:r>
          </a:p>
        </p:txBody>
      </p:sp>
      <p:sp>
        <p:nvSpPr>
          <p:cNvPr id="7" name="Rectangle 6"/>
          <p:cNvSpPr/>
          <p:nvPr/>
        </p:nvSpPr>
        <p:spPr>
          <a:xfrm>
            <a:off x="685800" y="6172200"/>
            <a:ext cx="6964680" cy="52322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sz="1400" dirty="0"/>
              <a:t>Some interesting infographics about RWD</a:t>
            </a:r>
          </a:p>
          <a:p>
            <a:r>
              <a:rPr lang="en-US" sz="1400" dirty="0">
                <a:hlinkClick r:id="rId5"/>
              </a:rPr>
              <a:t>https://www.webfx.com/blog/web-design/infographics-learn-responsive-web-design/</a:t>
            </a:r>
            <a:r>
              <a:rPr lang="en-US" sz="1400" dirty="0"/>
              <a:t> </a:t>
            </a:r>
          </a:p>
        </p:txBody>
      </p:sp>
      <p:sp>
        <p:nvSpPr>
          <p:cNvPr id="8" name="Rectangle 7"/>
          <p:cNvSpPr/>
          <p:nvPr/>
        </p:nvSpPr>
        <p:spPr>
          <a:xfrm>
            <a:off x="6324599" y="4750698"/>
            <a:ext cx="2728515"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400" dirty="0"/>
              <a:t>This subject will be covered in details throughout IT 4213</a:t>
            </a:r>
          </a:p>
        </p:txBody>
      </p:sp>
    </p:spTree>
    <p:extLst>
      <p:ext uri="{BB962C8B-B14F-4D97-AF65-F5344CB8AC3E}">
        <p14:creationId xmlns:p14="http://schemas.microsoft.com/office/powerpoint/2010/main" val="189858020"/>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Responsive Examples</a:t>
            </a:r>
          </a:p>
        </p:txBody>
      </p:sp>
      <p:sp>
        <p:nvSpPr>
          <p:cNvPr id="3" name="Content Placeholder 2"/>
          <p:cNvSpPr>
            <a:spLocks noGrp="1"/>
          </p:cNvSpPr>
          <p:nvPr>
            <p:ph idx="1"/>
          </p:nvPr>
        </p:nvSpPr>
        <p:spPr/>
        <p:txBody>
          <a:bodyPr>
            <a:normAutofit fontScale="55000" lnSpcReduction="20000"/>
          </a:bodyPr>
          <a:lstStyle/>
          <a:p>
            <a:r>
              <a:rPr lang="en-US" dirty="0"/>
              <a:t>Responsive examples</a:t>
            </a:r>
          </a:p>
          <a:p>
            <a:pPr lvl="1"/>
            <a:r>
              <a:rPr lang="en-US" dirty="0">
                <a:hlinkClick r:id="rId2"/>
              </a:rPr>
              <a:t>http://kennesaw.edu</a:t>
            </a:r>
            <a:endParaRPr lang="en-US" dirty="0"/>
          </a:p>
          <a:p>
            <a:pPr lvl="1"/>
            <a:r>
              <a:rPr lang="en-US" dirty="0">
                <a:hlinkClick r:id="rId3"/>
              </a:rPr>
              <a:t>https://cobbcounty.org</a:t>
            </a:r>
            <a:r>
              <a:rPr lang="en-US" dirty="0"/>
              <a:t> </a:t>
            </a:r>
          </a:p>
          <a:p>
            <a:pPr lvl="1"/>
            <a:r>
              <a:rPr lang="en-US" dirty="0">
                <a:hlinkClick r:id="rId4"/>
              </a:rPr>
              <a:t>http://mashable.com</a:t>
            </a:r>
            <a:endParaRPr lang="en-US" dirty="0"/>
          </a:p>
          <a:p>
            <a:pPr lvl="1"/>
            <a:r>
              <a:rPr lang="en-US" dirty="0">
                <a:hlinkClick r:id="rId5"/>
              </a:rPr>
              <a:t>http://mediaqueri.es</a:t>
            </a:r>
            <a:r>
              <a:rPr lang="en-US" dirty="0"/>
              <a:t> (more examples here)</a:t>
            </a:r>
          </a:p>
          <a:p>
            <a:pPr lvl="1"/>
            <a:endParaRPr lang="en-US" dirty="0"/>
          </a:p>
          <a:p>
            <a:pPr lvl="1"/>
            <a:endParaRPr lang="en-US" dirty="0"/>
          </a:p>
          <a:p>
            <a:pPr lvl="1"/>
            <a:endParaRPr lang="en-US" dirty="0"/>
          </a:p>
          <a:p>
            <a:endParaRPr lang="en-US" dirty="0"/>
          </a:p>
          <a:p>
            <a:endParaRPr lang="en-US" dirty="0"/>
          </a:p>
          <a:p>
            <a:endParaRPr lang="en-US" dirty="0"/>
          </a:p>
          <a:p>
            <a:endParaRPr lang="en-US" dirty="0"/>
          </a:p>
          <a:p>
            <a:endParaRPr lang="en-US" dirty="0"/>
          </a:p>
          <a:p>
            <a:r>
              <a:rPr lang="en-US" dirty="0"/>
              <a:t>Non-responsive examples</a:t>
            </a:r>
          </a:p>
          <a:p>
            <a:pPr lvl="1"/>
            <a:r>
              <a:rPr lang="en-US" dirty="0">
                <a:hlinkClick r:id="rId6"/>
              </a:rPr>
              <a:t>https://www.weather.gov</a:t>
            </a:r>
            <a:r>
              <a:rPr lang="en-US" dirty="0"/>
              <a:t> (not mobile friendly)</a:t>
            </a:r>
          </a:p>
          <a:p>
            <a:pPr lvl="1"/>
            <a:r>
              <a:rPr lang="en-US" dirty="0">
                <a:hlinkClick r:id="rId7"/>
              </a:rPr>
              <a:t>http://www.atlantawatershed.org/</a:t>
            </a:r>
            <a:r>
              <a:rPr lang="en-US" dirty="0"/>
              <a:t> (adaptive but not responsive)</a:t>
            </a:r>
          </a:p>
          <a:p>
            <a:pPr lvl="1"/>
            <a:r>
              <a:rPr lang="en-US" dirty="0"/>
              <a:t>See more: </a:t>
            </a:r>
            <a:r>
              <a:rPr lang="en-US" dirty="0">
                <a:hlinkClick r:id="rId8"/>
              </a:rPr>
              <a:t>http://cubicle-h.blogspot.com/2018/08/website-mobile-friendliness-testing.html</a:t>
            </a:r>
            <a:r>
              <a:rPr lang="en-US" dirty="0"/>
              <a:t> </a:t>
            </a:r>
          </a:p>
        </p:txBody>
      </p:sp>
      <p:sp>
        <p:nvSpPr>
          <p:cNvPr id="4" name="Rectangle 3"/>
          <p:cNvSpPr/>
          <p:nvPr/>
        </p:nvSpPr>
        <p:spPr>
          <a:xfrm>
            <a:off x="5421216" y="838200"/>
            <a:ext cx="3124200"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dirty="0"/>
              <a:t>Adjust the browser width and see the changes or use a tool like </a:t>
            </a:r>
            <a:r>
              <a:rPr lang="en-US" dirty="0">
                <a:hlinkClick r:id="rId9"/>
              </a:rPr>
              <a:t>responsinator.com</a:t>
            </a:r>
            <a:r>
              <a:rPr lang="en-US" dirty="0"/>
              <a:t> or browser developer tools.</a:t>
            </a:r>
          </a:p>
        </p:txBody>
      </p:sp>
      <p:pic>
        <p:nvPicPr>
          <p:cNvPr id="20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2384" y="2286000"/>
            <a:ext cx="8023032" cy="280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7715521"/>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Adaptive (Dynamic Serving)</a:t>
            </a:r>
          </a:p>
        </p:txBody>
      </p:sp>
      <p:sp>
        <p:nvSpPr>
          <p:cNvPr id="3" name="Content Placeholder 2"/>
          <p:cNvSpPr>
            <a:spLocks noGrp="1"/>
          </p:cNvSpPr>
          <p:nvPr>
            <p:ph idx="1"/>
          </p:nvPr>
        </p:nvSpPr>
        <p:spPr/>
        <p:txBody>
          <a:bodyPr>
            <a:normAutofit fontScale="55000" lnSpcReduction="20000"/>
          </a:bodyPr>
          <a:lstStyle/>
          <a:p>
            <a:r>
              <a:rPr lang="en-US" dirty="0"/>
              <a:t>Adaptive design aims to deliver website UI (content, style, function, etc.) and user experience that adapts to the capabilities of the device/browser.</a:t>
            </a:r>
          </a:p>
          <a:p>
            <a:pPr lvl="1"/>
            <a:r>
              <a:rPr lang="en-US" dirty="0"/>
              <a:t>Also called dynamic serving as in </a:t>
            </a:r>
            <a:r>
              <a:rPr lang="en-US" dirty="0">
                <a:hlinkClick r:id="rId2"/>
              </a:rPr>
              <a:t>https://www.thinkwithgoogle.com/marketing-resources/experience-design/building-websites-multi-screen-consumer/</a:t>
            </a:r>
            <a:endParaRPr lang="en-US" dirty="0"/>
          </a:p>
          <a:p>
            <a:pPr lvl="1"/>
            <a:r>
              <a:rPr lang="en-US" dirty="0"/>
              <a:t>Adaptation can be done either at the server side or at the client side - </a:t>
            </a:r>
            <a:r>
              <a:rPr lang="en-US" dirty="0">
                <a:hlinkClick r:id="rId3"/>
              </a:rPr>
              <a:t>https://www.wired.com/2013/05/the-two-flavors-of-a-one-web-approach-responsive-vs-adaptive/</a:t>
            </a:r>
            <a:r>
              <a:rPr lang="en-US" dirty="0"/>
              <a:t> </a:t>
            </a:r>
          </a:p>
          <a:p>
            <a:r>
              <a:rPr lang="en-US" dirty="0"/>
              <a:t>Of the Alexa 100 sites, fully 80% use adaptive web design in their delivery.</a:t>
            </a:r>
          </a:p>
          <a:p>
            <a:pPr lvl="1"/>
            <a:r>
              <a:rPr lang="en-US" dirty="0">
                <a:hlinkClick r:id="rId4"/>
              </a:rPr>
              <a:t>https://mobiforge.com/news-comment/adaptive-web-design-dominates-in-the-webs-top-brands</a:t>
            </a:r>
            <a:endParaRPr lang="en-US" dirty="0"/>
          </a:p>
          <a:p>
            <a:r>
              <a:rPr lang="en-US" dirty="0"/>
              <a:t>Some examples (notice the webpage does not respond to size change well):</a:t>
            </a:r>
          </a:p>
          <a:p>
            <a:pPr lvl="1"/>
            <a:r>
              <a:rPr lang="en-US" dirty="0">
                <a:hlinkClick r:id="rId5"/>
              </a:rPr>
              <a:t>http://google.com</a:t>
            </a:r>
            <a:r>
              <a:rPr lang="en-US" dirty="0"/>
              <a:t> </a:t>
            </a:r>
          </a:p>
          <a:p>
            <a:pPr lvl="1"/>
            <a:r>
              <a:rPr lang="en-US" dirty="0">
                <a:hlinkClick r:id="rId6"/>
              </a:rPr>
              <a:t>https://www.yahoo.com</a:t>
            </a:r>
            <a:endParaRPr lang="en-US" dirty="0"/>
          </a:p>
          <a:p>
            <a:pPr lvl="1"/>
            <a:r>
              <a:rPr lang="en-US" dirty="0">
                <a:hlinkClick r:id="rId7"/>
              </a:rPr>
              <a:t>http://dealnews.com</a:t>
            </a:r>
            <a:endParaRPr lang="en-US" dirty="0"/>
          </a:p>
          <a:p>
            <a:pPr lvl="1"/>
            <a:r>
              <a:rPr lang="en-US" dirty="0">
                <a:hlinkClick r:id="rId8"/>
              </a:rPr>
              <a:t>https://gillette.com</a:t>
            </a:r>
            <a:endParaRPr lang="en-US" dirty="0"/>
          </a:p>
          <a:p>
            <a:pPr lvl="1"/>
            <a:r>
              <a:rPr lang="en-US" dirty="0">
                <a:hlinkClick r:id="rId9"/>
              </a:rPr>
              <a:t>https://github.com/vmware</a:t>
            </a:r>
            <a:endParaRPr lang="en-US" dirty="0"/>
          </a:p>
          <a:p>
            <a:r>
              <a:rPr lang="en-US" dirty="0"/>
              <a:t>Responsive design can somewhat be considered as a kind of adaptive design. It adapts UI based on screen size (width mainly). But adaptive design considers more features than just screen size.</a:t>
            </a:r>
          </a:p>
          <a:p>
            <a:pPr lvl="1"/>
            <a:r>
              <a:rPr lang="en-US" dirty="0">
                <a:hlinkClick r:id="rId10"/>
              </a:rPr>
              <a:t>http://bradfrost.com/blog/post/the-many-faces-of-adaptive-design/</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23</a:t>
            </a:fld>
            <a:endParaRPr lang="en-US" altLang="en-US"/>
          </a:p>
        </p:txBody>
      </p:sp>
    </p:spTree>
    <p:extLst>
      <p:ext uri="{BB962C8B-B14F-4D97-AF65-F5344CB8AC3E}">
        <p14:creationId xmlns:p14="http://schemas.microsoft.com/office/powerpoint/2010/main" val="11644499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Feature/Device Detection</a:t>
            </a:r>
          </a:p>
        </p:txBody>
      </p:sp>
      <p:sp>
        <p:nvSpPr>
          <p:cNvPr id="3" name="Content Placeholder 2"/>
          <p:cNvSpPr>
            <a:spLocks noGrp="1"/>
          </p:cNvSpPr>
          <p:nvPr>
            <p:ph idx="1"/>
          </p:nvPr>
        </p:nvSpPr>
        <p:spPr/>
        <p:txBody>
          <a:bodyPr>
            <a:normAutofit fontScale="77500" lnSpcReduction="20000"/>
          </a:bodyPr>
          <a:lstStyle/>
          <a:p>
            <a:r>
              <a:rPr lang="en-US" dirty="0"/>
              <a:t>Adaptive design heavily uses feature detection and other sound progressive enhancement techniques.</a:t>
            </a:r>
          </a:p>
          <a:p>
            <a:r>
              <a:rPr lang="en-US" dirty="0"/>
              <a:t>These features may include</a:t>
            </a:r>
          </a:p>
          <a:p>
            <a:pPr lvl="1"/>
            <a:r>
              <a:rPr lang="en-US" dirty="0"/>
              <a:t>Screen size and capabilities (orientation, touch, etc.)</a:t>
            </a:r>
          </a:p>
          <a:p>
            <a:pPr lvl="1"/>
            <a:r>
              <a:rPr lang="en-US" dirty="0"/>
              <a:t>Device/OS type</a:t>
            </a:r>
          </a:p>
          <a:p>
            <a:pPr lvl="1"/>
            <a:r>
              <a:rPr lang="en-US" dirty="0"/>
              <a:t>Browser type/version</a:t>
            </a:r>
          </a:p>
          <a:p>
            <a:pPr lvl="1"/>
            <a:r>
              <a:rPr lang="en-US" dirty="0"/>
              <a:t>Hardware features</a:t>
            </a:r>
          </a:p>
          <a:p>
            <a:r>
              <a:rPr lang="en-US" dirty="0"/>
              <a:t>In the separate mobile site approach, device detection is also often used to redirect users to mobile or desktop version site.</a:t>
            </a:r>
          </a:p>
          <a:p>
            <a:r>
              <a:rPr lang="en-US" dirty="0"/>
              <a:t>Feature detection techniques</a:t>
            </a:r>
          </a:p>
          <a:p>
            <a:pPr lvl="1"/>
            <a:r>
              <a:rPr lang="en-US" dirty="0"/>
              <a:t>Parsing User-Agent strings: </a:t>
            </a:r>
            <a:r>
              <a:rPr lang="en-US" dirty="0">
                <a:hlinkClick r:id="rId2"/>
              </a:rPr>
              <a:t>https://deviceatlas.com/blog/user-agent-parsing-how-it-works-and-how-it-can-be-used</a:t>
            </a:r>
            <a:endParaRPr lang="en-US" dirty="0"/>
          </a:p>
          <a:p>
            <a:pPr lvl="1"/>
            <a:r>
              <a:rPr lang="en-US" dirty="0"/>
              <a:t>Using JavaScript testing: </a:t>
            </a:r>
            <a:r>
              <a:rPr lang="en-US" dirty="0" err="1"/>
              <a:t>Modernizr</a:t>
            </a:r>
            <a:r>
              <a:rPr lang="en-US" dirty="0"/>
              <a:t> </a:t>
            </a:r>
            <a:r>
              <a:rPr lang="en-US" dirty="0">
                <a:hlinkClick r:id="rId3"/>
              </a:rPr>
              <a:t>https://modernizr.com</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24</a:t>
            </a:fld>
            <a:endParaRPr lang="en-US" altLang="en-US"/>
          </a:p>
        </p:txBody>
      </p:sp>
    </p:spTree>
    <p:extLst>
      <p:ext uri="{BB962C8B-B14F-4D97-AF65-F5344CB8AC3E}">
        <p14:creationId xmlns:p14="http://schemas.microsoft.com/office/powerpoint/2010/main" val="4276746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Hybrid - RESS</a:t>
            </a:r>
          </a:p>
        </p:txBody>
      </p:sp>
      <p:sp>
        <p:nvSpPr>
          <p:cNvPr id="3" name="Content Placeholder 2"/>
          <p:cNvSpPr>
            <a:spLocks noGrp="1"/>
          </p:cNvSpPr>
          <p:nvPr>
            <p:ph idx="1"/>
          </p:nvPr>
        </p:nvSpPr>
        <p:spPr/>
        <p:txBody>
          <a:bodyPr>
            <a:normAutofit fontScale="92500" lnSpcReduction="20000"/>
          </a:bodyPr>
          <a:lstStyle/>
          <a:p>
            <a:r>
              <a:rPr lang="en-US" dirty="0"/>
              <a:t>The two approaches are not mutually exclusive. Many sites combine techniques to achieve the best results.</a:t>
            </a:r>
          </a:p>
          <a:p>
            <a:r>
              <a:rPr lang="en-US" dirty="0"/>
              <a:t>RESS: Responsive Design + Server Side Components</a:t>
            </a:r>
          </a:p>
          <a:p>
            <a:pPr lvl="1"/>
            <a:r>
              <a:rPr lang="en-US" dirty="0"/>
              <a:t>A single set of page templates define an entire Web site for all devices (responsive) but key components within that site have device-class specific implementations that are rendered server side (server side components).</a:t>
            </a:r>
          </a:p>
          <a:p>
            <a:pPr lvl="1"/>
            <a:r>
              <a:rPr lang="en-US" dirty="0">
                <a:hlinkClick r:id="rId2"/>
              </a:rPr>
              <a:t>http://www.lukew.com/ff/entry.asp?1392</a:t>
            </a:r>
            <a:r>
              <a:rPr lang="en-US" dirty="0"/>
              <a:t> </a:t>
            </a:r>
          </a:p>
          <a:p>
            <a:r>
              <a:rPr lang="en-US" dirty="0"/>
              <a:t>Comparison of the three:</a:t>
            </a:r>
          </a:p>
          <a:p>
            <a:pPr lvl="1"/>
            <a:r>
              <a:rPr lang="en-US" dirty="0">
                <a:hlinkClick r:id="rId3"/>
              </a:rPr>
              <a:t>http://www.lukew.com/ff/entry.asp?1509</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25</a:t>
            </a:fld>
            <a:endParaRPr lang="en-US" altLang="en-US"/>
          </a:p>
        </p:txBody>
      </p:sp>
    </p:spTree>
    <p:extLst>
      <p:ext uri="{BB962C8B-B14F-4D97-AF65-F5344CB8AC3E}">
        <p14:creationId xmlns:p14="http://schemas.microsoft.com/office/powerpoint/2010/main" val="12783143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Mobile Web App</a:t>
            </a:r>
          </a:p>
        </p:txBody>
      </p:sp>
      <p:sp>
        <p:nvSpPr>
          <p:cNvPr id="3" name="Content Placeholder 2"/>
          <p:cNvSpPr>
            <a:spLocks noGrp="1"/>
          </p:cNvSpPr>
          <p:nvPr>
            <p:ph idx="1"/>
          </p:nvPr>
        </p:nvSpPr>
        <p:spPr/>
        <p:txBody>
          <a:bodyPr>
            <a:normAutofit fontScale="55000" lnSpcReduction="20000"/>
          </a:bodyPr>
          <a:lstStyle/>
          <a:p>
            <a:r>
              <a:rPr lang="en-US" dirty="0"/>
              <a:t>Mobile web apps are still websites and delivered through browsers. They are more focused on a particular functionality without cluttered information and content.</a:t>
            </a:r>
          </a:p>
          <a:p>
            <a:pPr lvl="1"/>
            <a:r>
              <a:rPr lang="en-US" dirty="0">
                <a:hlinkClick r:id="rId2"/>
              </a:rPr>
              <a:t>https://www.androidpolice.com/2018/01/26/opinion-mobile-web-apps-finally-becoming-alternative-native-apps/</a:t>
            </a:r>
            <a:r>
              <a:rPr lang="en-US" dirty="0"/>
              <a:t> </a:t>
            </a:r>
          </a:p>
          <a:p>
            <a:r>
              <a:rPr lang="en-US" dirty="0"/>
              <a:t>App-like web site looks and acts like a native mobile app (browser hidden, etc.) but is actually a web site</a:t>
            </a:r>
          </a:p>
          <a:p>
            <a:pPr lvl="1"/>
            <a:r>
              <a:rPr lang="en-US" dirty="0"/>
              <a:t>This will give the website an “app” look and feel without installing anything at first</a:t>
            </a:r>
          </a:p>
          <a:p>
            <a:pPr lvl="1"/>
            <a:r>
              <a:rPr lang="en-US" dirty="0"/>
              <a:t>But they are still dependent on the browser to drive them</a:t>
            </a:r>
          </a:p>
          <a:p>
            <a:pPr lvl="1"/>
            <a:r>
              <a:rPr lang="en-US" dirty="0"/>
              <a:t>See an example “</a:t>
            </a:r>
            <a:r>
              <a:rPr lang="en-US" dirty="0" err="1"/>
              <a:t>Sencha</a:t>
            </a:r>
            <a:r>
              <a:rPr lang="en-US" dirty="0"/>
              <a:t> </a:t>
            </a:r>
            <a:r>
              <a:rPr lang="en-US" dirty="0" err="1"/>
              <a:t>Fastbook</a:t>
            </a:r>
            <a:r>
              <a:rPr lang="en-US" dirty="0"/>
              <a:t> ”here: </a:t>
            </a:r>
            <a:r>
              <a:rPr lang="en-US" dirty="0">
                <a:hlinkClick r:id="rId3"/>
              </a:rPr>
              <a:t>https://www.youtube.com/watch?v=XkDWLcErzGs</a:t>
            </a:r>
            <a:r>
              <a:rPr lang="en-US" dirty="0"/>
              <a:t> </a:t>
            </a:r>
          </a:p>
          <a:p>
            <a:r>
              <a:rPr lang="en-US" dirty="0"/>
              <a:t>Some features:</a:t>
            </a:r>
          </a:p>
          <a:p>
            <a:pPr lvl="1"/>
            <a:r>
              <a:rPr lang="en-US" dirty="0"/>
              <a:t>Launch from home screen (like an app): </a:t>
            </a:r>
            <a:r>
              <a:rPr lang="en-US" dirty="0">
                <a:hlinkClick r:id="rId4"/>
              </a:rPr>
              <a:t>http://www.howtogeek.com/196087/how-to-add-websites-to-the-home-screen-on-any-smartphone-or-tablet/</a:t>
            </a:r>
            <a:r>
              <a:rPr lang="en-US" dirty="0"/>
              <a:t> </a:t>
            </a:r>
          </a:p>
          <a:p>
            <a:pPr lvl="1"/>
            <a:r>
              <a:rPr lang="en-US" dirty="0"/>
              <a:t>Running offline</a:t>
            </a:r>
          </a:p>
          <a:p>
            <a:pPr lvl="1"/>
            <a:r>
              <a:rPr lang="en-US" dirty="0"/>
              <a:t>OS level notification</a:t>
            </a:r>
          </a:p>
          <a:p>
            <a:pPr lvl="1"/>
            <a:r>
              <a:rPr lang="en-US" dirty="0"/>
              <a:t>Hardware capabilities like GPS, etc.</a:t>
            </a:r>
          </a:p>
          <a:p>
            <a:pPr lvl="1"/>
            <a:endParaRPr lang="en-US" dirty="0"/>
          </a:p>
          <a:p>
            <a:pPr lvl="1"/>
            <a:endParaRPr lang="en-US" dirty="0"/>
          </a:p>
          <a:p>
            <a:r>
              <a:rPr lang="en-US" dirty="0"/>
              <a:t>Take it to another level: progressive web app (optimized app-like web site)</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26</a:t>
            </a:fld>
            <a:endParaRPr lang="en-US" altLang="en-US"/>
          </a:p>
        </p:txBody>
      </p:sp>
      <p:sp>
        <p:nvSpPr>
          <p:cNvPr id="5" name="Rectangle 4"/>
          <p:cNvSpPr/>
          <p:nvPr/>
        </p:nvSpPr>
        <p:spPr>
          <a:xfrm>
            <a:off x="1066800" y="5257800"/>
            <a:ext cx="5791200" cy="46166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200" dirty="0"/>
              <a:t>Extended reading: </a:t>
            </a:r>
            <a:br>
              <a:rPr lang="en-US" sz="1200" dirty="0"/>
            </a:br>
            <a:r>
              <a:rPr lang="en-US" sz="1200" dirty="0">
                <a:hlinkClick r:id="rId5"/>
              </a:rPr>
              <a:t>https://www.sencha.com/blog/create-web-apps-with-the-capabilities-of-native-apps/</a:t>
            </a:r>
            <a:endParaRPr lang="en-US" sz="1200" dirty="0"/>
          </a:p>
        </p:txBody>
      </p:sp>
    </p:spTree>
    <p:extLst>
      <p:ext uri="{BB962C8B-B14F-4D97-AF65-F5344CB8AC3E}">
        <p14:creationId xmlns:p14="http://schemas.microsoft.com/office/powerpoint/2010/main" val="39379472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Progressive Web App</a:t>
            </a:r>
          </a:p>
        </p:txBody>
      </p:sp>
      <p:sp>
        <p:nvSpPr>
          <p:cNvPr id="3" name="Content Placeholder 2"/>
          <p:cNvSpPr>
            <a:spLocks noGrp="1"/>
          </p:cNvSpPr>
          <p:nvPr>
            <p:ph idx="1"/>
          </p:nvPr>
        </p:nvSpPr>
        <p:spPr/>
        <p:txBody>
          <a:bodyPr>
            <a:normAutofit fontScale="70000" lnSpcReduction="20000"/>
          </a:bodyPr>
          <a:lstStyle/>
          <a:p>
            <a:r>
              <a:rPr lang="en-US" dirty="0"/>
              <a:t>Progressive web applications (PWAs) are web applications that load like regular web pages or websites but can offer the user functionality such as working offline, push notifications, and device hardware access traditionally available only to native applications. PWAs combine the flexibility of the web with the experience of a native application.</a:t>
            </a:r>
          </a:p>
          <a:p>
            <a:pPr lvl="1"/>
            <a:r>
              <a:rPr lang="en-US" dirty="0">
                <a:hlinkClick r:id="rId2"/>
              </a:rPr>
              <a:t>https://en.wikipedia.org/wiki/Progressive_web_applications</a:t>
            </a:r>
            <a:r>
              <a:rPr lang="en-US" dirty="0"/>
              <a:t> </a:t>
            </a:r>
          </a:p>
          <a:p>
            <a:r>
              <a:rPr lang="en-US" dirty="0"/>
              <a:t>Examples</a:t>
            </a:r>
          </a:p>
          <a:p>
            <a:pPr lvl="1"/>
            <a:r>
              <a:rPr lang="en-US" dirty="0"/>
              <a:t>Twitter </a:t>
            </a:r>
            <a:r>
              <a:rPr lang="en-US" dirty="0">
                <a:hlinkClick r:id="rId3"/>
              </a:rPr>
              <a:t>https://buildfire.com/progressive-web-app/</a:t>
            </a:r>
            <a:r>
              <a:rPr lang="en-US" dirty="0"/>
              <a:t> </a:t>
            </a:r>
          </a:p>
          <a:p>
            <a:r>
              <a:rPr lang="en-US" dirty="0"/>
              <a:t>More resources (not covered in IT 4213)</a:t>
            </a:r>
          </a:p>
          <a:p>
            <a:pPr lvl="1"/>
            <a:r>
              <a:rPr lang="en-US" dirty="0">
                <a:hlinkClick r:id="rId4"/>
              </a:rPr>
              <a:t>https://developers.google.com/web/progressive-web-apps</a:t>
            </a:r>
            <a:r>
              <a:rPr lang="en-US" dirty="0"/>
              <a:t> </a:t>
            </a:r>
          </a:p>
          <a:p>
            <a:pPr lvl="1"/>
            <a:r>
              <a:rPr lang="en-US" dirty="0">
                <a:hlinkClick r:id="rId5"/>
              </a:rPr>
              <a:t>http://arc.applause.com/2015/11/30/application-shell-architecture/</a:t>
            </a:r>
            <a:r>
              <a:rPr lang="en-US" dirty="0"/>
              <a:t> </a:t>
            </a:r>
          </a:p>
          <a:p>
            <a:pPr lvl="1"/>
            <a:r>
              <a:rPr lang="en-US" dirty="0">
                <a:hlinkClick r:id="rId6"/>
              </a:rPr>
              <a:t>http://developer.telerik.com/featured/what-progressive-web-apps-mean-for-the-web/</a:t>
            </a:r>
            <a:r>
              <a:rPr lang="en-US" dirty="0"/>
              <a:t> </a:t>
            </a:r>
          </a:p>
          <a:p>
            <a:pPr lvl="1"/>
            <a:r>
              <a:rPr lang="en-US" dirty="0">
                <a:hlinkClick r:id="rId7"/>
              </a:rPr>
              <a:t>http://gonehybrid.com/are-progressive-web-apps-the-future-of-mobile-apps/</a:t>
            </a:r>
            <a:endParaRPr lang="en-US" dirty="0"/>
          </a:p>
          <a:p>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27</a:t>
            </a:fld>
            <a:endParaRPr lang="en-US" altLang="en-US"/>
          </a:p>
        </p:txBody>
      </p:sp>
    </p:spTree>
    <p:extLst>
      <p:ext uri="{BB962C8B-B14F-4D97-AF65-F5344CB8AC3E}">
        <p14:creationId xmlns:p14="http://schemas.microsoft.com/office/powerpoint/2010/main" val="42753361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Apps using Web Technologies</a:t>
            </a:r>
          </a:p>
        </p:txBody>
      </p:sp>
      <p:sp>
        <p:nvSpPr>
          <p:cNvPr id="3" name="Content Placeholder 2"/>
          <p:cNvSpPr>
            <a:spLocks noGrp="1"/>
          </p:cNvSpPr>
          <p:nvPr>
            <p:ph idx="1"/>
          </p:nvPr>
        </p:nvSpPr>
        <p:spPr/>
        <p:txBody>
          <a:bodyPr>
            <a:normAutofit lnSpcReduction="10000"/>
          </a:bodyPr>
          <a:lstStyle/>
          <a:p>
            <a:r>
              <a:rPr lang="en-US" dirty="0"/>
              <a:t>Mobile web also refers to the use of web technologies for mobile app development that are not dependent on web browsers</a:t>
            </a:r>
          </a:p>
          <a:p>
            <a:r>
              <a:rPr lang="en-US" dirty="0"/>
              <a:t>These apps may include:</a:t>
            </a:r>
          </a:p>
          <a:p>
            <a:pPr lvl="1"/>
            <a:r>
              <a:rPr lang="en-US" dirty="0"/>
              <a:t>Hybrid web app</a:t>
            </a:r>
          </a:p>
          <a:p>
            <a:pPr lvl="1"/>
            <a:r>
              <a:rPr lang="en-US" dirty="0"/>
              <a:t>Use of web components (Web View) to display web pages in </a:t>
            </a:r>
            <a:r>
              <a:rPr lang="en-US"/>
              <a:t>native apps </a:t>
            </a:r>
            <a:r>
              <a:rPr lang="en-US">
                <a:hlinkClick r:id="rId2"/>
              </a:rPr>
              <a:t>https://www.addthis.com/blog/2017/04/04/in-app-browsers-explained/#.XEfp7VxKibh</a:t>
            </a:r>
            <a:r>
              <a:rPr lang="en-US"/>
              <a:t> </a:t>
            </a:r>
            <a:endParaRPr lang="en-US" dirty="0"/>
          </a:p>
          <a:p>
            <a:pPr lvl="1"/>
            <a:r>
              <a:rPr lang="en-US" dirty="0" err="1"/>
              <a:t>mBaaS</a:t>
            </a:r>
            <a:r>
              <a:rPr lang="en-US" dirty="0"/>
              <a:t>, through the use of web APIs and services, used by various kinds of apps</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28</a:t>
            </a:fld>
            <a:endParaRPr lang="en-US" altLang="en-US"/>
          </a:p>
        </p:txBody>
      </p:sp>
      <p:sp>
        <p:nvSpPr>
          <p:cNvPr id="5" name="Rectangle 4"/>
          <p:cNvSpPr/>
          <p:nvPr/>
        </p:nvSpPr>
        <p:spPr>
          <a:xfrm>
            <a:off x="838200" y="6137814"/>
            <a:ext cx="3657600" cy="30777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400" dirty="0"/>
              <a:t>This course will NOT cover these subjects.</a:t>
            </a:r>
          </a:p>
        </p:txBody>
      </p:sp>
    </p:spTree>
    <p:extLst>
      <p:ext uri="{BB962C8B-B14F-4D97-AF65-F5344CB8AC3E}">
        <p14:creationId xmlns:p14="http://schemas.microsoft.com/office/powerpoint/2010/main" val="13483298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Hybrid Web Apps</a:t>
            </a:r>
            <a:endParaRPr lang="en-US" dirty="0"/>
          </a:p>
        </p:txBody>
      </p:sp>
      <p:sp>
        <p:nvSpPr>
          <p:cNvPr id="3" name="Content Placeholder 2"/>
          <p:cNvSpPr>
            <a:spLocks noGrp="1"/>
          </p:cNvSpPr>
          <p:nvPr>
            <p:ph idx="1"/>
          </p:nvPr>
        </p:nvSpPr>
        <p:spPr/>
        <p:txBody>
          <a:bodyPr>
            <a:normAutofit fontScale="70000" lnSpcReduction="20000"/>
          </a:bodyPr>
          <a:lstStyle/>
          <a:p>
            <a:r>
              <a:rPr lang="en-US" dirty="0"/>
              <a:t>Hybrid apps are apps developed based on the web technologies (HTML, CSS, JavaScript) and wrapped in a platform specific native container</a:t>
            </a:r>
          </a:p>
          <a:p>
            <a:pPr lvl="1"/>
            <a:r>
              <a:rPr lang="en-US" dirty="0"/>
              <a:t>Similar to Java and </a:t>
            </a:r>
            <a:r>
              <a:rPr lang="en-US" dirty="0" err="1"/>
              <a:t>.Net’s</a:t>
            </a:r>
            <a:r>
              <a:rPr lang="en-US" dirty="0"/>
              <a:t> vision of Write-Once-Run-Anywhere</a:t>
            </a:r>
          </a:p>
          <a:p>
            <a:pPr lvl="1"/>
            <a:r>
              <a:rPr lang="en-US" dirty="0"/>
              <a:t>Device features are exposed through JavaScript API</a:t>
            </a:r>
          </a:p>
          <a:p>
            <a:pPr lvl="1"/>
            <a:r>
              <a:rPr lang="en-US" dirty="0"/>
              <a:t>The execution of the app relies on the browser engine of the OS it is installed in</a:t>
            </a:r>
          </a:p>
          <a:p>
            <a:r>
              <a:rPr lang="en-US" dirty="0"/>
              <a:t>Gartner Says by 2016, More Than 50 Percent of Mobile Apps Deployed Will be Hybrid</a:t>
            </a:r>
          </a:p>
          <a:p>
            <a:pPr lvl="1"/>
            <a:r>
              <a:rPr lang="en-US" dirty="0">
                <a:hlinkClick r:id="rId2"/>
              </a:rPr>
              <a:t>http://www.gartner.com/newsroom/id/2324917</a:t>
            </a:r>
            <a:r>
              <a:rPr lang="en-US" dirty="0"/>
              <a:t> </a:t>
            </a:r>
          </a:p>
          <a:p>
            <a:r>
              <a:rPr lang="en-US" dirty="0"/>
              <a:t>Major tools: </a:t>
            </a:r>
          </a:p>
          <a:p>
            <a:pPr lvl="1"/>
            <a:r>
              <a:rPr lang="en-US" dirty="0"/>
              <a:t>Apache Cordova</a:t>
            </a:r>
          </a:p>
          <a:p>
            <a:pPr lvl="1"/>
            <a:r>
              <a:rPr lang="en-US" dirty="0" err="1"/>
              <a:t>PhoneGap</a:t>
            </a:r>
            <a:r>
              <a:rPr lang="en-US" dirty="0"/>
              <a:t>: </a:t>
            </a:r>
            <a:r>
              <a:rPr lang="en-US" dirty="0">
                <a:hlinkClick r:id="rId3"/>
              </a:rPr>
              <a:t>http://phonegap.com</a:t>
            </a:r>
            <a:endParaRPr lang="en-US" dirty="0"/>
          </a:p>
          <a:p>
            <a:pPr lvl="1"/>
            <a:r>
              <a:rPr lang="en-US" dirty="0" err="1"/>
              <a:t>Appcelerator</a:t>
            </a:r>
            <a:r>
              <a:rPr lang="en-US" dirty="0"/>
              <a:t> Titanium</a:t>
            </a:r>
          </a:p>
          <a:p>
            <a:pPr lvl="1"/>
            <a:r>
              <a:rPr lang="en-US" dirty="0"/>
              <a:t>IBM MobileFirst</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29</a:t>
            </a:fld>
            <a:endParaRPr lang="en-US" altLang="en-US"/>
          </a:p>
        </p:txBody>
      </p:sp>
      <p:pic>
        <p:nvPicPr>
          <p:cNvPr id="1028" name="Picture 4" descr="https://build.phonegap.com/images/marketing/build-diagra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8603" y="5300320"/>
            <a:ext cx="4198622" cy="144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102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Data/Reports Relevant to Mobile Web</a:t>
            </a:r>
          </a:p>
        </p:txBody>
      </p:sp>
      <p:sp>
        <p:nvSpPr>
          <p:cNvPr id="3" name="Content Placeholder 2"/>
          <p:cNvSpPr>
            <a:spLocks noGrp="1"/>
          </p:cNvSpPr>
          <p:nvPr>
            <p:ph idx="1"/>
          </p:nvPr>
        </p:nvSpPr>
        <p:spPr/>
        <p:txBody>
          <a:bodyPr>
            <a:normAutofit fontScale="55000" lnSpcReduction="20000"/>
          </a:bodyPr>
          <a:lstStyle/>
          <a:p>
            <a:r>
              <a:rPr lang="en-US" dirty="0">
                <a:hlinkClick r:id="rId2"/>
              </a:rPr>
              <a:t>http://gs.statcounter.com</a:t>
            </a:r>
            <a:endParaRPr lang="en-US" dirty="0"/>
          </a:p>
          <a:p>
            <a:pPr lvl="1"/>
            <a:r>
              <a:rPr lang="en-US" dirty="0"/>
              <a:t>Web traffic by operating systems, device type/vendor, browser type</a:t>
            </a:r>
          </a:p>
          <a:p>
            <a:r>
              <a:rPr lang="en-US" dirty="0">
                <a:hlinkClick r:id="rId3"/>
              </a:rPr>
              <a:t>http://netmarketshare.com</a:t>
            </a:r>
            <a:endParaRPr lang="en-US" dirty="0"/>
          </a:p>
          <a:p>
            <a:pPr lvl="1"/>
            <a:r>
              <a:rPr lang="en-US" dirty="0"/>
              <a:t>Web browsing by device type (mobile accounts for about 50%)</a:t>
            </a:r>
          </a:p>
          <a:p>
            <a:r>
              <a:rPr lang="en-US" dirty="0"/>
              <a:t>Internet Trends by Mary Meeker </a:t>
            </a:r>
            <a:r>
              <a:rPr lang="en-US" dirty="0">
                <a:hlinkClick r:id="rId4"/>
              </a:rPr>
              <a:t>https://www.bondcap.com/#archive</a:t>
            </a:r>
            <a:endParaRPr lang="en-US" dirty="0"/>
          </a:p>
          <a:p>
            <a:pPr lvl="1"/>
            <a:r>
              <a:rPr lang="en-US" dirty="0"/>
              <a:t>Mobile usage as % of Web usage</a:t>
            </a:r>
          </a:p>
          <a:p>
            <a:pPr lvl="1"/>
            <a:r>
              <a:rPr lang="en-US" dirty="0"/>
              <a:t>Time spent per adult user per day with digital media</a:t>
            </a:r>
          </a:p>
          <a:p>
            <a:r>
              <a:rPr lang="en-US" dirty="0">
                <a:hlinkClick r:id="rId5"/>
              </a:rPr>
              <a:t>https://deviceatlas.com/blog</a:t>
            </a:r>
            <a:endParaRPr lang="en-US" dirty="0"/>
          </a:p>
          <a:p>
            <a:r>
              <a:rPr lang="en-US" dirty="0"/>
              <a:t>Cisco Mobile Visual Networking Index (VNI) Forecast</a:t>
            </a:r>
          </a:p>
          <a:p>
            <a:pPr lvl="1"/>
            <a:r>
              <a:rPr lang="en-US" dirty="0">
                <a:hlinkClick r:id="rId6"/>
              </a:rPr>
              <a:t>https://www.cisco.com/c/en/us/solutions/service-provider/visual-networking-index-vni/index.html#~mobile-forecast</a:t>
            </a:r>
            <a:r>
              <a:rPr lang="en-US" dirty="0"/>
              <a:t> </a:t>
            </a:r>
          </a:p>
          <a:p>
            <a:pPr lvl="1" fontAlgn="t"/>
            <a:r>
              <a:rPr lang="en-US" dirty="0"/>
              <a:t>Average data connection speed</a:t>
            </a:r>
          </a:p>
          <a:p>
            <a:pPr lvl="1" fontAlgn="t"/>
            <a:r>
              <a:rPr lang="en-US" dirty="0"/>
              <a:t>Total of mobile connected device</a:t>
            </a:r>
          </a:p>
          <a:p>
            <a:pPr lvl="1" fontAlgn="t"/>
            <a:r>
              <a:rPr lang="en-US" dirty="0"/>
              <a:t>Average traffic (data usage) per device</a:t>
            </a:r>
          </a:p>
          <a:p>
            <a:pPr lvl="1" fontAlgn="t"/>
            <a:r>
              <a:rPr lang="en-US" dirty="0"/>
              <a:t>The percentage of mobile data traffic out of all fixed and mobile data traffic</a:t>
            </a:r>
          </a:p>
          <a:p>
            <a:pPr lvl="1" fontAlgn="t"/>
            <a:r>
              <a:rPr lang="en-US" dirty="0"/>
              <a:t>The percentage of mobile connections will be 'smart' connections </a:t>
            </a:r>
          </a:p>
          <a:p>
            <a:pPr lvl="1" fontAlgn="t"/>
            <a:r>
              <a:rPr lang="en-US" dirty="0"/>
              <a:t>Mobile traffic per mobile-connected end-user device per month</a:t>
            </a:r>
          </a:p>
          <a:p>
            <a:pPr fontAlgn="t"/>
            <a:endParaRPr lang="en-US" dirty="0"/>
          </a:p>
          <a:p>
            <a:pPr lvl="2"/>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3</a:t>
            </a:fld>
            <a:endParaRPr lang="en-US" altLang="en-US"/>
          </a:p>
        </p:txBody>
      </p:sp>
    </p:spTree>
    <p:extLst>
      <p:ext uri="{BB962C8B-B14F-4D97-AF65-F5344CB8AC3E}">
        <p14:creationId xmlns:p14="http://schemas.microsoft.com/office/powerpoint/2010/main" val="26095230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Web View</a:t>
            </a:r>
          </a:p>
        </p:txBody>
      </p:sp>
      <p:sp>
        <p:nvSpPr>
          <p:cNvPr id="3" name="Content Placeholder 2"/>
          <p:cNvSpPr>
            <a:spLocks noGrp="1"/>
          </p:cNvSpPr>
          <p:nvPr>
            <p:ph idx="1"/>
          </p:nvPr>
        </p:nvSpPr>
        <p:spPr>
          <a:xfrm>
            <a:off x="228600" y="990600"/>
            <a:ext cx="4800600" cy="5305425"/>
          </a:xfrm>
        </p:spPr>
        <p:txBody>
          <a:bodyPr>
            <a:normAutofit fontScale="62500" lnSpcReduction="20000"/>
          </a:bodyPr>
          <a:lstStyle/>
          <a:p>
            <a:r>
              <a:rPr lang="en-US" dirty="0"/>
              <a:t>All the smartphone operating systems support the use of </a:t>
            </a:r>
            <a:r>
              <a:rPr lang="en-US" dirty="0" err="1"/>
              <a:t>WebViews</a:t>
            </a:r>
            <a:r>
              <a:rPr lang="en-US" dirty="0"/>
              <a:t> in apps. </a:t>
            </a:r>
            <a:r>
              <a:rPr lang="en-US" i="1" dirty="0" err="1"/>
              <a:t>WebViews</a:t>
            </a:r>
            <a:r>
              <a:rPr lang="en-US" dirty="0"/>
              <a:t> are a small view component to handle web page content (HTML/CSS, etc.). A </a:t>
            </a:r>
            <a:r>
              <a:rPr lang="en-US" dirty="0" err="1"/>
              <a:t>WebView</a:t>
            </a:r>
            <a:r>
              <a:rPr lang="en-US" dirty="0"/>
              <a:t> can be a tiny part of the app screen, as shown in Figure 1, a whole page, or anything in between.</a:t>
            </a:r>
          </a:p>
          <a:p>
            <a:r>
              <a:rPr lang="en-US" dirty="0" err="1"/>
              <a:t>WebView</a:t>
            </a:r>
            <a:r>
              <a:rPr lang="en-US" dirty="0"/>
              <a:t> Apps</a:t>
            </a:r>
          </a:p>
          <a:p>
            <a:pPr lvl="1"/>
            <a:r>
              <a:rPr lang="en-US" dirty="0"/>
              <a:t>The entire app or at least most of it uses one big </a:t>
            </a:r>
            <a:r>
              <a:rPr lang="en-US" dirty="0" err="1"/>
              <a:t>WebView</a:t>
            </a:r>
            <a:endParaRPr lang="en-US" dirty="0"/>
          </a:p>
          <a:p>
            <a:r>
              <a:rPr lang="en-US" dirty="0"/>
              <a:t>Some example apps</a:t>
            </a:r>
          </a:p>
          <a:p>
            <a:pPr lvl="1"/>
            <a:r>
              <a:rPr lang="en-US" dirty="0"/>
              <a:t>Facebook, Evernote, Instagram, LinkedIn, Uber, Slack, Twitter, Gmail, the Amazon </a:t>
            </a:r>
            <a:r>
              <a:rPr lang="en-US" dirty="0" err="1"/>
              <a:t>Appstore</a:t>
            </a:r>
            <a:r>
              <a:rPr lang="en-US" dirty="0"/>
              <a:t>, and many others are or have been </a:t>
            </a:r>
            <a:r>
              <a:rPr lang="en-US" dirty="0" err="1"/>
              <a:t>WebView</a:t>
            </a:r>
            <a:r>
              <a:rPr lang="en-US" dirty="0"/>
              <a:t> apps</a:t>
            </a:r>
          </a:p>
          <a:p>
            <a:pPr lvl="1"/>
            <a:r>
              <a:rPr lang="en-US" dirty="0" err="1"/>
              <a:t>Quora</a:t>
            </a:r>
            <a:r>
              <a:rPr lang="en-US" dirty="0"/>
              <a:t> (figure on the right)</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30</a:t>
            </a:fld>
            <a:endParaRPr lang="en-US" altLang="en-US"/>
          </a:p>
        </p:txBody>
      </p:sp>
      <p:pic>
        <p:nvPicPr>
          <p:cNvPr id="1026" name="Picture 2" descr="Quora app for Android with WebView and native functional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285171"/>
            <a:ext cx="3002036" cy="239402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257800" y="5724243"/>
            <a:ext cx="3733800" cy="738664"/>
          </a:xfrm>
          <a:prstGeom prst="rect">
            <a:avLst/>
          </a:prstGeom>
        </p:spPr>
        <p:txBody>
          <a:bodyPr wrap="square">
            <a:spAutoFit/>
          </a:bodyPr>
          <a:lstStyle/>
          <a:p>
            <a:r>
              <a:rPr lang="en-US" sz="1400" dirty="0">
                <a:hlinkClick r:id="rId3"/>
              </a:rPr>
              <a:t>https://www.uxmatters.com/mt/archives/2018/08/mobile-apps-native-hybrid-and-webviews.php</a:t>
            </a:r>
            <a:r>
              <a:rPr lang="en-US" sz="1400" dirty="0"/>
              <a:t> </a:t>
            </a:r>
          </a:p>
        </p:txBody>
      </p:sp>
      <p:pic>
        <p:nvPicPr>
          <p:cNvPr id="1028" name="Picture 4" descr="A small piece of content in this native app is a WebView"/>
          <p:cNvPicPr>
            <a:picLocks noChangeAspect="1" noChangeArrowheads="1"/>
          </p:cNvPicPr>
          <p:nvPr/>
        </p:nvPicPr>
        <p:blipFill rotWithShape="1">
          <a:blip r:embed="rId4">
            <a:extLst>
              <a:ext uri="{28A0092B-C50C-407E-A947-70E740481C1C}">
                <a14:useLocalDpi xmlns:a14="http://schemas.microsoft.com/office/drawing/2010/main" val="0"/>
              </a:ext>
            </a:extLst>
          </a:blip>
          <a:srcRect l="27003" r="5486"/>
          <a:stretch/>
        </p:blipFill>
        <p:spPr bwMode="auto">
          <a:xfrm>
            <a:off x="5715000" y="410248"/>
            <a:ext cx="2298095" cy="2714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9653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Services and Service Providers</a:t>
            </a:r>
          </a:p>
        </p:txBody>
      </p:sp>
      <p:sp>
        <p:nvSpPr>
          <p:cNvPr id="3" name="Content Placeholder 2"/>
          <p:cNvSpPr>
            <a:spLocks noGrp="1"/>
          </p:cNvSpPr>
          <p:nvPr>
            <p:ph idx="1"/>
          </p:nvPr>
        </p:nvSpPr>
        <p:spPr/>
        <p:txBody>
          <a:bodyPr>
            <a:normAutofit fontScale="62500" lnSpcReduction="20000"/>
          </a:bodyPr>
          <a:lstStyle/>
          <a:p>
            <a:r>
              <a:rPr lang="en-US" dirty="0"/>
              <a:t>Mobile backend as a service (</a:t>
            </a:r>
            <a:r>
              <a:rPr lang="en-US" dirty="0" err="1"/>
              <a:t>MBaaS</a:t>
            </a:r>
            <a:r>
              <a:rPr lang="en-US" dirty="0"/>
              <a:t>), also known as "backend as a service" (</a:t>
            </a:r>
            <a:r>
              <a:rPr lang="en-US" dirty="0" err="1"/>
              <a:t>BaaS</a:t>
            </a:r>
            <a:r>
              <a:rPr lang="en-US" dirty="0"/>
              <a:t>) is a model for providing mobile app developers (also web apps) with a way to use backend services through Web APIs</a:t>
            </a:r>
          </a:p>
          <a:p>
            <a:pPr lvl="1"/>
            <a:r>
              <a:rPr lang="en-US" dirty="0"/>
              <a:t>These services usually include database, file storage, user access and management, push notifications, social networking services, emails, and others</a:t>
            </a:r>
          </a:p>
          <a:p>
            <a:pPr lvl="1"/>
            <a:r>
              <a:rPr lang="en-US" dirty="0"/>
              <a:t>Developers can focus on front end development and don’t need to develop and maintain a backend server themselves</a:t>
            </a:r>
          </a:p>
          <a:p>
            <a:pPr lvl="1"/>
            <a:r>
              <a:rPr lang="en-US" dirty="0"/>
              <a:t>The global The Mobile Backend as a Service Market is expected to grow at USD ~$87 Billion by 2023, at ~64% of CAGR between 2017 and 2023.</a:t>
            </a:r>
          </a:p>
          <a:p>
            <a:pPr lvl="1"/>
            <a:r>
              <a:rPr lang="en-US" dirty="0">
                <a:hlinkClick r:id="rId2"/>
              </a:rPr>
              <a:t>https://www.marketwatch.com/press-release/mobile-backend-as-a-service-market-size-share-market-intelligence-company-profiles-and-trends-forecast-to-2023-2018-06-01</a:t>
            </a:r>
            <a:r>
              <a:rPr lang="en-US" dirty="0"/>
              <a:t> </a:t>
            </a:r>
          </a:p>
          <a:p>
            <a:r>
              <a:rPr lang="en-US" dirty="0"/>
              <a:t>Top providers</a:t>
            </a:r>
          </a:p>
          <a:p>
            <a:pPr lvl="1"/>
            <a:r>
              <a:rPr lang="en-US" dirty="0" err="1"/>
              <a:t>Kinvey</a:t>
            </a:r>
            <a:endParaRPr lang="en-US" dirty="0"/>
          </a:p>
          <a:p>
            <a:pPr lvl="1"/>
            <a:r>
              <a:rPr lang="en-US" dirty="0"/>
              <a:t>Azure </a:t>
            </a:r>
            <a:r>
              <a:rPr lang="en-US" dirty="0">
                <a:hlinkClick r:id="rId3"/>
              </a:rPr>
              <a:t>https://docs.microsoft.com/en-us/azure/app-service-mobile/</a:t>
            </a:r>
            <a:r>
              <a:rPr lang="en-US" dirty="0"/>
              <a:t> </a:t>
            </a:r>
          </a:p>
          <a:p>
            <a:pPr lvl="1"/>
            <a:r>
              <a:rPr lang="en-US" dirty="0" err="1"/>
              <a:t>Sencha</a:t>
            </a:r>
            <a:endParaRPr lang="en-US" dirty="0"/>
          </a:p>
          <a:p>
            <a:pPr lvl="1"/>
            <a:r>
              <a:rPr lang="en-US" dirty="0"/>
              <a:t>IBM</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31</a:t>
            </a:fld>
            <a:endParaRPr lang="en-US" altLang="en-US"/>
          </a:p>
        </p:txBody>
      </p:sp>
    </p:spTree>
    <p:extLst>
      <p:ext uri="{BB962C8B-B14F-4D97-AF65-F5344CB8AC3E}">
        <p14:creationId xmlns:p14="http://schemas.microsoft.com/office/powerpoint/2010/main" val="25927010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Mobile Application Framework</a:t>
            </a:r>
          </a:p>
        </p:txBody>
      </p:sp>
      <p:sp>
        <p:nvSpPr>
          <p:cNvPr id="3" name="Content Placeholder 2"/>
          <p:cNvSpPr>
            <a:spLocks noGrp="1"/>
          </p:cNvSpPr>
          <p:nvPr>
            <p:ph idx="1"/>
          </p:nvPr>
        </p:nvSpPr>
        <p:spPr/>
        <p:txBody>
          <a:bodyPr>
            <a:normAutofit fontScale="40000" lnSpcReduction="20000"/>
          </a:bodyPr>
          <a:lstStyle/>
          <a:p>
            <a:r>
              <a:rPr lang="en-US" dirty="0"/>
              <a:t>A "framework" is a fundamental structure for supporting or enclosing something else, especially a skeletal support used as the basis for something being constructed on.</a:t>
            </a:r>
          </a:p>
          <a:p>
            <a:r>
              <a:rPr lang="en-US" dirty="0"/>
              <a:t>The main aim of frameworks is to increase productivity by reducing efforts which eventually saves lot of time for developers to resolve any other important issues in the app. These frameworks provides inbuilt tools for developers to work instantly on difficult and lengthy part of coding.</a:t>
            </a:r>
          </a:p>
          <a:p>
            <a:r>
              <a:rPr lang="en-US" dirty="0"/>
              <a:t>Major frameworks for mobile web</a:t>
            </a:r>
          </a:p>
          <a:p>
            <a:pPr lvl="1"/>
            <a:r>
              <a:rPr lang="en-US" dirty="0"/>
              <a:t>Responsive UI Frameworks: these frameworks supports UI design on screens of various sizes</a:t>
            </a:r>
          </a:p>
          <a:p>
            <a:pPr lvl="2"/>
            <a:r>
              <a:rPr lang="en-US" dirty="0"/>
              <a:t>Bootstrap </a:t>
            </a:r>
            <a:r>
              <a:rPr lang="en-US" dirty="0">
                <a:hlinkClick r:id="rId2"/>
              </a:rPr>
              <a:t>http://getbootstrap.com</a:t>
            </a:r>
            <a:endParaRPr lang="en-US" dirty="0"/>
          </a:p>
          <a:p>
            <a:pPr lvl="2"/>
            <a:r>
              <a:rPr lang="en-US" dirty="0"/>
              <a:t>Foundation </a:t>
            </a:r>
            <a:r>
              <a:rPr lang="en-US" dirty="0">
                <a:hlinkClick r:id="rId3"/>
              </a:rPr>
              <a:t>http://foundation.zurb.com</a:t>
            </a:r>
            <a:endParaRPr lang="en-US" dirty="0"/>
          </a:p>
          <a:p>
            <a:pPr lvl="2"/>
            <a:r>
              <a:rPr lang="en-US" dirty="0"/>
              <a:t>Framework 7</a:t>
            </a:r>
          </a:p>
          <a:p>
            <a:pPr lvl="2"/>
            <a:r>
              <a:rPr lang="en-US" dirty="0">
                <a:hlinkClick r:id="rId4"/>
              </a:rPr>
              <a:t>http://materializecss.com/</a:t>
            </a:r>
            <a:endParaRPr lang="en-US" dirty="0"/>
          </a:p>
          <a:p>
            <a:pPr lvl="2"/>
            <a:r>
              <a:rPr lang="en-US" dirty="0">
                <a:hlinkClick r:id="rId5"/>
              </a:rPr>
              <a:t>http://www.material-ui.com</a:t>
            </a:r>
            <a:endParaRPr lang="en-US" dirty="0"/>
          </a:p>
          <a:p>
            <a:pPr lvl="2"/>
            <a:r>
              <a:rPr lang="en-US" dirty="0">
                <a:hlinkClick r:id="rId6"/>
              </a:rPr>
              <a:t>http://cssframeworks.org</a:t>
            </a:r>
            <a:endParaRPr lang="en-US" dirty="0"/>
          </a:p>
          <a:p>
            <a:pPr lvl="1"/>
            <a:r>
              <a:rPr lang="en-US" dirty="0"/>
              <a:t>HTML 5 mobile app: these frameworks mainly supports mobile devices, giving an app-like look and feel, and optimized for touch</a:t>
            </a:r>
          </a:p>
          <a:p>
            <a:pPr lvl="2"/>
            <a:r>
              <a:rPr lang="en-US" dirty="0"/>
              <a:t>jQuery Mobile </a:t>
            </a:r>
            <a:r>
              <a:rPr lang="en-US" dirty="0">
                <a:hlinkClick r:id="rId7"/>
              </a:rPr>
              <a:t>https://jquerymobile.com</a:t>
            </a:r>
            <a:r>
              <a:rPr lang="en-US" dirty="0"/>
              <a:t> </a:t>
            </a:r>
          </a:p>
          <a:p>
            <a:pPr lvl="2"/>
            <a:r>
              <a:rPr lang="en-US" dirty="0" err="1"/>
              <a:t>iUI</a:t>
            </a:r>
            <a:r>
              <a:rPr lang="en-US" dirty="0"/>
              <a:t> </a:t>
            </a:r>
            <a:r>
              <a:rPr lang="en-US" dirty="0">
                <a:hlinkClick r:id="rId8"/>
              </a:rPr>
              <a:t>http://www.iui-js.org</a:t>
            </a:r>
            <a:endParaRPr lang="en-US" dirty="0"/>
          </a:p>
          <a:p>
            <a:pPr lvl="1"/>
            <a:r>
              <a:rPr lang="en-US" dirty="0"/>
              <a:t>Other mobile frameworks that are not just UI</a:t>
            </a:r>
          </a:p>
          <a:p>
            <a:pPr lvl="2"/>
            <a:r>
              <a:rPr lang="en-US" dirty="0"/>
              <a:t>Angular</a:t>
            </a:r>
          </a:p>
          <a:p>
            <a:pPr lvl="2"/>
            <a:r>
              <a:rPr lang="en-US" dirty="0"/>
              <a:t>React</a:t>
            </a:r>
          </a:p>
          <a:p>
            <a:pPr lvl="1"/>
            <a:r>
              <a:rPr lang="en-US" dirty="0"/>
              <a:t>Other mobile (cross device) app frameworks that utilizes web technologies</a:t>
            </a:r>
          </a:p>
          <a:p>
            <a:pPr lvl="2"/>
            <a:r>
              <a:rPr lang="en-US" dirty="0"/>
              <a:t>Ionic </a:t>
            </a:r>
            <a:r>
              <a:rPr lang="en-US" dirty="0">
                <a:hlinkClick r:id="rId9"/>
              </a:rPr>
              <a:t>http://ionicframework.com</a:t>
            </a:r>
            <a:endParaRPr lang="en-US" dirty="0"/>
          </a:p>
          <a:p>
            <a:pPr lvl="2"/>
            <a:r>
              <a:rPr lang="en-US" dirty="0"/>
              <a:t>Ext JS </a:t>
            </a:r>
            <a:r>
              <a:rPr lang="en-US" dirty="0">
                <a:hlinkClick r:id="rId10"/>
              </a:rPr>
              <a:t>https://www.sencha.com/products/extjs/</a:t>
            </a:r>
            <a:r>
              <a:rPr lang="en-US" dirty="0"/>
              <a:t> </a:t>
            </a:r>
          </a:p>
          <a:p>
            <a:pPr lvl="2"/>
            <a:r>
              <a:rPr lang="en-US" dirty="0" err="1"/>
              <a:t>Appcelerator</a:t>
            </a:r>
            <a:r>
              <a:rPr lang="en-US" dirty="0"/>
              <a:t> </a:t>
            </a:r>
            <a:r>
              <a:rPr lang="en-US" dirty="0">
                <a:hlinkClick r:id="rId11"/>
              </a:rPr>
              <a:t>https://www.appcelerator.com/mobile-app-development-products/</a:t>
            </a:r>
            <a:r>
              <a:rPr lang="en-US" dirty="0"/>
              <a:t> </a:t>
            </a:r>
          </a:p>
          <a:p>
            <a:pPr lvl="2"/>
            <a:r>
              <a:rPr lang="en-US" dirty="0">
                <a:hlinkClick r:id="rId12"/>
              </a:rPr>
              <a:t>http://www.gajotres.net/top-7-mobile-application-html5-frameworks/</a:t>
            </a:r>
            <a:endParaRPr lang="en-US" dirty="0"/>
          </a:p>
          <a:p>
            <a:r>
              <a:rPr lang="en-US" dirty="0"/>
              <a:t>More: </a:t>
            </a:r>
            <a:r>
              <a:rPr lang="en-US" dirty="0">
                <a:hlinkClick r:id="rId13"/>
              </a:rPr>
              <a:t>http://mobile-frameworks-comparison-chart.com/</a:t>
            </a:r>
            <a:endParaRPr lang="en-US" dirty="0"/>
          </a:p>
          <a:p>
            <a:pPr lvl="1"/>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32</a:t>
            </a:fld>
            <a:endParaRPr lang="en-US" altLang="en-US"/>
          </a:p>
        </p:txBody>
      </p:sp>
      <p:sp>
        <p:nvSpPr>
          <p:cNvPr id="5" name="Rectangle 4"/>
          <p:cNvSpPr/>
          <p:nvPr/>
        </p:nvSpPr>
        <p:spPr>
          <a:xfrm>
            <a:off x="5520407" y="5867400"/>
            <a:ext cx="3318793"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sz="1400" dirty="0"/>
              <a:t>This subject will be covered in details in IT 4213 module 10</a:t>
            </a:r>
          </a:p>
        </p:txBody>
      </p:sp>
    </p:spTree>
    <p:extLst>
      <p:ext uri="{BB962C8B-B14F-4D97-AF65-F5344CB8AC3E}">
        <p14:creationId xmlns:p14="http://schemas.microsoft.com/office/powerpoint/2010/main" val="8316254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Development Tools</a:t>
            </a:r>
            <a:endParaRPr lang="en-US" dirty="0"/>
          </a:p>
        </p:txBody>
      </p:sp>
      <p:sp>
        <p:nvSpPr>
          <p:cNvPr id="3" name="Content Placeholder 2"/>
          <p:cNvSpPr>
            <a:spLocks noGrp="1"/>
          </p:cNvSpPr>
          <p:nvPr>
            <p:ph sz="half" idx="1"/>
          </p:nvPr>
        </p:nvSpPr>
        <p:spPr/>
        <p:txBody>
          <a:bodyPr>
            <a:normAutofit fontScale="55000" lnSpcReduction="20000"/>
          </a:bodyPr>
          <a:lstStyle/>
          <a:p>
            <a:r>
              <a:rPr lang="en-US" dirty="0"/>
              <a:t>Testing and validation</a:t>
            </a:r>
          </a:p>
          <a:p>
            <a:pPr lvl="1"/>
            <a:r>
              <a:rPr lang="en-US" dirty="0">
                <a:hlinkClick r:id="rId3"/>
              </a:rPr>
              <a:t>https://search.google.com/test/mobile-friendly</a:t>
            </a:r>
            <a:r>
              <a:rPr lang="en-US" dirty="0"/>
              <a:t> </a:t>
            </a:r>
          </a:p>
          <a:p>
            <a:pPr lvl="1"/>
            <a:r>
              <a:rPr lang="en-US" dirty="0">
                <a:hlinkClick r:id="rId4"/>
              </a:rPr>
              <a:t>https://testmysite.thinkwithgoogle.com</a:t>
            </a:r>
            <a:endParaRPr lang="en-US" dirty="0"/>
          </a:p>
          <a:p>
            <a:pPr lvl="1"/>
            <a:r>
              <a:rPr lang="en-US" u="sng" dirty="0">
                <a:hlinkClick r:id="rId5"/>
              </a:rPr>
              <a:t>https://ready.mobi</a:t>
            </a:r>
            <a:endParaRPr lang="en-US" u="sng" dirty="0"/>
          </a:p>
          <a:p>
            <a:pPr lvl="1"/>
            <a:r>
              <a:rPr lang="en-US" dirty="0">
                <a:hlinkClick r:id="rId6"/>
              </a:rPr>
              <a:t>http://lab.maltewassermann.com/viewport-resizer/</a:t>
            </a:r>
            <a:endParaRPr lang="en-US" dirty="0"/>
          </a:p>
          <a:p>
            <a:r>
              <a:rPr lang="en-US" dirty="0"/>
              <a:t>Feature check</a:t>
            </a:r>
          </a:p>
          <a:p>
            <a:pPr lvl="1"/>
            <a:r>
              <a:rPr lang="en-US" dirty="0">
                <a:hlinkClick r:id="rId7"/>
              </a:rPr>
              <a:t>http://mobilehtml5.org</a:t>
            </a:r>
            <a:endParaRPr lang="en-US" dirty="0"/>
          </a:p>
          <a:p>
            <a:pPr lvl="1"/>
            <a:r>
              <a:rPr lang="en-US" dirty="0">
                <a:hlinkClick r:id="rId8"/>
              </a:rPr>
              <a:t>http://caniuse.com</a:t>
            </a:r>
            <a:r>
              <a:rPr lang="en-US" dirty="0"/>
              <a:t> </a:t>
            </a:r>
          </a:p>
          <a:p>
            <a:r>
              <a:rPr lang="en-US" dirty="0"/>
              <a:t>Live feature detection</a:t>
            </a:r>
          </a:p>
          <a:p>
            <a:pPr lvl="1"/>
            <a:r>
              <a:rPr lang="en-US" dirty="0">
                <a:hlinkClick r:id="rId9"/>
              </a:rPr>
              <a:t>http://mydevice.io</a:t>
            </a:r>
            <a:endParaRPr lang="en-US" dirty="0"/>
          </a:p>
          <a:p>
            <a:pPr lvl="1"/>
            <a:r>
              <a:rPr lang="en-US" dirty="0">
                <a:hlinkClick r:id="rId10"/>
              </a:rPr>
              <a:t>http://detectmobilebrowsers.com</a:t>
            </a:r>
            <a:endParaRPr lang="en-US" dirty="0"/>
          </a:p>
          <a:p>
            <a:pPr lvl="1"/>
            <a:r>
              <a:rPr lang="en-US" dirty="0">
                <a:hlinkClick r:id="rId11"/>
              </a:rPr>
              <a:t>https://viewportsizer.com</a:t>
            </a:r>
            <a:r>
              <a:rPr lang="en-US" dirty="0"/>
              <a:t> and </a:t>
            </a:r>
            <a:r>
              <a:rPr lang="en-US" dirty="0">
                <a:hlinkClick r:id="rId12"/>
              </a:rPr>
              <a:t>https://viewportsizer.com/devices/</a:t>
            </a:r>
            <a:endParaRPr lang="en-US" dirty="0"/>
          </a:p>
          <a:p>
            <a:pPr lvl="1"/>
            <a:r>
              <a:rPr lang="en-US" dirty="0">
                <a:hlinkClick r:id="rId13"/>
              </a:rPr>
              <a:t>http://whatismyviewport.com</a:t>
            </a:r>
            <a:endParaRPr lang="en-US" dirty="0"/>
          </a:p>
          <a:p>
            <a:pPr lvl="1"/>
            <a:r>
              <a:rPr lang="en-US" dirty="0"/>
              <a:t>Screen resolution: </a:t>
            </a:r>
            <a:r>
              <a:rPr lang="en-US" dirty="0">
                <a:hlinkClick r:id="rId14"/>
              </a:rPr>
              <a:t>http://www.screenresolution.org</a:t>
            </a:r>
            <a:r>
              <a:rPr lang="en-US" dirty="0"/>
              <a:t> or </a:t>
            </a:r>
            <a:r>
              <a:rPr lang="en-US" dirty="0">
                <a:hlinkClick r:id="rId15"/>
              </a:rPr>
              <a:t>http://www.whatismyscreenresolution.com</a:t>
            </a:r>
          </a:p>
          <a:p>
            <a:r>
              <a:rPr lang="en-US"/>
              <a:t>Feature detection programming mode</a:t>
            </a:r>
          </a:p>
          <a:p>
            <a:pPr lvl="1"/>
            <a:r>
              <a:rPr lang="en-US"/>
              <a:t>Modernizr: </a:t>
            </a:r>
            <a:r>
              <a:rPr lang="en-US">
                <a:hlinkClick r:id="rId16"/>
              </a:rPr>
              <a:t>http://modernizr.com</a:t>
            </a:r>
            <a:endParaRPr lang="en-US" dirty="0"/>
          </a:p>
        </p:txBody>
      </p:sp>
      <p:sp>
        <p:nvSpPr>
          <p:cNvPr id="9" name="Content Placeholder 8"/>
          <p:cNvSpPr>
            <a:spLocks noGrp="1"/>
          </p:cNvSpPr>
          <p:nvPr>
            <p:ph sz="half" idx="2"/>
          </p:nvPr>
        </p:nvSpPr>
        <p:spPr/>
        <p:txBody>
          <a:bodyPr>
            <a:normAutofit fontScale="55000" lnSpcReduction="20000"/>
          </a:bodyPr>
          <a:lstStyle/>
          <a:p>
            <a:r>
              <a:rPr lang="en-US" dirty="0"/>
              <a:t>Responsive design test</a:t>
            </a:r>
          </a:p>
          <a:p>
            <a:pPr lvl="1"/>
            <a:r>
              <a:rPr lang="en-US" dirty="0">
                <a:hlinkClick r:id="rId17"/>
              </a:rPr>
              <a:t>https://material.io/resizer/</a:t>
            </a:r>
            <a:endParaRPr lang="en-US" dirty="0"/>
          </a:p>
          <a:p>
            <a:pPr lvl="1"/>
            <a:r>
              <a:rPr lang="en-US" dirty="0">
                <a:hlinkClick r:id="rId18"/>
              </a:rPr>
              <a:t>http://www.responsinator.com</a:t>
            </a:r>
            <a:endParaRPr lang="en-US" dirty="0"/>
          </a:p>
          <a:p>
            <a:pPr lvl="1"/>
            <a:r>
              <a:rPr lang="en-US" dirty="0">
                <a:hlinkClick r:id="rId19"/>
              </a:rPr>
              <a:t>https://www.browsersync.io</a:t>
            </a:r>
            <a:endParaRPr lang="en-US" dirty="0"/>
          </a:p>
          <a:p>
            <a:pPr lvl="1"/>
            <a:r>
              <a:rPr lang="en-US" dirty="0">
                <a:hlinkClick r:id="rId20"/>
              </a:rPr>
              <a:t>http://mobiletest.me</a:t>
            </a:r>
            <a:endParaRPr lang="en-US" dirty="0"/>
          </a:p>
          <a:p>
            <a:r>
              <a:rPr lang="en-US" dirty="0"/>
              <a:t>Emulator</a:t>
            </a:r>
          </a:p>
          <a:p>
            <a:pPr lvl="1"/>
            <a:r>
              <a:rPr lang="en-US" dirty="0">
                <a:hlinkClick r:id="rId21"/>
              </a:rPr>
              <a:t>https://developers.google.com/web/tools/chrome-devtools/device-mode/</a:t>
            </a:r>
            <a:endParaRPr lang="en-US" dirty="0"/>
          </a:p>
          <a:p>
            <a:pPr lvl="1"/>
            <a:r>
              <a:rPr lang="en-US" dirty="0">
                <a:hlinkClick r:id="rId22"/>
              </a:rPr>
              <a:t>https://developer.mozilla.org/en-US/docs/Tools/Responsive_Design_Mode</a:t>
            </a:r>
            <a:r>
              <a:rPr lang="en-US" dirty="0"/>
              <a:t> </a:t>
            </a:r>
          </a:p>
          <a:p>
            <a:pPr lvl="1"/>
            <a:r>
              <a:rPr lang="en-US" dirty="0">
                <a:hlinkClick r:id="rId23"/>
              </a:rPr>
              <a:t>http://www.mobilexweb.com/emulators</a:t>
            </a:r>
            <a:endParaRPr lang="en-US" dirty="0"/>
          </a:p>
          <a:p>
            <a:pPr lvl="1"/>
            <a:r>
              <a:rPr lang="en-US" dirty="0">
                <a:hlinkClick r:id="rId6"/>
              </a:rPr>
              <a:t>http://lab.maltewassermann.com/viewport-resizer/</a:t>
            </a:r>
            <a:endParaRPr lang="en-US" dirty="0"/>
          </a:p>
          <a:p>
            <a:r>
              <a:rPr lang="en-US" dirty="0"/>
              <a:t>Design tools</a:t>
            </a:r>
          </a:p>
          <a:p>
            <a:pPr lvl="1"/>
            <a:r>
              <a:rPr lang="en-US" dirty="0">
                <a:hlinkClick r:id="rId24"/>
              </a:rPr>
              <a:t>https://wireframe.cc</a:t>
            </a:r>
            <a:r>
              <a:rPr lang="en-US" dirty="0"/>
              <a:t> </a:t>
            </a:r>
          </a:p>
          <a:p>
            <a:pPr lvl="1"/>
            <a:r>
              <a:rPr lang="en-US" dirty="0">
                <a:hlinkClick r:id="rId25"/>
              </a:rPr>
              <a:t>https://jdittrich.github.io/quickMockup/</a:t>
            </a:r>
            <a:endParaRPr lang="en-US" dirty="0"/>
          </a:p>
          <a:p>
            <a:pPr lvl="1"/>
            <a:r>
              <a:rPr lang="en-US" dirty="0">
                <a:hlinkClick r:id="rId26"/>
              </a:rPr>
              <a:t>https://pencil.evolus.vn</a:t>
            </a:r>
            <a:r>
              <a:rPr lang="en-US" dirty="0"/>
              <a:t> </a:t>
            </a:r>
          </a:p>
          <a:p>
            <a:r>
              <a:rPr lang="en-US" dirty="0"/>
              <a:t>Generator</a:t>
            </a:r>
          </a:p>
          <a:p>
            <a:pPr lvl="1"/>
            <a:r>
              <a:rPr lang="en-US" dirty="0">
                <a:hlinkClick r:id="rId27"/>
              </a:rPr>
              <a:t>https://www.duda.co/mobile-website</a:t>
            </a:r>
            <a:endParaRPr lang="en-US" dirty="0"/>
          </a:p>
        </p:txBody>
      </p:sp>
    </p:spTree>
    <p:extLst>
      <p:ext uri="{BB962C8B-B14F-4D97-AF65-F5344CB8AC3E}">
        <p14:creationId xmlns:p14="http://schemas.microsoft.com/office/powerpoint/2010/main" val="23391161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Design Considerations and Principles</a:t>
            </a:r>
          </a:p>
        </p:txBody>
      </p:sp>
      <p:sp>
        <p:nvSpPr>
          <p:cNvPr id="3" name="Content Placeholder 2"/>
          <p:cNvSpPr>
            <a:spLocks noGrp="1"/>
          </p:cNvSpPr>
          <p:nvPr>
            <p:ph idx="1"/>
          </p:nvPr>
        </p:nvSpPr>
        <p:spPr/>
        <p:txBody>
          <a:bodyPr>
            <a:normAutofit fontScale="70000" lnSpcReduction="20000"/>
          </a:bodyPr>
          <a:lstStyle/>
          <a:p>
            <a:r>
              <a:rPr lang="en-US" altLang="en-US" dirty="0"/>
              <a:t>Be aware of the difference of user experience on mobile vs desktop</a:t>
            </a:r>
          </a:p>
          <a:p>
            <a:r>
              <a:rPr lang="en-US" altLang="en-US" dirty="0"/>
              <a:t>Web site or app? Consider their pros and cons and select the most appropriate one.</a:t>
            </a:r>
          </a:p>
          <a:p>
            <a:r>
              <a:rPr lang="en-US" dirty="0"/>
              <a:t>Follow the general conventions and design principles.</a:t>
            </a:r>
          </a:p>
          <a:p>
            <a:pPr lvl="1"/>
            <a:r>
              <a:rPr lang="en-US" dirty="0"/>
              <a:t>Design for small (multi) screen; adapt to screen size and density</a:t>
            </a:r>
          </a:p>
          <a:p>
            <a:pPr lvl="1"/>
            <a:r>
              <a:rPr lang="en-US" dirty="0"/>
              <a:t>Design for touch friendly UI</a:t>
            </a:r>
          </a:p>
          <a:p>
            <a:r>
              <a:rPr lang="en-US" dirty="0"/>
              <a:t>Reasonably and selectively apply design patterns and best practices</a:t>
            </a:r>
          </a:p>
          <a:p>
            <a:r>
              <a:rPr lang="en-US" dirty="0"/>
              <a:t>Other best practices</a:t>
            </a:r>
          </a:p>
          <a:p>
            <a:pPr lvl="1"/>
            <a:r>
              <a:rPr lang="en-US" dirty="0"/>
              <a:t>Adopt a design language for consistency</a:t>
            </a:r>
          </a:p>
          <a:p>
            <a:pPr lvl="1"/>
            <a:r>
              <a:rPr lang="en-US" dirty="0"/>
              <a:t>Handle browser compatibility and feature detection</a:t>
            </a:r>
          </a:p>
          <a:p>
            <a:pPr lvl="1"/>
            <a:r>
              <a:rPr lang="en-US" dirty="0"/>
              <a:t>Design for mobile performance</a:t>
            </a:r>
          </a:p>
          <a:p>
            <a:pPr lvl="1"/>
            <a:r>
              <a:rPr lang="en-US" dirty="0"/>
              <a:t>Apply a development strategy like mobile first</a:t>
            </a:r>
          </a:p>
          <a:p>
            <a:pPr lvl="1"/>
            <a:r>
              <a:rPr lang="en-US" dirty="0"/>
              <a:t>Use a design tool to assist design and development</a:t>
            </a:r>
          </a:p>
        </p:txBody>
      </p:sp>
      <p:sp>
        <p:nvSpPr>
          <p:cNvPr id="4" name="Rectangle 3"/>
          <p:cNvSpPr/>
          <p:nvPr/>
        </p:nvSpPr>
        <p:spPr>
          <a:xfrm>
            <a:off x="5867400" y="6248400"/>
            <a:ext cx="3172197"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sz="1400" dirty="0"/>
              <a:t>This subject will be covered in details in IT 4213 module 4</a:t>
            </a:r>
          </a:p>
        </p:txBody>
      </p:sp>
    </p:spTree>
    <p:extLst>
      <p:ext uri="{BB962C8B-B14F-4D97-AF65-F5344CB8AC3E}">
        <p14:creationId xmlns:p14="http://schemas.microsoft.com/office/powerpoint/2010/main" val="16964659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Design for Small Screens</a:t>
            </a:r>
          </a:p>
        </p:txBody>
      </p:sp>
      <p:sp>
        <p:nvSpPr>
          <p:cNvPr id="3" name="Content Placeholder 2"/>
          <p:cNvSpPr>
            <a:spLocks noGrp="1"/>
          </p:cNvSpPr>
          <p:nvPr>
            <p:ph idx="1"/>
          </p:nvPr>
        </p:nvSpPr>
        <p:spPr/>
        <p:txBody>
          <a:bodyPr>
            <a:normAutofit fontScale="62500" lnSpcReduction="20000"/>
          </a:bodyPr>
          <a:lstStyle/>
          <a:p>
            <a:r>
              <a:rPr lang="en-US" dirty="0"/>
              <a:t>The grand general principle of small screens is to keep the page short</a:t>
            </a:r>
          </a:p>
          <a:p>
            <a:pPr lvl="1"/>
            <a:r>
              <a:rPr lang="en-US" dirty="0"/>
              <a:t>Most mobile websites are viewed in portrait mode with narrow width. Stretching a normal multi column webpage will make the page extra long. Long stretching pages are more likely to get user lost and difficult to navigate.</a:t>
            </a:r>
          </a:p>
          <a:p>
            <a:r>
              <a:rPr lang="en-US" dirty="0"/>
              <a:t>Major issues (see </a:t>
            </a:r>
            <a:r>
              <a:rPr lang="en-US" dirty="0">
                <a:hlinkClick r:id="rId2"/>
              </a:rPr>
              <a:t>https://www.viget.com/articles/do-responsive-sites-have-to-be-so-tall-on-mobile/</a:t>
            </a:r>
            <a:r>
              <a:rPr lang="en-US" dirty="0"/>
              <a:t>)</a:t>
            </a:r>
          </a:p>
          <a:p>
            <a:pPr lvl="1"/>
            <a:r>
              <a:rPr lang="en-US" dirty="0"/>
              <a:t>Scrolling Quickly Becomes Sluggish and Boring</a:t>
            </a:r>
          </a:p>
          <a:p>
            <a:pPr lvl="1"/>
            <a:r>
              <a:rPr lang="en-US" dirty="0"/>
              <a:t>Navigation Can be Unfriendly</a:t>
            </a:r>
          </a:p>
          <a:p>
            <a:pPr lvl="1"/>
            <a:r>
              <a:rPr lang="en-US" dirty="0"/>
              <a:t>Hindrance for the Footer Elements</a:t>
            </a:r>
          </a:p>
          <a:p>
            <a:r>
              <a:rPr lang="en-US" dirty="0"/>
              <a:t>Some general design practices (details on following slides)</a:t>
            </a:r>
          </a:p>
          <a:p>
            <a:pPr lvl="1"/>
            <a:r>
              <a:rPr lang="en-US" dirty="0"/>
              <a:t>Content/feature prioritization: identify main content and give more screen area to the main content.</a:t>
            </a:r>
          </a:p>
          <a:p>
            <a:pPr lvl="1"/>
            <a:r>
              <a:rPr lang="en-US" dirty="0"/>
              <a:t>Extra on demand: more content with additional actions</a:t>
            </a:r>
          </a:p>
          <a:p>
            <a:pPr lvl="1"/>
            <a:r>
              <a:rPr lang="en-US" dirty="0"/>
              <a:t>Layout adjustment: change how content is arranged and grouped</a:t>
            </a:r>
          </a:p>
          <a:p>
            <a:pPr lvl="1"/>
            <a:r>
              <a:rPr lang="en-US" dirty="0">
                <a:hlinkClick r:id="rId3"/>
              </a:rPr>
              <a:t>https://www.sitepoint.com/6-ways-to-improve-long-scroll-mobile-websites/</a:t>
            </a:r>
            <a:r>
              <a:rPr lang="en-US" dirty="0"/>
              <a:t> </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35</a:t>
            </a:fld>
            <a:endParaRPr lang="en-US" altLang="en-US"/>
          </a:p>
        </p:txBody>
      </p:sp>
      <p:sp>
        <p:nvSpPr>
          <p:cNvPr id="5" name="Rectangle 4"/>
          <p:cNvSpPr/>
          <p:nvPr/>
        </p:nvSpPr>
        <p:spPr>
          <a:xfrm>
            <a:off x="5426612" y="5995983"/>
            <a:ext cx="3386797"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400" dirty="0"/>
              <a:t>IT 4213 covers more details on designing for small screens in module 4.</a:t>
            </a:r>
          </a:p>
        </p:txBody>
      </p:sp>
    </p:spTree>
    <p:extLst>
      <p:ext uri="{BB962C8B-B14F-4D97-AF65-F5344CB8AC3E}">
        <p14:creationId xmlns:p14="http://schemas.microsoft.com/office/powerpoint/2010/main" val="36587362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a:t>Design for Touch Friendly UI </a:t>
            </a:r>
            <a:endParaRPr lang="en-US" dirty="0"/>
          </a:p>
        </p:txBody>
      </p:sp>
      <p:sp>
        <p:nvSpPr>
          <p:cNvPr id="8" name="Rectangle 1"/>
          <p:cNvSpPr>
            <a:spLocks noGrp="1" noChangeArrowheads="1"/>
          </p:cNvSpPr>
          <p:nvPr>
            <p:ph idx="1"/>
          </p:nvPr>
        </p:nvSpPr>
        <p:spPr>
          <a:xfrm>
            <a:off x="228600" y="990600"/>
            <a:ext cx="7010400" cy="5410200"/>
          </a:xfrm>
        </p:spPr>
        <p:txBody>
          <a:bodyPr>
            <a:normAutofit fontScale="47500" lnSpcReduction="20000"/>
          </a:bodyPr>
          <a:lstStyle/>
          <a:p>
            <a:r>
              <a:rPr lang="en-US" dirty="0"/>
              <a:t>Understand the difference of touch oriented input. Some are weaknesses, </a:t>
            </a:r>
            <a:br>
              <a:rPr lang="en-US" dirty="0"/>
            </a:br>
            <a:r>
              <a:rPr lang="en-US" dirty="0"/>
              <a:t>some are advantages, and some are, just different.</a:t>
            </a:r>
          </a:p>
          <a:p>
            <a:r>
              <a:rPr lang="en-US" dirty="0"/>
              <a:t>Major differences</a:t>
            </a:r>
          </a:p>
          <a:p>
            <a:pPr lvl="1"/>
            <a:r>
              <a:rPr lang="en-US" dirty="0"/>
              <a:t>Finger touches are generally less precise and less accurate</a:t>
            </a:r>
          </a:p>
          <a:p>
            <a:pPr lvl="1"/>
            <a:r>
              <a:rPr lang="en-US" dirty="0"/>
              <a:t>Direct input, generally lack of external input devices like mouse and keyboard</a:t>
            </a:r>
          </a:p>
          <a:p>
            <a:pPr lvl="2"/>
            <a:r>
              <a:rPr lang="en-US" dirty="0"/>
              <a:t>No hover, no right click, no scrolling wheel</a:t>
            </a:r>
          </a:p>
          <a:p>
            <a:pPr lvl="2"/>
            <a:r>
              <a:rPr lang="en-US" dirty="0"/>
              <a:t>No keyboard shortcut</a:t>
            </a:r>
          </a:p>
          <a:p>
            <a:pPr lvl="1"/>
            <a:r>
              <a:rPr lang="en-US" dirty="0"/>
              <a:t>Easy to use gestures, direct action, smoother movement</a:t>
            </a:r>
          </a:p>
          <a:p>
            <a:r>
              <a:rPr lang="en-US" dirty="0"/>
              <a:t>Touch UI does offer opportunities to design better interaction methods and </a:t>
            </a:r>
            <a:br>
              <a:rPr lang="en-US" dirty="0"/>
            </a:br>
            <a:r>
              <a:rPr lang="en-US" dirty="0"/>
              <a:t>enable additional functionalities than traditional UI.</a:t>
            </a:r>
          </a:p>
          <a:p>
            <a:r>
              <a:rPr lang="en-US" dirty="0"/>
              <a:t>Finger’s advantages vs. mouse</a:t>
            </a:r>
          </a:p>
          <a:p>
            <a:pPr lvl="1"/>
            <a:r>
              <a:rPr lang="en-US" dirty="0"/>
              <a:t>Accuracy: less accurate on pointing/tapping, but more accurate in movement </a:t>
            </a:r>
            <a:br>
              <a:rPr lang="en-US" dirty="0"/>
            </a:br>
            <a:r>
              <a:rPr lang="en-US" dirty="0"/>
              <a:t>(moving, dragging, drawing, etc.)</a:t>
            </a:r>
          </a:p>
          <a:p>
            <a:pPr lvl="1"/>
            <a:r>
              <a:rPr lang="en-US" dirty="0"/>
              <a:t>Multi-point input</a:t>
            </a:r>
          </a:p>
          <a:p>
            <a:pPr lvl="1"/>
            <a:r>
              <a:rPr lang="en-US" dirty="0"/>
              <a:t>Flexibility: gestures are richer and more advanced</a:t>
            </a:r>
          </a:p>
          <a:p>
            <a:pPr lvl="1"/>
            <a:r>
              <a:rPr lang="en-US" altLang="en-US" dirty="0"/>
              <a:t>Direct action: easy to directly tapping on a target; h</a:t>
            </a:r>
            <a:r>
              <a:rPr lang="en-US" dirty="0"/>
              <a:t>orizontal scroll is easy</a:t>
            </a:r>
          </a:p>
          <a:p>
            <a:r>
              <a:rPr lang="en-US" dirty="0"/>
              <a:t>Avoid touch weaknesses and maximize its advantages</a:t>
            </a:r>
          </a:p>
          <a:p>
            <a:pPr lvl="1"/>
            <a:r>
              <a:rPr lang="en-US" dirty="0"/>
              <a:t>Aware of hot touch area – positioning of common commands and actions</a:t>
            </a:r>
          </a:p>
          <a:p>
            <a:pPr lvl="1"/>
            <a:r>
              <a:rPr lang="en-US" dirty="0"/>
              <a:t>Set the right touch target size and style</a:t>
            </a:r>
          </a:p>
          <a:p>
            <a:pPr lvl="1"/>
            <a:r>
              <a:rPr lang="en-US" dirty="0"/>
              <a:t>Provide interaction feedback</a:t>
            </a:r>
          </a:p>
          <a:p>
            <a:pPr lvl="1"/>
            <a:r>
              <a:rPr lang="en-US" dirty="0"/>
              <a:t>Ease user input/typing</a:t>
            </a:r>
          </a:p>
          <a:p>
            <a:pPr lvl="1"/>
            <a:r>
              <a:rPr lang="en-US" dirty="0"/>
              <a:t>Take advantage of touch gestures (NOT covered in this class; gestures represent the future UI opportunities - </a:t>
            </a:r>
            <a:r>
              <a:rPr lang="en-US" dirty="0">
                <a:hlinkClick r:id="rId2"/>
              </a:rPr>
              <a:t>http://www.lukew.com/touch/</a:t>
            </a:r>
            <a:r>
              <a:rPr lang="en-US" dirty="0"/>
              <a:t>)</a:t>
            </a:r>
          </a:p>
        </p:txBody>
      </p:sp>
      <p:sp>
        <p:nvSpPr>
          <p:cNvPr id="5" name="Slide Number Placeholder 4"/>
          <p:cNvSpPr>
            <a:spLocks noGrp="1"/>
          </p:cNvSpPr>
          <p:nvPr>
            <p:ph type="sldNum" sz="quarter" idx="12"/>
          </p:nvPr>
        </p:nvSpPr>
        <p:spPr/>
        <p:txBody>
          <a:bodyPr/>
          <a:lstStyle/>
          <a:p>
            <a:fld id="{2E325153-1018-431B-94BC-E5F3F0342855}" type="slidenum">
              <a:rPr lang="en-US" altLang="en-US" smtClean="0"/>
              <a:pPr/>
              <a:t>36</a:t>
            </a:fld>
            <a:endParaRPr lang="en-US" altLang="en-US"/>
          </a:p>
        </p:txBody>
      </p:sp>
      <p:pic>
        <p:nvPicPr>
          <p:cNvPr id="7" name="Picture 4" descr="comfortable touch areas on smartphones"/>
          <p:cNvPicPr>
            <a:picLocks noChangeAspect="1" noChangeArrowheads="1"/>
          </p:cNvPicPr>
          <p:nvPr/>
        </p:nvPicPr>
        <p:blipFill rotWithShape="1">
          <a:blip r:embed="rId3">
            <a:extLst>
              <a:ext uri="{28A0092B-C50C-407E-A947-70E740481C1C}">
                <a14:useLocalDpi xmlns:a14="http://schemas.microsoft.com/office/drawing/2010/main" val="0"/>
              </a:ext>
            </a:extLst>
          </a:blip>
          <a:srcRect l="31162" r="30406"/>
          <a:stretch/>
        </p:blipFill>
        <p:spPr bwMode="auto">
          <a:xfrm>
            <a:off x="7409354" y="2895600"/>
            <a:ext cx="1340687" cy="179069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72 pixel target"/>
          <p:cNvPicPr>
            <a:picLocks noChangeAspect="1" noChangeArrowheads="1"/>
          </p:cNvPicPr>
          <p:nvPr/>
        </p:nvPicPr>
        <p:blipFill rotWithShape="1">
          <a:blip r:embed="rId4">
            <a:extLst>
              <a:ext uri="{28A0092B-C50C-407E-A947-70E740481C1C}">
                <a14:useLocalDpi xmlns:a14="http://schemas.microsoft.com/office/drawing/2010/main" val="0"/>
              </a:ext>
            </a:extLst>
          </a:blip>
          <a:srcRect l="18326" t="9732" r="17740" b="13072"/>
          <a:stretch/>
        </p:blipFill>
        <p:spPr bwMode="auto">
          <a:xfrm>
            <a:off x="7118078" y="896916"/>
            <a:ext cx="1942061" cy="16414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9"/>
          <p:cNvSpPr/>
          <p:nvPr/>
        </p:nvSpPr>
        <p:spPr>
          <a:xfrm>
            <a:off x="7034217" y="5105400"/>
            <a:ext cx="2025922" cy="738664"/>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400" dirty="0"/>
              <a:t>IT 4213 covers more details on designing for touch UI in module 4.</a:t>
            </a:r>
          </a:p>
        </p:txBody>
      </p:sp>
    </p:spTree>
    <p:extLst>
      <p:ext uri="{BB962C8B-B14F-4D97-AF65-F5344CB8AC3E}">
        <p14:creationId xmlns:p14="http://schemas.microsoft.com/office/powerpoint/2010/main" val="19336420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Design Patterns and Practices</a:t>
            </a:r>
            <a:endParaRPr lang="en-US" dirty="0"/>
          </a:p>
        </p:txBody>
      </p:sp>
      <p:sp>
        <p:nvSpPr>
          <p:cNvPr id="3" name="Content Placeholder 2"/>
          <p:cNvSpPr>
            <a:spLocks noGrp="1"/>
          </p:cNvSpPr>
          <p:nvPr>
            <p:ph idx="1"/>
          </p:nvPr>
        </p:nvSpPr>
        <p:spPr/>
        <p:txBody>
          <a:bodyPr>
            <a:normAutofit fontScale="55000" lnSpcReduction="20000"/>
          </a:bodyPr>
          <a:lstStyle/>
          <a:p>
            <a:r>
              <a:rPr lang="en-US" dirty="0"/>
              <a:t>Design patterns and best practices are finer level design guides following the general principles.</a:t>
            </a:r>
          </a:p>
          <a:p>
            <a:endParaRPr lang="en-US" dirty="0"/>
          </a:p>
          <a:p>
            <a:endParaRPr lang="en-US" dirty="0"/>
          </a:p>
          <a:p>
            <a:r>
              <a:rPr lang="en-US" dirty="0"/>
              <a:t>General patterns and best practices resources</a:t>
            </a:r>
          </a:p>
          <a:p>
            <a:pPr lvl="1"/>
            <a:r>
              <a:rPr lang="en-US" dirty="0"/>
              <a:t>Google </a:t>
            </a:r>
            <a:r>
              <a:rPr lang="en-US" dirty="0">
                <a:hlinkClick r:id="rId2"/>
              </a:rPr>
              <a:t>https://www.thinkwithgoogle.com/marketing-resources/experience-design/principles-of-mobile-app-design-engage-users-and-drive-conversions/</a:t>
            </a:r>
            <a:endParaRPr lang="en-US" dirty="0"/>
          </a:p>
          <a:p>
            <a:pPr lvl="1"/>
            <a:r>
              <a:rPr lang="en-US" dirty="0">
                <a:hlinkClick r:id="rId3"/>
              </a:rPr>
              <a:t>http://bradfrost.github.io/this-is-responsive/patterns.html</a:t>
            </a:r>
            <a:endParaRPr lang="en-US" dirty="0"/>
          </a:p>
          <a:p>
            <a:pPr lvl="1"/>
            <a:r>
              <a:rPr lang="en-US" dirty="0">
                <a:hlinkClick r:id="rId4"/>
              </a:rPr>
              <a:t>https://designmodo.com/content-patterns-mobile/</a:t>
            </a:r>
            <a:endParaRPr lang="en-US" dirty="0"/>
          </a:p>
          <a:p>
            <a:pPr lvl="1"/>
            <a:r>
              <a:rPr lang="en-US" dirty="0"/>
              <a:t>Android patters: </a:t>
            </a:r>
            <a:r>
              <a:rPr lang="en-US" dirty="0">
                <a:hlinkClick r:id="rId5"/>
              </a:rPr>
              <a:t>https://unitid.nl/androidpatterns</a:t>
            </a:r>
            <a:r>
              <a:rPr lang="en-US" dirty="0"/>
              <a:t> </a:t>
            </a:r>
          </a:p>
          <a:p>
            <a:pPr lvl="1"/>
            <a:r>
              <a:rPr lang="en-US" dirty="0">
                <a:hlinkClick r:id="rId6"/>
              </a:rPr>
              <a:t>https://www.interaction-design.org/literature/topics/mobile-ux-design</a:t>
            </a:r>
            <a:r>
              <a:rPr lang="en-US" dirty="0"/>
              <a:t> </a:t>
            </a:r>
          </a:p>
          <a:p>
            <a:pPr lvl="1"/>
            <a:r>
              <a:rPr lang="en-US" dirty="0">
                <a:hlinkClick r:id="rId7"/>
              </a:rPr>
              <a:t>https://pttrns.com</a:t>
            </a:r>
            <a:endParaRPr lang="en-US" dirty="0"/>
          </a:p>
          <a:p>
            <a:pPr lvl="1"/>
            <a:r>
              <a:rPr lang="en-US" dirty="0">
                <a:hlinkClick r:id="rId8"/>
              </a:rPr>
              <a:t>http://www.mobile-patterns.com</a:t>
            </a:r>
            <a:endParaRPr lang="en-US" dirty="0"/>
          </a:p>
          <a:p>
            <a:pPr lvl="1"/>
            <a:r>
              <a:rPr lang="en-US" dirty="0"/>
              <a:t>Books</a:t>
            </a:r>
          </a:p>
          <a:p>
            <a:pPr lvl="2"/>
            <a:r>
              <a:rPr lang="en-US" dirty="0"/>
              <a:t>Mobile UI Design Patterns </a:t>
            </a:r>
            <a:r>
              <a:rPr lang="en-US" dirty="0">
                <a:hlinkClick r:id="rId9"/>
              </a:rPr>
              <a:t>https://www.uxpin.com/studio/ebooks/mobile-design-patterns/</a:t>
            </a:r>
            <a:endParaRPr lang="en-US" dirty="0"/>
          </a:p>
          <a:p>
            <a:pPr lvl="2"/>
            <a:r>
              <a:rPr lang="en-US" dirty="0"/>
              <a:t>Mobile Design Pattern Gallery </a:t>
            </a:r>
            <a:r>
              <a:rPr lang="en-US" dirty="0">
                <a:hlinkClick r:id="rId10"/>
              </a:rPr>
              <a:t>https://www.amazon.com/dp/1449363636</a:t>
            </a:r>
            <a:r>
              <a:rPr lang="en-US" dirty="0"/>
              <a:t> - one sample chapter </a:t>
            </a:r>
            <a:r>
              <a:rPr lang="en-US" dirty="0">
                <a:hlinkClick r:id="rId11"/>
              </a:rPr>
              <a:t>http://www.uxbooth.com/articles/mobile-design-patterns/</a:t>
            </a:r>
            <a:endParaRPr lang="en-US" dirty="0"/>
          </a:p>
          <a:p>
            <a:pPr lvl="2"/>
            <a:r>
              <a:rPr lang="en-US" dirty="0"/>
              <a:t>Designing mobile interfaces: </a:t>
            </a:r>
            <a:r>
              <a:rPr lang="en-US" dirty="0">
                <a:hlinkClick r:id="rId12"/>
              </a:rPr>
              <a:t>http://4ourth.com/wiki/Designing%20Mobile%20Interfaces</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37</a:t>
            </a:fld>
            <a:endParaRPr lang="en-US" altLang="en-US"/>
          </a:p>
        </p:txBody>
      </p:sp>
      <p:sp>
        <p:nvSpPr>
          <p:cNvPr id="5" name="Rectangle 4"/>
          <p:cNvSpPr/>
          <p:nvPr/>
        </p:nvSpPr>
        <p:spPr>
          <a:xfrm>
            <a:off x="685800" y="1676400"/>
            <a:ext cx="5715000"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400" dirty="0"/>
              <a:t>IT 4213 covers more detailed design patterns and best practices for layout, navigation, data presentation, form, and media (module 5 to 9).</a:t>
            </a:r>
          </a:p>
        </p:txBody>
      </p:sp>
    </p:spTree>
    <p:extLst>
      <p:ext uri="{BB962C8B-B14F-4D97-AF65-F5344CB8AC3E}">
        <p14:creationId xmlns:p14="http://schemas.microsoft.com/office/powerpoint/2010/main" val="68331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Data, Stats, and Reports</a:t>
            </a:r>
          </a:p>
        </p:txBody>
      </p:sp>
      <p:sp>
        <p:nvSpPr>
          <p:cNvPr id="3" name="Content Placeholder 2"/>
          <p:cNvSpPr>
            <a:spLocks noGrp="1"/>
          </p:cNvSpPr>
          <p:nvPr>
            <p:ph idx="1"/>
          </p:nvPr>
        </p:nvSpPr>
        <p:spPr/>
        <p:txBody>
          <a:bodyPr>
            <a:normAutofit fontScale="55000" lnSpcReduction="20000"/>
          </a:bodyPr>
          <a:lstStyle/>
          <a:p>
            <a:r>
              <a:rPr lang="en-US" dirty="0"/>
              <a:t>Key organizational reports</a:t>
            </a:r>
          </a:p>
          <a:p>
            <a:pPr lvl="1"/>
            <a:r>
              <a:rPr lang="en-US" dirty="0"/>
              <a:t>Cisco Visual Networking Index </a:t>
            </a:r>
            <a:r>
              <a:rPr lang="en-US" dirty="0">
                <a:hlinkClick r:id="rId2"/>
              </a:rPr>
              <a:t>http://www.cisco.com/c/en/us/solutions/service-provider/visual-networking-index-vni/index.html</a:t>
            </a:r>
            <a:r>
              <a:rPr lang="en-US" dirty="0"/>
              <a:t> </a:t>
            </a:r>
          </a:p>
          <a:p>
            <a:pPr lvl="1"/>
            <a:r>
              <a:rPr lang="en-US" dirty="0"/>
              <a:t>KPCB Internet Trends </a:t>
            </a:r>
            <a:r>
              <a:rPr lang="en-US" dirty="0">
                <a:hlinkClick r:id="rId3"/>
              </a:rPr>
              <a:t>http://www.kpcb.com/internet-trends</a:t>
            </a:r>
            <a:r>
              <a:rPr lang="en-US" dirty="0"/>
              <a:t> </a:t>
            </a:r>
          </a:p>
          <a:p>
            <a:pPr lvl="1"/>
            <a:r>
              <a:rPr lang="en-US" dirty="0">
                <a:hlinkClick r:id="rId4"/>
              </a:rPr>
              <a:t>https://deviceatlas.com/blog</a:t>
            </a:r>
            <a:endParaRPr lang="en-US" dirty="0"/>
          </a:p>
          <a:p>
            <a:pPr lvl="1"/>
            <a:r>
              <a:rPr lang="en-US" dirty="0">
                <a:hlinkClick r:id="rId5"/>
              </a:rPr>
              <a:t>https://www.idc.com/getdoc.jsp?containerId=prUS45636719</a:t>
            </a:r>
            <a:endParaRPr lang="en-US" dirty="0"/>
          </a:p>
          <a:p>
            <a:pPr lvl="1"/>
            <a:r>
              <a:rPr lang="en-US" dirty="0">
                <a:hlinkClick r:id="rId6"/>
              </a:rPr>
              <a:t>https://www.fcc.gov/reports-research</a:t>
            </a:r>
            <a:endParaRPr lang="en-US" dirty="0"/>
          </a:p>
          <a:p>
            <a:pPr lvl="1"/>
            <a:r>
              <a:rPr lang="en-US" dirty="0">
                <a:hlinkClick r:id="rId7"/>
              </a:rPr>
              <a:t>https://www.ctia.org/the-wireless-industry/infographics-library</a:t>
            </a:r>
            <a:endParaRPr lang="en-US" dirty="0"/>
          </a:p>
          <a:p>
            <a:r>
              <a:rPr lang="en-US" dirty="0"/>
              <a:t>General stats</a:t>
            </a:r>
          </a:p>
          <a:p>
            <a:pPr lvl="1"/>
            <a:r>
              <a:rPr lang="en-US" dirty="0">
                <a:hlinkClick r:id="rId8"/>
              </a:rPr>
              <a:t>http://www.netmarketshare.com</a:t>
            </a:r>
            <a:endParaRPr lang="en-US" dirty="0"/>
          </a:p>
          <a:p>
            <a:pPr lvl="1"/>
            <a:r>
              <a:rPr lang="en-US" dirty="0">
                <a:hlinkClick r:id="rId9"/>
              </a:rPr>
              <a:t>http://gs.statcounter.com</a:t>
            </a:r>
            <a:endParaRPr lang="en-US" dirty="0"/>
          </a:p>
          <a:p>
            <a:pPr lvl="1"/>
            <a:r>
              <a:rPr lang="en-US" dirty="0">
                <a:hlinkClick r:id="rId10"/>
              </a:rPr>
              <a:t>http://marketshare.hitslink.com</a:t>
            </a:r>
            <a:endParaRPr lang="en-US" dirty="0"/>
          </a:p>
          <a:p>
            <a:pPr lvl="1"/>
            <a:r>
              <a:rPr lang="en-US" dirty="0"/>
              <a:t>Browser: </a:t>
            </a:r>
            <a:r>
              <a:rPr lang="en-US" dirty="0">
                <a:hlinkClick r:id="rId11"/>
              </a:rPr>
              <a:t>https://en.wikipedia.org/wiki/Usage_share_of_web_browsers</a:t>
            </a:r>
            <a:endParaRPr lang="en-US" dirty="0"/>
          </a:p>
          <a:p>
            <a:r>
              <a:rPr lang="en-US" dirty="0"/>
              <a:t>Other Reports</a:t>
            </a:r>
          </a:p>
          <a:p>
            <a:pPr lvl="1"/>
            <a:r>
              <a:rPr lang="en-US" dirty="0">
                <a:hlinkClick r:id="rId12"/>
              </a:rPr>
              <a:t>http://mobiforge.com</a:t>
            </a:r>
            <a:endParaRPr lang="en-US" dirty="0"/>
          </a:p>
          <a:p>
            <a:pPr lvl="1"/>
            <a:r>
              <a:rPr lang="en-US" dirty="0">
                <a:hlinkClick r:id="rId13"/>
              </a:rPr>
              <a:t>http://www.visionmobile.com/reports/</a:t>
            </a:r>
            <a:endParaRPr lang="en-US" dirty="0"/>
          </a:p>
          <a:p>
            <a:pPr lvl="1"/>
            <a:r>
              <a:rPr lang="en-US" dirty="0">
                <a:hlinkClick r:id="rId14"/>
              </a:rPr>
              <a:t>http://www.pewinternet.org</a:t>
            </a:r>
            <a:endParaRPr lang="en-US" dirty="0"/>
          </a:p>
          <a:p>
            <a:pPr lvl="1"/>
            <a:r>
              <a:rPr lang="en-US" dirty="0">
                <a:hlinkClick r:id="rId15"/>
              </a:rPr>
              <a:t>http://www.appcelerator.com/enterprise/resource-center/research/</a:t>
            </a:r>
            <a:r>
              <a:rPr lang="en-US" dirty="0"/>
              <a:t> </a:t>
            </a:r>
          </a:p>
          <a:p>
            <a:pPr lvl="1"/>
            <a:r>
              <a:rPr lang="en-US" dirty="0">
                <a:hlinkClick r:id="rId16"/>
              </a:rPr>
              <a:t>https://www.slideshare.net/comScoremarcom/presentations</a:t>
            </a:r>
            <a:r>
              <a:rPr lang="en-US" dirty="0"/>
              <a:t> </a:t>
            </a:r>
          </a:p>
          <a:p>
            <a:pPr lvl="1"/>
            <a:r>
              <a:rPr lang="en-US" dirty="0"/>
              <a:t>Android devices: </a:t>
            </a:r>
            <a:r>
              <a:rPr lang="en-US" dirty="0">
                <a:hlinkClick r:id="rId17"/>
              </a:rPr>
              <a:t>http</a:t>
            </a:r>
            <a:r>
              <a:rPr lang="en-US">
                <a:hlinkClick r:id="rId17"/>
              </a:rPr>
              <a:t>://developer.android.com/about/dashboards/index.html</a:t>
            </a:r>
            <a:endParaRPr lang="en-US" dirty="0"/>
          </a:p>
        </p:txBody>
      </p:sp>
      <p:sp>
        <p:nvSpPr>
          <p:cNvPr id="5" name="Slide Number Placeholder 4"/>
          <p:cNvSpPr>
            <a:spLocks noGrp="1"/>
          </p:cNvSpPr>
          <p:nvPr>
            <p:ph type="sldNum" sz="quarter" idx="12"/>
          </p:nvPr>
        </p:nvSpPr>
        <p:spPr/>
        <p:txBody>
          <a:bodyPr/>
          <a:lstStyle/>
          <a:p>
            <a:fld id="{1895F33A-5955-43BA-A66F-A9B5FE8506F4}" type="slidenum">
              <a:rPr lang="en-US" altLang="en-US" smtClean="0"/>
              <a:pPr/>
              <a:t>38</a:t>
            </a:fld>
            <a:endParaRPr lang="en-US" altLang="en-US"/>
          </a:p>
        </p:txBody>
      </p:sp>
    </p:spTree>
    <p:extLst>
      <p:ext uri="{BB962C8B-B14F-4D97-AF65-F5344CB8AC3E}">
        <p14:creationId xmlns:p14="http://schemas.microsoft.com/office/powerpoint/2010/main" val="18946971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a:t>Key Readings</a:t>
            </a:r>
            <a:endParaRPr lang="en-US" dirty="0"/>
          </a:p>
        </p:txBody>
      </p:sp>
      <p:sp>
        <p:nvSpPr>
          <p:cNvPr id="7" name="Content Placeholder 6"/>
          <p:cNvSpPr>
            <a:spLocks noGrp="1"/>
          </p:cNvSpPr>
          <p:nvPr>
            <p:ph idx="1"/>
          </p:nvPr>
        </p:nvSpPr>
        <p:spPr/>
        <p:txBody>
          <a:bodyPr>
            <a:normAutofit fontScale="47500" lnSpcReduction="20000"/>
          </a:bodyPr>
          <a:lstStyle/>
          <a:p>
            <a:r>
              <a:rPr lang="en-US" dirty="0"/>
              <a:t>This lecture notes </a:t>
            </a:r>
            <a:r>
              <a:rPr lang="en-US" dirty="0">
                <a:hlinkClick r:id="rId2"/>
              </a:rPr>
              <a:t>https://www.edocr.com/v/k52p5vj4/jgzheng/Mobile-Web-Overview</a:t>
            </a:r>
            <a:endParaRPr lang="en-US" dirty="0"/>
          </a:p>
          <a:p>
            <a:r>
              <a:rPr lang="en-US" dirty="0"/>
              <a:t>Mobile web differences</a:t>
            </a:r>
          </a:p>
          <a:p>
            <a:pPr lvl="1"/>
            <a:r>
              <a:rPr lang="en-US" dirty="0">
                <a:hlinkClick r:id="rId3"/>
              </a:rPr>
              <a:t>https://www.paradoxlabs.com/blog/mobile-vs-desktop-10-key-differences/</a:t>
            </a:r>
            <a:r>
              <a:rPr lang="en-US" dirty="0"/>
              <a:t> </a:t>
            </a:r>
          </a:p>
          <a:p>
            <a:r>
              <a:rPr lang="en-US" dirty="0"/>
              <a:t>Mobile development options</a:t>
            </a:r>
          </a:p>
          <a:p>
            <a:pPr lvl="1"/>
            <a:r>
              <a:rPr lang="en-US" dirty="0"/>
              <a:t>Mobile web app: </a:t>
            </a:r>
            <a:r>
              <a:rPr lang="en-US" dirty="0">
                <a:hlinkClick r:id="rId4"/>
              </a:rPr>
              <a:t>https://www.scnsoft.com/blog/mobile-web-app-types</a:t>
            </a:r>
            <a:r>
              <a:rPr lang="en-US" dirty="0"/>
              <a:t> </a:t>
            </a:r>
          </a:p>
          <a:p>
            <a:pPr lvl="1"/>
            <a:r>
              <a:rPr lang="en-US" dirty="0"/>
              <a:t>Developing Mobile Web Applications: When, Why, and How </a:t>
            </a:r>
            <a:r>
              <a:rPr lang="en-US" dirty="0">
                <a:hlinkClick r:id="rId5"/>
              </a:rPr>
              <a:t>https://www.toptal.com/android/developing-mobile-web-apps-when-why-and-how</a:t>
            </a:r>
            <a:endParaRPr lang="en-US" dirty="0"/>
          </a:p>
          <a:p>
            <a:r>
              <a:rPr lang="en-US" dirty="0"/>
              <a:t>ONE web (responsive), adaptive, and separate mobile site (Google describes the three techniques)</a:t>
            </a:r>
          </a:p>
          <a:p>
            <a:pPr lvl="1"/>
            <a:r>
              <a:rPr lang="en-US" dirty="0">
                <a:hlinkClick r:id="rId6"/>
              </a:rPr>
              <a:t>https://www.thinkwithgoogle.com/marketing-resources/experience-design/building-websites-multi-screen-consumer/</a:t>
            </a:r>
            <a:endParaRPr lang="en-US" dirty="0"/>
          </a:p>
          <a:p>
            <a:pPr lvl="0"/>
            <a:r>
              <a:rPr lang="en-US" dirty="0"/>
              <a:t>Additional readings and resources</a:t>
            </a:r>
          </a:p>
          <a:p>
            <a:pPr lvl="1"/>
            <a:r>
              <a:rPr lang="en-US" dirty="0"/>
              <a:t>Some history: </a:t>
            </a:r>
            <a:r>
              <a:rPr lang="en-US" dirty="0">
                <a:hlinkClick r:id="rId7"/>
              </a:rPr>
              <a:t>http://www.phonearena.com/news/Evolution-of-mobile-web-browsing_id9059</a:t>
            </a:r>
            <a:endParaRPr lang="en-US" dirty="0"/>
          </a:p>
          <a:p>
            <a:pPr lvl="1"/>
            <a:r>
              <a:rPr lang="en-US" dirty="0">
                <a:hlinkClick r:id="rId8"/>
              </a:rPr>
              <a:t>http://bradfrost.com/blog/post/the-many-faces-of-adaptive-design/</a:t>
            </a:r>
            <a:endParaRPr lang="en-US" dirty="0"/>
          </a:p>
          <a:p>
            <a:pPr lvl="1"/>
            <a:r>
              <a:rPr lang="en-US" dirty="0">
                <a:hlinkClick r:id="rId9"/>
              </a:rPr>
              <a:t>https://en.wikipedia.org/wiki/Mobile_Web</a:t>
            </a:r>
            <a:endParaRPr lang="en-US" dirty="0"/>
          </a:p>
          <a:p>
            <a:pPr lvl="1"/>
            <a:r>
              <a:rPr lang="en-US" dirty="0">
                <a:hlinkClick r:id="rId10"/>
              </a:rPr>
              <a:t>https://www.wired.com/2013/05/the-two-flavors-of-a-one-web-approach-responsive-vs-adaptive/</a:t>
            </a:r>
            <a:r>
              <a:rPr lang="en-US" dirty="0"/>
              <a:t> </a:t>
            </a:r>
          </a:p>
          <a:p>
            <a:pPr lvl="1"/>
            <a:r>
              <a:rPr lang="en-US" dirty="0"/>
              <a:t>Why Separate Mobile &amp; Desktop Web Pages? </a:t>
            </a:r>
            <a:r>
              <a:rPr lang="en-US" dirty="0">
                <a:hlinkClick r:id="rId11"/>
              </a:rPr>
              <a:t>http://www.lukew.com/ff/entry.asp?1390</a:t>
            </a:r>
            <a:endParaRPr lang="en-US" dirty="0"/>
          </a:p>
          <a:p>
            <a:pPr lvl="1"/>
            <a:r>
              <a:rPr lang="en-US" dirty="0">
                <a:hlinkClick r:id="rId12"/>
              </a:rPr>
              <a:t>https://developers.google.com/search/mobile-sites/</a:t>
            </a:r>
            <a:r>
              <a:rPr lang="en-US" dirty="0"/>
              <a:t> </a:t>
            </a:r>
          </a:p>
          <a:p>
            <a:pPr lvl="1"/>
            <a:r>
              <a:rPr lang="en-US" dirty="0"/>
              <a:t>One web: </a:t>
            </a:r>
            <a:r>
              <a:rPr lang="en-US" dirty="0">
                <a:hlinkClick r:id="rId13"/>
              </a:rPr>
              <a:t>http://adactio.com/journal/1716/</a:t>
            </a:r>
            <a:endParaRPr lang="en-US" dirty="0"/>
          </a:p>
          <a:p>
            <a:pPr lvl="1"/>
            <a:r>
              <a:rPr lang="en-US" dirty="0">
                <a:hlinkClick r:id="rId14"/>
              </a:rPr>
              <a:t>https://developer.mozilla.org/en-US/docs/Web/Guide/Mobile</a:t>
            </a:r>
            <a:endParaRPr lang="en-US" dirty="0"/>
          </a:p>
          <a:p>
            <a:pPr lvl="1"/>
            <a:r>
              <a:rPr lang="en-US" dirty="0"/>
              <a:t>Mobile site design for performance: </a:t>
            </a:r>
            <a:r>
              <a:rPr lang="en-US" dirty="0">
                <a:hlinkClick r:id="rId15"/>
              </a:rPr>
              <a:t>https://queue.acm.org/detail.cfm?id=2441756</a:t>
            </a:r>
            <a:endParaRPr lang="en-US" dirty="0"/>
          </a:p>
        </p:txBody>
      </p:sp>
      <p:sp>
        <p:nvSpPr>
          <p:cNvPr id="5" name="Slide Number Placeholder 4"/>
          <p:cNvSpPr>
            <a:spLocks noGrp="1"/>
          </p:cNvSpPr>
          <p:nvPr>
            <p:ph type="sldNum" sz="quarter" idx="12"/>
          </p:nvPr>
        </p:nvSpPr>
        <p:spPr/>
        <p:txBody>
          <a:bodyPr/>
          <a:lstStyle/>
          <a:p>
            <a:fld id="{1895F33A-5955-43BA-A66F-A9B5FE8506F4}" type="slidenum">
              <a:rPr lang="en-US" altLang="en-US" smtClean="0"/>
              <a:pPr/>
              <a:t>39</a:t>
            </a:fld>
            <a:endParaRPr lang="en-US" altLang="en-US"/>
          </a:p>
        </p:txBody>
      </p:sp>
    </p:spTree>
    <p:extLst>
      <p:ext uri="{BB962C8B-B14F-4D97-AF65-F5344CB8AC3E}">
        <p14:creationId xmlns:p14="http://schemas.microsoft.com/office/powerpoint/2010/main" val="27097702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a:t>What is Mobile Web?</a:t>
            </a:r>
          </a:p>
        </p:txBody>
      </p:sp>
      <p:sp>
        <p:nvSpPr>
          <p:cNvPr id="3" name="Content Placeholder 2"/>
          <p:cNvSpPr>
            <a:spLocks noGrp="1"/>
          </p:cNvSpPr>
          <p:nvPr>
            <p:ph idx="1"/>
          </p:nvPr>
        </p:nvSpPr>
        <p:spPr>
          <a:xfrm>
            <a:off x="228600" y="2819400"/>
            <a:ext cx="8610600" cy="3657600"/>
          </a:xfrm>
        </p:spPr>
        <p:txBody>
          <a:bodyPr>
            <a:normAutofit fontScale="55000" lnSpcReduction="20000"/>
          </a:bodyPr>
          <a:lstStyle/>
          <a:p>
            <a:r>
              <a:rPr lang="en-US" dirty="0"/>
              <a:t>Web sites vs. web apps</a:t>
            </a:r>
          </a:p>
          <a:p>
            <a:pPr lvl="1"/>
            <a:r>
              <a:rPr lang="en-US" dirty="0"/>
              <a:t>Web apps are also web sites, just more functional oriented; they are too delivered via browsers, and share the same web site UI design principles and practices. </a:t>
            </a:r>
          </a:p>
          <a:p>
            <a:pPr lvl="1"/>
            <a:r>
              <a:rPr lang="en-US" dirty="0"/>
              <a:t>Mobile web apps look like and are used like native apps.</a:t>
            </a:r>
          </a:p>
          <a:p>
            <a:pPr lvl="1"/>
            <a:r>
              <a:rPr lang="en-US" dirty="0">
                <a:hlinkClick r:id="rId3"/>
              </a:rPr>
              <a:t>https://www.scnsoft.com/blog/mobile-web-app-types</a:t>
            </a:r>
            <a:r>
              <a:rPr lang="en-US" dirty="0"/>
              <a:t> </a:t>
            </a:r>
          </a:p>
          <a:p>
            <a:r>
              <a:rPr lang="en-US" dirty="0"/>
              <a:t>It's mainly about user experience, particularly with a focus on user interfaces and interactions.</a:t>
            </a:r>
          </a:p>
          <a:p>
            <a:pPr lvl="1"/>
            <a:r>
              <a:rPr lang="en-US" dirty="0"/>
              <a:t>Mobile web sites: focus on the optimization of web sites to be used on mobile devices.</a:t>
            </a:r>
          </a:p>
          <a:p>
            <a:pPr lvl="1"/>
            <a:r>
              <a:rPr lang="en-US" dirty="0"/>
              <a:t>Mobile web apps: emphasizes functional features specifically designed for mobile devices. Web apps are also focused on functional features besides user interface and interaction.</a:t>
            </a:r>
          </a:p>
          <a:p>
            <a:r>
              <a:rPr lang="en-US" dirty="0"/>
              <a:t>It has also impacted the application level architecture:</a:t>
            </a:r>
          </a:p>
          <a:p>
            <a:pPr lvl="1"/>
            <a:r>
              <a:rPr lang="en-US" dirty="0"/>
              <a:t>Single page app</a:t>
            </a:r>
          </a:p>
          <a:p>
            <a:pPr lvl="1"/>
            <a:r>
              <a:rPr lang="en-US" dirty="0"/>
              <a:t>Progressive web app</a:t>
            </a:r>
          </a:p>
          <a:p>
            <a:pPr lvl="1"/>
            <a:r>
              <a:rPr lang="en-US" dirty="0" err="1"/>
              <a:t>Serverless</a:t>
            </a:r>
            <a:r>
              <a:rPr lang="en-US" dirty="0"/>
              <a:t> architecture</a:t>
            </a:r>
          </a:p>
        </p:txBody>
      </p:sp>
      <p:pic>
        <p:nvPicPr>
          <p:cNvPr id="1026" name="Picture 2" descr="http://media02.hongkiat.com/responsive-for-mobile/design-for-mobil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608" y="1137514"/>
            <a:ext cx="2036710" cy="123017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438400" y="1023884"/>
            <a:ext cx="6477000" cy="156966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0">
              <a:buNone/>
            </a:pPr>
            <a:r>
              <a:rPr lang="en-US" sz="2400" dirty="0">
                <a:solidFill>
                  <a:srgbClr val="0070C0"/>
                </a:solidFill>
                <a:effectLst>
                  <a:outerShdw blurRad="38100" dist="38100" dir="2700000" algn="tl">
                    <a:srgbClr val="000000">
                      <a:alpha val="43137"/>
                    </a:srgbClr>
                  </a:outerShdw>
                </a:effectLst>
              </a:rPr>
              <a:t>Mobile web refers to the use and development of web sites and web applications that are delivered over the Internet to smart mobile devices (and optimized for these devices).</a:t>
            </a:r>
          </a:p>
        </p:txBody>
      </p:sp>
    </p:spTree>
    <p:extLst>
      <p:ext uri="{BB962C8B-B14F-4D97-AF65-F5344CB8AC3E}">
        <p14:creationId xmlns:p14="http://schemas.microsoft.com/office/powerpoint/2010/main" val="938182029"/>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fontScale="90000"/>
          </a:bodyPr>
          <a:lstStyle/>
          <a:p>
            <a:r>
              <a:rPr lang="en-US" dirty="0"/>
              <a:t>Good Resources</a:t>
            </a:r>
          </a:p>
        </p:txBody>
      </p:sp>
      <p:sp>
        <p:nvSpPr>
          <p:cNvPr id="21507" name="Content Placeholder 2"/>
          <p:cNvSpPr>
            <a:spLocks noGrp="1"/>
          </p:cNvSpPr>
          <p:nvPr>
            <p:ph sz="half" idx="1"/>
          </p:nvPr>
        </p:nvSpPr>
        <p:spPr/>
        <p:txBody>
          <a:bodyPr>
            <a:normAutofit fontScale="55000" lnSpcReduction="20000"/>
          </a:bodyPr>
          <a:lstStyle/>
          <a:p>
            <a:r>
              <a:rPr lang="en-US" dirty="0"/>
              <a:t>Community resources</a:t>
            </a:r>
          </a:p>
          <a:p>
            <a:pPr lvl="1"/>
            <a:r>
              <a:rPr lang="en-US" dirty="0">
                <a:hlinkClick r:id="rId3"/>
              </a:rPr>
              <a:t>https://mobiforge.com</a:t>
            </a:r>
            <a:endParaRPr lang="en-US" dirty="0"/>
          </a:p>
          <a:p>
            <a:pPr lvl="1"/>
            <a:r>
              <a:rPr lang="en-US" dirty="0">
                <a:hlinkClick r:id="rId4"/>
              </a:rPr>
              <a:t>http://www.w3.org/Mobile/</a:t>
            </a:r>
          </a:p>
          <a:p>
            <a:pPr lvl="1"/>
            <a:r>
              <a:rPr lang="en-US" dirty="0">
                <a:hlinkClick r:id="rId5"/>
              </a:rPr>
              <a:t>http://www.w3.org/standards/webdesign/mobilweb</a:t>
            </a:r>
            <a:endParaRPr lang="en-US" dirty="0"/>
          </a:p>
          <a:p>
            <a:pPr lvl="1"/>
            <a:r>
              <a:rPr lang="en-US" dirty="0">
                <a:hlinkClick r:id="rId6"/>
              </a:rPr>
              <a:t>https://www.linkedin.com/groups?gid=3002798</a:t>
            </a:r>
            <a:r>
              <a:rPr lang="en-US" dirty="0"/>
              <a:t> </a:t>
            </a:r>
          </a:p>
          <a:p>
            <a:r>
              <a:rPr lang="en-US" dirty="0"/>
              <a:t>Online learning resources</a:t>
            </a:r>
          </a:p>
          <a:p>
            <a:pPr lvl="1"/>
            <a:r>
              <a:rPr lang="en-US" dirty="0">
                <a:hlinkClick r:id="rId7"/>
              </a:rPr>
              <a:t>http://www.quirksmode.org/mobile/</a:t>
            </a:r>
            <a:endParaRPr lang="en-US" dirty="0"/>
          </a:p>
          <a:p>
            <a:pPr lvl="1"/>
            <a:r>
              <a:rPr lang="en-US" dirty="0">
                <a:hlinkClick r:id="rId8"/>
              </a:rPr>
              <a:t>https://alistapart.com</a:t>
            </a:r>
            <a:r>
              <a:rPr lang="en-US" dirty="0"/>
              <a:t> </a:t>
            </a:r>
          </a:p>
          <a:p>
            <a:pPr lvl="1"/>
            <a:r>
              <a:rPr lang="en-US" dirty="0">
                <a:hlinkClick r:id="rId9"/>
              </a:rPr>
              <a:t>https://www.udacity.com/course/mobile-web-development--cs256</a:t>
            </a:r>
            <a:r>
              <a:rPr lang="en-US" dirty="0"/>
              <a:t> </a:t>
            </a:r>
          </a:p>
          <a:p>
            <a:r>
              <a:rPr lang="en-US" dirty="0"/>
              <a:t>Vendor resources</a:t>
            </a:r>
          </a:p>
          <a:p>
            <a:pPr lvl="1"/>
            <a:r>
              <a:rPr lang="en-US" dirty="0">
                <a:hlinkClick r:id="rId10"/>
              </a:rPr>
              <a:t>https://developers.google.com/search/mobile-sites/</a:t>
            </a:r>
            <a:endParaRPr lang="en-US" dirty="0"/>
          </a:p>
          <a:p>
            <a:pPr lvl="1"/>
            <a:r>
              <a:rPr lang="en-US" dirty="0">
                <a:hlinkClick r:id="rId11"/>
              </a:rPr>
              <a:t>https://developers.google.com/web/fundamentals/</a:t>
            </a:r>
            <a:endParaRPr lang="en-US" dirty="0"/>
          </a:p>
          <a:p>
            <a:pPr lvl="1"/>
            <a:r>
              <a:rPr lang="en-US" dirty="0">
                <a:hlinkClick r:id="rId12"/>
              </a:rPr>
              <a:t>http://msdn.microsoft.com/en-us/library/aa286514.aspx</a:t>
            </a:r>
            <a:endParaRPr lang="en-US" dirty="0"/>
          </a:p>
          <a:p>
            <a:pPr lvl="1"/>
            <a:r>
              <a:rPr lang="en-US" dirty="0">
                <a:hlinkClick r:id="rId13"/>
              </a:rPr>
              <a:t>https://developer.mozilla.org/en-US/docs/Web/Guide/Mobile</a:t>
            </a:r>
            <a:r>
              <a:rPr lang="en-US" dirty="0"/>
              <a:t> </a:t>
            </a:r>
          </a:p>
          <a:p>
            <a:pPr lvl="1"/>
            <a:r>
              <a:rPr lang="en-US" dirty="0">
                <a:hlinkClick r:id="rId14"/>
              </a:rPr>
              <a:t>http://www.kinvey.com/native-web-hybrid-developers-ebook</a:t>
            </a:r>
            <a:endParaRPr lang="en-US" dirty="0"/>
          </a:p>
          <a:p>
            <a:pPr lvl="1"/>
            <a:r>
              <a:rPr lang="en-US" dirty="0">
                <a:hlinkClick r:id="rId15"/>
              </a:rPr>
              <a:t>http://www.ibm.com/mobilefirst/us/en/</a:t>
            </a:r>
            <a:r>
              <a:rPr lang="en-US" dirty="0"/>
              <a:t> </a:t>
            </a:r>
          </a:p>
          <a:p>
            <a:pPr lvl="1"/>
            <a:r>
              <a:rPr lang="en-US" dirty="0">
                <a:hlinkClick r:id="rId16"/>
              </a:rPr>
              <a:t>http://www.mobiletuxedo.com</a:t>
            </a:r>
            <a:endParaRPr lang="en-US" dirty="0"/>
          </a:p>
        </p:txBody>
      </p:sp>
      <p:sp>
        <p:nvSpPr>
          <p:cNvPr id="3" name="Content Placeholder 2"/>
          <p:cNvSpPr>
            <a:spLocks noGrp="1"/>
          </p:cNvSpPr>
          <p:nvPr>
            <p:ph sz="half" idx="2"/>
          </p:nvPr>
        </p:nvSpPr>
        <p:spPr/>
        <p:txBody>
          <a:bodyPr>
            <a:normAutofit fontScale="55000" lnSpcReduction="20000"/>
          </a:bodyPr>
          <a:lstStyle/>
          <a:p>
            <a:r>
              <a:rPr lang="en-US" dirty="0"/>
              <a:t>Lecture notes collection</a:t>
            </a:r>
          </a:p>
          <a:p>
            <a:pPr lvl="1"/>
            <a:r>
              <a:rPr lang="en-US" dirty="0">
                <a:hlinkClick r:id="rId17"/>
              </a:rPr>
              <a:t>https://www.edocr.com/user/jgzheng/collection/mobileandweblecturenotes</a:t>
            </a:r>
            <a:endParaRPr lang="en-US" dirty="0"/>
          </a:p>
          <a:p>
            <a:r>
              <a:rPr lang="en-US" dirty="0"/>
              <a:t>Influencers</a:t>
            </a:r>
          </a:p>
          <a:p>
            <a:pPr lvl="1"/>
            <a:r>
              <a:rPr lang="en-US">
                <a:hlinkClick r:id="rId18"/>
              </a:rPr>
              <a:t>https://ethanmarcotte.com/</a:t>
            </a:r>
            <a:endParaRPr lang="en-US"/>
          </a:p>
          <a:p>
            <a:pPr lvl="1"/>
            <a:r>
              <a:rPr lang="en-US" dirty="0"/>
              <a:t>Luke </a:t>
            </a:r>
            <a:r>
              <a:rPr lang="en-US" dirty="0" err="1"/>
              <a:t>Wroblewski</a:t>
            </a:r>
            <a:r>
              <a:rPr lang="en-US" dirty="0"/>
              <a:t> </a:t>
            </a:r>
            <a:r>
              <a:rPr lang="en-US" dirty="0">
                <a:hlinkClick r:id="rId4"/>
              </a:rPr>
              <a:t>http://www.lukew.com</a:t>
            </a:r>
            <a:endParaRPr lang="en-US" dirty="0"/>
          </a:p>
          <a:p>
            <a:pPr lvl="1"/>
            <a:r>
              <a:rPr lang="en-US" dirty="0"/>
              <a:t>Maximiliano </a:t>
            </a:r>
            <a:r>
              <a:rPr lang="en-US" dirty="0" err="1"/>
              <a:t>Firtman</a:t>
            </a:r>
            <a:r>
              <a:rPr lang="en-US" dirty="0"/>
              <a:t> </a:t>
            </a:r>
            <a:r>
              <a:rPr lang="en-US" dirty="0">
                <a:hlinkClick r:id="rId19"/>
              </a:rPr>
              <a:t>http://www.mobilexweb.com</a:t>
            </a:r>
            <a:r>
              <a:rPr lang="en-US" dirty="0"/>
              <a:t> </a:t>
            </a:r>
          </a:p>
          <a:p>
            <a:pPr lvl="1"/>
            <a:r>
              <a:rPr lang="en-US" dirty="0"/>
              <a:t>Steven </a:t>
            </a:r>
            <a:r>
              <a:rPr lang="en-US" dirty="0" err="1"/>
              <a:t>Hoober</a:t>
            </a:r>
            <a:r>
              <a:rPr lang="en-US" dirty="0"/>
              <a:t> </a:t>
            </a:r>
            <a:r>
              <a:rPr lang="en-US" dirty="0">
                <a:hlinkClick r:id="rId20"/>
              </a:rPr>
              <a:t>http://www.4ourth.com</a:t>
            </a:r>
            <a:endParaRPr lang="en-US" dirty="0"/>
          </a:p>
          <a:p>
            <a:pPr lvl="1"/>
            <a:r>
              <a:rPr lang="en-US" dirty="0">
                <a:hlinkClick r:id="rId21"/>
              </a:rPr>
              <a:t>http://www.nngroup.com</a:t>
            </a:r>
            <a:endParaRPr lang="en-US" dirty="0"/>
          </a:p>
          <a:p>
            <a:r>
              <a:rPr lang="en-US" dirty="0"/>
              <a:t>Books</a:t>
            </a:r>
          </a:p>
          <a:p>
            <a:pPr lvl="1"/>
            <a:r>
              <a:rPr lang="en-US" dirty="0">
                <a:hlinkClick r:id="rId22"/>
              </a:rPr>
              <a:t>http://www.amazon.com/dp/1449334970</a:t>
            </a:r>
            <a:endParaRPr lang="en-US" dirty="0"/>
          </a:p>
          <a:p>
            <a:pPr lvl="1"/>
            <a:r>
              <a:rPr lang="en-US" dirty="0">
                <a:hlinkClick r:id="rId23"/>
              </a:rPr>
              <a:t>https://www.amazon.com/Responsive-Web-Design-HTML5-CSS3/dp/1784398934/</a:t>
            </a:r>
            <a:endParaRPr lang="en-US" dirty="0"/>
          </a:p>
          <a:p>
            <a:pPr lvl="1"/>
            <a:r>
              <a:rPr lang="en-US" dirty="0">
                <a:hlinkClick r:id="rId24"/>
              </a:rPr>
              <a:t>http://www.amazon.com/dp/1593274874</a:t>
            </a:r>
            <a:endParaRPr lang="en-US" dirty="0"/>
          </a:p>
          <a:p>
            <a:pPr lvl="1"/>
            <a:r>
              <a:rPr lang="en-US" dirty="0">
                <a:hlinkClick r:id="rId25"/>
              </a:rPr>
              <a:t>http://www.amazon.com/dp/1449311415</a:t>
            </a:r>
            <a:endParaRPr lang="en-US" dirty="0"/>
          </a:p>
          <a:p>
            <a:pPr lvl="1"/>
            <a:r>
              <a:rPr lang="en-US" dirty="0">
                <a:hlinkClick r:id="rId26"/>
              </a:rPr>
              <a:t>http://www.amazon.com/dp/1449363636</a:t>
            </a:r>
            <a:endParaRPr lang="en-US" dirty="0"/>
          </a:p>
          <a:p>
            <a:r>
              <a:rPr lang="en-US" dirty="0"/>
              <a:t>Media news and columns</a:t>
            </a:r>
          </a:p>
          <a:p>
            <a:pPr lvl="1"/>
            <a:r>
              <a:rPr lang="en-US" dirty="0">
                <a:hlinkClick r:id="rId27"/>
              </a:rPr>
              <a:t>http://mashable.com/category/mobile-web/</a:t>
            </a:r>
            <a:endParaRPr lang="en-US" dirty="0"/>
          </a:p>
          <a:p>
            <a:pPr lvl="1"/>
            <a:r>
              <a:rPr lang="en-US" dirty="0">
                <a:hlinkClick r:id="rId28"/>
              </a:rPr>
              <a:t>https://www.uxmatters.com/columns/mobile-matters/</a:t>
            </a:r>
            <a:endParaRPr lang="en-US" dirty="0"/>
          </a:p>
          <a:p>
            <a:pPr lvl="1"/>
            <a:r>
              <a:rPr lang="en-US" dirty="0">
                <a:hlinkClick r:id="rId29"/>
              </a:rPr>
              <a:t>http://www.smashingmagazine.com</a:t>
            </a:r>
            <a:endParaRPr lang="en-US" dirty="0"/>
          </a:p>
          <a:p>
            <a:pPr lvl="1"/>
            <a:r>
              <a:rPr lang="en-US" dirty="0">
                <a:hlinkClick r:id="rId30"/>
              </a:rPr>
              <a:t>http://www.quirksmode.org/blog/archives/mobile/</a:t>
            </a:r>
            <a:endParaRPr lang="en-US" dirty="0"/>
          </a:p>
        </p:txBody>
      </p:sp>
      <p:sp>
        <p:nvSpPr>
          <p:cNvPr id="21508" name="Slide Number Placeholder 3"/>
          <p:cNvSpPr>
            <a:spLocks noGrp="1"/>
          </p:cNvSpPr>
          <p:nvPr>
            <p:ph type="sldNum" sz="quarter" idx="12"/>
          </p:nvPr>
        </p:nvSpPr>
        <p:spPr/>
        <p:txBody>
          <a:bodyPr/>
          <a:lstStyle/>
          <a:p>
            <a:fld id="{61908978-D26E-47C9-AE14-E2565D5EFC49}" type="slidenum">
              <a:rPr lang="en-US" altLang="en-US" smtClean="0"/>
              <a:pPr/>
              <a:t>40</a:t>
            </a:fld>
            <a:endParaRPr lang="en-US"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Mobile Site SEO</a:t>
            </a:r>
          </a:p>
        </p:txBody>
      </p:sp>
      <p:sp>
        <p:nvSpPr>
          <p:cNvPr id="3" name="Content Placeholder 2"/>
          <p:cNvSpPr>
            <a:spLocks noGrp="1"/>
          </p:cNvSpPr>
          <p:nvPr>
            <p:ph idx="1"/>
          </p:nvPr>
        </p:nvSpPr>
        <p:spPr/>
        <p:txBody>
          <a:bodyPr>
            <a:normAutofit lnSpcReduction="10000"/>
          </a:bodyPr>
          <a:lstStyle/>
          <a:p>
            <a:r>
              <a:rPr lang="en-US" dirty="0">
                <a:hlinkClick r:id="rId2"/>
              </a:rPr>
              <a:t>https://developers.google.com/search/mobile-sites/mobile-seo/</a:t>
            </a:r>
            <a:endParaRPr lang="en-US" dirty="0"/>
          </a:p>
          <a:p>
            <a:r>
              <a:rPr lang="en-US" dirty="0"/>
              <a:t>https://webmasters.googleblog.com/2018/03/rolling-out-mobile-first-indexing.html</a:t>
            </a:r>
          </a:p>
          <a:p>
            <a:r>
              <a:rPr lang="en-US" dirty="0">
                <a:hlinkClick r:id="rId3"/>
              </a:rPr>
              <a:t>https://www.informaticsinc.com/blog/2016/google-boosts-mobile-friendly-algorithm-further-penalizing-non-mobile-sites</a:t>
            </a:r>
            <a:r>
              <a:rPr lang="en-US" dirty="0"/>
              <a:t> </a:t>
            </a:r>
          </a:p>
          <a:p>
            <a:r>
              <a:rPr lang="en-US" dirty="0"/>
              <a:t>A real story </a:t>
            </a:r>
            <a:r>
              <a:rPr lang="en-US" dirty="0">
                <a:hlinkClick r:id="rId4"/>
              </a:rPr>
              <a:t>https://cheekymonkeymedia.ca/blog/mobile-friendly-does-it-really-matter</a:t>
            </a:r>
            <a:endParaRPr lang="en-US" dirty="0"/>
          </a:p>
          <a:p>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41</a:t>
            </a:fld>
            <a:endParaRPr lang="en-US" altLang="en-US"/>
          </a:p>
        </p:txBody>
      </p:sp>
    </p:spTree>
    <p:extLst>
      <p:ext uri="{BB962C8B-B14F-4D97-AF65-F5344CB8AC3E}">
        <p14:creationId xmlns:p14="http://schemas.microsoft.com/office/powerpoint/2010/main" val="38276839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Design Tools</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42</a:t>
            </a:fld>
            <a:endParaRPr lang="en-US" altLang="en-US"/>
          </a:p>
        </p:txBody>
      </p:sp>
    </p:spTree>
    <p:extLst>
      <p:ext uri="{BB962C8B-B14F-4D97-AF65-F5344CB8AC3E}">
        <p14:creationId xmlns:p14="http://schemas.microsoft.com/office/powerpoint/2010/main" val="11672297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Going Beyond</a:t>
            </a:r>
          </a:p>
        </p:txBody>
      </p:sp>
      <p:sp>
        <p:nvSpPr>
          <p:cNvPr id="3" name="Content Placeholder 2"/>
          <p:cNvSpPr>
            <a:spLocks noGrp="1"/>
          </p:cNvSpPr>
          <p:nvPr>
            <p:ph idx="1"/>
          </p:nvPr>
        </p:nvSpPr>
        <p:spPr/>
        <p:txBody>
          <a:bodyPr/>
          <a:lstStyle/>
          <a:p>
            <a:r>
              <a:rPr lang="en-US" dirty="0"/>
              <a:t>The world is entering a multi-screen multi-device usage environment. The use of mobile devices is not isolated from other type of devices, but rather an important part of it.</a:t>
            </a:r>
          </a:p>
          <a:p>
            <a:pPr lvl="1"/>
            <a:r>
              <a:rPr lang="en-US" dirty="0"/>
              <a:t>Watch, phone, tablet, desktop, TV, super size displays</a:t>
            </a:r>
          </a:p>
          <a:p>
            <a:r>
              <a:rPr lang="en-US" dirty="0">
                <a:hlinkClick r:id="rId2"/>
              </a:rPr>
              <a:t>https://support.google.com/adsense/answer/6051803?hl=en&amp;ref_topic=6051812</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43</a:t>
            </a:fld>
            <a:endParaRPr lang="en-US" altLang="en-US"/>
          </a:p>
        </p:txBody>
      </p:sp>
    </p:spTree>
    <p:extLst>
      <p:ext uri="{BB962C8B-B14F-4D97-AF65-F5344CB8AC3E}">
        <p14:creationId xmlns:p14="http://schemas.microsoft.com/office/powerpoint/2010/main" val="27342813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p:cNvSpPr>
            <a:spLocks noGrp="1"/>
          </p:cNvSpPr>
          <p:nvPr>
            <p:ph type="title"/>
          </p:nvPr>
        </p:nvSpPr>
        <p:spPr bwMode="auto"/>
        <p:txBody>
          <a:bodyPr>
            <a:normAutofit fontScale="90000"/>
          </a:bodyPr>
          <a:lstStyle/>
          <a:p>
            <a:r>
              <a:rPr lang="en-US" altLang="en-US" dirty="0"/>
              <a:t>Mobile Web Brief History</a:t>
            </a:r>
          </a:p>
        </p:txBody>
      </p:sp>
      <p:sp>
        <p:nvSpPr>
          <p:cNvPr id="16388" name="AutoShape 2" descr="data:image/jpeg;base64,/9j/4AAQSkZJRgABAQAAAQABAAD/2wCEAAkGBhQSERQUExQUFBQVFxUVFRQUFBQUFRQUFBQVFBQUFBQXHCYeFxkkGRQUHy8gJCcpLCwsFR4xNTAqNSYrLCkBCQoKDgwOGg8PGCwcHBwsLCwsKSkpKSksLCkpKSkpLCwsKSksLCwsKSkpKSkpLCwsKSwsKSwsLCwsLCksLCksLP/AABEIAQMAwgMBIgACEQEDEQH/xAAcAAABBQEBAQAAAAAAAAAAAAACAAEDBAcGBQj/xABLEAACAQICAwoJCQUHBQEAAAAAAQIDEQQhBhIxBQdBUWFxkaHB0RMiJDJScoGxshQjY3OSk7PC8BUWMzThQmKDoqPD0kNUgtPxU//EABkBAAMBAQEAAAAAAAAAAAAAAAECAwAEBf/EAC4RAAICAAQFAgYBBQAAAAAAAAABAhEDEiExBDJBUXFhgRMUIjOx8KEjQpHR4f/aAAwDAQACEQMRAD8A7yKyCUhQQTR4Z6INgoodBWsYwMmPFAokijBFMaMQkhXD5MGhnC42sEkMpXoKR6g8YkhHKQHUQ7ichglEWpwg1YQMxnEkkAzOkYjaGIN091KdCm6lWWrBWu83m8kklm2Vtyd36OJg50pXSeq004yi9tmnyC+vQ19C+gKr4CQiSuBhGGkySwzQKNZXlAYnAaFyDWQCJLCDkYcxdiGkRxYbZSyIVwZO4mx4IG4R0g0NqhWGMNcWqOOkbcw6iMxOQLZm1sjDN3CjEGtVjCDlOSjGKvKTaSSXC29hx+6O+thKeVNVK74dRakUuPWna/sQYwb9QOSR2iBlIz978NLgw1T7yHcBLfep/wDbT9tWP/EdwntQueJ37QjP477sXsw0vvo/8Bpb7K/7Z/fL/wBYrwZroH4ke56O+j/JL62HwzPF3tPMr+tD4ZHm6WacfLKHglSdN60ZKXhNbZdWa1FwN8I2g27lHDQkq0pqU5rxnG8FqrLNZrbwoOJGXwGq1sEZL4iZqkn4qHiQYbERkk0000mmndNPY0+EsnNB2izGGaHYzZSxQXEawdwWMYAQ9hDUg2eDgt8XBzyc3Tf0kXFfaV11nQYbGwqK8JRmnwxakulHOVNAMJPbSlS9Sb90roo1d6rVeth8TKD4Lpxf2oPsKvBT1uvJBSa9Tu40r7SXVM+W527GH8yqq6XA3Cfx2kOt8HFUHbFYRrljrU37FNNPpB8OttQ5u5oFsxpHMYDfGwdTJzdKXFVi4/5lePWe/QxsZrWhKMovhi1JdKJS03HTvYsJDSlwApNkkYCU5B2AUSSMCRITXCVWGogzWZ9vw4xwwtKCdlUqvW5VCN0ua7T9iMmhK/V7jTt+p/NYb16nwxMwo7Oj3I7MHks5sTmHq1bcreSQ9OjwyzfUuYUI3m36KSXtzJSt1sJQcajWz3IepVbRFGX64eHPmJAZmakDCpcVTYuchi7VLcaJqvaLJUx0zS9A6zlg43fmznFciUrpf5jtKMrxRwW9/LyaS4qs+uMGd5g/NR4u2NI7lyIkSH1RxFrEBsDYkYLNbQQLDjjjWYs1Yt8BCsJNbGXWDOZ1Zq3ZCisq7i/H6Qa+Mi1a10+Bq66GSyvLmChhBG82yClRzeM0UwlfbSUW+GHidS8XqPFr72dSk9fCYiUZcV3Bvk1o5P2pGgPDLiBleLKwhpV+zFk/Q4DDaZYvByVPHUnKPBUikp248vFmuax3G5m69LEU1UpTU4vhW1Pia2p8jJ8Th6daDhUjGcXtjJX9vI+VGf7saM1tzqjxOCk3T21Kbz8Xikl5y/vbV1tWl00ZlflGkRkDNniaOaT08XS14ZSWU4PzoS4nycT4T19Ylm6MpXUzffpfiYVf3q3wwMyw2zo9yNJ35n/Kr67/AGzN8Js/XEjswuQ58TmDgrSfKk1zrJ9ViSwMoX5+B8TB8Nbzl7Vs/oMKFq/q/Pk+QJAfKI8Y2s5bNnGZmApq878CRNV2e3sY9OFlkNV2Ln7GBhR3295L5ipyVffTgd/gvMRn+9v/AAq3JOL6YLuNBwXmniy+/I7l9tEw6FYctQo0kCw2DJBaMgbCGEKOX9a46w6HhENI61Hvqc9gKOrzBKZJFD5DqPZgsiYphMCUTW0arK9WOrmhoYpPJ2JJ0blarhFzCOd7hUa2OC0m3InudXWNwq+abtVprYk3mvVfA+B+y/bbjbrQxFGFWm7xkr8qfCnyp5FfFwvGUJLWhJNSi9jTyZn+j+OnufjZ4Vu9Ko7wvx2umudZPlQ8sLMs37X/AAClTos78T8bCrkqvrpmdU5OKa1U+G7bXByHdb6WJc54a/BGp1ygeLo1uJ8oVR6yioOK81S2pvaVhJYcfq2Iz1Z4HymXoR6ZC+VS9CPTI7taFf34/dx7xfuO/TX3a7zfM4Xf+BMrOCdeXoR6xPEz9GPX3ne/uT9IvsLvG/cj6T/JHvB81hd/4NlZwfyip6MevvGi5yacrJLgXGXcfQ1K9WF76k3FO1tnIQqJRyT2GSO13vKmVZctN9U12Gj7mzvD2szbe8V3XXJSfXUNH3LjaL5zxp18w/3od8ftouJhWGHRXQUTBsGxmGgETiIkEbKNZegOxJiudRAbWFcSp3Hk7C69QgTyIrhpXHlEm1YydDQqAVqi4No7soyb2JNvmSuzOqu/BTu9XDza4G6kU2uNrVdukthqTEk0jqsRJ3eRnu+PTcJ4eslZxla/qtSXvZPX3003/Af3i/4nNaV6XfLIwj4NwUXJ+drXvbkXF1nUkQcj1NPq2tLDvjpzfTKJd3u5WhW9eHwHKY/dfw6pZW8HBw23vbVd+Q6ze+j83V+sj+Gu85eKVYbQyds65S5OoJTfENGlnwdBIeOyhG7vgYlld24yRxuNNZMATI93V5XiPrH7ioi7pD/OYj118KKSPejyrwiKOv3vKlqlb1IdU595pW5srxfOZJoju1DD1vHTtUUad1Z6rc8m1xc3Ga3uZHJ855mLGse31/0dkH/TLqHQgkilAsTBYTGCjAiHEPoYuJji1harKkx7gN3ClsASuK30ChJ8XSSKAUUFUewrGHcVyPN3cqamFxEuKjWfRTkfOqN904xSjufis83SmvteL2mAXLxVEZO2BVK7ZYqlZlIk2WML3/lNB3vV81U+tX4cDPsJ3/lND3vv4NR/TP8ADpnHxfIykDr7CsRuoMnz9J49FSWw1RZMBT/Vx3O6YKCZRpGvLcR60fgiUD0tJ15bX54fhxPOR7seVeF+CKE3ZwfFJPoaZu25Ur63OYNXeS9v5TddxXk+ZHHxHPD3OjC2fsei3mSQIoMliAYeww49gBBsOC2IIS+oj61gb2IndnQ5VsRokyeb6A1UXEAqdh0ho2jOiXJkGL2ZPMK1iDESyGu3QKo4/T+q1gK1+HUXTVgY4a5vnVbYB8tSmuty/KZEXqiD1ClRur3S4M2k+i9yk0WKjKzGiKy1he/sNF3vY/MT+ul+HTM6wq93aaPvfxvh5ctafwUzj4vkKQOr1eQjjHxUPGkrvZkMoLVTttseQVDUPG9naO6fisZUlrWtlbtH1FZ8l+C2aAEyvSteW1uan+HE8o9fS9eXVfVp/hxPJse5DkXhESPEeb0/lNr3BqXguWMfcYrX2dPYbLovO9KH1dP4UcvEc0Pc6MPZnu01kTxIok0QdRhwZMKTyAQGZCEPqiMEt+Db2kiViUFnWoJEM1gtjWHaBkwNhQMiDE22MnuVsSszQWppbHBb7ErYWmvSrL/LTqd5ldzSt9ybVPDRfp1JdEYr8xmrOggBUKxZqFZjxFZbwvZ2s0ne/j5M/rqnwwM2wi93bI0vQFeS5f8A61fdE4uM5B4nSqG3N9IMY+Ks302D1ZcnQxqcG4rZblR5RUfU8ba9naKUcnm+HhuKz1uC9u0ecHZ7OG+QoTLtMl5dU9Sn8CPHPZ02Xl0/q6fuPGSPbw+ReCINXZ7ew13RKXzNJ8dGn8MTI6mz2/lka1oZnh6L+hj1JHNxHNHydGFszp4MlgQ0mTIV7jIVRji4RrjNaAQriFYRIoeprAgpMdy4jtvuc9ClIjSux3IKKF3Y2wMolTEFyRTxEkPHcWWxl++5XvPDR4o1X0uC7DP2dtvrS8qpLipX+1Un3HFWLEQKiyKxZmV2PEVlvCL3L3yNL0DdsIn9LV99jNcIsujtNK0Fj5HHlqVviZxcXy+48Too1NuTz5fcMp5JW2coUae2/U2BCDaTy6WeZQ4fhc724LbRa+TVnnfa+MHUzS5L8NtpJ4PJ8dnx8QAmY6cLy5/VU+08Q97TleW/4MPikeHY9nD5F4JgVNnt/LI1rQN3w1H6u3Q7GS1tn64mahveVPmaXqy6pyXYc3E/2+Towuvg7CmTRI5oODFl3GQ8gUw5EdhqAIYfWETyj2errAtDwCaOtqyGwCiHAdEc6ljaRNuKpKx5+I2lwp19oYfUwS0Rj++ZUvjrejSprrnLtOUZ0m+DK+6FbkVNf6UH2nOFyJHUKzLNQrjRAy5hlt9nuNJ0Hj5HD16vJ/1JGb4JZP2e40nQv+SpW46r/wBWaOPi+X3Gie8qbzvdf+VxoRbS29Nl0DK74ZLnSGg3ZW1vYk0ebRQdqzz9mfLbaHDO+b2P+0mNKLT2vZycY8IPPasuJIFGM807/nI/Ux+OZ4J7+nv83D6lfiVDwLHrYXIhAauzo95pG93L5qnzVF/qTM3q7Oj3o0ne6zoQ56vxyZDido+UXwuvg7aMiSKIkrEyYslQyFMGQcwEMgA2GH1RD0Y9eId0iNsdJFbJ0RzrcQEUSTQkidNvUewJMoSlmX6hTtmXwlRKbMQ01nfdDEv6TV+zGMew8Ro9LSOprYzEvjrVfxJI84cmR1NhWZaqFWw8RWXcHs9vYjSNDl5FR/xPxZmb4OWXt7Edlo9pVQo4anTm5qUde6VOTWc5PatuTRycTFyVIeJ18FzdBLGTSyfUc5HTfC+lP7qfcGtOcL6U/up8vecTwp9hrPfk757fYFGTStl0HO/vxhfSn91U7gv34wvpT+6n3AeFPsazn9Pl5XT+p/3JnP2PV0q3Vp4nEQnT1nGNPVblFxz15PY+RnlnoYaqCTFAq7PaviRoW9tU+aiv70+9mfVVl0e9Hd73nmR9eXXCL7SHE7Lyjowd34NEmPFgRzQ4juhluSVNgoRFMKmMjAWEHcRexT0o5DTmR6wrZmsWgojqISRFUk0HSO4NWNNFOcc9nCWfCFavU1U3xZ9GZSDtCSPnzGzvVqP0pzfTJshjTb2XfNe46d8/b0klCu4SUo7V7Qu603EIK1Jx2prnTXvKrR7O7W7VXEy1qri3nmoqOb23seOw4WZx+tU/TUUtYPY+fsRbp0ZO9k3a17Ju13ZdLaRY0Vw1OpNxqyjHxZ6nhHKNN1LLUjUlHOMdufIjqsDuZWo1csMlCUYayVSLTnq1dSpQm6ibi0pPKWVnZppBYyRx+IouEnCWUouzV07NbVdZEZ660arzd4wjLWSnGNOpTleEp6t4RjJtxUvFy2W5AIaN1nB1Eqfg07Op4WlqJ6yi05a2TvKP2lxgMeTOpbj6G/cJVOfoa4+5lndDc+dGbjNWkm4uKlFtNWvezf8AXgK3hn6L6V+uFmo1g+GXE+h9wcJX2A+Efov7SGoxebe1vZxZJLn2AaDYVZeK/wBcJ3G92/F/xP8AbpnD1vNlzM7Le8qZ2+k/JFdhycSvpXlF8Lc0qGwa4VwaUc0K9hkTtBQQMg0aPYwNhwrDFwF+EAZMOTAazGJkkHkRVgpZASYrCis52Ku7E9WhWlxU6j6ISZPi9lzzdJ61sBiZfQVOuDXaUw1oJMwmGzoGY41yhMCaKzRamsisMgM9nR7GxpqevTVSMk4OLbW1xaaazTTimmjtsBukoU4wpOi6cGpJSnVbUnr3TajbPXfEsly34Dc2PiNtpK/LzWyPQw+6Tp+ZVcL7dVzXNeyzM1YU6O5w0Y4Z050q1GfgqUqSfj5RlWU7tN5vx5PisrcKKOJnTp4epQ8SnSqPWs/CZy1ovJtu1lCFtuT52cxU3bqSvevN7VnKpse3gIcTum5216rlbZrOcrdKy2IGUbMHuvjvD1ZVXHVcrNpNtXSSyvnwcZS1QniYP+11S7iJ1lfz1q3btqvba221+A1C2EPYF4iHH1S7gXi4cfU+4FBsWJ8yXM/cddvdu9SXrr4bdhxsqnhPEjnfJys1GMeFtvkOv3upfOT9aD6dY5OK5P8AH5L4O5qTQ9FZjEtKO0XcYTCiDIeJlzB6BiFYRXUUvXHQLQlIYQeUgJwEmODcJRxbyOd0vrW3OxPqJdM4rtOnxcLpnhYqhrRnTlsnFxz5UUhsJIxDwbG1HxHvYjc5RlKMo2km008s1tKzw8f0yhM8mUHYg1OQ9p0I/psb5LHl6WMgHjYetOm24vJ7U+PkJ57rVOBW/XNzHovCR5elgrBx5elhAeb+06vICt1Kt+Douem8FHl6WD8hjy9LNobU8/8AalTjXQRvdarxroPS+QR5ekb9nR5ekGhtTzv2vV5BftiryHovc2PGxv2bHjfV3G07B1KUcTUqW1naK4Fw8/IdloA7VZcvg/fM56O5t/7UuruO53vdH7OU83mm2+Fq+quu5ycSs0KXp+S+E6lbNAhAkpoeCyGiya6FBNDRFOQKZnuFElxA6w5SxaL6Q00KI0pDsRDJ2Y8mBrBbRQkVZnlYuGdz13Er4jCJopGSQjR5+J3JpVo3lCMnba0r9JRp6PYdqzowvzHvYeg0rAVMNk+MqpJk3E8D92sNf+DDr7x/3Twt7ulHr7z0oEmr/wDBxaPHraH4W/8ACVrZZy7xoaH4R/8ASX2pd571lJW2MhatzmNR4dTQnDeg/tS7yN6EYa/mP7TOi177RSitqMajmpaC4bPxZfaZGtBsNxS+2zph1C5tDUcvW0Cw9tk/tFaWgmHttqfb/odq6DYEcBnnsFckg5Wcpg9AqLas6n2v6HZbn4CFGChBWS6Xyt8LHo09XInUjncszLKNEb2iHazI5bSBUabGiKpsBgxXuFElxA2EUAekNwCEWJEL2hx2jCEQ4ZHIQjMCFHaNWHEGGwJFVQRDUykIRUQnjEU4jiGAROKuNCOYhGMO4okpxHELIKJUh2IRMcie0QwiQ4SIpbRCNIKAkDDaIRN7jB3GEIcB/9k="/>
          <p:cNvSpPr>
            <a:spLocks noChangeAspect="1" noChangeArrowheads="1"/>
          </p:cNvSpPr>
          <p:nvPr/>
        </p:nvSpPr>
        <p:spPr bwMode="auto">
          <a:xfrm>
            <a:off x="14446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endParaRPr lang="en-US" altLang="en-US"/>
          </a:p>
        </p:txBody>
      </p:sp>
      <p:sp>
        <p:nvSpPr>
          <p:cNvPr id="16389" name="AutoShape 4" descr="data:image/jpeg;base64,/9j/4AAQSkZJRgABAQAAAQABAAD/2wCEAAkGBhQSERQUExQUFBQVFxUVFRQUFBQUFRQUFBQVFBQUFBQXHCYeFxkkGRQUHy8gJCcpLCwsFR4xNTAqNSYrLCkBCQoKDgwOGg8PGCwcHBwsLCwsKSkpKSksLCkpKSkpLCwsKSksLCwsKSkpKSkpLCwsKSwsKSwsLCwsLCksLCksLP/AABEIAQMAwgMBIgACEQEDEQH/xAAcAAABBQEBAQAAAAAAAAAAAAACAAEDBAcGBQj/xABLEAACAQICAwoJCQUHBQEAAAAAAQIDEQQhBhIxBQdBUWFxkaHB0RMiJDJScoGxshQjY3OSk7PC8BUWMzThQmKDoqPD0kNUgtPxU//EABkBAAMBAQEAAAAAAAAAAAAAAAECAwAEBf/EAC4RAAICAAQFAgYBBQAAAAAAAAABAhEDEiExBDJBUXFhgRMUIjOx8KEjQpHR4f/aAAwDAQACEQMRAD8A7yKyCUhQQTR4Z6INgoodBWsYwMmPFAokijBFMaMQkhXD5MGhnC42sEkMpXoKR6g8YkhHKQHUQ7ichglEWpwg1YQMxnEkkAzOkYjaGIN091KdCm6lWWrBWu83m8kklm2Vtyd36OJg50pXSeq004yi9tmnyC+vQ19C+gKr4CQiSuBhGGkySwzQKNZXlAYnAaFyDWQCJLCDkYcxdiGkRxYbZSyIVwZO4mx4IG4R0g0NqhWGMNcWqOOkbcw6iMxOQLZm1sjDN3CjEGtVjCDlOSjGKvKTaSSXC29hx+6O+thKeVNVK74dRakUuPWna/sQYwb9QOSR2iBlIz978NLgw1T7yHcBLfep/wDbT9tWP/EdwntQueJ37QjP477sXsw0vvo/8Bpb7K/7Z/fL/wBYrwZroH4ke56O+j/JL62HwzPF3tPMr+tD4ZHm6WacfLKHglSdN60ZKXhNbZdWa1FwN8I2g27lHDQkq0pqU5rxnG8FqrLNZrbwoOJGXwGq1sEZL4iZqkn4qHiQYbERkk0000mmndNPY0+EsnNB2izGGaHYzZSxQXEawdwWMYAQ9hDUg2eDgt8XBzyc3Tf0kXFfaV11nQYbGwqK8JRmnwxakulHOVNAMJPbSlS9Sb90roo1d6rVeth8TKD4Lpxf2oPsKvBT1uvJBSa9Tu40r7SXVM+W527GH8yqq6XA3Cfx2kOt8HFUHbFYRrljrU37FNNPpB8OttQ5u5oFsxpHMYDfGwdTJzdKXFVi4/5lePWe/QxsZrWhKMovhi1JdKJS03HTvYsJDSlwApNkkYCU5B2AUSSMCRITXCVWGogzWZ9vw4xwwtKCdlUqvW5VCN0ua7T9iMmhK/V7jTt+p/NYb16nwxMwo7Oj3I7MHks5sTmHq1bcreSQ9OjwyzfUuYUI3m36KSXtzJSt1sJQcajWz3IepVbRFGX64eHPmJAZmakDCpcVTYuchi7VLcaJqvaLJUx0zS9A6zlg43fmznFciUrpf5jtKMrxRwW9/LyaS4qs+uMGd5g/NR4u2NI7lyIkSH1RxFrEBsDYkYLNbQQLDjjjWYs1Yt8BCsJNbGXWDOZ1Zq3ZCisq7i/H6Qa+Mi1a10+Bq66GSyvLmChhBG82yClRzeM0UwlfbSUW+GHidS8XqPFr72dSk9fCYiUZcV3Bvk1o5P2pGgPDLiBleLKwhpV+zFk/Q4DDaZYvByVPHUnKPBUikp248vFmuax3G5m69LEU1UpTU4vhW1Pia2p8jJ8Th6daDhUjGcXtjJX9vI+VGf7saM1tzqjxOCk3T21Kbz8Xikl5y/vbV1tWl00ZlflGkRkDNniaOaT08XS14ZSWU4PzoS4nycT4T19Ylm6MpXUzffpfiYVf3q3wwMyw2zo9yNJ35n/Kr67/AGzN8Js/XEjswuQ58TmDgrSfKk1zrJ9ViSwMoX5+B8TB8Nbzl7Vs/oMKFq/q/Pk+QJAfKI8Y2s5bNnGZmApq878CRNV2e3sY9OFlkNV2Ln7GBhR3295L5ipyVffTgd/gvMRn+9v/AAq3JOL6YLuNBwXmniy+/I7l9tEw6FYctQo0kCw2DJBaMgbCGEKOX9a46w6HhENI61Hvqc9gKOrzBKZJFD5DqPZgsiYphMCUTW0arK9WOrmhoYpPJ2JJ0blarhFzCOd7hUa2OC0m3InudXWNwq+abtVprYk3mvVfA+B+y/bbjbrQxFGFWm7xkr8qfCnyp5FfFwvGUJLWhJNSi9jTyZn+j+OnufjZ4Vu9Ko7wvx2umudZPlQ8sLMs37X/AAClTos78T8bCrkqvrpmdU5OKa1U+G7bXByHdb6WJc54a/BGp1ygeLo1uJ8oVR6yioOK81S2pvaVhJYcfq2Iz1Z4HymXoR6ZC+VS9CPTI7taFf34/dx7xfuO/TX3a7zfM4Xf+BMrOCdeXoR6xPEz9GPX3ne/uT9IvsLvG/cj6T/JHvB81hd/4NlZwfyip6MevvGi5yacrJLgXGXcfQ1K9WF76k3FO1tnIQqJRyT2GSO13vKmVZctN9U12Gj7mzvD2szbe8V3XXJSfXUNH3LjaL5zxp18w/3od8ftouJhWGHRXQUTBsGxmGgETiIkEbKNZegOxJiudRAbWFcSp3Hk7C69QgTyIrhpXHlEm1YydDQqAVqi4No7soyb2JNvmSuzOqu/BTu9XDza4G6kU2uNrVdukthqTEk0jqsRJ3eRnu+PTcJ4eslZxla/qtSXvZPX3003/Af3i/4nNaV6XfLIwj4NwUXJ+drXvbkXF1nUkQcj1NPq2tLDvjpzfTKJd3u5WhW9eHwHKY/dfw6pZW8HBw23vbVd+Q6ze+j83V+sj+Gu85eKVYbQyds65S5OoJTfENGlnwdBIeOyhG7vgYlld24yRxuNNZMATI93V5XiPrH7ioi7pD/OYj118KKSPejyrwiKOv3vKlqlb1IdU595pW5srxfOZJoju1DD1vHTtUUad1Z6rc8m1xc3Ga3uZHJ855mLGse31/0dkH/TLqHQgkilAsTBYTGCjAiHEPoYuJji1harKkx7gN3ClsASuK30ChJ8XSSKAUUFUewrGHcVyPN3cqamFxEuKjWfRTkfOqN904xSjufis83SmvteL2mAXLxVEZO2BVK7ZYqlZlIk2WML3/lNB3vV81U+tX4cDPsJ3/lND3vv4NR/TP8ADpnHxfIykDr7CsRuoMnz9J49FSWw1RZMBT/Vx3O6YKCZRpGvLcR60fgiUD0tJ15bX54fhxPOR7seVeF+CKE3ZwfFJPoaZu25Ur63OYNXeS9v5TddxXk+ZHHxHPD3OjC2fsei3mSQIoMliAYeww49gBBsOC2IIS+oj61gb2IndnQ5VsRokyeb6A1UXEAqdh0ho2jOiXJkGL2ZPMK1iDESyGu3QKo4/T+q1gK1+HUXTVgY4a5vnVbYB8tSmuty/KZEXqiD1ClRur3S4M2k+i9yk0WKjKzGiKy1he/sNF3vY/MT+ul+HTM6wq93aaPvfxvh5ctafwUzj4vkKQOr1eQjjHxUPGkrvZkMoLVTttseQVDUPG9naO6fisZUlrWtlbtH1FZ8l+C2aAEyvSteW1uan+HE8o9fS9eXVfVp/hxPJse5DkXhESPEeb0/lNr3BqXguWMfcYrX2dPYbLovO9KH1dP4UcvEc0Pc6MPZnu01kTxIok0QdRhwZMKTyAQGZCEPqiMEt+Db2kiViUFnWoJEM1gtjWHaBkwNhQMiDE22MnuVsSszQWppbHBb7ErYWmvSrL/LTqd5ldzSt9ybVPDRfp1JdEYr8xmrOggBUKxZqFZjxFZbwvZ2s0ne/j5M/rqnwwM2wi93bI0vQFeS5f8A61fdE4uM5B4nSqG3N9IMY+Ks302D1ZcnQxqcG4rZblR5RUfU8ba9naKUcnm+HhuKz1uC9u0ecHZ7OG+QoTLtMl5dU9Sn8CPHPZ02Xl0/q6fuPGSPbw+ReCINXZ7ew13RKXzNJ8dGn8MTI6mz2/lka1oZnh6L+hj1JHNxHNHydGFszp4MlgQ0mTIV7jIVRji4RrjNaAQriFYRIoeprAgpMdy4jtvuc9ClIjSux3IKKF3Y2wMolTEFyRTxEkPHcWWxl++5XvPDR4o1X0uC7DP2dtvrS8qpLipX+1Un3HFWLEQKiyKxZmV2PEVlvCL3L3yNL0DdsIn9LV99jNcIsujtNK0Fj5HHlqVviZxcXy+48Too1NuTz5fcMp5JW2coUae2/U2BCDaTy6WeZQ4fhc724LbRa+TVnnfa+MHUzS5L8NtpJ4PJ8dnx8QAmY6cLy5/VU+08Q97TleW/4MPikeHY9nD5F4JgVNnt/LI1rQN3w1H6u3Q7GS1tn64mahveVPmaXqy6pyXYc3E/2+Towuvg7CmTRI5oODFl3GQ8gUw5EdhqAIYfWETyj2errAtDwCaOtqyGwCiHAdEc6ljaRNuKpKx5+I2lwp19oYfUwS0Rj++ZUvjrejSprrnLtOUZ0m+DK+6FbkVNf6UH2nOFyJHUKzLNQrjRAy5hlt9nuNJ0Hj5HD16vJ/1JGb4JZP2e40nQv+SpW46r/wBWaOPi+X3Gie8qbzvdf+VxoRbS29Nl0DK74ZLnSGg3ZW1vYk0ebRQdqzz9mfLbaHDO+b2P+0mNKLT2vZycY8IPPasuJIFGM807/nI/Ux+OZ4J7+nv83D6lfiVDwLHrYXIhAauzo95pG93L5qnzVF/qTM3q7Oj3o0ne6zoQ56vxyZDido+UXwuvg7aMiSKIkrEyYslQyFMGQcwEMgA2GH1RD0Y9eId0iNsdJFbJ0RzrcQEUSTQkidNvUewJMoSlmX6hTtmXwlRKbMQ01nfdDEv6TV+zGMew8Ro9LSOprYzEvjrVfxJI84cmR1NhWZaqFWw8RWXcHs9vYjSNDl5FR/xPxZmb4OWXt7Edlo9pVQo4anTm5qUde6VOTWc5PatuTRycTFyVIeJ18FzdBLGTSyfUc5HTfC+lP7qfcGtOcL6U/up8vecTwp9hrPfk757fYFGTStl0HO/vxhfSn91U7gv34wvpT+6n3AeFPsazn9Pl5XT+p/3JnP2PV0q3Vp4nEQnT1nGNPVblFxz15PY+RnlnoYaqCTFAq7PaviRoW9tU+aiv70+9mfVVl0e9Hd73nmR9eXXCL7SHE7Lyjowd34NEmPFgRzQ4juhluSVNgoRFMKmMjAWEHcRexT0o5DTmR6wrZmsWgojqISRFUk0HSO4NWNNFOcc9nCWfCFavU1U3xZ9GZSDtCSPnzGzvVqP0pzfTJshjTb2XfNe46d8/b0klCu4SUo7V7Qu603EIK1Jx2prnTXvKrR7O7W7VXEy1qri3nmoqOb23seOw4WZx+tU/TUUtYPY+fsRbp0ZO9k3a17Ju13ZdLaRY0Vw1OpNxqyjHxZ6nhHKNN1LLUjUlHOMdufIjqsDuZWo1csMlCUYayVSLTnq1dSpQm6ibi0pPKWVnZppBYyRx+IouEnCWUouzV07NbVdZEZ660arzd4wjLWSnGNOpTleEp6t4RjJtxUvFy2W5AIaN1nB1Eqfg07Op4WlqJ6yi05a2TvKP2lxgMeTOpbj6G/cJVOfoa4+5lndDc+dGbjNWkm4uKlFtNWvezf8AXgK3hn6L6V+uFmo1g+GXE+h9wcJX2A+Efov7SGoxebe1vZxZJLn2AaDYVZeK/wBcJ3G92/F/xP8AbpnD1vNlzM7Le8qZ2+k/JFdhycSvpXlF8Lc0qGwa4VwaUc0K9hkTtBQQMg0aPYwNhwrDFwF+EAZMOTAazGJkkHkRVgpZASYrCis52Ku7E9WhWlxU6j6ISZPi9lzzdJ61sBiZfQVOuDXaUw1oJMwmGzoGY41yhMCaKzRamsisMgM9nR7GxpqevTVSMk4OLbW1xaaazTTimmjtsBukoU4wpOi6cGpJSnVbUnr3TajbPXfEsly34Dc2PiNtpK/LzWyPQw+6Tp+ZVcL7dVzXNeyzM1YU6O5w0Y4Z050q1GfgqUqSfj5RlWU7tN5vx5PisrcKKOJnTp4epQ8SnSqPWs/CZy1ovJtu1lCFtuT52cxU3bqSvevN7VnKpse3gIcTum5216rlbZrOcrdKy2IGUbMHuvjvD1ZVXHVcrNpNtXSSyvnwcZS1QniYP+11S7iJ1lfz1q3btqvba221+A1C2EPYF4iHH1S7gXi4cfU+4FBsWJ8yXM/cddvdu9SXrr4bdhxsqnhPEjnfJys1GMeFtvkOv3upfOT9aD6dY5OK5P8AH5L4O5qTQ9FZjEtKO0XcYTCiDIeJlzB6BiFYRXUUvXHQLQlIYQeUgJwEmODcJRxbyOd0vrW3OxPqJdM4rtOnxcLpnhYqhrRnTlsnFxz5UUhsJIxDwbG1HxHvYjc5RlKMo2km008s1tKzw8f0yhM8mUHYg1OQ9p0I/psb5LHl6WMgHjYetOm24vJ7U+PkJ57rVOBW/XNzHovCR5elgrBx5elhAeb+06vICt1Kt+Douem8FHl6WD8hjy9LNobU8/8AalTjXQRvdarxroPS+QR5ekb9nR5ekGhtTzv2vV5BftiryHovc2PGxv2bHjfV3G07B1KUcTUqW1naK4Fw8/IdloA7VZcvg/fM56O5t/7UuruO53vdH7OU83mm2+Fq+quu5ycSs0KXp+S+E6lbNAhAkpoeCyGiya6FBNDRFOQKZnuFElxA6w5SxaL6Q00KI0pDsRDJ2Y8mBrBbRQkVZnlYuGdz13Er4jCJopGSQjR5+J3JpVo3lCMnba0r9JRp6PYdqzowvzHvYeg0rAVMNk+MqpJk3E8D92sNf+DDr7x/3Twt7ulHr7z0oEmr/wDBxaPHraH4W/8ACVrZZy7xoaH4R/8ASX2pd571lJW2MhatzmNR4dTQnDeg/tS7yN6EYa/mP7TOi177RSitqMajmpaC4bPxZfaZGtBsNxS+2zph1C5tDUcvW0Cw9tk/tFaWgmHttqfb/odq6DYEcBnnsFckg5Wcpg9AqLas6n2v6HZbn4CFGChBWS6Xyt8LHo09XInUjncszLKNEb2iHazI5bSBUabGiKpsBgxXuFElxA2EUAekNwCEWJEL2hx2jCEQ4ZHIQjMCFHaNWHEGGwJFVQRDUykIRUQnjEU4jiGAROKuNCOYhGMO4okpxHELIKJUh2IRMcie0QwiQ4SIpbRCNIKAkDDaIRN7jB3GEIcB/9k="/>
          <p:cNvSpPr>
            <a:spLocks noChangeAspect="1" noChangeArrowheads="1"/>
          </p:cNvSpPr>
          <p:nvPr/>
        </p:nvSpPr>
        <p:spPr bwMode="auto">
          <a:xfrm>
            <a:off x="296863"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endParaRPr lang="en-US" altLang="en-US"/>
          </a:p>
        </p:txBody>
      </p:sp>
      <p:pic>
        <p:nvPicPr>
          <p:cNvPr id="1639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6175" y="1171575"/>
            <a:ext cx="5524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3" name="TextBox 6"/>
          <p:cNvSpPr txBox="1">
            <a:spLocks noChangeArrowheads="1"/>
          </p:cNvSpPr>
          <p:nvPr/>
        </p:nvSpPr>
        <p:spPr bwMode="auto">
          <a:xfrm>
            <a:off x="2416175" y="1536700"/>
            <a:ext cx="857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600" b="1" dirty="0"/>
              <a:t>1997</a:t>
            </a:r>
          </a:p>
        </p:txBody>
      </p:sp>
      <p:sp>
        <p:nvSpPr>
          <p:cNvPr id="8" name="TextBox 7"/>
          <p:cNvSpPr txBox="1"/>
          <p:nvPr/>
        </p:nvSpPr>
        <p:spPr>
          <a:xfrm>
            <a:off x="1676400" y="1811337"/>
            <a:ext cx="1952625" cy="522288"/>
          </a:xfrm>
          <a:prstGeom prst="rect">
            <a:avLst/>
          </a:prstGeom>
          <a:noFill/>
        </p:spPr>
        <p:txBody>
          <a:bodyPr>
            <a:spAutoFit/>
          </a:bodyPr>
          <a:lstStyle/>
          <a:p>
            <a:pPr algn="ctr">
              <a:defRPr/>
            </a:pPr>
            <a:r>
              <a:rPr lang="en-US" sz="1400" b="1" dirty="0">
                <a:solidFill>
                  <a:srgbClr val="FFC000"/>
                </a:solidFill>
                <a:effectLst>
                  <a:outerShdw blurRad="38100" dist="38100" dir="2700000" algn="tl">
                    <a:srgbClr val="000000">
                      <a:alpha val="43137"/>
                    </a:srgbClr>
                  </a:outerShdw>
                </a:effectLst>
              </a:rPr>
              <a:t>Wireless Application Protocol 1.0</a:t>
            </a:r>
          </a:p>
        </p:txBody>
      </p:sp>
      <p:sp>
        <p:nvSpPr>
          <p:cNvPr id="16395" name="TextBox 8"/>
          <p:cNvSpPr txBox="1">
            <a:spLocks noChangeArrowheads="1"/>
          </p:cNvSpPr>
          <p:nvPr/>
        </p:nvSpPr>
        <p:spPr bwMode="auto">
          <a:xfrm>
            <a:off x="1874837" y="2266950"/>
            <a:ext cx="1874838"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400" dirty="0"/>
              <a:t>Networking protocol created to allow mobile devices to access the internet for services such as   </a:t>
            </a:r>
          </a:p>
          <a:p>
            <a:pPr eaLnBrk="1" hangingPunct="1"/>
            <a:r>
              <a:rPr lang="en-US" altLang="en-US" sz="1400" dirty="0"/>
              <a:t>e-mail, stock prices, SMS, etc.  It Is open, non proprietary.  Uses WML (wireless markup language ) for text and graphics. Adopted by many vendors such as Sony, Motorola, etc. Allows for an explosion in mobile specific websites and browsers.</a:t>
            </a:r>
          </a:p>
        </p:txBody>
      </p:sp>
      <p:sp>
        <p:nvSpPr>
          <p:cNvPr id="16396" name="TextBox 18"/>
          <p:cNvSpPr txBox="1">
            <a:spLocks noChangeArrowheads="1"/>
          </p:cNvSpPr>
          <p:nvPr/>
        </p:nvSpPr>
        <p:spPr bwMode="auto">
          <a:xfrm>
            <a:off x="731838" y="1576387"/>
            <a:ext cx="857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600" b="1"/>
              <a:t>1994</a:t>
            </a:r>
          </a:p>
        </p:txBody>
      </p:sp>
      <p:sp>
        <p:nvSpPr>
          <p:cNvPr id="12" name="TextBox 11"/>
          <p:cNvSpPr txBox="1"/>
          <p:nvPr/>
        </p:nvSpPr>
        <p:spPr>
          <a:xfrm>
            <a:off x="457200" y="1231900"/>
            <a:ext cx="1282700" cy="338137"/>
          </a:xfrm>
          <a:prstGeom prst="rect">
            <a:avLst/>
          </a:prstGeom>
          <a:noFill/>
        </p:spPr>
        <p:txBody>
          <a:bodyPr wrap="square">
            <a:spAutoFit/>
          </a:bodyPr>
          <a:lstStyle/>
          <a:p>
            <a:pPr>
              <a:defRPr/>
            </a:pPr>
            <a:r>
              <a:rPr lang="en-US" sz="1600" b="1" dirty="0" err="1">
                <a:solidFill>
                  <a:schemeClr val="accent4">
                    <a:lumMod val="75000"/>
                  </a:schemeClr>
                </a:solidFill>
                <a:effectLst>
                  <a:outerShdw blurRad="38100" dist="38100" dir="2700000" algn="tl">
                    <a:srgbClr val="000000">
                      <a:alpha val="43137"/>
                    </a:srgbClr>
                  </a:outerShdw>
                </a:effectLst>
              </a:rPr>
              <a:t>pocketweb</a:t>
            </a:r>
            <a:endParaRPr lang="en-US" sz="1600" b="1" dirty="0">
              <a:solidFill>
                <a:schemeClr val="accent4">
                  <a:lumMod val="75000"/>
                </a:schemeClr>
              </a:solidFill>
              <a:effectLst>
                <a:outerShdw blurRad="38100" dist="38100" dir="2700000" algn="tl">
                  <a:srgbClr val="000000">
                    <a:alpha val="43137"/>
                  </a:srgbClr>
                </a:outerShdw>
              </a:effectLst>
            </a:endParaRPr>
          </a:p>
        </p:txBody>
      </p:sp>
      <p:sp>
        <p:nvSpPr>
          <p:cNvPr id="16398" name="TextBox 12"/>
          <p:cNvSpPr txBox="1">
            <a:spLocks noChangeArrowheads="1"/>
          </p:cNvSpPr>
          <p:nvPr/>
        </p:nvSpPr>
        <p:spPr bwMode="auto">
          <a:xfrm>
            <a:off x="265113" y="1746250"/>
            <a:ext cx="1487487"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400" dirty="0"/>
              <a:t>The first mobile browser for a PDA was </a:t>
            </a:r>
            <a:r>
              <a:rPr lang="en-US" altLang="en-US" sz="1400" dirty="0" err="1"/>
              <a:t>PocketWeb</a:t>
            </a:r>
            <a:r>
              <a:rPr lang="en-US" altLang="en-US" sz="1400" dirty="0"/>
              <a:t> for the Apple Newton created at </a:t>
            </a:r>
            <a:r>
              <a:rPr lang="en-US" altLang="en-US" sz="1400" dirty="0" err="1"/>
              <a:t>TecO</a:t>
            </a:r>
            <a:r>
              <a:rPr lang="en-US" altLang="en-US" sz="1400" dirty="0"/>
              <a:t> in 1994, followed by the first commercial product </a:t>
            </a:r>
            <a:r>
              <a:rPr lang="en-US" altLang="en-US" sz="1400" dirty="0" err="1"/>
              <a:t>NetHopper</a:t>
            </a:r>
            <a:r>
              <a:rPr lang="en-US" altLang="en-US" sz="1400" dirty="0"/>
              <a:t> released in August 1996.</a:t>
            </a:r>
          </a:p>
        </p:txBody>
      </p:sp>
      <p:cxnSp>
        <p:nvCxnSpPr>
          <p:cNvPr id="15" name="Straight Connector 14"/>
          <p:cNvCxnSpPr/>
          <p:nvPr/>
        </p:nvCxnSpPr>
        <p:spPr>
          <a:xfrm>
            <a:off x="0" y="5943600"/>
            <a:ext cx="4465638" cy="0"/>
          </a:xfrm>
          <a:prstGeom prst="line">
            <a:avLst/>
          </a:prstGeom>
          <a:ln>
            <a:tailEnd type="diamond"/>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2528888" y="5954712"/>
            <a:ext cx="1679575" cy="369888"/>
          </a:xfrm>
          <a:prstGeom prst="rect">
            <a:avLst/>
          </a:prstGeom>
          <a:noFill/>
        </p:spPr>
        <p:txBody>
          <a:bodyPr>
            <a:spAutoFit/>
          </a:bodyPr>
          <a:lstStyle/>
          <a:p>
            <a:pPr>
              <a:defRPr/>
            </a:pPr>
            <a:r>
              <a:rPr lang="en-US" dirty="0">
                <a:solidFill>
                  <a:srgbClr val="C00000"/>
                </a:solidFill>
                <a:effectLst>
                  <a:outerShdw blurRad="38100" dist="38100" dir="2700000" algn="tl">
                    <a:srgbClr val="000000">
                      <a:alpha val="43137"/>
                    </a:srgbClr>
                  </a:outerShdw>
                </a:effectLst>
              </a:rPr>
              <a:t>2G</a:t>
            </a:r>
          </a:p>
        </p:txBody>
      </p:sp>
      <p:sp>
        <p:nvSpPr>
          <p:cNvPr id="16401" name="TextBox 28"/>
          <p:cNvSpPr txBox="1">
            <a:spLocks noChangeArrowheads="1"/>
          </p:cNvSpPr>
          <p:nvPr/>
        </p:nvSpPr>
        <p:spPr bwMode="auto">
          <a:xfrm>
            <a:off x="4546600" y="4579937"/>
            <a:ext cx="857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600" b="1"/>
              <a:t>2007</a:t>
            </a:r>
          </a:p>
        </p:txBody>
      </p:sp>
      <p:sp>
        <p:nvSpPr>
          <p:cNvPr id="16402" name="TextBox 29"/>
          <p:cNvSpPr txBox="1">
            <a:spLocks noChangeArrowheads="1"/>
          </p:cNvSpPr>
          <p:nvPr/>
        </p:nvSpPr>
        <p:spPr bwMode="auto">
          <a:xfrm>
            <a:off x="3971925" y="1561405"/>
            <a:ext cx="857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600" b="1" dirty="0"/>
              <a:t>2002</a:t>
            </a:r>
          </a:p>
        </p:txBody>
      </p:sp>
      <p:cxnSp>
        <p:nvCxnSpPr>
          <p:cNvPr id="25" name="Straight Connector 24"/>
          <p:cNvCxnSpPr/>
          <p:nvPr/>
        </p:nvCxnSpPr>
        <p:spPr>
          <a:xfrm flipV="1">
            <a:off x="4498975" y="5929313"/>
            <a:ext cx="1444625" cy="14287"/>
          </a:xfrm>
          <a:prstGeom prst="line">
            <a:avLst/>
          </a:prstGeom>
          <a:ln>
            <a:solidFill>
              <a:schemeClr val="accent5"/>
            </a:solidFill>
            <a:tailEnd type="diamond"/>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4948238" y="5878512"/>
            <a:ext cx="1681162" cy="369888"/>
          </a:xfrm>
          <a:prstGeom prst="rect">
            <a:avLst/>
          </a:prstGeom>
          <a:noFill/>
        </p:spPr>
        <p:txBody>
          <a:bodyPr>
            <a:spAutoFit/>
          </a:bodyPr>
          <a:lstStyle/>
          <a:p>
            <a:pPr>
              <a:defRPr/>
            </a:pPr>
            <a:r>
              <a:rPr lang="en-US" dirty="0">
                <a:solidFill>
                  <a:srgbClr val="92D050"/>
                </a:solidFill>
                <a:effectLst>
                  <a:outerShdw blurRad="38100" dist="38100" dir="2700000" algn="tl">
                    <a:srgbClr val="000000">
                      <a:alpha val="43137"/>
                    </a:srgbClr>
                  </a:outerShdw>
                </a:effectLst>
              </a:rPr>
              <a:t>3G</a:t>
            </a:r>
          </a:p>
        </p:txBody>
      </p:sp>
      <p:sp>
        <p:nvSpPr>
          <p:cNvPr id="16405" name="TextBox 34"/>
          <p:cNvSpPr txBox="1">
            <a:spLocks noChangeArrowheads="1"/>
          </p:cNvSpPr>
          <p:nvPr/>
        </p:nvSpPr>
        <p:spPr bwMode="auto">
          <a:xfrm>
            <a:off x="4267200" y="3300412"/>
            <a:ext cx="1552575"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600" b="1" dirty="0"/>
              <a:t>2005</a:t>
            </a:r>
          </a:p>
          <a:p>
            <a:pPr eaLnBrk="1" hangingPunct="1"/>
            <a:r>
              <a:rPr lang="en-US" altLang="en-US" sz="1400" b="1" dirty="0"/>
              <a:t>.</a:t>
            </a:r>
            <a:r>
              <a:rPr lang="en-US" altLang="en-US" sz="1400" b="1" dirty="0" err="1"/>
              <a:t>mobi</a:t>
            </a:r>
            <a:r>
              <a:rPr lang="en-US" altLang="en-US" sz="1400" b="1" dirty="0"/>
              <a:t> </a:t>
            </a:r>
            <a:r>
              <a:rPr lang="en-US" altLang="en-US" sz="1400" dirty="0"/>
              <a:t>domain is created for mobile specific websites</a:t>
            </a:r>
            <a:endParaRPr lang="en-US" altLang="en-US" sz="1400" b="1" dirty="0"/>
          </a:p>
        </p:txBody>
      </p:sp>
      <p:pic>
        <p:nvPicPr>
          <p:cNvPr id="16406"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8050" y="4338637"/>
            <a:ext cx="21907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7" name="TextBox 25"/>
          <p:cNvSpPr txBox="1">
            <a:spLocks noChangeArrowheads="1"/>
          </p:cNvSpPr>
          <p:nvPr/>
        </p:nvSpPr>
        <p:spPr bwMode="auto">
          <a:xfrm>
            <a:off x="4484688" y="4832350"/>
            <a:ext cx="15748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400" dirty="0"/>
              <a:t>first iPhone is released. Native app market explodes.</a:t>
            </a:r>
          </a:p>
        </p:txBody>
      </p:sp>
      <p:sp>
        <p:nvSpPr>
          <p:cNvPr id="38" name="TextBox 37"/>
          <p:cNvSpPr txBox="1"/>
          <p:nvPr/>
        </p:nvSpPr>
        <p:spPr>
          <a:xfrm>
            <a:off x="3276600" y="1780480"/>
            <a:ext cx="1952625" cy="307975"/>
          </a:xfrm>
          <a:prstGeom prst="rect">
            <a:avLst/>
          </a:prstGeom>
          <a:noFill/>
        </p:spPr>
        <p:txBody>
          <a:bodyPr>
            <a:spAutoFit/>
          </a:bodyPr>
          <a:lstStyle/>
          <a:p>
            <a:pPr algn="ctr">
              <a:defRPr/>
            </a:pPr>
            <a:r>
              <a:rPr lang="en-US" sz="1400" b="1" dirty="0">
                <a:solidFill>
                  <a:srgbClr val="FFC000"/>
                </a:solidFill>
                <a:effectLst>
                  <a:outerShdw blurRad="38100" dist="38100" dir="2700000" algn="tl">
                    <a:srgbClr val="000000">
                      <a:alpha val="43137"/>
                    </a:srgbClr>
                  </a:outerShdw>
                </a:effectLst>
              </a:rPr>
              <a:t>WAP 2.0 </a:t>
            </a:r>
          </a:p>
        </p:txBody>
      </p:sp>
      <p:pic>
        <p:nvPicPr>
          <p:cNvPr id="1640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1925" y="1223267"/>
            <a:ext cx="5524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10" name="TextBox 26"/>
          <p:cNvSpPr txBox="1">
            <a:spLocks noChangeArrowheads="1"/>
          </p:cNvSpPr>
          <p:nvPr/>
        </p:nvSpPr>
        <p:spPr bwMode="auto">
          <a:xfrm>
            <a:off x="3829050" y="1967805"/>
            <a:ext cx="165576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400" dirty="0"/>
              <a:t>Released  to address 1.0 shortcomings. Uses WML, XHMTL, and WCSS to give users a better experience</a:t>
            </a:r>
          </a:p>
        </p:txBody>
      </p:sp>
      <p:sp>
        <p:nvSpPr>
          <p:cNvPr id="16411" name="TextBox 40"/>
          <p:cNvSpPr txBox="1">
            <a:spLocks noChangeArrowheads="1"/>
          </p:cNvSpPr>
          <p:nvPr/>
        </p:nvSpPr>
        <p:spPr bwMode="auto">
          <a:xfrm>
            <a:off x="6262688" y="1511300"/>
            <a:ext cx="857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600" b="1"/>
              <a:t>2010</a:t>
            </a:r>
          </a:p>
        </p:txBody>
      </p:sp>
      <p:sp>
        <p:nvSpPr>
          <p:cNvPr id="42" name="TextBox 41"/>
          <p:cNvSpPr txBox="1"/>
          <p:nvPr/>
        </p:nvSpPr>
        <p:spPr>
          <a:xfrm>
            <a:off x="7104063" y="5845175"/>
            <a:ext cx="1681162" cy="369887"/>
          </a:xfrm>
          <a:prstGeom prst="rect">
            <a:avLst/>
          </a:prstGeom>
          <a:noFill/>
        </p:spPr>
        <p:txBody>
          <a:bodyPr>
            <a:spAutoFit/>
          </a:bodyPr>
          <a:lstStyle/>
          <a:p>
            <a:pPr>
              <a:defRPr/>
            </a:pPr>
            <a:r>
              <a:rPr lang="en-US" dirty="0">
                <a:solidFill>
                  <a:schemeClr val="accent2"/>
                </a:solidFill>
                <a:effectLst>
                  <a:outerShdw blurRad="38100" dist="38100" dir="2700000" algn="tl">
                    <a:srgbClr val="000000">
                      <a:alpha val="43137"/>
                    </a:srgbClr>
                  </a:outerShdw>
                </a:effectLst>
              </a:rPr>
              <a:t>4G</a:t>
            </a:r>
          </a:p>
        </p:txBody>
      </p:sp>
      <p:sp>
        <p:nvSpPr>
          <p:cNvPr id="16413" name="TextBox 42"/>
          <p:cNvSpPr txBox="1">
            <a:spLocks noChangeArrowheads="1"/>
          </p:cNvSpPr>
          <p:nvPr/>
        </p:nvSpPr>
        <p:spPr bwMode="auto">
          <a:xfrm>
            <a:off x="7742238" y="1511300"/>
            <a:ext cx="857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600" b="1"/>
              <a:t>2013</a:t>
            </a:r>
          </a:p>
        </p:txBody>
      </p:sp>
      <p:sp>
        <p:nvSpPr>
          <p:cNvPr id="44" name="TextBox 43"/>
          <p:cNvSpPr txBox="1"/>
          <p:nvPr/>
        </p:nvSpPr>
        <p:spPr>
          <a:xfrm>
            <a:off x="7413625" y="1730375"/>
            <a:ext cx="1657350" cy="3970337"/>
          </a:xfrm>
          <a:prstGeom prst="rect">
            <a:avLst/>
          </a:prstGeom>
          <a:noFill/>
        </p:spPr>
        <p:txBody>
          <a:bodyPr>
            <a:spAutoFit/>
          </a:bodyPr>
          <a:lstStyle/>
          <a:p>
            <a:pPr>
              <a:defRPr/>
            </a:pPr>
            <a:r>
              <a:rPr lang="en-US" sz="1400" dirty="0"/>
              <a:t>Major companies  try to leverage the power of the mobile phone by making mobile payment solutions common.</a:t>
            </a:r>
          </a:p>
          <a:p>
            <a:pPr>
              <a:defRPr/>
            </a:pPr>
            <a:r>
              <a:rPr lang="en-US" sz="1400" dirty="0">
                <a:solidFill>
                  <a:schemeClr val="accent2"/>
                </a:solidFill>
                <a:effectLst>
                  <a:outerShdw blurRad="38100" dist="38100" dir="2700000" algn="tl">
                    <a:srgbClr val="000000">
                      <a:alpha val="43137"/>
                    </a:srgbClr>
                  </a:outerShdw>
                </a:effectLst>
              </a:rPr>
              <a:t>HTML5</a:t>
            </a:r>
            <a:r>
              <a:rPr lang="en-US" sz="1400" dirty="0"/>
              <a:t> web development pushes to the forefront allowing for a better mobile web experience but WAP 2.0 still dominates.</a:t>
            </a:r>
          </a:p>
          <a:p>
            <a:pPr>
              <a:defRPr/>
            </a:pPr>
            <a:r>
              <a:rPr lang="en-US" sz="1400" dirty="0"/>
              <a:t> </a:t>
            </a:r>
            <a:r>
              <a:rPr lang="en-US" sz="1400" dirty="0">
                <a:solidFill>
                  <a:schemeClr val="accent2"/>
                </a:solidFill>
                <a:effectLst>
                  <a:outerShdw blurRad="38100" dist="38100" dir="2700000" algn="tl">
                    <a:srgbClr val="000000">
                      <a:alpha val="43137"/>
                    </a:srgbClr>
                  </a:outerShdw>
                </a:effectLst>
              </a:rPr>
              <a:t>HTML5</a:t>
            </a:r>
            <a:r>
              <a:rPr lang="en-US" sz="1400" dirty="0"/>
              <a:t> mobile frameworks such as </a:t>
            </a:r>
            <a:r>
              <a:rPr lang="en-US" sz="1400" dirty="0" err="1"/>
              <a:t>jQuery</a:t>
            </a:r>
            <a:r>
              <a:rPr lang="en-US" sz="1400" dirty="0"/>
              <a:t> mobile become popular</a:t>
            </a:r>
          </a:p>
        </p:txBody>
      </p:sp>
      <p:sp>
        <p:nvSpPr>
          <p:cNvPr id="16415" name="TextBox 44"/>
          <p:cNvSpPr txBox="1">
            <a:spLocks noChangeArrowheads="1"/>
          </p:cNvSpPr>
          <p:nvPr/>
        </p:nvSpPr>
        <p:spPr bwMode="auto">
          <a:xfrm>
            <a:off x="5910263" y="1858962"/>
            <a:ext cx="1655762"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en-US" sz="1400" dirty="0"/>
              <a:t>Wireless companies begin to advertise 4G wireless (10x3G) speeds </a:t>
            </a:r>
            <a:r>
              <a:rPr lang="en-US" altLang="en-US" sz="1400" dirty="0" err="1"/>
              <a:t>en</a:t>
            </a:r>
            <a:r>
              <a:rPr lang="en-US" altLang="en-US" sz="1400" dirty="0"/>
              <a:t> masse touting streaming TV, streaming movies, faster web access, etc. as customer benefits.  Native app market grows by leaps and bounds as the iPhone and Android systems become household names. Opera Mini, </a:t>
            </a:r>
            <a:r>
              <a:rPr lang="en-US" altLang="en-US" sz="1400" dirty="0" err="1"/>
              <a:t>SkyFire</a:t>
            </a:r>
            <a:r>
              <a:rPr lang="en-US" altLang="en-US" sz="1400" dirty="0"/>
              <a:t>, are popular mobile browsers</a:t>
            </a:r>
          </a:p>
        </p:txBody>
      </p:sp>
      <p:cxnSp>
        <p:nvCxnSpPr>
          <p:cNvPr id="47" name="Straight Connector 46"/>
          <p:cNvCxnSpPr/>
          <p:nvPr/>
        </p:nvCxnSpPr>
        <p:spPr>
          <a:xfrm flipV="1">
            <a:off x="5957048" y="5911849"/>
            <a:ext cx="3160712" cy="15875"/>
          </a:xfrm>
          <a:prstGeom prst="line">
            <a:avLst/>
          </a:prstGeom>
          <a:ln>
            <a:solidFill>
              <a:schemeClr val="accent2"/>
            </a:solidFill>
            <a:tailEnd type="diamond"/>
          </a:ln>
        </p:spPr>
        <p:style>
          <a:lnRef idx="2">
            <a:schemeClr val="accent1"/>
          </a:lnRef>
          <a:fillRef idx="0">
            <a:schemeClr val="accent1"/>
          </a:fillRef>
          <a:effectRef idx="1">
            <a:schemeClr val="accent1"/>
          </a:effectRef>
          <a:fontRef idx="minor">
            <a:schemeClr val="tx1"/>
          </a:fontRef>
        </p:style>
      </p:cxnSp>
      <p:pic>
        <p:nvPicPr>
          <p:cNvPr id="16417"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04150" y="1143000"/>
            <a:ext cx="43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53"/>
          <p:cNvSpPr txBox="1"/>
          <p:nvPr/>
        </p:nvSpPr>
        <p:spPr>
          <a:xfrm>
            <a:off x="6308725" y="1230312"/>
            <a:ext cx="585788" cy="369888"/>
          </a:xfrm>
          <a:prstGeom prst="rect">
            <a:avLst/>
          </a:prstGeom>
          <a:noFill/>
        </p:spPr>
        <p:txBody>
          <a:bodyPr>
            <a:spAutoFit/>
          </a:bodyPr>
          <a:lstStyle/>
          <a:p>
            <a:pPr>
              <a:defRPr/>
            </a:pPr>
            <a:r>
              <a:rPr lang="en-US" dirty="0">
                <a:solidFill>
                  <a:schemeClr val="accent2"/>
                </a:solidFill>
                <a:effectLst>
                  <a:outerShdw blurRad="38100" dist="38100" dir="2700000" algn="tl">
                    <a:srgbClr val="000000">
                      <a:alpha val="43137"/>
                    </a:srgbClr>
                  </a:outerShdw>
                </a:effectLst>
              </a:rPr>
              <a:t>4G</a:t>
            </a:r>
          </a:p>
        </p:txBody>
      </p:sp>
    </p:spTree>
    <p:extLst>
      <p:ext uri="{BB962C8B-B14F-4D97-AF65-F5344CB8AC3E}">
        <p14:creationId xmlns:p14="http://schemas.microsoft.com/office/powerpoint/2010/main" val="27538698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Content Placeholder 2"/>
          <p:cNvSpPr>
            <a:spLocks noGrp="1"/>
          </p:cNvSpPr>
          <p:nvPr>
            <p:ph idx="1"/>
          </p:nvPr>
        </p:nvSpPr>
        <p:spPr/>
        <p:txBody>
          <a:bodyPr/>
          <a:lstStyle/>
          <a:p>
            <a:r>
              <a:rPr lang="en-US" dirty="0">
                <a:hlinkClick r:id="rId2"/>
              </a:rPr>
              <a:t>https://uxmag.com/articles/framework-for-designing-for-multiple-devices</a:t>
            </a:r>
            <a:endParaRPr lang="en-US" altLang="en-US" dirty="0"/>
          </a:p>
          <a:p>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45</a:t>
            </a:fld>
            <a:endParaRPr lang="en-US" altLang="en-US"/>
          </a:p>
        </p:txBody>
      </p:sp>
    </p:spTree>
    <p:extLst>
      <p:ext uri="{BB962C8B-B14F-4D97-AF65-F5344CB8AC3E}">
        <p14:creationId xmlns:p14="http://schemas.microsoft.com/office/powerpoint/2010/main" val="1726026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Extended Meaning of Mobile Web</a:t>
            </a:r>
          </a:p>
        </p:txBody>
      </p:sp>
      <p:sp>
        <p:nvSpPr>
          <p:cNvPr id="3" name="Content Placeholder 2"/>
          <p:cNvSpPr>
            <a:spLocks noGrp="1"/>
          </p:cNvSpPr>
          <p:nvPr>
            <p:ph idx="1"/>
          </p:nvPr>
        </p:nvSpPr>
        <p:spPr/>
        <p:txBody>
          <a:bodyPr>
            <a:normAutofit fontScale="92500" lnSpcReduction="20000"/>
          </a:bodyPr>
          <a:lstStyle/>
          <a:p>
            <a:r>
              <a:rPr lang="en-US" dirty="0"/>
              <a:t>Narrowly speaking, mobile web (sites or apps) is delivered to browsers. They are dependent on browsers.</a:t>
            </a:r>
          </a:p>
          <a:p>
            <a:endParaRPr lang="en-US" dirty="0"/>
          </a:p>
          <a:p>
            <a:r>
              <a:rPr lang="en-US" dirty="0"/>
              <a:t>Broadly speaking, mobile web also covers the use of web technologies in mobile app development, where browsers are not used. These methods may include:</a:t>
            </a:r>
          </a:p>
          <a:p>
            <a:pPr lvl="1"/>
            <a:r>
              <a:rPr lang="en-US" dirty="0"/>
              <a:t>Hybrid web app</a:t>
            </a:r>
          </a:p>
          <a:p>
            <a:pPr lvl="1"/>
            <a:r>
              <a:rPr lang="en-US" dirty="0"/>
              <a:t>Use of web components (like </a:t>
            </a:r>
            <a:r>
              <a:rPr lang="en-US" dirty="0" err="1"/>
              <a:t>WebView</a:t>
            </a:r>
            <a:r>
              <a:rPr lang="en-US" dirty="0"/>
              <a:t>) to display web pages in native apps</a:t>
            </a:r>
          </a:p>
          <a:p>
            <a:pPr lvl="1"/>
            <a:r>
              <a:rPr lang="en-US" dirty="0" err="1"/>
              <a:t>mBaaS</a:t>
            </a:r>
            <a:r>
              <a:rPr lang="en-US" dirty="0"/>
              <a:t>, web APIs and services that are used by various kinds of applications.</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5</a:t>
            </a:fld>
            <a:endParaRPr lang="en-US" altLang="en-US"/>
          </a:p>
        </p:txBody>
      </p:sp>
      <p:sp>
        <p:nvSpPr>
          <p:cNvPr id="5" name="Rectangle 4"/>
          <p:cNvSpPr/>
          <p:nvPr/>
        </p:nvSpPr>
        <p:spPr>
          <a:xfrm>
            <a:off x="1447800" y="2133600"/>
            <a:ext cx="6362700" cy="52322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400" dirty="0"/>
              <a:t>CSE 3203 and IT 5443 only provide a high level mobile web overview module.</a:t>
            </a:r>
          </a:p>
          <a:p>
            <a:r>
              <a:rPr lang="en-US" sz="1400" dirty="0"/>
              <a:t>IT 4213 (the whole course) covers details of mobile web site design. </a:t>
            </a:r>
          </a:p>
        </p:txBody>
      </p:sp>
    </p:spTree>
    <p:extLst>
      <p:ext uri="{BB962C8B-B14F-4D97-AF65-F5344CB8AC3E}">
        <p14:creationId xmlns:p14="http://schemas.microsoft.com/office/powerpoint/2010/main" val="1553465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Mobile App Development Options</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6</a:t>
            </a:fld>
            <a:endParaRPr lang="en-US" altLang="en-US"/>
          </a:p>
        </p:txBody>
      </p:sp>
      <p:pic>
        <p:nvPicPr>
          <p:cNvPr id="5" name="Picture 8" descr="http://s3.amazonaws.com/dfc-wiki/en/images/c/c2/Native_html5_hybrid.png"/>
          <p:cNvPicPr>
            <a:picLocks noChangeAspect="1" noChangeArrowheads="1"/>
          </p:cNvPicPr>
          <p:nvPr/>
        </p:nvPicPr>
        <p:blipFill rotWithShape="1">
          <a:blip r:embed="rId2">
            <a:extLst>
              <a:ext uri="{28A0092B-C50C-407E-A947-70E740481C1C}">
                <a14:useLocalDpi xmlns:a14="http://schemas.microsoft.com/office/drawing/2010/main" val="0"/>
              </a:ext>
            </a:extLst>
          </a:blip>
          <a:srcRect b="8024"/>
          <a:stretch/>
        </p:blipFill>
        <p:spPr bwMode="auto">
          <a:xfrm>
            <a:off x="721128" y="1604913"/>
            <a:ext cx="7247620" cy="441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
          <p:cNvSpPr>
            <a:spLocks noChangeArrowheads="1"/>
          </p:cNvSpPr>
          <p:nvPr/>
        </p:nvSpPr>
        <p:spPr bwMode="auto">
          <a:xfrm>
            <a:off x="304800" y="5960879"/>
            <a:ext cx="429028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050" dirty="0"/>
              <a:t>Image originally from </a:t>
            </a:r>
            <a:r>
              <a:rPr lang="en-US" sz="1050" dirty="0">
                <a:hlinkClick r:id="rId3"/>
              </a:rPr>
              <a:t>https://developer.salesforce.com/page/Native,_HTML5,_or_Hybrid:_Understanding_Your_Mobile_Application_Development_Options</a:t>
            </a:r>
            <a:r>
              <a:rPr lang="en-US" sz="1050" dirty="0"/>
              <a:t>  </a:t>
            </a:r>
          </a:p>
        </p:txBody>
      </p:sp>
      <p:sp>
        <p:nvSpPr>
          <p:cNvPr id="8" name="Rectangular Callout 7"/>
          <p:cNvSpPr/>
          <p:nvPr/>
        </p:nvSpPr>
        <p:spPr>
          <a:xfrm>
            <a:off x="1596042" y="857166"/>
            <a:ext cx="2024844" cy="764751"/>
          </a:xfrm>
          <a:prstGeom prst="wedgeRectCallout">
            <a:avLst>
              <a:gd name="adj1" fmla="val -33328"/>
              <a:gd name="adj2" fmla="val 81944"/>
            </a:avLst>
          </a:prstGeom>
        </p:spPr>
        <p:style>
          <a:lnRef idx="1">
            <a:schemeClr val="accent1"/>
          </a:lnRef>
          <a:fillRef idx="2">
            <a:schemeClr val="accent1"/>
          </a:fillRef>
          <a:effectRef idx="1">
            <a:schemeClr val="accent1"/>
          </a:effectRef>
          <a:fontRef idx="minor">
            <a:schemeClr val="dk1"/>
          </a:fontRef>
        </p:style>
        <p:txBody>
          <a:bodyPr rtlCol="0" anchor="ctr">
            <a:normAutofit fontScale="70000" lnSpcReduction="20000"/>
          </a:bodyPr>
          <a:lstStyle/>
          <a:p>
            <a:pPr marL="0" lvl="1">
              <a:buClr>
                <a:srgbClr val="7F7F7F"/>
              </a:buClr>
            </a:pPr>
            <a:r>
              <a:rPr lang="en-US" altLang="en-US" dirty="0"/>
              <a:t>A program designed to run directly on a specific </a:t>
            </a:r>
            <a:br>
              <a:rPr lang="en-US" altLang="en-US" dirty="0"/>
            </a:br>
            <a:r>
              <a:rPr lang="en-US" altLang="en-US" dirty="0"/>
              <a:t>mobile operating system.</a:t>
            </a:r>
          </a:p>
        </p:txBody>
      </p:sp>
      <p:sp>
        <p:nvSpPr>
          <p:cNvPr id="9" name="Rectangular Callout 8"/>
          <p:cNvSpPr/>
          <p:nvPr/>
        </p:nvSpPr>
        <p:spPr>
          <a:xfrm>
            <a:off x="4894464" y="5172298"/>
            <a:ext cx="2555472" cy="970022"/>
          </a:xfrm>
          <a:prstGeom prst="wedgeRectCallout">
            <a:avLst>
              <a:gd name="adj1" fmla="val -23479"/>
              <a:gd name="adj2" fmla="val -112781"/>
            </a:avLst>
          </a:prstGeom>
        </p:spPr>
        <p:style>
          <a:lnRef idx="1">
            <a:schemeClr val="accent1"/>
          </a:lnRef>
          <a:fillRef idx="2">
            <a:schemeClr val="accent1"/>
          </a:fillRef>
          <a:effectRef idx="1">
            <a:schemeClr val="accent1"/>
          </a:effectRef>
          <a:fontRef idx="minor">
            <a:schemeClr val="dk1"/>
          </a:fontRef>
        </p:style>
        <p:txBody>
          <a:bodyPr rtlCol="0" anchor="ctr">
            <a:normAutofit fontScale="77500" lnSpcReduction="20000"/>
          </a:bodyPr>
          <a:lstStyle/>
          <a:p>
            <a:pPr marL="0" lvl="1">
              <a:buClr>
                <a:srgbClr val="7F7F7F"/>
              </a:buClr>
            </a:pPr>
            <a:r>
              <a:rPr lang="en-US" altLang="en-US" dirty="0"/>
              <a:t>A web based application that runs in any web browser especially that designed for mobile devices.</a:t>
            </a:r>
          </a:p>
        </p:txBody>
      </p:sp>
      <p:sp>
        <p:nvSpPr>
          <p:cNvPr id="10" name="Rectangular Callout 9"/>
          <p:cNvSpPr/>
          <p:nvPr/>
        </p:nvSpPr>
        <p:spPr>
          <a:xfrm>
            <a:off x="7315200" y="980388"/>
            <a:ext cx="1676400" cy="1072299"/>
          </a:xfrm>
          <a:prstGeom prst="wedgeRectCallout">
            <a:avLst>
              <a:gd name="adj1" fmla="val -71766"/>
              <a:gd name="adj2" fmla="val 29302"/>
            </a:avLst>
          </a:prstGeom>
        </p:spPr>
        <p:style>
          <a:lnRef idx="1">
            <a:schemeClr val="accent1"/>
          </a:lnRef>
          <a:fillRef idx="2">
            <a:schemeClr val="accent1"/>
          </a:fillRef>
          <a:effectRef idx="1">
            <a:schemeClr val="accent1"/>
          </a:effectRef>
          <a:fontRef idx="minor">
            <a:schemeClr val="dk1"/>
          </a:fontRef>
        </p:style>
        <p:txBody>
          <a:bodyPr rtlCol="0" anchor="ctr">
            <a:normAutofit fontScale="70000" lnSpcReduction="20000"/>
          </a:bodyPr>
          <a:lstStyle/>
          <a:p>
            <a:pPr marL="0" lvl="1">
              <a:buClr>
                <a:srgbClr val="7F7F7F"/>
              </a:buClr>
            </a:pPr>
            <a:r>
              <a:rPr lang="en-US" altLang="en-US" dirty="0"/>
              <a:t>Applications developed using Web development technologies and wrapped in a mobile app container</a:t>
            </a:r>
          </a:p>
        </p:txBody>
      </p:sp>
      <p:sp>
        <p:nvSpPr>
          <p:cNvPr id="11" name="Rectangular Callout 10"/>
          <p:cNvSpPr/>
          <p:nvPr/>
        </p:nvSpPr>
        <p:spPr>
          <a:xfrm>
            <a:off x="4495800" y="807760"/>
            <a:ext cx="1676400" cy="792440"/>
          </a:xfrm>
          <a:prstGeom prst="wedgeRectCallout">
            <a:avLst>
              <a:gd name="adj1" fmla="val -27837"/>
              <a:gd name="adj2" fmla="val 94128"/>
            </a:avLst>
          </a:prstGeom>
        </p:spPr>
        <p:style>
          <a:lnRef idx="3">
            <a:schemeClr val="lt1"/>
          </a:lnRef>
          <a:fillRef idx="1">
            <a:schemeClr val="accent3"/>
          </a:fillRef>
          <a:effectRef idx="1">
            <a:schemeClr val="accent3"/>
          </a:effectRef>
          <a:fontRef idx="minor">
            <a:schemeClr val="lt1"/>
          </a:fontRef>
        </p:style>
        <p:txBody>
          <a:bodyPr rtlCol="0" anchor="ctr">
            <a:normAutofit fontScale="77500" lnSpcReduction="20000"/>
          </a:bodyPr>
          <a:lstStyle/>
          <a:p>
            <a:pPr marL="0" lvl="1">
              <a:buClr>
                <a:srgbClr val="7F7F7F"/>
              </a:buClr>
            </a:pPr>
            <a:r>
              <a:rPr lang="en-US" altLang="en-US" dirty="0"/>
              <a:t>* New to the diagram: cross-platform native app (</a:t>
            </a:r>
            <a:r>
              <a:rPr lang="en-US" altLang="en-US" dirty="0" err="1"/>
              <a:t>Xamarin</a:t>
            </a:r>
            <a:r>
              <a:rPr lang="en-US" altLang="en-US" dirty="0"/>
              <a:t>)</a:t>
            </a:r>
          </a:p>
        </p:txBody>
      </p:sp>
      <p:sp>
        <p:nvSpPr>
          <p:cNvPr id="12" name="Rectangular Callout 11"/>
          <p:cNvSpPr/>
          <p:nvPr/>
        </p:nvSpPr>
        <p:spPr>
          <a:xfrm>
            <a:off x="7338391" y="3747172"/>
            <a:ext cx="1676400" cy="792440"/>
          </a:xfrm>
          <a:prstGeom prst="wedgeRectCallout">
            <a:avLst>
              <a:gd name="adj1" fmla="val -75959"/>
              <a:gd name="adj2" fmla="val -35578"/>
            </a:avLst>
          </a:prstGeom>
        </p:spPr>
        <p:style>
          <a:lnRef idx="3">
            <a:schemeClr val="lt1"/>
          </a:lnRef>
          <a:fillRef idx="1">
            <a:schemeClr val="accent3"/>
          </a:fillRef>
          <a:effectRef idx="1">
            <a:schemeClr val="accent3"/>
          </a:effectRef>
          <a:fontRef idx="minor">
            <a:schemeClr val="lt1"/>
          </a:fontRef>
        </p:style>
        <p:txBody>
          <a:bodyPr rtlCol="0" anchor="ctr">
            <a:normAutofit fontScale="92500" lnSpcReduction="10000"/>
          </a:bodyPr>
          <a:lstStyle/>
          <a:p>
            <a:pPr marL="0" lvl="1">
              <a:buClr>
                <a:srgbClr val="7F7F7F"/>
              </a:buClr>
            </a:pPr>
            <a:r>
              <a:rPr lang="en-US" altLang="en-US" dirty="0"/>
              <a:t>* New to the diagram: app like web site</a:t>
            </a:r>
          </a:p>
        </p:txBody>
      </p:sp>
    </p:spTree>
    <p:extLst>
      <p:ext uri="{BB962C8B-B14F-4D97-AF65-F5344CB8AC3E}">
        <p14:creationId xmlns:p14="http://schemas.microsoft.com/office/powerpoint/2010/main" val="374676538"/>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4"/>
          <p:cNvSpPr txBox="1">
            <a:spLocks noChangeArrowheads="1"/>
          </p:cNvSpPr>
          <p:nvPr/>
        </p:nvSpPr>
        <p:spPr bwMode="auto">
          <a:xfrm>
            <a:off x="152400" y="5652006"/>
            <a:ext cx="8839200" cy="1077218"/>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sz="1400" u="sng" dirty="0">
                <a:hlinkClick r:id="rId3"/>
              </a:rPr>
              <a:t>https://www.scnsoft.com/blog/mobile-web-app-types</a:t>
            </a:r>
            <a:endParaRPr lang="en-US" sz="1400" u="sng" dirty="0"/>
          </a:p>
          <a:p>
            <a:pPr eaLnBrk="1" hangingPunct="1"/>
            <a:r>
              <a:rPr lang="en-US" sz="1400" u="sng" dirty="0">
                <a:hlinkClick r:id="rId4"/>
              </a:rPr>
              <a:t>https://www.toptal.com/android/developing-mobile-web-apps-when-why-and-how</a:t>
            </a:r>
            <a:endParaRPr lang="en-US" sz="1400" dirty="0"/>
          </a:p>
          <a:p>
            <a:pPr eaLnBrk="1" hangingPunct="1"/>
            <a:r>
              <a:rPr lang="en-US" sz="1200" dirty="0">
                <a:hlinkClick r:id="rId5"/>
              </a:rPr>
              <a:t>http://www.telerik.com/blogs/everything-you-wanted-to-know-about-native-hybrid-and-web-apps-but-were-afraid-to-ask</a:t>
            </a:r>
            <a:r>
              <a:rPr lang="en-US" sz="1200" dirty="0"/>
              <a:t> </a:t>
            </a:r>
            <a:r>
              <a:rPr lang="en-US" altLang="en-US" sz="1200" dirty="0"/>
              <a:t> </a:t>
            </a:r>
          </a:p>
          <a:p>
            <a:pPr eaLnBrk="1" hangingPunct="1"/>
            <a:r>
              <a:rPr lang="en-US" altLang="en-US" sz="1200" dirty="0">
                <a:hlinkClick r:id="rId6"/>
              </a:rPr>
              <a:t>http://www.sitepoint.com/native-hybrid-or-web-apps/</a:t>
            </a:r>
            <a:r>
              <a:rPr lang="en-US" altLang="en-US" sz="1200" dirty="0"/>
              <a:t> </a:t>
            </a:r>
          </a:p>
          <a:p>
            <a:pPr eaLnBrk="1" hangingPunct="1"/>
            <a:r>
              <a:rPr lang="en-US" altLang="en-US" sz="1200" dirty="0">
                <a:hlinkClick r:id="rId7"/>
              </a:rPr>
              <a:t>http://www.ymedialabs.com/hybrid-vs-native-mobile-apps-the-answer-is-clear/</a:t>
            </a:r>
            <a:endParaRPr lang="en-US" altLang="en-US" sz="1200" dirty="0"/>
          </a:p>
        </p:txBody>
      </p:sp>
      <p:sp>
        <p:nvSpPr>
          <p:cNvPr id="2" name="Title 1"/>
          <p:cNvSpPr>
            <a:spLocks noGrp="1"/>
          </p:cNvSpPr>
          <p:nvPr>
            <p:ph type="title"/>
          </p:nvPr>
        </p:nvSpPr>
        <p:spPr/>
        <p:txBody>
          <a:bodyPr>
            <a:noAutofit/>
          </a:bodyPr>
          <a:lstStyle/>
          <a:p>
            <a:pPr lvl="0"/>
            <a:r>
              <a:rPr lang="en-US" altLang="en-US" sz="2800"/>
              <a:t>Comparison of the Three Development Options</a:t>
            </a:r>
            <a:endParaRPr lang="en-US" sz="28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230512784"/>
              </p:ext>
            </p:extLst>
          </p:nvPr>
        </p:nvGraphicFramePr>
        <p:xfrm>
          <a:off x="152400" y="838200"/>
          <a:ext cx="8839200" cy="4693059"/>
        </p:xfrm>
        <a:graphic>
          <a:graphicData uri="http://schemas.openxmlformats.org/drawingml/2006/table">
            <a:tbl>
              <a:tblPr/>
              <a:tblGrid>
                <a:gridCol w="1399540">
                  <a:extLst>
                    <a:ext uri="{9D8B030D-6E8A-4147-A177-3AD203B41FA5}">
                      <a16:colId xmlns:a16="http://schemas.microsoft.com/office/drawing/2014/main" val="20000"/>
                    </a:ext>
                  </a:extLst>
                </a:gridCol>
                <a:gridCol w="2486660">
                  <a:extLst>
                    <a:ext uri="{9D8B030D-6E8A-4147-A177-3AD203B41FA5}">
                      <a16:colId xmlns:a16="http://schemas.microsoft.com/office/drawing/2014/main" val="20001"/>
                    </a:ext>
                  </a:extLst>
                </a:gridCol>
                <a:gridCol w="2590800">
                  <a:extLst>
                    <a:ext uri="{9D8B030D-6E8A-4147-A177-3AD203B41FA5}">
                      <a16:colId xmlns:a16="http://schemas.microsoft.com/office/drawing/2014/main" val="20002"/>
                    </a:ext>
                  </a:extLst>
                </a:gridCol>
                <a:gridCol w="2362200">
                  <a:extLst>
                    <a:ext uri="{9D8B030D-6E8A-4147-A177-3AD203B41FA5}">
                      <a16:colId xmlns:a16="http://schemas.microsoft.com/office/drawing/2014/main" val="20003"/>
                    </a:ext>
                  </a:extLst>
                </a:gridCol>
              </a:tblGrid>
              <a:tr h="274154">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rgbClr val="000000"/>
                        </a:solidFill>
                        <a:effectLst/>
                        <a:latin typeface="+mn-lt"/>
                        <a:ea typeface="MS PGothic" pitchFamily="34" charset="-128"/>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6600"/>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bg1"/>
                          </a:solidFill>
                          <a:effectLst/>
                          <a:latin typeface="+mn-lt"/>
                          <a:ea typeface="MS PGothic" pitchFamily="34" charset="-128"/>
                        </a:rPr>
                        <a:t>Native Apps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6600"/>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bg1"/>
                          </a:solidFill>
                          <a:effectLst/>
                          <a:latin typeface="+mn-lt"/>
                          <a:ea typeface="MS PGothic" pitchFamily="34" charset="-128"/>
                        </a:rPr>
                        <a:t>Mobile Web</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6600"/>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bg1"/>
                          </a:solidFill>
                          <a:effectLst/>
                          <a:latin typeface="+mn-lt"/>
                          <a:ea typeface="MS PGothic" pitchFamily="34" charset="-128"/>
                        </a:rPr>
                        <a:t>Hybrid</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6600"/>
                    </a:solidFill>
                  </a:tcPr>
                </a:tc>
                <a:extLst>
                  <a:ext uri="{0D108BD9-81ED-4DB2-BD59-A6C34878D82A}">
                    <a16:rowId xmlns:a16="http://schemas.microsoft.com/office/drawing/2014/main" val="10000"/>
                  </a:ext>
                </a:extLst>
              </a:tr>
              <a:tr h="1233734">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000000"/>
                          </a:solidFill>
                          <a:effectLst/>
                          <a:latin typeface="+mn-lt"/>
                          <a:ea typeface="MS PGothic" pitchFamily="34" charset="-128"/>
                        </a:rPr>
                        <a:t>Device features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Can fully utilize platform/OS features if allowed, such as camera, location, sensors, and interactions with file systems and other apps.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Access to devices features are limited to the browser environment.</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Can utilize platform/OS features if provided by the SDK, which are usually provided as JavaScript APIs.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extLst>
                  <a:ext uri="{0D108BD9-81ED-4DB2-BD59-A6C34878D82A}">
                    <a16:rowId xmlns:a16="http://schemas.microsoft.com/office/drawing/2014/main" val="10001"/>
                  </a:ext>
                </a:extLst>
              </a:tr>
              <a:tr h="6247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000000"/>
                          </a:solidFill>
                          <a:effectLst/>
                          <a:latin typeface="+mn-lt"/>
                          <a:ea typeface="MS PGothic" pitchFamily="34" charset="-128"/>
                        </a:rPr>
                        <a:t>UX/UI</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Best; smooth interaction as UI is very responsive.</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Not as good as native app; may have delays.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Looks like an app, but may have performance issues.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extLst>
                  <a:ext uri="{0D108BD9-81ED-4DB2-BD59-A6C34878D82A}">
                    <a16:rowId xmlns:a16="http://schemas.microsoft.com/office/drawing/2014/main" val="10002"/>
                  </a:ext>
                </a:extLst>
              </a:tr>
              <a:tr h="624715">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000000"/>
                          </a:solidFill>
                          <a:effectLst/>
                          <a:latin typeface="+mn-lt"/>
                          <a:ea typeface="MS PGothic" pitchFamily="34" charset="-128"/>
                        </a:rPr>
                        <a:t>Development Platform</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Applications are platform dependent. They have to be written and/or compiled to a specific OS*. Example:</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400" b="0" i="0" u="none" strike="noStrike" cap="none" normalizeH="0" baseline="0" dirty="0">
                          <a:ln>
                            <a:noFill/>
                          </a:ln>
                          <a:solidFill>
                            <a:srgbClr val="000000"/>
                          </a:solidFill>
                          <a:effectLst/>
                          <a:latin typeface="+mn-lt"/>
                          <a:ea typeface="MS PGothic" pitchFamily="34" charset="-128"/>
                        </a:rPr>
                        <a:t>- Android (Java) ( Android )</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400" b="0" i="0" u="none" strike="noStrike" cap="none" normalizeH="0" baseline="0" dirty="0">
                          <a:ln>
                            <a:noFill/>
                          </a:ln>
                          <a:solidFill>
                            <a:srgbClr val="000000"/>
                          </a:solidFill>
                          <a:effectLst/>
                          <a:latin typeface="+mn-lt"/>
                          <a:ea typeface="MS PGothic" pitchFamily="34" charset="-128"/>
                        </a:rPr>
                        <a:t>- iOS (Objective C, Swift)</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400" b="0" i="0" u="none" strike="noStrike" cap="none" normalizeH="0" baseline="0" dirty="0">
                          <a:ln>
                            <a:noFill/>
                          </a:ln>
                          <a:solidFill>
                            <a:srgbClr val="000000"/>
                          </a:solidFill>
                          <a:effectLst/>
                          <a:latin typeface="+mn-lt"/>
                          <a:ea typeface="MS PGothic" pitchFamily="34" charset="-128"/>
                        </a:rPr>
                        <a:t>- Windows (</a:t>
                      </a:r>
                      <a:r>
                        <a:rPr kumimoji="0" lang="en-US" altLang="en-US" sz="1400" b="0" i="0" u="none" strike="noStrike" cap="none" normalizeH="0" baseline="0" dirty="0" err="1">
                          <a:ln>
                            <a:noFill/>
                          </a:ln>
                          <a:solidFill>
                            <a:srgbClr val="000000"/>
                          </a:solidFill>
                          <a:effectLst/>
                          <a:latin typeface="+mn-lt"/>
                          <a:ea typeface="MS PGothic" pitchFamily="34" charset="-128"/>
                        </a:rPr>
                        <a:t>.Net</a:t>
                      </a:r>
                      <a:r>
                        <a:rPr kumimoji="0" lang="en-US" altLang="en-US" sz="1400" b="0" i="0" u="none" strike="noStrike" cap="none" normalizeH="0" baseline="0" dirty="0">
                          <a:ln>
                            <a:noFill/>
                          </a:ln>
                          <a:solidFill>
                            <a:srgbClr val="000000"/>
                          </a:solidFill>
                          <a:effectLst/>
                          <a:latin typeface="+mn-lt"/>
                          <a:ea typeface="MS PGothic" pitchFamily="34" charset="-128"/>
                        </a:rPr>
                        <a:t>, C#)</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400" b="0" i="0" u="none" strike="noStrike" cap="none" normalizeH="0" baseline="0" dirty="0">
                          <a:ln>
                            <a:noFill/>
                          </a:ln>
                          <a:solidFill>
                            <a:srgbClr val="000000"/>
                          </a:solidFill>
                          <a:effectLst/>
                          <a:latin typeface="+mn-lt"/>
                          <a:ea typeface="MS PGothic" pitchFamily="34" charset="-128"/>
                        </a:rPr>
                        <a:t>- * </a:t>
                      </a:r>
                      <a:r>
                        <a:rPr kumimoji="0" lang="en-US" altLang="en-US" sz="1400" b="0" i="0" u="none" strike="noStrike" cap="none" normalizeH="0" baseline="0" dirty="0" err="1">
                          <a:ln>
                            <a:noFill/>
                          </a:ln>
                          <a:solidFill>
                            <a:srgbClr val="000000"/>
                          </a:solidFill>
                          <a:effectLst/>
                          <a:latin typeface="+mn-lt"/>
                          <a:ea typeface="MS PGothic" pitchFamily="34" charset="-128"/>
                        </a:rPr>
                        <a:t>Xamarin</a:t>
                      </a:r>
                      <a:r>
                        <a:rPr kumimoji="0" lang="en-US" altLang="en-US" sz="1400" b="0" i="0" u="none" strike="noStrike" cap="none" normalizeH="0" baseline="0" dirty="0">
                          <a:ln>
                            <a:noFill/>
                          </a:ln>
                          <a:solidFill>
                            <a:srgbClr val="000000"/>
                          </a:solidFill>
                          <a:effectLst/>
                          <a:latin typeface="+mn-lt"/>
                          <a:ea typeface="MS PGothic" pitchFamily="34" charset="-128"/>
                        </a:rPr>
                        <a:t> (all)</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Web applications are cross platform and can use standard languages such as HTML/CSS/JavaScript. Programs runs in browsers, although they may have slightly differences in different browsers.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Hybrid applications are developed using standard web technologies, but complied to each specific platform.</a:t>
                      </a:r>
                      <a:endParaRPr kumimoji="0" lang="en-US" altLang="en-US" sz="1400" b="1" i="0" u="none" strike="noStrike" cap="none" normalizeH="0" baseline="0" dirty="0">
                        <a:ln>
                          <a:noFill/>
                        </a:ln>
                        <a:solidFill>
                          <a:srgbClr val="000000"/>
                        </a:solidFill>
                        <a:effectLst/>
                        <a:latin typeface="+mn-lt"/>
                        <a:ea typeface="MS PGothic" pitchFamily="34" charset="-128"/>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extLst>
                  <a:ext uri="{0D108BD9-81ED-4DB2-BD59-A6C34878D82A}">
                    <a16:rowId xmlns:a16="http://schemas.microsoft.com/office/drawing/2014/main" val="10003"/>
                  </a:ext>
                </a:extLst>
              </a:tr>
              <a:tr h="624715">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000000"/>
                          </a:solidFill>
                          <a:effectLst/>
                          <a:latin typeface="+mn-lt"/>
                          <a:ea typeface="MS PGothic" pitchFamily="34" charset="-128"/>
                        </a:rPr>
                        <a:t>Distribution / Installation</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App Store, or direct downloaded; need installation</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Web; no installation</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tc>
                  <a:txBody>
                    <a:bodyPr/>
                    <a:lstStyle>
                      <a:lvl1pPr eaLnBrk="0" hangingPunct="0">
                        <a:spcBef>
                          <a:spcPts val="2000"/>
                        </a:spcBef>
                        <a:buClr>
                          <a:srgbClr val="A6A6A6"/>
                        </a:buClr>
                        <a:buSzPct val="90000"/>
                        <a:buFont typeface="Wingdings" pitchFamily="2" charset="2"/>
                        <a:defRPr sz="2000">
                          <a:solidFill>
                            <a:srgbClr val="262626"/>
                          </a:solidFill>
                          <a:latin typeface="Calibri" pitchFamily="34" charset="0"/>
                          <a:ea typeface="MS PGothic" pitchFamily="34" charset="-128"/>
                        </a:defRPr>
                      </a:lvl1pPr>
                      <a:lvl2pPr marL="742950" indent="-285750" eaLnBrk="0" hangingPunct="0">
                        <a:spcBef>
                          <a:spcPts val="600"/>
                        </a:spcBef>
                        <a:buClr>
                          <a:srgbClr val="404040"/>
                        </a:buClr>
                        <a:buSzPct val="90000"/>
                        <a:buFont typeface="Wingdings" pitchFamily="2" charset="2"/>
                        <a:defRPr sz="2000">
                          <a:solidFill>
                            <a:srgbClr val="262626"/>
                          </a:solidFill>
                          <a:latin typeface="Calibri" pitchFamily="34" charset="0"/>
                          <a:ea typeface="MS PGothic" pitchFamily="34" charset="-128"/>
                        </a:defRPr>
                      </a:lvl2pPr>
                      <a:lvl3pPr marL="1143000" indent="-228600" eaLnBrk="0" hangingPunct="0">
                        <a:spcBef>
                          <a:spcPts val="600"/>
                        </a:spcBef>
                        <a:buClr>
                          <a:srgbClr val="A6A6A6"/>
                        </a:buClr>
                        <a:buSzPct val="90000"/>
                        <a:buFont typeface="Wingdings" pitchFamily="2" charset="2"/>
                        <a:defRPr>
                          <a:solidFill>
                            <a:srgbClr val="262626"/>
                          </a:solidFill>
                          <a:latin typeface="Calibri" pitchFamily="34" charset="0"/>
                          <a:ea typeface="MS PGothic" pitchFamily="34" charset="-128"/>
                        </a:defRPr>
                      </a:lvl3pPr>
                      <a:lvl4pPr marL="1600200" indent="-228600" eaLnBrk="0" hangingPunct="0">
                        <a:spcBef>
                          <a:spcPts val="600"/>
                        </a:spcBef>
                        <a:buClr>
                          <a:srgbClr val="404040"/>
                        </a:buClr>
                        <a:buSzPct val="90000"/>
                        <a:buFont typeface="Wingdings" pitchFamily="2" charset="2"/>
                        <a:defRPr sz="1600">
                          <a:solidFill>
                            <a:srgbClr val="262626"/>
                          </a:solidFill>
                          <a:latin typeface="Calibri" pitchFamily="34" charset="0"/>
                          <a:ea typeface="MS PGothic" pitchFamily="34" charset="-128"/>
                        </a:defRPr>
                      </a:lvl4pPr>
                      <a:lvl5pPr marL="2057400" indent="-228600" eaLnBrk="0" hangingPunct="0">
                        <a:spcBef>
                          <a:spcPts val="600"/>
                        </a:spcBef>
                        <a:buClr>
                          <a:srgbClr val="A6A6A6"/>
                        </a:buClr>
                        <a:buSzPct val="90000"/>
                        <a:buFont typeface="Wingdings" pitchFamily="2" charset="2"/>
                        <a:defRPr sz="1600">
                          <a:solidFill>
                            <a:srgbClr val="262626"/>
                          </a:solidFill>
                          <a:latin typeface="Calibri" pitchFamily="34" charset="0"/>
                          <a:ea typeface="MS PGothic" pitchFamily="34" charset="-128"/>
                        </a:defRPr>
                      </a:lvl5pPr>
                      <a:lvl6pPr marL="25146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6pPr>
                      <a:lvl7pPr marL="29718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7pPr>
                      <a:lvl8pPr marL="34290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8pPr>
                      <a:lvl9pPr marL="3886200" indent="-228600" eaLnBrk="0" fontAlgn="base" hangingPunct="0">
                        <a:spcBef>
                          <a:spcPts val="600"/>
                        </a:spcBef>
                        <a:spcAft>
                          <a:spcPct val="0"/>
                        </a:spcAft>
                        <a:buClr>
                          <a:srgbClr val="A6A6A6"/>
                        </a:buClr>
                        <a:buSzPct val="90000"/>
                        <a:buFont typeface="Wingdings" pitchFamily="2" charset="2"/>
                        <a:defRPr sz="1600">
                          <a:solidFill>
                            <a:srgbClr val="262626"/>
                          </a:solidFill>
                          <a:latin typeface="Calibri"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mn-lt"/>
                          <a:ea typeface="MS PGothic" pitchFamily="34" charset="-128"/>
                        </a:rPr>
                        <a:t>App Store, or direct downloaded; need installation</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3CB"/>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91495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 vs. Web</a:t>
            </a:r>
          </a:p>
        </p:txBody>
      </p:sp>
      <p:sp>
        <p:nvSpPr>
          <p:cNvPr id="3" name="Content Placeholder 2"/>
          <p:cNvSpPr>
            <a:spLocks noGrp="1"/>
          </p:cNvSpPr>
          <p:nvPr>
            <p:ph idx="1"/>
          </p:nvPr>
        </p:nvSpPr>
        <p:spPr/>
        <p:txBody>
          <a:bodyPr/>
          <a:lstStyle/>
          <a:p>
            <a:pPr marL="0" indent="0">
              <a:buNone/>
            </a:pPr>
            <a:r>
              <a:rPr lang="en-US" dirty="0"/>
              <a:t>		The old desktop vs. web?</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8</a:t>
            </a:fld>
            <a:endParaRPr lang="en-US" altLang="en-US"/>
          </a:p>
        </p:txBody>
      </p:sp>
      <p:sp>
        <p:nvSpPr>
          <p:cNvPr id="5" name="Rectangle 4"/>
          <p:cNvSpPr/>
          <p:nvPr/>
        </p:nvSpPr>
        <p:spPr>
          <a:xfrm>
            <a:off x="5486400" y="4876800"/>
            <a:ext cx="2441694" cy="369332"/>
          </a:xfrm>
          <a:prstGeom prst="rect">
            <a:avLst/>
          </a:prstGeom>
        </p:spPr>
        <p:txBody>
          <a:bodyPr wrap="none">
            <a:spAutoFit/>
          </a:bodyPr>
          <a:lstStyle/>
          <a:p>
            <a:r>
              <a:rPr lang="en-US" dirty="0">
                <a:hlinkClick r:id="rId2"/>
              </a:rPr>
              <a:t>http://xkcd.com/1367/</a:t>
            </a:r>
            <a:endParaRPr lang="en-US" dirty="0"/>
          </a:p>
        </p:txBody>
      </p:sp>
      <p:pic>
        <p:nvPicPr>
          <p:cNvPr id="1026" name="Picture 2" descr="Install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667453"/>
            <a:ext cx="2994286" cy="4628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438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Why Web?</a:t>
            </a:r>
            <a:endParaRPr lang="en-US" dirty="0"/>
          </a:p>
        </p:txBody>
      </p:sp>
      <p:sp>
        <p:nvSpPr>
          <p:cNvPr id="12" name="Content Placeholder 11"/>
          <p:cNvSpPr>
            <a:spLocks noGrp="1"/>
          </p:cNvSpPr>
          <p:nvPr>
            <p:ph idx="1"/>
          </p:nvPr>
        </p:nvSpPr>
        <p:spPr>
          <a:xfrm>
            <a:off x="228600" y="3701498"/>
            <a:ext cx="8610600" cy="1615336"/>
          </a:xfrm>
        </p:spPr>
        <p:txBody>
          <a:bodyPr>
            <a:normAutofit fontScale="77500" lnSpcReduction="20000"/>
          </a:bodyPr>
          <a:lstStyle/>
          <a:p>
            <a:r>
              <a:rPr lang="en-US" dirty="0"/>
              <a:t>What kind of apps is better with Web?</a:t>
            </a:r>
          </a:p>
          <a:p>
            <a:pPr lvl="1"/>
            <a:r>
              <a:rPr lang="en-US" dirty="0"/>
              <a:t>Information and content focused (media, magazine, news, forum); simple interaction (mainly tapping for navigation); highly dynamic content; frequent updates.</a:t>
            </a:r>
          </a:p>
          <a:p>
            <a:pPr lvl="1"/>
            <a:r>
              <a:rPr lang="en-US" dirty="0"/>
              <a:t>Example: Yahoo, Financial Times, </a:t>
            </a:r>
            <a:r>
              <a:rPr lang="en-US" dirty="0" err="1"/>
              <a:t>Quora</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9</a:t>
            </a:fld>
            <a:endParaRPr lang="en-US" altLang="en-US"/>
          </a:p>
        </p:txBody>
      </p:sp>
      <p:sp>
        <p:nvSpPr>
          <p:cNvPr id="6" name="Rectangle 5"/>
          <p:cNvSpPr/>
          <p:nvPr/>
        </p:nvSpPr>
        <p:spPr>
          <a:xfrm>
            <a:off x="6127087" y="469106"/>
            <a:ext cx="2712113" cy="2893100"/>
          </a:xfrm>
          <a:prstGeom prst="rect">
            <a:avLst/>
          </a:prstGeom>
        </p:spPr>
        <p:txBody>
          <a:bodyPr wrap="square">
            <a:spAutoFit/>
          </a:bodyPr>
          <a:lstStyle/>
          <a:p>
            <a:r>
              <a:rPr lang="en-US" sz="1400" b="1" i="1" dirty="0">
                <a:latin typeface="Droid Serif"/>
              </a:rPr>
              <a:t>Web has a broader reach</a:t>
            </a:r>
          </a:p>
          <a:p>
            <a:endParaRPr lang="en-US" sz="1400" i="1" dirty="0">
              <a:solidFill>
                <a:schemeClr val="bg1">
                  <a:lumMod val="50000"/>
                </a:schemeClr>
              </a:solidFill>
              <a:latin typeface="Droid Serif"/>
            </a:endParaRPr>
          </a:p>
          <a:p>
            <a:pPr marL="171450" indent="-171450">
              <a:buFont typeface="Arial" panose="020B0604020202020204" pitchFamily="34" charset="0"/>
              <a:buChar char="•"/>
            </a:pPr>
            <a:r>
              <a:rPr lang="en-US" sz="1100" dirty="0"/>
              <a:t>Mobile Web Is Top Of Funnel, Mobile App Is Bottom Of Funnel </a:t>
            </a:r>
            <a:r>
              <a:rPr lang="en-US" sz="1200" dirty="0">
                <a:solidFill>
                  <a:schemeClr val="bg1">
                    <a:lumMod val="50000"/>
                  </a:schemeClr>
                </a:solidFill>
                <a:hlinkClick r:id="rId2"/>
              </a:rPr>
              <a:t>https://avc.com/2015/09/mobile-web-is-top-of-funnel-mobile-app-is-bottom-of-funnel/</a:t>
            </a:r>
            <a:r>
              <a:rPr lang="en-US" sz="1200" dirty="0">
                <a:solidFill>
                  <a:schemeClr val="bg1">
                    <a:lumMod val="50000"/>
                  </a:schemeClr>
                </a:solidFill>
              </a:rPr>
              <a:t> </a:t>
            </a:r>
          </a:p>
          <a:p>
            <a:endParaRPr lang="en-US" sz="1200" dirty="0">
              <a:solidFill>
                <a:schemeClr val="bg1">
                  <a:lumMod val="50000"/>
                </a:schemeClr>
              </a:solidFill>
            </a:endParaRPr>
          </a:p>
          <a:p>
            <a:r>
              <a:rPr lang="en-US" sz="1200" i="1" dirty="0">
                <a:solidFill>
                  <a:schemeClr val="bg1">
                    <a:lumMod val="50000"/>
                  </a:schemeClr>
                </a:solidFill>
                <a:latin typeface="Droid Serif"/>
              </a:rPr>
              <a:t>“The mobile web is the window of your store. Users window shop on your mobile website. Getting them to download and install and use your mobile app is like getting them to come into the store. And that’s where the action is long term.”</a:t>
            </a:r>
          </a:p>
        </p:txBody>
      </p:sp>
      <p:sp>
        <p:nvSpPr>
          <p:cNvPr id="7" name="Rectangle 6"/>
          <p:cNvSpPr/>
          <p:nvPr/>
        </p:nvSpPr>
        <p:spPr>
          <a:xfrm>
            <a:off x="457200" y="3134680"/>
            <a:ext cx="5181600" cy="338554"/>
          </a:xfrm>
          <a:prstGeom prst="rect">
            <a:avLst/>
          </a:prstGeom>
        </p:spPr>
        <p:txBody>
          <a:bodyPr wrap="square">
            <a:spAutoFit/>
          </a:bodyPr>
          <a:lstStyle/>
          <a:p>
            <a:r>
              <a:rPr lang="en-US" sz="1600" dirty="0">
                <a:hlinkClick r:id="rId3"/>
              </a:rPr>
              <a:t>https://www.youtube.com/watch?v=m-sCdS0sQO8</a:t>
            </a:r>
            <a:r>
              <a:rPr lang="en-US" sz="1600" dirty="0"/>
              <a:t> </a:t>
            </a:r>
          </a:p>
        </p:txBody>
      </p:sp>
      <p:pic>
        <p:nvPicPr>
          <p:cNvPr id="8" name="Picture 7"/>
          <p:cNvPicPr>
            <a:picLocks noChangeAspect="1"/>
          </p:cNvPicPr>
          <p:nvPr/>
        </p:nvPicPr>
        <p:blipFill>
          <a:blip r:embed="rId4"/>
          <a:stretch>
            <a:fillRect/>
          </a:stretch>
        </p:blipFill>
        <p:spPr>
          <a:xfrm>
            <a:off x="266701" y="872271"/>
            <a:ext cx="3086100" cy="2227456"/>
          </a:xfrm>
          <a:prstGeom prst="rect">
            <a:avLst/>
          </a:prstGeom>
        </p:spPr>
      </p:pic>
      <p:pic>
        <p:nvPicPr>
          <p:cNvPr id="9" name="Picture 8"/>
          <p:cNvPicPr>
            <a:picLocks noChangeAspect="1"/>
          </p:cNvPicPr>
          <p:nvPr/>
        </p:nvPicPr>
        <p:blipFill>
          <a:blip r:embed="rId5"/>
          <a:stretch>
            <a:fillRect/>
          </a:stretch>
        </p:blipFill>
        <p:spPr>
          <a:xfrm>
            <a:off x="3581400" y="1212886"/>
            <a:ext cx="1904999" cy="1733263"/>
          </a:xfrm>
          <a:prstGeom prst="rect">
            <a:avLst/>
          </a:prstGeom>
        </p:spPr>
      </p:pic>
      <p:pic>
        <p:nvPicPr>
          <p:cNvPr id="1026" name="Picture 2" descr="Chart showing consumers who have used their mobile device in past 3 months to perform retail related activity."/>
          <p:cNvPicPr>
            <a:picLocks noChangeAspect="1" noChangeArrowheads="1"/>
          </p:cNvPicPr>
          <p:nvPr/>
        </p:nvPicPr>
        <p:blipFill rotWithShape="1">
          <a:blip r:embed="rId6">
            <a:extLst>
              <a:ext uri="{28A0092B-C50C-407E-A947-70E740481C1C}">
                <a14:useLocalDpi xmlns:a14="http://schemas.microsoft.com/office/drawing/2010/main" val="0"/>
              </a:ext>
            </a:extLst>
          </a:blip>
          <a:srcRect b="67088"/>
          <a:stretch/>
        </p:blipFill>
        <p:spPr bwMode="auto">
          <a:xfrm>
            <a:off x="609600" y="5339064"/>
            <a:ext cx="7642939" cy="137512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163994" y="5288686"/>
            <a:ext cx="2971800" cy="430887"/>
          </a:xfrm>
          <a:prstGeom prst="rect">
            <a:avLst/>
          </a:prstGeom>
        </p:spPr>
        <p:txBody>
          <a:bodyPr wrap="square">
            <a:spAutoFit/>
          </a:bodyPr>
          <a:lstStyle/>
          <a:p>
            <a:r>
              <a:rPr lang="en-US" sz="1050" dirty="0">
                <a:hlinkClick r:id="rId7"/>
              </a:rPr>
              <a:t>https://www.business.com/articles/mobile-apps-vs-mobile-web-do-you-have-to-choose/</a:t>
            </a:r>
            <a:endParaRPr lang="en-US" sz="1050" dirty="0"/>
          </a:p>
        </p:txBody>
      </p:sp>
    </p:spTree>
    <p:extLst>
      <p:ext uri="{BB962C8B-B14F-4D97-AF65-F5344CB8AC3E}">
        <p14:creationId xmlns:p14="http://schemas.microsoft.com/office/powerpoint/2010/main" val="2395091176"/>
      </p:ext>
    </p:extLst>
  </p:cSld>
  <p:clrMapOvr>
    <a:masterClrMapping/>
  </p:clrMapOvr>
</p:sld>
</file>

<file path=ppt/theme/theme1.xml><?xml version="1.0" encoding="utf-8"?>
<a:theme xmlns:a="http://schemas.openxmlformats.org/drawingml/2006/main" name="IT 4983 Capstone Report 2015">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web 2.0 business</Template>
  <TotalTime>49910</TotalTime>
  <Words>7404</Words>
  <Application>Microsoft Office PowerPoint</Application>
  <PresentationFormat>On-screen Show (4:3)</PresentationFormat>
  <Paragraphs>744</Paragraphs>
  <Slides>45</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Droid Serif</vt:lpstr>
      <vt:lpstr>inherit</vt:lpstr>
      <vt:lpstr>PT Mono</vt:lpstr>
      <vt:lpstr>Arial</vt:lpstr>
      <vt:lpstr>Calibri</vt:lpstr>
      <vt:lpstr>Times New Roman</vt:lpstr>
      <vt:lpstr>Wingdings</vt:lpstr>
      <vt:lpstr>IT 4983 Capstone Report 2015</vt:lpstr>
      <vt:lpstr>Mobile Web  A Comprehensive Overview</vt:lpstr>
      <vt:lpstr>Overview</vt:lpstr>
      <vt:lpstr>Data/Reports Relevant to Mobile Web</vt:lpstr>
      <vt:lpstr>What is Mobile Web?</vt:lpstr>
      <vt:lpstr>Extended Meaning of Mobile Web</vt:lpstr>
      <vt:lpstr>Mobile App Development Options</vt:lpstr>
      <vt:lpstr>Comparison of the Three Development Options</vt:lpstr>
      <vt:lpstr>App vs. Web</vt:lpstr>
      <vt:lpstr>Why Web?</vt:lpstr>
      <vt:lpstr>Differences of Web on Mobile</vt:lpstr>
      <vt:lpstr>The Problems</vt:lpstr>
      <vt:lpstr>Major Problematic Sites</vt:lpstr>
      <vt:lpstr>Mobile Web Friendliness Testing</vt:lpstr>
      <vt:lpstr>Key Technologies for Mobile Web</vt:lpstr>
      <vt:lpstr>HTML 5 and Mobile Web</vt:lpstr>
      <vt:lpstr>Rise of JavaScript</vt:lpstr>
      <vt:lpstr>Mobile Browsers</vt:lpstr>
      <vt:lpstr>Mobile Website Delivery Strategy</vt:lpstr>
      <vt:lpstr>Separate Mobile Site</vt:lpstr>
      <vt:lpstr>One Web</vt:lpstr>
      <vt:lpstr>Responsive Web Design</vt:lpstr>
      <vt:lpstr>Responsive Examples</vt:lpstr>
      <vt:lpstr>Adaptive (Dynamic Serving)</vt:lpstr>
      <vt:lpstr>Feature/Device Detection</vt:lpstr>
      <vt:lpstr>Hybrid - RESS</vt:lpstr>
      <vt:lpstr>Mobile Web App</vt:lpstr>
      <vt:lpstr>Progressive Web App</vt:lpstr>
      <vt:lpstr>Apps using Web Technologies</vt:lpstr>
      <vt:lpstr>Hybrid Web Apps</vt:lpstr>
      <vt:lpstr>Web View</vt:lpstr>
      <vt:lpstr>Services and Service Providers</vt:lpstr>
      <vt:lpstr>Mobile Application Framework</vt:lpstr>
      <vt:lpstr>Development Tools</vt:lpstr>
      <vt:lpstr>Design Considerations and Principles</vt:lpstr>
      <vt:lpstr>Design for Small Screens</vt:lpstr>
      <vt:lpstr>Design for Touch Friendly UI </vt:lpstr>
      <vt:lpstr>Design Patterns and Practices</vt:lpstr>
      <vt:lpstr>Data, Stats, and Reports</vt:lpstr>
      <vt:lpstr>Key Readings</vt:lpstr>
      <vt:lpstr>Good Resources</vt:lpstr>
      <vt:lpstr>Mobile Site SEO</vt:lpstr>
      <vt:lpstr>Design Tools</vt:lpstr>
      <vt:lpstr>Going Beyond</vt:lpstr>
      <vt:lpstr>Mobile Web Brief History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dc:creator>
  <cp:lastModifiedBy>Jack Zheng</cp:lastModifiedBy>
  <cp:revision>739</cp:revision>
  <cp:lastPrinted>2013-04-16T21:55:13Z</cp:lastPrinted>
  <dcterms:created xsi:type="dcterms:W3CDTF">1601-01-01T00:00:00Z</dcterms:created>
  <dcterms:modified xsi:type="dcterms:W3CDTF">2020-12-23T13:48:36Z</dcterms:modified>
</cp:coreProperties>
</file>