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23" r:id="rId1"/>
  </p:sldMasterIdLst>
  <p:notesMasterIdLst>
    <p:notesMasterId r:id="rId32"/>
  </p:notesMasterIdLst>
  <p:handoutMasterIdLst>
    <p:handoutMasterId r:id="rId33"/>
  </p:handoutMasterIdLst>
  <p:sldIdLst>
    <p:sldId id="440" r:id="rId2"/>
    <p:sldId id="359" r:id="rId3"/>
    <p:sldId id="477" r:id="rId4"/>
    <p:sldId id="481" r:id="rId5"/>
    <p:sldId id="456" r:id="rId6"/>
    <p:sldId id="457" r:id="rId7"/>
    <p:sldId id="480" r:id="rId8"/>
    <p:sldId id="472" r:id="rId9"/>
    <p:sldId id="460" r:id="rId10"/>
    <p:sldId id="461" r:id="rId11"/>
    <p:sldId id="462" r:id="rId12"/>
    <p:sldId id="468" r:id="rId13"/>
    <p:sldId id="485" r:id="rId14"/>
    <p:sldId id="470" r:id="rId15"/>
    <p:sldId id="448" r:id="rId16"/>
    <p:sldId id="486" r:id="rId17"/>
    <p:sldId id="415" r:id="rId18"/>
    <p:sldId id="478" r:id="rId19"/>
    <p:sldId id="425" r:id="rId20"/>
    <p:sldId id="483" r:id="rId21"/>
    <p:sldId id="414" r:id="rId22"/>
    <p:sldId id="422" r:id="rId23"/>
    <p:sldId id="426" r:id="rId24"/>
    <p:sldId id="410" r:id="rId25"/>
    <p:sldId id="487" r:id="rId26"/>
    <p:sldId id="427" r:id="rId27"/>
    <p:sldId id="482" r:id="rId28"/>
    <p:sldId id="476" r:id="rId29"/>
    <p:sldId id="409" r:id="rId30"/>
    <p:sldId id="484" r:id="rId3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31" autoAdjust="0"/>
    <p:restoredTop sz="86458" autoAdjust="0"/>
  </p:normalViewPr>
  <p:slideViewPr>
    <p:cSldViewPr>
      <p:cViewPr varScale="1">
        <p:scale>
          <a:sx n="108" d="100"/>
          <a:sy n="108" d="100"/>
        </p:scale>
        <p:origin x="3797" y="77"/>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851C57D-6C71-4641-944F-5BD88B1CE10D}" type="datetimeFigureOut">
              <a:rPr lang="en-US" smtClean="0"/>
              <a:t>12/23/2020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8B0AFA8-8499-4A35-A609-E67EF366E2BE}" type="slidenum">
              <a:rPr lang="en-US" smtClean="0"/>
              <a:t>‹#›</a:t>
            </a:fld>
            <a:endParaRPr lang="en-US"/>
          </a:p>
        </p:txBody>
      </p:sp>
    </p:spTree>
    <p:extLst>
      <p:ext uri="{BB962C8B-B14F-4D97-AF65-F5344CB8AC3E}">
        <p14:creationId xmlns:p14="http://schemas.microsoft.com/office/powerpoint/2010/main" val="1391925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1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812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12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charset="0"/>
              </a:defRPr>
            </a:lvl1pPr>
          </a:lstStyle>
          <a:p>
            <a:pPr>
              <a:defRPr/>
            </a:pPr>
            <a:fld id="{3963C178-30FF-4B6F-9B8A-EA40396524E4}" type="slidenum">
              <a:rPr lang="en-US"/>
              <a:pPr>
                <a:defRPr/>
              </a:pPr>
              <a:t>‹#›</a:t>
            </a:fld>
            <a:endParaRPr lang="en-US"/>
          </a:p>
        </p:txBody>
      </p:sp>
    </p:spTree>
    <p:extLst>
      <p:ext uri="{BB962C8B-B14F-4D97-AF65-F5344CB8AC3E}">
        <p14:creationId xmlns:p14="http://schemas.microsoft.com/office/powerpoint/2010/main" val="48697006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1</a:t>
            </a:fld>
            <a:endParaRPr lang="en-US"/>
          </a:p>
        </p:txBody>
      </p:sp>
    </p:spTree>
    <p:extLst>
      <p:ext uri="{BB962C8B-B14F-4D97-AF65-F5344CB8AC3E}">
        <p14:creationId xmlns:p14="http://schemas.microsoft.com/office/powerpoint/2010/main" val="3323594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Google “using viewport for responsive</a:t>
            </a:r>
            <a:r>
              <a:rPr lang="en-US" baseline="0" dirty="0"/>
              <a:t> design</a:t>
            </a:r>
            <a:r>
              <a:rPr lang="en-US" dirty="0"/>
              <a:t>”</a:t>
            </a:r>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19</a:t>
            </a:fld>
            <a:endParaRPr lang="en-US"/>
          </a:p>
        </p:txBody>
      </p:sp>
    </p:spTree>
    <p:extLst>
      <p:ext uri="{BB962C8B-B14F-4D97-AF65-F5344CB8AC3E}">
        <p14:creationId xmlns:p14="http://schemas.microsoft.com/office/powerpoint/2010/main" val="1951147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https://developer.apple.com/library/safari/documentation/AppleApplications/Reference/SafariWebContent/UsingtheViewport/UsingtheViewport.html#//apple_ref/doc/uid/TP40006509-SW26</a:t>
            </a:r>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21</a:t>
            </a:fld>
            <a:endParaRPr lang="en-US"/>
          </a:p>
        </p:txBody>
      </p:sp>
    </p:spTree>
    <p:extLst>
      <p:ext uri="{BB962C8B-B14F-4D97-AF65-F5344CB8AC3E}">
        <p14:creationId xmlns:p14="http://schemas.microsoft.com/office/powerpoint/2010/main" val="4122552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Google “using viewport for responsive</a:t>
            </a:r>
            <a:r>
              <a:rPr lang="en-US" baseline="0" dirty="0"/>
              <a:t> design</a:t>
            </a:r>
            <a:r>
              <a:rPr lang="en-US" dirty="0"/>
              <a:t>”</a:t>
            </a:r>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22</a:t>
            </a:fld>
            <a:endParaRPr lang="en-US"/>
          </a:p>
        </p:txBody>
      </p:sp>
    </p:spTree>
    <p:extLst>
      <p:ext uri="{BB962C8B-B14F-4D97-AF65-F5344CB8AC3E}">
        <p14:creationId xmlns:p14="http://schemas.microsoft.com/office/powerpoint/2010/main" val="1951147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29</a:t>
            </a:fld>
            <a:endParaRPr lang="en-US"/>
          </a:p>
        </p:txBody>
      </p:sp>
    </p:spTree>
    <p:extLst>
      <p:ext uri="{BB962C8B-B14F-4D97-AF65-F5344CB8AC3E}">
        <p14:creationId xmlns:p14="http://schemas.microsoft.com/office/powerpoint/2010/main" val="29536453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lvl1pPr>
              <a:defRPr>
                <a:solidFill>
                  <a:schemeClr val="tx2"/>
                </a:solidFill>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sz="280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222122549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31F20"/>
                </a:solidFill>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spcBef>
                <a:spcPts val="1800"/>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lvl1pPr>
              <a:defRPr smtClean="0"/>
            </a:lvl1pPr>
          </a:lstStyle>
          <a:p>
            <a:pPr>
              <a:defRPr/>
            </a:pPr>
            <a:fld id="{085BD73C-F657-48E9-A501-AFE9D16A9C49}" type="slidenum">
              <a:rPr lang="en-US" altLang="en-US" smtClean="0"/>
              <a:pPr>
                <a:defRPr/>
              </a:pPr>
              <a:t>‹#›</a:t>
            </a:fld>
            <a:endParaRPr lang="en-US" altLang="en-US"/>
          </a:p>
        </p:txBody>
      </p:sp>
    </p:spTree>
    <p:extLst>
      <p:ext uri="{BB962C8B-B14F-4D97-AF65-F5344CB8AC3E}">
        <p14:creationId xmlns:p14="http://schemas.microsoft.com/office/powerpoint/2010/main" val="1571372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Slide Number Placeholder 5"/>
          <p:cNvSpPr>
            <a:spLocks noGrp="1"/>
          </p:cNvSpPr>
          <p:nvPr>
            <p:ph type="sldNum" sz="quarter" idx="12"/>
          </p:nvPr>
        </p:nvSpPr>
        <p:spPr/>
        <p:txBody>
          <a:bodyPr/>
          <a:lstStyle>
            <a:lvl1pPr>
              <a:defRPr smtClean="0"/>
            </a:lvl1pPr>
          </a:lstStyle>
          <a:p>
            <a:pPr>
              <a:defRPr/>
            </a:pPr>
            <a:fld id="{A06D3E48-136C-48B6-830C-37B7EE302BBF}" type="slidenum">
              <a:rPr lang="en-US" altLang="en-US" smtClean="0"/>
              <a:pPr>
                <a:defRPr/>
              </a:pPr>
              <a:t>‹#›</a:t>
            </a:fld>
            <a:endParaRPr lang="en-US" altLang="en-US"/>
          </a:p>
        </p:txBody>
      </p:sp>
    </p:spTree>
    <p:extLst>
      <p:ext uri="{BB962C8B-B14F-4D97-AF65-F5344CB8AC3E}">
        <p14:creationId xmlns:p14="http://schemas.microsoft.com/office/powerpoint/2010/main" val="1914170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90600"/>
            <a:ext cx="4267200" cy="5332414"/>
          </a:xfrm>
        </p:spPr>
        <p:txBody>
          <a:bodyPr>
            <a:normAutofit/>
          </a:bodyPr>
          <a:lstStyle>
            <a:lvl1pPr>
              <a:spcBef>
                <a:spcPts val="1800"/>
              </a:spcBef>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24400" y="990600"/>
            <a:ext cx="4191000" cy="5332414"/>
          </a:xfrm>
        </p:spPr>
        <p:txBody>
          <a:bodyPr>
            <a:normAutofit/>
          </a:bodyPr>
          <a:lstStyle>
            <a:lvl1pPr>
              <a:spcBef>
                <a:spcPts val="1800"/>
              </a:spcBef>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7"/>
          <p:cNvSpPr>
            <a:spLocks noGrp="1" noChangeArrowheads="1"/>
          </p:cNvSpPr>
          <p:nvPr>
            <p:ph type="sldNum" sz="quarter" idx="12"/>
          </p:nvPr>
        </p:nvSpPr>
        <p:spPr>
          <a:ln/>
        </p:spPr>
        <p:txBody>
          <a:bodyPr/>
          <a:lstStyle>
            <a:lvl1pPr>
              <a:defRPr/>
            </a:lvl1pPr>
          </a:lstStyle>
          <a:p>
            <a:pPr>
              <a:defRPr/>
            </a:pPr>
            <a:fld id="{2E325153-1018-431B-94BC-E5F3F0342855}" type="slidenum">
              <a:rPr lang="en-US" altLang="en-US" smtClean="0"/>
              <a:pPr>
                <a:defRPr/>
              </a:pPr>
              <a:t>‹#›</a:t>
            </a:fld>
            <a:endParaRPr lang="en-US" altLang="en-US"/>
          </a:p>
        </p:txBody>
      </p:sp>
    </p:spTree>
    <p:extLst>
      <p:ext uri="{BB962C8B-B14F-4D97-AF65-F5344CB8AC3E}">
        <p14:creationId xmlns:p14="http://schemas.microsoft.com/office/powerpoint/2010/main" val="1894046300"/>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1"/>
            <a:ext cx="7846234"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066800"/>
            <a:ext cx="8716963" cy="5248669"/>
          </a:xfrm>
        </p:spPr>
        <p:txBody>
          <a:bodyPr/>
          <a:lstStyle>
            <a:lvl1pPr>
              <a:spcBef>
                <a:spcPts val="1800"/>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1177963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7696200" cy="838200"/>
          </a:xfrm>
        </p:spPr>
        <p:txBody>
          <a:bodyPr/>
          <a:lstStyle/>
          <a:p>
            <a:r>
              <a:rPr lang="en-US" dirty="0"/>
              <a:t>Click to edit Master title style</a:t>
            </a:r>
          </a:p>
        </p:txBody>
      </p:sp>
      <p:sp>
        <p:nvSpPr>
          <p:cNvPr id="3" name="Content Placeholder 2"/>
          <p:cNvSpPr>
            <a:spLocks noGrp="1"/>
          </p:cNvSpPr>
          <p:nvPr>
            <p:ph idx="1"/>
          </p:nvPr>
        </p:nvSpPr>
        <p:spPr>
          <a:xfrm>
            <a:off x="228600" y="1143000"/>
            <a:ext cx="4267200" cy="5257800"/>
          </a:xfrm>
        </p:spPr>
        <p:txBody>
          <a:bodyPr/>
          <a:lstStyle>
            <a:lvl1pPr>
              <a:spcBef>
                <a:spcPts val="18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7"/>
          <p:cNvSpPr>
            <a:spLocks noGrp="1" noChangeArrowheads="1"/>
          </p:cNvSpPr>
          <p:nvPr>
            <p:ph type="sldNum" sz="quarter" idx="12"/>
          </p:nvPr>
        </p:nvSpPr>
        <p:spPr>
          <a:xfrm>
            <a:off x="6934200" y="6477000"/>
            <a:ext cx="2133600" cy="304800"/>
          </a:xfrm>
          <a:ln/>
        </p:spPr>
        <p:txBody>
          <a:bodyPr/>
          <a:lstStyle>
            <a:lvl1pPr>
              <a:defRPr/>
            </a:lvl1pPr>
          </a:lstStyle>
          <a:p>
            <a:pPr>
              <a:defRPr/>
            </a:pPr>
            <a:fld id="{085BD73C-F657-48E9-A501-AFE9D16A9C49}" type="slidenum">
              <a:rPr lang="en-US" altLang="en-US"/>
              <a:pPr>
                <a:defRPr/>
              </a:pPr>
              <a:t>‹#›</a:t>
            </a:fld>
            <a:endParaRPr lang="en-US" altLang="en-US"/>
          </a:p>
        </p:txBody>
      </p:sp>
      <p:sp>
        <p:nvSpPr>
          <p:cNvPr id="5" name="Content Placeholder 2"/>
          <p:cNvSpPr>
            <a:spLocks noGrp="1"/>
          </p:cNvSpPr>
          <p:nvPr>
            <p:ph idx="13"/>
          </p:nvPr>
        </p:nvSpPr>
        <p:spPr>
          <a:xfrm>
            <a:off x="4648200" y="1143000"/>
            <a:ext cx="4267200" cy="5257800"/>
          </a:xfrm>
        </p:spPr>
        <p:txBody>
          <a:bodyPr/>
          <a:lstStyle>
            <a:lvl1pPr>
              <a:spcBef>
                <a:spcPts val="18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521484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1CC"/>
        </a:solidFill>
        <a:effectLst/>
      </p:bgPr>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3429000"/>
            <a:ext cx="9144000" cy="3429000"/>
          </a:xfrm>
          <a:prstGeom prst="rect">
            <a:avLst/>
          </a:prstGeom>
        </p:spPr>
      </p:pic>
      <p:sp>
        <p:nvSpPr>
          <p:cNvPr id="1029" name="Title Placeholder 1"/>
          <p:cNvSpPr>
            <a:spLocks noGrp="1"/>
          </p:cNvSpPr>
          <p:nvPr>
            <p:ph type="title"/>
          </p:nvPr>
        </p:nvSpPr>
        <p:spPr bwMode="auto">
          <a:xfrm>
            <a:off x="0" y="1"/>
            <a:ext cx="81534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182880" rIns="91440" bIns="45720" numCol="1" anchor="ctr" anchorCtr="0" compatLnSpc="1">
            <a:prstTxWarp prst="textNoShape">
              <a:avLst/>
            </a:prstTxWarp>
            <a:normAutofit/>
          </a:bodyPr>
          <a:lstStyle/>
          <a:p>
            <a:pPr lvl="0"/>
            <a:r>
              <a:rPr lang="en-US"/>
              <a:t>Click to edit Master title style</a:t>
            </a:r>
            <a:endParaRPr lang="en-US" dirty="0"/>
          </a:p>
        </p:txBody>
      </p:sp>
      <p:sp>
        <p:nvSpPr>
          <p:cNvPr id="1030" name="Text Placeholder 2"/>
          <p:cNvSpPr>
            <a:spLocks noGrp="1"/>
          </p:cNvSpPr>
          <p:nvPr>
            <p:ph type="body" idx="1"/>
          </p:nvPr>
        </p:nvSpPr>
        <p:spPr bwMode="auto">
          <a:xfrm>
            <a:off x="228600" y="990600"/>
            <a:ext cx="8610600"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76200" y="6553200"/>
            <a:ext cx="381000" cy="230186"/>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F2F2F2"/>
                </a:solidFill>
              </a:defRPr>
            </a:lvl1pPr>
          </a:lstStyle>
          <a:p>
            <a:pPr>
              <a:defRPr/>
            </a:pPr>
            <a:fld id="{2E325153-1018-431B-94BC-E5F3F0342855}" type="slidenum">
              <a:rPr lang="en-US" altLang="en-US" smtClean="0"/>
              <a:pPr>
                <a:defRPr/>
              </a:pPr>
              <a:t>‹#›</a:t>
            </a:fld>
            <a:endParaRPr lang="en-US" altLang="en-US"/>
          </a:p>
        </p:txBody>
      </p:sp>
      <p:sp>
        <p:nvSpPr>
          <p:cNvPr id="3" name="Rectangle 2"/>
          <p:cNvSpPr/>
          <p:nvPr/>
        </p:nvSpPr>
        <p:spPr>
          <a:xfrm>
            <a:off x="6642100" y="6400800"/>
            <a:ext cx="2362200" cy="382586"/>
          </a:xfrm>
          <a:prstGeom prst="rect">
            <a:avLst/>
          </a:prstGeom>
          <a:solidFill>
            <a:srgbClr val="231F2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9"/>
          <a:stretch>
            <a:fillRect/>
          </a:stretch>
        </p:blipFill>
        <p:spPr>
          <a:xfrm>
            <a:off x="7324372" y="6362966"/>
            <a:ext cx="1749778" cy="457200"/>
          </a:xfrm>
          <a:prstGeom prst="rect">
            <a:avLst/>
          </a:prstGeom>
        </p:spPr>
      </p:pic>
      <p:pic>
        <p:nvPicPr>
          <p:cNvPr id="43" name="Picture 2" descr="https://cdn3.iconfinder.com/data/icons/business-office-2/512/responcive_devices_computer_mobile-512.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458198" y="91440"/>
            <a:ext cx="594361" cy="594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0236678"/>
      </p:ext>
    </p:extLst>
  </p:cSld>
  <p:clrMap bg1="lt1" tx1="dk1" bg2="lt2" tx2="dk2" accent1="accent1" accent2="accent2" accent3="accent3" accent4="accent4" accent5="accent5" accent6="accent6" hlink="hlink" folHlink="folHlink"/>
  <p:sldLayoutIdLst>
    <p:sldLayoutId id="2147483924" r:id="rId1"/>
    <p:sldLayoutId id="2147483925" r:id="rId2"/>
    <p:sldLayoutId id="2147483926" r:id="rId3"/>
    <p:sldLayoutId id="2147483927" r:id="rId4"/>
    <p:sldLayoutId id="2147483928" r:id="rId5"/>
    <p:sldLayoutId id="2147483929" r:id="rId6"/>
  </p:sldLayoutIdLst>
  <p:hf hdr="0" ftr="0" dt="0"/>
  <p:txStyles>
    <p:titleStyle>
      <a:lvl1pPr algn="l" defTabSz="457200" rtl="0" eaLnBrk="1" fontAlgn="base" hangingPunct="1">
        <a:spcBef>
          <a:spcPct val="0"/>
        </a:spcBef>
        <a:spcAft>
          <a:spcPct val="0"/>
        </a:spcAft>
        <a:defRPr sz="4400" kern="1200">
          <a:solidFill>
            <a:srgbClr val="231F20"/>
          </a:solidFill>
          <a:latin typeface="+mj-lt"/>
          <a:ea typeface="ヒラギノ角ゴ Pro W3" pitchFamily="-109" charset="-128"/>
          <a:cs typeface="ヒラギノ角ゴ Pro W3" pitchFamily="-109" charset="-128"/>
        </a:defRPr>
      </a:lvl1pPr>
      <a:lvl2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2pPr>
      <a:lvl3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3pPr>
      <a:lvl4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4pPr>
      <a:lvl5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5pPr>
      <a:lvl6pPr marL="4572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6pPr>
      <a:lvl7pPr marL="9144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7pPr>
      <a:lvl8pPr marL="13716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8pPr>
      <a:lvl9pPr marL="18288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ヒラギノ角ゴ Pro W3" pitchFamily="-109" charset="-128"/>
          <a:cs typeface="ヒラギノ角ゴ Pro W3" pitchFamily="-109" charset="-128"/>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ヒラギノ角ゴ Pro W3" pitchFamily="-109"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ヒラギノ角ゴ Pro W3" pitchFamily="-109"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hyperlink" Target="https://deviceatlas.com/blog/viewport-resolution-diagonal-screen-size-and-dpi-most-popular-smartphones" TargetMode="Externa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hyperlink" Target="https://material.io/tools/devices/" TargetMode="External"/><Relationship Id="rId7" Type="http://schemas.openxmlformats.org/officeDocument/2006/relationships/image" Target="../media/image10.png"/><Relationship Id="rId2" Type="http://schemas.openxmlformats.org/officeDocument/2006/relationships/hyperlink" Target="http://www.ubergizmo.com/what-is/ppi-pixels-per-inch/" TargetMode="External"/><Relationship Id="rId1" Type="http://schemas.openxmlformats.org/officeDocument/2006/relationships/slideLayout" Target="../slideLayouts/slideLayout2.xml"/><Relationship Id="rId6" Type="http://schemas.openxmlformats.org/officeDocument/2006/relationships/hyperlink" Target="https://deviceatlas.com/blog/most-used-smartphone-screen-resolutions" TargetMode="External"/><Relationship Id="rId5" Type="http://schemas.openxmlformats.org/officeDocument/2006/relationships/hyperlink" Target="https://gs.statcounter.com/screen-resolution-stats/mobile/united-states-of-america" TargetMode="External"/><Relationship Id="rId4" Type="http://schemas.openxmlformats.org/officeDocument/2006/relationships/hyperlink" Target="http://mydevice.io/"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nngroup.com/articles/mouse-vs-fingers-input-device/"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s://en.wikipedia.org/wiki/Usage_share_of_web_browsers" TargetMode="External"/><Relationship Id="rId3" Type="http://schemas.openxmlformats.org/officeDocument/2006/relationships/hyperlink" Target="https://www.androidauthority.com/best-android-browsers-320252/" TargetMode="External"/><Relationship Id="rId7" Type="http://schemas.openxmlformats.org/officeDocument/2006/relationships/hyperlink" Target="https://www.statista.com/statistics/272664/market-share-held-by-mobile-browsers-in-the-us/" TargetMode="External"/><Relationship Id="rId2" Type="http://schemas.openxmlformats.org/officeDocument/2006/relationships/hyperlink" Target="http://gs.statcounter.com/platform-market-share/desktop-mobile-tablet" TargetMode="External"/><Relationship Id="rId1" Type="http://schemas.openxmlformats.org/officeDocument/2006/relationships/slideLayout" Target="../slideLayouts/slideLayout2.xml"/><Relationship Id="rId6" Type="http://schemas.openxmlformats.org/officeDocument/2006/relationships/hyperlink" Target="http://gs.statcounter.com/browser-market-share/mobile/worldwide" TargetMode="External"/><Relationship Id="rId5" Type="http://schemas.openxmlformats.org/officeDocument/2006/relationships/hyperlink" Target="https://netmarketshare.com/browser-market-share.aspx?id=browsersMobile" TargetMode="External"/><Relationship Id="rId4" Type="http://schemas.openxmlformats.org/officeDocument/2006/relationships/hyperlink" Target="https://www.lifewire.com/list-of-mobile-web-browsers-3486250" TargetMode="External"/><Relationship Id="rId9" Type="http://schemas.openxmlformats.org/officeDocument/2006/relationships/hyperlink" Target="http://www.w3counter.com/globalstats.ph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w3.org/standards/techs/mobileapp" TargetMode="External"/><Relationship Id="rId2" Type="http://schemas.openxmlformats.org/officeDocument/2006/relationships/hyperlink" Target="https://www.w3.org/standards/webdesign/script" TargetMode="External"/><Relationship Id="rId1" Type="http://schemas.openxmlformats.org/officeDocument/2006/relationships/slideLayout" Target="../slideLayouts/slideLayout2.xml"/><Relationship Id="rId5" Type="http://schemas.openxmlformats.org/officeDocument/2006/relationships/hyperlink" Target="https://developer.mozilla.org/en-US/docs/Web/API/Using_the_Browser_API" TargetMode="External"/><Relationship Id="rId4" Type="http://schemas.openxmlformats.org/officeDocument/2006/relationships/hyperlink" Target="https://developer.chrome.com/apps/api_index"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deviceatlas.com/blog/mobile-viewport-size-statistics-2017" TargetMode="External"/><Relationship Id="rId2" Type="http://schemas.openxmlformats.org/officeDocument/2006/relationships/hyperlink" Target="https://developer.mozilla.org/en-US/docs/Glossary/Viewport" TargetMode="External"/><Relationship Id="rId1" Type="http://schemas.openxmlformats.org/officeDocument/2006/relationships/slideLayout" Target="../slideLayouts/slideLayout2.xml"/><Relationship Id="rId4" Type="http://schemas.openxmlformats.org/officeDocument/2006/relationships/hyperlink" Target="https://viewportsizer.com/devices/"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quirksmode.org/mobile/tableViewport.html" TargetMode="External"/><Relationship Id="rId2" Type="http://schemas.openxmlformats.org/officeDocument/2006/relationships/hyperlink" Target="https://alistapart.com/article/vexing-viewports" TargetMode="External"/><Relationship Id="rId1" Type="http://schemas.openxmlformats.org/officeDocument/2006/relationships/slideLayout" Target="../slideLayouts/slideLayout2.xml"/><Relationship Id="rId4" Type="http://schemas.openxmlformats.org/officeDocument/2006/relationships/hyperlink" Target="https://developer.apple.com/library/archive/documentation/AppleApplications/Reference/SafariWebContent/UsingtheViewport/UsingtheViewport.html"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hyperlink" Target="https://developers.google.com/web/fundamentals/design-and-ux/responsive/"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quirksmode.org/mobile/metaviewport/notes.html"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developers.google.com/web/fundamentals/design-and-ux/responsive/" TargetMode="External"/></Relationships>
</file>

<file path=ppt/slides/_rels/slide23.xml.rels><?xml version="1.0" encoding="UTF-8" standalone="yes"?>
<Relationships xmlns="http://schemas.openxmlformats.org/package/2006/relationships"><Relationship Id="rId2" Type="http://schemas.openxmlformats.org/officeDocument/2006/relationships/hyperlink" Target="http://it4213.azurewebsites.net/demo/viewport/"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caniuse.com/#feat=css-deviceadaptation"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caniuse.com/" TargetMode="External"/><Relationship Id="rId2" Type="http://schemas.openxmlformats.org/officeDocument/2006/relationships/hyperlink" Target="http://mobilehtml5.org/" TargetMode="External"/><Relationship Id="rId1" Type="http://schemas.openxmlformats.org/officeDocument/2006/relationships/slideLayout" Target="../slideLayouts/slideLayout2.xml"/><Relationship Id="rId6" Type="http://schemas.openxmlformats.org/officeDocument/2006/relationships/hyperlink" Target="http://modernizr.com/" TargetMode="External"/><Relationship Id="rId5" Type="http://schemas.openxmlformats.org/officeDocument/2006/relationships/hyperlink" Target="http://necolas.github.io/normalize.css/" TargetMode="External"/><Relationship Id="rId4" Type="http://schemas.openxmlformats.org/officeDocument/2006/relationships/hyperlink" Target="https://www.mydevice.io/"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whatismyviewport.com/" TargetMode="External"/><Relationship Id="rId13" Type="http://schemas.openxmlformats.org/officeDocument/2006/relationships/hyperlink" Target="http://detectmobilebrowsers.com/" TargetMode="External"/><Relationship Id="rId3" Type="http://schemas.openxmlformats.org/officeDocument/2006/relationships/hyperlink" Target="https://developer.mozilla.org/en-US/docs/Tools/Responsive_Design_View" TargetMode="External"/><Relationship Id="rId7" Type="http://schemas.openxmlformats.org/officeDocument/2006/relationships/hyperlink" Target="https://viewportsizer.com/devices/" TargetMode="External"/><Relationship Id="rId12" Type="http://schemas.openxmlformats.org/officeDocument/2006/relationships/hyperlink" Target="http://mydevice.io/" TargetMode="External"/><Relationship Id="rId2" Type="http://schemas.openxmlformats.org/officeDocument/2006/relationships/hyperlink" Target="https://developers.google.com/web/tools/chrome-devtools/device-mode/" TargetMode="External"/><Relationship Id="rId16" Type="http://schemas.openxmlformats.org/officeDocument/2006/relationships/hyperlink" Target="http://modernizr.com/" TargetMode="External"/><Relationship Id="rId1" Type="http://schemas.openxmlformats.org/officeDocument/2006/relationships/slideLayout" Target="../slideLayouts/slideLayout2.xml"/><Relationship Id="rId6" Type="http://schemas.openxmlformats.org/officeDocument/2006/relationships/hyperlink" Target="https://viewportsizer.com/" TargetMode="External"/><Relationship Id="rId11" Type="http://schemas.openxmlformats.org/officeDocument/2006/relationships/hyperlink" Target="http://caniuse.com/" TargetMode="External"/><Relationship Id="rId5" Type="http://schemas.openxmlformats.org/officeDocument/2006/relationships/hyperlink" Target="http://www.mobilexweb.com/emulators" TargetMode="External"/><Relationship Id="rId15" Type="http://schemas.openxmlformats.org/officeDocument/2006/relationships/hyperlink" Target="http://www.whatismyscreenresolution.com/" TargetMode="External"/><Relationship Id="rId10" Type="http://schemas.openxmlformats.org/officeDocument/2006/relationships/hyperlink" Target="http://mobilehtml5.org/" TargetMode="External"/><Relationship Id="rId4" Type="http://schemas.openxmlformats.org/officeDocument/2006/relationships/hyperlink" Target="http://lab.maltewassermann.com/viewport-resizer/" TargetMode="External"/><Relationship Id="rId9" Type="http://schemas.openxmlformats.org/officeDocument/2006/relationships/hyperlink" Target="https://www.mydevice.io/" TargetMode="External"/><Relationship Id="rId14" Type="http://schemas.openxmlformats.org/officeDocument/2006/relationships/hyperlink" Target="http://www.screenresolution.org/"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www.quirksmode.org/mobile/viewports2.html" TargetMode="External"/><Relationship Id="rId13" Type="http://schemas.openxmlformats.org/officeDocument/2006/relationships/hyperlink" Target="https://developers.google.com/web/fundamentals/design-and-ux/responsive/" TargetMode="External"/><Relationship Id="rId3" Type="http://schemas.openxmlformats.org/officeDocument/2006/relationships/hyperlink" Target="https://www.youtube.com/watch?v=XrMTuTzX4co" TargetMode="External"/><Relationship Id="rId7" Type="http://schemas.openxmlformats.org/officeDocument/2006/relationships/hyperlink" Target="http://www.quirksmode.org/mobile/viewports.html" TargetMode="External"/><Relationship Id="rId12" Type="http://schemas.openxmlformats.org/officeDocument/2006/relationships/hyperlink" Target="https://dev.opera.com/articles/an-introduction-to-meta-viewport-and-viewport/" TargetMode="External"/><Relationship Id="rId2" Type="http://schemas.openxmlformats.org/officeDocument/2006/relationships/notesSlide" Target="../notesSlides/notesSlide5.xml"/><Relationship Id="rId16" Type="http://schemas.openxmlformats.org/officeDocument/2006/relationships/hyperlink" Target="https://www.youtube.com/watch?v=RG5gAMnJ8Hs" TargetMode="External"/><Relationship Id="rId1" Type="http://schemas.openxmlformats.org/officeDocument/2006/relationships/slideLayout" Target="../slideLayouts/slideLayout2.xml"/><Relationship Id="rId6" Type="http://schemas.openxmlformats.org/officeDocument/2006/relationships/hyperlink" Target="https://alistapart.com/article/vexing-viewports" TargetMode="External"/><Relationship Id="rId11" Type="http://schemas.openxmlformats.org/officeDocument/2006/relationships/hyperlink" Target="https://developer.apple.com/library/archive/documentation/AppleApplications/Reference/SafariWebContent/UsingtheViewport/UsingtheViewport.html" TargetMode="External"/><Relationship Id="rId5" Type="http://schemas.openxmlformats.org/officeDocument/2006/relationships/hyperlink" Target="https://webdesign.tutsplus.com/articles/quick-tip-dont-forget-the-viewport-meta-tag--webdesign-5972" TargetMode="External"/><Relationship Id="rId15" Type="http://schemas.openxmlformats.org/officeDocument/2006/relationships/hyperlink" Target="https://www.androidauthority.com/best-android-browsers-320252/" TargetMode="External"/><Relationship Id="rId10" Type="http://schemas.openxmlformats.org/officeDocument/2006/relationships/hyperlink" Target="http://www.quirksmode.org/mobile/tableViewport.html" TargetMode="External"/><Relationship Id="rId4" Type="http://schemas.openxmlformats.org/officeDocument/2006/relationships/hyperlink" Target="https://developer.mozilla.org/en-US/docs/Mozilla/Mobile/Viewport_meta_tag" TargetMode="External"/><Relationship Id="rId9" Type="http://schemas.openxmlformats.org/officeDocument/2006/relationships/hyperlink" Target="https://www.quirksmode.org/blog/archives/2010/04/a_pixel_is_not.html" TargetMode="External"/><Relationship Id="rId14" Type="http://schemas.openxmlformats.org/officeDocument/2006/relationships/hyperlink" Target="https://deviceatlas.com/blog/18-mobile-market-statistics-you-should-know-2018"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cisco.com/c/dam/assets/sol/sp/vni/forecast_highlights_mobile/index.html" TargetMode="External"/><Relationship Id="rId2" Type="http://schemas.openxmlformats.org/officeDocument/2006/relationships/hyperlink" Target="https://www.statista.com/statistics/330695/number-of-smartphone-users-worldwide/"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s://www.paradoxlabs.com/blog/mobile-vs-desktop-10-key-differences/" TargetMode="External"/><Relationship Id="rId3" Type="http://schemas.openxmlformats.org/officeDocument/2006/relationships/hyperlink" Target="https://queue.acm.org/detail.cfm?id=2441756" TargetMode="External"/><Relationship Id="rId7" Type="http://schemas.openxmlformats.org/officeDocument/2006/relationships/hyperlink" Target="https://www.nngroup.com/articles/mouse-vs-fingers-input-device/" TargetMode="External"/><Relationship Id="rId2" Type="http://schemas.openxmlformats.org/officeDocument/2006/relationships/hyperlink" Target="https://www.thinkwithgoogle.com/advertising-channels/mobile-marketing/device-use-marketer-tips/" TargetMode="External"/><Relationship Id="rId1" Type="http://schemas.openxmlformats.org/officeDocument/2006/relationships/slideLayout" Target="../slideLayouts/slideLayout2.xml"/><Relationship Id="rId6" Type="http://schemas.openxmlformats.org/officeDocument/2006/relationships/hyperlink" Target="http://developer.android.com/about/dashboards/index.html" TargetMode="External"/><Relationship Id="rId5" Type="http://schemas.openxmlformats.org/officeDocument/2006/relationships/hyperlink" Target="http://www.statista.com/chart/2269/smartphone-shipments-by-screen-size/" TargetMode="External"/><Relationship Id="rId4" Type="http://schemas.openxmlformats.org/officeDocument/2006/relationships/hyperlink" Target="https://www.thinkwithgoogle.com/marketing-resources/experience-design/speed-is-key-optimize-your-mobile-experience/"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testmysite.thinkwithgoogle.com/" TargetMode="External"/><Relationship Id="rId2" Type="http://schemas.openxmlformats.org/officeDocument/2006/relationships/hyperlink" Target="https://www.thinkwithgoogle.com/marketing-resources/experience-design/speed-is-key-optimize-your-mobile-experience/"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androidauthority.com/what-is-in-your-smartphone-gary-explains-749709" TargetMode="External"/><Relationship Id="rId2" Type="http://schemas.openxmlformats.org/officeDocument/2006/relationships/hyperlink" Target="http://whatis.techtarget.com/definition/ARM-processor" TargetMode="External"/><Relationship Id="rId1" Type="http://schemas.openxmlformats.org/officeDocument/2006/relationships/slideLayout" Target="../slideLayouts/slideLayout2.xml"/><Relationship Id="rId5" Type="http://schemas.openxmlformats.org/officeDocument/2006/relationships/hyperlink" Target="https://www.counterpointresearch.com/global-smartphone-soc-market-crossed-us8-billion-q3-2017-third-quarter-record/" TargetMode="Externa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androidauthority.com/wifi-standards-explained-802-11b-g-n-ac-ad-ah-af-666245/" TargetMode="External"/><Relationship Id="rId2" Type="http://schemas.openxmlformats.org/officeDocument/2006/relationships/hyperlink" Target="https://kenstechtips.com/index.php/download-speeds-2g-3g-and-4g-actual-meanin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2133600" y="1757476"/>
            <a:ext cx="6400800" cy="1128388"/>
          </a:xfrm>
        </p:spPr>
        <p:txBody>
          <a:bodyPr>
            <a:normAutofit/>
          </a:bodyPr>
          <a:lstStyle/>
          <a:p>
            <a:r>
              <a:rPr lang="en-US" sz="3600" dirty="0"/>
              <a:t>Mobile Web Environments</a:t>
            </a:r>
            <a:endParaRPr lang="en-US" sz="2400" b="0" dirty="0"/>
          </a:p>
        </p:txBody>
      </p:sp>
      <p:sp>
        <p:nvSpPr>
          <p:cNvPr id="3075" name="Rectangle 5"/>
          <p:cNvSpPr>
            <a:spLocks noGrp="1" noChangeArrowheads="1"/>
          </p:cNvSpPr>
          <p:nvPr>
            <p:ph type="subTitle" idx="1"/>
          </p:nvPr>
        </p:nvSpPr>
        <p:spPr>
          <a:xfrm>
            <a:off x="2209800" y="3106978"/>
            <a:ext cx="5715000" cy="990600"/>
          </a:xfrm>
        </p:spPr>
        <p:txBody>
          <a:bodyPr>
            <a:normAutofit/>
          </a:bodyPr>
          <a:lstStyle/>
          <a:p>
            <a:pPr algn="l" eaLnBrk="1" hangingPunct="1">
              <a:lnSpc>
                <a:spcPct val="90000"/>
              </a:lnSpc>
            </a:pPr>
            <a:r>
              <a:rPr lang="en-US" sz="2000" dirty="0"/>
              <a:t>IT 4213 Mobile Web Development</a:t>
            </a:r>
          </a:p>
          <a:p>
            <a:pPr algn="l">
              <a:lnSpc>
                <a:spcPct val="90000"/>
              </a:lnSpc>
            </a:pPr>
            <a:r>
              <a:rPr lang="en-US" sz="2000" dirty="0"/>
              <a:t>IT 4403 Advanced Web and Mobile Applications</a:t>
            </a:r>
          </a:p>
        </p:txBody>
      </p:sp>
      <p:sp>
        <p:nvSpPr>
          <p:cNvPr id="3076" name="Rectangle 6"/>
          <p:cNvSpPr>
            <a:spLocks noChangeArrowheads="1"/>
          </p:cNvSpPr>
          <p:nvPr/>
        </p:nvSpPr>
        <p:spPr bwMode="auto">
          <a:xfrm>
            <a:off x="2245659" y="4429022"/>
            <a:ext cx="2209800" cy="762000"/>
          </a:xfrm>
          <a:prstGeom prst="rect">
            <a:avLst/>
          </a:prstGeom>
          <a:noFill/>
          <a:ln w="9525">
            <a:noFill/>
            <a:miter lim="800000"/>
            <a:headEnd/>
            <a:tailEnd/>
          </a:ln>
        </p:spPr>
        <p:txBody>
          <a:bodyPr/>
          <a:lstStyle/>
          <a:p>
            <a:pPr>
              <a:lnSpc>
                <a:spcPct val="80000"/>
              </a:lnSpc>
              <a:spcBef>
                <a:spcPct val="20000"/>
              </a:spcBef>
              <a:buClr>
                <a:schemeClr val="tx2"/>
              </a:buClr>
              <a:buSzPct val="70000"/>
              <a:buFont typeface="Wingdings" pitchFamily="2" charset="2"/>
              <a:buNone/>
            </a:pPr>
            <a:r>
              <a:rPr lang="en-US" sz="2400" dirty="0"/>
              <a:t>Jack G. </a:t>
            </a:r>
            <a:r>
              <a:rPr lang="en-US" sz="2400" dirty="0" err="1"/>
              <a:t>Zheng</a:t>
            </a:r>
            <a:endParaRPr lang="en-US" sz="2400" dirty="0"/>
          </a:p>
          <a:p>
            <a:pPr>
              <a:lnSpc>
                <a:spcPct val="80000"/>
              </a:lnSpc>
              <a:spcBef>
                <a:spcPct val="20000"/>
              </a:spcBef>
              <a:buClr>
                <a:schemeClr val="tx2"/>
              </a:buClr>
              <a:buSzPct val="70000"/>
              <a:buFont typeface="Wingdings" pitchFamily="2" charset="2"/>
              <a:buNone/>
            </a:pPr>
            <a:r>
              <a:rPr lang="en-US" sz="2000" dirty="0"/>
              <a:t>Spring 2020</a:t>
            </a:r>
          </a:p>
        </p:txBody>
      </p:sp>
      <p:pic>
        <p:nvPicPr>
          <p:cNvPr id="1026" name="Picture 2" descr="https://cdn3.iconfinder.com/data/icons/business-office-2/512/responcive_devices_computer_mobile-5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1676400"/>
            <a:ext cx="1463040" cy="1463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451261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Screen Size</a:t>
            </a:r>
          </a:p>
        </p:txBody>
      </p:sp>
      <p:sp>
        <p:nvSpPr>
          <p:cNvPr id="3" name="Content Placeholder 2"/>
          <p:cNvSpPr>
            <a:spLocks noGrp="1"/>
          </p:cNvSpPr>
          <p:nvPr>
            <p:ph idx="1"/>
          </p:nvPr>
        </p:nvSpPr>
        <p:spPr>
          <a:xfrm>
            <a:off x="228600" y="990600"/>
            <a:ext cx="7010400" cy="2895600"/>
          </a:xfrm>
        </p:spPr>
        <p:txBody>
          <a:bodyPr>
            <a:normAutofit fontScale="62500" lnSpcReduction="20000"/>
          </a:bodyPr>
          <a:lstStyle/>
          <a:p>
            <a:r>
              <a:rPr lang="en-US" dirty="0"/>
              <a:t>The screen size of mobile cell phones is given as the diagonal measurement of the phones screen.</a:t>
            </a:r>
          </a:p>
          <a:p>
            <a:endParaRPr lang="en-US" dirty="0"/>
          </a:p>
          <a:p>
            <a:endParaRPr lang="en-US" dirty="0"/>
          </a:p>
          <a:p>
            <a:r>
              <a:rPr lang="en-US" dirty="0"/>
              <a:t>The </a:t>
            </a:r>
            <a:r>
              <a:rPr lang="en-US" dirty="0" err="1"/>
              <a:t>DeviceAtlas</a:t>
            </a:r>
            <a:r>
              <a:rPr lang="en-US" dirty="0"/>
              <a:t> reported in 2019 that 5.5-inch and 4.7-inch screen sizes most popular</a:t>
            </a:r>
          </a:p>
          <a:p>
            <a:pPr lvl="1"/>
            <a:r>
              <a:rPr lang="en-US" dirty="0">
                <a:hlinkClick r:id="rId2"/>
              </a:rPr>
              <a:t>https://deviceatlas.com/blog/viewport-resolution-diagonal-screen-size-and-dpi-most-popular-smartphones</a:t>
            </a:r>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10</a:t>
            </a:fld>
            <a:endParaRPr lang="en-US" altLang="en-US"/>
          </a:p>
        </p:txBody>
      </p:sp>
      <p:pic>
        <p:nvPicPr>
          <p:cNvPr id="2050" name="Picture 2" descr="mobile phone screen size is measured  diagonall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8873" y="368101"/>
            <a:ext cx="1515657" cy="278274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developer.android.com/images/screens_support/screens-ranges.png"/>
          <p:cNvPicPr>
            <a:picLocks noChangeAspect="1" noChangeArrowheads="1"/>
          </p:cNvPicPr>
          <p:nvPr/>
        </p:nvPicPr>
        <p:blipFill rotWithShape="1">
          <a:blip r:embed="rId4">
            <a:extLst>
              <a:ext uri="{28A0092B-C50C-407E-A947-70E740481C1C}">
                <a14:useLocalDpi xmlns:a14="http://schemas.microsoft.com/office/drawing/2010/main" val="0"/>
              </a:ext>
            </a:extLst>
          </a:blip>
          <a:srcRect b="51912"/>
          <a:stretch/>
        </p:blipFill>
        <p:spPr bwMode="auto">
          <a:xfrm>
            <a:off x="617073" y="1600200"/>
            <a:ext cx="6393327" cy="94597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5"/>
          <a:stretch>
            <a:fillRect/>
          </a:stretch>
        </p:blipFill>
        <p:spPr>
          <a:xfrm>
            <a:off x="4981741" y="3763859"/>
            <a:ext cx="3551631" cy="2753773"/>
          </a:xfrm>
          <a:prstGeom prst="rect">
            <a:avLst/>
          </a:prstGeom>
        </p:spPr>
      </p:pic>
      <p:pic>
        <p:nvPicPr>
          <p:cNvPr id="7" name="Picture 6"/>
          <p:cNvPicPr>
            <a:picLocks noChangeAspect="1"/>
          </p:cNvPicPr>
          <p:nvPr/>
        </p:nvPicPr>
        <p:blipFill>
          <a:blip r:embed="rId6"/>
          <a:stretch>
            <a:fillRect/>
          </a:stretch>
        </p:blipFill>
        <p:spPr>
          <a:xfrm>
            <a:off x="838200" y="3787259"/>
            <a:ext cx="3762541" cy="2799541"/>
          </a:xfrm>
          <a:prstGeom prst="rect">
            <a:avLst/>
          </a:prstGeom>
        </p:spPr>
      </p:pic>
    </p:spTree>
    <p:extLst>
      <p:ext uri="{BB962C8B-B14F-4D97-AF65-F5344CB8AC3E}">
        <p14:creationId xmlns:p14="http://schemas.microsoft.com/office/powerpoint/2010/main" val="14083245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Resolution/Density</a:t>
            </a:r>
            <a:endParaRPr lang="en-US" dirty="0"/>
          </a:p>
        </p:txBody>
      </p:sp>
      <p:sp>
        <p:nvSpPr>
          <p:cNvPr id="3" name="Content Placeholder 2"/>
          <p:cNvSpPr>
            <a:spLocks noGrp="1"/>
          </p:cNvSpPr>
          <p:nvPr>
            <p:ph idx="1"/>
          </p:nvPr>
        </p:nvSpPr>
        <p:spPr>
          <a:xfrm>
            <a:off x="228600" y="990600"/>
            <a:ext cx="8610600" cy="4038600"/>
          </a:xfrm>
        </p:spPr>
        <p:txBody>
          <a:bodyPr>
            <a:normAutofit fontScale="47500" lnSpcReduction="20000"/>
          </a:bodyPr>
          <a:lstStyle/>
          <a:p>
            <a:r>
              <a:rPr lang="en-US" dirty="0"/>
              <a:t>Number of pixels of the screen. Expressed as the width x height of the screen</a:t>
            </a:r>
          </a:p>
          <a:p>
            <a:r>
              <a:rPr lang="en-US" dirty="0"/>
              <a:t>Typical phone resolution (in device pixels) – also related to the density measure of PPI/DPI (</a:t>
            </a:r>
            <a:r>
              <a:rPr lang="en-US" dirty="0">
                <a:hlinkClick r:id="rId2"/>
              </a:rPr>
              <a:t>http://www.ubergizmo.com/what-is/ppi-pixels-per-inch/</a:t>
            </a:r>
            <a:r>
              <a:rPr lang="en-US" dirty="0"/>
              <a:t>)</a:t>
            </a:r>
          </a:p>
          <a:p>
            <a:pPr lvl="1"/>
            <a:r>
              <a:rPr lang="en-US" dirty="0"/>
              <a:t>HD ready (720x1280) – 720P</a:t>
            </a:r>
          </a:p>
          <a:p>
            <a:pPr lvl="1"/>
            <a:r>
              <a:rPr lang="en-US" dirty="0"/>
              <a:t>Full HD (1920x1080) – 1080P</a:t>
            </a:r>
          </a:p>
          <a:p>
            <a:pPr lvl="1"/>
            <a:r>
              <a:rPr lang="en-US" dirty="0"/>
              <a:t>Quad HD (1440x2560)</a:t>
            </a:r>
          </a:p>
          <a:p>
            <a:r>
              <a:rPr lang="en-US" dirty="0"/>
              <a:t>Viewport resolution (in CSS pixels)</a:t>
            </a:r>
          </a:p>
          <a:p>
            <a:pPr lvl="1"/>
            <a:r>
              <a:rPr lang="en-US" dirty="0"/>
              <a:t>Much smaller than the device native resolution.</a:t>
            </a:r>
          </a:p>
          <a:p>
            <a:pPr lvl="1"/>
            <a:r>
              <a:rPr lang="en-US" dirty="0"/>
              <a:t>A ratio is applied between the device pixel and CSS pixel so one CSS pixel is represented by more device pixels.</a:t>
            </a:r>
          </a:p>
          <a:p>
            <a:pPr lvl="1"/>
            <a:r>
              <a:rPr lang="en-US" dirty="0"/>
              <a:t>Web browsers usually use CSS pixel resolution regardless of the device resolution. The styles expressed in </a:t>
            </a:r>
            <a:r>
              <a:rPr lang="en-US" dirty="0" err="1"/>
              <a:t>px</a:t>
            </a:r>
            <a:r>
              <a:rPr lang="en-US" dirty="0"/>
              <a:t> also refers to CSS pixel.</a:t>
            </a:r>
          </a:p>
          <a:p>
            <a:pPr lvl="1"/>
            <a:r>
              <a:rPr lang="en-US" dirty="0"/>
              <a:t>See viewport slides later for more explanations</a:t>
            </a:r>
          </a:p>
          <a:p>
            <a:r>
              <a:rPr lang="en-US" dirty="0"/>
              <a:t>Screen data for major devices: </a:t>
            </a:r>
          </a:p>
          <a:p>
            <a:pPr lvl="1"/>
            <a:r>
              <a:rPr lang="en-US" dirty="0">
                <a:hlinkClick r:id="rId3"/>
              </a:rPr>
              <a:t>https://material.io/tools/devices/</a:t>
            </a:r>
            <a:r>
              <a:rPr lang="en-US" dirty="0"/>
              <a:t> </a:t>
            </a:r>
          </a:p>
          <a:p>
            <a:pPr lvl="1"/>
            <a:r>
              <a:rPr lang="en-US" dirty="0">
                <a:hlinkClick r:id="rId4"/>
              </a:rPr>
              <a:t>http://mydevice.io</a:t>
            </a:r>
            <a:endParaRPr lang="en-US" dirty="0"/>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11</a:t>
            </a:fld>
            <a:endParaRPr lang="en-US" altLang="en-US"/>
          </a:p>
        </p:txBody>
      </p:sp>
      <p:sp>
        <p:nvSpPr>
          <p:cNvPr id="6" name="Rectangle 5"/>
          <p:cNvSpPr/>
          <p:nvPr/>
        </p:nvSpPr>
        <p:spPr>
          <a:xfrm>
            <a:off x="7408818" y="4746233"/>
            <a:ext cx="1735182" cy="1754326"/>
          </a:xfrm>
          <a:prstGeom prst="rect">
            <a:avLst/>
          </a:prstGeom>
        </p:spPr>
        <p:txBody>
          <a:bodyPr wrap="square">
            <a:spAutoFit/>
          </a:bodyPr>
          <a:lstStyle/>
          <a:p>
            <a:r>
              <a:rPr lang="en-US" sz="1200" dirty="0">
                <a:hlinkClick r:id="rId5"/>
              </a:rPr>
              <a:t>https://gs.statcounter.com/screen-resolution-stats/mobile/united-states-of-america</a:t>
            </a:r>
            <a:endParaRPr lang="en-US" sz="1200" dirty="0"/>
          </a:p>
          <a:p>
            <a:r>
              <a:rPr lang="en-US" sz="1200" dirty="0"/>
              <a:t>Also see</a:t>
            </a:r>
          </a:p>
          <a:p>
            <a:r>
              <a:rPr lang="en-US" sz="1200" dirty="0">
                <a:hlinkClick r:id="rId6"/>
              </a:rPr>
              <a:t>https://deviceatlas.com/blog/most-used-smartphone-screen-resolutions</a:t>
            </a:r>
            <a:endParaRPr lang="en-US" sz="1200" dirty="0"/>
          </a:p>
        </p:txBody>
      </p:sp>
      <p:pic>
        <p:nvPicPr>
          <p:cNvPr id="5" name="Picture 4"/>
          <p:cNvPicPr>
            <a:picLocks noChangeAspect="1"/>
          </p:cNvPicPr>
          <p:nvPr/>
        </p:nvPicPr>
        <p:blipFill rotWithShape="1">
          <a:blip r:embed="rId7"/>
          <a:srcRect b="51001"/>
          <a:stretch/>
        </p:blipFill>
        <p:spPr>
          <a:xfrm>
            <a:off x="228600" y="4724146"/>
            <a:ext cx="7180219" cy="1776413"/>
          </a:xfrm>
          <a:prstGeom prst="rect">
            <a:avLst/>
          </a:prstGeom>
        </p:spPr>
      </p:pic>
    </p:spTree>
    <p:extLst>
      <p:ext uri="{BB962C8B-B14F-4D97-AF65-F5344CB8AC3E}">
        <p14:creationId xmlns:p14="http://schemas.microsoft.com/office/powerpoint/2010/main" val="36093263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Touch Oriented Operations</a:t>
            </a:r>
          </a:p>
        </p:txBody>
      </p:sp>
      <p:sp>
        <p:nvSpPr>
          <p:cNvPr id="3" name="Content Placeholder 2"/>
          <p:cNvSpPr>
            <a:spLocks noGrp="1"/>
          </p:cNvSpPr>
          <p:nvPr>
            <p:ph idx="1"/>
          </p:nvPr>
        </p:nvSpPr>
        <p:spPr/>
        <p:txBody>
          <a:bodyPr>
            <a:normAutofit fontScale="55000" lnSpcReduction="20000"/>
          </a:bodyPr>
          <a:lstStyle/>
          <a:p>
            <a:r>
              <a:rPr lang="en-US" dirty="0"/>
              <a:t>Understand the difference of touch oriented input. Some are weaknesses, some are advantages, and some are, just different.</a:t>
            </a:r>
          </a:p>
          <a:p>
            <a:r>
              <a:rPr lang="en-US" dirty="0"/>
              <a:t>Major differences</a:t>
            </a:r>
          </a:p>
          <a:p>
            <a:pPr lvl="1"/>
            <a:r>
              <a:rPr lang="en-US" dirty="0"/>
              <a:t>Finger touches are generally less precise and less accurate</a:t>
            </a:r>
          </a:p>
          <a:p>
            <a:pPr lvl="1"/>
            <a:r>
              <a:rPr lang="en-US" dirty="0"/>
              <a:t>Direct input, generally lack of external input devices like mouse and keyboard</a:t>
            </a:r>
          </a:p>
          <a:p>
            <a:pPr lvl="2"/>
            <a:r>
              <a:rPr lang="en-US" dirty="0"/>
              <a:t>No hover, no right click, no scrolling wheel</a:t>
            </a:r>
          </a:p>
          <a:p>
            <a:pPr lvl="2"/>
            <a:r>
              <a:rPr lang="en-US" dirty="0"/>
              <a:t>No keyboard shortcut</a:t>
            </a:r>
          </a:p>
          <a:p>
            <a:pPr lvl="1"/>
            <a:r>
              <a:rPr lang="en-US" dirty="0"/>
              <a:t>Easy to use gestures, direct action, smoother movement</a:t>
            </a:r>
          </a:p>
          <a:p>
            <a:r>
              <a:rPr lang="en-US" dirty="0"/>
              <a:t>Touch UI does offer opportunities to design better interaction methods and enable additional functionalities than traditional UI.</a:t>
            </a:r>
          </a:p>
          <a:p>
            <a:r>
              <a:rPr lang="en-US" dirty="0"/>
              <a:t>Finger’s advantages vs. mouse</a:t>
            </a:r>
          </a:p>
          <a:p>
            <a:pPr lvl="1"/>
            <a:r>
              <a:rPr lang="en-US" dirty="0"/>
              <a:t>Accuracy: less accurate on pointing/tapping, but more accurate in movement (moving, dragging, drawing, etc.)</a:t>
            </a:r>
          </a:p>
          <a:p>
            <a:pPr lvl="1"/>
            <a:r>
              <a:rPr lang="en-US" dirty="0"/>
              <a:t>Multi-point input</a:t>
            </a:r>
          </a:p>
          <a:p>
            <a:pPr lvl="1"/>
            <a:r>
              <a:rPr lang="en-US" dirty="0"/>
              <a:t>Flexibility: gestures are richer and more advanced</a:t>
            </a:r>
          </a:p>
          <a:p>
            <a:pPr lvl="1"/>
            <a:r>
              <a:rPr lang="en-US" altLang="en-US" dirty="0"/>
              <a:t>Direct action: easy to directly tapping on a target; h</a:t>
            </a:r>
            <a:r>
              <a:rPr lang="en-US" dirty="0"/>
              <a:t>orizontal scroll is easy</a:t>
            </a:r>
            <a:endParaRPr lang="en-US" altLang="en-US" dirty="0"/>
          </a:p>
          <a:p>
            <a:r>
              <a:rPr lang="en-US" dirty="0"/>
              <a:t>Use of soft (on-screen) keyboard on mobile devices</a:t>
            </a:r>
          </a:p>
          <a:p>
            <a:pPr lvl="1"/>
            <a:r>
              <a:rPr lang="en-US" dirty="0"/>
              <a:t>Allows various keyboard types based on contexts: alphabet, number, special characters, etc.</a:t>
            </a:r>
          </a:p>
          <a:p>
            <a:endParaRPr lang="en-US" dirty="0"/>
          </a:p>
          <a:p>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12</a:t>
            </a:fld>
            <a:endParaRPr lang="en-US" altLang="en-US"/>
          </a:p>
        </p:txBody>
      </p:sp>
    </p:spTree>
    <p:extLst>
      <p:ext uri="{BB962C8B-B14F-4D97-AF65-F5344CB8AC3E}">
        <p14:creationId xmlns:p14="http://schemas.microsoft.com/office/powerpoint/2010/main" val="18953107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Mouse vs. Fingers as Input Device</a:t>
            </a:r>
          </a:p>
        </p:txBody>
      </p:sp>
      <p:graphicFrame>
        <p:nvGraphicFramePr>
          <p:cNvPr id="9" name="Content Placeholder 8"/>
          <p:cNvGraphicFramePr>
            <a:graphicFrameLocks noGrp="1"/>
          </p:cNvGraphicFramePr>
          <p:nvPr>
            <p:ph idx="1"/>
          </p:nvPr>
        </p:nvGraphicFramePr>
        <p:xfrm>
          <a:off x="457200" y="989112"/>
          <a:ext cx="8458199" cy="5257799"/>
        </p:xfrm>
        <a:graphic>
          <a:graphicData uri="http://schemas.openxmlformats.org/drawingml/2006/table">
            <a:tbl>
              <a:tblPr/>
              <a:tblGrid>
                <a:gridCol w="2514599">
                  <a:extLst>
                    <a:ext uri="{9D8B030D-6E8A-4147-A177-3AD203B41FA5}">
                      <a16:colId xmlns:a16="http://schemas.microsoft.com/office/drawing/2014/main" val="20000"/>
                    </a:ext>
                  </a:extLst>
                </a:gridCol>
                <a:gridCol w="2971800">
                  <a:extLst>
                    <a:ext uri="{9D8B030D-6E8A-4147-A177-3AD203B41FA5}">
                      <a16:colId xmlns:a16="http://schemas.microsoft.com/office/drawing/2014/main" val="20001"/>
                    </a:ext>
                  </a:extLst>
                </a:gridCol>
                <a:gridCol w="2971800">
                  <a:extLst>
                    <a:ext uri="{9D8B030D-6E8A-4147-A177-3AD203B41FA5}">
                      <a16:colId xmlns:a16="http://schemas.microsoft.com/office/drawing/2014/main" val="20002"/>
                    </a:ext>
                  </a:extLst>
                </a:gridCol>
              </a:tblGrid>
              <a:tr h="491861">
                <a:tc>
                  <a:txBody>
                    <a:bodyPr/>
                    <a:lstStyle/>
                    <a:p>
                      <a:endParaRPr lang="en-US" dirty="0"/>
                    </a:p>
                  </a:txBody>
                  <a:tcPr marL="20947" marR="20947" marT="10474" marB="10474" anchor="ctr">
                    <a:lnL w="12700" cap="flat" cmpd="sng" algn="ctr">
                      <a:solidFill>
                        <a:schemeClr val="tx1"/>
                      </a:solidFill>
                      <a:prstDash val="solid"/>
                      <a:round/>
                      <a:headEnd type="none" w="med" len="med"/>
                      <a:tailEnd type="none" w="med" len="med"/>
                    </a:lnL>
                    <a:lnR w="7620" cap="flat" cmpd="sng" algn="ctr">
                      <a:solidFill>
                        <a:srgbClr val="CCCCCC"/>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chemeClr val="accent6">
                        <a:lumMod val="75000"/>
                      </a:schemeClr>
                    </a:solidFill>
                  </a:tcPr>
                </a:tc>
                <a:tc>
                  <a:txBody>
                    <a:bodyPr/>
                    <a:lstStyle/>
                    <a:p>
                      <a:pPr algn="ctr" rtl="0"/>
                      <a:r>
                        <a:rPr lang="en-US" sz="1200" dirty="0">
                          <a:solidFill>
                            <a:srgbClr val="FFFFFF"/>
                          </a:solidFill>
                          <a:effectLst/>
                        </a:rPr>
                        <a:t>Mouse</a:t>
                      </a:r>
                    </a:p>
                  </a:txBody>
                  <a:tcPr marL="20947" marR="20947" marT="10474" marB="10474" anchor="ctr">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chemeClr val="accent6">
                        <a:lumMod val="75000"/>
                      </a:schemeClr>
                    </a:solidFill>
                  </a:tcPr>
                </a:tc>
                <a:tc>
                  <a:txBody>
                    <a:bodyPr/>
                    <a:lstStyle/>
                    <a:p>
                      <a:pPr algn="ctr" rtl="0"/>
                      <a:r>
                        <a:rPr lang="en-US" sz="1200" dirty="0">
                          <a:solidFill>
                            <a:srgbClr val="FFFFFF"/>
                          </a:solidFill>
                          <a:effectLst/>
                        </a:rPr>
                        <a:t>Fingers</a:t>
                      </a:r>
                    </a:p>
                  </a:txBody>
                  <a:tcPr marL="20947" marR="20947" marT="10474" marB="10474" anchor="ctr">
                    <a:lnL w="7620"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10000"/>
                  </a:ext>
                </a:extLst>
              </a:tr>
              <a:tr h="259253">
                <a:tc>
                  <a:txBody>
                    <a:bodyPr/>
                    <a:lstStyle/>
                    <a:p>
                      <a:pPr algn="l" rtl="0" fontAlgn="ctr"/>
                      <a:r>
                        <a:rPr lang="en-US" sz="1200" b="1" dirty="0">
                          <a:solidFill>
                            <a:srgbClr val="333333"/>
                          </a:solidFill>
                          <a:effectLst/>
                        </a:rPr>
                        <a:t>Precision</a:t>
                      </a:r>
                      <a:endParaRPr lang="en-US" sz="1200" dirty="0">
                        <a:solidFill>
                          <a:srgbClr val="333333"/>
                        </a:solidFill>
                        <a:effectLst/>
                      </a:endParaRPr>
                    </a:p>
                  </a:txBody>
                  <a:tcPr marL="20947" marR="20947" marT="10474" marB="10474" anchor="ctr">
                    <a:lnL w="12700" cap="flat" cmpd="sng" algn="ctr">
                      <a:solidFill>
                        <a:schemeClr val="tx1"/>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9F9F9"/>
                    </a:solidFill>
                  </a:tcPr>
                </a:tc>
                <a:tc>
                  <a:txBody>
                    <a:bodyPr/>
                    <a:lstStyle/>
                    <a:p>
                      <a:pPr algn="ctr" rtl="0" fontAlgn="ctr"/>
                      <a:r>
                        <a:rPr lang="en-US" sz="1200">
                          <a:solidFill>
                            <a:srgbClr val="333333"/>
                          </a:solidFill>
                          <a:effectLst/>
                        </a:rPr>
                        <a:t>High</a:t>
                      </a:r>
                    </a:p>
                  </a:txBody>
                  <a:tcPr marL="20947" marR="20947" marT="10474" marB="10474" anchor="ctr">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00FF00"/>
                    </a:solidFill>
                  </a:tcPr>
                </a:tc>
                <a:tc>
                  <a:txBody>
                    <a:bodyPr/>
                    <a:lstStyle/>
                    <a:p>
                      <a:pPr algn="ctr" rtl="0" fontAlgn="ctr"/>
                      <a:r>
                        <a:rPr lang="en-US" sz="1200">
                          <a:solidFill>
                            <a:srgbClr val="333333"/>
                          </a:solidFill>
                          <a:effectLst/>
                        </a:rPr>
                        <a:t>Low</a:t>
                      </a:r>
                    </a:p>
                  </a:txBody>
                  <a:tcPr marL="20947" marR="20947" marT="10474" marB="10474" anchor="ctr">
                    <a:lnL w="7620"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9F9F9"/>
                    </a:solidFill>
                  </a:tcPr>
                </a:tc>
                <a:extLst>
                  <a:ext uri="{0D108BD9-81ED-4DB2-BD59-A6C34878D82A}">
                    <a16:rowId xmlns:a16="http://schemas.microsoft.com/office/drawing/2014/main" val="10001"/>
                  </a:ext>
                </a:extLst>
              </a:tr>
              <a:tr h="491861">
                <a:tc>
                  <a:txBody>
                    <a:bodyPr/>
                    <a:lstStyle/>
                    <a:p>
                      <a:pPr algn="l" rtl="0" fontAlgn="ctr"/>
                      <a:r>
                        <a:rPr lang="en-US" sz="1200" b="1" dirty="0">
                          <a:solidFill>
                            <a:srgbClr val="333333"/>
                          </a:solidFill>
                          <a:effectLst/>
                        </a:rPr>
                        <a:t>Number of points specified</a:t>
                      </a:r>
                      <a:endParaRPr lang="en-US" sz="1200" dirty="0">
                        <a:solidFill>
                          <a:srgbClr val="333333"/>
                        </a:solidFill>
                        <a:effectLst/>
                      </a:endParaRPr>
                    </a:p>
                  </a:txBody>
                  <a:tcPr marL="20947" marR="20947" marT="10474" marB="10474" anchor="ctr">
                    <a:lnL w="12700" cap="flat" cmpd="sng" algn="ctr">
                      <a:solidFill>
                        <a:schemeClr val="tx1"/>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tc>
                  <a:txBody>
                    <a:bodyPr/>
                    <a:lstStyle/>
                    <a:p>
                      <a:pPr algn="ctr" rtl="0" fontAlgn="ctr"/>
                      <a:r>
                        <a:rPr lang="en-US" sz="1200">
                          <a:solidFill>
                            <a:srgbClr val="333333"/>
                          </a:solidFill>
                          <a:effectLst/>
                        </a:rPr>
                        <a:t>1</a:t>
                      </a:r>
                    </a:p>
                  </a:txBody>
                  <a:tcPr marL="20947" marR="20947" marT="10474" marB="10474" anchor="ctr">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tc>
                  <a:txBody>
                    <a:bodyPr/>
                    <a:lstStyle/>
                    <a:p>
                      <a:pPr algn="ctr" rtl="0" fontAlgn="ctr"/>
                      <a:r>
                        <a:rPr lang="en-US" sz="1200">
                          <a:solidFill>
                            <a:srgbClr val="333333"/>
                          </a:solidFill>
                          <a:effectLst/>
                        </a:rPr>
                        <a:t>usually 1</a:t>
                      </a:r>
                      <a:br>
                        <a:rPr lang="en-US" sz="1200">
                          <a:solidFill>
                            <a:srgbClr val="333333"/>
                          </a:solidFill>
                          <a:effectLst/>
                        </a:rPr>
                      </a:br>
                      <a:r>
                        <a:rPr lang="en-US" sz="1200">
                          <a:solidFill>
                            <a:srgbClr val="333333"/>
                          </a:solidFill>
                          <a:effectLst/>
                        </a:rPr>
                        <a:t>2–3 with multi-touch</a:t>
                      </a:r>
                    </a:p>
                  </a:txBody>
                  <a:tcPr marL="20947" marR="20947" marT="10474" marB="10474" anchor="ctr">
                    <a:lnL w="7620"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00FF00"/>
                    </a:solidFill>
                  </a:tcPr>
                </a:tc>
                <a:extLst>
                  <a:ext uri="{0D108BD9-81ED-4DB2-BD59-A6C34878D82A}">
                    <a16:rowId xmlns:a16="http://schemas.microsoft.com/office/drawing/2014/main" val="10002"/>
                  </a:ext>
                </a:extLst>
              </a:tr>
              <a:tr h="259253">
                <a:tc>
                  <a:txBody>
                    <a:bodyPr/>
                    <a:lstStyle/>
                    <a:p>
                      <a:pPr algn="l" rtl="0" fontAlgn="ctr"/>
                      <a:r>
                        <a:rPr lang="en-US" sz="1200" b="1">
                          <a:solidFill>
                            <a:srgbClr val="333333"/>
                          </a:solidFill>
                          <a:effectLst/>
                        </a:rPr>
                        <a:t>Number of controls</a:t>
                      </a:r>
                      <a:endParaRPr lang="en-US" sz="1200">
                        <a:solidFill>
                          <a:srgbClr val="333333"/>
                        </a:solidFill>
                        <a:effectLst/>
                      </a:endParaRPr>
                    </a:p>
                  </a:txBody>
                  <a:tcPr marL="20947" marR="20947" marT="10474" marB="10474" anchor="ctr">
                    <a:lnL w="12700" cap="flat" cmpd="sng" algn="ctr">
                      <a:solidFill>
                        <a:schemeClr val="tx1"/>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9F9F9"/>
                    </a:solidFill>
                  </a:tcPr>
                </a:tc>
                <a:tc>
                  <a:txBody>
                    <a:bodyPr/>
                    <a:lstStyle/>
                    <a:p>
                      <a:pPr algn="ctr" rtl="0" fontAlgn="ctr"/>
                      <a:r>
                        <a:rPr lang="en-US" sz="1200">
                          <a:solidFill>
                            <a:srgbClr val="333333"/>
                          </a:solidFill>
                          <a:effectLst/>
                        </a:rPr>
                        <a:t>3: left/right button, scroll wheel</a:t>
                      </a:r>
                    </a:p>
                  </a:txBody>
                  <a:tcPr marL="20947" marR="20947" marT="10474" marB="10474" anchor="ctr">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00FF00"/>
                    </a:solidFill>
                  </a:tcPr>
                </a:tc>
                <a:tc>
                  <a:txBody>
                    <a:bodyPr/>
                    <a:lstStyle/>
                    <a:p>
                      <a:pPr algn="ctr" rtl="0" fontAlgn="ctr"/>
                      <a:r>
                        <a:rPr lang="en-US" sz="1200">
                          <a:solidFill>
                            <a:srgbClr val="333333"/>
                          </a:solidFill>
                          <a:effectLst/>
                        </a:rPr>
                        <a:t>1</a:t>
                      </a:r>
                    </a:p>
                  </a:txBody>
                  <a:tcPr marL="20947" marR="20947" marT="10474" marB="10474" anchor="ctr">
                    <a:lnL w="7620"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9F9F9"/>
                    </a:solidFill>
                  </a:tcPr>
                </a:tc>
                <a:extLst>
                  <a:ext uri="{0D108BD9-81ED-4DB2-BD59-A6C34878D82A}">
                    <a16:rowId xmlns:a16="http://schemas.microsoft.com/office/drawing/2014/main" val="10003"/>
                  </a:ext>
                </a:extLst>
              </a:tr>
              <a:tr h="259253">
                <a:tc>
                  <a:txBody>
                    <a:bodyPr/>
                    <a:lstStyle/>
                    <a:p>
                      <a:pPr algn="l" rtl="0" fontAlgn="ctr"/>
                      <a:r>
                        <a:rPr lang="en-US" sz="1200" b="1">
                          <a:solidFill>
                            <a:srgbClr val="333333"/>
                          </a:solidFill>
                          <a:effectLst/>
                        </a:rPr>
                        <a:t>Homing time?</a:t>
                      </a:r>
                      <a:endParaRPr lang="en-US" sz="1200">
                        <a:solidFill>
                          <a:srgbClr val="333333"/>
                        </a:solidFill>
                        <a:effectLst/>
                      </a:endParaRPr>
                    </a:p>
                  </a:txBody>
                  <a:tcPr marL="20947" marR="20947" marT="10474" marB="10474" anchor="ctr">
                    <a:lnL w="12700" cap="flat" cmpd="sng" algn="ctr">
                      <a:solidFill>
                        <a:schemeClr val="tx1"/>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tc>
                  <a:txBody>
                    <a:bodyPr/>
                    <a:lstStyle/>
                    <a:p>
                      <a:pPr algn="ctr" rtl="0" fontAlgn="ctr"/>
                      <a:r>
                        <a:rPr lang="en-US" sz="1200">
                          <a:solidFill>
                            <a:srgbClr val="333333"/>
                          </a:solidFill>
                          <a:effectLst/>
                        </a:rPr>
                        <a:t>Yes</a:t>
                      </a:r>
                    </a:p>
                  </a:txBody>
                  <a:tcPr marL="20947" marR="20947" marT="10474" marB="10474" anchor="ctr">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tc>
                  <a:txBody>
                    <a:bodyPr/>
                    <a:lstStyle/>
                    <a:p>
                      <a:pPr algn="ctr" rtl="0" fontAlgn="ctr"/>
                      <a:r>
                        <a:rPr lang="en-US" sz="1200">
                          <a:solidFill>
                            <a:srgbClr val="333333"/>
                          </a:solidFill>
                          <a:effectLst/>
                        </a:rPr>
                        <a:t>No</a:t>
                      </a:r>
                    </a:p>
                  </a:txBody>
                  <a:tcPr marL="20947" marR="20947" marT="10474" marB="10474" anchor="ctr">
                    <a:lnL w="7620"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00FF00"/>
                    </a:solidFill>
                  </a:tcPr>
                </a:tc>
                <a:extLst>
                  <a:ext uri="{0D108BD9-81ED-4DB2-BD59-A6C34878D82A}">
                    <a16:rowId xmlns:a16="http://schemas.microsoft.com/office/drawing/2014/main" val="10004"/>
                  </a:ext>
                </a:extLst>
              </a:tr>
              <a:tr h="259253">
                <a:tc>
                  <a:txBody>
                    <a:bodyPr/>
                    <a:lstStyle/>
                    <a:p>
                      <a:pPr algn="l" rtl="0" fontAlgn="ctr"/>
                      <a:r>
                        <a:rPr lang="en-US" sz="1200" b="1">
                          <a:solidFill>
                            <a:srgbClr val="333333"/>
                          </a:solidFill>
                          <a:effectLst/>
                        </a:rPr>
                        <a:t>Signal states</a:t>
                      </a:r>
                      <a:endParaRPr lang="en-US" sz="1200">
                        <a:solidFill>
                          <a:srgbClr val="333333"/>
                        </a:solidFill>
                        <a:effectLst/>
                      </a:endParaRPr>
                    </a:p>
                  </a:txBody>
                  <a:tcPr marL="20947" marR="20947" marT="10474" marB="10474" anchor="ctr">
                    <a:lnL w="12700" cap="flat" cmpd="sng" algn="ctr">
                      <a:solidFill>
                        <a:schemeClr val="tx1"/>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9F9F9"/>
                    </a:solidFill>
                  </a:tcPr>
                </a:tc>
                <a:tc>
                  <a:txBody>
                    <a:bodyPr/>
                    <a:lstStyle/>
                    <a:p>
                      <a:pPr algn="ctr" rtl="0" fontAlgn="ctr"/>
                      <a:r>
                        <a:rPr lang="en-US" sz="1200">
                          <a:solidFill>
                            <a:srgbClr val="333333"/>
                          </a:solidFill>
                          <a:effectLst/>
                        </a:rPr>
                        <a:t>Hover, mouse-down, mouse-up</a:t>
                      </a:r>
                    </a:p>
                  </a:txBody>
                  <a:tcPr marL="20947" marR="20947" marT="10474" marB="10474" anchor="ctr">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00FF00"/>
                    </a:solidFill>
                  </a:tcPr>
                </a:tc>
                <a:tc>
                  <a:txBody>
                    <a:bodyPr/>
                    <a:lstStyle/>
                    <a:p>
                      <a:pPr algn="ctr" rtl="0" fontAlgn="ctr"/>
                      <a:r>
                        <a:rPr lang="en-US" sz="1200">
                          <a:solidFill>
                            <a:srgbClr val="333333"/>
                          </a:solidFill>
                          <a:effectLst/>
                        </a:rPr>
                        <a:t>Finger-down, finger-up</a:t>
                      </a:r>
                    </a:p>
                  </a:txBody>
                  <a:tcPr marL="20947" marR="20947" marT="10474" marB="10474" anchor="ctr">
                    <a:lnL w="7620"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9F9F9"/>
                    </a:solidFill>
                  </a:tcPr>
                </a:tc>
                <a:extLst>
                  <a:ext uri="{0D108BD9-81ED-4DB2-BD59-A6C34878D82A}">
                    <a16:rowId xmlns:a16="http://schemas.microsoft.com/office/drawing/2014/main" val="10005"/>
                  </a:ext>
                </a:extLst>
              </a:tr>
              <a:tr h="259253">
                <a:tc>
                  <a:txBody>
                    <a:bodyPr/>
                    <a:lstStyle/>
                    <a:p>
                      <a:pPr algn="l" rtl="0" fontAlgn="ctr"/>
                      <a:r>
                        <a:rPr lang="en-US" sz="1200" b="1">
                          <a:solidFill>
                            <a:srgbClr val="333333"/>
                          </a:solidFill>
                          <a:effectLst/>
                        </a:rPr>
                        <a:t>Accelerated movements</a:t>
                      </a:r>
                      <a:endParaRPr lang="en-US" sz="1200">
                        <a:solidFill>
                          <a:srgbClr val="333333"/>
                        </a:solidFill>
                        <a:effectLst/>
                      </a:endParaRPr>
                    </a:p>
                  </a:txBody>
                  <a:tcPr marL="20947" marR="20947" marT="10474" marB="10474" anchor="ctr">
                    <a:lnL w="12700" cap="flat" cmpd="sng" algn="ctr">
                      <a:solidFill>
                        <a:schemeClr val="tx1"/>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tc>
                  <a:txBody>
                    <a:bodyPr/>
                    <a:lstStyle/>
                    <a:p>
                      <a:pPr algn="ctr" rtl="0" fontAlgn="ctr"/>
                      <a:r>
                        <a:rPr lang="en-US" sz="1200">
                          <a:solidFill>
                            <a:srgbClr val="333333"/>
                          </a:solidFill>
                          <a:effectLst/>
                        </a:rPr>
                        <a:t>Yes</a:t>
                      </a:r>
                    </a:p>
                  </a:txBody>
                  <a:tcPr marL="20947" marR="20947" marT="10474" marB="10474" anchor="ctr">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00FF00"/>
                    </a:solidFill>
                  </a:tcPr>
                </a:tc>
                <a:tc>
                  <a:txBody>
                    <a:bodyPr/>
                    <a:lstStyle/>
                    <a:p>
                      <a:pPr algn="ctr" rtl="0" fontAlgn="ctr"/>
                      <a:r>
                        <a:rPr lang="en-US" sz="1200">
                          <a:solidFill>
                            <a:srgbClr val="333333"/>
                          </a:solidFill>
                          <a:effectLst/>
                        </a:rPr>
                        <a:t>No</a:t>
                      </a:r>
                    </a:p>
                  </a:txBody>
                  <a:tcPr marL="20947" marR="20947" marT="10474" marB="10474" anchor="ctr">
                    <a:lnL w="7620"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724470">
                <a:tc>
                  <a:txBody>
                    <a:bodyPr/>
                    <a:lstStyle/>
                    <a:p>
                      <a:pPr algn="l" rtl="0" fontAlgn="ctr"/>
                      <a:r>
                        <a:rPr lang="en-US" sz="1200" b="1" dirty="0">
                          <a:solidFill>
                            <a:srgbClr val="333333"/>
                          </a:solidFill>
                          <a:effectLst/>
                        </a:rPr>
                        <a:t>Suitable for use with</a:t>
                      </a:r>
                      <a:br>
                        <a:rPr lang="en-US" sz="1200" b="1" dirty="0">
                          <a:solidFill>
                            <a:srgbClr val="333333"/>
                          </a:solidFill>
                          <a:effectLst/>
                        </a:rPr>
                      </a:br>
                      <a:r>
                        <a:rPr lang="en-US" sz="1200" b="1" dirty="0">
                          <a:solidFill>
                            <a:srgbClr val="333333"/>
                          </a:solidFill>
                          <a:effectLst/>
                        </a:rPr>
                        <a:t>big desktop monitors</a:t>
                      </a:r>
                      <a:br>
                        <a:rPr lang="en-US" sz="1200" b="1" dirty="0">
                          <a:solidFill>
                            <a:srgbClr val="333333"/>
                          </a:solidFill>
                          <a:effectLst/>
                        </a:rPr>
                      </a:br>
                      <a:r>
                        <a:rPr lang="en-US" sz="1200" b="1" dirty="0">
                          <a:solidFill>
                            <a:srgbClr val="333333"/>
                          </a:solidFill>
                          <a:effectLst/>
                        </a:rPr>
                        <a:t>(30-inch or more)</a:t>
                      </a:r>
                      <a:endParaRPr lang="en-US" sz="1200" dirty="0">
                        <a:solidFill>
                          <a:srgbClr val="333333"/>
                        </a:solidFill>
                        <a:effectLst/>
                      </a:endParaRPr>
                    </a:p>
                  </a:txBody>
                  <a:tcPr marL="20947" marR="20947" marT="10474" marB="10474" anchor="ctr">
                    <a:lnL w="12700" cap="flat" cmpd="sng" algn="ctr">
                      <a:solidFill>
                        <a:schemeClr val="tx1"/>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9F9F9"/>
                    </a:solidFill>
                  </a:tcPr>
                </a:tc>
                <a:tc>
                  <a:txBody>
                    <a:bodyPr/>
                    <a:lstStyle/>
                    <a:p>
                      <a:pPr algn="ctr" rtl="0" fontAlgn="ctr"/>
                      <a:r>
                        <a:rPr lang="en-US" sz="1200" dirty="0">
                          <a:solidFill>
                            <a:srgbClr val="333333"/>
                          </a:solidFill>
                          <a:effectLst/>
                        </a:rPr>
                        <a:t>Yes,</a:t>
                      </a:r>
                      <a:br>
                        <a:rPr lang="en-US" sz="1200" dirty="0">
                          <a:solidFill>
                            <a:srgbClr val="333333"/>
                          </a:solidFill>
                          <a:effectLst/>
                        </a:rPr>
                      </a:br>
                      <a:r>
                        <a:rPr lang="en-US" sz="1200" dirty="0">
                          <a:solidFill>
                            <a:srgbClr val="333333"/>
                          </a:solidFill>
                          <a:effectLst/>
                        </a:rPr>
                        <a:t>because of acceleration</a:t>
                      </a:r>
                    </a:p>
                  </a:txBody>
                  <a:tcPr marL="20947" marR="20947" marT="10474" marB="10474" anchor="ctr">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00FF00"/>
                    </a:solidFill>
                  </a:tcPr>
                </a:tc>
                <a:tc>
                  <a:txBody>
                    <a:bodyPr/>
                    <a:lstStyle/>
                    <a:p>
                      <a:pPr algn="ctr" rtl="0" fontAlgn="ctr"/>
                      <a:r>
                        <a:rPr lang="en-US" sz="1200">
                          <a:solidFill>
                            <a:srgbClr val="333333"/>
                          </a:solidFill>
                          <a:effectLst/>
                        </a:rPr>
                        <a:t>No:</a:t>
                      </a:r>
                      <a:br>
                        <a:rPr lang="en-US" sz="1200">
                          <a:solidFill>
                            <a:srgbClr val="333333"/>
                          </a:solidFill>
                          <a:effectLst/>
                        </a:rPr>
                      </a:br>
                      <a:r>
                        <a:rPr lang="en-US" sz="1200">
                          <a:solidFill>
                            <a:srgbClr val="333333"/>
                          </a:solidFill>
                          <a:effectLst/>
                        </a:rPr>
                        <a:t>arm fatigue</a:t>
                      </a:r>
                    </a:p>
                  </a:txBody>
                  <a:tcPr marL="20947" marR="20947" marT="10474" marB="10474" anchor="ctr">
                    <a:lnL w="7620"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9F9F9"/>
                    </a:solidFill>
                  </a:tcPr>
                </a:tc>
                <a:extLst>
                  <a:ext uri="{0D108BD9-81ED-4DB2-BD59-A6C34878D82A}">
                    <a16:rowId xmlns:a16="http://schemas.microsoft.com/office/drawing/2014/main" val="10007"/>
                  </a:ext>
                </a:extLst>
              </a:tr>
              <a:tr h="259253">
                <a:tc>
                  <a:txBody>
                    <a:bodyPr/>
                    <a:lstStyle/>
                    <a:p>
                      <a:pPr algn="l" rtl="0" fontAlgn="ctr"/>
                      <a:r>
                        <a:rPr lang="en-US" sz="1200" b="1">
                          <a:solidFill>
                            <a:srgbClr val="333333"/>
                          </a:solidFill>
                          <a:effectLst/>
                        </a:rPr>
                        <a:t>Visible pointer/cursor</a:t>
                      </a:r>
                      <a:endParaRPr lang="en-US" sz="1200">
                        <a:solidFill>
                          <a:srgbClr val="333333"/>
                        </a:solidFill>
                        <a:effectLst/>
                      </a:endParaRPr>
                    </a:p>
                  </a:txBody>
                  <a:tcPr marL="20947" marR="20947" marT="10474" marB="10474" anchor="ctr">
                    <a:lnL w="12700" cap="flat" cmpd="sng" algn="ctr">
                      <a:solidFill>
                        <a:schemeClr val="tx1"/>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tc>
                  <a:txBody>
                    <a:bodyPr/>
                    <a:lstStyle/>
                    <a:p>
                      <a:pPr algn="ctr" rtl="0" fontAlgn="ctr"/>
                      <a:r>
                        <a:rPr lang="en-US" sz="1200">
                          <a:solidFill>
                            <a:srgbClr val="333333"/>
                          </a:solidFill>
                          <a:effectLst/>
                        </a:rPr>
                        <a:t>Yes</a:t>
                      </a:r>
                    </a:p>
                  </a:txBody>
                  <a:tcPr marL="20947" marR="20947" marT="10474" marB="10474" anchor="ctr">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00FF00"/>
                    </a:solidFill>
                  </a:tcPr>
                </a:tc>
                <a:tc>
                  <a:txBody>
                    <a:bodyPr/>
                    <a:lstStyle/>
                    <a:p>
                      <a:pPr algn="ctr" rtl="0" fontAlgn="ctr"/>
                      <a:r>
                        <a:rPr lang="en-US" sz="1200">
                          <a:solidFill>
                            <a:srgbClr val="333333"/>
                          </a:solidFill>
                          <a:effectLst/>
                        </a:rPr>
                        <a:t>No</a:t>
                      </a:r>
                    </a:p>
                  </a:txBody>
                  <a:tcPr marL="20947" marR="20947" marT="10474" marB="10474" anchor="ctr">
                    <a:lnL w="7620"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r h="491861">
                <a:tc>
                  <a:txBody>
                    <a:bodyPr/>
                    <a:lstStyle/>
                    <a:p>
                      <a:pPr algn="l" rtl="0" fontAlgn="ctr"/>
                      <a:r>
                        <a:rPr lang="en-US" sz="1200" b="1">
                          <a:solidFill>
                            <a:srgbClr val="333333"/>
                          </a:solidFill>
                          <a:effectLst/>
                        </a:rPr>
                        <a:t>Obscures view of screen</a:t>
                      </a:r>
                      <a:endParaRPr lang="en-US" sz="1200">
                        <a:solidFill>
                          <a:srgbClr val="333333"/>
                        </a:solidFill>
                        <a:effectLst/>
                      </a:endParaRPr>
                    </a:p>
                  </a:txBody>
                  <a:tcPr marL="20947" marR="20947" marT="10474" marB="10474" anchor="ctr">
                    <a:lnL w="12700" cap="flat" cmpd="sng" algn="ctr">
                      <a:solidFill>
                        <a:schemeClr val="tx1"/>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9F9F9"/>
                    </a:solidFill>
                  </a:tcPr>
                </a:tc>
                <a:tc>
                  <a:txBody>
                    <a:bodyPr/>
                    <a:lstStyle/>
                    <a:p>
                      <a:pPr algn="ctr" rtl="0" fontAlgn="ctr"/>
                      <a:r>
                        <a:rPr lang="en-US" sz="1200">
                          <a:solidFill>
                            <a:srgbClr val="333333"/>
                          </a:solidFill>
                          <a:effectLst/>
                        </a:rPr>
                        <a:t>No, thus allowing for continuous visual feedback</a:t>
                      </a:r>
                    </a:p>
                  </a:txBody>
                  <a:tcPr marL="20947" marR="20947" marT="10474" marB="10474" anchor="ctr">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00FF00"/>
                    </a:solidFill>
                  </a:tcPr>
                </a:tc>
                <a:tc>
                  <a:txBody>
                    <a:bodyPr/>
                    <a:lstStyle/>
                    <a:p>
                      <a:pPr algn="ctr" rtl="0" fontAlgn="ctr"/>
                      <a:r>
                        <a:rPr lang="en-US" sz="1200">
                          <a:solidFill>
                            <a:srgbClr val="333333"/>
                          </a:solidFill>
                          <a:effectLst/>
                        </a:rPr>
                        <a:t>Yes</a:t>
                      </a:r>
                    </a:p>
                  </a:txBody>
                  <a:tcPr marL="20947" marR="20947" marT="10474" marB="10474" anchor="ctr">
                    <a:lnL w="7620"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9F9F9"/>
                    </a:solidFill>
                  </a:tcPr>
                </a:tc>
                <a:extLst>
                  <a:ext uri="{0D108BD9-81ED-4DB2-BD59-A6C34878D82A}">
                    <a16:rowId xmlns:a16="http://schemas.microsoft.com/office/drawing/2014/main" val="10009"/>
                  </a:ext>
                </a:extLst>
              </a:tr>
              <a:tr h="491861">
                <a:tc>
                  <a:txBody>
                    <a:bodyPr/>
                    <a:lstStyle/>
                    <a:p>
                      <a:pPr algn="l" rtl="0" fontAlgn="ctr"/>
                      <a:r>
                        <a:rPr lang="en-US" sz="1200" b="1">
                          <a:solidFill>
                            <a:srgbClr val="333333"/>
                          </a:solidFill>
                          <a:effectLst/>
                        </a:rPr>
                        <a:t>Suitable for mobile</a:t>
                      </a:r>
                      <a:endParaRPr lang="en-US" sz="1200">
                        <a:solidFill>
                          <a:srgbClr val="333333"/>
                        </a:solidFill>
                        <a:effectLst/>
                      </a:endParaRPr>
                    </a:p>
                  </a:txBody>
                  <a:tcPr marL="20947" marR="20947" marT="10474" marB="10474" anchor="ctr">
                    <a:lnL w="12700" cap="flat" cmpd="sng" algn="ctr">
                      <a:solidFill>
                        <a:schemeClr val="tx1"/>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tc>
                  <a:txBody>
                    <a:bodyPr/>
                    <a:lstStyle/>
                    <a:p>
                      <a:pPr algn="ctr" rtl="0" fontAlgn="ctr"/>
                      <a:r>
                        <a:rPr lang="en-US" sz="1200">
                          <a:solidFill>
                            <a:srgbClr val="333333"/>
                          </a:solidFill>
                          <a:effectLst/>
                        </a:rPr>
                        <a:t>No</a:t>
                      </a:r>
                    </a:p>
                  </a:txBody>
                  <a:tcPr marL="20947" marR="20947" marT="10474" marB="10474" anchor="ctr">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tc>
                  <a:txBody>
                    <a:bodyPr/>
                    <a:lstStyle/>
                    <a:p>
                      <a:pPr algn="ctr" rtl="0" fontAlgn="ctr"/>
                      <a:r>
                        <a:rPr lang="en-US" sz="1200">
                          <a:solidFill>
                            <a:srgbClr val="333333"/>
                          </a:solidFill>
                          <a:effectLst/>
                        </a:rPr>
                        <a:t>Yes:</a:t>
                      </a:r>
                      <a:br>
                        <a:rPr lang="en-US" sz="1200">
                          <a:solidFill>
                            <a:srgbClr val="333333"/>
                          </a:solidFill>
                          <a:effectLst/>
                        </a:rPr>
                      </a:br>
                      <a:r>
                        <a:rPr lang="en-US" sz="1200">
                          <a:solidFill>
                            <a:srgbClr val="333333"/>
                          </a:solidFill>
                          <a:effectLst/>
                        </a:rPr>
                        <a:t>nothing extra to carry around</a:t>
                      </a:r>
                    </a:p>
                  </a:txBody>
                  <a:tcPr marL="20947" marR="20947" marT="10474" marB="10474" anchor="ctr">
                    <a:lnL w="7620"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00FF00"/>
                    </a:solidFill>
                  </a:tcPr>
                </a:tc>
                <a:extLst>
                  <a:ext uri="{0D108BD9-81ED-4DB2-BD59-A6C34878D82A}">
                    <a16:rowId xmlns:a16="http://schemas.microsoft.com/office/drawing/2014/main" val="10010"/>
                  </a:ext>
                </a:extLst>
              </a:tr>
              <a:tr h="259253">
                <a:tc>
                  <a:txBody>
                    <a:bodyPr/>
                    <a:lstStyle/>
                    <a:p>
                      <a:pPr algn="l" rtl="0" fontAlgn="ctr"/>
                      <a:r>
                        <a:rPr lang="en-US" sz="1200" b="1">
                          <a:solidFill>
                            <a:srgbClr val="333333"/>
                          </a:solidFill>
                          <a:effectLst/>
                        </a:rPr>
                        <a:t>Ease of learning</a:t>
                      </a:r>
                      <a:endParaRPr lang="en-US" sz="1200">
                        <a:solidFill>
                          <a:srgbClr val="333333"/>
                        </a:solidFill>
                        <a:effectLst/>
                      </a:endParaRPr>
                    </a:p>
                  </a:txBody>
                  <a:tcPr marL="20947" marR="20947" marT="10474" marB="10474" anchor="ctr">
                    <a:lnL w="12700" cap="flat" cmpd="sng" algn="ctr">
                      <a:solidFill>
                        <a:schemeClr val="tx1"/>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9F9F9"/>
                    </a:solidFill>
                  </a:tcPr>
                </a:tc>
                <a:tc>
                  <a:txBody>
                    <a:bodyPr/>
                    <a:lstStyle/>
                    <a:p>
                      <a:pPr algn="ctr" rtl="0" fontAlgn="ctr"/>
                      <a:r>
                        <a:rPr lang="en-US" sz="1200">
                          <a:solidFill>
                            <a:srgbClr val="333333"/>
                          </a:solidFill>
                          <a:effectLst/>
                        </a:rPr>
                        <a:t>Fairly easy</a:t>
                      </a:r>
                    </a:p>
                  </a:txBody>
                  <a:tcPr marL="20947" marR="20947" marT="10474" marB="10474" anchor="ctr">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9F9F9"/>
                    </a:solidFill>
                  </a:tcPr>
                </a:tc>
                <a:tc>
                  <a:txBody>
                    <a:bodyPr/>
                    <a:lstStyle/>
                    <a:p>
                      <a:pPr algn="ctr" rtl="0" fontAlgn="ctr"/>
                      <a:r>
                        <a:rPr lang="en-US" sz="1200">
                          <a:solidFill>
                            <a:srgbClr val="333333"/>
                          </a:solidFill>
                          <a:effectLst/>
                        </a:rPr>
                        <a:t>Virtually no learning time</a:t>
                      </a:r>
                    </a:p>
                  </a:txBody>
                  <a:tcPr marL="20947" marR="20947" marT="10474" marB="10474" anchor="ctr">
                    <a:lnL w="7620"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00FF00"/>
                    </a:solidFill>
                  </a:tcPr>
                </a:tc>
                <a:extLst>
                  <a:ext uri="{0D108BD9-81ED-4DB2-BD59-A6C34878D82A}">
                    <a16:rowId xmlns:a16="http://schemas.microsoft.com/office/drawing/2014/main" val="10011"/>
                  </a:ext>
                </a:extLst>
              </a:tr>
              <a:tr h="491861">
                <a:tc>
                  <a:txBody>
                    <a:bodyPr/>
                    <a:lstStyle/>
                    <a:p>
                      <a:pPr algn="l" rtl="0" fontAlgn="ctr"/>
                      <a:r>
                        <a:rPr lang="en-US" sz="1200" b="1">
                          <a:solidFill>
                            <a:srgbClr val="333333"/>
                          </a:solidFill>
                          <a:effectLst/>
                        </a:rPr>
                        <a:t>Direct engagement with screen and "fun" to use</a:t>
                      </a:r>
                      <a:endParaRPr lang="en-US" sz="1200">
                        <a:solidFill>
                          <a:srgbClr val="333333"/>
                        </a:solidFill>
                        <a:effectLst/>
                      </a:endParaRPr>
                    </a:p>
                  </a:txBody>
                  <a:tcPr marL="20947" marR="20947" marT="10474" marB="10474" anchor="ctr">
                    <a:lnL w="12700" cap="flat" cmpd="sng" algn="ctr">
                      <a:solidFill>
                        <a:schemeClr val="tx1"/>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tc>
                  <a:txBody>
                    <a:bodyPr/>
                    <a:lstStyle/>
                    <a:p>
                      <a:pPr algn="ctr" rtl="0" fontAlgn="ctr"/>
                      <a:r>
                        <a:rPr lang="en-US" sz="1200">
                          <a:solidFill>
                            <a:srgbClr val="333333"/>
                          </a:solidFill>
                          <a:effectLst/>
                        </a:rPr>
                        <a:t>No: an indirect pointing device</a:t>
                      </a:r>
                    </a:p>
                  </a:txBody>
                  <a:tcPr marL="20947" marR="20947" marT="10474" marB="10474" anchor="ctr">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FFFFFF"/>
                    </a:solidFill>
                  </a:tcPr>
                </a:tc>
                <a:tc>
                  <a:txBody>
                    <a:bodyPr/>
                    <a:lstStyle/>
                    <a:p>
                      <a:pPr algn="ctr" rtl="0" fontAlgn="ctr"/>
                      <a:r>
                        <a:rPr lang="en-US" sz="1200">
                          <a:solidFill>
                            <a:srgbClr val="333333"/>
                          </a:solidFill>
                          <a:effectLst/>
                        </a:rPr>
                        <a:t>Yes</a:t>
                      </a:r>
                    </a:p>
                  </a:txBody>
                  <a:tcPr marL="20947" marR="20947" marT="10474" marB="10474" anchor="ctr">
                    <a:lnL w="7620"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CCCCCC"/>
                      </a:solidFill>
                      <a:prstDash val="solid"/>
                      <a:round/>
                      <a:headEnd type="none" w="med" len="med"/>
                      <a:tailEnd type="none" w="med" len="med"/>
                    </a:lnT>
                    <a:lnB w="7620" cap="flat" cmpd="sng" algn="ctr">
                      <a:solidFill>
                        <a:srgbClr val="CCCCCC"/>
                      </a:solidFill>
                      <a:prstDash val="solid"/>
                      <a:round/>
                      <a:headEnd type="none" w="med" len="med"/>
                      <a:tailEnd type="none" w="med" len="med"/>
                    </a:lnB>
                    <a:solidFill>
                      <a:srgbClr val="00FF00"/>
                    </a:solidFill>
                  </a:tcPr>
                </a:tc>
                <a:extLst>
                  <a:ext uri="{0D108BD9-81ED-4DB2-BD59-A6C34878D82A}">
                    <a16:rowId xmlns:a16="http://schemas.microsoft.com/office/drawing/2014/main" val="10012"/>
                  </a:ext>
                </a:extLst>
              </a:tr>
              <a:tr h="259253">
                <a:tc>
                  <a:txBody>
                    <a:bodyPr/>
                    <a:lstStyle/>
                    <a:p>
                      <a:pPr algn="l" rtl="0" fontAlgn="ctr"/>
                      <a:r>
                        <a:rPr lang="en-US" sz="1200" b="1" dirty="0">
                          <a:solidFill>
                            <a:srgbClr val="333333"/>
                          </a:solidFill>
                          <a:effectLst/>
                        </a:rPr>
                        <a:t>Accessibility support</a:t>
                      </a:r>
                      <a:endParaRPr lang="en-US" sz="1200" dirty="0">
                        <a:solidFill>
                          <a:srgbClr val="333333"/>
                        </a:solidFill>
                        <a:effectLst/>
                      </a:endParaRPr>
                    </a:p>
                  </a:txBody>
                  <a:tcPr marL="20947" marR="20947" marT="10474" marB="10474" anchor="ctr">
                    <a:lnL w="12700" cap="flat" cmpd="sng" algn="ctr">
                      <a:solidFill>
                        <a:schemeClr val="tx1"/>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tc>
                  <a:txBody>
                    <a:bodyPr/>
                    <a:lstStyle/>
                    <a:p>
                      <a:pPr algn="ctr" rtl="0" fontAlgn="ctr"/>
                      <a:r>
                        <a:rPr lang="en-US" sz="1200">
                          <a:solidFill>
                            <a:srgbClr val="333333"/>
                          </a:solidFill>
                          <a:effectLst/>
                        </a:rPr>
                        <a:t>Yes</a:t>
                      </a:r>
                    </a:p>
                  </a:txBody>
                  <a:tcPr marL="20947" marR="20947" marT="10474" marB="10474" anchor="ctr">
                    <a:lnL w="7620" cap="flat" cmpd="sng" algn="ctr">
                      <a:solidFill>
                        <a:srgbClr val="CCCCCC"/>
                      </a:solidFill>
                      <a:prstDash val="solid"/>
                      <a:round/>
                      <a:headEnd type="none" w="med" len="med"/>
                      <a:tailEnd type="none" w="med" len="med"/>
                    </a:lnL>
                    <a:lnR w="7620" cap="flat" cmpd="sng" algn="ctr">
                      <a:solidFill>
                        <a:srgbClr val="CCCCCC"/>
                      </a:solidFill>
                      <a:prstDash val="solid"/>
                      <a:round/>
                      <a:headEnd type="none" w="med" len="med"/>
                      <a:tailEnd type="none" w="med" len="med"/>
                    </a:lnR>
                    <a:lnT w="7620" cap="flat" cmpd="sng" algn="ctr">
                      <a:solidFill>
                        <a:srgbClr val="CCCCCC"/>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FF00"/>
                    </a:solidFill>
                  </a:tcPr>
                </a:tc>
                <a:tc>
                  <a:txBody>
                    <a:bodyPr/>
                    <a:lstStyle/>
                    <a:p>
                      <a:pPr algn="ctr" rtl="0" fontAlgn="ctr"/>
                      <a:r>
                        <a:rPr lang="en-US" sz="1200" dirty="0">
                          <a:solidFill>
                            <a:srgbClr val="333333"/>
                          </a:solidFill>
                          <a:effectLst/>
                        </a:rPr>
                        <a:t>No</a:t>
                      </a:r>
                    </a:p>
                  </a:txBody>
                  <a:tcPr marL="20947" marR="20947" marT="10474" marB="10474" anchor="ctr">
                    <a:lnL w="7620" cap="flat" cmpd="sng" algn="ctr">
                      <a:solidFill>
                        <a:srgbClr val="CCCCCC"/>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 cap="flat" cmpd="sng" algn="ctr">
                      <a:solidFill>
                        <a:srgbClr val="CCCCCC"/>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extLst>
                  <a:ext uri="{0D108BD9-81ED-4DB2-BD59-A6C34878D82A}">
                    <a16:rowId xmlns:a16="http://schemas.microsoft.com/office/drawing/2014/main" val="10013"/>
                  </a:ext>
                </a:extLst>
              </a:tr>
            </a:tbl>
          </a:graphicData>
        </a:graphic>
      </p:graphicFrame>
      <p:sp>
        <p:nvSpPr>
          <p:cNvPr id="4" name="Slide Number Placeholder 3"/>
          <p:cNvSpPr>
            <a:spLocks noGrp="1"/>
          </p:cNvSpPr>
          <p:nvPr>
            <p:ph type="sldNum" sz="quarter" idx="12"/>
          </p:nvPr>
        </p:nvSpPr>
        <p:spPr/>
        <p:txBody>
          <a:bodyPr/>
          <a:lstStyle/>
          <a:p>
            <a:fld id="{085BD73C-F657-48E9-A501-AFE9D16A9C49}" type="slidenum">
              <a:rPr lang="en-US" altLang="en-US" smtClean="0"/>
              <a:pPr/>
              <a:t>13</a:t>
            </a:fld>
            <a:endParaRPr lang="en-US" altLang="en-US"/>
          </a:p>
        </p:txBody>
      </p:sp>
      <p:sp>
        <p:nvSpPr>
          <p:cNvPr id="8" name="Rectangle 7"/>
          <p:cNvSpPr/>
          <p:nvPr/>
        </p:nvSpPr>
        <p:spPr>
          <a:xfrm>
            <a:off x="451200" y="6396716"/>
            <a:ext cx="4578000" cy="276999"/>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200" dirty="0">
                <a:hlinkClick r:id="rId2"/>
              </a:rPr>
              <a:t>https://www.nngroup.com/articles/mouse-vs-fingers-input-device/</a:t>
            </a:r>
            <a:r>
              <a:rPr lang="en-US" sz="1200" dirty="0"/>
              <a:t> </a:t>
            </a:r>
          </a:p>
        </p:txBody>
      </p:sp>
    </p:spTree>
    <p:extLst>
      <p:ext uri="{BB962C8B-B14F-4D97-AF65-F5344CB8AC3E}">
        <p14:creationId xmlns:p14="http://schemas.microsoft.com/office/powerpoint/2010/main" val="33590501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Autofit/>
          </a:bodyPr>
          <a:lstStyle/>
          <a:p>
            <a:r>
              <a:rPr lang="en-US" altLang="en-US" sz="3600" dirty="0"/>
              <a:t>Integrated Components and Sensors</a:t>
            </a:r>
            <a:endParaRPr lang="en-US" sz="3600"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a:t>Many of the integrated components increase the functionality of web apps. They are commonly used through HTML5 and JavaScript APIs.</a:t>
            </a:r>
          </a:p>
          <a:p>
            <a:r>
              <a:rPr lang="en-US" dirty="0"/>
              <a:t>Phone: for example, HTML 5 defines the following way of linking that leads to phone calling actions.</a:t>
            </a:r>
          </a:p>
          <a:p>
            <a:endParaRPr lang="en-US" dirty="0"/>
          </a:p>
          <a:p>
            <a:r>
              <a:rPr lang="en-US" dirty="0"/>
              <a:t>Camera</a:t>
            </a:r>
          </a:p>
          <a:p>
            <a:r>
              <a:rPr lang="en-US" dirty="0"/>
              <a:t>Microphone</a:t>
            </a:r>
          </a:p>
          <a:p>
            <a:r>
              <a:rPr lang="en-US" dirty="0"/>
              <a:t>Location/GPS</a:t>
            </a:r>
          </a:p>
          <a:p>
            <a:r>
              <a:rPr lang="en-US" dirty="0"/>
              <a:t>Sensors for motion/position/orientation</a:t>
            </a:r>
          </a:p>
          <a:p>
            <a:pPr lvl="1"/>
            <a:r>
              <a:rPr lang="en-GB" altLang="en-US" dirty="0"/>
              <a:t>Accelerometer</a:t>
            </a:r>
          </a:p>
          <a:p>
            <a:pPr lvl="1"/>
            <a:r>
              <a:rPr lang="en-GB" altLang="en-US" dirty="0"/>
              <a:t>Gyroscope</a:t>
            </a:r>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14</a:t>
            </a:fld>
            <a:endParaRPr lang="en-US" altLang="en-US"/>
          </a:p>
        </p:txBody>
      </p:sp>
      <p:pic>
        <p:nvPicPr>
          <p:cNvPr id="1026" name="Picture 2" descr="https://neilpatel-qvjnwj7eutn3.netdna-ssl.com/wp-content/uploads/2017/09/Screen-Shot-2017-09-25-at-7.20.59-P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923205"/>
            <a:ext cx="5638800" cy="4637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8316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Mobile Browsers</a:t>
            </a:r>
          </a:p>
        </p:txBody>
      </p:sp>
      <p:sp>
        <p:nvSpPr>
          <p:cNvPr id="3" name="Content Placeholder 2"/>
          <p:cNvSpPr>
            <a:spLocks noGrp="1"/>
          </p:cNvSpPr>
          <p:nvPr>
            <p:ph idx="1"/>
          </p:nvPr>
        </p:nvSpPr>
        <p:spPr>
          <a:xfrm>
            <a:off x="228600" y="990600"/>
            <a:ext cx="8610600" cy="5486400"/>
          </a:xfrm>
        </p:spPr>
        <p:txBody>
          <a:bodyPr>
            <a:normAutofit fontScale="55000" lnSpcReduction="20000"/>
          </a:bodyPr>
          <a:lstStyle/>
          <a:p>
            <a:r>
              <a:rPr lang="en-US" dirty="0"/>
              <a:t>Mobile web are mainly delivered through mobile browsers. The use of web through mobile browsers has been increasing and passed the desktop browser use.</a:t>
            </a:r>
          </a:p>
          <a:p>
            <a:pPr lvl="1"/>
            <a:r>
              <a:rPr lang="en-US" dirty="0">
                <a:hlinkClick r:id="rId2"/>
              </a:rPr>
              <a:t>http://gs.statcounter.com/platform-market-share/desktop-mobile-tablet</a:t>
            </a:r>
            <a:r>
              <a:rPr lang="en-US" dirty="0"/>
              <a:t> </a:t>
            </a:r>
          </a:p>
          <a:p>
            <a:r>
              <a:rPr lang="en-US" dirty="0"/>
              <a:t>Currently, two major mobile browsers are used (together represent over 80% of the market)</a:t>
            </a:r>
          </a:p>
          <a:p>
            <a:pPr lvl="1"/>
            <a:r>
              <a:rPr lang="en-US" dirty="0"/>
              <a:t>Chrome</a:t>
            </a:r>
          </a:p>
          <a:p>
            <a:pPr lvl="1"/>
            <a:r>
              <a:rPr lang="en-US" dirty="0"/>
              <a:t>Safari (mostly on iOS devices) </a:t>
            </a:r>
          </a:p>
          <a:p>
            <a:pPr lvl="1"/>
            <a:r>
              <a:rPr lang="en-US" dirty="0"/>
              <a:t>Others: </a:t>
            </a:r>
          </a:p>
          <a:p>
            <a:pPr lvl="2"/>
            <a:r>
              <a:rPr lang="en-US" dirty="0">
                <a:hlinkClick r:id="rId3"/>
              </a:rPr>
              <a:t>https://www.androidauthority.com/best-android-browsers-320252/</a:t>
            </a:r>
            <a:r>
              <a:rPr lang="en-US" dirty="0"/>
              <a:t> </a:t>
            </a:r>
          </a:p>
          <a:p>
            <a:pPr lvl="2"/>
            <a:r>
              <a:rPr lang="en-US" dirty="0">
                <a:hlinkClick r:id="rId4"/>
              </a:rPr>
              <a:t>https://www.lifewire.com/list-of-mobile-web-browsers-3486250</a:t>
            </a:r>
            <a:r>
              <a:rPr lang="en-US" dirty="0"/>
              <a:t> </a:t>
            </a:r>
          </a:p>
          <a:p>
            <a:r>
              <a:rPr lang="en-US" dirty="0"/>
              <a:t>Chrome has been growing fast since 2014 to become the top mobile browser</a:t>
            </a:r>
          </a:p>
          <a:p>
            <a:pPr lvl="1"/>
            <a:r>
              <a:rPr lang="en-US" dirty="0">
                <a:hlinkClick r:id="rId5"/>
              </a:rPr>
              <a:t>https://netmarketshare.com/browser-market-share.aspx?id=browsersMobile</a:t>
            </a:r>
            <a:endParaRPr lang="en-US" dirty="0"/>
          </a:p>
          <a:p>
            <a:pPr lvl="1"/>
            <a:r>
              <a:rPr lang="en-US" dirty="0">
                <a:hlinkClick r:id="rId6"/>
              </a:rPr>
              <a:t>http://gs.statcounter.com/browser-market-share/mobile/worldwide</a:t>
            </a:r>
            <a:r>
              <a:rPr lang="en-US" dirty="0"/>
              <a:t> </a:t>
            </a:r>
          </a:p>
          <a:p>
            <a:pPr lvl="1"/>
            <a:r>
              <a:rPr lang="en-US" dirty="0">
                <a:hlinkClick r:id="rId7"/>
              </a:rPr>
              <a:t>https://www.statista.com/statistics/272664/market-share-held-by-mobile-browsers-in-the-us/</a:t>
            </a:r>
            <a:endParaRPr lang="en-US" dirty="0"/>
          </a:p>
          <a:p>
            <a:r>
              <a:rPr lang="en-US" dirty="0"/>
              <a:t>Additional market share data</a:t>
            </a:r>
          </a:p>
          <a:p>
            <a:pPr lvl="1"/>
            <a:r>
              <a:rPr lang="en-US" dirty="0">
                <a:hlinkClick r:id="rId8"/>
              </a:rPr>
              <a:t>https://en.wikipedia.org/wiki/Usage_share_of_web_browsers</a:t>
            </a:r>
            <a:endParaRPr lang="en-US" dirty="0"/>
          </a:p>
          <a:p>
            <a:pPr lvl="1"/>
            <a:r>
              <a:rPr lang="en-US" dirty="0">
                <a:hlinkClick r:id="rId9"/>
              </a:rPr>
              <a:t>http://www.w3counter.com/globalstats.php</a:t>
            </a:r>
            <a:endParaRPr lang="en-US" dirty="0"/>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15</a:t>
            </a:fld>
            <a:endParaRPr lang="en-US" altLang="en-US"/>
          </a:p>
        </p:txBody>
      </p:sp>
    </p:spTree>
    <p:extLst>
      <p:ext uri="{BB962C8B-B14F-4D97-AF65-F5344CB8AC3E}">
        <p14:creationId xmlns:p14="http://schemas.microsoft.com/office/powerpoint/2010/main" val="3417835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Mobile Browser Differences</a:t>
            </a:r>
          </a:p>
        </p:txBody>
      </p:sp>
      <p:sp>
        <p:nvSpPr>
          <p:cNvPr id="3" name="Content Placeholder 2"/>
          <p:cNvSpPr>
            <a:spLocks noGrp="1"/>
          </p:cNvSpPr>
          <p:nvPr>
            <p:ph idx="1"/>
          </p:nvPr>
        </p:nvSpPr>
        <p:spPr>
          <a:xfrm>
            <a:off x="228600" y="990600"/>
            <a:ext cx="8610600" cy="5486400"/>
          </a:xfrm>
        </p:spPr>
        <p:txBody>
          <a:bodyPr>
            <a:normAutofit fontScale="47500" lnSpcReduction="20000"/>
          </a:bodyPr>
          <a:lstStyle/>
          <a:p>
            <a:r>
              <a:rPr lang="en-US" dirty="0"/>
              <a:t>Mobile browsers have a number of differences from their desktop counterparts.</a:t>
            </a:r>
          </a:p>
          <a:p>
            <a:r>
              <a:rPr lang="en-US" dirty="0"/>
              <a:t>Browser behaviors are different, like fixed browser size (on the same device), viewport difference and automatic zooming, tab view/management, etc.</a:t>
            </a:r>
          </a:p>
          <a:p>
            <a:r>
              <a:rPr lang="en-US" dirty="0"/>
              <a:t>The bad</a:t>
            </a:r>
          </a:p>
          <a:p>
            <a:pPr lvl="1"/>
            <a:r>
              <a:rPr lang="en-US" dirty="0"/>
              <a:t>Mobile browsers run with reduced features, provides limited buttons, and offers </a:t>
            </a:r>
            <a:r>
              <a:rPr lang="en-US"/>
              <a:t>no scroll bar</a:t>
            </a:r>
          </a:p>
          <a:p>
            <a:pPr lvl="1"/>
            <a:r>
              <a:rPr lang="en-US" altLang="en-US" dirty="0"/>
              <a:t>Weaker plug-in support, no Flash, PDF, etc.</a:t>
            </a:r>
          </a:p>
          <a:p>
            <a:pPr lvl="1"/>
            <a:r>
              <a:rPr lang="en-US" dirty="0"/>
              <a:t>No developer tools</a:t>
            </a:r>
          </a:p>
          <a:p>
            <a:r>
              <a:rPr lang="en-US" dirty="0"/>
              <a:t>The good</a:t>
            </a:r>
          </a:p>
          <a:p>
            <a:pPr lvl="1"/>
            <a:r>
              <a:rPr lang="en-US" dirty="0"/>
              <a:t>Modern web browsers provide some new capabilities to create native-like web apps, such as launch from the home screen, run offline, access internal hardware, etc.</a:t>
            </a:r>
          </a:p>
          <a:p>
            <a:pPr lvl="1"/>
            <a:r>
              <a:rPr lang="en-US" dirty="0"/>
              <a:t>Browsers have increase its capabilities to work with mobile devices through browser APIs; many of these are part of HTML5. Common types of APIs:</a:t>
            </a:r>
          </a:p>
          <a:p>
            <a:pPr lvl="2"/>
            <a:r>
              <a:rPr lang="en-US" dirty="0" err="1"/>
              <a:t>XMLHttpRequest</a:t>
            </a:r>
            <a:r>
              <a:rPr lang="en-US" dirty="0"/>
              <a:t> makes it possible to load additional content from the Web without loading a new document, a core component of AJAX.</a:t>
            </a:r>
          </a:p>
          <a:p>
            <a:pPr lvl="2"/>
            <a:r>
              <a:rPr lang="en-US" dirty="0"/>
              <a:t>Form field type to work with mobile input</a:t>
            </a:r>
          </a:p>
          <a:p>
            <a:pPr lvl="2"/>
            <a:r>
              <a:rPr lang="en-US" dirty="0"/>
              <a:t>URL type</a:t>
            </a:r>
          </a:p>
          <a:p>
            <a:pPr lvl="2"/>
            <a:r>
              <a:rPr lang="en-US" dirty="0"/>
              <a:t>The Geolocation API makes the user’s current location available to browser-based applications.</a:t>
            </a:r>
          </a:p>
          <a:p>
            <a:pPr lvl="2"/>
            <a:r>
              <a:rPr lang="en-US" dirty="0"/>
              <a:t>Offline use, data storage, etc.</a:t>
            </a:r>
          </a:p>
          <a:p>
            <a:pPr lvl="2"/>
            <a:r>
              <a:rPr lang="en-US" dirty="0"/>
              <a:t>Touch events, drawing</a:t>
            </a:r>
          </a:p>
          <a:p>
            <a:pPr lvl="2"/>
            <a:r>
              <a:rPr lang="en-US" dirty="0"/>
              <a:t>Several APIs make the integration of Web applications with the local file system and storage seamless (Indexed Database).</a:t>
            </a:r>
          </a:p>
          <a:p>
            <a:pPr lvl="2"/>
            <a:r>
              <a:rPr lang="en-US" dirty="0">
                <a:hlinkClick r:id="rId2"/>
              </a:rPr>
              <a:t>https://www.w3.org/standards/webdesign/script</a:t>
            </a:r>
            <a:endParaRPr lang="en-US" dirty="0"/>
          </a:p>
          <a:p>
            <a:pPr lvl="2"/>
            <a:r>
              <a:rPr lang="en-US" dirty="0">
                <a:hlinkClick r:id="rId3"/>
              </a:rPr>
              <a:t>https://www.w3.org/standards/techs/mobileapp</a:t>
            </a:r>
            <a:endParaRPr lang="en-US" dirty="0"/>
          </a:p>
          <a:p>
            <a:pPr lvl="1"/>
            <a:r>
              <a:rPr lang="en-US" dirty="0"/>
              <a:t>However, the standardization of these APIs are more troublesome. Many of these APIs are browser specific.</a:t>
            </a:r>
          </a:p>
          <a:p>
            <a:pPr lvl="2"/>
            <a:r>
              <a:rPr lang="en-US" dirty="0">
                <a:hlinkClick r:id="rId4"/>
              </a:rPr>
              <a:t>https://developer.chrome.com/apps/api_index</a:t>
            </a:r>
            <a:endParaRPr lang="en-US" dirty="0"/>
          </a:p>
          <a:p>
            <a:pPr lvl="2"/>
            <a:r>
              <a:rPr lang="en-US" dirty="0">
                <a:hlinkClick r:id="rId5"/>
              </a:rPr>
              <a:t>https://developer.mozilla.org/en-US/docs/Web/API/Using_the_Browser_API</a:t>
            </a:r>
            <a:endParaRPr lang="en-US" dirty="0"/>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16</a:t>
            </a:fld>
            <a:endParaRPr lang="en-US" altLang="en-US"/>
          </a:p>
        </p:txBody>
      </p:sp>
    </p:spTree>
    <p:extLst>
      <p:ext uri="{BB962C8B-B14F-4D97-AF65-F5344CB8AC3E}">
        <p14:creationId xmlns:p14="http://schemas.microsoft.com/office/powerpoint/2010/main" val="25144327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Viewport</a:t>
            </a:r>
          </a:p>
        </p:txBody>
      </p:sp>
      <p:sp>
        <p:nvSpPr>
          <p:cNvPr id="3" name="Content Placeholder 2"/>
          <p:cNvSpPr>
            <a:spLocks noGrp="1"/>
          </p:cNvSpPr>
          <p:nvPr>
            <p:ph idx="1"/>
          </p:nvPr>
        </p:nvSpPr>
        <p:spPr/>
        <p:txBody>
          <a:bodyPr>
            <a:normAutofit fontScale="55000" lnSpcReduction="20000"/>
          </a:bodyPr>
          <a:lstStyle/>
          <a:p>
            <a:r>
              <a:rPr lang="en-US" dirty="0"/>
              <a:t>The mobile browser viewpoint is very different from desktop browsers. It is very important to understand web page display behavior and design mobile friendly views.</a:t>
            </a:r>
          </a:p>
          <a:p>
            <a:r>
              <a:rPr lang="en-US" dirty="0"/>
              <a:t>A viewport represents a polygonal (normally rectangular) area in computer graphics that is currently being viewed. In web browser terms, it refers to the part of the document/page you're viewing which is currently visible in its window (or the screen, if the document is being viewed in full screen mode). Content outside the viewport is not visible onscreen until scrolled into the view.</a:t>
            </a:r>
          </a:p>
          <a:p>
            <a:pPr lvl="1"/>
            <a:r>
              <a:rPr lang="en-US" dirty="0">
                <a:hlinkClick r:id="rId2"/>
              </a:rPr>
              <a:t>https://developer.mozilla.org/en-US/docs/Glossary/Viewport</a:t>
            </a:r>
            <a:r>
              <a:rPr lang="en-US" dirty="0"/>
              <a:t> </a:t>
            </a:r>
          </a:p>
          <a:p>
            <a:r>
              <a:rPr lang="en-US" dirty="0"/>
              <a:t>The viewport size is measured in CSS pixel, not the native device screen pixel. CSS pixel is a virtual pixel used by the browser and is usually larger than device pixel</a:t>
            </a:r>
          </a:p>
          <a:p>
            <a:pPr lvl="1"/>
            <a:r>
              <a:rPr lang="en-US" dirty="0">
                <a:hlinkClick r:id="rId3"/>
              </a:rPr>
              <a:t>https://deviceatlas.com/blog/mobile-viewport-size-statistics-2017</a:t>
            </a:r>
            <a:endParaRPr lang="en-US" dirty="0"/>
          </a:p>
          <a:p>
            <a:pPr lvl="1"/>
            <a:r>
              <a:rPr lang="en-US" dirty="0"/>
              <a:t>Native screen resolution is getting bigger but not the viewport size.</a:t>
            </a:r>
          </a:p>
          <a:p>
            <a:pPr lvl="1"/>
            <a:r>
              <a:rPr lang="en-US" dirty="0"/>
              <a:t>See viewport sizes of common devices: </a:t>
            </a:r>
            <a:r>
              <a:rPr lang="en-US" dirty="0">
                <a:hlinkClick r:id="rId4"/>
              </a:rPr>
              <a:t>https://viewportsizer.com/devices/</a:t>
            </a:r>
            <a:endParaRPr lang="en-US" dirty="0"/>
          </a:p>
          <a:p>
            <a:r>
              <a:rPr lang="en-US" dirty="0"/>
              <a:t>Normally on desktop windows, the viewport is set to the screen/window width or document width (if greater than the screen/window width) by default. The zooming function on desktop browsers changes the CSS pixel size and changes the viewport size (zoom in means increase CSS pixel size and decrease viewport width).</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17</a:t>
            </a:fld>
            <a:endParaRPr lang="en-US" altLang="en-US"/>
          </a:p>
        </p:txBody>
      </p:sp>
    </p:spTree>
    <p:extLst>
      <p:ext uri="{BB962C8B-B14F-4D97-AF65-F5344CB8AC3E}">
        <p14:creationId xmlns:p14="http://schemas.microsoft.com/office/powerpoint/2010/main" val="6842251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Viewport Issues and Problems</a:t>
            </a:r>
          </a:p>
        </p:txBody>
      </p:sp>
      <p:sp>
        <p:nvSpPr>
          <p:cNvPr id="3" name="Content Placeholder 2"/>
          <p:cNvSpPr>
            <a:spLocks noGrp="1"/>
          </p:cNvSpPr>
          <p:nvPr>
            <p:ph idx="1"/>
          </p:nvPr>
        </p:nvSpPr>
        <p:spPr/>
        <p:txBody>
          <a:bodyPr>
            <a:normAutofit fontScale="40000" lnSpcReduction="20000"/>
          </a:bodyPr>
          <a:lstStyle/>
          <a:p>
            <a:r>
              <a:rPr lang="en-US" dirty="0"/>
              <a:t>The mobile browser behaves differently in terms of viewport sizing and zooming.</a:t>
            </a:r>
          </a:p>
          <a:p>
            <a:r>
              <a:rPr lang="en-US" dirty="0"/>
              <a:t>The small screen created a new problem for website normally viewed on desktop bigger screens. Some web pages became too narrow and long and difficult to read.</a:t>
            </a:r>
          </a:p>
          <a:p>
            <a:pPr lvl="1"/>
            <a:r>
              <a:rPr lang="en-US" dirty="0"/>
              <a:t>When the webpage did not set a width for the page, then the browser tries to render the page to the browser/screen width.</a:t>
            </a:r>
          </a:p>
          <a:p>
            <a:r>
              <a:rPr lang="en-US" dirty="0"/>
              <a:t>The original solution was the creation of a virtual viewport (layout viewport). The viewport is set to a default virtual screen viewport (980px). If a layout viewport is not set or smaller than 980, then the browser would render them at their full size/width. It would then scale them down to fit the smaller visual viewport. Users could interact with the page to pan and zoom in on areas of their choice. The zoom in on mobile browsers increase CSS pixel size and increase the viewport size. </a:t>
            </a:r>
          </a:p>
          <a:p>
            <a:pPr lvl="1"/>
            <a:r>
              <a:rPr lang="en-US" dirty="0"/>
              <a:t>The (layout) viewport is always the screen width on desktop browsers.</a:t>
            </a:r>
          </a:p>
          <a:p>
            <a:r>
              <a:rPr lang="en-US" dirty="0"/>
              <a:t>Two viewports</a:t>
            </a:r>
          </a:p>
          <a:p>
            <a:pPr lvl="1"/>
            <a:r>
              <a:rPr lang="en-US" dirty="0"/>
              <a:t>Visual viewport: screen size in terms of CSS pixels</a:t>
            </a:r>
          </a:p>
          <a:p>
            <a:pPr lvl="1"/>
            <a:r>
              <a:rPr lang="en-US" dirty="0"/>
              <a:t>Layout viewport: Web page/document size in terms of CSS pixels</a:t>
            </a:r>
          </a:p>
          <a:p>
            <a:r>
              <a:rPr lang="en-US" dirty="0"/>
              <a:t>This creates an undesirable viewing experience that the automatic scaling make the web page shrink and difficult to read (see next slide)</a:t>
            </a:r>
          </a:p>
          <a:p>
            <a:r>
              <a:rPr lang="en-US" sz="3100" dirty="0"/>
              <a:t>Further readings:</a:t>
            </a:r>
          </a:p>
          <a:p>
            <a:pPr lvl="1"/>
            <a:r>
              <a:rPr lang="en-US" sz="2700" dirty="0">
                <a:hlinkClick r:id="rId2"/>
              </a:rPr>
              <a:t>https://webdesign.tutsplus.com/articles/quick-tip-dont-forget-the-viewport-meta-tag--webdesign-5972</a:t>
            </a:r>
          </a:p>
          <a:p>
            <a:pPr lvl="1"/>
            <a:r>
              <a:rPr lang="en-US" dirty="0">
                <a:hlinkClick r:id="rId3"/>
              </a:rPr>
              <a:t>http://www.quirksmode.org/mobile/tableViewport.html</a:t>
            </a:r>
            <a:r>
              <a:rPr lang="en-US" dirty="0"/>
              <a:t> </a:t>
            </a:r>
          </a:p>
          <a:p>
            <a:pPr lvl="1"/>
            <a:r>
              <a:rPr lang="en-US" dirty="0">
                <a:hlinkClick r:id="rId2"/>
              </a:rPr>
              <a:t>https://alistapart.com/article/vexing-viewports</a:t>
            </a:r>
            <a:r>
              <a:rPr lang="en-US" dirty="0"/>
              <a:t> </a:t>
            </a:r>
          </a:p>
          <a:p>
            <a:pPr lvl="1"/>
            <a:r>
              <a:rPr lang="en-US" u="sng" dirty="0">
                <a:hlinkClick r:id="rId4"/>
              </a:rPr>
              <a:t>https://developer.apple.com/library/archive/documentation/AppleApplications/Reference/SafariWebContent/UsingtheViewport/UsingtheViewport.html</a:t>
            </a:r>
            <a:r>
              <a:rPr lang="en-US" u="sng" dirty="0"/>
              <a:t> </a:t>
            </a:r>
            <a:endParaRPr lang="en-US" dirty="0"/>
          </a:p>
          <a:p>
            <a:pPr lvl="1"/>
            <a:endParaRPr lang="en-US" dirty="0"/>
          </a:p>
          <a:p>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18</a:t>
            </a:fld>
            <a:endParaRPr lang="en-US" altLang="en-US"/>
          </a:p>
        </p:txBody>
      </p:sp>
    </p:spTree>
    <p:extLst>
      <p:ext uri="{BB962C8B-B14F-4D97-AF65-F5344CB8AC3E}">
        <p14:creationId xmlns:p14="http://schemas.microsoft.com/office/powerpoint/2010/main" val="20794985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Zoom-Out Problem</a:t>
            </a:r>
          </a:p>
        </p:txBody>
      </p:sp>
      <p:sp>
        <p:nvSpPr>
          <p:cNvPr id="6" name="Content Placeholder 5"/>
          <p:cNvSpPr>
            <a:spLocks noGrp="1"/>
          </p:cNvSpPr>
          <p:nvPr>
            <p:ph idx="1"/>
          </p:nvPr>
        </p:nvSpPr>
        <p:spPr>
          <a:xfrm>
            <a:off x="381000" y="1143000"/>
            <a:ext cx="8153400" cy="1295400"/>
          </a:xfrm>
        </p:spPr>
        <p:txBody>
          <a:bodyPr>
            <a:normAutofit fontScale="62500" lnSpcReduction="20000"/>
          </a:bodyPr>
          <a:lstStyle/>
          <a:p>
            <a:r>
              <a:rPr lang="en-US" dirty="0"/>
              <a:t>When (layout) viewport is not specifically set and the width is smaller than default, the browser will use the default layout width of 980px and then scale web page down to the much smaller visual viewport size (scale factor = visual viewport width divided by 980).</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19</a:t>
            </a:fld>
            <a:endParaRPr lang="en-US" altLang="en-US"/>
          </a:p>
        </p:txBody>
      </p:sp>
      <p:pic>
        <p:nvPicPr>
          <p:cNvPr id="5122" name="Picture 2" descr="Page without a viewport set"/>
          <p:cNvPicPr>
            <a:picLocks noChangeAspect="1" noChangeArrowheads="1"/>
          </p:cNvPicPr>
          <p:nvPr/>
        </p:nvPicPr>
        <p:blipFill rotWithShape="1">
          <a:blip r:embed="rId3">
            <a:extLst>
              <a:ext uri="{28A0092B-C50C-407E-A947-70E740481C1C}">
                <a14:useLocalDpi xmlns:a14="http://schemas.microsoft.com/office/drawing/2010/main" val="0"/>
              </a:ext>
            </a:extLst>
          </a:blip>
          <a:srcRect b="29463"/>
          <a:stretch/>
        </p:blipFill>
        <p:spPr bwMode="auto">
          <a:xfrm>
            <a:off x="5029200" y="2514600"/>
            <a:ext cx="2743200" cy="343939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36200" y="6350423"/>
            <a:ext cx="7287491" cy="30777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400" dirty="0"/>
              <a:t>Image from </a:t>
            </a:r>
            <a:r>
              <a:rPr lang="en-US" sz="1400" dirty="0">
                <a:hlinkClick r:id="rId4"/>
              </a:rPr>
              <a:t>https://developers.google.com/web/fundamentals/design-and-ux/responsive/</a:t>
            </a:r>
            <a:r>
              <a:rPr lang="en-US" sz="1400" dirty="0"/>
              <a:t> </a:t>
            </a:r>
          </a:p>
        </p:txBody>
      </p:sp>
      <p:pic>
        <p:nvPicPr>
          <p:cNvPr id="921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t="19773"/>
          <a:stretch/>
        </p:blipFill>
        <p:spPr bwMode="auto">
          <a:xfrm>
            <a:off x="767588" y="2438400"/>
            <a:ext cx="3186113" cy="3056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Line Callout 1 8"/>
          <p:cNvSpPr/>
          <p:nvPr/>
        </p:nvSpPr>
        <p:spPr bwMode="auto">
          <a:xfrm>
            <a:off x="2360645" y="5631297"/>
            <a:ext cx="2192305" cy="622486"/>
          </a:xfrm>
          <a:prstGeom prst="borderCallout1">
            <a:avLst>
              <a:gd name="adj1" fmla="val 18988"/>
              <a:gd name="adj2" fmla="val -686"/>
              <a:gd name="adj3" fmla="val -47025"/>
              <a:gd name="adj4" fmla="val -23717"/>
            </a:avLst>
          </a:prstGeom>
          <a:solidFill>
            <a:schemeClr val="accent1">
              <a:lumMod val="20000"/>
              <a:lumOff val="80000"/>
            </a:schemeClr>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85000" lnSpcReduction="20000"/>
          </a:bodyPr>
          <a:lstStyle/>
          <a:p>
            <a:r>
              <a:rPr lang="en-US" sz="2400" dirty="0">
                <a:latin typeface="Tahoma" pitchFamily="34" charset="0"/>
              </a:rPr>
              <a:t>Desired way of display.</a:t>
            </a:r>
          </a:p>
        </p:txBody>
      </p:sp>
      <p:sp>
        <p:nvSpPr>
          <p:cNvPr id="10" name="Line Callout 1 9"/>
          <p:cNvSpPr/>
          <p:nvPr/>
        </p:nvSpPr>
        <p:spPr bwMode="auto">
          <a:xfrm>
            <a:off x="6400800" y="4154257"/>
            <a:ext cx="2286000" cy="824566"/>
          </a:xfrm>
          <a:prstGeom prst="borderCallout1">
            <a:avLst>
              <a:gd name="adj1" fmla="val 18988"/>
              <a:gd name="adj2" fmla="val -686"/>
              <a:gd name="adj3" fmla="val -31308"/>
              <a:gd name="adj4" fmla="val -22772"/>
            </a:avLst>
          </a:prstGeom>
          <a:solidFill>
            <a:schemeClr val="accent1">
              <a:lumMod val="20000"/>
              <a:lumOff val="80000"/>
            </a:schemeClr>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85000" lnSpcReduction="20000"/>
          </a:bodyPr>
          <a:lstStyle/>
          <a:p>
            <a:r>
              <a:rPr lang="en-US" sz="2400" dirty="0">
                <a:latin typeface="Tahoma" pitchFamily="34" charset="0"/>
              </a:rPr>
              <a:t>Shrunk view without viewport set. Not good.</a:t>
            </a:r>
          </a:p>
        </p:txBody>
      </p:sp>
    </p:spTree>
    <p:extLst>
      <p:ext uri="{BB962C8B-B14F-4D97-AF65-F5344CB8AC3E}">
        <p14:creationId xmlns:p14="http://schemas.microsoft.com/office/powerpoint/2010/main" val="1880436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Overview</a:t>
            </a:r>
          </a:p>
        </p:txBody>
      </p:sp>
      <p:sp>
        <p:nvSpPr>
          <p:cNvPr id="3" name="Content Placeholder 2"/>
          <p:cNvSpPr>
            <a:spLocks noGrp="1"/>
          </p:cNvSpPr>
          <p:nvPr>
            <p:ph idx="1"/>
          </p:nvPr>
        </p:nvSpPr>
        <p:spPr/>
        <p:txBody>
          <a:bodyPr>
            <a:normAutofit fontScale="77500" lnSpcReduction="20000"/>
          </a:bodyPr>
          <a:lstStyle/>
          <a:p>
            <a:pPr marL="0" indent="0">
              <a:buNone/>
            </a:pPr>
            <a:r>
              <a:rPr lang="en-US" dirty="0"/>
              <a:t>This lecture summarizes some major features that impact the experience of web browsing on mobile devices.</a:t>
            </a:r>
          </a:p>
          <a:p>
            <a:r>
              <a:rPr lang="en-US" dirty="0"/>
              <a:t>Device level features</a:t>
            </a:r>
          </a:p>
          <a:p>
            <a:pPr lvl="1"/>
            <a:r>
              <a:rPr lang="en-US" dirty="0"/>
              <a:t>Type of devices (focus those with touch screens)</a:t>
            </a:r>
          </a:p>
          <a:p>
            <a:pPr lvl="1"/>
            <a:r>
              <a:rPr lang="en-US" dirty="0"/>
              <a:t>Performance: connection speed, processing power (CPU)</a:t>
            </a:r>
          </a:p>
          <a:p>
            <a:pPr lvl="1"/>
            <a:r>
              <a:rPr lang="en-US" dirty="0"/>
              <a:t>Screen and interaction characteristics</a:t>
            </a:r>
          </a:p>
          <a:p>
            <a:pPr lvl="1"/>
            <a:r>
              <a:rPr lang="en-US" dirty="0"/>
              <a:t>Integrated hardware: camera, sensors, etc.</a:t>
            </a:r>
          </a:p>
          <a:p>
            <a:r>
              <a:rPr lang="en-US" dirty="0"/>
              <a:t>Mobile browser level features</a:t>
            </a:r>
          </a:p>
          <a:p>
            <a:pPr lvl="1"/>
            <a:r>
              <a:rPr lang="en-US" dirty="0"/>
              <a:t>Mobile browser differences from desktop version browsers</a:t>
            </a:r>
          </a:p>
          <a:p>
            <a:pPr lvl="1"/>
            <a:r>
              <a:rPr lang="en-US" dirty="0"/>
              <a:t>Mobile browser major products and market</a:t>
            </a:r>
          </a:p>
          <a:p>
            <a:pPr lvl="1"/>
            <a:r>
              <a:rPr lang="en-US" b="1" dirty="0"/>
              <a:t>* Mobile browser viewport features and behaviors</a:t>
            </a:r>
          </a:p>
          <a:p>
            <a:pPr lvl="1"/>
            <a:r>
              <a:rPr lang="en-US" dirty="0"/>
              <a:t>Compatibility issues</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a:t>
            </a:fld>
            <a:endParaRPr lang="en-US" altLang="en-US"/>
          </a:p>
        </p:txBody>
      </p:sp>
    </p:spTree>
    <p:extLst>
      <p:ext uri="{BB962C8B-B14F-4D97-AF65-F5344CB8AC3E}">
        <p14:creationId xmlns:p14="http://schemas.microsoft.com/office/powerpoint/2010/main" val="4748824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Viewport and Scaling Rules</a:t>
            </a:r>
          </a:p>
        </p:txBody>
      </p:sp>
      <p:sp>
        <p:nvSpPr>
          <p:cNvPr id="3" name="Content Placeholder 2"/>
          <p:cNvSpPr>
            <a:spLocks noGrp="1"/>
          </p:cNvSpPr>
          <p:nvPr>
            <p:ph idx="1"/>
          </p:nvPr>
        </p:nvSpPr>
        <p:spPr/>
        <p:txBody>
          <a:bodyPr>
            <a:normAutofit fontScale="70000" lnSpcReduction="20000"/>
          </a:bodyPr>
          <a:lstStyle/>
          <a:p>
            <a:r>
              <a:rPr lang="en-US" dirty="0"/>
              <a:t>First, layout viewport width is determined</a:t>
            </a:r>
          </a:p>
          <a:p>
            <a:pPr lvl="1"/>
            <a:r>
              <a:rPr lang="en-US" dirty="0"/>
              <a:t>If the layout width is specifically set, for example, using the meta tag, then use that width.</a:t>
            </a:r>
          </a:p>
          <a:p>
            <a:pPr lvl="1"/>
            <a:r>
              <a:rPr lang="en-US" dirty="0"/>
              <a:t>If no meta tag, then check if the doc (page) width can be deduced based on any element (for example, a table with a set width of 600px and is the widest element in the page); compare this doc width with the default layout width of 980px.</a:t>
            </a:r>
          </a:p>
          <a:p>
            <a:pPr lvl="1"/>
            <a:r>
              <a:rPr lang="en-US" dirty="0"/>
              <a:t>The layout width is the greater of 980px or doc width from above.</a:t>
            </a:r>
          </a:p>
          <a:p>
            <a:r>
              <a:rPr lang="en-US" dirty="0"/>
              <a:t>Then, if the layout viewport width is greater than the visual layout width, then a scaling ratio will be used to zoom out the page to ensure the whole page can be displayed in the visual (device) viewport without horizontal scrolling.</a:t>
            </a:r>
          </a:p>
          <a:p>
            <a:pPr lvl="1"/>
            <a:r>
              <a:rPr lang="en-US" dirty="0"/>
              <a:t>A scaling factor is calculated as following:</a:t>
            </a:r>
          </a:p>
          <a:p>
            <a:endParaRPr lang="en-US" dirty="0"/>
          </a:p>
          <a:p>
            <a:pPr lvl="1"/>
            <a:r>
              <a:rPr lang="en-US" dirty="0"/>
              <a:t>The ratio usually has a low limit (e.g. 25%) to avoid excessive shrinking</a:t>
            </a:r>
          </a:p>
          <a:p>
            <a:pPr lvl="1"/>
            <a:r>
              <a:rPr lang="en-US" dirty="0"/>
              <a:t>That’s why the page is shrunk and the content looks a lot smaller.</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20</a:t>
            </a:fld>
            <a:endParaRPr lang="en-US" altLang="en-US"/>
          </a:p>
        </p:txBody>
      </p:sp>
      <p:sp>
        <p:nvSpPr>
          <p:cNvPr id="5" name="Rectangle 4"/>
          <p:cNvSpPr/>
          <p:nvPr/>
        </p:nvSpPr>
        <p:spPr>
          <a:xfrm>
            <a:off x="1066800" y="4876800"/>
            <a:ext cx="6019800" cy="36933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57150" lvl="1"/>
            <a:r>
              <a:rPr lang="en-US" dirty="0"/>
              <a:t>Scale ratio = visual viewport width / layout viewport width</a:t>
            </a:r>
          </a:p>
        </p:txBody>
      </p:sp>
    </p:spTree>
    <p:extLst>
      <p:ext uri="{BB962C8B-B14F-4D97-AF65-F5344CB8AC3E}">
        <p14:creationId xmlns:p14="http://schemas.microsoft.com/office/powerpoint/2010/main" val="12751176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Default Layout Viewport Width</a:t>
            </a:r>
          </a:p>
        </p:txBody>
      </p:sp>
      <p:sp>
        <p:nvSpPr>
          <p:cNvPr id="3" name="Content Placeholder 2"/>
          <p:cNvSpPr>
            <a:spLocks noGrp="1"/>
          </p:cNvSpPr>
          <p:nvPr>
            <p:ph idx="1"/>
          </p:nvPr>
        </p:nvSpPr>
        <p:spPr/>
        <p:txBody>
          <a:bodyPr>
            <a:normAutofit lnSpcReduction="10000"/>
          </a:bodyPr>
          <a:lstStyle/>
          <a:p>
            <a:r>
              <a:rPr lang="en-US" dirty="0"/>
              <a:t>Width is the bigger of actual page width and set viewport width</a:t>
            </a:r>
          </a:p>
          <a:p>
            <a:r>
              <a:rPr lang="en-US" dirty="0"/>
              <a:t>Default width (if not set)</a:t>
            </a:r>
          </a:p>
          <a:p>
            <a:pPr lvl="1"/>
            <a:r>
              <a:rPr lang="en-US" dirty="0"/>
              <a:t>Most browser will set it to 980px or the actual page width if greater than 980px </a:t>
            </a:r>
            <a:r>
              <a:rPr lang="en-US" dirty="0">
                <a:hlinkClick r:id="rId3"/>
              </a:rPr>
              <a:t>https://www.quirksmode.org/mobile/metaviewport/notes.html</a:t>
            </a:r>
            <a:r>
              <a:rPr lang="en-US" dirty="0"/>
              <a:t> </a:t>
            </a:r>
          </a:p>
          <a:p>
            <a:pPr lvl="1"/>
            <a:r>
              <a:rPr lang="en-US" dirty="0"/>
              <a:t>If scaling factor is not set, the browser will induce the width. “For example, if you set the scale to 1.0, Safari assumes the width is device-width in portrait and device-height in landscape orientation.”</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21</a:t>
            </a:fld>
            <a:endParaRPr lang="en-US" altLang="en-US"/>
          </a:p>
        </p:txBody>
      </p:sp>
    </p:spTree>
    <p:extLst>
      <p:ext uri="{BB962C8B-B14F-4D97-AF65-F5344CB8AC3E}">
        <p14:creationId xmlns:p14="http://schemas.microsoft.com/office/powerpoint/2010/main" val="2332336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&lt;meta&gt; Tag Solution</a:t>
            </a:r>
          </a:p>
        </p:txBody>
      </p:sp>
      <p:sp>
        <p:nvSpPr>
          <p:cNvPr id="7" name="Content Placeholder 6"/>
          <p:cNvSpPr>
            <a:spLocks noGrp="1"/>
          </p:cNvSpPr>
          <p:nvPr>
            <p:ph idx="1"/>
          </p:nvPr>
        </p:nvSpPr>
        <p:spPr>
          <a:xfrm>
            <a:off x="228600" y="990600"/>
            <a:ext cx="8610600" cy="1414418"/>
          </a:xfrm>
        </p:spPr>
        <p:txBody>
          <a:bodyPr>
            <a:normAutofit fontScale="40000" lnSpcReduction="20000"/>
          </a:bodyPr>
          <a:lstStyle/>
          <a:p>
            <a:r>
              <a:rPr lang="en-US" dirty="0"/>
              <a:t>(Layout) Viewport width set to “device-width” (visual viewport) on mobile browsers, using a new viewport meta tag in the webpage. </a:t>
            </a:r>
          </a:p>
          <a:p>
            <a:r>
              <a:rPr lang="en-US" dirty="0"/>
              <a:t>The tag could declare the viewport with the width set to the all-important device-width value. This value tells the browser, “please pick a width that fits this specific device’s screen best.”</a:t>
            </a:r>
          </a:p>
          <a:p>
            <a:r>
              <a:rPr lang="en-US" dirty="0"/>
              <a:t>Nowadays just about every mobile browser supports the viewport meta tag, including the device-width value.</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22</a:t>
            </a:fld>
            <a:endParaRPr lang="en-US" altLang="en-US"/>
          </a:p>
        </p:txBody>
      </p:sp>
      <p:pic>
        <p:nvPicPr>
          <p:cNvPr id="5124" name="Picture 4" descr="Page with a viewport set"/>
          <p:cNvPicPr>
            <a:picLocks noChangeAspect="1" noChangeArrowheads="1"/>
          </p:cNvPicPr>
          <p:nvPr/>
        </p:nvPicPr>
        <p:blipFill rotWithShape="1">
          <a:blip r:embed="rId3">
            <a:extLst>
              <a:ext uri="{28A0092B-C50C-407E-A947-70E740481C1C}">
                <a14:useLocalDpi xmlns:a14="http://schemas.microsoft.com/office/drawing/2010/main" val="0"/>
              </a:ext>
            </a:extLst>
          </a:blip>
          <a:srcRect b="29463"/>
          <a:stretch/>
        </p:blipFill>
        <p:spPr bwMode="auto">
          <a:xfrm>
            <a:off x="990600" y="3096409"/>
            <a:ext cx="2743200" cy="343939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076700" y="5715000"/>
            <a:ext cx="3733800" cy="73866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400" dirty="0"/>
              <a:t>Image from </a:t>
            </a:r>
            <a:r>
              <a:rPr lang="en-US" sz="1400" dirty="0">
                <a:hlinkClick r:id="rId4"/>
              </a:rPr>
              <a:t>https://developers.google.com/web/fundamentals/design-and-ux/responsive/</a:t>
            </a:r>
            <a:r>
              <a:rPr lang="en-US" sz="1400" dirty="0"/>
              <a:t> </a:t>
            </a:r>
          </a:p>
        </p:txBody>
      </p:sp>
      <p:sp>
        <p:nvSpPr>
          <p:cNvPr id="9" name="Rectangle 6"/>
          <p:cNvSpPr>
            <a:spLocks noChangeArrowheads="1"/>
          </p:cNvSpPr>
          <p:nvPr/>
        </p:nvSpPr>
        <p:spPr bwMode="auto">
          <a:xfrm>
            <a:off x="663001" y="2456682"/>
            <a:ext cx="7543799" cy="400110"/>
          </a:xfrm>
          <a:prstGeom prst="rect">
            <a:avLst/>
          </a:prstGeom>
          <a:solidFill>
            <a:srgbClr val="F0F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91440" rIns="91440" bIns="9144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9829A"/>
                </a:solidFill>
                <a:effectLst/>
                <a:latin typeface="Courier New" panose="02070309020205020404" pitchFamily="49" charset="0"/>
                <a:cs typeface="Courier New" pitchFamily="49" charset="0"/>
              </a:rPr>
              <a:t>&lt;meta</a:t>
            </a:r>
            <a:r>
              <a:rPr kumimoji="0" lang="en-US" altLang="en-US" sz="1400" b="0" i="0" u="none" strike="noStrike" cap="none" normalizeH="0" baseline="0" dirty="0">
                <a:ln>
                  <a:noFill/>
                </a:ln>
                <a:solidFill>
                  <a:srgbClr val="404040"/>
                </a:solidFill>
                <a:effectLst/>
                <a:latin typeface="Courier New" pitchFamily="49" charset="0"/>
                <a:cs typeface="Courier New" pitchFamily="49" charset="0"/>
              </a:rPr>
              <a:t> </a:t>
            </a:r>
            <a:r>
              <a:rPr kumimoji="0" lang="en-US" altLang="en-US" sz="1400" b="0" i="0" u="none" strike="noStrike" cap="none" normalizeH="0" baseline="0" dirty="0">
                <a:ln>
                  <a:noFill/>
                </a:ln>
                <a:solidFill>
                  <a:srgbClr val="008080"/>
                </a:solidFill>
                <a:effectLst/>
                <a:latin typeface="Courier New" pitchFamily="49" charset="0"/>
                <a:cs typeface="Courier New" pitchFamily="49" charset="0"/>
              </a:rPr>
              <a:t>name=</a:t>
            </a:r>
            <a:r>
              <a:rPr kumimoji="0" lang="en-US" altLang="en-US" sz="1400" b="0" i="0" u="none" strike="noStrike" cap="none" normalizeH="0" baseline="0" dirty="0">
                <a:ln>
                  <a:noFill/>
                </a:ln>
                <a:solidFill>
                  <a:srgbClr val="DA2E75"/>
                </a:solidFill>
                <a:effectLst/>
                <a:latin typeface="Courier New" pitchFamily="49" charset="0"/>
                <a:cs typeface="Courier New" pitchFamily="49" charset="0"/>
              </a:rPr>
              <a:t>"viewport"</a:t>
            </a:r>
            <a:r>
              <a:rPr kumimoji="0" lang="en-US" altLang="en-US" sz="1400" b="0" i="0" u="none" strike="noStrike" cap="none" normalizeH="0" baseline="0" dirty="0">
                <a:ln>
                  <a:noFill/>
                </a:ln>
                <a:solidFill>
                  <a:srgbClr val="404040"/>
                </a:solidFill>
                <a:effectLst/>
                <a:latin typeface="Courier New" pitchFamily="49" charset="0"/>
                <a:cs typeface="Courier New" pitchFamily="49" charset="0"/>
              </a:rPr>
              <a:t> </a:t>
            </a:r>
            <a:r>
              <a:rPr kumimoji="0" lang="en-US" altLang="en-US" sz="1400" b="0" i="0" u="none" strike="noStrike" cap="none" normalizeH="0" baseline="0" dirty="0">
                <a:ln>
                  <a:noFill/>
                </a:ln>
                <a:solidFill>
                  <a:srgbClr val="008080"/>
                </a:solidFill>
                <a:effectLst/>
                <a:latin typeface="Courier New" pitchFamily="49" charset="0"/>
                <a:cs typeface="Courier New" pitchFamily="49" charset="0"/>
              </a:rPr>
              <a:t>content=</a:t>
            </a:r>
            <a:r>
              <a:rPr kumimoji="0" lang="en-US" altLang="en-US" sz="1400" b="0" i="0" u="none" strike="noStrike" cap="none" normalizeH="0" baseline="0" dirty="0">
                <a:ln>
                  <a:noFill/>
                </a:ln>
                <a:solidFill>
                  <a:srgbClr val="DA2E75"/>
                </a:solidFill>
                <a:effectLst/>
                <a:latin typeface="Courier New" pitchFamily="49" charset="0"/>
                <a:cs typeface="Courier New" pitchFamily="49" charset="0"/>
              </a:rPr>
              <a:t>"width=device-width, initial-scale=1"</a:t>
            </a:r>
            <a:r>
              <a:rPr kumimoji="0" lang="en-US" altLang="en-US" sz="1400" b="0" i="0" u="none" strike="noStrike" cap="none" normalizeH="0" baseline="0" dirty="0">
                <a:ln>
                  <a:noFill/>
                </a:ln>
                <a:solidFill>
                  <a:srgbClr val="09829A"/>
                </a:solidFill>
                <a:effectLst/>
                <a:latin typeface="Courier New" pitchFamily="49" charset="0"/>
                <a:cs typeface="Courier New" pitchFamily="49" charset="0"/>
              </a:rPr>
              <a:t>&gt;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p>
        </p:txBody>
      </p:sp>
      <p:sp>
        <p:nvSpPr>
          <p:cNvPr id="8" name="Line Callout 1 7"/>
          <p:cNvSpPr/>
          <p:nvPr/>
        </p:nvSpPr>
        <p:spPr bwMode="auto">
          <a:xfrm>
            <a:off x="5562600" y="3293578"/>
            <a:ext cx="2495550" cy="1081088"/>
          </a:xfrm>
          <a:prstGeom prst="borderCallout1">
            <a:avLst>
              <a:gd name="adj1" fmla="val 18988"/>
              <a:gd name="adj2" fmla="val -686"/>
              <a:gd name="adj3" fmla="val -37772"/>
              <a:gd name="adj4" fmla="val -42437"/>
            </a:avLst>
          </a:prstGeom>
          <a:solidFill>
            <a:schemeClr val="accent1">
              <a:lumMod val="20000"/>
              <a:lumOff val="80000"/>
            </a:schemeClr>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85000" lnSpcReduction="20000"/>
          </a:bodyPr>
          <a:lstStyle/>
          <a:p>
            <a:r>
              <a:rPr lang="en-US" sz="2400" dirty="0">
                <a:latin typeface="Tahoma" pitchFamily="34" charset="0"/>
              </a:rPr>
              <a:t>It is really important to include this line in web pages for mobile devices!</a:t>
            </a:r>
          </a:p>
        </p:txBody>
      </p:sp>
    </p:spTree>
    <p:extLst>
      <p:ext uri="{BB962C8B-B14F-4D97-AF65-F5344CB8AC3E}">
        <p14:creationId xmlns:p14="http://schemas.microsoft.com/office/powerpoint/2010/main" val="20768009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Viewport Demo Examples</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23</a:t>
            </a:fld>
            <a:endParaRPr lang="en-US" altLang="en-US"/>
          </a:p>
        </p:txBody>
      </p:sp>
      <p:graphicFrame>
        <p:nvGraphicFramePr>
          <p:cNvPr id="5" name="Content Placeholder 4"/>
          <p:cNvGraphicFramePr>
            <a:graphicFrameLocks/>
          </p:cNvGraphicFramePr>
          <p:nvPr>
            <p:extLst>
              <p:ext uri="{D42A27DB-BD31-4B8C-83A1-F6EECF244321}">
                <p14:modId xmlns:p14="http://schemas.microsoft.com/office/powerpoint/2010/main" val="10820037"/>
              </p:ext>
            </p:extLst>
          </p:nvPr>
        </p:nvGraphicFramePr>
        <p:xfrm>
          <a:off x="381000" y="1885848"/>
          <a:ext cx="8382000" cy="4286352"/>
        </p:xfrm>
        <a:graphic>
          <a:graphicData uri="http://schemas.openxmlformats.org/drawingml/2006/table">
            <a:tbl>
              <a:tblPr firstRow="1" bandRow="1">
                <a:tableStyleId>{5C22544A-7EE6-4342-B048-85BDC9FD1C3A}</a:tableStyleId>
              </a:tblPr>
              <a:tblGrid>
                <a:gridCol w="2987705">
                  <a:extLst>
                    <a:ext uri="{9D8B030D-6E8A-4147-A177-3AD203B41FA5}">
                      <a16:colId xmlns:a16="http://schemas.microsoft.com/office/drawing/2014/main" val="20000"/>
                    </a:ext>
                  </a:extLst>
                </a:gridCol>
                <a:gridCol w="5394295">
                  <a:extLst>
                    <a:ext uri="{9D8B030D-6E8A-4147-A177-3AD203B41FA5}">
                      <a16:colId xmlns:a16="http://schemas.microsoft.com/office/drawing/2014/main" val="20001"/>
                    </a:ext>
                  </a:extLst>
                </a:gridCol>
              </a:tblGrid>
              <a:tr h="170471">
                <a:tc>
                  <a:txBody>
                    <a:bodyPr/>
                    <a:lstStyle/>
                    <a:p>
                      <a:r>
                        <a:rPr lang="en-US" sz="1600" dirty="0"/>
                        <a:t>Files</a:t>
                      </a:r>
                    </a:p>
                  </a:txBody>
                  <a:tcPr/>
                </a:tc>
                <a:tc>
                  <a:txBody>
                    <a:bodyPr/>
                    <a:lstStyle/>
                    <a:p>
                      <a:r>
                        <a:rPr lang="en-US" sz="1600" dirty="0"/>
                        <a:t>Example Description</a:t>
                      </a:r>
                    </a:p>
                  </a:txBody>
                  <a:tcPr/>
                </a:tc>
                <a:extLst>
                  <a:ext uri="{0D108BD9-81ED-4DB2-BD59-A6C34878D82A}">
                    <a16:rowId xmlns:a16="http://schemas.microsoft.com/office/drawing/2014/main" val="10000"/>
                  </a:ext>
                </a:extLst>
              </a:tr>
              <a:tr h="591528">
                <a:tc>
                  <a:txBody>
                    <a:bodyPr/>
                    <a:lstStyle/>
                    <a:p>
                      <a:r>
                        <a:rPr lang="en-US" sz="1400" dirty="0"/>
                        <a:t>1-nowidth-meta.html</a:t>
                      </a:r>
                    </a:p>
                    <a:p>
                      <a:r>
                        <a:rPr lang="en-US" sz="1400" dirty="0"/>
                        <a:t>1-nowidth-nometa.html</a:t>
                      </a:r>
                    </a:p>
                  </a:txBody>
                  <a:tcPr/>
                </a:tc>
                <a:tc>
                  <a:txBody>
                    <a:bodyPr/>
                    <a:lstStyle/>
                    <a:p>
                      <a:pPr lvl="0"/>
                      <a:r>
                        <a:rPr lang="en-US" sz="1400" dirty="0"/>
                        <a:t>These</a:t>
                      </a:r>
                      <a:r>
                        <a:rPr lang="en-US" sz="1400" baseline="0" dirty="0"/>
                        <a:t> pages do not have any element width explicitly set.</a:t>
                      </a:r>
                    </a:p>
                    <a:p>
                      <a:pPr lvl="0"/>
                      <a:endParaRPr lang="en-US" sz="1400" baseline="0" dirty="0"/>
                    </a:p>
                    <a:p>
                      <a:pPr lvl="0"/>
                      <a:r>
                        <a:rPr lang="en-US" sz="1400" baseline="0" dirty="0"/>
                        <a:t>-</a:t>
                      </a:r>
                      <a:r>
                        <a:rPr lang="en-US" sz="1400" dirty="0"/>
                        <a:t>meta: with the viewport meta tag set</a:t>
                      </a:r>
                    </a:p>
                    <a:p>
                      <a:pPr lvl="0"/>
                      <a:r>
                        <a:rPr lang="en-US" sz="1400" dirty="0"/>
                        <a:t>-</a:t>
                      </a:r>
                      <a:r>
                        <a:rPr lang="en-US" sz="1400" dirty="0" err="1"/>
                        <a:t>nometa</a:t>
                      </a:r>
                      <a:r>
                        <a:rPr lang="en-US" sz="1400" dirty="0"/>
                        <a:t>:</a:t>
                      </a:r>
                      <a:r>
                        <a:rPr lang="en-US" sz="1400" baseline="0" dirty="0"/>
                        <a:t> without the viewport meta tag</a:t>
                      </a:r>
                    </a:p>
                    <a:p>
                      <a:pPr lvl="0"/>
                      <a:endParaRPr lang="en-US" sz="1400" baseline="0" dirty="0"/>
                    </a:p>
                    <a:p>
                      <a:pPr lvl="0"/>
                      <a:r>
                        <a:rPr lang="en-US" sz="1400" baseline="0" dirty="0"/>
                        <a:t>The -meta and –</a:t>
                      </a:r>
                      <a:r>
                        <a:rPr lang="en-US" sz="1400" baseline="0" dirty="0" err="1"/>
                        <a:t>nometa</a:t>
                      </a:r>
                      <a:r>
                        <a:rPr lang="en-US" sz="1400" baseline="0" dirty="0"/>
                        <a:t> suffix apply to cases below.</a:t>
                      </a:r>
                    </a:p>
                    <a:p>
                      <a:pPr lvl="0"/>
                      <a:endParaRPr lang="en-US" sz="1400" baseline="0" dirty="0"/>
                    </a:p>
                  </a:txBody>
                  <a:tcPr/>
                </a:tc>
                <a:extLst>
                  <a:ext uri="{0D108BD9-81ED-4DB2-BD59-A6C34878D82A}">
                    <a16:rowId xmlns:a16="http://schemas.microsoft.com/office/drawing/2014/main" val="10002"/>
                  </a:ext>
                </a:extLst>
              </a:tr>
              <a:tr h="591528">
                <a:tc>
                  <a:txBody>
                    <a:bodyPr/>
                    <a:lstStyle/>
                    <a:p>
                      <a:r>
                        <a:rPr lang="en-US" sz="1400" dirty="0"/>
                        <a:t>2-330px-meta.html</a:t>
                      </a:r>
                    </a:p>
                    <a:p>
                      <a:r>
                        <a:rPr lang="en-US" sz="1400" dirty="0"/>
                        <a:t>2-330px-nometa.html</a:t>
                      </a:r>
                    </a:p>
                  </a:txBody>
                  <a:tcPr/>
                </a:tc>
                <a:tc>
                  <a:txBody>
                    <a:bodyPr/>
                    <a:lstStyle/>
                    <a:p>
                      <a:pPr lvl="0"/>
                      <a:r>
                        <a:rPr lang="en-US" sz="1400" dirty="0"/>
                        <a:t>These</a:t>
                      </a:r>
                      <a:r>
                        <a:rPr lang="en-US" sz="1400" baseline="0" dirty="0"/>
                        <a:t> pages have a width of 330px.</a:t>
                      </a:r>
                    </a:p>
                    <a:p>
                      <a:pPr lvl="0"/>
                      <a:endParaRPr lang="en-US" sz="1400" baseline="0" dirty="0"/>
                    </a:p>
                  </a:txBody>
                  <a:tcPr/>
                </a:tc>
                <a:extLst>
                  <a:ext uri="{0D108BD9-81ED-4DB2-BD59-A6C34878D82A}">
                    <a16:rowId xmlns:a16="http://schemas.microsoft.com/office/drawing/2014/main" val="1785190587"/>
                  </a:ext>
                </a:extLst>
              </a:tr>
              <a:tr h="591528">
                <a:tc>
                  <a:txBody>
                    <a:bodyPr/>
                    <a:lstStyle/>
                    <a:p>
                      <a:r>
                        <a:rPr lang="en-US" sz="1400" dirty="0"/>
                        <a:t>3-660px-meta.html</a:t>
                      </a:r>
                    </a:p>
                    <a:p>
                      <a:r>
                        <a:rPr lang="en-US" sz="1400" dirty="0"/>
                        <a:t>3-660px-nometa.html</a:t>
                      </a:r>
                    </a:p>
                  </a:txBody>
                  <a:tcPr/>
                </a:tc>
                <a:tc>
                  <a:txBody>
                    <a:bodyPr/>
                    <a:lstStyle/>
                    <a:p>
                      <a:pPr lvl="0"/>
                      <a:r>
                        <a:rPr lang="en-US" sz="1400" dirty="0"/>
                        <a:t>These</a:t>
                      </a:r>
                      <a:r>
                        <a:rPr lang="en-US" sz="1400" baseline="0" dirty="0"/>
                        <a:t> pages have a width of 660px.</a:t>
                      </a:r>
                    </a:p>
                    <a:p>
                      <a:pPr lvl="0"/>
                      <a:endParaRPr lang="en-US" sz="1400" baseline="0" dirty="0"/>
                    </a:p>
                  </a:txBody>
                  <a:tcPr/>
                </a:tc>
                <a:extLst>
                  <a:ext uri="{0D108BD9-81ED-4DB2-BD59-A6C34878D82A}">
                    <a16:rowId xmlns:a16="http://schemas.microsoft.com/office/drawing/2014/main" val="2771724565"/>
                  </a:ext>
                </a:extLst>
              </a:tr>
              <a:tr h="591528">
                <a:tc>
                  <a:txBody>
                    <a:bodyPr/>
                    <a:lstStyle/>
                    <a:p>
                      <a:r>
                        <a:rPr lang="en-US" sz="1400" dirty="0"/>
                        <a:t>4-1200px-meta.html</a:t>
                      </a:r>
                    </a:p>
                    <a:p>
                      <a:r>
                        <a:rPr lang="en-US" sz="1400" dirty="0"/>
                        <a:t>4-1200px-nometa.html</a:t>
                      </a:r>
                    </a:p>
                  </a:txBody>
                  <a:tcPr/>
                </a:tc>
                <a:tc>
                  <a:txBody>
                    <a:bodyPr/>
                    <a:lstStyle/>
                    <a:p>
                      <a:pPr lvl="0"/>
                      <a:r>
                        <a:rPr lang="en-US" sz="1400" dirty="0"/>
                        <a:t>These</a:t>
                      </a:r>
                      <a:r>
                        <a:rPr lang="en-US" sz="1400" baseline="0" dirty="0"/>
                        <a:t> pages have a width of 1200px.</a:t>
                      </a:r>
                    </a:p>
                    <a:p>
                      <a:pPr lvl="0"/>
                      <a:endParaRPr lang="en-US" sz="1400" baseline="0" dirty="0"/>
                    </a:p>
                  </a:txBody>
                  <a:tcPr/>
                </a:tc>
                <a:extLst>
                  <a:ext uri="{0D108BD9-81ED-4DB2-BD59-A6C34878D82A}">
                    <a16:rowId xmlns:a16="http://schemas.microsoft.com/office/drawing/2014/main" val="254832691"/>
                  </a:ext>
                </a:extLst>
              </a:tr>
              <a:tr h="591528">
                <a:tc>
                  <a:txBody>
                    <a:bodyPr/>
                    <a:lstStyle/>
                    <a:p>
                      <a:r>
                        <a:rPr lang="en-US" sz="1400" dirty="0"/>
                        <a:t>5-2000px-meta.html</a:t>
                      </a:r>
                    </a:p>
                    <a:p>
                      <a:r>
                        <a:rPr lang="en-US" sz="1400" dirty="0"/>
                        <a:t>5-2000px-nometa.html</a:t>
                      </a:r>
                    </a:p>
                  </a:txBody>
                  <a:tcPr/>
                </a:tc>
                <a:tc>
                  <a:txBody>
                    <a:bodyPr/>
                    <a:lstStyle/>
                    <a:p>
                      <a:pPr lvl="0"/>
                      <a:r>
                        <a:rPr lang="en-US" sz="1400" dirty="0"/>
                        <a:t>These</a:t>
                      </a:r>
                      <a:r>
                        <a:rPr lang="en-US" sz="1400" baseline="0" dirty="0"/>
                        <a:t> pages have a width of 200px.</a:t>
                      </a:r>
                    </a:p>
                    <a:p>
                      <a:pPr lvl="0"/>
                      <a:endParaRPr lang="en-US" sz="1400" baseline="0" dirty="0"/>
                    </a:p>
                  </a:txBody>
                  <a:tcPr/>
                </a:tc>
                <a:extLst>
                  <a:ext uri="{0D108BD9-81ED-4DB2-BD59-A6C34878D82A}">
                    <a16:rowId xmlns:a16="http://schemas.microsoft.com/office/drawing/2014/main" val="994636002"/>
                  </a:ext>
                </a:extLst>
              </a:tr>
            </a:tbl>
          </a:graphicData>
        </a:graphic>
      </p:graphicFrame>
      <p:sp>
        <p:nvSpPr>
          <p:cNvPr id="6" name="Rectangle 5"/>
          <p:cNvSpPr/>
          <p:nvPr/>
        </p:nvSpPr>
        <p:spPr>
          <a:xfrm>
            <a:off x="304800" y="773685"/>
            <a:ext cx="8686800" cy="1077218"/>
          </a:xfrm>
          <a:prstGeom prst="rect">
            <a:avLst/>
          </a:prstGeom>
        </p:spPr>
        <p:txBody>
          <a:bodyPr wrap="square">
            <a:spAutoFit/>
          </a:bodyPr>
          <a:lstStyle/>
          <a:p>
            <a:r>
              <a:rPr lang="en-US" sz="1600" dirty="0"/>
              <a:t>See live demo at </a:t>
            </a:r>
            <a:r>
              <a:rPr lang="en-US" sz="1600" dirty="0">
                <a:hlinkClick r:id="rId2"/>
              </a:rPr>
              <a:t>http://it4213.azurewebsites.net/demo/viewport/</a:t>
            </a:r>
            <a:endParaRPr lang="en-US" sz="1600" dirty="0"/>
          </a:p>
          <a:p>
            <a:r>
              <a:rPr lang="en-US" sz="1600" dirty="0"/>
              <a:t>Source codes can be downloaded in D2L.</a:t>
            </a:r>
          </a:p>
          <a:p>
            <a:endParaRPr lang="en-US" sz="1600" dirty="0"/>
          </a:p>
          <a:p>
            <a:r>
              <a:rPr lang="en-US" sz="1600" dirty="0"/>
              <a:t>Observe their scaling effect in </a:t>
            </a:r>
            <a:r>
              <a:rPr lang="en-US" sz="1600" b="1" dirty="0"/>
              <a:t>mobile devices </a:t>
            </a:r>
            <a:r>
              <a:rPr lang="en-US" sz="1600" dirty="0"/>
              <a:t>or simulators. Try to explain the effect yourself.</a:t>
            </a:r>
          </a:p>
        </p:txBody>
      </p:sp>
    </p:spTree>
    <p:extLst>
      <p:ext uri="{BB962C8B-B14F-4D97-AF65-F5344CB8AC3E}">
        <p14:creationId xmlns:p14="http://schemas.microsoft.com/office/powerpoint/2010/main" val="37961326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Viewport Syntax</a:t>
            </a:r>
          </a:p>
        </p:txBody>
      </p:sp>
      <p:sp>
        <p:nvSpPr>
          <p:cNvPr id="3" name="Content Placeholder 2"/>
          <p:cNvSpPr>
            <a:spLocks noGrp="1"/>
          </p:cNvSpPr>
          <p:nvPr>
            <p:ph idx="1"/>
          </p:nvPr>
        </p:nvSpPr>
        <p:spPr/>
        <p:txBody>
          <a:bodyPr>
            <a:normAutofit/>
          </a:bodyPr>
          <a:lstStyle/>
          <a:p>
            <a:r>
              <a:rPr lang="en-US" dirty="0"/>
              <a:t>The following syntax shows all of the supported viewport properties and the types of values accepted by each one</a:t>
            </a:r>
          </a:p>
          <a:p>
            <a:endParaRPr lang="en-US" dirty="0"/>
          </a:p>
          <a:p>
            <a:endParaRPr lang="en-US" dirty="0"/>
          </a:p>
          <a:p>
            <a:endParaRPr lang="en-US" dirty="0"/>
          </a:p>
          <a:p>
            <a:endParaRPr lang="en-US" dirty="0"/>
          </a:p>
          <a:p>
            <a:r>
              <a:rPr lang="en-US" dirty="0"/>
              <a:t>Example</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24</a:t>
            </a:fld>
            <a:endParaRPr lang="en-US" altLang="en-US"/>
          </a:p>
        </p:txBody>
      </p:sp>
      <p:sp>
        <p:nvSpPr>
          <p:cNvPr id="6" name="Rectangle 2"/>
          <p:cNvSpPr>
            <a:spLocks noChangeArrowheads="1"/>
          </p:cNvSpPr>
          <p:nvPr/>
        </p:nvSpPr>
        <p:spPr bwMode="auto">
          <a:xfrm>
            <a:off x="609600" y="2620834"/>
            <a:ext cx="8001000" cy="2714795"/>
          </a:xfrm>
          <a:prstGeom prst="rect">
            <a:avLst/>
          </a:prstGeom>
          <a:solidFill>
            <a:srgbClr val="F7F7F7"/>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91440" rIns="91440" bIns="9144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en-US" sz="1600" dirty="0">
                <a:solidFill>
                  <a:srgbClr val="000088"/>
                </a:solidFill>
                <a:latin typeface="Courier New" panose="02070309020205020404" pitchFamily="49" charset="0"/>
                <a:cs typeface="Courier New" panose="02070309020205020404" pitchFamily="49" charset="0"/>
              </a:rPr>
              <a:t> </a:t>
            </a:r>
            <a:r>
              <a:rPr kumimoji="0" lang="en-US" altLang="en-US" sz="1600" b="0" i="0" u="none" strike="noStrike" cap="none" normalizeH="0" baseline="0" dirty="0">
                <a:ln>
                  <a:noFill/>
                </a:ln>
                <a:solidFill>
                  <a:srgbClr val="000088"/>
                </a:solidFill>
                <a:effectLst/>
                <a:latin typeface="Courier New" panose="02070309020205020404" pitchFamily="49" charset="0"/>
                <a:cs typeface="Courier New" panose="02070309020205020404" pitchFamily="49" charset="0"/>
              </a:rPr>
              <a:t>&lt;meta</a:t>
            </a:r>
            <a:r>
              <a:rPr kumimoji="0" lang="en-US" altLang="en-US" sz="16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600" b="0" i="0" u="none" strike="noStrike" cap="none" normalizeH="0" baseline="0" dirty="0">
                <a:ln>
                  <a:noFill/>
                </a:ln>
                <a:solidFill>
                  <a:srgbClr val="882288"/>
                </a:solidFill>
                <a:effectLst/>
                <a:latin typeface="Courier New" panose="02070309020205020404" pitchFamily="49" charset="0"/>
                <a:cs typeface="Courier New" panose="02070309020205020404" pitchFamily="49" charset="0"/>
              </a:rPr>
              <a:t>name</a:t>
            </a:r>
            <a:r>
              <a:rPr kumimoji="0" lang="en-US" altLang="en-US" sz="1600" b="0" i="0" u="none" strike="noStrike" cap="none" normalizeH="0" baseline="0" dirty="0">
                <a:ln>
                  <a:noFill/>
                </a:ln>
                <a:solidFill>
                  <a:srgbClr val="666600"/>
                </a:solidFill>
                <a:effectLst/>
                <a:latin typeface="Courier New" panose="02070309020205020404" pitchFamily="49" charset="0"/>
                <a:cs typeface="Courier New" panose="02070309020205020404" pitchFamily="49" charset="0"/>
              </a:rPr>
              <a:t>=</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"viewport"</a:t>
            </a:r>
            <a:br>
              <a:rPr kumimoji="0" lang="en-US" altLang="en-US" sz="16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6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600" b="0" i="0" u="none" strike="noStrike" cap="none" normalizeH="0" baseline="0" dirty="0">
                <a:ln>
                  <a:noFill/>
                </a:ln>
                <a:solidFill>
                  <a:srgbClr val="882288"/>
                </a:solidFill>
                <a:effectLst/>
                <a:latin typeface="Courier New" panose="02070309020205020404" pitchFamily="49" charset="0"/>
                <a:cs typeface="Courier New" panose="02070309020205020404" pitchFamily="49" charset="0"/>
              </a:rPr>
              <a:t>content</a:t>
            </a:r>
            <a:r>
              <a:rPr kumimoji="0" lang="en-US" altLang="en-US" sz="1600" b="0" i="0" u="none" strike="noStrike" cap="none" normalizeH="0" baseline="0" dirty="0">
                <a:ln>
                  <a:noFill/>
                </a:ln>
                <a:solidFill>
                  <a:srgbClr val="666600"/>
                </a:solidFill>
                <a:effectLst/>
                <a:latin typeface="Courier New" panose="02070309020205020404" pitchFamily="49" charset="0"/>
                <a:cs typeface="Courier New" panose="02070309020205020404" pitchFamily="49" charset="0"/>
              </a:rPr>
              <a:t>=</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a:t>
            </a:r>
            <a:b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b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a:t>
            </a:r>
            <a:r>
              <a:rPr kumimoji="0" lang="en-US" altLang="en-US" sz="1600" b="1"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height</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 [</a:t>
            </a:r>
            <a:r>
              <a:rPr kumimoji="0" lang="en-US" altLang="en-US" sz="1600" b="0" i="1" u="none" strike="noStrike" cap="none" normalizeH="0" baseline="0" dirty="0" err="1">
                <a:ln>
                  <a:noFill/>
                </a:ln>
                <a:solidFill>
                  <a:srgbClr val="880000"/>
                </a:solidFill>
                <a:effectLst/>
                <a:latin typeface="Courier New" panose="02070309020205020404" pitchFamily="49" charset="0"/>
                <a:cs typeface="Courier New" panose="02070309020205020404" pitchFamily="49" charset="0"/>
              </a:rPr>
              <a:t>pixel_value</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 "</a:t>
            </a:r>
            <a:r>
              <a:rPr kumimoji="0" lang="en-US" altLang="en-US" sz="1600" b="0" i="0" u="none" strike="noStrike" cap="none" normalizeH="0" baseline="0" dirty="0">
                <a:ln>
                  <a:noFill/>
                </a:ln>
                <a:solidFill>
                  <a:srgbClr val="882288"/>
                </a:solidFill>
                <a:effectLst/>
                <a:latin typeface="Courier New" panose="02070309020205020404" pitchFamily="49" charset="0"/>
                <a:cs typeface="Courier New" panose="02070309020205020404" pitchFamily="49" charset="0"/>
              </a:rPr>
              <a:t>device-height</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a:t>
            </a:r>
            <a:b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b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a:t>
            </a:r>
            <a:r>
              <a:rPr kumimoji="0" lang="en-US" altLang="en-US" sz="1600" b="1"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width</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 [</a:t>
            </a:r>
            <a:r>
              <a:rPr kumimoji="0" lang="en-US" altLang="en-US" sz="1600" b="0" i="1" u="none" strike="noStrike" cap="none" normalizeH="0" baseline="0" dirty="0" err="1">
                <a:ln>
                  <a:noFill/>
                </a:ln>
                <a:solidFill>
                  <a:srgbClr val="880000"/>
                </a:solidFill>
                <a:effectLst/>
                <a:latin typeface="Courier New" panose="02070309020205020404" pitchFamily="49" charset="0"/>
                <a:cs typeface="Courier New" panose="02070309020205020404" pitchFamily="49" charset="0"/>
              </a:rPr>
              <a:t>pixel_value</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 "</a:t>
            </a:r>
            <a:r>
              <a:rPr kumimoji="0" lang="en-US" altLang="en-US" sz="1600" b="0" i="0" u="none" strike="noStrike" cap="none" normalizeH="0" baseline="0" dirty="0">
                <a:ln>
                  <a:noFill/>
                </a:ln>
                <a:solidFill>
                  <a:srgbClr val="882288"/>
                </a:solidFill>
                <a:effectLst/>
                <a:latin typeface="Courier New" panose="02070309020205020404" pitchFamily="49" charset="0"/>
                <a:cs typeface="Courier New" panose="02070309020205020404" pitchFamily="49" charset="0"/>
              </a:rPr>
              <a:t>device-width</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a:t>
            </a:r>
            <a:b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b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a:t>
            </a:r>
            <a:r>
              <a:rPr kumimoji="0" lang="en-US" altLang="en-US" sz="1600" b="1"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initial-scale</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 </a:t>
            </a:r>
            <a:r>
              <a:rPr kumimoji="0" lang="en-US" altLang="en-US" sz="1600" b="0" i="1" u="none" strike="noStrike" cap="none" normalizeH="0" baseline="0" dirty="0" err="1">
                <a:ln>
                  <a:noFill/>
                </a:ln>
                <a:solidFill>
                  <a:srgbClr val="880000"/>
                </a:solidFill>
                <a:effectLst/>
                <a:latin typeface="Courier New" panose="02070309020205020404" pitchFamily="49" charset="0"/>
                <a:cs typeface="Courier New" panose="02070309020205020404" pitchFamily="49" charset="0"/>
              </a:rPr>
              <a:t>float_value</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a:t>
            </a:r>
            <a:b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b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a:t>
            </a:r>
            <a:r>
              <a:rPr kumimoji="0" lang="en-US" altLang="en-US" sz="1600" b="1"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minimum-scale</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 </a:t>
            </a:r>
            <a:r>
              <a:rPr kumimoji="0" lang="en-US" altLang="en-US" sz="1600" b="0" i="1" u="none" strike="noStrike" cap="none" normalizeH="0" baseline="0" dirty="0" err="1">
                <a:ln>
                  <a:noFill/>
                </a:ln>
                <a:solidFill>
                  <a:srgbClr val="880000"/>
                </a:solidFill>
                <a:effectLst/>
                <a:latin typeface="Courier New" panose="02070309020205020404" pitchFamily="49" charset="0"/>
                <a:cs typeface="Courier New" panose="02070309020205020404" pitchFamily="49" charset="0"/>
              </a:rPr>
              <a:t>float_value</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a:t>
            </a:r>
            <a:b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b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a:t>
            </a:r>
            <a:r>
              <a:rPr kumimoji="0" lang="en-US" altLang="en-US" sz="1600" b="1"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maximum-scale</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 </a:t>
            </a:r>
            <a:r>
              <a:rPr kumimoji="0" lang="en-US" altLang="en-US" sz="1600" b="0" i="1" u="none" strike="noStrike" cap="none" normalizeH="0" baseline="0" dirty="0" err="1">
                <a:ln>
                  <a:noFill/>
                </a:ln>
                <a:solidFill>
                  <a:srgbClr val="880000"/>
                </a:solidFill>
                <a:effectLst/>
                <a:latin typeface="Courier New" panose="02070309020205020404" pitchFamily="49" charset="0"/>
                <a:cs typeface="Courier New" panose="02070309020205020404" pitchFamily="49" charset="0"/>
              </a:rPr>
              <a:t>float_value</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a:t>
            </a:r>
            <a:b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b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a:t>
            </a:r>
            <a:r>
              <a:rPr kumimoji="0" lang="en-US" altLang="en-US" sz="1600" b="1"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user-scalable</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 ["</a:t>
            </a:r>
            <a:r>
              <a:rPr kumimoji="0" lang="en-US" altLang="en-US" sz="1600" b="0" i="0" u="none" strike="noStrike" cap="none" normalizeH="0" baseline="0" dirty="0">
                <a:ln>
                  <a:noFill/>
                </a:ln>
                <a:solidFill>
                  <a:srgbClr val="882288"/>
                </a:solidFill>
                <a:effectLst/>
                <a:latin typeface="Courier New" panose="02070309020205020404" pitchFamily="49" charset="0"/>
                <a:cs typeface="Courier New" panose="02070309020205020404" pitchFamily="49" charset="0"/>
              </a:rPr>
              <a:t>yes</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 "</a:t>
            </a:r>
            <a:r>
              <a:rPr kumimoji="0" lang="en-US" altLang="en-US" sz="1600" b="0" i="0" u="none" strike="noStrike" cap="none" normalizeH="0" baseline="0" dirty="0">
                <a:ln>
                  <a:noFill/>
                </a:ln>
                <a:solidFill>
                  <a:srgbClr val="882288"/>
                </a:solidFill>
                <a:effectLst/>
                <a:latin typeface="Courier New" panose="02070309020205020404" pitchFamily="49" charset="0"/>
                <a:cs typeface="Courier New" panose="02070309020205020404" pitchFamily="49" charset="0"/>
              </a:rPr>
              <a:t>no</a:t>
            </a: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a:t>
            </a:r>
            <a:b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b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a:t>
            </a:r>
            <a:b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br>
            <a:r>
              <a:rPr kumimoji="0" lang="en-US" altLang="en-US" sz="1600" b="0" i="0" u="none" strike="noStrike" cap="none" normalizeH="0" baseline="0" dirty="0">
                <a:ln>
                  <a:noFill/>
                </a:ln>
                <a:solidFill>
                  <a:srgbClr val="880000"/>
                </a:solidFill>
                <a:effectLst/>
                <a:latin typeface="Courier New" panose="02070309020205020404" pitchFamily="49" charset="0"/>
                <a:cs typeface="Courier New" panose="02070309020205020404" pitchFamily="49" charset="0"/>
              </a:rPr>
              <a:t>  </a:t>
            </a:r>
            <a:r>
              <a:rPr kumimoji="0" lang="en-US" altLang="en-US" sz="1600" b="0" i="0" u="none" strike="noStrike" cap="none" normalizeH="0" baseline="0" dirty="0">
                <a:ln>
                  <a:noFill/>
                </a:ln>
                <a:solidFill>
                  <a:srgbClr val="000088"/>
                </a:solidFill>
                <a:effectLst/>
                <a:latin typeface="Courier New" panose="02070309020205020404" pitchFamily="49" charset="0"/>
                <a:cs typeface="Courier New" panose="02070309020205020404" pitchFamily="49" charset="0"/>
              </a:rPr>
              <a:t>/&gt;</a:t>
            </a:r>
            <a:endParaRPr kumimoji="0" lang="en-US" altLang="en-US" sz="16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p:txBody>
      </p:sp>
      <p:sp>
        <p:nvSpPr>
          <p:cNvPr id="7" name="Rectangle 3"/>
          <p:cNvSpPr>
            <a:spLocks noChangeArrowheads="1"/>
          </p:cNvSpPr>
          <p:nvPr/>
        </p:nvSpPr>
        <p:spPr bwMode="auto">
          <a:xfrm>
            <a:off x="609600" y="6127082"/>
            <a:ext cx="8001000" cy="400110"/>
          </a:xfrm>
          <a:prstGeom prst="rect">
            <a:avLst/>
          </a:prstGeom>
          <a:solidFill>
            <a:srgbClr val="F7F7F7"/>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91440" rIns="91440" bIns="9144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88"/>
                </a:solidFill>
                <a:effectLst/>
                <a:latin typeface="Courier New" panose="02070309020205020404" pitchFamily="49" charset="0"/>
                <a:cs typeface="Courier New" pitchFamily="49" charset="0"/>
              </a:rPr>
              <a:t> &lt;meta</a:t>
            </a:r>
            <a:r>
              <a:rPr kumimoji="0" lang="en-US" altLang="en-US" sz="1400" b="0" i="0" u="none" strike="noStrike" cap="none" normalizeH="0" baseline="0" dirty="0">
                <a:ln>
                  <a:noFill/>
                </a:ln>
                <a:solidFill>
                  <a:srgbClr val="000000"/>
                </a:solidFill>
                <a:effectLst/>
                <a:latin typeface="Courier New" pitchFamily="49" charset="0"/>
                <a:cs typeface="Courier New" pitchFamily="49" charset="0"/>
              </a:rPr>
              <a:t> </a:t>
            </a:r>
            <a:r>
              <a:rPr kumimoji="0" lang="en-US" altLang="en-US" sz="1400" b="0" i="0" u="none" strike="noStrike" cap="none" normalizeH="0" baseline="0" dirty="0">
                <a:ln>
                  <a:noFill/>
                </a:ln>
                <a:solidFill>
                  <a:srgbClr val="882288"/>
                </a:solidFill>
                <a:effectLst/>
                <a:latin typeface="Courier New" pitchFamily="49" charset="0"/>
                <a:cs typeface="Courier New" pitchFamily="49" charset="0"/>
              </a:rPr>
              <a:t>name</a:t>
            </a:r>
            <a:r>
              <a:rPr kumimoji="0" lang="en-US" altLang="en-US" sz="1400" b="0" i="0" u="none" strike="noStrike" cap="none" normalizeH="0" baseline="0" dirty="0">
                <a:ln>
                  <a:noFill/>
                </a:ln>
                <a:solidFill>
                  <a:srgbClr val="666600"/>
                </a:solidFill>
                <a:effectLst/>
                <a:latin typeface="Courier New" pitchFamily="49" charset="0"/>
                <a:cs typeface="Courier New" pitchFamily="49" charset="0"/>
              </a:rPr>
              <a:t>=</a:t>
            </a:r>
            <a:r>
              <a:rPr kumimoji="0" lang="en-US" altLang="en-US" sz="1400" b="0" i="0" u="none" strike="noStrike" cap="none" normalizeH="0" baseline="0" dirty="0">
                <a:ln>
                  <a:noFill/>
                </a:ln>
                <a:solidFill>
                  <a:srgbClr val="880000"/>
                </a:solidFill>
                <a:effectLst/>
                <a:latin typeface="Courier New" pitchFamily="49" charset="0"/>
                <a:cs typeface="Courier New" pitchFamily="49" charset="0"/>
              </a:rPr>
              <a:t>"viewport"</a:t>
            </a:r>
            <a:r>
              <a:rPr kumimoji="0" lang="en-US" altLang="en-US" sz="1400" b="0" i="0" u="none" strike="noStrike" cap="none" normalizeH="0" baseline="0" dirty="0">
                <a:ln>
                  <a:noFill/>
                </a:ln>
                <a:solidFill>
                  <a:srgbClr val="000000"/>
                </a:solidFill>
                <a:effectLst/>
                <a:latin typeface="Courier New" pitchFamily="49" charset="0"/>
                <a:cs typeface="Courier New" pitchFamily="49" charset="0"/>
              </a:rPr>
              <a:t> </a:t>
            </a:r>
            <a:r>
              <a:rPr kumimoji="0" lang="en-US" altLang="en-US" sz="1400" b="0" i="0" u="none" strike="noStrike" cap="none" normalizeH="0" baseline="0" dirty="0">
                <a:ln>
                  <a:noFill/>
                </a:ln>
                <a:solidFill>
                  <a:srgbClr val="882288"/>
                </a:solidFill>
                <a:effectLst/>
                <a:latin typeface="Courier New" pitchFamily="49" charset="0"/>
                <a:cs typeface="Courier New" pitchFamily="49" charset="0"/>
              </a:rPr>
              <a:t>content</a:t>
            </a:r>
            <a:r>
              <a:rPr kumimoji="0" lang="en-US" altLang="en-US" sz="1400" b="0" i="0" u="none" strike="noStrike" cap="none" normalizeH="0" baseline="0" dirty="0">
                <a:ln>
                  <a:noFill/>
                </a:ln>
                <a:solidFill>
                  <a:srgbClr val="666600"/>
                </a:solidFill>
                <a:effectLst/>
                <a:latin typeface="Courier New" pitchFamily="49" charset="0"/>
                <a:cs typeface="Courier New" pitchFamily="49" charset="0"/>
              </a:rPr>
              <a:t>=</a:t>
            </a:r>
            <a:r>
              <a:rPr kumimoji="0" lang="en-US" altLang="en-US" sz="1400" b="0" i="0" u="none" strike="noStrike" cap="none" normalizeH="0" baseline="0" dirty="0">
                <a:ln>
                  <a:noFill/>
                </a:ln>
                <a:solidFill>
                  <a:srgbClr val="880000"/>
                </a:solidFill>
                <a:effectLst/>
                <a:latin typeface="Courier New" pitchFamily="49" charset="0"/>
                <a:cs typeface="Courier New" pitchFamily="49" charset="0"/>
              </a:rPr>
              <a:t>"width=device-width, user-scalable=no"</a:t>
            </a:r>
            <a:r>
              <a:rPr kumimoji="0" lang="en-US" altLang="en-US" sz="1400" b="0" i="0" u="none" strike="noStrike" cap="none" normalizeH="0" baseline="0" dirty="0">
                <a:ln>
                  <a:noFill/>
                </a:ln>
                <a:solidFill>
                  <a:srgbClr val="000000"/>
                </a:solidFill>
                <a:effectLst/>
                <a:latin typeface="Courier New" pitchFamily="49" charset="0"/>
                <a:cs typeface="Courier New" pitchFamily="49" charset="0"/>
              </a:rPr>
              <a:t> </a:t>
            </a:r>
            <a:r>
              <a:rPr kumimoji="0" lang="en-US" altLang="en-US" sz="1400" b="0" i="0" u="none" strike="noStrike" cap="none" normalizeH="0" baseline="0" dirty="0">
                <a:ln>
                  <a:noFill/>
                </a:ln>
                <a:solidFill>
                  <a:srgbClr val="000088"/>
                </a:solidFill>
                <a:effectLst/>
                <a:latin typeface="Courier New" pitchFamily="49" charset="0"/>
                <a:cs typeface="Courier New" pitchFamily="49" charset="0"/>
              </a:rPr>
              <a:t>/&gt;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p>
        </p:txBody>
      </p:sp>
    </p:spTree>
    <p:extLst>
      <p:ext uri="{BB962C8B-B14F-4D97-AF65-F5344CB8AC3E}">
        <p14:creationId xmlns:p14="http://schemas.microsoft.com/office/powerpoint/2010/main" val="15400375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Content Placeholder 2"/>
          <p:cNvSpPr>
            <a:spLocks noGrp="1"/>
          </p:cNvSpPr>
          <p:nvPr>
            <p:ph idx="1"/>
          </p:nvPr>
        </p:nvSpPr>
        <p:spPr/>
        <p:txBody>
          <a:bodyPr/>
          <a:lstStyle/>
          <a:p>
            <a:r>
              <a:rPr lang="en-US" dirty="0"/>
              <a:t>JavaScript to detect viewports</a:t>
            </a:r>
          </a:p>
          <a:p>
            <a:r>
              <a:rPr lang="en-US" dirty="0"/>
              <a:t>Visual (device) viewport width</a:t>
            </a:r>
          </a:p>
          <a:p>
            <a:pPr lvl="1"/>
            <a:r>
              <a:rPr lang="en-US" dirty="0" err="1"/>
              <a:t>screen.width</a:t>
            </a:r>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25</a:t>
            </a:fld>
            <a:endParaRPr lang="en-US" altLang="en-US"/>
          </a:p>
        </p:txBody>
      </p:sp>
    </p:spTree>
    <p:extLst>
      <p:ext uri="{BB962C8B-B14F-4D97-AF65-F5344CB8AC3E}">
        <p14:creationId xmlns:p14="http://schemas.microsoft.com/office/powerpoint/2010/main" val="11925406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Setting Viewport with CSS</a:t>
            </a:r>
          </a:p>
        </p:txBody>
      </p:sp>
      <p:sp>
        <p:nvSpPr>
          <p:cNvPr id="3" name="Content Placeholder 2"/>
          <p:cNvSpPr>
            <a:spLocks noGrp="1"/>
          </p:cNvSpPr>
          <p:nvPr>
            <p:ph idx="1"/>
          </p:nvPr>
        </p:nvSpPr>
        <p:spPr>
          <a:xfrm>
            <a:off x="228600" y="990600"/>
            <a:ext cx="8610600" cy="3810000"/>
          </a:xfrm>
        </p:spPr>
        <p:txBody>
          <a:bodyPr>
            <a:normAutofit fontScale="77500" lnSpcReduction="20000"/>
          </a:bodyPr>
          <a:lstStyle/>
          <a:p>
            <a:r>
              <a:rPr lang="en-US" dirty="0"/>
              <a:t>A standard way to override the size of viewport in web page using the @viewport rule, standardizing and replacing Apple's own popular &lt;meta&gt; viewport implementation.</a:t>
            </a:r>
          </a:p>
          <a:p>
            <a:r>
              <a:rPr lang="en-US" dirty="0"/>
              <a:t>Example</a:t>
            </a:r>
          </a:p>
          <a:p>
            <a:endParaRPr lang="en-US" dirty="0"/>
          </a:p>
          <a:p>
            <a:endParaRPr lang="en-US" dirty="0"/>
          </a:p>
          <a:p>
            <a:r>
              <a:rPr lang="en-US" dirty="0"/>
              <a:t>Browser support </a:t>
            </a:r>
            <a:r>
              <a:rPr lang="en-US" dirty="0">
                <a:sym typeface="Wingdings" panose="05000000000000000000" pitchFamily="2" charset="2"/>
              </a:rPr>
              <a:t></a:t>
            </a:r>
            <a:endParaRPr lang="en-US" dirty="0"/>
          </a:p>
          <a:p>
            <a:pPr lvl="1"/>
            <a:r>
              <a:rPr lang="en-US" dirty="0">
                <a:hlinkClick r:id="rId2"/>
              </a:rPr>
              <a:t>http://caniuse.com/#feat=css-deviceadaptation</a:t>
            </a:r>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26</a:t>
            </a:fld>
            <a:endParaRPr lang="en-US" altLang="en-US"/>
          </a:p>
        </p:txBody>
      </p:sp>
      <p:sp>
        <p:nvSpPr>
          <p:cNvPr id="5" name="Rectangle 1"/>
          <p:cNvSpPr>
            <a:spLocks noChangeArrowheads="1"/>
          </p:cNvSpPr>
          <p:nvPr/>
        </p:nvSpPr>
        <p:spPr bwMode="auto">
          <a:xfrm>
            <a:off x="2209800" y="2514600"/>
            <a:ext cx="3657600" cy="1231106"/>
          </a:xfrm>
          <a:prstGeom prst="rect">
            <a:avLst/>
          </a:prstGeom>
          <a:solidFill>
            <a:srgbClr val="EAEAE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ts val="0"/>
              </a:spcBef>
              <a:spcAft>
                <a:spcPct val="0"/>
              </a:spcAft>
              <a:buClrTx/>
              <a:buSzTx/>
              <a:buFontTx/>
              <a:buNone/>
              <a:tabLst/>
            </a:pPr>
            <a:r>
              <a:rPr kumimoji="0" lang="en-US" altLang="en-US" sz="1600" b="0" i="0" u="none" strike="noStrike" cap="none" normalizeH="0" baseline="0" dirty="0">
                <a:ln>
                  <a:noFill/>
                </a:ln>
                <a:solidFill>
                  <a:srgbClr val="0087CC"/>
                </a:solidFill>
                <a:effectLst/>
                <a:latin typeface="Courier New" panose="02070309020205020404" pitchFamily="49" charset="0"/>
                <a:cs typeface="Courier New" panose="02070309020205020404" pitchFamily="49" charset="0"/>
              </a:rPr>
              <a:t>@viewport</a:t>
            </a:r>
            <a:r>
              <a:rPr kumimoji="0" lang="en-US" altLang="en-US" sz="1600" b="0" i="0" u="none" strike="noStrike" cap="none" normalizeH="0" baseline="0" dirty="0">
                <a:ln>
                  <a:noFill/>
                </a:ln>
                <a:solidFill>
                  <a:srgbClr val="666666"/>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ts val="0"/>
              </a:spcBef>
              <a:spcAft>
                <a:spcPct val="0"/>
              </a:spcAft>
              <a:buClrTx/>
              <a:buSzTx/>
              <a:buFontTx/>
              <a:buNone/>
              <a:tabLst/>
            </a:pPr>
            <a:r>
              <a:rPr kumimoji="0" lang="en-US" altLang="en-US" sz="1600" b="0" i="0" u="none" strike="noStrike" cap="none" normalizeH="0" baseline="0" dirty="0">
                <a:ln>
                  <a:noFill/>
                </a:ln>
                <a:solidFill>
                  <a:srgbClr val="9799A7"/>
                </a:solidFill>
                <a:effectLst/>
                <a:latin typeface="Courier New" panose="02070309020205020404" pitchFamily="49" charset="0"/>
                <a:cs typeface="Courier New" panose="02070309020205020404" pitchFamily="49" charset="0"/>
              </a:rPr>
              <a:t>{</a:t>
            </a:r>
            <a:r>
              <a:rPr kumimoji="0" lang="en-US" altLang="en-US" sz="1600" b="0" i="0" u="none" strike="noStrike" cap="none" normalizeH="0" baseline="0" dirty="0">
                <a:ln>
                  <a:noFill/>
                </a:ln>
                <a:solidFill>
                  <a:srgbClr val="666666"/>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ts val="0"/>
              </a:spcBef>
              <a:spcAft>
                <a:spcPct val="0"/>
              </a:spcAft>
              <a:buClrTx/>
              <a:buSzTx/>
              <a:buFontTx/>
              <a:buNone/>
              <a:tabLst/>
            </a:pPr>
            <a:r>
              <a:rPr lang="en-US" altLang="en-US" sz="1600" dirty="0">
                <a:solidFill>
                  <a:srgbClr val="666666"/>
                </a:solidFill>
                <a:latin typeface="Courier New" panose="02070309020205020404" pitchFamily="49" charset="0"/>
                <a:cs typeface="Courier New" panose="02070309020205020404" pitchFamily="49" charset="0"/>
              </a:rPr>
              <a:t>	</a:t>
            </a:r>
            <a:r>
              <a:rPr kumimoji="0" lang="en-US" altLang="en-US" sz="1600" b="0" i="0" u="none" strike="noStrike" cap="none" normalizeH="0" baseline="0" dirty="0">
                <a:ln>
                  <a:noFill/>
                </a:ln>
                <a:solidFill>
                  <a:srgbClr val="0087CC"/>
                </a:solidFill>
                <a:effectLst/>
                <a:latin typeface="Courier New" panose="02070309020205020404" pitchFamily="49" charset="0"/>
                <a:cs typeface="Courier New" panose="02070309020205020404" pitchFamily="49" charset="0"/>
              </a:rPr>
              <a:t>width</a:t>
            </a:r>
            <a:r>
              <a:rPr kumimoji="0" lang="en-US" altLang="en-US" sz="1600" b="0" i="0" u="none" strike="noStrike" cap="none" normalizeH="0" baseline="0" dirty="0">
                <a:ln>
                  <a:noFill/>
                </a:ln>
                <a:solidFill>
                  <a:srgbClr val="9799A7"/>
                </a:solidFill>
                <a:effectLst/>
                <a:latin typeface="Courier New" panose="02070309020205020404" pitchFamily="49" charset="0"/>
                <a:cs typeface="Courier New" panose="02070309020205020404" pitchFamily="49" charset="0"/>
              </a:rPr>
              <a:t>:</a:t>
            </a:r>
            <a:r>
              <a:rPr kumimoji="0" lang="en-US" altLang="en-US" sz="1600" b="0" i="0" u="none" strike="noStrike" cap="none" normalizeH="0" baseline="0" dirty="0">
                <a:ln>
                  <a:noFill/>
                </a:ln>
                <a:solidFill>
                  <a:srgbClr val="666666"/>
                </a:solidFill>
                <a:effectLst/>
                <a:latin typeface="Courier New" panose="02070309020205020404" pitchFamily="49" charset="0"/>
                <a:cs typeface="Courier New" panose="02070309020205020404" pitchFamily="49" charset="0"/>
              </a:rPr>
              <a:t> </a:t>
            </a:r>
            <a:r>
              <a:rPr kumimoji="0" lang="en-US" altLang="en-US" sz="16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device-width</a:t>
            </a:r>
            <a:r>
              <a:rPr kumimoji="0" lang="en-US" altLang="en-US" sz="1600" b="0" i="0" u="none" strike="noStrike" cap="none" normalizeH="0" baseline="0" dirty="0">
                <a:ln>
                  <a:noFill/>
                </a:ln>
                <a:solidFill>
                  <a:srgbClr val="9799A7"/>
                </a:solidFill>
                <a:effectLst/>
                <a:latin typeface="Courier New" panose="02070309020205020404" pitchFamily="49" charset="0"/>
                <a:cs typeface="Courier New" panose="02070309020205020404" pitchFamily="49" charset="0"/>
              </a:rPr>
              <a:t>;</a:t>
            </a:r>
            <a:r>
              <a:rPr kumimoji="0" lang="en-US" altLang="en-US" sz="1600" b="0" i="0" u="none" strike="noStrike" cap="none" normalizeH="0" baseline="0" dirty="0">
                <a:ln>
                  <a:noFill/>
                </a:ln>
                <a:solidFill>
                  <a:srgbClr val="666666"/>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ts val="0"/>
              </a:spcBef>
              <a:spcAft>
                <a:spcPct val="0"/>
              </a:spcAft>
              <a:buClrTx/>
              <a:buSzTx/>
              <a:buFontTx/>
              <a:buNone/>
              <a:tabLst/>
            </a:pPr>
            <a:r>
              <a:rPr lang="en-US" altLang="en-US" sz="1600" dirty="0">
                <a:solidFill>
                  <a:srgbClr val="666666"/>
                </a:solidFill>
                <a:latin typeface="Courier New" panose="02070309020205020404" pitchFamily="49" charset="0"/>
                <a:cs typeface="Courier New" panose="02070309020205020404" pitchFamily="49" charset="0"/>
              </a:rPr>
              <a:t>	</a:t>
            </a:r>
            <a:r>
              <a:rPr kumimoji="0" lang="en-US" altLang="en-US" sz="1600" b="0" i="0" u="none" strike="noStrike" cap="none" normalizeH="0" baseline="0" dirty="0">
                <a:ln>
                  <a:noFill/>
                </a:ln>
                <a:solidFill>
                  <a:srgbClr val="666666"/>
                </a:solidFill>
                <a:effectLst/>
                <a:latin typeface="Courier New" panose="02070309020205020404" pitchFamily="49" charset="0"/>
                <a:cs typeface="Courier New" panose="02070309020205020404" pitchFamily="49" charset="0"/>
              </a:rPr>
              <a:t>zoom</a:t>
            </a:r>
            <a:r>
              <a:rPr kumimoji="0" lang="en-US" altLang="en-US" sz="1600" b="0" i="0" u="none" strike="noStrike" cap="none" normalizeH="0" baseline="0" dirty="0">
                <a:ln>
                  <a:noFill/>
                </a:ln>
                <a:solidFill>
                  <a:srgbClr val="9799A7"/>
                </a:solidFill>
                <a:effectLst/>
                <a:latin typeface="Courier New" panose="02070309020205020404" pitchFamily="49" charset="0"/>
                <a:cs typeface="Courier New" panose="02070309020205020404" pitchFamily="49" charset="0"/>
              </a:rPr>
              <a:t>:</a:t>
            </a:r>
            <a:r>
              <a:rPr kumimoji="0" lang="en-US" altLang="en-US" sz="1600" b="0" i="0" u="none" strike="noStrike" cap="none" normalizeH="0" baseline="0" dirty="0">
                <a:ln>
                  <a:noFill/>
                </a:ln>
                <a:solidFill>
                  <a:srgbClr val="666666"/>
                </a:solidFill>
                <a:effectLst/>
                <a:latin typeface="Courier New" panose="02070309020205020404" pitchFamily="49" charset="0"/>
                <a:cs typeface="Courier New" panose="02070309020205020404" pitchFamily="49" charset="0"/>
              </a:rPr>
              <a:t> </a:t>
            </a:r>
            <a:r>
              <a:rPr kumimoji="0" lang="en-US" altLang="en-US" sz="1600" b="0" i="0" u="none" strike="noStrike" cap="none" normalizeH="0" baseline="0" dirty="0">
                <a:ln>
                  <a:noFill/>
                </a:ln>
                <a:solidFill>
                  <a:srgbClr val="2DB34A"/>
                </a:solidFill>
                <a:effectLst/>
                <a:latin typeface="Courier New" panose="02070309020205020404" pitchFamily="49" charset="0"/>
                <a:cs typeface="Courier New" panose="02070309020205020404" pitchFamily="49" charset="0"/>
              </a:rPr>
              <a:t>1</a:t>
            </a:r>
            <a:r>
              <a:rPr kumimoji="0" lang="en-US" altLang="en-US" sz="1600" b="0" i="0" u="none" strike="noStrike" cap="none" normalizeH="0" baseline="0" dirty="0">
                <a:ln>
                  <a:noFill/>
                </a:ln>
                <a:solidFill>
                  <a:srgbClr val="9799A7"/>
                </a:solidFill>
                <a:effectLst/>
                <a:latin typeface="Courier New" panose="02070309020205020404" pitchFamily="49" charset="0"/>
                <a:cs typeface="Courier New" panose="02070309020205020404" pitchFamily="49" charset="0"/>
              </a:rPr>
              <a:t>;</a:t>
            </a:r>
            <a:r>
              <a:rPr kumimoji="0" lang="en-US" altLang="en-US" sz="1600" b="0" i="0" u="none" strike="noStrike" cap="none" normalizeH="0" baseline="0" dirty="0">
                <a:ln>
                  <a:noFill/>
                </a:ln>
                <a:solidFill>
                  <a:srgbClr val="666666"/>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ts val="0"/>
              </a:spcBef>
              <a:spcAft>
                <a:spcPct val="0"/>
              </a:spcAft>
              <a:buClrTx/>
              <a:buSzTx/>
              <a:buFontTx/>
              <a:buNone/>
              <a:tabLst/>
            </a:pPr>
            <a:r>
              <a:rPr kumimoji="0" lang="en-US" altLang="en-US" sz="1600" b="0" i="0" u="none" strike="noStrike" cap="none" normalizeH="0" baseline="0" dirty="0">
                <a:ln>
                  <a:noFill/>
                </a:ln>
                <a:solidFill>
                  <a:srgbClr val="9799A7"/>
                </a:solidFill>
                <a:effectLst/>
                <a:latin typeface="Courier New" panose="02070309020205020404" pitchFamily="49" charset="0"/>
                <a:cs typeface="Courier New" panose="02070309020205020404" pitchFamily="49" charset="0"/>
              </a:rPr>
              <a:t>}</a:t>
            </a:r>
            <a:r>
              <a:rPr kumimoji="0" lang="en-US" altLang="en-US" sz="16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p>
        </p:txBody>
      </p:sp>
      <p:pic>
        <p:nvPicPr>
          <p:cNvPr id="6" name="Picture 5"/>
          <p:cNvPicPr>
            <a:picLocks noChangeAspect="1"/>
          </p:cNvPicPr>
          <p:nvPr/>
        </p:nvPicPr>
        <p:blipFill>
          <a:blip r:embed="rId3"/>
          <a:stretch>
            <a:fillRect/>
          </a:stretch>
        </p:blipFill>
        <p:spPr>
          <a:xfrm>
            <a:off x="448853" y="4824155"/>
            <a:ext cx="8390347" cy="1821338"/>
          </a:xfrm>
          <a:prstGeom prst="rect">
            <a:avLst/>
          </a:prstGeom>
        </p:spPr>
      </p:pic>
    </p:spTree>
    <p:extLst>
      <p:ext uri="{BB962C8B-B14F-4D97-AF65-F5344CB8AC3E}">
        <p14:creationId xmlns:p14="http://schemas.microsoft.com/office/powerpoint/2010/main" val="7400906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Handling Browser Differences</a:t>
            </a:r>
          </a:p>
        </p:txBody>
      </p:sp>
      <p:sp>
        <p:nvSpPr>
          <p:cNvPr id="3" name="Content Placeholder 2"/>
          <p:cNvSpPr>
            <a:spLocks noGrp="1"/>
          </p:cNvSpPr>
          <p:nvPr>
            <p:ph idx="1"/>
          </p:nvPr>
        </p:nvSpPr>
        <p:spPr/>
        <p:txBody>
          <a:bodyPr>
            <a:normAutofit/>
          </a:bodyPr>
          <a:lstStyle/>
          <a:p>
            <a:r>
              <a:rPr lang="en-US" dirty="0"/>
              <a:t>Be aware of browser differences</a:t>
            </a:r>
          </a:p>
          <a:p>
            <a:pPr lvl="1"/>
            <a:r>
              <a:rPr lang="en-US" dirty="0"/>
              <a:t>HTML 5 support: </a:t>
            </a:r>
            <a:r>
              <a:rPr lang="en-US" dirty="0">
                <a:hlinkClick r:id="rId2"/>
              </a:rPr>
              <a:t>http://mobilehtml5.org</a:t>
            </a:r>
            <a:r>
              <a:rPr lang="en-US" dirty="0"/>
              <a:t> </a:t>
            </a:r>
          </a:p>
          <a:p>
            <a:pPr lvl="1"/>
            <a:r>
              <a:rPr lang="en-US" dirty="0"/>
              <a:t>Rendering differences: </a:t>
            </a:r>
            <a:r>
              <a:rPr lang="en-US" dirty="0">
                <a:hlinkClick r:id="rId3"/>
              </a:rPr>
              <a:t>https://caniuse.com</a:t>
            </a:r>
            <a:endParaRPr lang="en-US" dirty="0"/>
          </a:p>
          <a:p>
            <a:pPr lvl="1"/>
            <a:r>
              <a:rPr lang="en-US" dirty="0">
                <a:hlinkClick r:id="rId4"/>
              </a:rPr>
              <a:t>https://www.mydevice.io</a:t>
            </a:r>
            <a:endParaRPr lang="en-US" dirty="0"/>
          </a:p>
          <a:p>
            <a:r>
              <a:rPr lang="en-US" dirty="0"/>
              <a:t>Use CSS resets to reconcile CSS rendering differences</a:t>
            </a:r>
          </a:p>
          <a:p>
            <a:pPr lvl="1"/>
            <a:r>
              <a:rPr lang="en-US" dirty="0">
                <a:hlinkClick r:id="rId5"/>
              </a:rPr>
              <a:t>http://necolas.github.io/normalize.css/</a:t>
            </a:r>
            <a:endParaRPr lang="en-US" dirty="0"/>
          </a:p>
          <a:p>
            <a:r>
              <a:rPr lang="en-US" dirty="0"/>
              <a:t>Use feature detection API</a:t>
            </a:r>
          </a:p>
          <a:p>
            <a:pPr lvl="1"/>
            <a:r>
              <a:rPr lang="en-US" dirty="0" err="1"/>
              <a:t>Modernizr</a:t>
            </a:r>
            <a:r>
              <a:rPr lang="en-US" dirty="0"/>
              <a:t>: </a:t>
            </a:r>
            <a:r>
              <a:rPr lang="en-US" dirty="0">
                <a:hlinkClick r:id="rId6"/>
              </a:rPr>
              <a:t>http://modernizr.com</a:t>
            </a:r>
            <a:endParaRPr lang="en-US" dirty="0"/>
          </a:p>
          <a:p>
            <a:pPr lvl="1"/>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27</a:t>
            </a:fld>
            <a:endParaRPr lang="en-US" altLang="en-US"/>
          </a:p>
        </p:txBody>
      </p:sp>
    </p:spTree>
    <p:extLst>
      <p:ext uri="{BB962C8B-B14F-4D97-AF65-F5344CB8AC3E}">
        <p14:creationId xmlns:p14="http://schemas.microsoft.com/office/powerpoint/2010/main" val="12309550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Developer Tools</a:t>
            </a:r>
          </a:p>
        </p:txBody>
      </p:sp>
      <p:sp>
        <p:nvSpPr>
          <p:cNvPr id="3" name="Content Placeholder 2"/>
          <p:cNvSpPr>
            <a:spLocks noGrp="1"/>
          </p:cNvSpPr>
          <p:nvPr>
            <p:ph idx="1"/>
          </p:nvPr>
        </p:nvSpPr>
        <p:spPr/>
        <p:txBody>
          <a:bodyPr>
            <a:normAutofit fontScale="47500" lnSpcReduction="20000"/>
          </a:bodyPr>
          <a:lstStyle/>
          <a:p>
            <a:r>
              <a:rPr lang="en-US" dirty="0"/>
              <a:t>Emulator</a:t>
            </a:r>
          </a:p>
          <a:p>
            <a:pPr lvl="1"/>
            <a:r>
              <a:rPr lang="en-US" u="sng" dirty="0">
                <a:hlinkClick r:id="rId2"/>
              </a:rPr>
              <a:t>https://developers.google.com/web/tools/chrome-devtools/device-mode/</a:t>
            </a:r>
            <a:endParaRPr lang="en-US" dirty="0"/>
          </a:p>
          <a:p>
            <a:pPr lvl="1"/>
            <a:r>
              <a:rPr lang="en-US" dirty="0">
                <a:hlinkClick r:id="rId3"/>
              </a:rPr>
              <a:t>https://developer.mozilla.org/en-US/docs/Tools/Responsive_Design_View</a:t>
            </a:r>
            <a:endParaRPr lang="en-US" dirty="0"/>
          </a:p>
          <a:p>
            <a:pPr lvl="1"/>
            <a:r>
              <a:rPr lang="en-US" dirty="0">
                <a:hlinkClick r:id="rId4"/>
              </a:rPr>
              <a:t>http://lab.maltewassermann.com/viewport-resizer/</a:t>
            </a:r>
            <a:endParaRPr lang="en-US" dirty="0"/>
          </a:p>
          <a:p>
            <a:pPr lvl="1"/>
            <a:r>
              <a:rPr lang="en-US" dirty="0">
                <a:hlinkClick r:id="rId5"/>
              </a:rPr>
              <a:t>http://www.mobilexweb.com/emulators</a:t>
            </a:r>
            <a:r>
              <a:rPr lang="en-US" dirty="0"/>
              <a:t> </a:t>
            </a:r>
          </a:p>
          <a:p>
            <a:r>
              <a:rPr lang="en-US" dirty="0"/>
              <a:t>Viewport tools (device or visual viewport)</a:t>
            </a:r>
          </a:p>
          <a:p>
            <a:pPr lvl="1"/>
            <a:r>
              <a:rPr lang="en-US" dirty="0">
                <a:hlinkClick r:id="rId6"/>
              </a:rPr>
              <a:t>https://viewportsizer.com</a:t>
            </a:r>
            <a:r>
              <a:rPr lang="en-US" dirty="0"/>
              <a:t> and </a:t>
            </a:r>
            <a:r>
              <a:rPr lang="en-US" dirty="0">
                <a:hlinkClick r:id="rId7"/>
              </a:rPr>
              <a:t>https://viewportsizer.com/devices/</a:t>
            </a:r>
            <a:endParaRPr lang="en-US" dirty="0"/>
          </a:p>
          <a:p>
            <a:pPr lvl="1"/>
            <a:r>
              <a:rPr lang="en-US" dirty="0">
                <a:hlinkClick r:id="rId8"/>
              </a:rPr>
              <a:t>http://whatismyviewport.com</a:t>
            </a:r>
            <a:endParaRPr lang="en-US" dirty="0"/>
          </a:p>
          <a:p>
            <a:pPr lvl="1"/>
            <a:r>
              <a:rPr lang="en-US" dirty="0">
                <a:hlinkClick r:id="rId9"/>
              </a:rPr>
              <a:t>https://www.mydevice.io</a:t>
            </a:r>
            <a:r>
              <a:rPr lang="en-US" dirty="0"/>
              <a:t> </a:t>
            </a:r>
          </a:p>
          <a:p>
            <a:pPr lvl="1"/>
            <a:r>
              <a:rPr lang="en-US" dirty="0">
                <a:hlinkClick r:id="rId4"/>
              </a:rPr>
              <a:t>http://lab.maltewassermann.com/viewport-resizer/</a:t>
            </a:r>
            <a:endParaRPr lang="en-US" dirty="0"/>
          </a:p>
          <a:p>
            <a:r>
              <a:rPr lang="en-US" dirty="0"/>
              <a:t>Feature check</a:t>
            </a:r>
          </a:p>
          <a:p>
            <a:pPr lvl="1"/>
            <a:r>
              <a:rPr lang="en-US" dirty="0">
                <a:hlinkClick r:id="rId10"/>
              </a:rPr>
              <a:t>http://mobilehtml5.org/</a:t>
            </a:r>
            <a:endParaRPr lang="en-US" dirty="0"/>
          </a:p>
          <a:p>
            <a:pPr lvl="1"/>
            <a:r>
              <a:rPr lang="en-US" dirty="0">
                <a:hlinkClick r:id="rId11"/>
              </a:rPr>
              <a:t>http://caniuse.com</a:t>
            </a:r>
            <a:r>
              <a:rPr lang="en-US" dirty="0"/>
              <a:t> </a:t>
            </a:r>
          </a:p>
          <a:p>
            <a:r>
              <a:rPr lang="en-US" dirty="0"/>
              <a:t>Live feature detection</a:t>
            </a:r>
          </a:p>
          <a:p>
            <a:pPr lvl="1"/>
            <a:r>
              <a:rPr lang="en-US" dirty="0">
                <a:hlinkClick r:id="rId12"/>
              </a:rPr>
              <a:t>http://mydevice.io</a:t>
            </a:r>
            <a:endParaRPr lang="en-US" dirty="0"/>
          </a:p>
          <a:p>
            <a:pPr lvl="1"/>
            <a:r>
              <a:rPr lang="en-US" dirty="0">
                <a:hlinkClick r:id="rId13"/>
              </a:rPr>
              <a:t>http://detectmobilebrowsers.com</a:t>
            </a:r>
            <a:endParaRPr lang="en-US" dirty="0"/>
          </a:p>
          <a:p>
            <a:pPr lvl="1"/>
            <a:r>
              <a:rPr lang="en-US" dirty="0"/>
              <a:t>Screen resolution: </a:t>
            </a:r>
            <a:r>
              <a:rPr lang="en-US" dirty="0">
                <a:hlinkClick r:id="rId14"/>
              </a:rPr>
              <a:t>http://www.screenresolution.org</a:t>
            </a:r>
            <a:r>
              <a:rPr lang="en-US" dirty="0"/>
              <a:t> or </a:t>
            </a:r>
            <a:r>
              <a:rPr lang="en-US" dirty="0">
                <a:hlinkClick r:id="rId15"/>
              </a:rPr>
              <a:t>http://www.whatismyscreenresolution.com</a:t>
            </a:r>
            <a:endParaRPr lang="en-US" dirty="0"/>
          </a:p>
          <a:p>
            <a:r>
              <a:rPr lang="en-US" dirty="0"/>
              <a:t>Feature detection programming mode</a:t>
            </a:r>
          </a:p>
          <a:p>
            <a:pPr lvl="1"/>
            <a:r>
              <a:rPr lang="en-US" dirty="0" err="1"/>
              <a:t>Modernizr</a:t>
            </a:r>
            <a:r>
              <a:rPr lang="en-US" dirty="0"/>
              <a:t>: </a:t>
            </a:r>
            <a:r>
              <a:rPr lang="en-US" dirty="0">
                <a:hlinkClick r:id="rId16"/>
              </a:rPr>
              <a:t>http://modernizr.com</a:t>
            </a:r>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28</a:t>
            </a:fld>
            <a:endParaRPr lang="en-US" altLang="en-US"/>
          </a:p>
        </p:txBody>
      </p:sp>
    </p:spTree>
    <p:extLst>
      <p:ext uri="{BB962C8B-B14F-4D97-AF65-F5344CB8AC3E}">
        <p14:creationId xmlns:p14="http://schemas.microsoft.com/office/powerpoint/2010/main" val="2110810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normAutofit fontScale="90000"/>
          </a:bodyPr>
          <a:lstStyle/>
          <a:p>
            <a:r>
              <a:rPr lang="en-US" dirty="0"/>
              <a:t>Key Learning Resources</a:t>
            </a:r>
          </a:p>
        </p:txBody>
      </p:sp>
      <p:sp>
        <p:nvSpPr>
          <p:cNvPr id="21507" name="Content Placeholder 2"/>
          <p:cNvSpPr>
            <a:spLocks noGrp="1"/>
          </p:cNvSpPr>
          <p:nvPr>
            <p:ph idx="1"/>
          </p:nvPr>
        </p:nvSpPr>
        <p:spPr/>
        <p:txBody>
          <a:bodyPr>
            <a:normAutofit fontScale="55000" lnSpcReduction="20000"/>
          </a:bodyPr>
          <a:lstStyle/>
          <a:p>
            <a:pPr lvl="0"/>
            <a:r>
              <a:rPr lang="en-US" dirty="0"/>
              <a:t>Viewport</a:t>
            </a:r>
          </a:p>
          <a:p>
            <a:pPr lvl="1"/>
            <a:r>
              <a:rPr lang="en-US" dirty="0">
                <a:hlinkClick r:id="rId3"/>
              </a:rPr>
              <a:t>https://www.youtube.com/watch?v=XrMTuTzX4co</a:t>
            </a:r>
            <a:endParaRPr lang="en-US" dirty="0"/>
          </a:p>
          <a:p>
            <a:pPr lvl="1"/>
            <a:r>
              <a:rPr lang="en-US" u="sng" dirty="0">
                <a:hlinkClick r:id="rId4"/>
              </a:rPr>
              <a:t>https://developer.mozilla.org/en-US/docs/Mozilla/Mobile/Viewport_meta_tag</a:t>
            </a:r>
            <a:endParaRPr lang="en-US" dirty="0"/>
          </a:p>
          <a:p>
            <a:pPr lvl="1"/>
            <a:r>
              <a:rPr lang="en-US" u="sng" dirty="0">
                <a:hlinkClick r:id="rId5"/>
              </a:rPr>
              <a:t>https://webdesign.tutsplus.com/articles/quick-tip-dont-forget-the-viewport-meta-tag--webdesign-5972</a:t>
            </a:r>
            <a:endParaRPr lang="en-US" dirty="0"/>
          </a:p>
          <a:p>
            <a:pPr lvl="1"/>
            <a:r>
              <a:rPr lang="en-US" u="sng" dirty="0">
                <a:hlinkClick r:id="rId6"/>
              </a:rPr>
              <a:t>https://alistapart.com/article/vexing-viewports</a:t>
            </a:r>
            <a:r>
              <a:rPr lang="en-US" dirty="0"/>
              <a:t> </a:t>
            </a:r>
          </a:p>
          <a:p>
            <a:pPr lvl="1"/>
            <a:r>
              <a:rPr lang="en-US" dirty="0"/>
              <a:t>Deeper understanding of viewports from quirksmode.org</a:t>
            </a:r>
          </a:p>
          <a:p>
            <a:pPr lvl="2"/>
            <a:r>
              <a:rPr lang="en-US" u="sng" dirty="0">
                <a:hlinkClick r:id="rId7"/>
              </a:rPr>
              <a:t>http://www.quirksmode.org/mobile/viewports.html</a:t>
            </a:r>
            <a:r>
              <a:rPr lang="en-US" dirty="0"/>
              <a:t> </a:t>
            </a:r>
          </a:p>
          <a:p>
            <a:pPr lvl="2"/>
            <a:r>
              <a:rPr lang="en-US" u="sng" dirty="0">
                <a:hlinkClick r:id="rId8"/>
              </a:rPr>
              <a:t>http://www.quirksmode.org/mobile/viewports2.html</a:t>
            </a:r>
            <a:endParaRPr lang="en-US" dirty="0"/>
          </a:p>
          <a:p>
            <a:pPr lvl="2"/>
            <a:r>
              <a:rPr lang="en-US" u="sng" dirty="0">
                <a:hlinkClick r:id="rId9"/>
              </a:rPr>
              <a:t>https://www.quirksmode.org/blog/archives/2010/04/a_pixel_is_not.html</a:t>
            </a:r>
            <a:endParaRPr lang="en-US" dirty="0"/>
          </a:p>
          <a:p>
            <a:pPr lvl="2"/>
            <a:r>
              <a:rPr lang="en-US" u="sng" dirty="0">
                <a:hlinkClick r:id="rId10"/>
              </a:rPr>
              <a:t>http://www.quirksmode.org/mobile/tableViewport.html</a:t>
            </a:r>
            <a:endParaRPr lang="en-US" dirty="0"/>
          </a:p>
          <a:p>
            <a:pPr lvl="1"/>
            <a:r>
              <a:rPr lang="en-US" u="sng" dirty="0">
                <a:hlinkClick r:id="rId11"/>
              </a:rPr>
              <a:t>https://developer.apple.com/library/archive/documentation/AppleApplications/Reference/SafariWebContent/UsingtheViewport/UsingtheViewport.html</a:t>
            </a:r>
            <a:r>
              <a:rPr lang="en-US" u="sng" dirty="0"/>
              <a:t> </a:t>
            </a:r>
            <a:endParaRPr lang="en-US" dirty="0"/>
          </a:p>
          <a:p>
            <a:pPr lvl="1"/>
            <a:r>
              <a:rPr lang="en-US" u="sng" dirty="0">
                <a:hlinkClick r:id="rId12"/>
              </a:rPr>
              <a:t>https://dev.opera.com/articles/an-introduction-to-meta-viewport-and-viewport/</a:t>
            </a:r>
            <a:r>
              <a:rPr lang="en-US" u="sng" dirty="0"/>
              <a:t> </a:t>
            </a:r>
            <a:endParaRPr lang="en-US" dirty="0"/>
          </a:p>
          <a:p>
            <a:pPr lvl="1"/>
            <a:r>
              <a:rPr lang="en-US" u="sng" dirty="0">
                <a:hlinkClick r:id="rId13"/>
              </a:rPr>
              <a:t>https://developers.google.com/web/fundamentals/design-and-ux/responsive/</a:t>
            </a:r>
            <a:r>
              <a:rPr lang="en-US" dirty="0"/>
              <a:t> </a:t>
            </a:r>
          </a:p>
          <a:p>
            <a:pPr lvl="0"/>
            <a:r>
              <a:rPr lang="en-US" dirty="0"/>
              <a:t>Mobile browser market and products</a:t>
            </a:r>
          </a:p>
          <a:p>
            <a:pPr lvl="1"/>
            <a:r>
              <a:rPr lang="en-US" u="sng" dirty="0">
                <a:hlinkClick r:id="rId14"/>
              </a:rPr>
              <a:t>https://deviceatlas.com/blog/18-mobile-market-statistics-you-should-know-2018</a:t>
            </a:r>
            <a:endParaRPr lang="en-US" dirty="0"/>
          </a:p>
          <a:p>
            <a:pPr lvl="1"/>
            <a:r>
              <a:rPr lang="en-US" u="sng" dirty="0">
                <a:hlinkClick r:id="rId15"/>
              </a:rPr>
              <a:t>https://www.androidauthority.com/best-android-browsers-320252/</a:t>
            </a:r>
            <a:endParaRPr lang="en-US" dirty="0"/>
          </a:p>
          <a:p>
            <a:r>
              <a:rPr lang="en-US" dirty="0" err="1"/>
              <a:t>Modernizr</a:t>
            </a:r>
            <a:r>
              <a:rPr lang="en-US" dirty="0"/>
              <a:t>: </a:t>
            </a:r>
            <a:r>
              <a:rPr lang="en-US" u="sng" dirty="0">
                <a:hlinkClick r:id="rId16"/>
              </a:rPr>
              <a:t>https://www.youtube.com/watch?v=RG5gAMnJ8Hs</a:t>
            </a:r>
            <a:endParaRPr lang="en-US" dirty="0"/>
          </a:p>
          <a:p>
            <a:endParaRPr lang="en-US" dirty="0"/>
          </a:p>
        </p:txBody>
      </p:sp>
      <p:sp>
        <p:nvSpPr>
          <p:cNvPr id="21508" name="Slide Number Placeholder 3"/>
          <p:cNvSpPr>
            <a:spLocks noGrp="1"/>
          </p:cNvSpPr>
          <p:nvPr>
            <p:ph type="sldNum" sz="quarter" idx="12"/>
          </p:nvPr>
        </p:nvSpPr>
        <p:spPr/>
        <p:txBody>
          <a:bodyPr/>
          <a:lstStyle/>
          <a:p>
            <a:fld id="{61908978-D26E-47C9-AE14-E2565D5EFC49}" type="slidenum">
              <a:rPr lang="en-US" altLang="en-US" smtClean="0"/>
              <a:pPr/>
              <a:t>29</a:t>
            </a:fld>
            <a:endParaRPr lang="en-US" altLang="en-US"/>
          </a:p>
        </p:txBody>
      </p:sp>
    </p:spTree>
    <p:extLst>
      <p:ext uri="{BB962C8B-B14F-4D97-AF65-F5344CB8AC3E}">
        <p14:creationId xmlns:p14="http://schemas.microsoft.com/office/powerpoint/2010/main" val="598679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Type of Devices</a:t>
            </a:r>
          </a:p>
        </p:txBody>
      </p:sp>
      <p:sp>
        <p:nvSpPr>
          <p:cNvPr id="3" name="Content Placeholder 2"/>
          <p:cNvSpPr>
            <a:spLocks noGrp="1"/>
          </p:cNvSpPr>
          <p:nvPr>
            <p:ph idx="1"/>
          </p:nvPr>
        </p:nvSpPr>
        <p:spPr/>
        <p:txBody>
          <a:bodyPr>
            <a:normAutofit fontScale="55000" lnSpcReduction="20000"/>
          </a:bodyPr>
          <a:lstStyle/>
          <a:p>
            <a:r>
              <a:rPr lang="en-US" dirty="0"/>
              <a:t>A mobile device is a general term for any type of portable/movable devices with computing power, connectivity and interactivity. Common features include:</a:t>
            </a:r>
          </a:p>
          <a:p>
            <a:pPr lvl="1"/>
            <a:r>
              <a:rPr lang="en-US" dirty="0"/>
              <a:t>Portable (or movable)</a:t>
            </a:r>
          </a:p>
          <a:p>
            <a:pPr lvl="1"/>
            <a:r>
              <a:rPr lang="en-US" dirty="0"/>
              <a:t>Computing power: general or specific purpose, with storage.</a:t>
            </a:r>
          </a:p>
          <a:p>
            <a:pPr lvl="1"/>
            <a:r>
              <a:rPr lang="en-US" dirty="0"/>
              <a:t>Various connection methods (</a:t>
            </a:r>
            <a:r>
              <a:rPr lang="en-US" dirty="0" err="1"/>
              <a:t>WiFi</a:t>
            </a:r>
            <a:r>
              <a:rPr lang="en-US" dirty="0"/>
              <a:t>, cellular)</a:t>
            </a:r>
          </a:p>
          <a:p>
            <a:pPr lvl="1"/>
            <a:r>
              <a:rPr lang="en-US" dirty="0"/>
              <a:t>Various interaction methods (touchscreen, remote control, connected I/O)</a:t>
            </a:r>
          </a:p>
          <a:p>
            <a:r>
              <a:rPr lang="en-US" dirty="0"/>
              <a:t>Web is mainly used on smart devices with screens, these include smartphone, superphone, tablet, netbook, laptop/</a:t>
            </a:r>
            <a:r>
              <a:rPr lang="en-US" dirty="0" err="1"/>
              <a:t>ultrabook</a:t>
            </a:r>
            <a:r>
              <a:rPr lang="en-US" dirty="0"/>
              <a:t>, etc.</a:t>
            </a:r>
          </a:p>
          <a:p>
            <a:pPr lvl="1"/>
            <a:r>
              <a:rPr lang="en-US" dirty="0"/>
              <a:t>These devices have additional functionalities supported by high computing power (way beyond a “phone”); they typically run an operating system and more applications, have a larger screen size (resolution), and have touchscreens. Other features include</a:t>
            </a:r>
          </a:p>
          <a:p>
            <a:pPr lvl="2"/>
            <a:r>
              <a:rPr lang="en-US" dirty="0"/>
              <a:t>High computing power: CPU, GPU</a:t>
            </a:r>
          </a:p>
          <a:p>
            <a:pPr lvl="2"/>
            <a:r>
              <a:rPr lang="en-US" dirty="0"/>
              <a:t>Large storage/memory</a:t>
            </a:r>
          </a:p>
          <a:p>
            <a:pPr lvl="2"/>
            <a:r>
              <a:rPr lang="en-US" dirty="0"/>
              <a:t>Touch screen</a:t>
            </a:r>
          </a:p>
          <a:p>
            <a:pPr lvl="2"/>
            <a:r>
              <a:rPr lang="en-US" dirty="0"/>
              <a:t>Integrated peripherals</a:t>
            </a:r>
          </a:p>
          <a:p>
            <a:pPr lvl="3"/>
            <a:r>
              <a:rPr lang="en-US" dirty="0"/>
              <a:t>Speaker, mic, camera, light, projector (Motorola Droid)</a:t>
            </a:r>
          </a:p>
          <a:p>
            <a:pPr lvl="2"/>
            <a:r>
              <a:rPr lang="en-US" dirty="0"/>
              <a:t>Integrated connectivity</a:t>
            </a:r>
          </a:p>
          <a:p>
            <a:pPr lvl="3"/>
            <a:r>
              <a:rPr lang="en-US" dirty="0" err="1"/>
              <a:t>WiFi</a:t>
            </a:r>
            <a:r>
              <a:rPr lang="en-US" dirty="0"/>
              <a:t>, Bluetooth, USB, etc.</a:t>
            </a:r>
          </a:p>
          <a:p>
            <a:pPr lvl="2"/>
            <a:r>
              <a:rPr lang="en-US" dirty="0"/>
              <a:t>Integrated sensors</a:t>
            </a:r>
          </a:p>
          <a:p>
            <a:pPr lvl="3"/>
            <a:r>
              <a:rPr lang="en-US" dirty="0"/>
              <a:t>Motion, environment, position, location</a:t>
            </a:r>
          </a:p>
          <a:p>
            <a:pPr lvl="2"/>
            <a:r>
              <a:rPr lang="en-US" dirty="0"/>
              <a:t>Long lasting battery</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3</a:t>
            </a:fld>
            <a:endParaRPr lang="en-US" altLang="en-US"/>
          </a:p>
        </p:txBody>
      </p:sp>
      <p:sp>
        <p:nvSpPr>
          <p:cNvPr id="5" name="Rectangle 4"/>
          <p:cNvSpPr/>
          <p:nvPr/>
        </p:nvSpPr>
        <p:spPr>
          <a:xfrm>
            <a:off x="533400" y="5911304"/>
            <a:ext cx="8458200" cy="76944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100" dirty="0"/>
              <a:t>Estimated 2.5 billion smartphone users worldwide </a:t>
            </a:r>
            <a:r>
              <a:rPr lang="en-US" sz="1100" dirty="0">
                <a:hlinkClick r:id="rId2"/>
              </a:rPr>
              <a:t>https://www.statista.com/statistics/330695/number-of-smartphone-users-worldwide/</a:t>
            </a:r>
            <a:endParaRPr lang="en-US" sz="1100" dirty="0"/>
          </a:p>
          <a:p>
            <a:pPr marL="285750" indent="-285750">
              <a:buFont typeface="Arial" panose="020B0604020202020204" pitchFamily="34" charset="0"/>
              <a:buChar char="•"/>
            </a:pPr>
            <a:r>
              <a:rPr lang="en-US" sz="1100" dirty="0">
                <a:solidFill>
                  <a:srgbClr val="000000"/>
                </a:solidFill>
                <a:latin typeface="arial" panose="020B0604020202020204" pitchFamily="34" charset="0"/>
              </a:rPr>
              <a:t>Globally, 75% of mobile connections will be 'smart' connections by 2021, up from 46% in 2016.</a:t>
            </a:r>
          </a:p>
          <a:p>
            <a:pPr marL="285750" indent="-285750">
              <a:buFont typeface="Arial" panose="020B0604020202020204" pitchFamily="34" charset="0"/>
              <a:buChar char="•"/>
            </a:pPr>
            <a:r>
              <a:rPr lang="en-US" sz="1100" dirty="0"/>
              <a:t>In the United States, 99% of mobile connections (excluding LPWA) will be 'smart' connections by 2021, up from 80% in 2016.</a:t>
            </a:r>
          </a:p>
          <a:p>
            <a:r>
              <a:rPr lang="en-US" sz="1100" dirty="0">
                <a:hlinkClick r:id="rId3"/>
              </a:rPr>
              <a:t>https://www.cisco.com/c/dam/assets/sol/sp/vni/forecast_highlights_mobile/index.html</a:t>
            </a:r>
            <a:r>
              <a:rPr lang="en-US" sz="1100" dirty="0"/>
              <a:t> </a:t>
            </a:r>
          </a:p>
        </p:txBody>
      </p:sp>
    </p:spTree>
    <p:extLst>
      <p:ext uri="{BB962C8B-B14F-4D97-AF65-F5344CB8AC3E}">
        <p14:creationId xmlns:p14="http://schemas.microsoft.com/office/powerpoint/2010/main" val="23478107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Content Placeholder 2"/>
          <p:cNvSpPr>
            <a:spLocks noGrp="1"/>
          </p:cNvSpPr>
          <p:nvPr>
            <p:ph idx="1"/>
          </p:nvPr>
        </p:nvSpPr>
        <p:spPr/>
        <p:txBody>
          <a:bodyPr/>
          <a:lstStyle/>
          <a:p>
            <a:r>
              <a:rPr lang="en-US" dirty="0" err="1"/>
              <a:t>webview</a:t>
            </a:r>
            <a:r>
              <a:rPr lang="en-US" dirty="0"/>
              <a:t>, rendering engine </a:t>
            </a:r>
          </a:p>
          <a:p>
            <a:r>
              <a:rPr lang="en-US" dirty="0"/>
              <a:t>performance cross screen </a:t>
            </a:r>
          </a:p>
          <a:p>
            <a:endParaRPr lang="en-US" dirty="0"/>
          </a:p>
          <a:p>
            <a:r>
              <a:rPr lang="en-US" dirty="0"/>
              <a:t>Viewport</a:t>
            </a:r>
          </a:p>
          <a:p>
            <a:pPr lvl="1"/>
            <a:r>
              <a:rPr lang="en-US" dirty="0"/>
              <a:t>The difference of zooming on mobile browser and desktop</a:t>
            </a:r>
          </a:p>
          <a:p>
            <a:pPr lvl="1"/>
            <a:r>
              <a:rPr lang="en-US" dirty="0"/>
              <a:t>Two viewports</a:t>
            </a:r>
          </a:p>
          <a:p>
            <a:pPr lvl="1"/>
            <a:r>
              <a:rPr lang="en-US" dirty="0" err="1"/>
              <a:t>Css</a:t>
            </a:r>
            <a:r>
              <a:rPr lang="en-US" dirty="0"/>
              <a:t> pixel vs physical pixel</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30</a:t>
            </a:fld>
            <a:endParaRPr lang="en-US" altLang="en-US"/>
          </a:p>
        </p:txBody>
      </p:sp>
    </p:spTree>
    <p:extLst>
      <p:ext uri="{BB962C8B-B14F-4D97-AF65-F5344CB8AC3E}">
        <p14:creationId xmlns:p14="http://schemas.microsoft.com/office/powerpoint/2010/main" val="12897227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Differences of Web on Mobile Summary</a:t>
            </a:r>
          </a:p>
        </p:txBody>
      </p:sp>
      <p:sp>
        <p:nvSpPr>
          <p:cNvPr id="3" name="Content Placeholder 2"/>
          <p:cNvSpPr>
            <a:spLocks noGrp="1"/>
          </p:cNvSpPr>
          <p:nvPr>
            <p:ph idx="1"/>
          </p:nvPr>
        </p:nvSpPr>
        <p:spPr/>
        <p:txBody>
          <a:bodyPr>
            <a:normAutofit fontScale="32500" lnSpcReduction="20000"/>
          </a:bodyPr>
          <a:lstStyle/>
          <a:p>
            <a:r>
              <a:rPr lang="en-US" dirty="0"/>
              <a:t>Use behavior: people use mobile devices differently because of their mobility</a:t>
            </a:r>
          </a:p>
          <a:p>
            <a:pPr lvl="1"/>
            <a:r>
              <a:rPr lang="en-US" dirty="0"/>
              <a:t>Prefers short and simple interactions</a:t>
            </a:r>
          </a:p>
          <a:p>
            <a:pPr lvl="1"/>
            <a:r>
              <a:rPr lang="en-US" dirty="0"/>
              <a:t>Use for multiple purposes and interactions between apps.</a:t>
            </a:r>
          </a:p>
          <a:p>
            <a:pPr lvl="1"/>
            <a:r>
              <a:rPr lang="en-US" dirty="0"/>
              <a:t>Mobile device is not the only platform; usually used together with other devices – multi-device experience</a:t>
            </a:r>
          </a:p>
          <a:p>
            <a:pPr lvl="1"/>
            <a:r>
              <a:rPr lang="en-US" dirty="0">
                <a:hlinkClick r:id="rId2"/>
              </a:rPr>
              <a:t>https://www.thinkwithgoogle.com/advertising-channels/mobile-marketing/device-use-marketer-tips/</a:t>
            </a:r>
            <a:endParaRPr lang="en-US" dirty="0"/>
          </a:p>
          <a:p>
            <a:r>
              <a:rPr lang="en-US" dirty="0"/>
              <a:t>Device capability:</a:t>
            </a:r>
          </a:p>
          <a:p>
            <a:pPr lvl="1"/>
            <a:r>
              <a:rPr lang="en-US" dirty="0"/>
              <a:t>Slower processors and memory</a:t>
            </a:r>
          </a:p>
          <a:p>
            <a:pPr lvl="1"/>
            <a:r>
              <a:rPr lang="en-US" dirty="0"/>
              <a:t>Limited multitasking, switching, and simultaneous browser tabs/windows</a:t>
            </a:r>
          </a:p>
          <a:p>
            <a:pPr lvl="1"/>
            <a:r>
              <a:rPr lang="en-US" dirty="0"/>
              <a:t>More device functionalities integrated: phone, cam, mic, sensors, GPS, etc.</a:t>
            </a:r>
          </a:p>
          <a:p>
            <a:r>
              <a:rPr lang="en-US" dirty="0"/>
              <a:t>Performance: connection and speed</a:t>
            </a:r>
          </a:p>
          <a:p>
            <a:pPr lvl="1"/>
            <a:r>
              <a:rPr lang="en-US" dirty="0"/>
              <a:t>Mobile device connections are less stable, inconsistent, and slower; variable connectivity; frequent switching among networks; limited bandwidth and usage.</a:t>
            </a:r>
          </a:p>
          <a:p>
            <a:pPr lvl="1"/>
            <a:r>
              <a:rPr lang="en-US" dirty="0">
                <a:hlinkClick r:id="rId3"/>
              </a:rPr>
              <a:t>https://queue.acm.org/detail.cfm?id=2441756</a:t>
            </a:r>
            <a:r>
              <a:rPr lang="en-US" dirty="0"/>
              <a:t> </a:t>
            </a:r>
          </a:p>
          <a:p>
            <a:pPr lvl="1"/>
            <a:r>
              <a:rPr lang="en-US" dirty="0">
                <a:hlinkClick r:id="rId4"/>
              </a:rPr>
              <a:t>https://www.thinkwithgoogle.com/marketing-resources/experience-design/speed-is-key-optimize-your-mobile-experience/</a:t>
            </a:r>
            <a:r>
              <a:rPr lang="en-US" dirty="0"/>
              <a:t> </a:t>
            </a:r>
          </a:p>
          <a:p>
            <a:r>
              <a:rPr lang="en-US" dirty="0"/>
              <a:t>Screen</a:t>
            </a:r>
          </a:p>
          <a:p>
            <a:pPr lvl="1"/>
            <a:r>
              <a:rPr lang="en-US" dirty="0"/>
              <a:t>Screen size is smaller </a:t>
            </a:r>
            <a:r>
              <a:rPr lang="en-US" dirty="0">
                <a:hlinkClick r:id="rId5"/>
              </a:rPr>
              <a:t>http://www.statista.com/chart/2269/smartphone-shipments-by-screen-size/</a:t>
            </a:r>
            <a:endParaRPr lang="en-US" dirty="0"/>
          </a:p>
          <a:p>
            <a:pPr lvl="1"/>
            <a:r>
              <a:rPr lang="en-US" dirty="0"/>
              <a:t>Screen resolution is lower and density is higher </a:t>
            </a:r>
            <a:r>
              <a:rPr lang="en-US" dirty="0">
                <a:hlinkClick r:id="rId6"/>
              </a:rPr>
              <a:t>http://developer.android.com/about/dashboards/index.html</a:t>
            </a:r>
            <a:r>
              <a:rPr lang="en-US" dirty="0"/>
              <a:t> </a:t>
            </a:r>
          </a:p>
          <a:p>
            <a:pPr lvl="1"/>
            <a:r>
              <a:rPr lang="en-US" dirty="0"/>
              <a:t>Fragmented market: properties vary a lot among devices</a:t>
            </a:r>
          </a:p>
          <a:p>
            <a:pPr lvl="1"/>
            <a:r>
              <a:rPr lang="en-US" dirty="0"/>
              <a:t>Orientation: vertical screens accounts for 29% of usage overall</a:t>
            </a:r>
          </a:p>
          <a:p>
            <a:r>
              <a:rPr lang="en-US" dirty="0"/>
              <a:t>Interaction method: touch is different form pointing device like mouse</a:t>
            </a:r>
          </a:p>
          <a:p>
            <a:pPr lvl="1"/>
            <a:r>
              <a:rPr lang="en-US" dirty="0">
                <a:hlinkClick r:id="rId7"/>
              </a:rPr>
              <a:t>https://www.nngroup.com/articles/mouse-vs-fingers-input-device/</a:t>
            </a:r>
            <a:r>
              <a:rPr lang="en-US" dirty="0"/>
              <a:t> </a:t>
            </a:r>
          </a:p>
          <a:p>
            <a:r>
              <a:rPr lang="en-US" dirty="0"/>
              <a:t>Browser capability</a:t>
            </a:r>
          </a:p>
          <a:p>
            <a:pPr lvl="1"/>
            <a:r>
              <a:rPr lang="en-US" dirty="0"/>
              <a:t>Compatibility: browser behaviors are different from desktop browsers</a:t>
            </a:r>
          </a:p>
          <a:p>
            <a:pPr lvl="1"/>
            <a:r>
              <a:rPr lang="en-US" dirty="0"/>
              <a:t>Fixed browser size (on the same device)</a:t>
            </a:r>
          </a:p>
          <a:p>
            <a:pPr lvl="1"/>
            <a:r>
              <a:rPr lang="en-US" dirty="0"/>
              <a:t>Viewport difference and automatic zooming</a:t>
            </a:r>
          </a:p>
          <a:p>
            <a:pPr lvl="1"/>
            <a:r>
              <a:rPr lang="en-US" altLang="en-US" dirty="0"/>
              <a:t>Delay: a more noticeable delay as the application resides on the web vs. directly on the native platform</a:t>
            </a:r>
          </a:p>
          <a:p>
            <a:pPr lvl="1"/>
            <a:r>
              <a:rPr lang="en-US" altLang="en-US" dirty="0"/>
              <a:t>Weaker plug-in support, no Flash, PDF, etc.</a:t>
            </a:r>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4</a:t>
            </a:fld>
            <a:endParaRPr lang="en-US" altLang="en-US"/>
          </a:p>
        </p:txBody>
      </p:sp>
      <p:sp>
        <p:nvSpPr>
          <p:cNvPr id="8" name="Rectangle 7"/>
          <p:cNvSpPr/>
          <p:nvPr/>
        </p:nvSpPr>
        <p:spPr>
          <a:xfrm>
            <a:off x="609600" y="6116835"/>
            <a:ext cx="5943600" cy="307777"/>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1400" u="sng" dirty="0">
                <a:hlinkClick r:id="rId8"/>
              </a:rPr>
              <a:t>https://www.paradoxlabs.com/blog/mobile-vs-desktop-10-key-differences/</a:t>
            </a:r>
            <a:r>
              <a:rPr lang="en-US" sz="1400" dirty="0"/>
              <a:t> </a:t>
            </a:r>
          </a:p>
        </p:txBody>
      </p:sp>
      <p:sp>
        <p:nvSpPr>
          <p:cNvPr id="5" name="Rectangle 4"/>
          <p:cNvSpPr/>
          <p:nvPr/>
        </p:nvSpPr>
        <p:spPr>
          <a:xfrm>
            <a:off x="6629400" y="862013"/>
            <a:ext cx="2209800" cy="116955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400" dirty="0">
                <a:latin typeface="Calibri" panose="020F0502020204030204" pitchFamily="34" charset="0"/>
                <a:ea typeface="SimSun" panose="02010600030101010101" pitchFamily="2" charset="-122"/>
                <a:cs typeface="Times New Roman" panose="02020603050405020304" pitchFamily="18" charset="0"/>
              </a:rPr>
              <a:t>Understanding these differences and limitations will help us develop websites and applications tailored for mobile devices. </a:t>
            </a:r>
            <a:endParaRPr lang="en-US" sz="1400" dirty="0"/>
          </a:p>
        </p:txBody>
      </p:sp>
    </p:spTree>
    <p:extLst>
      <p:ext uri="{BB962C8B-B14F-4D97-AF65-F5344CB8AC3E}">
        <p14:creationId xmlns:p14="http://schemas.microsoft.com/office/powerpoint/2010/main" val="2181495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Performance (Speed)</a:t>
            </a:r>
          </a:p>
        </p:txBody>
      </p:sp>
      <p:sp>
        <p:nvSpPr>
          <p:cNvPr id="3" name="Content Placeholder 2"/>
          <p:cNvSpPr>
            <a:spLocks noGrp="1"/>
          </p:cNvSpPr>
          <p:nvPr>
            <p:ph idx="1"/>
          </p:nvPr>
        </p:nvSpPr>
        <p:spPr/>
        <p:txBody>
          <a:bodyPr>
            <a:normAutofit fontScale="92500" lnSpcReduction="20000"/>
          </a:bodyPr>
          <a:lstStyle/>
          <a:p>
            <a:r>
              <a:rPr lang="en-US" dirty="0"/>
              <a:t>The performance of the web use on a smart device is impacted by multiple factors</a:t>
            </a:r>
          </a:p>
          <a:p>
            <a:pPr lvl="1"/>
            <a:r>
              <a:rPr lang="en-US" dirty="0"/>
              <a:t>Computing power: CPU/Memory</a:t>
            </a:r>
          </a:p>
          <a:p>
            <a:pPr lvl="1"/>
            <a:r>
              <a:rPr lang="en-US" dirty="0"/>
              <a:t>Network speed: wireless connectivity</a:t>
            </a:r>
          </a:p>
          <a:p>
            <a:pPr lvl="1"/>
            <a:r>
              <a:rPr lang="en-US" dirty="0"/>
              <a:t>Other software related</a:t>
            </a:r>
          </a:p>
          <a:p>
            <a:pPr lvl="2"/>
            <a:r>
              <a:rPr lang="en-US" dirty="0"/>
              <a:t>Operating system</a:t>
            </a:r>
          </a:p>
          <a:p>
            <a:pPr lvl="2"/>
            <a:r>
              <a:rPr lang="en-US" dirty="0"/>
              <a:t>Browser </a:t>
            </a:r>
          </a:p>
          <a:p>
            <a:pPr lvl="2"/>
            <a:r>
              <a:rPr lang="en-US" dirty="0"/>
              <a:t>Website itself</a:t>
            </a:r>
          </a:p>
          <a:p>
            <a:r>
              <a:rPr lang="en-US" dirty="0"/>
              <a:t>Test your mobile website speed</a:t>
            </a:r>
          </a:p>
          <a:p>
            <a:pPr lvl="1"/>
            <a:r>
              <a:rPr lang="en-US" dirty="0">
                <a:hlinkClick r:id="rId2"/>
              </a:rPr>
              <a:t>https://www.thinkwithgoogle.com/marketing-resources/experience-design/speed-is-key-optimize-your-mobile-experience/</a:t>
            </a:r>
            <a:endParaRPr lang="en-US" dirty="0"/>
          </a:p>
          <a:p>
            <a:pPr lvl="1"/>
            <a:r>
              <a:rPr lang="en-US" dirty="0">
                <a:hlinkClick r:id="rId3"/>
              </a:rPr>
              <a:t>https://testmysite.thinkwithgoogle.com</a:t>
            </a:r>
            <a:endParaRPr lang="en-US" dirty="0"/>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5</a:t>
            </a:fld>
            <a:endParaRPr lang="en-US" altLang="en-US"/>
          </a:p>
        </p:txBody>
      </p:sp>
    </p:spTree>
    <p:extLst>
      <p:ext uri="{BB962C8B-B14F-4D97-AF65-F5344CB8AC3E}">
        <p14:creationId xmlns:p14="http://schemas.microsoft.com/office/powerpoint/2010/main" val="2808973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Processor/</a:t>
            </a:r>
            <a:r>
              <a:rPr lang="en-US" altLang="en-US" dirty="0"/>
              <a:t>System-on-a-Chip</a:t>
            </a:r>
            <a:endParaRPr lang="en-US" dirty="0"/>
          </a:p>
        </p:txBody>
      </p:sp>
      <p:sp>
        <p:nvSpPr>
          <p:cNvPr id="3" name="Content Placeholder 2"/>
          <p:cNvSpPr>
            <a:spLocks noGrp="1"/>
          </p:cNvSpPr>
          <p:nvPr>
            <p:ph idx="1"/>
          </p:nvPr>
        </p:nvSpPr>
        <p:spPr>
          <a:xfrm>
            <a:off x="228600" y="990601"/>
            <a:ext cx="8610600" cy="2895599"/>
          </a:xfrm>
        </p:spPr>
        <p:txBody>
          <a:bodyPr>
            <a:normAutofit fontScale="55000" lnSpcReduction="20000"/>
          </a:bodyPr>
          <a:lstStyle/>
          <a:p>
            <a:r>
              <a:rPr lang="en-US" altLang="en-US" dirty="0"/>
              <a:t>Majority of smartphone CPUs are based on the ARM architecture.</a:t>
            </a:r>
          </a:p>
          <a:p>
            <a:pPr lvl="1"/>
            <a:r>
              <a:rPr lang="en-US" altLang="en-US" dirty="0">
                <a:hlinkClick r:id="rId2"/>
              </a:rPr>
              <a:t>http://whatis.techtarget.com/definition/ARM-processor</a:t>
            </a:r>
            <a:endParaRPr lang="en-US" altLang="en-US" dirty="0"/>
          </a:p>
          <a:p>
            <a:r>
              <a:rPr lang="en-US" dirty="0"/>
              <a:t>The ARM architecture is designed for power-efficiency and does not provide as much performance as those for desktop computers.</a:t>
            </a:r>
          </a:p>
          <a:p>
            <a:pPr lvl="1"/>
            <a:r>
              <a:rPr lang="en-US" dirty="0">
                <a:hlinkClick r:id="rId3"/>
              </a:rPr>
              <a:t>https://www.androidauthority.com/what-is-in-your-smartphone-gary-explains-749709</a:t>
            </a:r>
            <a:endParaRPr lang="en-US" dirty="0"/>
          </a:p>
          <a:p>
            <a:r>
              <a:rPr lang="en-US" dirty="0"/>
              <a:t>Using a high-end processor doesn't always guarantee acceptable web browsing performance. There are many variables affecting web performance, such as a phone's capabilities, connectivity, data plan, or available network. </a:t>
            </a:r>
          </a:p>
        </p:txBody>
      </p:sp>
      <p:sp>
        <p:nvSpPr>
          <p:cNvPr id="4" name="Slide Number Placeholder 3"/>
          <p:cNvSpPr>
            <a:spLocks noGrp="1"/>
          </p:cNvSpPr>
          <p:nvPr>
            <p:ph type="sldNum" sz="quarter" idx="12"/>
          </p:nvPr>
        </p:nvSpPr>
        <p:spPr/>
        <p:txBody>
          <a:bodyPr/>
          <a:lstStyle/>
          <a:p>
            <a:fld id="{085BD73C-F657-48E9-A501-AFE9D16A9C49}" type="slidenum">
              <a:rPr lang="en-US" altLang="en-US" smtClean="0"/>
              <a:pPr/>
              <a:t>6</a:t>
            </a:fld>
            <a:endParaRPr lang="en-US" altLang="en-US"/>
          </a:p>
        </p:txBody>
      </p:sp>
      <p:pic>
        <p:nvPicPr>
          <p:cNvPr id="5" name="Picture 4"/>
          <p:cNvPicPr>
            <a:picLocks noChangeAspect="1"/>
          </p:cNvPicPr>
          <p:nvPr/>
        </p:nvPicPr>
        <p:blipFill>
          <a:blip r:embed="rId4"/>
          <a:stretch>
            <a:fillRect/>
          </a:stretch>
        </p:blipFill>
        <p:spPr>
          <a:xfrm>
            <a:off x="1676400" y="3540075"/>
            <a:ext cx="5322162" cy="2663381"/>
          </a:xfrm>
          <a:prstGeom prst="rect">
            <a:avLst/>
          </a:prstGeom>
        </p:spPr>
      </p:pic>
      <p:sp>
        <p:nvSpPr>
          <p:cNvPr id="6" name="Rectangle 5"/>
          <p:cNvSpPr/>
          <p:nvPr/>
        </p:nvSpPr>
        <p:spPr>
          <a:xfrm>
            <a:off x="5562600" y="4111331"/>
            <a:ext cx="3323198" cy="646331"/>
          </a:xfrm>
          <a:prstGeom prst="rect">
            <a:avLst/>
          </a:prstGeom>
          <a:solidFill>
            <a:schemeClr val="bg1"/>
          </a:solidFill>
        </p:spPr>
        <p:txBody>
          <a:bodyPr wrap="square">
            <a:spAutoFit/>
          </a:bodyPr>
          <a:lstStyle/>
          <a:p>
            <a:r>
              <a:rPr lang="en-US" sz="1200" dirty="0">
                <a:hlinkClick r:id="rId5"/>
              </a:rPr>
              <a:t>https://www.counterpointresearch.com/global-smartphone-soc-market-crossed-us8-billion-q3-2017-third-quarter-record/</a:t>
            </a:r>
            <a:r>
              <a:rPr lang="en-US" sz="1200" dirty="0"/>
              <a:t> </a:t>
            </a:r>
          </a:p>
        </p:txBody>
      </p:sp>
    </p:spTree>
    <p:extLst>
      <p:ext uri="{BB962C8B-B14F-4D97-AF65-F5344CB8AC3E}">
        <p14:creationId xmlns:p14="http://schemas.microsoft.com/office/powerpoint/2010/main" val="1393052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Connectivity</a:t>
            </a:r>
          </a:p>
        </p:txBody>
      </p:sp>
      <p:sp>
        <p:nvSpPr>
          <p:cNvPr id="3" name="Content Placeholder 2"/>
          <p:cNvSpPr>
            <a:spLocks noGrp="1"/>
          </p:cNvSpPr>
          <p:nvPr>
            <p:ph idx="1"/>
          </p:nvPr>
        </p:nvSpPr>
        <p:spPr/>
        <p:txBody>
          <a:bodyPr>
            <a:normAutofit fontScale="62500" lnSpcReduction="20000"/>
          </a:bodyPr>
          <a:lstStyle/>
          <a:p>
            <a:r>
              <a:rPr lang="en-US" dirty="0"/>
              <a:t>Most web traffic and usage is used through wireless data services including:</a:t>
            </a:r>
          </a:p>
          <a:p>
            <a:pPr lvl="1"/>
            <a:r>
              <a:rPr lang="en-US" dirty="0"/>
              <a:t>Cellular networks: GSM, HSPA, LTE: provide direct connection and maintained by mobile operators</a:t>
            </a:r>
          </a:p>
          <a:p>
            <a:pPr lvl="1"/>
            <a:r>
              <a:rPr lang="en-US" dirty="0"/>
              <a:t>Wireless LAN (connected to a cabled network), </a:t>
            </a:r>
            <a:r>
              <a:rPr lang="en-US" dirty="0" err="1"/>
              <a:t>WiFi</a:t>
            </a:r>
            <a:r>
              <a:rPr lang="en-US" dirty="0"/>
              <a:t>, 802.11 family of standards</a:t>
            </a:r>
          </a:p>
          <a:p>
            <a:pPr lvl="1"/>
            <a:r>
              <a:rPr lang="en-US" dirty="0"/>
              <a:t>Mobile hotspot: </a:t>
            </a:r>
            <a:r>
              <a:rPr lang="en-US" dirty="0" err="1"/>
              <a:t>WiFi</a:t>
            </a:r>
            <a:r>
              <a:rPr lang="en-US" dirty="0"/>
              <a:t> + Cellular</a:t>
            </a:r>
          </a:p>
          <a:p>
            <a:r>
              <a:rPr lang="en-US" dirty="0"/>
              <a:t>Connection to various networks is constantly changing</a:t>
            </a:r>
          </a:p>
          <a:p>
            <a:pPr lvl="1"/>
            <a:r>
              <a:rPr lang="en-US" dirty="0"/>
              <a:t>Open Signal provides some interesting statistics showing the proportion of time users get access to a 4G network. For example, for the UK it's 43-64%, while for Italy it can get as low as 37%. At the same time, average website loading time over a 3G network is as long as 19 seconds according to Google's study.</a:t>
            </a:r>
          </a:p>
          <a:p>
            <a:r>
              <a:rPr lang="en-US" dirty="0"/>
              <a:t>Smartphones come with hardware support for these communication options including modems and other auxiliary chips.</a:t>
            </a:r>
          </a:p>
          <a:p>
            <a:r>
              <a:rPr lang="en-US" dirty="0"/>
              <a:t>The modem usually has its own processor (different from the main CPU) or can be integrated in to an </a:t>
            </a:r>
            <a:r>
              <a:rPr lang="en-US" dirty="0" err="1"/>
              <a:t>SoC</a:t>
            </a:r>
            <a:r>
              <a:rPr lang="en-US" dirty="0"/>
              <a:t>, or a separate unit on the motherboard.</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7</a:t>
            </a:fld>
            <a:endParaRPr lang="en-US" altLang="en-US"/>
          </a:p>
        </p:txBody>
      </p:sp>
    </p:spTree>
    <p:extLst>
      <p:ext uri="{BB962C8B-B14F-4D97-AF65-F5344CB8AC3E}">
        <p14:creationId xmlns:p14="http://schemas.microsoft.com/office/powerpoint/2010/main" val="906005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Connection Speed Comparison</a:t>
            </a:r>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3250939164"/>
              </p:ext>
            </p:extLst>
          </p:nvPr>
        </p:nvGraphicFramePr>
        <p:xfrm>
          <a:off x="506998" y="5161465"/>
          <a:ext cx="7772401" cy="876300"/>
        </p:xfrm>
        <a:graphic>
          <a:graphicData uri="http://schemas.openxmlformats.org/drawingml/2006/table">
            <a:tbl>
              <a:tblPr/>
              <a:tblGrid>
                <a:gridCol w="1110343">
                  <a:extLst>
                    <a:ext uri="{9D8B030D-6E8A-4147-A177-3AD203B41FA5}">
                      <a16:colId xmlns:a16="http://schemas.microsoft.com/office/drawing/2014/main" val="1961103988"/>
                    </a:ext>
                  </a:extLst>
                </a:gridCol>
                <a:gridCol w="1110343">
                  <a:extLst>
                    <a:ext uri="{9D8B030D-6E8A-4147-A177-3AD203B41FA5}">
                      <a16:colId xmlns:a16="http://schemas.microsoft.com/office/drawing/2014/main" val="1003076817"/>
                    </a:ext>
                  </a:extLst>
                </a:gridCol>
                <a:gridCol w="1110343">
                  <a:extLst>
                    <a:ext uri="{9D8B030D-6E8A-4147-A177-3AD203B41FA5}">
                      <a16:colId xmlns:a16="http://schemas.microsoft.com/office/drawing/2014/main" val="4285475569"/>
                    </a:ext>
                  </a:extLst>
                </a:gridCol>
                <a:gridCol w="1110343">
                  <a:extLst>
                    <a:ext uri="{9D8B030D-6E8A-4147-A177-3AD203B41FA5}">
                      <a16:colId xmlns:a16="http://schemas.microsoft.com/office/drawing/2014/main" val="314457049"/>
                    </a:ext>
                  </a:extLst>
                </a:gridCol>
                <a:gridCol w="1110343">
                  <a:extLst>
                    <a:ext uri="{9D8B030D-6E8A-4147-A177-3AD203B41FA5}">
                      <a16:colId xmlns:a16="http://schemas.microsoft.com/office/drawing/2014/main" val="538688347"/>
                    </a:ext>
                  </a:extLst>
                </a:gridCol>
                <a:gridCol w="1110343">
                  <a:extLst>
                    <a:ext uri="{9D8B030D-6E8A-4147-A177-3AD203B41FA5}">
                      <a16:colId xmlns:a16="http://schemas.microsoft.com/office/drawing/2014/main" val="671763702"/>
                    </a:ext>
                  </a:extLst>
                </a:gridCol>
                <a:gridCol w="1110343">
                  <a:extLst>
                    <a:ext uri="{9D8B030D-6E8A-4147-A177-3AD203B41FA5}">
                      <a16:colId xmlns:a16="http://schemas.microsoft.com/office/drawing/2014/main" val="69292944"/>
                    </a:ext>
                  </a:extLst>
                </a:gridCol>
              </a:tblGrid>
              <a:tr h="286429">
                <a:tc>
                  <a:txBody>
                    <a:bodyPr/>
                    <a:lstStyle/>
                    <a:p>
                      <a:pPr algn="ctr" fontAlgn="ctr"/>
                      <a:r>
                        <a:rPr lang="en-US" sz="1200" b="1" dirty="0">
                          <a:solidFill>
                            <a:srgbClr val="FFFFFF"/>
                          </a:solidFill>
                          <a:effectLst/>
                          <a:latin typeface="Open Sans Bold"/>
                        </a:rPr>
                        <a:t> </a:t>
                      </a:r>
                    </a:p>
                  </a:txBody>
                  <a:tcPr marL="60960" marR="60960" marT="60960" marB="60960" anchor="ctr">
                    <a:lnL>
                      <a:noFill/>
                    </a:lnL>
                    <a:lnR>
                      <a:noFill/>
                    </a:lnR>
                    <a:lnT>
                      <a:noFill/>
                    </a:lnT>
                    <a:lnB>
                      <a:noFill/>
                    </a:lnB>
                    <a:solidFill>
                      <a:srgbClr val="6F8293"/>
                    </a:solidFill>
                  </a:tcPr>
                </a:tc>
                <a:tc>
                  <a:txBody>
                    <a:bodyPr/>
                    <a:lstStyle/>
                    <a:p>
                      <a:pPr algn="ctr" fontAlgn="ctr"/>
                      <a:r>
                        <a:rPr lang="en-US" sz="1200" b="1">
                          <a:solidFill>
                            <a:srgbClr val="FFFFFF"/>
                          </a:solidFill>
                          <a:effectLst/>
                          <a:latin typeface="Open Sans Bold"/>
                        </a:rPr>
                        <a:t>802.11 (legacy)</a:t>
                      </a:r>
                    </a:p>
                  </a:txBody>
                  <a:tcPr marL="60960" marR="60960" marT="60960" marB="60960" anchor="ctr">
                    <a:lnL>
                      <a:noFill/>
                    </a:lnL>
                    <a:lnR>
                      <a:noFill/>
                    </a:lnR>
                    <a:lnT>
                      <a:noFill/>
                    </a:lnT>
                    <a:lnB>
                      <a:noFill/>
                    </a:lnB>
                    <a:solidFill>
                      <a:srgbClr val="6F8293"/>
                    </a:solidFill>
                  </a:tcPr>
                </a:tc>
                <a:tc>
                  <a:txBody>
                    <a:bodyPr/>
                    <a:lstStyle/>
                    <a:p>
                      <a:pPr algn="ctr" fontAlgn="ctr"/>
                      <a:r>
                        <a:rPr lang="en-US" sz="1200" b="1" dirty="0">
                          <a:solidFill>
                            <a:srgbClr val="FFFFFF"/>
                          </a:solidFill>
                          <a:effectLst/>
                          <a:latin typeface="Open Sans Bold"/>
                        </a:rPr>
                        <a:t>802.11a</a:t>
                      </a:r>
                    </a:p>
                  </a:txBody>
                  <a:tcPr marL="60960" marR="60960" marT="60960" marB="60960" anchor="ctr">
                    <a:lnL>
                      <a:noFill/>
                    </a:lnL>
                    <a:lnR>
                      <a:noFill/>
                    </a:lnR>
                    <a:lnT>
                      <a:noFill/>
                    </a:lnT>
                    <a:lnB>
                      <a:noFill/>
                    </a:lnB>
                    <a:solidFill>
                      <a:srgbClr val="6F8293"/>
                    </a:solidFill>
                  </a:tcPr>
                </a:tc>
                <a:tc>
                  <a:txBody>
                    <a:bodyPr/>
                    <a:lstStyle/>
                    <a:p>
                      <a:pPr algn="ctr" fontAlgn="ctr"/>
                      <a:r>
                        <a:rPr lang="en-US" sz="1200" b="1">
                          <a:solidFill>
                            <a:srgbClr val="FFFFFF"/>
                          </a:solidFill>
                          <a:effectLst/>
                          <a:latin typeface="Open Sans Bold"/>
                        </a:rPr>
                        <a:t>802.11b</a:t>
                      </a:r>
                    </a:p>
                  </a:txBody>
                  <a:tcPr marL="60960" marR="60960" marT="60960" marB="60960" anchor="ctr">
                    <a:lnL>
                      <a:noFill/>
                    </a:lnL>
                    <a:lnR>
                      <a:noFill/>
                    </a:lnR>
                    <a:lnT>
                      <a:noFill/>
                    </a:lnT>
                    <a:lnB>
                      <a:noFill/>
                    </a:lnB>
                    <a:solidFill>
                      <a:srgbClr val="6F8293"/>
                    </a:solidFill>
                  </a:tcPr>
                </a:tc>
                <a:tc>
                  <a:txBody>
                    <a:bodyPr/>
                    <a:lstStyle/>
                    <a:p>
                      <a:pPr algn="ctr" fontAlgn="ctr"/>
                      <a:r>
                        <a:rPr lang="en-US" sz="1200" b="1">
                          <a:solidFill>
                            <a:srgbClr val="FFFFFF"/>
                          </a:solidFill>
                          <a:effectLst/>
                          <a:latin typeface="Open Sans Bold"/>
                        </a:rPr>
                        <a:t>802.11g</a:t>
                      </a:r>
                    </a:p>
                  </a:txBody>
                  <a:tcPr marL="60960" marR="60960" marT="60960" marB="60960" anchor="ctr">
                    <a:lnL>
                      <a:noFill/>
                    </a:lnL>
                    <a:lnR>
                      <a:noFill/>
                    </a:lnR>
                    <a:lnT>
                      <a:noFill/>
                    </a:lnT>
                    <a:lnB>
                      <a:noFill/>
                    </a:lnB>
                    <a:solidFill>
                      <a:srgbClr val="6F8293"/>
                    </a:solidFill>
                  </a:tcPr>
                </a:tc>
                <a:tc>
                  <a:txBody>
                    <a:bodyPr/>
                    <a:lstStyle/>
                    <a:p>
                      <a:pPr algn="ctr" fontAlgn="ctr"/>
                      <a:r>
                        <a:rPr lang="en-US" sz="1200" b="1">
                          <a:solidFill>
                            <a:srgbClr val="FFFFFF"/>
                          </a:solidFill>
                          <a:effectLst/>
                          <a:latin typeface="Open Sans Bold"/>
                        </a:rPr>
                        <a:t>802.11n</a:t>
                      </a:r>
                    </a:p>
                  </a:txBody>
                  <a:tcPr marL="60960" marR="60960" marT="60960" marB="60960" anchor="ctr">
                    <a:lnL>
                      <a:noFill/>
                    </a:lnL>
                    <a:lnR>
                      <a:noFill/>
                    </a:lnR>
                    <a:lnT>
                      <a:noFill/>
                    </a:lnT>
                    <a:lnB>
                      <a:noFill/>
                    </a:lnB>
                    <a:solidFill>
                      <a:srgbClr val="6F8293"/>
                    </a:solidFill>
                  </a:tcPr>
                </a:tc>
                <a:tc>
                  <a:txBody>
                    <a:bodyPr/>
                    <a:lstStyle/>
                    <a:p>
                      <a:pPr algn="ctr" fontAlgn="ctr"/>
                      <a:r>
                        <a:rPr lang="en-US" sz="1200" b="1">
                          <a:solidFill>
                            <a:srgbClr val="FFFFFF"/>
                          </a:solidFill>
                          <a:effectLst/>
                          <a:latin typeface="Open Sans Bold"/>
                        </a:rPr>
                        <a:t>802.11ac</a:t>
                      </a:r>
                    </a:p>
                  </a:txBody>
                  <a:tcPr marL="60960" marR="60960" marT="60960" marB="60960" anchor="ctr">
                    <a:lnL>
                      <a:noFill/>
                    </a:lnL>
                    <a:lnR>
                      <a:noFill/>
                    </a:lnR>
                    <a:lnT>
                      <a:noFill/>
                    </a:lnT>
                    <a:lnB>
                      <a:noFill/>
                    </a:lnB>
                    <a:solidFill>
                      <a:srgbClr val="6F8293"/>
                    </a:solidFill>
                  </a:tcPr>
                </a:tc>
                <a:extLst>
                  <a:ext uri="{0D108BD9-81ED-4DB2-BD59-A6C34878D82A}">
                    <a16:rowId xmlns:a16="http://schemas.microsoft.com/office/drawing/2014/main" val="2351301532"/>
                  </a:ext>
                </a:extLst>
              </a:tr>
              <a:tr h="335660">
                <a:tc>
                  <a:txBody>
                    <a:bodyPr/>
                    <a:lstStyle/>
                    <a:p>
                      <a:pPr algn="l" fontAlgn="t"/>
                      <a:r>
                        <a:rPr lang="en-US" sz="1200" dirty="0">
                          <a:solidFill>
                            <a:srgbClr val="9AA5AC"/>
                          </a:solidFill>
                          <a:effectLst/>
                          <a:latin typeface="Open Sans Bold"/>
                        </a:rPr>
                        <a:t>Max</a:t>
                      </a:r>
                      <a:r>
                        <a:rPr lang="en-US" sz="1200" baseline="0" dirty="0">
                          <a:solidFill>
                            <a:srgbClr val="9AA5AC"/>
                          </a:solidFill>
                          <a:effectLst/>
                          <a:latin typeface="Open Sans Bold"/>
                        </a:rPr>
                        <a:t> </a:t>
                      </a:r>
                      <a:r>
                        <a:rPr lang="en-US" sz="1200" dirty="0">
                          <a:solidFill>
                            <a:srgbClr val="9AA5AC"/>
                          </a:solidFill>
                          <a:effectLst/>
                          <a:latin typeface="Open Sans Bold"/>
                        </a:rPr>
                        <a:t>Speed</a:t>
                      </a:r>
                    </a:p>
                  </a:txBody>
                  <a:tcPr marL="152400" marR="152400" marT="99060" marB="106680">
                    <a:lnL>
                      <a:noFill/>
                    </a:lnL>
                    <a:lnR>
                      <a:noFill/>
                    </a:lnR>
                    <a:lnT>
                      <a:noFill/>
                    </a:lnT>
                    <a:lnB>
                      <a:noFill/>
                    </a:lnB>
                    <a:solidFill>
                      <a:srgbClr val="FFFFFF"/>
                    </a:solidFill>
                  </a:tcPr>
                </a:tc>
                <a:tc>
                  <a:txBody>
                    <a:bodyPr/>
                    <a:lstStyle/>
                    <a:p>
                      <a:pPr algn="l" fontAlgn="t"/>
                      <a:r>
                        <a:rPr lang="en-US" sz="1200">
                          <a:solidFill>
                            <a:srgbClr val="999999"/>
                          </a:solidFill>
                          <a:effectLst/>
                          <a:latin typeface="Open Sans Semibold"/>
                        </a:rPr>
                        <a:t>1.2 Mbit/s</a:t>
                      </a:r>
                    </a:p>
                  </a:txBody>
                  <a:tcPr marL="152400" marR="152400" marT="99060" marB="106680">
                    <a:lnL>
                      <a:noFill/>
                    </a:lnL>
                    <a:lnR>
                      <a:noFill/>
                    </a:lnR>
                    <a:lnT>
                      <a:noFill/>
                    </a:lnT>
                    <a:lnB>
                      <a:noFill/>
                    </a:lnB>
                    <a:solidFill>
                      <a:srgbClr val="F3F5F7"/>
                    </a:solidFill>
                  </a:tcPr>
                </a:tc>
                <a:tc>
                  <a:txBody>
                    <a:bodyPr/>
                    <a:lstStyle/>
                    <a:p>
                      <a:pPr algn="l" fontAlgn="t"/>
                      <a:r>
                        <a:rPr lang="en-US" sz="1200">
                          <a:solidFill>
                            <a:srgbClr val="999999"/>
                          </a:solidFill>
                          <a:effectLst/>
                          <a:latin typeface="Open Sans Semibold"/>
                        </a:rPr>
                        <a:t>54 Mbit/s</a:t>
                      </a:r>
                    </a:p>
                  </a:txBody>
                  <a:tcPr marL="152400" marR="152400" marT="99060" marB="106680">
                    <a:lnL>
                      <a:noFill/>
                    </a:lnL>
                    <a:lnR>
                      <a:noFill/>
                    </a:lnR>
                    <a:lnT>
                      <a:noFill/>
                    </a:lnT>
                    <a:lnB>
                      <a:noFill/>
                    </a:lnB>
                    <a:solidFill>
                      <a:srgbClr val="F3F5F7"/>
                    </a:solidFill>
                  </a:tcPr>
                </a:tc>
                <a:tc>
                  <a:txBody>
                    <a:bodyPr/>
                    <a:lstStyle/>
                    <a:p>
                      <a:pPr algn="l" fontAlgn="t"/>
                      <a:r>
                        <a:rPr lang="en-US" sz="1200" dirty="0">
                          <a:solidFill>
                            <a:srgbClr val="999999"/>
                          </a:solidFill>
                          <a:effectLst/>
                          <a:latin typeface="Open Sans Semibold"/>
                        </a:rPr>
                        <a:t>11 Mbit/s</a:t>
                      </a:r>
                    </a:p>
                  </a:txBody>
                  <a:tcPr marL="152400" marR="152400" marT="99060" marB="106680">
                    <a:lnL>
                      <a:noFill/>
                    </a:lnL>
                    <a:lnR>
                      <a:noFill/>
                    </a:lnR>
                    <a:lnT>
                      <a:noFill/>
                    </a:lnT>
                    <a:lnB>
                      <a:noFill/>
                    </a:lnB>
                    <a:solidFill>
                      <a:srgbClr val="F3F5F7"/>
                    </a:solidFill>
                  </a:tcPr>
                </a:tc>
                <a:tc>
                  <a:txBody>
                    <a:bodyPr/>
                    <a:lstStyle/>
                    <a:p>
                      <a:pPr algn="l" fontAlgn="t"/>
                      <a:r>
                        <a:rPr lang="en-US" sz="1200" dirty="0">
                          <a:solidFill>
                            <a:srgbClr val="999999"/>
                          </a:solidFill>
                          <a:effectLst/>
                          <a:latin typeface="Open Sans Semibold"/>
                        </a:rPr>
                        <a:t>54 Mbit/s</a:t>
                      </a:r>
                    </a:p>
                  </a:txBody>
                  <a:tcPr marL="152400" marR="152400" marT="99060" marB="106680">
                    <a:lnL>
                      <a:noFill/>
                    </a:lnL>
                    <a:lnR>
                      <a:noFill/>
                    </a:lnR>
                    <a:lnT>
                      <a:noFill/>
                    </a:lnT>
                    <a:lnB>
                      <a:noFill/>
                    </a:lnB>
                    <a:solidFill>
                      <a:srgbClr val="F3F5F7"/>
                    </a:solidFill>
                  </a:tcPr>
                </a:tc>
                <a:tc>
                  <a:txBody>
                    <a:bodyPr/>
                    <a:lstStyle/>
                    <a:p>
                      <a:pPr algn="l" fontAlgn="t"/>
                      <a:r>
                        <a:rPr lang="en-US" sz="1200">
                          <a:solidFill>
                            <a:srgbClr val="999999"/>
                          </a:solidFill>
                          <a:effectLst/>
                          <a:latin typeface="Open Sans Semibold"/>
                        </a:rPr>
                        <a:t>150 Mbit/s</a:t>
                      </a:r>
                    </a:p>
                  </a:txBody>
                  <a:tcPr marL="152400" marR="152400" marT="99060" marB="106680">
                    <a:lnL>
                      <a:noFill/>
                    </a:lnL>
                    <a:lnR>
                      <a:noFill/>
                    </a:lnR>
                    <a:lnT>
                      <a:noFill/>
                    </a:lnT>
                    <a:lnB>
                      <a:noFill/>
                    </a:lnB>
                    <a:solidFill>
                      <a:srgbClr val="F3F5F7"/>
                    </a:solidFill>
                  </a:tcPr>
                </a:tc>
                <a:tc>
                  <a:txBody>
                    <a:bodyPr/>
                    <a:lstStyle/>
                    <a:p>
                      <a:pPr algn="l" fontAlgn="t"/>
                      <a:r>
                        <a:rPr lang="en-US" sz="1200" dirty="0">
                          <a:solidFill>
                            <a:srgbClr val="999999"/>
                          </a:solidFill>
                          <a:effectLst/>
                          <a:latin typeface="Open Sans Semibold"/>
                        </a:rPr>
                        <a:t>800 Mbit/s</a:t>
                      </a:r>
                    </a:p>
                  </a:txBody>
                  <a:tcPr marL="152400" marR="152400" marT="99060" marB="106680">
                    <a:lnL>
                      <a:noFill/>
                    </a:lnL>
                    <a:lnR>
                      <a:noFill/>
                    </a:lnR>
                    <a:lnT>
                      <a:noFill/>
                    </a:lnT>
                    <a:lnB>
                      <a:noFill/>
                    </a:lnB>
                    <a:solidFill>
                      <a:srgbClr val="F3F5F7"/>
                    </a:solidFill>
                  </a:tcPr>
                </a:tc>
                <a:extLst>
                  <a:ext uri="{0D108BD9-81ED-4DB2-BD59-A6C34878D82A}">
                    <a16:rowId xmlns:a16="http://schemas.microsoft.com/office/drawing/2014/main" val="4048830964"/>
                  </a:ext>
                </a:extLst>
              </a:tr>
            </a:tbl>
          </a:graphicData>
        </a:graphic>
      </p:graphicFrame>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8</a:t>
            </a:fld>
            <a:endParaRPr lang="en-US" altLang="en-US"/>
          </a:p>
        </p:txBody>
      </p:sp>
      <p:sp>
        <p:nvSpPr>
          <p:cNvPr id="8" name="Rectangle 7"/>
          <p:cNvSpPr/>
          <p:nvPr/>
        </p:nvSpPr>
        <p:spPr>
          <a:xfrm>
            <a:off x="527398" y="4666430"/>
            <a:ext cx="7816501" cy="30777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en-US" sz="1400" dirty="0">
                <a:hlinkClick r:id="rId2"/>
              </a:rPr>
              <a:t>https://kenstechtips.com/index.php/download-speeds-2g-3g-and-4g-actual-meaning</a:t>
            </a:r>
            <a:r>
              <a:rPr lang="en-US" sz="1400" dirty="0"/>
              <a:t> </a:t>
            </a:r>
          </a:p>
        </p:txBody>
      </p:sp>
      <p:sp>
        <p:nvSpPr>
          <p:cNvPr id="10" name="Rectangle 9"/>
          <p:cNvSpPr/>
          <p:nvPr/>
        </p:nvSpPr>
        <p:spPr>
          <a:xfrm>
            <a:off x="506999" y="6096000"/>
            <a:ext cx="7772400" cy="30777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en-US" sz="1400" dirty="0">
                <a:hlinkClick r:id="rId3"/>
              </a:rPr>
              <a:t>http://www.androidauthority.com/wifi-standards-explained-802-11b-g-n-ac-ad-ah-af-666245/</a:t>
            </a:r>
            <a:r>
              <a:rPr lang="en-US" sz="1400" dirty="0"/>
              <a:t> </a:t>
            </a:r>
          </a:p>
        </p:txBody>
      </p:sp>
      <p:graphicFrame>
        <p:nvGraphicFramePr>
          <p:cNvPr id="14" name="Table 13"/>
          <p:cNvGraphicFramePr>
            <a:graphicFrameLocks noGrp="1"/>
          </p:cNvGraphicFramePr>
          <p:nvPr>
            <p:extLst>
              <p:ext uri="{D42A27DB-BD31-4B8C-83A1-F6EECF244321}">
                <p14:modId xmlns:p14="http://schemas.microsoft.com/office/powerpoint/2010/main" val="771415932"/>
              </p:ext>
            </p:extLst>
          </p:nvPr>
        </p:nvGraphicFramePr>
        <p:xfrm>
          <a:off x="533398" y="944933"/>
          <a:ext cx="7810501" cy="3616254"/>
        </p:xfrm>
        <a:graphic>
          <a:graphicData uri="http://schemas.openxmlformats.org/drawingml/2006/table">
            <a:tbl>
              <a:tblPr firstRow="1" firstCol="1">
                <a:tableStyleId>{35758FB7-9AC5-4552-8A53-C91805E547FA}</a:tableStyleId>
              </a:tblPr>
              <a:tblGrid>
                <a:gridCol w="1333501">
                  <a:extLst>
                    <a:ext uri="{9D8B030D-6E8A-4147-A177-3AD203B41FA5}">
                      <a16:colId xmlns:a16="http://schemas.microsoft.com/office/drawing/2014/main" val="2314498179"/>
                    </a:ext>
                  </a:extLst>
                </a:gridCol>
                <a:gridCol w="1371600">
                  <a:extLst>
                    <a:ext uri="{9D8B030D-6E8A-4147-A177-3AD203B41FA5}">
                      <a16:colId xmlns:a16="http://schemas.microsoft.com/office/drawing/2014/main" val="3355308829"/>
                    </a:ext>
                  </a:extLst>
                </a:gridCol>
                <a:gridCol w="1752600">
                  <a:extLst>
                    <a:ext uri="{9D8B030D-6E8A-4147-A177-3AD203B41FA5}">
                      <a16:colId xmlns:a16="http://schemas.microsoft.com/office/drawing/2014/main" val="933130327"/>
                    </a:ext>
                  </a:extLst>
                </a:gridCol>
                <a:gridCol w="1828800">
                  <a:extLst>
                    <a:ext uri="{9D8B030D-6E8A-4147-A177-3AD203B41FA5}">
                      <a16:colId xmlns:a16="http://schemas.microsoft.com/office/drawing/2014/main" val="3112040983"/>
                    </a:ext>
                  </a:extLst>
                </a:gridCol>
                <a:gridCol w="1524000">
                  <a:extLst>
                    <a:ext uri="{9D8B030D-6E8A-4147-A177-3AD203B41FA5}">
                      <a16:colId xmlns:a16="http://schemas.microsoft.com/office/drawing/2014/main" val="3180546598"/>
                    </a:ext>
                  </a:extLst>
                </a:gridCol>
              </a:tblGrid>
              <a:tr h="322700">
                <a:tc>
                  <a:txBody>
                    <a:bodyPr/>
                    <a:lstStyle/>
                    <a:p>
                      <a:pPr algn="ctr" fontAlgn="ctr"/>
                      <a:r>
                        <a:rPr lang="en-US" sz="1200">
                          <a:effectLst/>
                        </a:rPr>
                        <a:t>Generation</a:t>
                      </a:r>
                    </a:p>
                  </a:txBody>
                  <a:tcPr marL="67157" marR="67157" marT="33579" marB="33579" anchor="ctr"/>
                </a:tc>
                <a:tc>
                  <a:txBody>
                    <a:bodyPr/>
                    <a:lstStyle/>
                    <a:p>
                      <a:pPr algn="ctr" fontAlgn="ctr"/>
                      <a:r>
                        <a:rPr lang="en-US" sz="1200">
                          <a:effectLst/>
                        </a:rPr>
                        <a:t>Icon</a:t>
                      </a:r>
                    </a:p>
                  </a:txBody>
                  <a:tcPr marL="67157" marR="67157" marT="33579" marB="33579" anchor="ctr"/>
                </a:tc>
                <a:tc>
                  <a:txBody>
                    <a:bodyPr/>
                    <a:lstStyle/>
                    <a:p>
                      <a:pPr algn="ctr" fontAlgn="ctr"/>
                      <a:r>
                        <a:rPr lang="en-US" sz="1200">
                          <a:effectLst/>
                        </a:rPr>
                        <a:t>Technology</a:t>
                      </a:r>
                    </a:p>
                  </a:txBody>
                  <a:tcPr marL="67157" marR="67157" marT="33579" marB="33579" anchor="ctr"/>
                </a:tc>
                <a:tc>
                  <a:txBody>
                    <a:bodyPr/>
                    <a:lstStyle/>
                    <a:p>
                      <a:pPr algn="ctr" fontAlgn="ctr"/>
                      <a:r>
                        <a:rPr lang="en-US" sz="1200" dirty="0">
                          <a:effectLst/>
                        </a:rPr>
                        <a:t>Max Download Speed</a:t>
                      </a:r>
                    </a:p>
                  </a:txBody>
                  <a:tcPr marL="67157" marR="67157" marT="33579" marB="33579" anchor="ctr"/>
                </a:tc>
                <a:tc>
                  <a:txBody>
                    <a:bodyPr/>
                    <a:lstStyle/>
                    <a:p>
                      <a:pPr algn="ctr" fontAlgn="ctr"/>
                      <a:r>
                        <a:rPr lang="en-US" sz="1200">
                          <a:effectLst/>
                        </a:rPr>
                        <a:t>Typical Download Speed</a:t>
                      </a:r>
                    </a:p>
                  </a:txBody>
                  <a:tcPr marL="67157" marR="67157" marT="33579" marB="33579" anchor="ctr"/>
                </a:tc>
                <a:extLst>
                  <a:ext uri="{0D108BD9-81ED-4DB2-BD59-A6C34878D82A}">
                    <a16:rowId xmlns:a16="http://schemas.microsoft.com/office/drawing/2014/main" val="2205345315"/>
                  </a:ext>
                </a:extLst>
              </a:tr>
              <a:tr h="186380">
                <a:tc rowSpan="2">
                  <a:txBody>
                    <a:bodyPr/>
                    <a:lstStyle/>
                    <a:p>
                      <a:pPr algn="ctr" fontAlgn="ctr"/>
                      <a:r>
                        <a:rPr lang="en-US" sz="1200" dirty="0">
                          <a:effectLst/>
                        </a:rPr>
                        <a:t>2G</a:t>
                      </a:r>
                    </a:p>
                  </a:txBody>
                  <a:tcPr marL="67157" marR="67157" marT="33579" marB="33579" anchor="ctr"/>
                </a:tc>
                <a:tc>
                  <a:txBody>
                    <a:bodyPr/>
                    <a:lstStyle/>
                    <a:p>
                      <a:pPr algn="ctr" fontAlgn="ctr"/>
                      <a:r>
                        <a:rPr lang="en-US" sz="1200">
                          <a:effectLst/>
                        </a:rPr>
                        <a:t>G</a:t>
                      </a:r>
                      <a:endParaRPr lang="en-US" sz="1200">
                        <a:solidFill>
                          <a:srgbClr val="FFFFFF"/>
                        </a:solidFill>
                        <a:effectLst/>
                      </a:endParaRPr>
                    </a:p>
                  </a:txBody>
                  <a:tcPr marL="67157" marR="67157" marT="33579" marB="33579" anchor="ctr"/>
                </a:tc>
                <a:tc>
                  <a:txBody>
                    <a:bodyPr/>
                    <a:lstStyle/>
                    <a:p>
                      <a:pPr fontAlgn="ctr"/>
                      <a:r>
                        <a:rPr lang="en-US" sz="1200">
                          <a:effectLst/>
                        </a:rPr>
                        <a:t>GPRS</a:t>
                      </a:r>
                    </a:p>
                  </a:txBody>
                  <a:tcPr marL="67157" marR="67157" marT="33579" marB="33579" anchor="ctr"/>
                </a:tc>
                <a:tc>
                  <a:txBody>
                    <a:bodyPr/>
                    <a:lstStyle/>
                    <a:p>
                      <a:pPr fontAlgn="ctr"/>
                      <a:r>
                        <a:rPr lang="en-US" sz="1200">
                          <a:effectLst/>
                        </a:rPr>
                        <a:t>0.1Mbit/s</a:t>
                      </a:r>
                    </a:p>
                  </a:txBody>
                  <a:tcPr marL="67157" marR="67157" marT="33579" marB="33579" anchor="ctr"/>
                </a:tc>
                <a:tc>
                  <a:txBody>
                    <a:bodyPr/>
                    <a:lstStyle/>
                    <a:p>
                      <a:pPr fontAlgn="ctr"/>
                      <a:r>
                        <a:rPr lang="en-US" sz="1200">
                          <a:effectLst/>
                        </a:rPr>
                        <a:t>&lt;0.1Mbit/s</a:t>
                      </a:r>
                    </a:p>
                  </a:txBody>
                  <a:tcPr marL="67157" marR="67157" marT="33579" marB="33579" anchor="ctr"/>
                </a:tc>
                <a:extLst>
                  <a:ext uri="{0D108BD9-81ED-4DB2-BD59-A6C34878D82A}">
                    <a16:rowId xmlns:a16="http://schemas.microsoft.com/office/drawing/2014/main" val="303244857"/>
                  </a:ext>
                </a:extLst>
              </a:tr>
              <a:tr h="186380">
                <a:tc vMerge="1">
                  <a:txBody>
                    <a:bodyPr/>
                    <a:lstStyle/>
                    <a:p>
                      <a:endParaRPr lang="en-US"/>
                    </a:p>
                  </a:txBody>
                  <a:tcPr/>
                </a:tc>
                <a:tc>
                  <a:txBody>
                    <a:bodyPr/>
                    <a:lstStyle/>
                    <a:p>
                      <a:pPr algn="ctr" fontAlgn="ctr"/>
                      <a:r>
                        <a:rPr lang="en-US" sz="1200">
                          <a:effectLst/>
                        </a:rPr>
                        <a:t>E</a:t>
                      </a:r>
                      <a:endParaRPr lang="en-US" sz="1200">
                        <a:solidFill>
                          <a:srgbClr val="FFFFFF"/>
                        </a:solidFill>
                        <a:effectLst/>
                      </a:endParaRPr>
                    </a:p>
                  </a:txBody>
                  <a:tcPr marL="67157" marR="67157" marT="33579" marB="33579" anchor="ctr"/>
                </a:tc>
                <a:tc>
                  <a:txBody>
                    <a:bodyPr/>
                    <a:lstStyle/>
                    <a:p>
                      <a:pPr fontAlgn="ctr"/>
                      <a:r>
                        <a:rPr lang="en-US" sz="1200">
                          <a:effectLst/>
                        </a:rPr>
                        <a:t>EDGE</a:t>
                      </a:r>
                    </a:p>
                  </a:txBody>
                  <a:tcPr marL="67157" marR="67157" marT="33579" marB="33579" anchor="ctr"/>
                </a:tc>
                <a:tc>
                  <a:txBody>
                    <a:bodyPr/>
                    <a:lstStyle/>
                    <a:p>
                      <a:pPr fontAlgn="ctr"/>
                      <a:r>
                        <a:rPr lang="en-US" sz="1200">
                          <a:effectLst/>
                        </a:rPr>
                        <a:t>0.3Mbit/s</a:t>
                      </a:r>
                    </a:p>
                  </a:txBody>
                  <a:tcPr marL="67157" marR="67157" marT="33579" marB="33579" anchor="ctr"/>
                </a:tc>
                <a:tc>
                  <a:txBody>
                    <a:bodyPr/>
                    <a:lstStyle/>
                    <a:p>
                      <a:pPr fontAlgn="ctr"/>
                      <a:r>
                        <a:rPr lang="en-US" sz="1200" dirty="0">
                          <a:effectLst/>
                        </a:rPr>
                        <a:t>0.1Mbit/s</a:t>
                      </a:r>
                    </a:p>
                  </a:txBody>
                  <a:tcPr marL="67157" marR="67157" marT="33579" marB="33579" anchor="ctr"/>
                </a:tc>
                <a:extLst>
                  <a:ext uri="{0D108BD9-81ED-4DB2-BD59-A6C34878D82A}">
                    <a16:rowId xmlns:a16="http://schemas.microsoft.com/office/drawing/2014/main" val="4196491984"/>
                  </a:ext>
                </a:extLst>
              </a:tr>
              <a:tr h="186380">
                <a:tc rowSpan="4">
                  <a:txBody>
                    <a:bodyPr/>
                    <a:lstStyle/>
                    <a:p>
                      <a:pPr algn="ctr" fontAlgn="ctr"/>
                      <a:r>
                        <a:rPr lang="en-US" sz="1200">
                          <a:effectLst/>
                        </a:rPr>
                        <a:t>3G</a:t>
                      </a:r>
                    </a:p>
                  </a:txBody>
                  <a:tcPr marL="67157" marR="67157" marT="33579" marB="33579" anchor="ctr"/>
                </a:tc>
                <a:tc>
                  <a:txBody>
                    <a:bodyPr/>
                    <a:lstStyle/>
                    <a:p>
                      <a:pPr algn="ctr" fontAlgn="ctr"/>
                      <a:r>
                        <a:rPr lang="en-US" sz="1200">
                          <a:effectLst/>
                        </a:rPr>
                        <a:t>3G</a:t>
                      </a:r>
                      <a:endParaRPr lang="en-US" sz="1200">
                        <a:solidFill>
                          <a:srgbClr val="FFFFFF"/>
                        </a:solidFill>
                        <a:effectLst/>
                      </a:endParaRPr>
                    </a:p>
                  </a:txBody>
                  <a:tcPr marL="67157" marR="67157" marT="33579" marB="33579" anchor="ctr"/>
                </a:tc>
                <a:tc>
                  <a:txBody>
                    <a:bodyPr/>
                    <a:lstStyle/>
                    <a:p>
                      <a:pPr fontAlgn="ctr"/>
                      <a:r>
                        <a:rPr lang="en-US" sz="1200">
                          <a:effectLst/>
                        </a:rPr>
                        <a:t>3G (Basic)</a:t>
                      </a:r>
                    </a:p>
                  </a:txBody>
                  <a:tcPr marL="67157" marR="67157" marT="33579" marB="33579" anchor="ctr"/>
                </a:tc>
                <a:tc>
                  <a:txBody>
                    <a:bodyPr/>
                    <a:lstStyle/>
                    <a:p>
                      <a:pPr fontAlgn="ctr"/>
                      <a:r>
                        <a:rPr lang="en-US" sz="1200">
                          <a:effectLst/>
                        </a:rPr>
                        <a:t>0.3Mbit/s</a:t>
                      </a:r>
                    </a:p>
                  </a:txBody>
                  <a:tcPr marL="67157" marR="67157" marT="33579" marB="33579" anchor="ctr"/>
                </a:tc>
                <a:tc>
                  <a:txBody>
                    <a:bodyPr/>
                    <a:lstStyle/>
                    <a:p>
                      <a:pPr fontAlgn="ctr"/>
                      <a:r>
                        <a:rPr lang="en-US" sz="1200">
                          <a:effectLst/>
                        </a:rPr>
                        <a:t>0.1Mbit/s</a:t>
                      </a:r>
                    </a:p>
                  </a:txBody>
                  <a:tcPr marL="67157" marR="67157" marT="33579" marB="33579" anchor="ctr"/>
                </a:tc>
                <a:extLst>
                  <a:ext uri="{0D108BD9-81ED-4DB2-BD59-A6C34878D82A}">
                    <a16:rowId xmlns:a16="http://schemas.microsoft.com/office/drawing/2014/main" val="2384242211"/>
                  </a:ext>
                </a:extLst>
              </a:tr>
              <a:tr h="186380">
                <a:tc vMerge="1">
                  <a:txBody>
                    <a:bodyPr/>
                    <a:lstStyle/>
                    <a:p>
                      <a:endParaRPr lang="en-US"/>
                    </a:p>
                  </a:txBody>
                  <a:tcPr/>
                </a:tc>
                <a:tc>
                  <a:txBody>
                    <a:bodyPr/>
                    <a:lstStyle/>
                    <a:p>
                      <a:pPr algn="ctr" fontAlgn="ctr"/>
                      <a:r>
                        <a:rPr lang="en-US" sz="1200" dirty="0">
                          <a:effectLst/>
                        </a:rPr>
                        <a:t>H</a:t>
                      </a:r>
                      <a:endParaRPr lang="en-US" sz="1200" dirty="0">
                        <a:solidFill>
                          <a:srgbClr val="FFFFFF"/>
                        </a:solidFill>
                        <a:effectLst/>
                      </a:endParaRPr>
                    </a:p>
                  </a:txBody>
                  <a:tcPr marL="67157" marR="67157" marT="33579" marB="33579" anchor="ctr"/>
                </a:tc>
                <a:tc>
                  <a:txBody>
                    <a:bodyPr/>
                    <a:lstStyle/>
                    <a:p>
                      <a:pPr fontAlgn="ctr"/>
                      <a:r>
                        <a:rPr lang="en-US" sz="1200">
                          <a:effectLst/>
                        </a:rPr>
                        <a:t>HSPA</a:t>
                      </a:r>
                    </a:p>
                  </a:txBody>
                  <a:tcPr marL="67157" marR="67157" marT="33579" marB="33579" anchor="ctr"/>
                </a:tc>
                <a:tc>
                  <a:txBody>
                    <a:bodyPr/>
                    <a:lstStyle/>
                    <a:p>
                      <a:pPr fontAlgn="ctr"/>
                      <a:r>
                        <a:rPr lang="en-US" sz="1200">
                          <a:effectLst/>
                        </a:rPr>
                        <a:t>7.2Mbit/s</a:t>
                      </a:r>
                    </a:p>
                  </a:txBody>
                  <a:tcPr marL="67157" marR="67157" marT="33579" marB="33579" anchor="ctr"/>
                </a:tc>
                <a:tc>
                  <a:txBody>
                    <a:bodyPr/>
                    <a:lstStyle/>
                    <a:p>
                      <a:pPr fontAlgn="ctr"/>
                      <a:r>
                        <a:rPr lang="en-US" sz="1200">
                          <a:effectLst/>
                        </a:rPr>
                        <a:t>1.5Mbit/s</a:t>
                      </a:r>
                    </a:p>
                  </a:txBody>
                  <a:tcPr marL="67157" marR="67157" marT="33579" marB="33579" anchor="ctr"/>
                </a:tc>
                <a:extLst>
                  <a:ext uri="{0D108BD9-81ED-4DB2-BD59-A6C34878D82A}">
                    <a16:rowId xmlns:a16="http://schemas.microsoft.com/office/drawing/2014/main" val="3056588183"/>
                  </a:ext>
                </a:extLst>
              </a:tr>
              <a:tr h="186380">
                <a:tc vMerge="1">
                  <a:txBody>
                    <a:bodyPr/>
                    <a:lstStyle/>
                    <a:p>
                      <a:endParaRPr lang="en-US"/>
                    </a:p>
                  </a:txBody>
                  <a:tcPr/>
                </a:tc>
                <a:tc>
                  <a:txBody>
                    <a:bodyPr/>
                    <a:lstStyle/>
                    <a:p>
                      <a:pPr algn="ctr" fontAlgn="ctr"/>
                      <a:r>
                        <a:rPr lang="en-US" sz="1200">
                          <a:effectLst/>
                        </a:rPr>
                        <a:t>H+</a:t>
                      </a:r>
                      <a:endParaRPr lang="en-US" sz="1200">
                        <a:solidFill>
                          <a:srgbClr val="FFFFFF"/>
                        </a:solidFill>
                        <a:effectLst/>
                      </a:endParaRPr>
                    </a:p>
                  </a:txBody>
                  <a:tcPr marL="67157" marR="67157" marT="33579" marB="33579" anchor="ctr"/>
                </a:tc>
                <a:tc>
                  <a:txBody>
                    <a:bodyPr/>
                    <a:lstStyle/>
                    <a:p>
                      <a:pPr fontAlgn="ctr"/>
                      <a:r>
                        <a:rPr lang="en-US" sz="1200">
                          <a:effectLst/>
                        </a:rPr>
                        <a:t>HSPA+</a:t>
                      </a:r>
                    </a:p>
                  </a:txBody>
                  <a:tcPr marL="67157" marR="67157" marT="33579" marB="33579" anchor="ctr"/>
                </a:tc>
                <a:tc>
                  <a:txBody>
                    <a:bodyPr/>
                    <a:lstStyle/>
                    <a:p>
                      <a:pPr fontAlgn="ctr"/>
                      <a:r>
                        <a:rPr lang="en-US" sz="1200">
                          <a:effectLst/>
                        </a:rPr>
                        <a:t>21Mbit/s</a:t>
                      </a:r>
                    </a:p>
                  </a:txBody>
                  <a:tcPr marL="67157" marR="67157" marT="33579" marB="33579" anchor="ctr"/>
                </a:tc>
                <a:tc>
                  <a:txBody>
                    <a:bodyPr/>
                    <a:lstStyle/>
                    <a:p>
                      <a:pPr fontAlgn="ctr"/>
                      <a:r>
                        <a:rPr lang="en-US" sz="1200">
                          <a:effectLst/>
                        </a:rPr>
                        <a:t>4Mbit/s</a:t>
                      </a:r>
                    </a:p>
                  </a:txBody>
                  <a:tcPr marL="67157" marR="67157" marT="33579" marB="33579" anchor="ctr"/>
                </a:tc>
                <a:extLst>
                  <a:ext uri="{0D108BD9-81ED-4DB2-BD59-A6C34878D82A}">
                    <a16:rowId xmlns:a16="http://schemas.microsoft.com/office/drawing/2014/main" val="388099910"/>
                  </a:ext>
                </a:extLst>
              </a:tr>
              <a:tr h="186380">
                <a:tc vMerge="1">
                  <a:txBody>
                    <a:bodyPr/>
                    <a:lstStyle/>
                    <a:p>
                      <a:endParaRPr lang="en-US"/>
                    </a:p>
                  </a:txBody>
                  <a:tcPr/>
                </a:tc>
                <a:tc>
                  <a:txBody>
                    <a:bodyPr/>
                    <a:lstStyle/>
                    <a:p>
                      <a:pPr algn="ctr" fontAlgn="ctr"/>
                      <a:r>
                        <a:rPr lang="en-US" sz="1200">
                          <a:effectLst/>
                        </a:rPr>
                        <a:t>H+</a:t>
                      </a:r>
                      <a:endParaRPr lang="en-US" sz="1200">
                        <a:solidFill>
                          <a:srgbClr val="FFFFFF"/>
                        </a:solidFill>
                        <a:effectLst/>
                      </a:endParaRPr>
                    </a:p>
                  </a:txBody>
                  <a:tcPr marL="67157" marR="67157" marT="33579" marB="33579" anchor="ctr"/>
                </a:tc>
                <a:tc>
                  <a:txBody>
                    <a:bodyPr/>
                    <a:lstStyle/>
                    <a:p>
                      <a:pPr fontAlgn="ctr"/>
                      <a:r>
                        <a:rPr lang="en-US" sz="1200">
                          <a:effectLst/>
                        </a:rPr>
                        <a:t>DC-HSPA+</a:t>
                      </a:r>
                    </a:p>
                  </a:txBody>
                  <a:tcPr marL="67157" marR="67157" marT="33579" marB="33579" anchor="ctr"/>
                </a:tc>
                <a:tc>
                  <a:txBody>
                    <a:bodyPr/>
                    <a:lstStyle/>
                    <a:p>
                      <a:pPr fontAlgn="ctr"/>
                      <a:r>
                        <a:rPr lang="en-US" sz="1200">
                          <a:effectLst/>
                        </a:rPr>
                        <a:t>42Mbit/s</a:t>
                      </a:r>
                    </a:p>
                  </a:txBody>
                  <a:tcPr marL="67157" marR="67157" marT="33579" marB="33579" anchor="ctr"/>
                </a:tc>
                <a:tc>
                  <a:txBody>
                    <a:bodyPr/>
                    <a:lstStyle/>
                    <a:p>
                      <a:pPr fontAlgn="ctr"/>
                      <a:r>
                        <a:rPr lang="en-US" sz="1200">
                          <a:effectLst/>
                        </a:rPr>
                        <a:t>8Mbit/s</a:t>
                      </a:r>
                    </a:p>
                  </a:txBody>
                  <a:tcPr marL="67157" marR="67157" marT="33579" marB="33579" anchor="ctr"/>
                </a:tc>
                <a:extLst>
                  <a:ext uri="{0D108BD9-81ED-4DB2-BD59-A6C34878D82A}">
                    <a16:rowId xmlns:a16="http://schemas.microsoft.com/office/drawing/2014/main" val="2884408277"/>
                  </a:ext>
                </a:extLst>
              </a:tr>
              <a:tr h="186380">
                <a:tc>
                  <a:txBody>
                    <a:bodyPr/>
                    <a:lstStyle/>
                    <a:p>
                      <a:pPr algn="ctr" fontAlgn="ctr"/>
                      <a:r>
                        <a:rPr lang="en-US" sz="1200">
                          <a:effectLst/>
                        </a:rPr>
                        <a:t>4G</a:t>
                      </a:r>
                    </a:p>
                  </a:txBody>
                  <a:tcPr marL="67157" marR="67157" marT="33579" marB="33579" anchor="ctr"/>
                </a:tc>
                <a:tc>
                  <a:txBody>
                    <a:bodyPr/>
                    <a:lstStyle/>
                    <a:p>
                      <a:pPr algn="ctr" fontAlgn="ctr"/>
                      <a:r>
                        <a:rPr lang="en-US" sz="1200">
                          <a:effectLst/>
                        </a:rPr>
                        <a:t>4G</a:t>
                      </a:r>
                      <a:endParaRPr lang="en-US" sz="1200">
                        <a:solidFill>
                          <a:srgbClr val="FFFFFF"/>
                        </a:solidFill>
                        <a:effectLst/>
                      </a:endParaRPr>
                    </a:p>
                  </a:txBody>
                  <a:tcPr marL="67157" marR="67157" marT="33579" marB="33579" anchor="ctr"/>
                </a:tc>
                <a:tc>
                  <a:txBody>
                    <a:bodyPr/>
                    <a:lstStyle/>
                    <a:p>
                      <a:pPr fontAlgn="ctr"/>
                      <a:r>
                        <a:rPr lang="en-US" sz="1200">
                          <a:effectLst/>
                        </a:rPr>
                        <a:t>LTE Category 4</a:t>
                      </a:r>
                    </a:p>
                  </a:txBody>
                  <a:tcPr marL="67157" marR="67157" marT="33579" marB="33579" anchor="ctr"/>
                </a:tc>
                <a:tc>
                  <a:txBody>
                    <a:bodyPr/>
                    <a:lstStyle/>
                    <a:p>
                      <a:pPr fontAlgn="ctr"/>
                      <a:r>
                        <a:rPr lang="en-US" sz="1200">
                          <a:effectLst/>
                        </a:rPr>
                        <a:t>150Mbit/s</a:t>
                      </a:r>
                    </a:p>
                  </a:txBody>
                  <a:tcPr marL="67157" marR="67157" marT="33579" marB="33579" anchor="ctr"/>
                </a:tc>
                <a:tc>
                  <a:txBody>
                    <a:bodyPr/>
                    <a:lstStyle/>
                    <a:p>
                      <a:pPr fontAlgn="ctr"/>
                      <a:r>
                        <a:rPr lang="en-US" sz="1200">
                          <a:effectLst/>
                        </a:rPr>
                        <a:t>12-15Mbit/s</a:t>
                      </a:r>
                    </a:p>
                  </a:txBody>
                  <a:tcPr marL="67157" marR="67157" marT="33579" marB="33579" anchor="ctr"/>
                </a:tc>
                <a:extLst>
                  <a:ext uri="{0D108BD9-81ED-4DB2-BD59-A6C34878D82A}">
                    <a16:rowId xmlns:a16="http://schemas.microsoft.com/office/drawing/2014/main" val="1749680405"/>
                  </a:ext>
                </a:extLst>
              </a:tr>
              <a:tr h="198284">
                <a:tc rowSpan="4">
                  <a:txBody>
                    <a:bodyPr/>
                    <a:lstStyle/>
                    <a:p>
                      <a:pPr algn="ctr" fontAlgn="ctr"/>
                      <a:r>
                        <a:rPr lang="en-US" sz="1200">
                          <a:effectLst/>
                        </a:rPr>
                        <a:t>4G+</a:t>
                      </a:r>
                    </a:p>
                  </a:txBody>
                  <a:tcPr marL="67157" marR="67157" marT="33579" marB="33579" anchor="ctr"/>
                </a:tc>
                <a:tc>
                  <a:txBody>
                    <a:bodyPr/>
                    <a:lstStyle/>
                    <a:p>
                      <a:pPr algn="ctr" fontAlgn="ctr"/>
                      <a:r>
                        <a:rPr lang="en-US" sz="1200">
                          <a:effectLst/>
                        </a:rPr>
                        <a:t>4G+</a:t>
                      </a:r>
                      <a:endParaRPr lang="en-US" sz="1200">
                        <a:solidFill>
                          <a:srgbClr val="FFFFFF"/>
                        </a:solidFill>
                        <a:effectLst/>
                      </a:endParaRPr>
                    </a:p>
                  </a:txBody>
                  <a:tcPr marL="67157" marR="67157" marT="33579" marB="33579" anchor="ctr"/>
                </a:tc>
                <a:tc>
                  <a:txBody>
                    <a:bodyPr/>
                    <a:lstStyle/>
                    <a:p>
                      <a:pPr fontAlgn="ctr"/>
                      <a:r>
                        <a:rPr lang="en-US" sz="1200">
                          <a:effectLst/>
                        </a:rPr>
                        <a:t>LTE-Advanced Cat6</a:t>
                      </a:r>
                    </a:p>
                  </a:txBody>
                  <a:tcPr marL="67157" marR="67157" marT="33579" marB="33579" anchor="ctr"/>
                </a:tc>
                <a:tc>
                  <a:txBody>
                    <a:bodyPr/>
                    <a:lstStyle/>
                    <a:p>
                      <a:pPr fontAlgn="ctr"/>
                      <a:r>
                        <a:rPr lang="en-US" sz="1200">
                          <a:effectLst/>
                        </a:rPr>
                        <a:t>300Mbit/s</a:t>
                      </a:r>
                    </a:p>
                  </a:txBody>
                  <a:tcPr marL="67157" marR="67157" marT="33579" marB="33579" anchor="ctr"/>
                </a:tc>
                <a:tc>
                  <a:txBody>
                    <a:bodyPr/>
                    <a:lstStyle/>
                    <a:p>
                      <a:pPr fontAlgn="ctr"/>
                      <a:r>
                        <a:rPr lang="en-US" sz="1200">
                          <a:effectLst/>
                        </a:rPr>
                        <a:t>24-30Mbit/s</a:t>
                      </a:r>
                    </a:p>
                  </a:txBody>
                  <a:tcPr marL="67157" marR="67157" marT="33579" marB="33579" anchor="ctr"/>
                </a:tc>
                <a:extLst>
                  <a:ext uri="{0D108BD9-81ED-4DB2-BD59-A6C34878D82A}">
                    <a16:rowId xmlns:a16="http://schemas.microsoft.com/office/drawing/2014/main" val="1813501348"/>
                  </a:ext>
                </a:extLst>
              </a:tr>
              <a:tr h="198284">
                <a:tc vMerge="1">
                  <a:txBody>
                    <a:bodyPr/>
                    <a:lstStyle/>
                    <a:p>
                      <a:endParaRPr lang="en-US"/>
                    </a:p>
                  </a:txBody>
                  <a:tcPr/>
                </a:tc>
                <a:tc>
                  <a:txBody>
                    <a:bodyPr/>
                    <a:lstStyle/>
                    <a:p>
                      <a:pPr algn="ctr" fontAlgn="ctr"/>
                      <a:r>
                        <a:rPr lang="en-US" sz="1200">
                          <a:effectLst/>
                        </a:rPr>
                        <a:t>4G+</a:t>
                      </a:r>
                      <a:endParaRPr lang="en-US" sz="1200">
                        <a:solidFill>
                          <a:srgbClr val="FFFFFF"/>
                        </a:solidFill>
                        <a:effectLst/>
                      </a:endParaRPr>
                    </a:p>
                  </a:txBody>
                  <a:tcPr marL="67157" marR="67157" marT="33579" marB="33579" anchor="ctr"/>
                </a:tc>
                <a:tc>
                  <a:txBody>
                    <a:bodyPr/>
                    <a:lstStyle/>
                    <a:p>
                      <a:pPr fontAlgn="ctr"/>
                      <a:r>
                        <a:rPr lang="en-US" sz="1200">
                          <a:effectLst/>
                        </a:rPr>
                        <a:t>LTE-Advanced Cat9</a:t>
                      </a:r>
                    </a:p>
                  </a:txBody>
                  <a:tcPr marL="67157" marR="67157" marT="33579" marB="33579" anchor="ctr"/>
                </a:tc>
                <a:tc>
                  <a:txBody>
                    <a:bodyPr/>
                    <a:lstStyle/>
                    <a:p>
                      <a:pPr fontAlgn="ctr"/>
                      <a:r>
                        <a:rPr lang="en-US" sz="1200">
                          <a:effectLst/>
                        </a:rPr>
                        <a:t>450Mbit/s</a:t>
                      </a:r>
                    </a:p>
                  </a:txBody>
                  <a:tcPr marL="67157" marR="67157" marT="33579" marB="33579" anchor="ctr"/>
                </a:tc>
                <a:tc>
                  <a:txBody>
                    <a:bodyPr/>
                    <a:lstStyle/>
                    <a:p>
                      <a:pPr fontAlgn="ctr"/>
                      <a:r>
                        <a:rPr lang="en-US" sz="1200">
                          <a:effectLst/>
                        </a:rPr>
                        <a:t>60Mbit/s</a:t>
                      </a:r>
                    </a:p>
                  </a:txBody>
                  <a:tcPr marL="67157" marR="67157" marT="33579" marB="33579" anchor="ctr"/>
                </a:tc>
                <a:extLst>
                  <a:ext uri="{0D108BD9-81ED-4DB2-BD59-A6C34878D82A}">
                    <a16:rowId xmlns:a16="http://schemas.microsoft.com/office/drawing/2014/main" val="3855041106"/>
                  </a:ext>
                </a:extLst>
              </a:tr>
              <a:tr h="198284">
                <a:tc vMerge="1">
                  <a:txBody>
                    <a:bodyPr/>
                    <a:lstStyle/>
                    <a:p>
                      <a:endParaRPr lang="en-US"/>
                    </a:p>
                  </a:txBody>
                  <a:tcPr/>
                </a:tc>
                <a:tc>
                  <a:txBody>
                    <a:bodyPr/>
                    <a:lstStyle/>
                    <a:p>
                      <a:pPr algn="ctr" fontAlgn="ctr"/>
                      <a:r>
                        <a:rPr lang="en-US" sz="1200">
                          <a:effectLst/>
                        </a:rPr>
                        <a:t>4G+</a:t>
                      </a:r>
                      <a:endParaRPr lang="en-US" sz="1200">
                        <a:solidFill>
                          <a:srgbClr val="FFFFFF"/>
                        </a:solidFill>
                        <a:effectLst/>
                      </a:endParaRPr>
                    </a:p>
                  </a:txBody>
                  <a:tcPr marL="67157" marR="67157" marT="33579" marB="33579" anchor="ctr"/>
                </a:tc>
                <a:tc>
                  <a:txBody>
                    <a:bodyPr/>
                    <a:lstStyle/>
                    <a:p>
                      <a:pPr fontAlgn="ctr"/>
                      <a:r>
                        <a:rPr lang="en-US" sz="1200">
                          <a:effectLst/>
                        </a:rPr>
                        <a:t>LTE-Advanced Cat12</a:t>
                      </a:r>
                    </a:p>
                  </a:txBody>
                  <a:tcPr marL="67157" marR="67157" marT="33579" marB="33579" anchor="ctr"/>
                </a:tc>
                <a:tc>
                  <a:txBody>
                    <a:bodyPr/>
                    <a:lstStyle/>
                    <a:p>
                      <a:pPr fontAlgn="ctr"/>
                      <a:r>
                        <a:rPr lang="en-US" sz="1200">
                          <a:effectLst/>
                        </a:rPr>
                        <a:t>600Mbit/s</a:t>
                      </a:r>
                    </a:p>
                  </a:txBody>
                  <a:tcPr marL="67157" marR="67157" marT="33579" marB="33579" anchor="ctr"/>
                </a:tc>
                <a:tc>
                  <a:txBody>
                    <a:bodyPr/>
                    <a:lstStyle/>
                    <a:p>
                      <a:pPr fontAlgn="ctr"/>
                      <a:r>
                        <a:rPr lang="en-US" sz="1200">
                          <a:effectLst/>
                        </a:rPr>
                        <a:t>TBC</a:t>
                      </a:r>
                    </a:p>
                  </a:txBody>
                  <a:tcPr marL="67157" marR="67157" marT="33579" marB="33579" anchor="ctr"/>
                </a:tc>
                <a:extLst>
                  <a:ext uri="{0D108BD9-81ED-4DB2-BD59-A6C34878D82A}">
                    <a16:rowId xmlns:a16="http://schemas.microsoft.com/office/drawing/2014/main" val="2863482158"/>
                  </a:ext>
                </a:extLst>
              </a:tr>
              <a:tr h="198284">
                <a:tc vMerge="1">
                  <a:txBody>
                    <a:bodyPr/>
                    <a:lstStyle/>
                    <a:p>
                      <a:endParaRPr lang="en-US"/>
                    </a:p>
                  </a:txBody>
                  <a:tcPr/>
                </a:tc>
                <a:tc>
                  <a:txBody>
                    <a:bodyPr/>
                    <a:lstStyle/>
                    <a:p>
                      <a:pPr algn="ctr" fontAlgn="ctr"/>
                      <a:r>
                        <a:rPr lang="en-US" sz="1200">
                          <a:effectLst/>
                        </a:rPr>
                        <a:t>4G+</a:t>
                      </a:r>
                      <a:endParaRPr lang="en-US" sz="1200">
                        <a:solidFill>
                          <a:srgbClr val="FFFFFF"/>
                        </a:solidFill>
                        <a:effectLst/>
                      </a:endParaRPr>
                    </a:p>
                  </a:txBody>
                  <a:tcPr marL="67157" marR="67157" marT="33579" marB="33579" anchor="ctr"/>
                </a:tc>
                <a:tc>
                  <a:txBody>
                    <a:bodyPr/>
                    <a:lstStyle/>
                    <a:p>
                      <a:pPr fontAlgn="ctr"/>
                      <a:r>
                        <a:rPr lang="en-US" sz="1200">
                          <a:effectLst/>
                        </a:rPr>
                        <a:t>LTE-Advanced Cat16</a:t>
                      </a:r>
                    </a:p>
                  </a:txBody>
                  <a:tcPr marL="67157" marR="67157" marT="33579" marB="33579" anchor="ctr"/>
                </a:tc>
                <a:tc>
                  <a:txBody>
                    <a:bodyPr/>
                    <a:lstStyle/>
                    <a:p>
                      <a:pPr fontAlgn="ctr"/>
                      <a:r>
                        <a:rPr lang="en-US" sz="1200">
                          <a:effectLst/>
                        </a:rPr>
                        <a:t>979Mbit/s</a:t>
                      </a:r>
                    </a:p>
                  </a:txBody>
                  <a:tcPr marL="67157" marR="67157" marT="33579" marB="33579" anchor="ctr"/>
                </a:tc>
                <a:tc>
                  <a:txBody>
                    <a:bodyPr/>
                    <a:lstStyle/>
                    <a:p>
                      <a:pPr fontAlgn="ctr"/>
                      <a:r>
                        <a:rPr lang="en-US" sz="1200">
                          <a:effectLst/>
                        </a:rPr>
                        <a:t>TBC</a:t>
                      </a:r>
                    </a:p>
                  </a:txBody>
                  <a:tcPr marL="67157" marR="67157" marT="33579" marB="33579" anchor="ctr"/>
                </a:tc>
                <a:extLst>
                  <a:ext uri="{0D108BD9-81ED-4DB2-BD59-A6C34878D82A}">
                    <a16:rowId xmlns:a16="http://schemas.microsoft.com/office/drawing/2014/main" val="1306093845"/>
                  </a:ext>
                </a:extLst>
              </a:tr>
              <a:tr h="322700">
                <a:tc>
                  <a:txBody>
                    <a:bodyPr/>
                    <a:lstStyle/>
                    <a:p>
                      <a:pPr algn="ctr" fontAlgn="ctr"/>
                      <a:r>
                        <a:rPr lang="en-US" sz="1200">
                          <a:effectLst/>
                        </a:rPr>
                        <a:t>5G</a:t>
                      </a:r>
                    </a:p>
                  </a:txBody>
                  <a:tcPr marL="67157" marR="67157" marT="33579" marB="33579" anchor="ctr"/>
                </a:tc>
                <a:tc>
                  <a:txBody>
                    <a:bodyPr/>
                    <a:lstStyle/>
                    <a:p>
                      <a:pPr algn="ctr" fontAlgn="ctr"/>
                      <a:r>
                        <a:rPr lang="en-US" sz="1200">
                          <a:effectLst/>
                        </a:rPr>
                        <a:t>5G</a:t>
                      </a:r>
                      <a:endParaRPr lang="en-US" sz="1200">
                        <a:solidFill>
                          <a:srgbClr val="FFFFFF"/>
                        </a:solidFill>
                        <a:effectLst/>
                      </a:endParaRPr>
                    </a:p>
                  </a:txBody>
                  <a:tcPr marL="67157" marR="67157" marT="33579" marB="33579" anchor="ctr"/>
                </a:tc>
                <a:tc>
                  <a:txBody>
                    <a:bodyPr/>
                    <a:lstStyle/>
                    <a:p>
                      <a:pPr fontAlgn="ctr"/>
                      <a:r>
                        <a:rPr lang="en-US" sz="1200">
                          <a:effectLst/>
                        </a:rPr>
                        <a:t>5G</a:t>
                      </a:r>
                    </a:p>
                  </a:txBody>
                  <a:tcPr marL="67157" marR="67157" marT="33579" marB="33579" anchor="ctr"/>
                </a:tc>
                <a:tc>
                  <a:txBody>
                    <a:bodyPr/>
                    <a:lstStyle/>
                    <a:p>
                      <a:pPr fontAlgn="ctr"/>
                      <a:r>
                        <a:rPr lang="en-US" sz="1200">
                          <a:effectLst/>
                        </a:rPr>
                        <a:t>1,000-10,000Mbit/s</a:t>
                      </a:r>
                      <a:br>
                        <a:rPr lang="en-US" sz="1200">
                          <a:effectLst/>
                        </a:rPr>
                      </a:br>
                      <a:r>
                        <a:rPr lang="en-US" sz="1200">
                          <a:effectLst/>
                        </a:rPr>
                        <a:t>(1-10Gbit/s)</a:t>
                      </a:r>
                    </a:p>
                  </a:txBody>
                  <a:tcPr marL="67157" marR="67157" marT="33579" marB="33579" anchor="ctr"/>
                </a:tc>
                <a:tc>
                  <a:txBody>
                    <a:bodyPr/>
                    <a:lstStyle/>
                    <a:p>
                      <a:pPr fontAlgn="ctr"/>
                      <a:r>
                        <a:rPr lang="en-US" sz="1200" dirty="0">
                          <a:effectLst/>
                        </a:rPr>
                        <a:t>TBC</a:t>
                      </a:r>
                    </a:p>
                  </a:txBody>
                  <a:tcPr marL="67157" marR="67157" marT="33579" marB="33579" anchor="ctr"/>
                </a:tc>
                <a:extLst>
                  <a:ext uri="{0D108BD9-81ED-4DB2-BD59-A6C34878D82A}">
                    <a16:rowId xmlns:a16="http://schemas.microsoft.com/office/drawing/2014/main" val="397425587"/>
                  </a:ext>
                </a:extLst>
              </a:tr>
            </a:tbl>
          </a:graphicData>
        </a:graphic>
      </p:graphicFrame>
    </p:spTree>
    <p:extLst>
      <p:ext uri="{BB962C8B-B14F-4D97-AF65-F5344CB8AC3E}">
        <p14:creationId xmlns:p14="http://schemas.microsoft.com/office/powerpoint/2010/main" val="9585297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Smartphone Screen/Display</a:t>
            </a:r>
          </a:p>
        </p:txBody>
      </p:sp>
      <p:sp>
        <p:nvSpPr>
          <p:cNvPr id="3" name="Content Placeholder 2"/>
          <p:cNvSpPr>
            <a:spLocks noGrp="1"/>
          </p:cNvSpPr>
          <p:nvPr>
            <p:ph idx="1"/>
          </p:nvPr>
        </p:nvSpPr>
        <p:spPr/>
        <p:txBody>
          <a:bodyPr/>
          <a:lstStyle/>
          <a:p>
            <a:r>
              <a:rPr lang="en-US" dirty="0"/>
              <a:t>Three major screen features that may impact web usage</a:t>
            </a:r>
          </a:p>
          <a:p>
            <a:pPr lvl="1"/>
            <a:r>
              <a:rPr lang="en-US" dirty="0"/>
              <a:t>Size</a:t>
            </a:r>
          </a:p>
          <a:p>
            <a:pPr lvl="1"/>
            <a:r>
              <a:rPr lang="en-US" dirty="0"/>
              <a:t>Resolution/Density</a:t>
            </a:r>
          </a:p>
          <a:p>
            <a:pPr lvl="1"/>
            <a:r>
              <a:rPr lang="en-US" dirty="0"/>
              <a:t>Touch screen and touch oriented interaction</a:t>
            </a:r>
          </a:p>
        </p:txBody>
      </p:sp>
      <p:sp>
        <p:nvSpPr>
          <p:cNvPr id="4" name="Slide Number Placeholder 3"/>
          <p:cNvSpPr>
            <a:spLocks noGrp="1"/>
          </p:cNvSpPr>
          <p:nvPr>
            <p:ph type="sldNum" sz="quarter" idx="12"/>
          </p:nvPr>
        </p:nvSpPr>
        <p:spPr/>
        <p:txBody>
          <a:bodyPr/>
          <a:lstStyle/>
          <a:p>
            <a:pPr>
              <a:defRPr/>
            </a:pPr>
            <a:fld id="{085BD73C-F657-48E9-A501-AFE9D16A9C49}" type="slidenum">
              <a:rPr lang="en-US" altLang="en-US" smtClean="0"/>
              <a:pPr>
                <a:defRPr/>
              </a:pPr>
              <a:t>9</a:t>
            </a:fld>
            <a:endParaRPr lang="en-US" altLang="en-US"/>
          </a:p>
        </p:txBody>
      </p:sp>
    </p:spTree>
    <p:extLst>
      <p:ext uri="{BB962C8B-B14F-4D97-AF65-F5344CB8AC3E}">
        <p14:creationId xmlns:p14="http://schemas.microsoft.com/office/powerpoint/2010/main" val="1048591908"/>
      </p:ext>
    </p:extLst>
  </p:cSld>
  <p:clrMapOvr>
    <a:masterClrMapping/>
  </p:clrMapOvr>
</p:sld>
</file>

<file path=ppt/theme/theme1.xml><?xml version="1.0" encoding="utf-8"?>
<a:theme xmlns:a="http://schemas.openxmlformats.org/drawingml/2006/main" name="IT 4983 Capstone Report 2015">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mobile web overview</Template>
  <TotalTime>29056</TotalTime>
  <Words>4360</Words>
  <Application>Microsoft Office PowerPoint</Application>
  <PresentationFormat>On-screen Show (4:3)</PresentationFormat>
  <Paragraphs>499</Paragraphs>
  <Slides>30</Slides>
  <Notes>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30</vt:i4>
      </vt:variant>
    </vt:vector>
  </HeadingPairs>
  <TitlesOfParts>
    <vt:vector size="40" baseType="lpstr">
      <vt:lpstr>Open Sans Bold</vt:lpstr>
      <vt:lpstr>Open Sans Semibold</vt:lpstr>
      <vt:lpstr>Arial</vt:lpstr>
      <vt:lpstr>Arial</vt:lpstr>
      <vt:lpstr>Calibri</vt:lpstr>
      <vt:lpstr>Courier New</vt:lpstr>
      <vt:lpstr>Tahoma</vt:lpstr>
      <vt:lpstr>Times New Roman</vt:lpstr>
      <vt:lpstr>Wingdings</vt:lpstr>
      <vt:lpstr>IT 4983 Capstone Report 2015</vt:lpstr>
      <vt:lpstr>Mobile Web Environments</vt:lpstr>
      <vt:lpstr>Overview</vt:lpstr>
      <vt:lpstr>Type of Devices</vt:lpstr>
      <vt:lpstr>Differences of Web on Mobile Summary</vt:lpstr>
      <vt:lpstr>Performance (Speed)</vt:lpstr>
      <vt:lpstr>Processor/System-on-a-Chip</vt:lpstr>
      <vt:lpstr>Connectivity</vt:lpstr>
      <vt:lpstr>Connection Speed Comparison</vt:lpstr>
      <vt:lpstr>Smartphone Screen/Display</vt:lpstr>
      <vt:lpstr>Screen Size</vt:lpstr>
      <vt:lpstr>Resolution/Density</vt:lpstr>
      <vt:lpstr>Touch Oriented Operations</vt:lpstr>
      <vt:lpstr>Mouse vs. Fingers as Input Device</vt:lpstr>
      <vt:lpstr>Integrated Components and Sensors</vt:lpstr>
      <vt:lpstr>Mobile Browsers</vt:lpstr>
      <vt:lpstr>Mobile Browser Differences</vt:lpstr>
      <vt:lpstr>Viewport</vt:lpstr>
      <vt:lpstr>Viewport Issues and Problems</vt:lpstr>
      <vt:lpstr>The Zoom-Out Problem</vt:lpstr>
      <vt:lpstr>Viewport and Scaling Rules</vt:lpstr>
      <vt:lpstr>Default Layout Viewport Width</vt:lpstr>
      <vt:lpstr>The &lt;meta&gt; Tag Solution</vt:lpstr>
      <vt:lpstr>Viewport Demo Examples</vt:lpstr>
      <vt:lpstr>Viewport Syntax</vt:lpstr>
      <vt:lpstr>PowerPoint Presentation</vt:lpstr>
      <vt:lpstr>Setting Viewport with CSS</vt:lpstr>
      <vt:lpstr>Handling Browser Differences</vt:lpstr>
      <vt:lpstr>Developer Tools</vt:lpstr>
      <vt:lpstr>Key Learning 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dc:creator>
  <cp:lastModifiedBy>Jack Zheng</cp:lastModifiedBy>
  <cp:revision>559</cp:revision>
  <cp:lastPrinted>2013-04-16T21:55:13Z</cp:lastPrinted>
  <dcterms:created xsi:type="dcterms:W3CDTF">1601-01-01T00:00:00Z</dcterms:created>
  <dcterms:modified xsi:type="dcterms:W3CDTF">2020-12-23T13:53:53Z</dcterms:modified>
</cp:coreProperties>
</file>