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0" r:id="rId1"/>
  </p:sldMasterIdLst>
  <p:notesMasterIdLst>
    <p:notesMasterId r:id="rId22"/>
  </p:notesMasterIdLst>
  <p:sldIdLst>
    <p:sldId id="384" r:id="rId2"/>
    <p:sldId id="307" r:id="rId3"/>
    <p:sldId id="376" r:id="rId4"/>
    <p:sldId id="377" r:id="rId5"/>
    <p:sldId id="378" r:id="rId6"/>
    <p:sldId id="379" r:id="rId7"/>
    <p:sldId id="381" r:id="rId8"/>
    <p:sldId id="382" r:id="rId9"/>
    <p:sldId id="351" r:id="rId10"/>
    <p:sldId id="352" r:id="rId11"/>
    <p:sldId id="354" r:id="rId12"/>
    <p:sldId id="344" r:id="rId13"/>
    <p:sldId id="358" r:id="rId14"/>
    <p:sldId id="353" r:id="rId15"/>
    <p:sldId id="360" r:id="rId16"/>
    <p:sldId id="383" r:id="rId17"/>
    <p:sldId id="355" r:id="rId18"/>
    <p:sldId id="374" r:id="rId19"/>
    <p:sldId id="345" r:id="rId20"/>
    <p:sldId id="347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B18516B-FEE9-47D2-8371-E69846347258}">
          <p14:sldIdLst>
            <p14:sldId id="384"/>
            <p14:sldId id="307"/>
            <p14:sldId id="376"/>
            <p14:sldId id="377"/>
            <p14:sldId id="378"/>
            <p14:sldId id="379"/>
            <p14:sldId id="381"/>
            <p14:sldId id="382"/>
            <p14:sldId id="351"/>
            <p14:sldId id="352"/>
            <p14:sldId id="354"/>
            <p14:sldId id="344"/>
            <p14:sldId id="358"/>
            <p14:sldId id="353"/>
            <p14:sldId id="360"/>
            <p14:sldId id="383"/>
            <p14:sldId id="355"/>
            <p14:sldId id="374"/>
            <p14:sldId id="345"/>
            <p14:sldId id="34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8207" autoAdjust="0"/>
  </p:normalViewPr>
  <p:slideViewPr>
    <p:cSldViewPr>
      <p:cViewPr varScale="1">
        <p:scale>
          <a:sx n="110" d="100"/>
          <a:sy n="110" d="100"/>
        </p:scale>
        <p:origin x="3725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4BED88-3235-470D-A3E1-0F0DAC10626E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</dgm:pt>
    <dgm:pt modelId="{73846FBC-609B-4EFA-A93C-30ECF3243853}">
      <dgm:prSet phldrT="[Text]"/>
      <dgm:spPr/>
      <dgm:t>
        <a:bodyPr/>
        <a:lstStyle/>
        <a:p>
          <a:r>
            <a:rPr lang="en-US" dirty="0"/>
            <a:t>Overview</a:t>
          </a:r>
        </a:p>
      </dgm:t>
    </dgm:pt>
    <dgm:pt modelId="{DE27CE59-D5B8-4E33-84F7-728F06C48C0B}" type="parTrans" cxnId="{80762DB2-724D-4017-B9B1-0C104ABAD2B2}">
      <dgm:prSet/>
      <dgm:spPr/>
      <dgm:t>
        <a:bodyPr/>
        <a:lstStyle/>
        <a:p>
          <a:endParaRPr lang="en-US"/>
        </a:p>
      </dgm:t>
    </dgm:pt>
    <dgm:pt modelId="{DABB7F0D-7089-4536-86F0-617E209681C4}" type="sibTrans" cxnId="{80762DB2-724D-4017-B9B1-0C104ABAD2B2}">
      <dgm:prSet/>
      <dgm:spPr/>
      <dgm:t>
        <a:bodyPr/>
        <a:lstStyle/>
        <a:p>
          <a:endParaRPr lang="en-US"/>
        </a:p>
      </dgm:t>
    </dgm:pt>
    <dgm:pt modelId="{C404AE02-2315-4B4E-B7E9-9C5342425CF7}">
      <dgm:prSet phldrT="[Text]"/>
      <dgm:spPr/>
      <dgm:t>
        <a:bodyPr/>
        <a:lstStyle/>
        <a:p>
          <a:r>
            <a:rPr lang="en-US" dirty="0"/>
            <a:t>Zoom and filter</a:t>
          </a:r>
        </a:p>
      </dgm:t>
    </dgm:pt>
    <dgm:pt modelId="{002830AB-1288-46F8-844B-1AC78864DF4E}" type="parTrans" cxnId="{1E4919A0-AA8E-4F4D-AC6F-2C1570A4BB70}">
      <dgm:prSet/>
      <dgm:spPr/>
      <dgm:t>
        <a:bodyPr/>
        <a:lstStyle/>
        <a:p>
          <a:endParaRPr lang="en-US"/>
        </a:p>
      </dgm:t>
    </dgm:pt>
    <dgm:pt modelId="{BDADAFA0-A1EB-40F4-BE7B-FC114BBBA13A}" type="sibTrans" cxnId="{1E4919A0-AA8E-4F4D-AC6F-2C1570A4BB70}">
      <dgm:prSet/>
      <dgm:spPr/>
      <dgm:t>
        <a:bodyPr/>
        <a:lstStyle/>
        <a:p>
          <a:endParaRPr lang="en-US"/>
        </a:p>
      </dgm:t>
    </dgm:pt>
    <dgm:pt modelId="{B54C685D-D99A-45C5-9667-AD747AB9CE17}">
      <dgm:prSet phldrT="[Text]"/>
      <dgm:spPr/>
      <dgm:t>
        <a:bodyPr/>
        <a:lstStyle/>
        <a:p>
          <a:r>
            <a:rPr lang="en-US" dirty="0"/>
            <a:t>Details-on-demand</a:t>
          </a:r>
        </a:p>
      </dgm:t>
    </dgm:pt>
    <dgm:pt modelId="{90B22793-A553-4292-820E-B1E9AC778F40}" type="parTrans" cxnId="{999B6B8E-5BFC-46DB-8E4E-B97821F6A2C5}">
      <dgm:prSet/>
      <dgm:spPr/>
      <dgm:t>
        <a:bodyPr/>
        <a:lstStyle/>
        <a:p>
          <a:endParaRPr lang="en-US"/>
        </a:p>
      </dgm:t>
    </dgm:pt>
    <dgm:pt modelId="{59B0DE55-A904-4040-BEBA-AEBD769519A9}" type="sibTrans" cxnId="{999B6B8E-5BFC-46DB-8E4E-B97821F6A2C5}">
      <dgm:prSet/>
      <dgm:spPr/>
      <dgm:t>
        <a:bodyPr/>
        <a:lstStyle/>
        <a:p>
          <a:endParaRPr lang="en-US"/>
        </a:p>
      </dgm:t>
    </dgm:pt>
    <dgm:pt modelId="{D11C7DDA-1E33-4D4A-A7CA-1286752AB863}" type="pres">
      <dgm:prSet presAssocID="{0C4BED88-3235-470D-A3E1-0F0DAC10626E}" presName="Name0" presStyleCnt="0">
        <dgm:presLayoutVars>
          <dgm:dir/>
          <dgm:resizeHandles val="exact"/>
        </dgm:presLayoutVars>
      </dgm:prSet>
      <dgm:spPr/>
    </dgm:pt>
    <dgm:pt modelId="{E099657F-3919-4820-B0F6-9B0769F347F2}" type="pres">
      <dgm:prSet presAssocID="{73846FBC-609B-4EFA-A93C-30ECF3243853}" presName="node" presStyleLbl="node1" presStyleIdx="0" presStyleCnt="3">
        <dgm:presLayoutVars>
          <dgm:bulletEnabled val="1"/>
        </dgm:presLayoutVars>
      </dgm:prSet>
      <dgm:spPr/>
    </dgm:pt>
    <dgm:pt modelId="{B3A74673-DC73-435C-A515-3E4EC0137F21}" type="pres">
      <dgm:prSet presAssocID="{DABB7F0D-7089-4536-86F0-617E209681C4}" presName="sibTrans" presStyleLbl="sibTrans2D1" presStyleIdx="0" presStyleCnt="2"/>
      <dgm:spPr/>
    </dgm:pt>
    <dgm:pt modelId="{9BC421F6-B535-4F5C-A3C1-49BBBF51B180}" type="pres">
      <dgm:prSet presAssocID="{DABB7F0D-7089-4536-86F0-617E209681C4}" presName="connectorText" presStyleLbl="sibTrans2D1" presStyleIdx="0" presStyleCnt="2"/>
      <dgm:spPr/>
    </dgm:pt>
    <dgm:pt modelId="{8E2D3B88-7D2E-45B6-AD4F-DFF5F202E18B}" type="pres">
      <dgm:prSet presAssocID="{C404AE02-2315-4B4E-B7E9-9C5342425CF7}" presName="node" presStyleLbl="node1" presStyleIdx="1" presStyleCnt="3">
        <dgm:presLayoutVars>
          <dgm:bulletEnabled val="1"/>
        </dgm:presLayoutVars>
      </dgm:prSet>
      <dgm:spPr/>
    </dgm:pt>
    <dgm:pt modelId="{1B69514E-D9D5-41C3-A6E0-86625C0D42CB}" type="pres">
      <dgm:prSet presAssocID="{BDADAFA0-A1EB-40F4-BE7B-FC114BBBA13A}" presName="sibTrans" presStyleLbl="sibTrans2D1" presStyleIdx="1" presStyleCnt="2"/>
      <dgm:spPr/>
    </dgm:pt>
    <dgm:pt modelId="{A5022B43-4B4C-49B4-9641-6A15DD86DD96}" type="pres">
      <dgm:prSet presAssocID="{BDADAFA0-A1EB-40F4-BE7B-FC114BBBA13A}" presName="connectorText" presStyleLbl="sibTrans2D1" presStyleIdx="1" presStyleCnt="2"/>
      <dgm:spPr/>
    </dgm:pt>
    <dgm:pt modelId="{B14D449A-E6BF-4556-A256-9C0AF073E5B8}" type="pres">
      <dgm:prSet presAssocID="{B54C685D-D99A-45C5-9667-AD747AB9CE17}" presName="node" presStyleLbl="node1" presStyleIdx="2" presStyleCnt="3">
        <dgm:presLayoutVars>
          <dgm:bulletEnabled val="1"/>
        </dgm:presLayoutVars>
      </dgm:prSet>
      <dgm:spPr/>
    </dgm:pt>
  </dgm:ptLst>
  <dgm:cxnLst>
    <dgm:cxn modelId="{9CF9EB01-23A3-44CA-B7B9-5B39B54CF6A3}" type="presOf" srcId="{DABB7F0D-7089-4536-86F0-617E209681C4}" destId="{B3A74673-DC73-435C-A515-3E4EC0137F21}" srcOrd="0" destOrd="0" presId="urn:microsoft.com/office/officeart/2005/8/layout/process1"/>
    <dgm:cxn modelId="{C33FED12-CBAC-4A41-8C45-448487C2DB17}" type="presOf" srcId="{0C4BED88-3235-470D-A3E1-0F0DAC10626E}" destId="{D11C7DDA-1E33-4D4A-A7CA-1286752AB863}" srcOrd="0" destOrd="0" presId="urn:microsoft.com/office/officeart/2005/8/layout/process1"/>
    <dgm:cxn modelId="{C3B35221-13B0-4353-8270-24BA24401040}" type="presOf" srcId="{BDADAFA0-A1EB-40F4-BE7B-FC114BBBA13A}" destId="{1B69514E-D9D5-41C3-A6E0-86625C0D42CB}" srcOrd="0" destOrd="0" presId="urn:microsoft.com/office/officeart/2005/8/layout/process1"/>
    <dgm:cxn modelId="{A15DB561-45A7-4269-B6E3-917589232726}" type="presOf" srcId="{C404AE02-2315-4B4E-B7E9-9C5342425CF7}" destId="{8E2D3B88-7D2E-45B6-AD4F-DFF5F202E18B}" srcOrd="0" destOrd="0" presId="urn:microsoft.com/office/officeart/2005/8/layout/process1"/>
    <dgm:cxn modelId="{728E4A43-5A36-4724-8562-186049E14C82}" type="presOf" srcId="{73846FBC-609B-4EFA-A93C-30ECF3243853}" destId="{E099657F-3919-4820-B0F6-9B0769F347F2}" srcOrd="0" destOrd="0" presId="urn:microsoft.com/office/officeart/2005/8/layout/process1"/>
    <dgm:cxn modelId="{1C05BA6F-0BE2-454A-BDEB-BC4B1DCE99FD}" type="presOf" srcId="{BDADAFA0-A1EB-40F4-BE7B-FC114BBBA13A}" destId="{A5022B43-4B4C-49B4-9641-6A15DD86DD96}" srcOrd="1" destOrd="0" presId="urn:microsoft.com/office/officeart/2005/8/layout/process1"/>
    <dgm:cxn modelId="{999B6B8E-5BFC-46DB-8E4E-B97821F6A2C5}" srcId="{0C4BED88-3235-470D-A3E1-0F0DAC10626E}" destId="{B54C685D-D99A-45C5-9667-AD747AB9CE17}" srcOrd="2" destOrd="0" parTransId="{90B22793-A553-4292-820E-B1E9AC778F40}" sibTransId="{59B0DE55-A904-4040-BEBA-AEBD769519A9}"/>
    <dgm:cxn modelId="{8E20A694-D5A6-4029-96B8-AAC9F31251C2}" type="presOf" srcId="{B54C685D-D99A-45C5-9667-AD747AB9CE17}" destId="{B14D449A-E6BF-4556-A256-9C0AF073E5B8}" srcOrd="0" destOrd="0" presId="urn:microsoft.com/office/officeart/2005/8/layout/process1"/>
    <dgm:cxn modelId="{1E4919A0-AA8E-4F4D-AC6F-2C1570A4BB70}" srcId="{0C4BED88-3235-470D-A3E1-0F0DAC10626E}" destId="{C404AE02-2315-4B4E-B7E9-9C5342425CF7}" srcOrd="1" destOrd="0" parTransId="{002830AB-1288-46F8-844B-1AC78864DF4E}" sibTransId="{BDADAFA0-A1EB-40F4-BE7B-FC114BBBA13A}"/>
    <dgm:cxn modelId="{80762DB2-724D-4017-B9B1-0C104ABAD2B2}" srcId="{0C4BED88-3235-470D-A3E1-0F0DAC10626E}" destId="{73846FBC-609B-4EFA-A93C-30ECF3243853}" srcOrd="0" destOrd="0" parTransId="{DE27CE59-D5B8-4E33-84F7-728F06C48C0B}" sibTransId="{DABB7F0D-7089-4536-86F0-617E209681C4}"/>
    <dgm:cxn modelId="{AC0A4FE1-EED7-4D89-AAD5-A09172955469}" type="presOf" srcId="{DABB7F0D-7089-4536-86F0-617E209681C4}" destId="{9BC421F6-B535-4F5C-A3C1-49BBBF51B180}" srcOrd="1" destOrd="0" presId="urn:microsoft.com/office/officeart/2005/8/layout/process1"/>
    <dgm:cxn modelId="{7DE78ED3-2529-4DBB-9253-FFA044543477}" type="presParOf" srcId="{D11C7DDA-1E33-4D4A-A7CA-1286752AB863}" destId="{E099657F-3919-4820-B0F6-9B0769F347F2}" srcOrd="0" destOrd="0" presId="urn:microsoft.com/office/officeart/2005/8/layout/process1"/>
    <dgm:cxn modelId="{CF6DD4B0-4E6B-4B09-A370-011090E97144}" type="presParOf" srcId="{D11C7DDA-1E33-4D4A-A7CA-1286752AB863}" destId="{B3A74673-DC73-435C-A515-3E4EC0137F21}" srcOrd="1" destOrd="0" presId="urn:microsoft.com/office/officeart/2005/8/layout/process1"/>
    <dgm:cxn modelId="{EBEBAD97-E684-4A8F-ADC1-C52B207167C0}" type="presParOf" srcId="{B3A74673-DC73-435C-A515-3E4EC0137F21}" destId="{9BC421F6-B535-4F5C-A3C1-49BBBF51B180}" srcOrd="0" destOrd="0" presId="urn:microsoft.com/office/officeart/2005/8/layout/process1"/>
    <dgm:cxn modelId="{71171BD8-5CE7-42C3-BDC6-28DF2A9156CA}" type="presParOf" srcId="{D11C7DDA-1E33-4D4A-A7CA-1286752AB863}" destId="{8E2D3B88-7D2E-45B6-AD4F-DFF5F202E18B}" srcOrd="2" destOrd="0" presId="urn:microsoft.com/office/officeart/2005/8/layout/process1"/>
    <dgm:cxn modelId="{FA320EC9-6174-41BD-83F7-4402E9E39CF1}" type="presParOf" srcId="{D11C7DDA-1E33-4D4A-A7CA-1286752AB863}" destId="{1B69514E-D9D5-41C3-A6E0-86625C0D42CB}" srcOrd="3" destOrd="0" presId="urn:microsoft.com/office/officeart/2005/8/layout/process1"/>
    <dgm:cxn modelId="{485AE862-4AA5-46C0-9FB6-4E91E6BED6D3}" type="presParOf" srcId="{1B69514E-D9D5-41C3-A6E0-86625C0D42CB}" destId="{A5022B43-4B4C-49B4-9641-6A15DD86DD96}" srcOrd="0" destOrd="0" presId="urn:microsoft.com/office/officeart/2005/8/layout/process1"/>
    <dgm:cxn modelId="{1D760571-F394-4264-A50B-FD2D47ABB136}" type="presParOf" srcId="{D11C7DDA-1E33-4D4A-A7CA-1286752AB863}" destId="{B14D449A-E6BF-4556-A256-9C0AF073E5B8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4BED88-3235-470D-A3E1-0F0DAC10626E}" type="doc">
      <dgm:prSet loTypeId="urn:microsoft.com/office/officeart/2005/8/layout/process1" loCatId="process" qsTypeId="urn:microsoft.com/office/officeart/2005/8/quickstyle/simple3" qsCatId="simple" csTypeId="urn:microsoft.com/office/officeart/2005/8/colors/accent3_3" csCatId="accent3" phldr="1"/>
      <dgm:spPr/>
    </dgm:pt>
    <dgm:pt modelId="{73846FBC-609B-4EFA-A93C-30ECF3243853}">
      <dgm:prSet phldrT="[Text]"/>
      <dgm:spPr/>
      <dgm:t>
        <a:bodyPr/>
        <a:lstStyle/>
        <a:p>
          <a:r>
            <a:rPr lang="en-US" dirty="0"/>
            <a:t>Displaying a collection of search result items</a:t>
          </a:r>
        </a:p>
      </dgm:t>
    </dgm:pt>
    <dgm:pt modelId="{DE27CE59-D5B8-4E33-84F7-728F06C48C0B}" type="parTrans" cxnId="{80762DB2-724D-4017-B9B1-0C104ABAD2B2}">
      <dgm:prSet/>
      <dgm:spPr/>
      <dgm:t>
        <a:bodyPr/>
        <a:lstStyle/>
        <a:p>
          <a:endParaRPr lang="en-US"/>
        </a:p>
      </dgm:t>
    </dgm:pt>
    <dgm:pt modelId="{DABB7F0D-7089-4536-86F0-617E209681C4}" type="sibTrans" cxnId="{80762DB2-724D-4017-B9B1-0C104ABAD2B2}">
      <dgm:prSet/>
      <dgm:spPr/>
      <dgm:t>
        <a:bodyPr/>
        <a:lstStyle/>
        <a:p>
          <a:endParaRPr lang="en-US"/>
        </a:p>
      </dgm:t>
    </dgm:pt>
    <dgm:pt modelId="{C404AE02-2315-4B4E-B7E9-9C5342425CF7}">
      <dgm:prSet phldrT="[Text]"/>
      <dgm:spPr/>
      <dgm:t>
        <a:bodyPr/>
        <a:lstStyle/>
        <a:p>
          <a:r>
            <a:rPr lang="en-US" dirty="0"/>
            <a:t>Filtering items by applying more conditions</a:t>
          </a:r>
        </a:p>
      </dgm:t>
    </dgm:pt>
    <dgm:pt modelId="{002830AB-1288-46F8-844B-1AC78864DF4E}" type="parTrans" cxnId="{1E4919A0-AA8E-4F4D-AC6F-2C1570A4BB70}">
      <dgm:prSet/>
      <dgm:spPr/>
      <dgm:t>
        <a:bodyPr/>
        <a:lstStyle/>
        <a:p>
          <a:endParaRPr lang="en-US"/>
        </a:p>
      </dgm:t>
    </dgm:pt>
    <dgm:pt modelId="{BDADAFA0-A1EB-40F4-BE7B-FC114BBBA13A}" type="sibTrans" cxnId="{1E4919A0-AA8E-4F4D-AC6F-2C1570A4BB70}">
      <dgm:prSet/>
      <dgm:spPr/>
      <dgm:t>
        <a:bodyPr/>
        <a:lstStyle/>
        <a:p>
          <a:endParaRPr lang="en-US"/>
        </a:p>
      </dgm:t>
    </dgm:pt>
    <dgm:pt modelId="{B54C685D-D99A-45C5-9667-AD747AB9CE17}">
      <dgm:prSet phldrT="[Text]"/>
      <dgm:spPr/>
      <dgm:t>
        <a:bodyPr/>
        <a:lstStyle/>
        <a:p>
          <a:r>
            <a:rPr lang="en-US" dirty="0"/>
            <a:t>Displaying details (or extras) of an individual item</a:t>
          </a:r>
        </a:p>
      </dgm:t>
    </dgm:pt>
    <dgm:pt modelId="{90B22793-A553-4292-820E-B1E9AC778F40}" type="parTrans" cxnId="{999B6B8E-5BFC-46DB-8E4E-B97821F6A2C5}">
      <dgm:prSet/>
      <dgm:spPr/>
      <dgm:t>
        <a:bodyPr/>
        <a:lstStyle/>
        <a:p>
          <a:endParaRPr lang="en-US"/>
        </a:p>
      </dgm:t>
    </dgm:pt>
    <dgm:pt modelId="{59B0DE55-A904-4040-BEBA-AEBD769519A9}" type="sibTrans" cxnId="{999B6B8E-5BFC-46DB-8E4E-B97821F6A2C5}">
      <dgm:prSet/>
      <dgm:spPr/>
      <dgm:t>
        <a:bodyPr/>
        <a:lstStyle/>
        <a:p>
          <a:endParaRPr lang="en-US"/>
        </a:p>
      </dgm:t>
    </dgm:pt>
    <dgm:pt modelId="{D11C7DDA-1E33-4D4A-A7CA-1286752AB863}" type="pres">
      <dgm:prSet presAssocID="{0C4BED88-3235-470D-A3E1-0F0DAC10626E}" presName="Name0" presStyleCnt="0">
        <dgm:presLayoutVars>
          <dgm:dir/>
          <dgm:resizeHandles val="exact"/>
        </dgm:presLayoutVars>
      </dgm:prSet>
      <dgm:spPr/>
    </dgm:pt>
    <dgm:pt modelId="{E099657F-3919-4820-B0F6-9B0769F347F2}" type="pres">
      <dgm:prSet presAssocID="{73846FBC-609B-4EFA-A93C-30ECF3243853}" presName="node" presStyleLbl="node1" presStyleIdx="0" presStyleCnt="3">
        <dgm:presLayoutVars>
          <dgm:bulletEnabled val="1"/>
        </dgm:presLayoutVars>
      </dgm:prSet>
      <dgm:spPr/>
    </dgm:pt>
    <dgm:pt modelId="{B3A74673-DC73-435C-A515-3E4EC0137F21}" type="pres">
      <dgm:prSet presAssocID="{DABB7F0D-7089-4536-86F0-617E209681C4}" presName="sibTrans" presStyleLbl="sibTrans2D1" presStyleIdx="0" presStyleCnt="2"/>
      <dgm:spPr/>
    </dgm:pt>
    <dgm:pt modelId="{9BC421F6-B535-4F5C-A3C1-49BBBF51B180}" type="pres">
      <dgm:prSet presAssocID="{DABB7F0D-7089-4536-86F0-617E209681C4}" presName="connectorText" presStyleLbl="sibTrans2D1" presStyleIdx="0" presStyleCnt="2"/>
      <dgm:spPr/>
    </dgm:pt>
    <dgm:pt modelId="{8E2D3B88-7D2E-45B6-AD4F-DFF5F202E18B}" type="pres">
      <dgm:prSet presAssocID="{C404AE02-2315-4B4E-B7E9-9C5342425CF7}" presName="node" presStyleLbl="node1" presStyleIdx="1" presStyleCnt="3">
        <dgm:presLayoutVars>
          <dgm:bulletEnabled val="1"/>
        </dgm:presLayoutVars>
      </dgm:prSet>
      <dgm:spPr/>
    </dgm:pt>
    <dgm:pt modelId="{1B69514E-D9D5-41C3-A6E0-86625C0D42CB}" type="pres">
      <dgm:prSet presAssocID="{BDADAFA0-A1EB-40F4-BE7B-FC114BBBA13A}" presName="sibTrans" presStyleLbl="sibTrans2D1" presStyleIdx="1" presStyleCnt="2"/>
      <dgm:spPr/>
    </dgm:pt>
    <dgm:pt modelId="{A5022B43-4B4C-49B4-9641-6A15DD86DD96}" type="pres">
      <dgm:prSet presAssocID="{BDADAFA0-A1EB-40F4-BE7B-FC114BBBA13A}" presName="connectorText" presStyleLbl="sibTrans2D1" presStyleIdx="1" presStyleCnt="2"/>
      <dgm:spPr/>
    </dgm:pt>
    <dgm:pt modelId="{B14D449A-E6BF-4556-A256-9C0AF073E5B8}" type="pres">
      <dgm:prSet presAssocID="{B54C685D-D99A-45C5-9667-AD747AB9CE17}" presName="node" presStyleLbl="node1" presStyleIdx="2" presStyleCnt="3">
        <dgm:presLayoutVars>
          <dgm:bulletEnabled val="1"/>
        </dgm:presLayoutVars>
      </dgm:prSet>
      <dgm:spPr/>
    </dgm:pt>
  </dgm:ptLst>
  <dgm:cxnLst>
    <dgm:cxn modelId="{66CA891F-E983-472F-88A2-F16A29DCD508}" type="presOf" srcId="{C404AE02-2315-4B4E-B7E9-9C5342425CF7}" destId="{8E2D3B88-7D2E-45B6-AD4F-DFF5F202E18B}" srcOrd="0" destOrd="0" presId="urn:microsoft.com/office/officeart/2005/8/layout/process1"/>
    <dgm:cxn modelId="{E9E5782B-4C49-471F-9826-423741FBCE2F}" type="presOf" srcId="{0C4BED88-3235-470D-A3E1-0F0DAC10626E}" destId="{D11C7DDA-1E33-4D4A-A7CA-1286752AB863}" srcOrd="0" destOrd="0" presId="urn:microsoft.com/office/officeart/2005/8/layout/process1"/>
    <dgm:cxn modelId="{F5C0654C-57AC-472A-9DE3-807D909A6E21}" type="presOf" srcId="{BDADAFA0-A1EB-40F4-BE7B-FC114BBBA13A}" destId="{1B69514E-D9D5-41C3-A6E0-86625C0D42CB}" srcOrd="0" destOrd="0" presId="urn:microsoft.com/office/officeart/2005/8/layout/process1"/>
    <dgm:cxn modelId="{FBB6EF4E-5370-48BA-AE26-321C0D756BB1}" type="presOf" srcId="{BDADAFA0-A1EB-40F4-BE7B-FC114BBBA13A}" destId="{A5022B43-4B4C-49B4-9641-6A15DD86DD96}" srcOrd="1" destOrd="0" presId="urn:microsoft.com/office/officeart/2005/8/layout/process1"/>
    <dgm:cxn modelId="{37958384-168C-4933-8E41-1D37B167B5FD}" type="presOf" srcId="{DABB7F0D-7089-4536-86F0-617E209681C4}" destId="{B3A74673-DC73-435C-A515-3E4EC0137F21}" srcOrd="0" destOrd="0" presId="urn:microsoft.com/office/officeart/2005/8/layout/process1"/>
    <dgm:cxn modelId="{999B6B8E-5BFC-46DB-8E4E-B97821F6A2C5}" srcId="{0C4BED88-3235-470D-A3E1-0F0DAC10626E}" destId="{B54C685D-D99A-45C5-9667-AD747AB9CE17}" srcOrd="2" destOrd="0" parTransId="{90B22793-A553-4292-820E-B1E9AC778F40}" sibTransId="{59B0DE55-A904-4040-BEBA-AEBD769519A9}"/>
    <dgm:cxn modelId="{1E4919A0-AA8E-4F4D-AC6F-2C1570A4BB70}" srcId="{0C4BED88-3235-470D-A3E1-0F0DAC10626E}" destId="{C404AE02-2315-4B4E-B7E9-9C5342425CF7}" srcOrd="1" destOrd="0" parTransId="{002830AB-1288-46F8-844B-1AC78864DF4E}" sibTransId="{BDADAFA0-A1EB-40F4-BE7B-FC114BBBA13A}"/>
    <dgm:cxn modelId="{B6C85CA2-98DC-44BA-B1F6-F643D34BC0E7}" type="presOf" srcId="{73846FBC-609B-4EFA-A93C-30ECF3243853}" destId="{E099657F-3919-4820-B0F6-9B0769F347F2}" srcOrd="0" destOrd="0" presId="urn:microsoft.com/office/officeart/2005/8/layout/process1"/>
    <dgm:cxn modelId="{A5264AB1-BAE4-4F14-82E4-E4C6E419F62B}" type="presOf" srcId="{B54C685D-D99A-45C5-9667-AD747AB9CE17}" destId="{B14D449A-E6BF-4556-A256-9C0AF073E5B8}" srcOrd="0" destOrd="0" presId="urn:microsoft.com/office/officeart/2005/8/layout/process1"/>
    <dgm:cxn modelId="{80762DB2-724D-4017-B9B1-0C104ABAD2B2}" srcId="{0C4BED88-3235-470D-A3E1-0F0DAC10626E}" destId="{73846FBC-609B-4EFA-A93C-30ECF3243853}" srcOrd="0" destOrd="0" parTransId="{DE27CE59-D5B8-4E33-84F7-728F06C48C0B}" sibTransId="{DABB7F0D-7089-4536-86F0-617E209681C4}"/>
    <dgm:cxn modelId="{D4D904F4-EEAD-4DBA-8692-97F582649117}" type="presOf" srcId="{DABB7F0D-7089-4536-86F0-617E209681C4}" destId="{9BC421F6-B535-4F5C-A3C1-49BBBF51B180}" srcOrd="1" destOrd="0" presId="urn:microsoft.com/office/officeart/2005/8/layout/process1"/>
    <dgm:cxn modelId="{A6C2A898-DC13-40A8-917B-F98EB8CCBD27}" type="presParOf" srcId="{D11C7DDA-1E33-4D4A-A7CA-1286752AB863}" destId="{E099657F-3919-4820-B0F6-9B0769F347F2}" srcOrd="0" destOrd="0" presId="urn:microsoft.com/office/officeart/2005/8/layout/process1"/>
    <dgm:cxn modelId="{BE3ABF19-960B-42E6-8D49-292651EDC5B3}" type="presParOf" srcId="{D11C7DDA-1E33-4D4A-A7CA-1286752AB863}" destId="{B3A74673-DC73-435C-A515-3E4EC0137F21}" srcOrd="1" destOrd="0" presId="urn:microsoft.com/office/officeart/2005/8/layout/process1"/>
    <dgm:cxn modelId="{B5254883-9614-4762-BCE0-C03399381BF3}" type="presParOf" srcId="{B3A74673-DC73-435C-A515-3E4EC0137F21}" destId="{9BC421F6-B535-4F5C-A3C1-49BBBF51B180}" srcOrd="0" destOrd="0" presId="urn:microsoft.com/office/officeart/2005/8/layout/process1"/>
    <dgm:cxn modelId="{780D80B6-9818-4109-8BBD-37ED525DDCCC}" type="presParOf" srcId="{D11C7DDA-1E33-4D4A-A7CA-1286752AB863}" destId="{8E2D3B88-7D2E-45B6-AD4F-DFF5F202E18B}" srcOrd="2" destOrd="0" presId="urn:microsoft.com/office/officeart/2005/8/layout/process1"/>
    <dgm:cxn modelId="{F4F12944-41B1-499C-8A00-8CAF79A606B4}" type="presParOf" srcId="{D11C7DDA-1E33-4D4A-A7CA-1286752AB863}" destId="{1B69514E-D9D5-41C3-A6E0-86625C0D42CB}" srcOrd="3" destOrd="0" presId="urn:microsoft.com/office/officeart/2005/8/layout/process1"/>
    <dgm:cxn modelId="{7FE2F752-82E8-4841-A089-42A8B417BD40}" type="presParOf" srcId="{1B69514E-D9D5-41C3-A6E0-86625C0D42CB}" destId="{A5022B43-4B4C-49B4-9641-6A15DD86DD96}" srcOrd="0" destOrd="0" presId="urn:microsoft.com/office/officeart/2005/8/layout/process1"/>
    <dgm:cxn modelId="{CA4E7335-2115-47BB-B1E0-E0440A9108D9}" type="presParOf" srcId="{D11C7DDA-1E33-4D4A-A7CA-1286752AB863}" destId="{B14D449A-E6BF-4556-A256-9C0AF073E5B8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99657F-3919-4820-B0F6-9B0769F347F2}">
      <dsp:nvSpPr>
        <dsp:cNvPr id="0" name=""/>
        <dsp:cNvSpPr/>
      </dsp:nvSpPr>
      <dsp:spPr>
        <a:xfrm>
          <a:off x="7032" y="88589"/>
          <a:ext cx="2101825" cy="12610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Overview</a:t>
          </a:r>
        </a:p>
      </dsp:txBody>
      <dsp:txXfrm>
        <a:off x="43968" y="125525"/>
        <a:ext cx="2027953" cy="1187223"/>
      </dsp:txXfrm>
    </dsp:sp>
    <dsp:sp modelId="{B3A74673-DC73-435C-A515-3E4EC0137F21}">
      <dsp:nvSpPr>
        <dsp:cNvPr id="0" name=""/>
        <dsp:cNvSpPr/>
      </dsp:nvSpPr>
      <dsp:spPr>
        <a:xfrm>
          <a:off x="2319040" y="458511"/>
          <a:ext cx="445586" cy="52125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/>
        </a:p>
      </dsp:txBody>
      <dsp:txXfrm>
        <a:off x="2319040" y="562761"/>
        <a:ext cx="311910" cy="312752"/>
      </dsp:txXfrm>
    </dsp:sp>
    <dsp:sp modelId="{8E2D3B88-7D2E-45B6-AD4F-DFF5F202E18B}">
      <dsp:nvSpPr>
        <dsp:cNvPr id="0" name=""/>
        <dsp:cNvSpPr/>
      </dsp:nvSpPr>
      <dsp:spPr>
        <a:xfrm>
          <a:off x="2949587" y="88589"/>
          <a:ext cx="2101825" cy="12610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Zoom and filter</a:t>
          </a:r>
        </a:p>
      </dsp:txBody>
      <dsp:txXfrm>
        <a:off x="2986523" y="125525"/>
        <a:ext cx="2027953" cy="1187223"/>
      </dsp:txXfrm>
    </dsp:sp>
    <dsp:sp modelId="{1B69514E-D9D5-41C3-A6E0-86625C0D42CB}">
      <dsp:nvSpPr>
        <dsp:cNvPr id="0" name=""/>
        <dsp:cNvSpPr/>
      </dsp:nvSpPr>
      <dsp:spPr>
        <a:xfrm>
          <a:off x="5261595" y="458511"/>
          <a:ext cx="445586" cy="52125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/>
        </a:p>
      </dsp:txBody>
      <dsp:txXfrm>
        <a:off x="5261595" y="562761"/>
        <a:ext cx="311910" cy="312752"/>
      </dsp:txXfrm>
    </dsp:sp>
    <dsp:sp modelId="{B14D449A-E6BF-4556-A256-9C0AF073E5B8}">
      <dsp:nvSpPr>
        <dsp:cNvPr id="0" name=""/>
        <dsp:cNvSpPr/>
      </dsp:nvSpPr>
      <dsp:spPr>
        <a:xfrm>
          <a:off x="5892143" y="88589"/>
          <a:ext cx="2101825" cy="12610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Details-on-demand</a:t>
          </a:r>
        </a:p>
      </dsp:txBody>
      <dsp:txXfrm>
        <a:off x="5929079" y="125525"/>
        <a:ext cx="2027953" cy="118722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99657F-3919-4820-B0F6-9B0769F347F2}">
      <dsp:nvSpPr>
        <dsp:cNvPr id="0" name=""/>
        <dsp:cNvSpPr/>
      </dsp:nvSpPr>
      <dsp:spPr>
        <a:xfrm>
          <a:off x="7032" y="169552"/>
          <a:ext cx="2101825" cy="12610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Displaying a collection of search result items</a:t>
          </a:r>
        </a:p>
      </dsp:txBody>
      <dsp:txXfrm>
        <a:off x="43968" y="206488"/>
        <a:ext cx="2027953" cy="1187223"/>
      </dsp:txXfrm>
    </dsp:sp>
    <dsp:sp modelId="{B3A74673-DC73-435C-A515-3E4EC0137F21}">
      <dsp:nvSpPr>
        <dsp:cNvPr id="0" name=""/>
        <dsp:cNvSpPr/>
      </dsp:nvSpPr>
      <dsp:spPr>
        <a:xfrm>
          <a:off x="2319040" y="539473"/>
          <a:ext cx="445586" cy="52125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shade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shade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shade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2319040" y="643723"/>
        <a:ext cx="311910" cy="312752"/>
      </dsp:txXfrm>
    </dsp:sp>
    <dsp:sp modelId="{8E2D3B88-7D2E-45B6-AD4F-DFF5F202E18B}">
      <dsp:nvSpPr>
        <dsp:cNvPr id="0" name=""/>
        <dsp:cNvSpPr/>
      </dsp:nvSpPr>
      <dsp:spPr>
        <a:xfrm>
          <a:off x="2949587" y="169552"/>
          <a:ext cx="2101825" cy="12610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shade val="80000"/>
                <a:hueOff val="-38540"/>
                <a:satOff val="780"/>
                <a:lumOff val="10481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-38540"/>
                <a:satOff val="780"/>
                <a:lumOff val="10481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-38540"/>
                <a:satOff val="780"/>
                <a:lumOff val="1048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Filtering items by applying more conditions</a:t>
          </a:r>
        </a:p>
      </dsp:txBody>
      <dsp:txXfrm>
        <a:off x="2986523" y="206488"/>
        <a:ext cx="2027953" cy="1187223"/>
      </dsp:txXfrm>
    </dsp:sp>
    <dsp:sp modelId="{1B69514E-D9D5-41C3-A6E0-86625C0D42CB}">
      <dsp:nvSpPr>
        <dsp:cNvPr id="0" name=""/>
        <dsp:cNvSpPr/>
      </dsp:nvSpPr>
      <dsp:spPr>
        <a:xfrm>
          <a:off x="5261595" y="539473"/>
          <a:ext cx="445586" cy="52125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shade val="90000"/>
                <a:hueOff val="-77223"/>
                <a:satOff val="-1068"/>
                <a:lumOff val="17934"/>
                <a:alphaOff val="0"/>
                <a:tint val="50000"/>
                <a:satMod val="300000"/>
              </a:schemeClr>
            </a:gs>
            <a:gs pos="35000">
              <a:schemeClr val="accent3">
                <a:shade val="90000"/>
                <a:hueOff val="-77223"/>
                <a:satOff val="-1068"/>
                <a:lumOff val="17934"/>
                <a:alphaOff val="0"/>
                <a:tint val="37000"/>
                <a:satMod val="300000"/>
              </a:schemeClr>
            </a:gs>
            <a:gs pos="100000">
              <a:schemeClr val="accent3">
                <a:shade val="90000"/>
                <a:hueOff val="-77223"/>
                <a:satOff val="-1068"/>
                <a:lumOff val="1793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5261595" y="643723"/>
        <a:ext cx="311910" cy="312752"/>
      </dsp:txXfrm>
    </dsp:sp>
    <dsp:sp modelId="{B14D449A-E6BF-4556-A256-9C0AF073E5B8}">
      <dsp:nvSpPr>
        <dsp:cNvPr id="0" name=""/>
        <dsp:cNvSpPr/>
      </dsp:nvSpPr>
      <dsp:spPr>
        <a:xfrm>
          <a:off x="5892143" y="169552"/>
          <a:ext cx="2101825" cy="12610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shade val="80000"/>
                <a:hueOff val="-77080"/>
                <a:satOff val="1560"/>
                <a:lumOff val="20962"/>
                <a:alphaOff val="0"/>
                <a:tint val="50000"/>
                <a:satMod val="300000"/>
              </a:schemeClr>
            </a:gs>
            <a:gs pos="35000">
              <a:schemeClr val="accent3">
                <a:shade val="80000"/>
                <a:hueOff val="-77080"/>
                <a:satOff val="1560"/>
                <a:lumOff val="20962"/>
                <a:alphaOff val="0"/>
                <a:tint val="37000"/>
                <a:satMod val="300000"/>
              </a:schemeClr>
            </a:gs>
            <a:gs pos="100000">
              <a:schemeClr val="accent3">
                <a:shade val="80000"/>
                <a:hueOff val="-77080"/>
                <a:satOff val="1560"/>
                <a:lumOff val="2096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Displaying details (or extras) of an individual item</a:t>
          </a:r>
        </a:p>
      </dsp:txBody>
      <dsp:txXfrm>
        <a:off x="5929079" y="206488"/>
        <a:ext cx="2027953" cy="11872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1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81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1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963C178-30FF-4B6F-9B8A-EA40396524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003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63C178-30FF-4B6F-9B8A-EA40396524E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26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Fidelity,</a:t>
            </a:r>
            <a:r>
              <a:rPr lang="en-US" baseline="0" dirty="0"/>
              <a:t> lending club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63C178-30FF-4B6F-9B8A-EA40396524E4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442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000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2113" y="466725"/>
            <a:ext cx="6618287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3000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925513" y="3049588"/>
            <a:ext cx="6084887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A7153-7838-47B7-8E76-206FC1BEC46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41" name="Picture 40" descr="https://encrypted-tbn3.google.com/images?q=tbn:ANd9GcTLAZpQzmzAPnXtyNCq1onsRE4y0bvoWlMvd3YA8Lt715oLXEJxWA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600200"/>
            <a:ext cx="1577340" cy="10458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5524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7846234" cy="921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599" y="6433504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96380" y="6435637"/>
            <a:ext cx="358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2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11962" y="6433087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6" name="Content Placeholder 45"/>
          <p:cNvSpPr>
            <a:spLocks noGrp="1"/>
          </p:cNvSpPr>
          <p:nvPr>
            <p:ph sz="quarter" idx="10"/>
          </p:nvPr>
        </p:nvSpPr>
        <p:spPr>
          <a:xfrm>
            <a:off x="228598" y="1219200"/>
            <a:ext cx="8716963" cy="5096269"/>
          </a:xfrm>
        </p:spPr>
        <p:txBody>
          <a:bodyPr/>
          <a:lstStyle>
            <a:lvl1pPr>
              <a:spcBef>
                <a:spcPts val="18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32666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7846234" cy="921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599" y="6433504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96380" y="6435637"/>
            <a:ext cx="358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2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11962" y="6433087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2E325153-1018-431B-94BC-E5F3F03428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6" name="Content Placeholder 45"/>
          <p:cNvSpPr>
            <a:spLocks noGrp="1"/>
          </p:cNvSpPr>
          <p:nvPr>
            <p:ph sz="quarter" idx="10"/>
          </p:nvPr>
        </p:nvSpPr>
        <p:spPr>
          <a:xfrm>
            <a:off x="228598" y="1219200"/>
            <a:ext cx="8716963" cy="5096269"/>
          </a:xfrm>
        </p:spPr>
        <p:txBody>
          <a:bodyPr/>
          <a:lstStyle>
            <a:lvl1pPr>
              <a:spcBef>
                <a:spcPts val="1800"/>
              </a:spcBef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784623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599" y="6433504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96380" y="6435637"/>
            <a:ext cx="358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2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11962" y="6433087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6" name="Content Placeholder 45"/>
          <p:cNvSpPr>
            <a:spLocks noGrp="1"/>
          </p:cNvSpPr>
          <p:nvPr>
            <p:ph sz="quarter" idx="10"/>
          </p:nvPr>
        </p:nvSpPr>
        <p:spPr>
          <a:xfrm>
            <a:off x="228598" y="1066800"/>
            <a:ext cx="8716963" cy="5248669"/>
          </a:xfrm>
        </p:spPr>
        <p:txBody>
          <a:bodyPr/>
          <a:lstStyle>
            <a:lvl1pPr>
              <a:spcBef>
                <a:spcPts val="18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582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D3E48-136C-48B6-830C-37B7EE302BB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08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08144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7846234" cy="921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599" y="6433504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96380" y="6435637"/>
            <a:ext cx="358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2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11962" y="6433087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6" name="Content Placeholder 45"/>
          <p:cNvSpPr>
            <a:spLocks noGrp="1"/>
          </p:cNvSpPr>
          <p:nvPr>
            <p:ph sz="quarter" idx="10"/>
          </p:nvPr>
        </p:nvSpPr>
        <p:spPr>
          <a:xfrm>
            <a:off x="228598" y="1219200"/>
            <a:ext cx="8716963" cy="5096269"/>
          </a:xfrm>
        </p:spPr>
        <p:txBody>
          <a:bodyPr/>
          <a:lstStyle>
            <a:lvl1pPr>
              <a:spcBef>
                <a:spcPts val="18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15674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7846234" cy="921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599" y="6433504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96380" y="6435637"/>
            <a:ext cx="358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2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11962" y="6433087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6" name="Content Placeholder 45"/>
          <p:cNvSpPr>
            <a:spLocks noGrp="1"/>
          </p:cNvSpPr>
          <p:nvPr>
            <p:ph sz="quarter" idx="10"/>
          </p:nvPr>
        </p:nvSpPr>
        <p:spPr>
          <a:xfrm>
            <a:off x="228598" y="1219200"/>
            <a:ext cx="8716963" cy="5096269"/>
          </a:xfrm>
        </p:spPr>
        <p:txBody>
          <a:bodyPr/>
          <a:lstStyle>
            <a:lvl1pPr>
              <a:spcBef>
                <a:spcPts val="18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03289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7846234" cy="921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599" y="6433504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96380" y="6435637"/>
            <a:ext cx="358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2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11962" y="6433087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6" name="Content Placeholder 45"/>
          <p:cNvSpPr>
            <a:spLocks noGrp="1"/>
          </p:cNvSpPr>
          <p:nvPr>
            <p:ph sz="quarter" idx="10"/>
          </p:nvPr>
        </p:nvSpPr>
        <p:spPr>
          <a:xfrm>
            <a:off x="228598" y="1219200"/>
            <a:ext cx="8716963" cy="5096269"/>
          </a:xfrm>
        </p:spPr>
        <p:txBody>
          <a:bodyPr/>
          <a:lstStyle>
            <a:lvl1pPr>
              <a:spcBef>
                <a:spcPts val="18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87377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7846234" cy="921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599" y="6433504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96380" y="6435637"/>
            <a:ext cx="358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2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11962" y="6433087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6" name="Content Placeholder 45"/>
          <p:cNvSpPr>
            <a:spLocks noGrp="1"/>
          </p:cNvSpPr>
          <p:nvPr>
            <p:ph sz="quarter" idx="10"/>
          </p:nvPr>
        </p:nvSpPr>
        <p:spPr>
          <a:xfrm>
            <a:off x="228598" y="1219200"/>
            <a:ext cx="8716963" cy="5096269"/>
          </a:xfrm>
        </p:spPr>
        <p:txBody>
          <a:bodyPr/>
          <a:lstStyle>
            <a:lvl1pPr>
              <a:spcBef>
                <a:spcPts val="18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862666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7846234" cy="921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599" y="6433504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96380" y="6435637"/>
            <a:ext cx="358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2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11962" y="6433087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6" name="Content Placeholder 45"/>
          <p:cNvSpPr>
            <a:spLocks noGrp="1"/>
          </p:cNvSpPr>
          <p:nvPr>
            <p:ph sz="quarter" idx="10"/>
          </p:nvPr>
        </p:nvSpPr>
        <p:spPr>
          <a:xfrm>
            <a:off x="228598" y="1219200"/>
            <a:ext cx="8716963" cy="5096269"/>
          </a:xfrm>
        </p:spPr>
        <p:txBody>
          <a:bodyPr/>
          <a:lstStyle>
            <a:lvl1pPr>
              <a:spcBef>
                <a:spcPts val="18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195611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784623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599" y="1066801"/>
            <a:ext cx="8716963" cy="5248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9901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599" y="6433504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29901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96380" y="6435637"/>
            <a:ext cx="358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29901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11962" y="6433087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40" name="Picture 39" descr="https://encrypted-tbn3.google.com/images?q=tbn:ANd9GcTLAZpQzmzAPnXtyNCq1onsRE4y0bvoWlMvd3YA8Lt715oLXEJxWA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2440" y="152400"/>
            <a:ext cx="1051560" cy="6972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9236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898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hyperlink" Target="https://www.apmex.com/search?q=eagle&amp;vt=g" TargetMode="External"/><Relationship Id="rId7" Type="http://schemas.openxmlformats.org/officeDocument/2006/relationships/diagramColors" Target="../diagrams/colors2.xml"/><Relationship Id="rId2" Type="http://schemas.openxmlformats.org/officeDocument/2006/relationships/hyperlink" Target="https://chrome.google.com/webstore/search/book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oracle.com/webfolder/ux/middleware/alta/patterns/MasterDetail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q=web&amp;tbm=isch" TargetMode="External"/><Relationship Id="rId2" Type="http://schemas.openxmlformats.org/officeDocument/2006/relationships/hyperlink" Target="https://www.smashingmagazine.com/2012/09/sticky-menus-are-quicker-to-navigate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learnlayout.com/position.html" TargetMode="External"/><Relationship Id="rId4" Type="http://schemas.openxmlformats.org/officeDocument/2006/relationships/hyperlink" Target="https://www.travelstart.co.za/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uxplanet.org/best-practices-for-modals-overlays-dialog-windows-c00c66cddd8c" TargetMode="External"/><Relationship Id="rId3" Type="http://schemas.openxmlformats.org/officeDocument/2006/relationships/hyperlink" Target="http://www.zillow.com/homes/for_sale/" TargetMode="External"/><Relationship Id="rId7" Type="http://schemas.openxmlformats.org/officeDocument/2006/relationships/hyperlink" Target="http://www.apmex.com/search?q=gold&amp;vt=g" TargetMode="External"/><Relationship Id="rId2" Type="http://schemas.openxmlformats.org/officeDocument/2006/relationships/hyperlink" Target="http://www.bing.com/image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oductchart.com/smartphones/" TargetMode="External"/><Relationship Id="rId5" Type="http://schemas.openxmlformats.org/officeDocument/2006/relationships/hyperlink" Target="https://twitter.com/jgzheng" TargetMode="External"/><Relationship Id="rId4" Type="http://schemas.openxmlformats.org/officeDocument/2006/relationships/hyperlink" Target="http://mori-m-foundation.or.jp/wordpress/english/publications2" TargetMode="External"/><Relationship Id="rId9" Type="http://schemas.openxmlformats.org/officeDocument/2006/relationships/hyperlink" Target="https://web.archive.org/web/20171205130517/http:/patternry.com/p%3Doverlay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schools.com/cssref/pr_class_position.asp" TargetMode="External"/><Relationship Id="rId2" Type="http://schemas.openxmlformats.org/officeDocument/2006/relationships/hyperlink" Target="https://www.w3schools.com/css/css_positioning.as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tympanus.net/codrops/2013/11/07/css-overlay-techniques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atternfly.org/v3/pattern-library/content-views/list-view/index.html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rbes.com/forbes-400/" TargetMode="External"/><Relationship Id="rId7" Type="http://schemas.openxmlformats.org/officeDocument/2006/relationships/hyperlink" Target="http://ui-patterns.com/patterns/ProgressiveDisclosur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pyrestudios.com/inline-expansion-why-and-where-to-use-it/" TargetMode="External"/><Relationship Id="rId5" Type="http://schemas.openxmlformats.org/officeDocument/2006/relationships/hyperlink" Target="https://web.archive.org/web/20180605113851/http:/patternry.com/p%3Dinline-expand/" TargetMode="External"/><Relationship Id="rId4" Type="http://schemas.openxmlformats.org/officeDocument/2006/relationships/hyperlink" Target="https://dealsea.com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api.jquery.com/toggle/" TargetMode="External"/><Relationship Id="rId2" Type="http://schemas.openxmlformats.org/officeDocument/2006/relationships/hyperlink" Target="https://www.w3schools.com/css/css_display_visibility.as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api.jquery.com/fadeToggle/" TargetMode="External"/><Relationship Id="rId4" Type="http://schemas.openxmlformats.org/officeDocument/2006/relationships/hyperlink" Target="http://api.jquery.com/slidetoggle/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it4203.azurewebsites.net/demo/data-layout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stugreenham.com/demos/fluid-width-with-a-fixed-sidebar/" TargetMode="External"/><Relationship Id="rId13" Type="http://schemas.openxmlformats.org/officeDocument/2006/relationships/hyperlink" Target="https://jqueryui.com/tabs/" TargetMode="External"/><Relationship Id="rId3" Type="http://schemas.openxmlformats.org/officeDocument/2006/relationships/hyperlink" Target="https://developer.mozilla.org/en-US/docs/Web/CSS/position" TargetMode="External"/><Relationship Id="rId7" Type="http://schemas.openxmlformats.org/officeDocument/2006/relationships/hyperlink" Target="https://css-tricks.com/scrollfollow-sidebar/" TargetMode="External"/><Relationship Id="rId12" Type="http://schemas.openxmlformats.org/officeDocument/2006/relationships/hyperlink" Target="https://jqueryui.com/dialog/" TargetMode="External"/><Relationship Id="rId17" Type="http://schemas.openxmlformats.org/officeDocument/2006/relationships/hyperlink" Target="http://www.slideshare.net/theresaneil/ria-screen-layouts" TargetMode="External"/><Relationship Id="rId2" Type="http://schemas.openxmlformats.org/officeDocument/2006/relationships/hyperlink" Target="http://learnlayout.com/position.html" TargetMode="External"/><Relationship Id="rId16" Type="http://schemas.openxmlformats.org/officeDocument/2006/relationships/hyperlink" Target="http://designingwebinterfaces.com/designing-web-interfaces-12-screen-pattern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log.stevensanderson.com/2011/10/05/full-height-app-layouts-a-css-trick-to-make-it-easier/" TargetMode="External"/><Relationship Id="rId11" Type="http://schemas.openxmlformats.org/officeDocument/2006/relationships/hyperlink" Target="https://jqueryui.com/accordion/" TargetMode="External"/><Relationship Id="rId5" Type="http://schemas.openxmlformats.org/officeDocument/2006/relationships/hyperlink" Target="https://css-tricks.com/almanac/properties/p/position/" TargetMode="External"/><Relationship Id="rId15" Type="http://schemas.openxmlformats.org/officeDocument/2006/relationships/hyperlink" Target="http://www.sitepoint.com/10-jquery-sticky-scroll-plugins/" TargetMode="External"/><Relationship Id="rId10" Type="http://schemas.openxmlformats.org/officeDocument/2006/relationships/hyperlink" Target="http://codepen.io/jamesdarren/pen/ivmcH" TargetMode="External"/><Relationship Id="rId4" Type="http://schemas.openxmlformats.org/officeDocument/2006/relationships/hyperlink" Target="http://alistapart.com/article/css-positioning-101" TargetMode="External"/><Relationship Id="rId9" Type="http://schemas.openxmlformats.org/officeDocument/2006/relationships/hyperlink" Target="https://limpid.nl/lab/css/fixed/right-sidebar" TargetMode="External"/><Relationship Id="rId14" Type="http://schemas.openxmlformats.org/officeDocument/2006/relationships/hyperlink" Target="http://www.randomsnippets.com/2011/04/10/how-to-hide-show-or-toggle-your-div-with-jquery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archive.org/web/20180605122100/patternry.com/p=search-pagination/" TargetMode="External"/><Relationship Id="rId2" Type="http://schemas.openxmlformats.org/officeDocument/2006/relationships/hyperlink" Target="http://ui-patterns.com/patterns/Paginatio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orbitmedia.com/blog/why-we-choose-the-view-more-button-instead-of-pagination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uimovement.com/design/load-more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hongkiat.com/blog/infinite-page-scroll/" TargetMode="External"/><Relationship Id="rId3" Type="http://schemas.openxmlformats.org/officeDocument/2006/relationships/hyperlink" Target="https://twitter.com/search?q=web%20design&amp;src=typed_query" TargetMode="External"/><Relationship Id="rId7" Type="http://schemas.openxmlformats.org/officeDocument/2006/relationships/hyperlink" Target="https://www.sitepoint.com/jquery-infinite-scrolling-demos/" TargetMode="External"/><Relationship Id="rId2" Type="http://schemas.openxmlformats.org/officeDocument/2006/relationships/hyperlink" Target="https://shopping.google.com/u/0/s?cat=B.529370&amp;ved=0CAMQ8lQoAWoYChMI9uix1eW35QIVGtTjBx3v-gzfEI0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mashingmagazine.com/2013/05/infinite-scrolling-lets-get-to-the-bottom-of-this/" TargetMode="External"/><Relationship Id="rId11" Type="http://schemas.openxmlformats.org/officeDocument/2006/relationships/hyperlink" Target="http://scrollmagic.io/" TargetMode="External"/><Relationship Id="rId5" Type="http://schemas.openxmlformats.org/officeDocument/2006/relationships/hyperlink" Target="https://uxplanet.org/ux-infinite-scrolling-vs-pagination-1030d29376f1" TargetMode="External"/><Relationship Id="rId10" Type="http://schemas.openxmlformats.org/officeDocument/2006/relationships/hyperlink" Target="http://jscroll.com/" TargetMode="External"/><Relationship Id="rId4" Type="http://schemas.openxmlformats.org/officeDocument/2006/relationships/hyperlink" Target="https://web.archive.org/web/20170910122641/http:/patternry.com/p%3Dendless-scrolling/" TargetMode="External"/><Relationship Id="rId9" Type="http://schemas.openxmlformats.org/officeDocument/2006/relationships/hyperlink" Target="https://stackoverflow.com/questions/3898130/check-if-a-user-has-scrolled-to-the-botto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shopping.google.com/u/0/s?cat=B.529370&amp;ved=0CAMQ8lQoAWoYChMI9uix1eW35QIVGtTjBx3v-gzfEI0C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api.jquery.com/animate/" TargetMode="External"/><Relationship Id="rId2" Type="http://schemas.openxmlformats.org/officeDocument/2006/relationships/hyperlink" Target="https://www.w3schools.com/jquery/jquery_animate.as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t4203.azurewebsites.net/demo/data-layout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hyperlink" Target="http://www.infovis-wiki.net/index.php/Visual_Information-Seeking_Mantra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2113" y="533400"/>
            <a:ext cx="6618287" cy="2133600"/>
          </a:xfrm>
        </p:spPr>
        <p:txBody>
          <a:bodyPr>
            <a:normAutofit/>
          </a:bodyPr>
          <a:lstStyle/>
          <a:p>
            <a:r>
              <a:rPr lang="en-US" sz="3200" dirty="0"/>
              <a:t>SPA UI:</a:t>
            </a:r>
            <a:br>
              <a:rPr lang="en-US" sz="3200" dirty="0"/>
            </a:br>
            <a:r>
              <a:rPr lang="en-US" sz="3200" dirty="0"/>
              <a:t>Data Interactions</a:t>
            </a:r>
            <a:endParaRPr lang="en-US" sz="2400" dirty="0"/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/>
              <a:t>IT 4403 Advanced Web and Mobile Applications</a:t>
            </a:r>
            <a:endParaRPr lang="en-US" sz="2400" dirty="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05200" y="4986141"/>
            <a:ext cx="2209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sz="2400" dirty="0"/>
              <a:t>Jack G. </a:t>
            </a:r>
            <a:r>
              <a:rPr lang="en-US" sz="2400" dirty="0" err="1"/>
              <a:t>Zheng</a:t>
            </a:r>
            <a:endParaRPr lang="en-US" sz="2400" dirty="0"/>
          </a:p>
          <a:p>
            <a:pPr algn="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sz="2000" dirty="0"/>
              <a:t>Fall 2019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219" y="4743997"/>
            <a:ext cx="1059187" cy="106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12545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Applying it to Search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Widely applied to search for any data items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Live examples</a:t>
            </a:r>
          </a:p>
          <a:p>
            <a:pPr lvl="1"/>
            <a:r>
              <a:rPr lang="en-US" dirty="0">
                <a:hlinkClick r:id="rId2"/>
              </a:rPr>
              <a:t>https://chrome.google.com/webstore/search/book</a:t>
            </a:r>
            <a:r>
              <a:rPr lang="en-US" dirty="0"/>
              <a:t> (more details on a separate page on clicking)</a:t>
            </a:r>
          </a:p>
          <a:p>
            <a:pPr lvl="1"/>
            <a:r>
              <a:rPr lang="en-US" dirty="0">
                <a:hlinkClick r:id="rId3"/>
              </a:rPr>
              <a:t>https://www.apmex.com/search?q=eagle&amp;vt=g</a:t>
            </a:r>
            <a:r>
              <a:rPr lang="en-US" dirty="0"/>
              <a:t> (more details on hovering, and on a separate page on clicking)</a:t>
            </a:r>
          </a:p>
          <a:p>
            <a:pPr lvl="1"/>
            <a:endParaRPr lang="en-US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389791"/>
              </p:ext>
            </p:extLst>
          </p:nvPr>
        </p:nvGraphicFramePr>
        <p:xfrm>
          <a:off x="586578" y="1828800"/>
          <a:ext cx="8001001" cy="16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404669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Details-on-Demand and SPA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Normally details-on-demand (clicking on an item in a list of results) will bring users to another page</a:t>
            </a:r>
          </a:p>
          <a:p>
            <a:r>
              <a:rPr lang="en-US" dirty="0"/>
              <a:t>In SPA, the display of individual item details will stay on the same page by default.</a:t>
            </a:r>
          </a:p>
          <a:p>
            <a:r>
              <a:rPr lang="en-US" dirty="0"/>
              <a:t>How to design this? Some basic patterns:</a:t>
            </a:r>
          </a:p>
          <a:p>
            <a:pPr lvl="1"/>
            <a:r>
              <a:rPr lang="en-US" dirty="0"/>
              <a:t>Side-by-side (</a:t>
            </a:r>
            <a:r>
              <a:rPr lang="en-US" dirty="0" err="1"/>
              <a:t>overview+detail</a:t>
            </a:r>
            <a:r>
              <a:rPr lang="en-US" dirty="0"/>
              <a:t>, or master/detail layout)</a:t>
            </a:r>
          </a:p>
          <a:p>
            <a:pPr lvl="1"/>
            <a:r>
              <a:rPr lang="en-US" dirty="0"/>
              <a:t>Overlay</a:t>
            </a:r>
          </a:p>
          <a:p>
            <a:pPr lvl="1"/>
            <a:r>
              <a:rPr lang="en-US" dirty="0"/>
              <a:t>In-line expansion</a:t>
            </a:r>
          </a:p>
        </p:txBody>
      </p:sp>
    </p:spTree>
    <p:extLst>
      <p:ext uri="{BB962C8B-B14F-4D97-AF65-F5344CB8AC3E}">
        <p14:creationId xmlns:p14="http://schemas.microsoft.com/office/powerpoint/2010/main" val="22242433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Side-by-Side Split Screen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5CEE9A8-FBDC-468A-8692-1A02C1337AC9}" type="slidenum">
              <a:rPr lang="en-US" altLang="en-US" smtClean="0"/>
              <a:pPr/>
              <a:t>12</a:t>
            </a:fld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28598" y="1219200"/>
            <a:ext cx="8716963" cy="5410200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List of results (overview) and details are display at the same time on the screen, no interference. Looks like the old frames.</a:t>
            </a:r>
          </a:p>
          <a:p>
            <a:r>
              <a:rPr lang="en-US" dirty="0"/>
              <a:t>Variations</a:t>
            </a:r>
          </a:p>
          <a:p>
            <a:pPr lvl="1"/>
            <a:r>
              <a:rPr lang="en-US" dirty="0"/>
              <a:t>Side-by-side vs. Top-to-bottom</a:t>
            </a:r>
          </a:p>
          <a:p>
            <a:pPr lvl="1"/>
            <a:r>
              <a:rPr lang="en-US" dirty="0"/>
              <a:t>Show/hide, adjustable size</a:t>
            </a:r>
          </a:p>
          <a:p>
            <a:pPr lvl="1"/>
            <a:r>
              <a:rPr lang="en-US" dirty="0"/>
              <a:t>Two columns</a:t>
            </a:r>
          </a:p>
          <a:p>
            <a:pPr lvl="1"/>
            <a:r>
              <a:rPr lang="en-US" dirty="0"/>
              <a:t>Sticky region (top/bottom bar, side panel, etc.)</a:t>
            </a:r>
          </a:p>
          <a:p>
            <a:r>
              <a:rPr lang="en-US" dirty="0"/>
              <a:t>Example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Resource</a:t>
            </a:r>
          </a:p>
          <a:p>
            <a:pPr lvl="1"/>
            <a:r>
              <a:rPr lang="en-US" dirty="0">
                <a:hlinkClick r:id="rId2"/>
              </a:rPr>
              <a:t>http://time-tripper.com/uipatterns/Overview_Plus_Detail</a:t>
            </a:r>
          </a:p>
          <a:p>
            <a:pPr lvl="1"/>
            <a:r>
              <a:rPr lang="en-US" dirty="0">
                <a:hlinkClick r:id="rId2"/>
              </a:rPr>
              <a:t>http://www.oracle.com/webfolder/ux/middleware/alta/patterns/MasterDetail.html</a:t>
            </a:r>
            <a:r>
              <a:rPr lang="en-US" dirty="0"/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b="5669"/>
          <a:stretch/>
        </p:blipFill>
        <p:spPr>
          <a:xfrm>
            <a:off x="225667" y="3188680"/>
            <a:ext cx="4421013" cy="228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200" y="3194538"/>
            <a:ext cx="4175292" cy="227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200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Sticky Panel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Sticky panel is a variation of side-by-side</a:t>
            </a:r>
          </a:p>
          <a:p>
            <a:pPr lvl="1"/>
            <a:r>
              <a:rPr lang="en-US" dirty="0"/>
              <a:t>Partial view is sticky or fixed on the screen, meaning it does not move as the page is scrolling</a:t>
            </a:r>
          </a:p>
          <a:p>
            <a:pPr lvl="1"/>
            <a:r>
              <a:rPr lang="en-US" dirty="0"/>
              <a:t>Commonly used for page header/footer, menu, action bar, which is frequently used by users.</a:t>
            </a:r>
          </a:p>
          <a:p>
            <a:pPr lvl="1"/>
            <a:r>
              <a:rPr lang="en-US" dirty="0">
                <a:hlinkClick r:id="rId2"/>
              </a:rPr>
              <a:t>https://www.smashingmagazine.com/2012/09/sticky-menus-are-quicker-to-navigate/</a:t>
            </a:r>
            <a:endParaRPr lang="en-US" dirty="0"/>
          </a:p>
          <a:p>
            <a:r>
              <a:rPr lang="en-US" dirty="0"/>
              <a:t>Example</a:t>
            </a:r>
          </a:p>
          <a:p>
            <a:pPr lvl="1"/>
            <a:r>
              <a:rPr lang="en-US" dirty="0">
                <a:hlinkClick r:id="rId3"/>
              </a:rPr>
              <a:t>https://www.google.com/search?q=web&amp;tbm=isch</a:t>
            </a:r>
            <a:endParaRPr lang="en-US" dirty="0"/>
          </a:p>
          <a:p>
            <a:pPr lvl="1"/>
            <a:r>
              <a:rPr lang="en-US" dirty="0">
                <a:hlinkClick r:id="rId4"/>
              </a:rPr>
              <a:t>https://www.travelstart.co.za/</a:t>
            </a:r>
            <a:endParaRPr lang="en-US" dirty="0"/>
          </a:p>
          <a:p>
            <a:r>
              <a:rPr lang="en-US" dirty="0"/>
              <a:t>Coding practices</a:t>
            </a:r>
          </a:p>
          <a:p>
            <a:pPr lvl="1"/>
            <a:r>
              <a:rPr lang="en-US" u="sng" dirty="0">
                <a:hlinkClick r:id="rId5"/>
              </a:rPr>
              <a:t>http://learnlayout.com/position.html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3568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Overlay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E325153-1018-431B-94BC-E5F3F0342855}" type="slidenum">
              <a:rPr lang="en-US" altLang="en-US" smtClean="0"/>
              <a:pPr/>
              <a:t>14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Content is displayed in a division over the page and other elements, covering the results page (completely or partially)</a:t>
            </a:r>
          </a:p>
          <a:p>
            <a:r>
              <a:rPr lang="en-US" dirty="0"/>
              <a:t>Variations and examples</a:t>
            </a:r>
          </a:p>
          <a:p>
            <a:pPr lvl="1"/>
            <a:r>
              <a:rPr lang="en-US" dirty="0"/>
              <a:t>Full screen modal view: </a:t>
            </a:r>
            <a:r>
              <a:rPr lang="en-US" dirty="0">
                <a:hlinkClick r:id="rId2"/>
              </a:rPr>
              <a:t>http://www.bing.com/images/</a:t>
            </a:r>
            <a:endParaRPr lang="en-US" dirty="0"/>
          </a:p>
          <a:p>
            <a:pPr lvl="1"/>
            <a:r>
              <a:rPr lang="en-US" dirty="0"/>
              <a:t>Partial screen modal view: </a:t>
            </a:r>
          </a:p>
          <a:p>
            <a:pPr lvl="2"/>
            <a:r>
              <a:rPr lang="en-US" dirty="0">
                <a:hlinkClick r:id="rId3"/>
              </a:rPr>
              <a:t>http://www.zillow.com/homes/for_sale/</a:t>
            </a:r>
            <a:r>
              <a:rPr lang="en-US" dirty="0"/>
              <a:t> </a:t>
            </a:r>
          </a:p>
          <a:p>
            <a:pPr lvl="2"/>
            <a:r>
              <a:rPr lang="en-US" dirty="0">
                <a:hlinkClick r:id="rId4"/>
              </a:rPr>
              <a:t>http://mori-m-foundation.or.jp/wordpress/english/publications2</a:t>
            </a:r>
            <a:endParaRPr lang="en-US" dirty="0"/>
          </a:p>
          <a:p>
            <a:pPr lvl="1"/>
            <a:r>
              <a:rPr lang="en-US" dirty="0"/>
              <a:t>Partial screen overlay view (non blocking): </a:t>
            </a:r>
            <a:r>
              <a:rPr lang="en-US" dirty="0">
                <a:hlinkClick r:id="rId5"/>
              </a:rPr>
              <a:t>https://twitter.com/jgzheng</a:t>
            </a:r>
            <a:r>
              <a:rPr lang="en-US" dirty="0"/>
              <a:t> (clicking on any twit)</a:t>
            </a:r>
          </a:p>
          <a:p>
            <a:pPr lvl="1"/>
            <a:r>
              <a:rPr lang="en-US" dirty="0"/>
              <a:t>Floating/pop-up div (panel): </a:t>
            </a:r>
            <a:r>
              <a:rPr lang="en-US" dirty="0">
                <a:hlinkClick r:id="rId6"/>
              </a:rPr>
              <a:t>http://www.productchart.com/smartphones/</a:t>
            </a:r>
            <a:endParaRPr lang="en-US" dirty="0"/>
          </a:p>
          <a:p>
            <a:pPr lvl="1"/>
            <a:r>
              <a:rPr lang="en-US" dirty="0"/>
              <a:t>In-place expanded overlay: </a:t>
            </a:r>
            <a:r>
              <a:rPr lang="en-US" dirty="0">
                <a:hlinkClick r:id="rId7"/>
              </a:rPr>
              <a:t>http://www.apmex.com/search?q=gold&amp;vt=g</a:t>
            </a:r>
            <a:endParaRPr lang="en-US" dirty="0"/>
          </a:p>
          <a:p>
            <a:pPr lvl="1"/>
            <a:r>
              <a:rPr lang="en-US" dirty="0"/>
              <a:t>Partial fixed overlay (moveable)</a:t>
            </a:r>
          </a:p>
          <a:p>
            <a:r>
              <a:rPr lang="en-US" dirty="0"/>
              <a:t>Reference</a:t>
            </a:r>
          </a:p>
          <a:p>
            <a:pPr lvl="1"/>
            <a:r>
              <a:rPr lang="en-US" dirty="0">
                <a:hlinkClick r:id="rId8"/>
              </a:rPr>
              <a:t>https://uxplanet.org/best-practices-for-modals-overlays-dialog-windows-c00c66cddd8c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9"/>
              </a:rPr>
              <a:t>https://web.archive.org/web/20171205130517/http://patternry.com/p%3Doverlay/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553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Overlay Coding Techniques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Basic technique</a:t>
            </a:r>
          </a:p>
          <a:p>
            <a:pPr lvl="1"/>
            <a:r>
              <a:rPr lang="en-US" dirty="0"/>
              <a:t>“position: fixed”: the element is positioned relative to the browser window</a:t>
            </a:r>
          </a:p>
          <a:p>
            <a:pPr lvl="1"/>
            <a:r>
              <a:rPr lang="en-US" dirty="0"/>
              <a:t>Together with attributes of “top, left, right, bottom”</a:t>
            </a:r>
          </a:p>
          <a:p>
            <a:r>
              <a:rPr lang="en-US" dirty="0"/>
              <a:t>CSS examples and reference: </a:t>
            </a:r>
          </a:p>
          <a:p>
            <a:pPr lvl="1"/>
            <a:r>
              <a:rPr lang="en-US" dirty="0">
                <a:hlinkClick r:id="rId2"/>
              </a:rPr>
              <a:t>https://www.w3schools.com/css/css_positioning.asp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3"/>
              </a:rPr>
              <a:t>https://www.w3schools.com/cssref/pr_class_position.asp</a:t>
            </a:r>
            <a:endParaRPr lang="en-US" dirty="0"/>
          </a:p>
          <a:p>
            <a:r>
              <a:rPr lang="en-US" dirty="0"/>
              <a:t>More overlay techniques</a:t>
            </a:r>
          </a:p>
          <a:p>
            <a:pPr lvl="1"/>
            <a:r>
              <a:rPr lang="en-US" dirty="0">
                <a:hlinkClick r:id="rId4"/>
              </a:rPr>
              <a:t>http://tympanus.net/codrops/2013/11/07/css-overlay-techniques/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4414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In-Line Expansion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List view with an expanded row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02" b="13360"/>
          <a:stretch/>
        </p:blipFill>
        <p:spPr bwMode="auto">
          <a:xfrm>
            <a:off x="369876" y="1214634"/>
            <a:ext cx="8434405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Line Callout 1 5"/>
          <p:cNvSpPr/>
          <p:nvPr/>
        </p:nvSpPr>
        <p:spPr bwMode="auto">
          <a:xfrm>
            <a:off x="6096000" y="3581400"/>
            <a:ext cx="2819400" cy="1066800"/>
          </a:xfrm>
          <a:prstGeom prst="borderCallout1">
            <a:avLst>
              <a:gd name="adj1" fmla="val 27116"/>
              <a:gd name="adj2" fmla="val -526"/>
              <a:gd name="adj3" fmla="val -34633"/>
              <a:gd name="adj4" fmla="val -53855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r>
              <a:rPr lang="en-US" sz="2000" dirty="0"/>
              <a:t>Details are displayed, upon request, immediately beside or under the item overview, and push other items aside or down.</a:t>
            </a:r>
          </a:p>
        </p:txBody>
      </p:sp>
      <p:sp>
        <p:nvSpPr>
          <p:cNvPr id="5" name="Rectangle 4"/>
          <p:cNvSpPr/>
          <p:nvPr/>
        </p:nvSpPr>
        <p:spPr>
          <a:xfrm>
            <a:off x="258757" y="6391513"/>
            <a:ext cx="65532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https://www.patternfly.org/v3/pattern-library/content-views/list-view/index.html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55543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In-Line Expansion Examples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5CEE9A8-FBDC-468A-8692-1A02C1337AC9}" type="slidenum">
              <a:rPr lang="en-US" altLang="en-US" smtClean="0"/>
              <a:pPr/>
              <a:t>17</a:t>
            </a:fld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Usage:</a:t>
            </a:r>
          </a:p>
          <a:p>
            <a:pPr lvl="1"/>
            <a:r>
              <a:rPr lang="en-US" dirty="0"/>
              <a:t>Often used with list view or table view.</a:t>
            </a:r>
          </a:p>
          <a:p>
            <a:r>
              <a:rPr lang="en-US" dirty="0"/>
              <a:t>Variations:</a:t>
            </a:r>
          </a:p>
          <a:p>
            <a:pPr lvl="1"/>
            <a:r>
              <a:rPr lang="en-US" dirty="0"/>
              <a:t>Accordion, or simple expansion: the expansion of another item will automatically close the last expanded one. </a:t>
            </a:r>
          </a:p>
          <a:p>
            <a:pPr lvl="1"/>
            <a:r>
              <a:rPr lang="en-US" dirty="0"/>
              <a:t>Compound expansion: multiple items can be expanded at the same time. The expanded item will be closed only when requested.</a:t>
            </a:r>
          </a:p>
          <a:p>
            <a:r>
              <a:rPr lang="en-US" dirty="0"/>
              <a:t>Examples</a:t>
            </a:r>
          </a:p>
          <a:p>
            <a:pPr lvl="1"/>
            <a:r>
              <a:rPr lang="en-US" dirty="0">
                <a:hlinkClick r:id="rId3"/>
              </a:rPr>
              <a:t>https://www.forbes.com/forbes-400/</a:t>
            </a:r>
            <a:r>
              <a:rPr lang="en-US" dirty="0"/>
              <a:t> (table row expansion)</a:t>
            </a:r>
          </a:p>
          <a:p>
            <a:pPr lvl="1"/>
            <a:r>
              <a:rPr lang="en-US" dirty="0">
                <a:hlinkClick r:id="rId4"/>
              </a:rPr>
              <a:t>https://dealsea.com</a:t>
            </a:r>
            <a:r>
              <a:rPr lang="en-US" dirty="0"/>
              <a:t> (view comments)</a:t>
            </a:r>
          </a:p>
          <a:p>
            <a:r>
              <a:rPr lang="en-US"/>
              <a:t>References</a:t>
            </a:r>
            <a:endParaRPr lang="en-US" dirty="0"/>
          </a:p>
          <a:p>
            <a:pPr lvl="1"/>
            <a:r>
              <a:rPr lang="en-US" dirty="0">
                <a:hlinkClick r:id="rId5"/>
              </a:rPr>
              <a:t>https://web.archive.org/web/20180605113851/http://patternry.com/p%3Dinline-expand/</a:t>
            </a:r>
            <a:endParaRPr lang="en-US" dirty="0"/>
          </a:p>
          <a:p>
            <a:pPr lvl="1"/>
            <a:r>
              <a:rPr lang="en-US" dirty="0">
                <a:hlinkClick r:id="rId6"/>
              </a:rPr>
              <a:t>http://spyrestudios.com/inline-expansion-why-and-where-to-use-it/</a:t>
            </a:r>
            <a:endParaRPr lang="en-US" dirty="0"/>
          </a:p>
          <a:p>
            <a:pPr lvl="1"/>
            <a:r>
              <a:rPr lang="en-US" dirty="0">
                <a:hlinkClick r:id="rId7"/>
              </a:rPr>
              <a:t>http://ui-patterns.com/patterns/ProgressiveDisclosure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0087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In-line Expansion Coding Techniques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Basic technique</a:t>
            </a:r>
          </a:p>
          <a:p>
            <a:pPr lvl="1"/>
            <a:r>
              <a:rPr lang="en-US" dirty="0"/>
              <a:t>Use of CSS attribute “display: none”</a:t>
            </a:r>
          </a:p>
          <a:p>
            <a:pPr lvl="1"/>
            <a:r>
              <a:rPr lang="en-US" dirty="0"/>
              <a:t>Together with some animation of “height”</a:t>
            </a:r>
          </a:p>
          <a:p>
            <a:pPr lvl="1"/>
            <a:r>
              <a:rPr lang="en-US" dirty="0"/>
              <a:t>Use jQuery toggle shortcut methods</a:t>
            </a:r>
          </a:p>
          <a:p>
            <a:r>
              <a:rPr lang="en-US" dirty="0"/>
              <a:t>Example and references</a:t>
            </a:r>
          </a:p>
          <a:p>
            <a:pPr lvl="1"/>
            <a:r>
              <a:rPr lang="en-US" dirty="0">
                <a:hlinkClick r:id="rId2"/>
              </a:rPr>
              <a:t>https://www.w3schools.com/css/css_display_visibility.asp</a:t>
            </a:r>
            <a:endParaRPr lang="en-US" dirty="0"/>
          </a:p>
          <a:p>
            <a:pPr lvl="1"/>
            <a:r>
              <a:rPr lang="en-US" dirty="0"/>
              <a:t>jQuery effects</a:t>
            </a:r>
          </a:p>
          <a:p>
            <a:pPr lvl="2"/>
            <a:r>
              <a:rPr lang="en-US" dirty="0">
                <a:hlinkClick r:id="rId3"/>
              </a:rPr>
              <a:t>http://api.jquery.com/toggle/</a:t>
            </a:r>
            <a:r>
              <a:rPr lang="en-US" dirty="0"/>
              <a:t> </a:t>
            </a:r>
          </a:p>
          <a:p>
            <a:pPr lvl="2"/>
            <a:r>
              <a:rPr lang="en-US" dirty="0">
                <a:hlinkClick r:id="rId4"/>
              </a:rPr>
              <a:t>http://api.jquery.com/slidetoggle/</a:t>
            </a:r>
            <a:endParaRPr lang="en-US" dirty="0"/>
          </a:p>
          <a:p>
            <a:pPr lvl="2"/>
            <a:r>
              <a:rPr lang="en-US" dirty="0">
                <a:hlinkClick r:id="rId5"/>
              </a:rPr>
              <a:t>http://api.jquery.com/fadeToggle/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35662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Details-on-Demand Example List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E325153-1018-431B-94BC-E5F3F0342855}" type="slidenum">
              <a:rPr lang="en-US" altLang="en-US" smtClean="0"/>
              <a:pPr/>
              <a:t>19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228598" y="1066801"/>
            <a:ext cx="8716963" cy="838199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Live demo of all examples at </a:t>
            </a:r>
            <a:r>
              <a:rPr lang="en-US" dirty="0">
                <a:hlinkClick r:id="rId2"/>
              </a:rPr>
              <a:t>http://it4203.azurewebsites.net/demo/data-layout</a:t>
            </a:r>
            <a:r>
              <a:rPr lang="en-US" dirty="0"/>
              <a:t> </a:t>
            </a:r>
          </a:p>
          <a:p>
            <a:r>
              <a:rPr lang="en-US" dirty="0"/>
              <a:t>Examples can be downloaded on the content page. Please put all files to your server and see its effects. These AJAX examples need sever side support.</a:t>
            </a:r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4363376"/>
              </p:ext>
            </p:extLst>
          </p:nvPr>
        </p:nvGraphicFramePr>
        <p:xfrm>
          <a:off x="396079" y="2438391"/>
          <a:ext cx="8382000" cy="34475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81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4884">
                <a:tc>
                  <a:txBody>
                    <a:bodyPr/>
                    <a:lstStyle/>
                    <a:p>
                      <a:r>
                        <a:rPr lang="en-US" sz="1600" dirty="0"/>
                        <a:t>Files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9345"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1a.two-column.html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1b.split-screen.html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1c.sticky-side-panel.html</a:t>
                      </a:r>
                    </a:p>
                    <a:p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These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three files shares the exact same JavaScript, but use different CSS to achieve the slightly different effects.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1a.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Normal side-by-side two column design + fixed header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1b. </a:t>
                      </a:r>
                      <a:r>
                        <a:rPr lang="en-US" sz="1600" dirty="0"/>
                        <a:t>Split screen</a:t>
                      </a:r>
                      <a:r>
                        <a:rPr lang="en-US" sz="1600" baseline="0" dirty="0"/>
                        <a:t> (like frames); using absolute position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1c. Flow list + fixed side panel;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using fixed position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9085"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2.modal-overlay.html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Grid + page overlay (modal); using fixed position.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90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3.inline-expansion.html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Inline expansion + flow list: using jQuery toggle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Some changes to the book list template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70943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8799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5CEE9A8-FBDC-468A-8692-1A02C1337AC9}" type="slidenum">
              <a:rPr lang="en-US" altLang="en-US" smtClean="0"/>
              <a:pPr/>
              <a:t>2</a:t>
            </a:fld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SPA UI patterns</a:t>
            </a:r>
          </a:p>
          <a:p>
            <a:pPr lvl="1"/>
            <a:r>
              <a:rPr lang="en-US" dirty="0"/>
              <a:t>Handling “more” data items</a:t>
            </a:r>
          </a:p>
          <a:p>
            <a:pPr lvl="2"/>
            <a:r>
              <a:rPr lang="en-US" dirty="0"/>
              <a:t>Paging</a:t>
            </a:r>
          </a:p>
          <a:p>
            <a:pPr lvl="2"/>
            <a:r>
              <a:rPr lang="en-US" dirty="0"/>
              <a:t>Click for more</a:t>
            </a:r>
          </a:p>
          <a:p>
            <a:pPr lvl="2"/>
            <a:r>
              <a:rPr lang="en-US" dirty="0"/>
              <a:t>Scroll for more</a:t>
            </a:r>
          </a:p>
          <a:p>
            <a:pPr lvl="2"/>
            <a:r>
              <a:rPr lang="en-US" dirty="0"/>
              <a:t>Slide show</a:t>
            </a:r>
          </a:p>
          <a:p>
            <a:pPr lvl="1"/>
            <a:r>
              <a:rPr lang="en-US" dirty="0"/>
              <a:t>Extras/details on demand for a single item</a:t>
            </a:r>
          </a:p>
          <a:p>
            <a:pPr lvl="2"/>
            <a:r>
              <a:rPr lang="en-US" dirty="0"/>
              <a:t>Side by side (sticky panel)</a:t>
            </a:r>
          </a:p>
          <a:p>
            <a:pPr lvl="2"/>
            <a:r>
              <a:rPr lang="en-US" dirty="0"/>
              <a:t>Overlay</a:t>
            </a:r>
          </a:p>
          <a:p>
            <a:pPr lvl="2"/>
            <a:r>
              <a:rPr lang="en-US" dirty="0"/>
              <a:t>Expansion</a:t>
            </a:r>
          </a:p>
          <a:p>
            <a:r>
              <a:rPr lang="en-US" dirty="0"/>
              <a:t>Coding techniques with JavaScript/CSS, jQuery, AJAX, and libraries</a:t>
            </a:r>
          </a:p>
        </p:txBody>
      </p:sp>
    </p:spTree>
    <p:extLst>
      <p:ext uri="{BB962C8B-B14F-4D97-AF65-F5344CB8AC3E}">
        <p14:creationId xmlns:p14="http://schemas.microsoft.com/office/powerpoint/2010/main" val="30476293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Techniques/Examples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E325153-1018-431B-94BC-E5F3F0342855}" type="slidenum">
              <a:rPr lang="en-US" altLang="en-US" smtClean="0"/>
              <a:pPr/>
              <a:t>20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dirty="0"/>
              <a:t>CSS position</a:t>
            </a:r>
          </a:p>
          <a:p>
            <a:pPr lvl="1"/>
            <a:r>
              <a:rPr lang="en-US" dirty="0">
                <a:hlinkClick r:id="rId2"/>
              </a:rPr>
              <a:t>http://learnlayout.com/position.html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3"/>
              </a:rPr>
              <a:t>https://developer.mozilla.org/en-US/docs/Web/CSS/position</a:t>
            </a:r>
            <a:endParaRPr lang="en-US" dirty="0"/>
          </a:p>
          <a:p>
            <a:pPr lvl="1"/>
            <a:r>
              <a:rPr lang="en-US" dirty="0">
                <a:hlinkClick r:id="rId4"/>
              </a:rPr>
              <a:t>http://alistapart.com/article/css-positioning-101</a:t>
            </a:r>
            <a:endParaRPr lang="en-US" dirty="0"/>
          </a:p>
          <a:p>
            <a:pPr lvl="1"/>
            <a:r>
              <a:rPr lang="en-US" dirty="0">
                <a:hlinkClick r:id="rId5"/>
              </a:rPr>
              <a:t>https://css-tricks.com/almanac/properties/p/position/</a:t>
            </a:r>
            <a:endParaRPr lang="en-US" dirty="0"/>
          </a:p>
          <a:p>
            <a:r>
              <a:rPr lang="en-US" dirty="0"/>
              <a:t>Complete screen split</a:t>
            </a:r>
          </a:p>
          <a:p>
            <a:pPr lvl="1"/>
            <a:r>
              <a:rPr lang="en-US" dirty="0">
                <a:hlinkClick r:id="rId6"/>
              </a:rPr>
              <a:t>http://blog.stevensanderson.com/2011/10/05/full-height-app-layouts-a-css-trick-to-make-it-easier/</a:t>
            </a:r>
            <a:endParaRPr lang="en-US" dirty="0"/>
          </a:p>
          <a:p>
            <a:r>
              <a:rPr lang="en-US" dirty="0"/>
              <a:t>Sticky/fixed panel</a:t>
            </a:r>
          </a:p>
          <a:p>
            <a:pPr lvl="1"/>
            <a:r>
              <a:rPr lang="en-US" dirty="0">
                <a:hlinkClick r:id="rId7"/>
              </a:rPr>
              <a:t>https://css-tricks.com/scrollfollow-sidebar/</a:t>
            </a:r>
            <a:endParaRPr lang="en-US" dirty="0"/>
          </a:p>
          <a:p>
            <a:pPr lvl="1"/>
            <a:r>
              <a:rPr lang="en-US" dirty="0">
                <a:hlinkClick r:id="rId8"/>
              </a:rPr>
              <a:t>http://stugreenham.com/demos/fluid-width-with-a-fixed-sidebar/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9"/>
              </a:rPr>
              <a:t>https://limpid.nl/lab/css/fixed/right-sidebar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10"/>
              </a:rPr>
              <a:t>http://codepen.io/jamesdarren/pen/ivmcH</a:t>
            </a:r>
            <a:endParaRPr lang="en-US" dirty="0"/>
          </a:p>
          <a:p>
            <a:r>
              <a:rPr lang="en-US" dirty="0"/>
              <a:t>jQuery UI widgets</a:t>
            </a:r>
          </a:p>
          <a:p>
            <a:pPr lvl="1"/>
            <a:r>
              <a:rPr lang="en-US" dirty="0">
                <a:hlinkClick r:id="rId11"/>
              </a:rPr>
              <a:t>https://jqueryui.com/accordion/</a:t>
            </a:r>
            <a:endParaRPr lang="en-US" dirty="0"/>
          </a:p>
          <a:p>
            <a:pPr lvl="1"/>
            <a:r>
              <a:rPr lang="en-US" dirty="0">
                <a:hlinkClick r:id="rId12"/>
              </a:rPr>
              <a:t>https://jqueryui.com/dialog/</a:t>
            </a:r>
            <a:endParaRPr lang="en-US" dirty="0"/>
          </a:p>
          <a:p>
            <a:pPr lvl="1"/>
            <a:r>
              <a:rPr lang="en-US" dirty="0">
                <a:hlinkClick r:id="rId13"/>
              </a:rPr>
              <a:t>https://jqueryui.com/tabs/</a:t>
            </a:r>
            <a:endParaRPr lang="en-US" dirty="0"/>
          </a:p>
          <a:p>
            <a:r>
              <a:rPr lang="en-US" dirty="0"/>
              <a:t>Toggle</a:t>
            </a:r>
          </a:p>
          <a:p>
            <a:pPr lvl="1"/>
            <a:r>
              <a:rPr lang="en-US" dirty="0">
                <a:hlinkClick r:id="rId14"/>
              </a:rPr>
              <a:t>http://www.randomsnippets.com/2011/04/10/how-to-hide-show-or-toggle-your-div-with-jquery/</a:t>
            </a:r>
            <a:endParaRPr lang="en-US" dirty="0"/>
          </a:p>
          <a:p>
            <a:r>
              <a:rPr lang="en-US" dirty="0"/>
              <a:t>Sticky scroll plugins</a:t>
            </a:r>
          </a:p>
          <a:p>
            <a:pPr lvl="1"/>
            <a:r>
              <a:rPr lang="en-US" dirty="0">
                <a:hlinkClick r:id="rId15"/>
              </a:rPr>
              <a:t>http://www.sitepoint.com/10-jquery-sticky-scroll-plugins/</a:t>
            </a:r>
            <a:endParaRPr lang="en-US" dirty="0"/>
          </a:p>
          <a:p>
            <a:r>
              <a:rPr lang="en-US" dirty="0"/>
              <a:t>More Layout Patterns</a:t>
            </a:r>
            <a:endParaRPr lang="en-US" dirty="0">
              <a:hlinkClick r:id="rId16"/>
            </a:endParaRPr>
          </a:p>
          <a:p>
            <a:pPr lvl="1"/>
            <a:r>
              <a:rPr lang="en-US" dirty="0">
                <a:hlinkClick r:id="rId16"/>
              </a:rPr>
              <a:t>http://designingwebinterfaces.com/designing-web-interfaces-12-screen-patterns</a:t>
            </a:r>
            <a:endParaRPr lang="en-US" dirty="0"/>
          </a:p>
          <a:p>
            <a:pPr lvl="1"/>
            <a:r>
              <a:rPr lang="en-US" dirty="0">
                <a:hlinkClick r:id="rId17"/>
              </a:rPr>
              <a:t>http://www.slideshare.net/theresaneil/ria-screen-layouts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855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Dealing with Many/More Items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Dealing with a large number of search results (data items) is a common case</a:t>
            </a:r>
          </a:p>
          <a:p>
            <a:r>
              <a:rPr lang="en-US" dirty="0"/>
              <a:t>UI patterns</a:t>
            </a:r>
          </a:p>
          <a:p>
            <a:pPr lvl="1"/>
            <a:r>
              <a:rPr lang="en-US" dirty="0"/>
              <a:t>List them all in one long page (&lt;20)</a:t>
            </a:r>
          </a:p>
          <a:p>
            <a:pPr lvl="1"/>
            <a:r>
              <a:rPr lang="en-US" dirty="0"/>
              <a:t>Display by major categories (&lt;50, or &lt;20*number of categories)</a:t>
            </a:r>
          </a:p>
          <a:p>
            <a:pPr lvl="1"/>
            <a:r>
              <a:rPr lang="en-US" b="1" i="1" dirty="0"/>
              <a:t>Extras-on-demand</a:t>
            </a:r>
            <a:r>
              <a:rPr lang="en-US" dirty="0"/>
              <a:t> (display more progressively) &gt;50</a:t>
            </a:r>
          </a:p>
          <a:p>
            <a:pPr lvl="2"/>
            <a:r>
              <a:rPr lang="en-US" dirty="0"/>
              <a:t>Paging</a:t>
            </a:r>
          </a:p>
          <a:p>
            <a:pPr lvl="2"/>
            <a:r>
              <a:rPr lang="en-US" dirty="0"/>
              <a:t>Click for more</a:t>
            </a:r>
          </a:p>
          <a:p>
            <a:pPr lvl="2"/>
            <a:r>
              <a:rPr lang="en-US" dirty="0"/>
              <a:t>Continuous scrolling (scroll for more)</a:t>
            </a:r>
          </a:p>
          <a:p>
            <a:pPr lvl="2"/>
            <a:r>
              <a:rPr lang="en-US" dirty="0"/>
              <a:t>Slide show (carousal)</a:t>
            </a:r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915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Paging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When there are too many search results to comfortably fit on a single page, split the results into separate pages. Allow the user to navigate between pages using a pagination (paging) control.</a:t>
            </a:r>
          </a:p>
          <a:p>
            <a:r>
              <a:rPr lang="en-US" dirty="0"/>
              <a:t>Pagination Control</a:t>
            </a:r>
          </a:p>
          <a:p>
            <a:pPr lvl="1"/>
            <a:r>
              <a:rPr lang="en-US" dirty="0"/>
              <a:t>Display the navigation controls as a row of links or clickable targets.</a:t>
            </a:r>
          </a:p>
          <a:p>
            <a:pPr lvl="1"/>
            <a:r>
              <a:rPr lang="en-US" dirty="0"/>
              <a:t>Present links in the following order: “</a:t>
            </a:r>
            <a:r>
              <a:rPr lang="en-US" dirty="0" err="1"/>
              <a:t>Prev</a:t>
            </a:r>
            <a:r>
              <a:rPr lang="en-US" dirty="0"/>
              <a:t>”, page links, “Next”.</a:t>
            </a:r>
          </a:p>
          <a:p>
            <a:pPr lvl="1"/>
            <a:r>
              <a:rPr lang="en-US" dirty="0"/>
              <a:t>Display a left arrow after the label “</a:t>
            </a:r>
            <a:r>
              <a:rPr lang="en-US" dirty="0" err="1"/>
              <a:t>Prev</a:t>
            </a:r>
            <a:r>
              <a:rPr lang="en-US" dirty="0"/>
              <a:t>”, and a right arrow before the label “Next”.</a:t>
            </a:r>
          </a:p>
          <a:p>
            <a:pPr lvl="1"/>
            <a:r>
              <a:rPr lang="en-US" dirty="0"/>
              <a:t>Consider providing a link back to first and last page.</a:t>
            </a:r>
          </a:p>
          <a:p>
            <a:pPr lvl="1"/>
            <a:r>
              <a:rPr lang="en-US" dirty="0"/>
              <a:t>Display a reasonable number of pagination links (usually showing more than 10 page links is a bad idea).</a:t>
            </a:r>
          </a:p>
          <a:p>
            <a:pPr lvl="1"/>
            <a:r>
              <a:rPr lang="en-US" dirty="0"/>
              <a:t>When on first page of results do not display the label or arrow for “</a:t>
            </a:r>
            <a:r>
              <a:rPr lang="en-US" dirty="0" err="1"/>
              <a:t>Prev</a:t>
            </a:r>
            <a:r>
              <a:rPr lang="en-US" dirty="0"/>
              <a:t>”.</a:t>
            </a:r>
          </a:p>
          <a:p>
            <a:pPr lvl="1"/>
            <a:r>
              <a:rPr lang="en-US" dirty="0"/>
              <a:t>When on the last page of results do not display the label or arrow for “Next”</a:t>
            </a:r>
          </a:p>
          <a:p>
            <a:pPr lvl="1"/>
            <a:r>
              <a:rPr lang="en-US" dirty="0"/>
              <a:t>Do not display a hyperlink for the current page in the page links.</a:t>
            </a:r>
          </a:p>
          <a:p>
            <a:r>
              <a:rPr lang="en-US" dirty="0"/>
              <a:t>Reference</a:t>
            </a:r>
          </a:p>
          <a:p>
            <a:pPr lvl="1"/>
            <a:r>
              <a:rPr lang="en-US" dirty="0">
                <a:hlinkClick r:id="rId2"/>
              </a:rPr>
              <a:t>http://ui-patterns.com/patterns/Pagination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https://web.archive.org/web/20180605122100/patternry.com/p=search-pagination/</a:t>
            </a:r>
            <a:r>
              <a:rPr lang="en-US" dirty="0"/>
              <a:t> </a:t>
            </a:r>
          </a:p>
        </p:txBody>
      </p:sp>
      <p:pic>
        <p:nvPicPr>
          <p:cNvPr id="2052" name="Picture 4" descr="Flickr limits the number of pagination links to 7-11. When on pages 1-4, the page links start at “1”, and 7 links are displayed. On pages 5-8, the first page is 1, but last page is the current +3. For example, when on page 8, the first page is 1, and the last page 11. When on pages 9 and onward, the page links start a the current page minus 3, and end at the current page plus 3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22"/>
          <a:stretch/>
        </p:blipFill>
        <p:spPr bwMode="auto">
          <a:xfrm>
            <a:off x="2971800" y="76200"/>
            <a:ext cx="4495800" cy="1036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311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for More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a button to specifically request more results one page after one page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 case study to favor this pattern</a:t>
            </a:r>
          </a:p>
          <a:p>
            <a:pPr lvl="1"/>
            <a:r>
              <a:rPr lang="en-US" dirty="0">
                <a:hlinkClick r:id="rId2"/>
              </a:rPr>
              <a:t>https://www.orbitmedia.com/blog/why-we-choose-the-view-more-button-instead-of-pagination/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209800"/>
            <a:ext cx="5330391" cy="130640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172200" y="2362200"/>
            <a:ext cx="22134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" lvl="1"/>
            <a:r>
              <a:rPr lang="en-US" sz="1400" dirty="0"/>
              <a:t>See the example from </a:t>
            </a:r>
            <a:r>
              <a:rPr lang="en-US" sz="1400" dirty="0">
                <a:hlinkClick r:id="rId4"/>
              </a:rPr>
              <a:t>https://uimovement.com/design/load-more/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25140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Scroll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Also called infinitely scrolling; this loads more items when the user scroll to the bottom of the page (or results)</a:t>
            </a:r>
          </a:p>
          <a:p>
            <a:r>
              <a:rPr lang="en-US" dirty="0"/>
              <a:t>Examples</a:t>
            </a:r>
          </a:p>
          <a:p>
            <a:pPr lvl="1"/>
            <a:r>
              <a:rPr lang="en-US" dirty="0">
                <a:hlinkClick r:id="rId2"/>
              </a:rPr>
              <a:t>https://shopping.google.com/u/0/s?cat=B.529370&amp;ved=0CAMQ8lQoAWoYChMI9uix1eW35QIVGtTjBx3v-gzfEI0C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https://twitter.com/search?q=web%20design&amp;src=typed_query</a:t>
            </a:r>
            <a:endParaRPr lang="en-US" dirty="0"/>
          </a:p>
          <a:p>
            <a:r>
              <a:rPr lang="en-US" dirty="0"/>
              <a:t>Pattern references</a:t>
            </a:r>
          </a:p>
          <a:p>
            <a:pPr lvl="1"/>
            <a:r>
              <a:rPr lang="en-US" dirty="0">
                <a:hlinkClick r:id="rId4"/>
              </a:rPr>
              <a:t>https://web.archive.org/web/20170910122641/http://patternry.com/p%3Dendless-scrolling/</a:t>
            </a:r>
            <a:endParaRPr lang="en-US" dirty="0"/>
          </a:p>
          <a:p>
            <a:r>
              <a:rPr lang="en-US" dirty="0"/>
              <a:t>Comparisons</a:t>
            </a:r>
          </a:p>
          <a:p>
            <a:pPr lvl="1"/>
            <a:r>
              <a:rPr lang="en-US" dirty="0">
                <a:hlinkClick r:id="rId5"/>
              </a:rPr>
              <a:t>https://uxplanet.org/ux-infinite-scrolling-vs-pagination-1030d29376f1</a:t>
            </a:r>
            <a:endParaRPr lang="en-US" dirty="0"/>
          </a:p>
          <a:p>
            <a:pPr lvl="1"/>
            <a:r>
              <a:rPr lang="en-US" dirty="0">
                <a:hlinkClick r:id="rId6"/>
              </a:rPr>
              <a:t>https://www.smashingmagazine.com/2013/05/infinite-scrolling-lets-get-to-the-bottom-of-this/</a:t>
            </a:r>
            <a:r>
              <a:rPr lang="en-US" dirty="0"/>
              <a:t> </a:t>
            </a:r>
          </a:p>
          <a:p>
            <a:r>
              <a:rPr lang="en-US" dirty="0"/>
              <a:t>Coding practices</a:t>
            </a:r>
          </a:p>
          <a:p>
            <a:pPr lvl="1"/>
            <a:r>
              <a:rPr lang="en-US" dirty="0">
                <a:hlinkClick r:id="rId7"/>
              </a:rPr>
              <a:t>https://www.sitepoint.com/jquery-infinite-scrolling-demos/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8"/>
              </a:rPr>
              <a:t>http://www.hongkiat.com/blog/infinite-page-scroll/</a:t>
            </a:r>
            <a:endParaRPr lang="en-US" dirty="0"/>
          </a:p>
          <a:p>
            <a:pPr lvl="1"/>
            <a:r>
              <a:rPr lang="en-US" u="sng" dirty="0">
                <a:hlinkClick r:id="rId9"/>
              </a:rPr>
              <a:t>https://stackoverflow.com/questions/3898130/check-if-a-user-has-scrolled-to-the-bottom</a:t>
            </a:r>
            <a:endParaRPr lang="en-US" dirty="0"/>
          </a:p>
          <a:p>
            <a:pPr lvl="1"/>
            <a:r>
              <a:rPr lang="en-US" dirty="0"/>
              <a:t>Libraries</a:t>
            </a:r>
          </a:p>
          <a:p>
            <a:pPr lvl="2"/>
            <a:r>
              <a:rPr lang="en-US" dirty="0">
                <a:hlinkClick r:id="rId10"/>
              </a:rPr>
              <a:t>http://jscroll.com</a:t>
            </a:r>
            <a:r>
              <a:rPr lang="en-US" dirty="0"/>
              <a:t> </a:t>
            </a:r>
          </a:p>
          <a:p>
            <a:pPr lvl="2"/>
            <a:r>
              <a:rPr lang="en-US" dirty="0">
                <a:hlinkClick r:id="rId11"/>
              </a:rPr>
              <a:t>http://scrollmagic.io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89482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Slideshow/Carousal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Acting like a slide show, more results are displayed upon requests</a:t>
            </a:r>
          </a:p>
          <a:p>
            <a:r>
              <a:rPr lang="en-US" dirty="0"/>
              <a:t>Examples</a:t>
            </a:r>
          </a:p>
          <a:p>
            <a:pPr lvl="1"/>
            <a:r>
              <a:rPr lang="en-US" dirty="0"/>
              <a:t>Amazon “related to items you viewed”, “customers who bought this item also bought”, etc.</a:t>
            </a:r>
          </a:p>
          <a:p>
            <a:pPr lvl="1"/>
            <a:r>
              <a:rPr lang="en-US" dirty="0">
                <a:hlinkClick r:id="rId2"/>
              </a:rPr>
              <a:t>https://shopping.google.com/u/0/s?cat=B.529370&amp;ved=0CAMQ8lQoAWoYChMI9uix1eW35QIVGtTjBx3v-gzfEI0C</a:t>
            </a:r>
            <a:r>
              <a:rPr lang="en-US" dirty="0"/>
              <a:t> (for each category)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Used when space is a consideration</a:t>
            </a:r>
          </a:p>
          <a:p>
            <a:pPr lvl="1"/>
            <a:r>
              <a:rPr lang="en-US" dirty="0"/>
              <a:t>Limit the results in a limited area</a:t>
            </a:r>
          </a:p>
          <a:p>
            <a:pPr lvl="1"/>
            <a:r>
              <a:rPr lang="en-US" dirty="0"/>
              <a:t>Often used for related items or recommendations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2463081"/>
            <a:ext cx="5943600" cy="245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13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“Load More” Coding Examples List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4766192"/>
              </p:ext>
            </p:extLst>
          </p:nvPr>
        </p:nvGraphicFramePr>
        <p:xfrm>
          <a:off x="319879" y="2168465"/>
          <a:ext cx="8534400" cy="3485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1333">
                <a:tc>
                  <a:txBody>
                    <a:bodyPr/>
                    <a:lstStyle/>
                    <a:p>
                      <a:r>
                        <a:rPr lang="en-US" sz="1600" dirty="0"/>
                        <a:t>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Example 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43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load-more-1-paging.html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/>
                        <a:t>Load more with pagination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1624214"/>
                  </a:ext>
                </a:extLst>
              </a:tr>
              <a:tr h="584367">
                <a:tc>
                  <a:txBody>
                    <a:bodyPr/>
                    <a:lstStyle/>
                    <a:p>
                      <a:r>
                        <a:rPr lang="en-US" sz="1600" dirty="0"/>
                        <a:t>load-more-2-button.html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Load more with an explicit load more action (button click)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43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load-more-3-scroll.html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Load more with continues scrolling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43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load-more-4-slide.html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Load more using slideshow/carousal. Applied coding practices using jQuery animate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>
                          <a:hlinkClick r:id="rId2"/>
                        </a:rPr>
                        <a:t>https://www.w3schools.com/jquery/jquery_animate.asp</a:t>
                      </a:r>
                      <a:r>
                        <a:rPr lang="en-US" sz="1600" dirty="0"/>
                        <a:t>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>
                          <a:hlinkClick r:id="rId3"/>
                        </a:rPr>
                        <a:t>http://api.jquery.com/animate/</a:t>
                      </a:r>
                      <a:r>
                        <a:rPr lang="en-US" sz="1600" dirty="0"/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Content Placeholder 3"/>
          <p:cNvSpPr>
            <a:spLocks noGrp="1"/>
          </p:cNvSpPr>
          <p:nvPr>
            <p:ph sz="quarter" idx="10"/>
          </p:nvPr>
        </p:nvSpPr>
        <p:spPr>
          <a:xfrm>
            <a:off x="228598" y="1066801"/>
            <a:ext cx="8716963" cy="1066800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Live demo of all examples at </a:t>
            </a:r>
            <a:r>
              <a:rPr lang="en-US" dirty="0">
                <a:hlinkClick r:id="rId4"/>
              </a:rPr>
              <a:t>http://it4203.azurewebsites.net/demo/data-layout</a:t>
            </a:r>
            <a:r>
              <a:rPr lang="en-US" dirty="0"/>
              <a:t> </a:t>
            </a:r>
          </a:p>
          <a:p>
            <a:r>
              <a:rPr lang="en-US" dirty="0"/>
              <a:t>Examples can be downloaded on the content page. Please put all files to your server and see its effects. These AJAX examples need sever side support.</a:t>
            </a:r>
          </a:p>
        </p:txBody>
      </p:sp>
    </p:spTree>
    <p:extLst>
      <p:ext uri="{BB962C8B-B14F-4D97-AF65-F5344CB8AC3E}">
        <p14:creationId xmlns:p14="http://schemas.microsoft.com/office/powerpoint/2010/main" val="215243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Request Item Details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E325153-1018-431B-94BC-E5F3F0342855}" type="slidenum">
              <a:rPr lang="en-US" altLang="en-US" smtClean="0"/>
              <a:pPr/>
              <a:t>9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228598" y="1219200"/>
            <a:ext cx="8716963" cy="31242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The Visual Information-Seeking Mantra summarizes many visual design guidelines and provides an excellent framework for designing Information visualization applications.</a:t>
            </a:r>
          </a:p>
          <a:p>
            <a:r>
              <a:rPr lang="en-US" dirty="0"/>
              <a:t>It has a wide impact on user interface design for general information seeking including web applications.</a:t>
            </a:r>
          </a:p>
          <a:p>
            <a:r>
              <a:rPr lang="en-US" dirty="0"/>
              <a:t>Basic steps</a:t>
            </a: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2902875"/>
              </p:ext>
            </p:extLst>
          </p:nvPr>
        </p:nvGraphicFramePr>
        <p:xfrm>
          <a:off x="586578" y="4410644"/>
          <a:ext cx="8001001" cy="143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ectangle 10"/>
          <p:cNvSpPr/>
          <p:nvPr/>
        </p:nvSpPr>
        <p:spPr>
          <a:xfrm>
            <a:off x="457200" y="6279198"/>
            <a:ext cx="61722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7"/>
              </a:rPr>
              <a:t>http://www.infovis-wiki.net/index.php/Visual_Information-Seeking_Mantra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0152961"/>
      </p:ext>
    </p:extLst>
  </p:cSld>
  <p:clrMapOvr>
    <a:masterClrMapping/>
  </p:clrMapOvr>
</p:sld>
</file>

<file path=ppt/theme/theme1.xml><?xml version="1.0" encoding="utf-8"?>
<a:theme xmlns:a="http://schemas.openxmlformats.org/drawingml/2006/main" name="Networ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Netwo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data-layout</Template>
  <TotalTime>22608</TotalTime>
  <Words>2039</Words>
  <Application>Microsoft Office PowerPoint</Application>
  <PresentationFormat>On-screen Show (4:3)</PresentationFormat>
  <Paragraphs>264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Times New Roman</vt:lpstr>
      <vt:lpstr>Wingdings</vt:lpstr>
      <vt:lpstr>Network</vt:lpstr>
      <vt:lpstr>SPA UI: Data Interactions</vt:lpstr>
      <vt:lpstr>Overview</vt:lpstr>
      <vt:lpstr>Dealing with Many/More Items</vt:lpstr>
      <vt:lpstr>Paging</vt:lpstr>
      <vt:lpstr>Click for More</vt:lpstr>
      <vt:lpstr>Continuous Scroll</vt:lpstr>
      <vt:lpstr>Slideshow/Carousal</vt:lpstr>
      <vt:lpstr>“Load More” Coding Examples List</vt:lpstr>
      <vt:lpstr>Request Item Details</vt:lpstr>
      <vt:lpstr>Applying it to Search</vt:lpstr>
      <vt:lpstr>Details-on-Demand and SPA</vt:lpstr>
      <vt:lpstr>Side-by-Side Split Screen</vt:lpstr>
      <vt:lpstr>Sticky Panel</vt:lpstr>
      <vt:lpstr>Overlay</vt:lpstr>
      <vt:lpstr>Overlay Coding Techniques</vt:lpstr>
      <vt:lpstr>In-Line Expansion</vt:lpstr>
      <vt:lpstr>In-Line Expansion Examples</vt:lpstr>
      <vt:lpstr>In-line Expansion Coding Techniques</vt:lpstr>
      <vt:lpstr>Details-on-Demand Example List</vt:lpstr>
      <vt:lpstr>More Techniques/Examples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</dc:creator>
  <cp:lastModifiedBy>Jack Zheng</cp:lastModifiedBy>
  <cp:revision>596</cp:revision>
  <dcterms:created xsi:type="dcterms:W3CDTF">1601-01-01T00:00:00Z</dcterms:created>
  <dcterms:modified xsi:type="dcterms:W3CDTF">2020-12-23T14:06:11Z</dcterms:modified>
</cp:coreProperties>
</file>