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09" r:id="rId1"/>
  </p:sldMasterIdLst>
  <p:notesMasterIdLst>
    <p:notesMasterId r:id="rId20"/>
  </p:notesMasterIdLst>
  <p:sldIdLst>
    <p:sldId id="301" r:id="rId2"/>
    <p:sldId id="290" r:id="rId3"/>
    <p:sldId id="259" r:id="rId4"/>
    <p:sldId id="276" r:id="rId5"/>
    <p:sldId id="302" r:id="rId6"/>
    <p:sldId id="284" r:id="rId7"/>
    <p:sldId id="287" r:id="rId8"/>
    <p:sldId id="280" r:id="rId9"/>
    <p:sldId id="278" r:id="rId10"/>
    <p:sldId id="291" r:id="rId11"/>
    <p:sldId id="292" r:id="rId12"/>
    <p:sldId id="293" r:id="rId13"/>
    <p:sldId id="296" r:id="rId14"/>
    <p:sldId id="288" r:id="rId15"/>
    <p:sldId id="300" r:id="rId16"/>
    <p:sldId id="303" r:id="rId17"/>
    <p:sldId id="299" r:id="rId18"/>
    <p:sldId id="282"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2B18516B-FEE9-47D2-8371-E69846347258}">
          <p14:sldIdLst>
            <p14:sldId id="301"/>
            <p14:sldId id="290"/>
            <p14:sldId id="259"/>
            <p14:sldId id="276"/>
            <p14:sldId id="302"/>
            <p14:sldId id="284"/>
            <p14:sldId id="287"/>
            <p14:sldId id="280"/>
            <p14:sldId id="278"/>
            <p14:sldId id="291"/>
            <p14:sldId id="292"/>
            <p14:sldId id="293"/>
            <p14:sldId id="296"/>
            <p14:sldId id="288"/>
            <p14:sldId id="300"/>
            <p14:sldId id="303"/>
            <p14:sldId id="299"/>
            <p14:sldId id="28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40" autoAdjust="0"/>
    <p:restoredTop sz="88207" autoAdjust="0"/>
  </p:normalViewPr>
  <p:slideViewPr>
    <p:cSldViewPr>
      <p:cViewPr varScale="1">
        <p:scale>
          <a:sx n="110" d="100"/>
          <a:sy n="110" d="100"/>
        </p:scale>
        <p:origin x="3725" y="7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3963C178-30FF-4B6F-9B8A-EA40396524E4}" type="slidenum">
              <a:rPr lang="en-US"/>
              <a:pPr>
                <a:defRPr/>
              </a:pPr>
              <a:t>‹#›</a:t>
            </a:fld>
            <a:endParaRPr lang="en-US"/>
          </a:p>
        </p:txBody>
      </p:sp>
    </p:spTree>
    <p:extLst>
      <p:ext uri="{BB962C8B-B14F-4D97-AF65-F5344CB8AC3E}">
        <p14:creationId xmlns:p14="http://schemas.microsoft.com/office/powerpoint/2010/main" val="2970003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a:t>
            </a:fld>
            <a:endParaRPr lang="en-US"/>
          </a:p>
        </p:txBody>
      </p:sp>
    </p:spTree>
    <p:extLst>
      <p:ext uri="{BB962C8B-B14F-4D97-AF65-F5344CB8AC3E}">
        <p14:creationId xmlns:p14="http://schemas.microsoft.com/office/powerpoint/2010/main" val="3801694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Check gsu.edu RSS for another sample</a:t>
            </a:r>
          </a:p>
        </p:txBody>
      </p:sp>
      <p:sp>
        <p:nvSpPr>
          <p:cNvPr id="4" name="Slide Number Placeholder 3"/>
          <p:cNvSpPr>
            <a:spLocks noGrp="1"/>
          </p:cNvSpPr>
          <p:nvPr>
            <p:ph type="sldNum" sz="quarter" idx="10"/>
          </p:nvPr>
        </p:nvSpPr>
        <p:spPr/>
        <p:txBody>
          <a:bodyPr/>
          <a:lstStyle/>
          <a:p>
            <a:pPr>
              <a:defRPr/>
            </a:pPr>
            <a:fld id="{B27B903D-379A-4876-88EB-AED01570D020}" type="slidenum">
              <a:rPr lang="en-US" smtClean="0"/>
              <a:pPr>
                <a:defRPr/>
              </a:pPr>
              <a:t>6</a:t>
            </a:fld>
            <a:endParaRPr lang="en-US"/>
          </a:p>
        </p:txBody>
      </p:sp>
    </p:spTree>
    <p:extLst>
      <p:ext uri="{BB962C8B-B14F-4D97-AF65-F5344CB8AC3E}">
        <p14:creationId xmlns:p14="http://schemas.microsoft.com/office/powerpoint/2010/main" val="3947885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F79DF9-9344-49A0-AF5B-5CE4E922F4B3}" type="slidenum">
              <a:rPr lang="en-US" smtClean="0"/>
              <a:pPr/>
              <a:t>8</a:t>
            </a:fld>
            <a:endParaRPr lang="en-US"/>
          </a:p>
        </p:txBody>
      </p:sp>
    </p:spTree>
    <p:extLst>
      <p:ext uri="{BB962C8B-B14F-4D97-AF65-F5344CB8AC3E}">
        <p14:creationId xmlns:p14="http://schemas.microsoft.com/office/powerpoint/2010/main" val="4013011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F79DF9-9344-49A0-AF5B-5CE4E922F4B3}" type="slidenum">
              <a:rPr lang="en-US" smtClean="0"/>
              <a:pPr/>
              <a:t>18</a:t>
            </a:fld>
            <a:endParaRPr lang="en-US"/>
          </a:p>
        </p:txBody>
      </p:sp>
    </p:spTree>
    <p:extLst>
      <p:ext uri="{BB962C8B-B14F-4D97-AF65-F5344CB8AC3E}">
        <p14:creationId xmlns:p14="http://schemas.microsoft.com/office/powerpoint/2010/main" val="19666267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US"/>
          </a:p>
        </p:txBody>
      </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US"/>
          </a:p>
        </p:txBody>
      </p:sp>
      <p:sp>
        <p:nvSpPr>
          <p:cNvPr id="300035" name="Rectangle 3"/>
          <p:cNvSpPr>
            <a:spLocks noGrp="1" noChangeArrowheads="1"/>
          </p:cNvSpPr>
          <p:nvPr>
            <p:ph type="ctrTitle"/>
          </p:nvPr>
        </p:nvSpPr>
        <p:spPr>
          <a:xfrm>
            <a:off x="392113" y="466725"/>
            <a:ext cx="6618287" cy="2133600"/>
          </a:xfrm>
        </p:spPr>
        <p:txBody>
          <a:bodyPr/>
          <a:lstStyle>
            <a:lvl1pPr algn="r">
              <a:defRPr sz="4800"/>
            </a:lvl1pPr>
          </a:lstStyle>
          <a:p>
            <a:r>
              <a:rPr lang="en-US" altLang="en-US"/>
              <a:t>Click to edit Master title style</a:t>
            </a:r>
          </a:p>
        </p:txBody>
      </p:sp>
      <p:sp>
        <p:nvSpPr>
          <p:cNvPr id="300036" name="Rectangle 4"/>
          <p:cNvSpPr>
            <a:spLocks noGrp="1" noChangeArrowheads="1"/>
          </p:cNvSpPr>
          <p:nvPr>
            <p:ph type="subTitle" idx="1"/>
          </p:nvPr>
        </p:nvSpPr>
        <p:spPr>
          <a:xfrm>
            <a:off x="925513" y="3049588"/>
            <a:ext cx="6084887" cy="2362200"/>
          </a:xfrm>
        </p:spPr>
        <p:txBody>
          <a:bodyPr/>
          <a:lstStyle>
            <a:lvl1pPr marL="0" indent="0" algn="r">
              <a:buFont typeface="Wingdings" pitchFamily="2" charset="2"/>
              <a:buNone/>
              <a:defRPr sz="3200"/>
            </a:lvl1pPr>
          </a:lstStyle>
          <a:p>
            <a:r>
              <a:rPr lang="en-US" altLang="en-US"/>
              <a:t>Click to edit Master subtitle style</a:t>
            </a:r>
          </a:p>
        </p:txBody>
      </p:sp>
      <p:sp>
        <p:nvSpPr>
          <p:cNvPr id="38" name="Rectangle 5"/>
          <p:cNvSpPr>
            <a:spLocks noGrp="1" noChangeArrowheads="1"/>
          </p:cNvSpPr>
          <p:nvPr>
            <p:ph type="dt" sz="half" idx="10"/>
          </p:nvPr>
        </p:nvSpPr>
        <p:spPr/>
        <p:txBody>
          <a:bodyPr/>
          <a:lstStyle>
            <a:lvl1pPr>
              <a:defRPr/>
            </a:lvl1pPr>
          </a:lstStyle>
          <a:p>
            <a:pPr>
              <a:defRPr/>
            </a:pPr>
            <a:endParaRPr lang="en-US" altLang="en-US"/>
          </a:p>
        </p:txBody>
      </p:sp>
      <p:sp>
        <p:nvSpPr>
          <p:cNvPr id="39" name="Rectangle 6"/>
          <p:cNvSpPr>
            <a:spLocks noGrp="1" noChangeArrowheads="1"/>
          </p:cNvSpPr>
          <p:nvPr>
            <p:ph type="ftr" sz="quarter" idx="11"/>
          </p:nvPr>
        </p:nvSpPr>
        <p:spPr/>
        <p:txBody>
          <a:bodyPr/>
          <a:lstStyle>
            <a:lvl1pPr>
              <a:defRPr/>
            </a:lvl1pPr>
          </a:lstStyle>
          <a:p>
            <a:pPr>
              <a:defRPr/>
            </a:pPr>
            <a:endParaRPr lang="en-US" altLang="en-US"/>
          </a:p>
        </p:txBody>
      </p:sp>
      <p:sp>
        <p:nvSpPr>
          <p:cNvPr id="40" name="Rectangle 7"/>
          <p:cNvSpPr>
            <a:spLocks noGrp="1" noChangeArrowheads="1"/>
          </p:cNvSpPr>
          <p:nvPr>
            <p:ph type="sldNum" sz="quarter" idx="12"/>
          </p:nvPr>
        </p:nvSpPr>
        <p:spPr/>
        <p:txBody>
          <a:bodyPr/>
          <a:lstStyle>
            <a:lvl1pPr>
              <a:defRPr/>
            </a:lvl1pPr>
          </a:lstStyle>
          <a:p>
            <a:pPr>
              <a:defRPr/>
            </a:pPr>
            <a:fld id="{92AA7153-7838-47B7-8E76-206FC1BEC46D}" type="slidenum">
              <a:rPr lang="en-US" altLang="en-US" smtClean="0"/>
              <a:pPr>
                <a:defRPr/>
              </a:pPr>
              <a:t>‹#›</a:t>
            </a:fld>
            <a:endParaRPr lang="en-US" altLang="en-US"/>
          </a:p>
        </p:txBody>
      </p:sp>
      <p:pic>
        <p:nvPicPr>
          <p:cNvPr id="41" name="Picture 40" descr="https://encrypted-tbn3.google.com/images?q=tbn:ANd9GcTLAZpQzmzAPnXtyNCq1onsRE4y0bvoWlMvd3YA8Lt715oLXEJxWA"/>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15200" y="1600200"/>
            <a:ext cx="1577340" cy="1045845"/>
          </a:xfrm>
          <a:prstGeom prst="rect">
            <a:avLst/>
          </a:prstGeom>
          <a:noFill/>
          <a:ln>
            <a:noFill/>
          </a:ln>
        </p:spPr>
      </p:pic>
    </p:spTree>
    <p:extLst>
      <p:ext uri="{BB962C8B-B14F-4D97-AF65-F5344CB8AC3E}">
        <p14:creationId xmlns:p14="http://schemas.microsoft.com/office/powerpoint/2010/main" val="2311882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066800"/>
            <a:ext cx="8716963" cy="52486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48033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p:cNvSpPr>
            <a:spLocks noGrp="1" noChangeArrowheads="1"/>
          </p:cNvSpPr>
          <p:nvPr>
            <p:ph type="sldNum" sz="quarter" idx="12"/>
          </p:nvPr>
        </p:nvSpPr>
        <p:spPr>
          <a:ln/>
        </p:spPr>
        <p:txBody>
          <a:bodyPr/>
          <a:lstStyle>
            <a:lvl1pPr>
              <a:defRPr/>
            </a:lvl1pPr>
          </a:lstStyle>
          <a:p>
            <a:pPr>
              <a:defRPr/>
            </a:pPr>
            <a:fld id="{A06D3E48-136C-48B6-830C-37B7EE302BBF}" type="slidenum">
              <a:rPr lang="en-US" altLang="en-US" smtClean="0"/>
              <a:pPr>
                <a:defRPr/>
              </a:pPr>
              <a:t>‹#›</a:t>
            </a:fld>
            <a:endParaRPr lang="en-US" altLang="en-US"/>
          </a:p>
        </p:txBody>
      </p:sp>
    </p:spTree>
    <p:extLst>
      <p:ext uri="{BB962C8B-B14F-4D97-AF65-F5344CB8AC3E}">
        <p14:creationId xmlns:p14="http://schemas.microsoft.com/office/powerpoint/2010/main" val="570550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pPr>
              <a:defRPr/>
            </a:pPr>
            <a:endParaRPr lang="en-US" altLang="en-US" dirty="0"/>
          </a:p>
        </p:txBody>
      </p:sp>
      <p:sp>
        <p:nvSpPr>
          <p:cNvPr id="8" name="Footer Placeholder 7"/>
          <p:cNvSpPr>
            <a:spLocks noGrp="1"/>
          </p:cNvSpPr>
          <p:nvPr>
            <p:ph type="ftr" sz="quarter" idx="11"/>
          </p:nvPr>
        </p:nvSpPr>
        <p:spPr/>
        <p:txBody>
          <a:bodyPr/>
          <a:lstStyle/>
          <a:p>
            <a:pPr>
              <a:defRPr/>
            </a:pPr>
            <a:endParaRPr lang="en-US" altLang="en-US" dirty="0"/>
          </a:p>
        </p:txBody>
      </p:sp>
      <p:sp>
        <p:nvSpPr>
          <p:cNvPr id="9" name="Slide Number Placeholder 8"/>
          <p:cNvSpPr>
            <a:spLocks noGrp="1"/>
          </p:cNvSpPr>
          <p:nvPr>
            <p:ph type="sldNum" sz="quarter" idx="12"/>
          </p:nvPr>
        </p:nvSpPr>
        <p:spPr/>
        <p:txBody>
          <a:bodyPr/>
          <a:lstStyle/>
          <a:p>
            <a:pPr>
              <a:defRPr/>
            </a:pPr>
            <a:fld id="{2E325153-1018-431B-94BC-E5F3F0342855}" type="slidenum">
              <a:rPr lang="en-US" altLang="en-US" smtClean="0"/>
              <a:pPr>
                <a:defRPr/>
              </a:pPr>
              <a:t>‹#›</a:t>
            </a:fld>
            <a:endParaRPr lang="en-US" alt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8343115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447601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28" name="Rectangle 4"/>
          <p:cNvSpPr>
            <a:spLocks noGrp="1" noChangeArrowheads="1"/>
          </p:cNvSpPr>
          <p:nvPr>
            <p:ph type="body" idx="1"/>
          </p:nvPr>
        </p:nvSpPr>
        <p:spPr bwMode="auto">
          <a:xfrm>
            <a:off x="228599" y="1066801"/>
            <a:ext cx="8716963" cy="5248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99013"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299014"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299015"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pic>
        <p:nvPicPr>
          <p:cNvPr id="40" name="Picture 39" descr="https://encrypted-tbn3.google.com/images?q=tbn:ANd9GcTLAZpQzmzAPnXtyNCq1onsRE4y0bvoWlMvd3YA8Lt715oLXEJxWA"/>
          <p:cNvPicPr>
            <a:picLocks noChangeAspect="1"/>
          </p:cNvPicPr>
          <p:nvPr/>
        </p:nvPicPr>
        <p:blipFill>
          <a:blip r:embed="rId8"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92440" y="152400"/>
            <a:ext cx="1051560" cy="697230"/>
          </a:xfrm>
          <a:prstGeom prst="rect">
            <a:avLst/>
          </a:prstGeom>
          <a:noFill/>
          <a:ln>
            <a:noFill/>
          </a:ln>
        </p:spPr>
      </p:pic>
    </p:spTree>
    <p:extLst>
      <p:ext uri="{BB962C8B-B14F-4D97-AF65-F5344CB8AC3E}">
        <p14:creationId xmlns:p14="http://schemas.microsoft.com/office/powerpoint/2010/main" val="3043927158"/>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898" r:id="rId6"/>
  </p:sldLayoutIdLst>
  <p:hf hdr="0" ftr="0" dt="0"/>
  <p:txStyles>
    <p:titleStyle>
      <a:lvl1pPr algn="l" rtl="0" eaLnBrk="1" fontAlgn="base" hangingPunct="1">
        <a:spcBef>
          <a:spcPct val="0"/>
        </a:spcBef>
        <a:spcAft>
          <a:spcPct val="0"/>
        </a:spcAft>
        <a:defRPr sz="3900" b="1">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charset="0"/>
        </a:defRPr>
      </a:lvl2pPr>
      <a:lvl3pPr algn="l" rtl="0" eaLnBrk="1" fontAlgn="base" hangingPunct="1">
        <a:spcBef>
          <a:spcPct val="0"/>
        </a:spcBef>
        <a:spcAft>
          <a:spcPct val="0"/>
        </a:spcAft>
        <a:defRPr sz="3900" b="1">
          <a:solidFill>
            <a:schemeClr val="tx2"/>
          </a:solidFill>
          <a:latin typeface="Arial" charset="0"/>
        </a:defRPr>
      </a:lvl3pPr>
      <a:lvl4pPr algn="l" rtl="0" eaLnBrk="1" fontAlgn="base" hangingPunct="1">
        <a:spcBef>
          <a:spcPct val="0"/>
        </a:spcBef>
        <a:spcAft>
          <a:spcPct val="0"/>
        </a:spcAft>
        <a:defRPr sz="3900" b="1">
          <a:solidFill>
            <a:schemeClr val="tx2"/>
          </a:solidFill>
          <a:latin typeface="Arial" charset="0"/>
        </a:defRPr>
      </a:lvl4pPr>
      <a:lvl5pPr algn="l" rtl="0" eaLnBrk="1" fontAlgn="base" hangingPunct="1">
        <a:spcBef>
          <a:spcPct val="0"/>
        </a:spcBef>
        <a:spcAft>
          <a:spcPct val="0"/>
        </a:spcAft>
        <a:defRPr sz="3900" b="1">
          <a:solidFill>
            <a:schemeClr val="tx2"/>
          </a:solidFill>
          <a:latin typeface="Arial" charset="0"/>
        </a:defRPr>
      </a:lvl5pPr>
      <a:lvl6pPr marL="457200" algn="l" rtl="0" eaLnBrk="1" fontAlgn="base" hangingPunct="1">
        <a:spcBef>
          <a:spcPct val="0"/>
        </a:spcBef>
        <a:spcAft>
          <a:spcPct val="0"/>
        </a:spcAft>
        <a:defRPr sz="3900" b="1">
          <a:solidFill>
            <a:schemeClr val="tx2"/>
          </a:solidFill>
          <a:latin typeface="Arial" charset="0"/>
        </a:defRPr>
      </a:lvl6pPr>
      <a:lvl7pPr marL="914400" algn="l" rtl="0" eaLnBrk="1" fontAlgn="base" hangingPunct="1">
        <a:spcBef>
          <a:spcPct val="0"/>
        </a:spcBef>
        <a:spcAft>
          <a:spcPct val="0"/>
        </a:spcAft>
        <a:defRPr sz="3900" b="1">
          <a:solidFill>
            <a:schemeClr val="tx2"/>
          </a:solidFill>
          <a:latin typeface="Arial" charset="0"/>
        </a:defRPr>
      </a:lvl7pPr>
      <a:lvl8pPr marL="1371600" algn="l" rtl="0" eaLnBrk="1" fontAlgn="base" hangingPunct="1">
        <a:spcBef>
          <a:spcPct val="0"/>
        </a:spcBef>
        <a:spcAft>
          <a:spcPct val="0"/>
        </a:spcAft>
        <a:defRPr sz="3900" b="1">
          <a:solidFill>
            <a:schemeClr val="tx2"/>
          </a:solidFill>
          <a:latin typeface="Arial" charset="0"/>
        </a:defRPr>
      </a:lvl8pPr>
      <a:lvl9pPr marL="1828800" algn="l" rtl="0" eaLnBrk="1" fontAlgn="base" hangingPunct="1">
        <a:spcBef>
          <a:spcPct val="0"/>
        </a:spcBef>
        <a:spcAft>
          <a:spcPct val="0"/>
        </a:spcAft>
        <a:defRPr sz="3900" b="1">
          <a:solidFill>
            <a:schemeClr val="tx2"/>
          </a:solidFill>
          <a:latin typeface="Arial" charset="0"/>
        </a:defRPr>
      </a:lvl9pPr>
    </p:titleStyle>
    <p:bodyStyle>
      <a:lvl1pPr marL="342900" indent="-342900" algn="l" rtl="0" eaLnBrk="1" fontAlgn="base" hangingPunct="1">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udemy.com/blog/json-vs-xml/" TargetMode="External"/><Relationship Id="rId2" Type="http://schemas.openxmlformats.org/officeDocument/2006/relationships/hyperlink" Target="http://www.json.org/xml.html" TargetMode="External"/><Relationship Id="rId1" Type="http://schemas.openxmlformats.org/officeDocument/2006/relationships/slideLayout" Target="../slideLayouts/slideLayout2.xml"/><Relationship Id="rId5" Type="http://schemas.openxmlformats.org/officeDocument/2006/relationships/hyperlink" Target="https://blogs.oracle.com/xmlorb/entry/analysis_of_json_use_cases" TargetMode="External"/><Relationship Id="rId4" Type="http://schemas.openxmlformats.org/officeDocument/2006/relationships/hyperlink" Target="http://www.infoq.com/news/2006/12/json-vs-xml-debate"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tackoverflow.com/questions/4925760/selecting-a-json-object-with-a-colon-in-the-key"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it4203.azurewebsites.net/demo/json/"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w3schools.com/js/js_json_stringify.asp" TargetMode="External"/><Relationship Id="rId2" Type="http://schemas.openxmlformats.org/officeDocument/2006/relationships/hyperlink" Target="https://www.w3schools.com/js/js_json_parse.as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blogs.msdn.microsoft.com/africaapps/2013/06/07/how-to-serve-static-json-files-from-a-windows-azure-website/"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www.udemy.com/blog/json-vs-xml/" TargetMode="External"/><Relationship Id="rId3" Type="http://schemas.openxmlformats.org/officeDocument/2006/relationships/hyperlink" Target="https://beginnersbook.com/2015/04/json-tutorial/" TargetMode="External"/><Relationship Id="rId7" Type="http://schemas.openxmlformats.org/officeDocument/2006/relationships/hyperlink" Target="http://www.json.or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www.w3schools.com/js/js_json_intro.asp" TargetMode="External"/><Relationship Id="rId11" Type="http://schemas.openxmlformats.org/officeDocument/2006/relationships/hyperlink" Target="https://www.tutorialspoint.com/json/" TargetMode="External"/><Relationship Id="rId5" Type="http://schemas.openxmlformats.org/officeDocument/2006/relationships/hyperlink" Target="http://www.w3schools.com/js/js_json.asp" TargetMode="External"/><Relationship Id="rId10" Type="http://schemas.openxmlformats.org/officeDocument/2006/relationships/hyperlink" Target="https://restfulapi.net/introduction-to-json/" TargetMode="External"/><Relationship Id="rId4" Type="http://schemas.openxmlformats.org/officeDocument/2006/relationships/hyperlink" Target="https://www.youtube.com/watch?v=iiADhChRriM" TargetMode="External"/><Relationship Id="rId9" Type="http://schemas.openxmlformats.org/officeDocument/2006/relationships/hyperlink" Target="https://www.w3resource.com/JSON/introduction.ph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Comma-separated_values" TargetMode="External"/><Relationship Id="rId2" Type="http://schemas.openxmlformats.org/officeDocument/2006/relationships/hyperlink" Target="https://en.wikipedia.org/wiki/Serialization"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json.or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it4203.jackzheng.net/demo/json/"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jsonprettyprint.net/" TargetMode="External"/><Relationship Id="rId3" Type="http://schemas.openxmlformats.org/officeDocument/2006/relationships/hyperlink" Target="http://jsonformatter.org/" TargetMode="External"/><Relationship Id="rId7" Type="http://schemas.openxmlformats.org/officeDocument/2006/relationships/hyperlink" Target="http://jsonlint.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goo.gl/ZDLWY0" TargetMode="External"/><Relationship Id="rId5" Type="http://schemas.openxmlformats.org/officeDocument/2006/relationships/hyperlink" Target="https://chrome.google.com/webstore/detail/jsonview/chklaanhfefbnpoihckbnefhakgolnmc" TargetMode="External"/><Relationship Id="rId10" Type="http://schemas.openxmlformats.org/officeDocument/2006/relationships/hyperlink" Target="http://www.freeformatter.com/" TargetMode="External"/><Relationship Id="rId4" Type="http://schemas.openxmlformats.org/officeDocument/2006/relationships/hyperlink" Target="http://codebeautify.org/jsonviewer" TargetMode="External"/><Relationship Id="rId9" Type="http://schemas.openxmlformats.org/officeDocument/2006/relationships/hyperlink" Target="http://www.utilities-online.info/xmltojson"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392113" y="533400"/>
            <a:ext cx="6618287" cy="2133600"/>
          </a:xfrm>
        </p:spPr>
        <p:txBody>
          <a:bodyPr>
            <a:normAutofit/>
          </a:bodyPr>
          <a:lstStyle/>
          <a:p>
            <a:r>
              <a:rPr lang="en-US" sz="3600" dirty="0"/>
              <a:t>Processing JSON with JavaScript</a:t>
            </a:r>
            <a:endParaRPr lang="en-US" sz="3200" dirty="0"/>
          </a:p>
        </p:txBody>
      </p:sp>
      <p:sp>
        <p:nvSpPr>
          <p:cNvPr id="3075" name="Rectangle 5"/>
          <p:cNvSpPr>
            <a:spLocks noGrp="1" noChangeArrowheads="1"/>
          </p:cNvSpPr>
          <p:nvPr>
            <p:ph type="subTitle" idx="1"/>
          </p:nvPr>
        </p:nvSpPr>
        <p:spPr/>
        <p:txBody>
          <a:bodyPr>
            <a:normAutofit/>
          </a:bodyPr>
          <a:lstStyle/>
          <a:p>
            <a:pPr>
              <a:lnSpc>
                <a:spcPct val="90000"/>
              </a:lnSpc>
            </a:pPr>
            <a:r>
              <a:rPr lang="en-US" sz="2400"/>
              <a:t>IT 4403 Advanced Web and Mobile Applications</a:t>
            </a:r>
            <a:endParaRPr lang="en-US" sz="2400" dirty="0"/>
          </a:p>
        </p:txBody>
      </p:sp>
      <p:sp>
        <p:nvSpPr>
          <p:cNvPr id="6" name="Rectangle 6"/>
          <p:cNvSpPr>
            <a:spLocks noChangeArrowheads="1"/>
          </p:cNvSpPr>
          <p:nvPr/>
        </p:nvSpPr>
        <p:spPr bwMode="auto">
          <a:xfrm>
            <a:off x="3505200" y="4986141"/>
            <a:ext cx="2209800" cy="762000"/>
          </a:xfrm>
          <a:prstGeom prst="rect">
            <a:avLst/>
          </a:prstGeom>
          <a:noFill/>
          <a:ln w="9525">
            <a:noFill/>
            <a:miter lim="800000"/>
            <a:headEnd/>
            <a:tailEnd/>
          </a:ln>
        </p:spPr>
        <p:txBody>
          <a:bodyPr/>
          <a:lstStyle/>
          <a:p>
            <a:pPr algn="r">
              <a:lnSpc>
                <a:spcPct val="80000"/>
              </a:lnSpc>
              <a:spcBef>
                <a:spcPct val="20000"/>
              </a:spcBef>
              <a:buClr>
                <a:schemeClr val="tx2"/>
              </a:buClr>
              <a:buSzPct val="70000"/>
              <a:buFont typeface="Wingdings" pitchFamily="2" charset="2"/>
              <a:buNone/>
            </a:pPr>
            <a:r>
              <a:rPr lang="en-US" sz="2400" dirty="0"/>
              <a:t>Jack G. </a:t>
            </a:r>
            <a:r>
              <a:rPr lang="en-US" sz="2400" dirty="0" err="1"/>
              <a:t>Zheng</a:t>
            </a:r>
            <a:endParaRPr lang="en-US" sz="2400" dirty="0"/>
          </a:p>
          <a:p>
            <a:pPr algn="r">
              <a:lnSpc>
                <a:spcPct val="80000"/>
              </a:lnSpc>
              <a:spcBef>
                <a:spcPct val="20000"/>
              </a:spcBef>
              <a:buClr>
                <a:schemeClr val="tx2"/>
              </a:buClr>
              <a:buSzPct val="70000"/>
              <a:buFont typeface="Wingdings" pitchFamily="2" charset="2"/>
              <a:buNone/>
            </a:pPr>
            <a:r>
              <a:rPr lang="en-US" sz="2000" dirty="0"/>
              <a:t>Fall 2019</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1219" y="4743997"/>
            <a:ext cx="1059187" cy="1067594"/>
          </a:xfrm>
          <a:prstGeom prst="rect">
            <a:avLst/>
          </a:prstGeom>
        </p:spPr>
      </p:pic>
    </p:spTree>
    <p:extLst>
      <p:ext uri="{BB962C8B-B14F-4D97-AF65-F5344CB8AC3E}">
        <p14:creationId xmlns:p14="http://schemas.microsoft.com/office/powerpoint/2010/main" val="161074266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Syntactical Differences</a:t>
            </a:r>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10</a:t>
            </a:fld>
            <a:endParaRPr lang="en-US" altLang="en-US"/>
          </a:p>
        </p:txBody>
      </p:sp>
      <p:graphicFrame>
        <p:nvGraphicFramePr>
          <p:cNvPr id="7" name="Content Placeholder 6"/>
          <p:cNvGraphicFramePr>
            <a:graphicFrameLocks noGrp="1"/>
          </p:cNvGraphicFramePr>
          <p:nvPr>
            <p:ph sz="quarter" idx="10"/>
            <p:extLst>
              <p:ext uri="{D42A27DB-BD31-4B8C-83A1-F6EECF244321}">
                <p14:modId xmlns:p14="http://schemas.microsoft.com/office/powerpoint/2010/main" val="2374199161"/>
              </p:ext>
            </p:extLst>
          </p:nvPr>
        </p:nvGraphicFramePr>
        <p:xfrm>
          <a:off x="228600" y="1273253"/>
          <a:ext cx="8716963" cy="3070147"/>
        </p:xfrm>
        <a:graphic>
          <a:graphicData uri="http://schemas.openxmlformats.org/drawingml/2006/table">
            <a:tbl>
              <a:tblPr firstRow="1" firstCol="1" bandRow="1">
                <a:tableStyleId>{7DF18680-E054-41AD-8BC1-D1AEF772440D}</a:tableStyleId>
              </a:tblPr>
              <a:tblGrid>
                <a:gridCol w="1664147">
                  <a:extLst>
                    <a:ext uri="{9D8B030D-6E8A-4147-A177-3AD203B41FA5}">
                      <a16:colId xmlns:a16="http://schemas.microsoft.com/office/drawing/2014/main" val="20000"/>
                    </a:ext>
                  </a:extLst>
                </a:gridCol>
                <a:gridCol w="3328295">
                  <a:extLst>
                    <a:ext uri="{9D8B030D-6E8A-4147-A177-3AD203B41FA5}">
                      <a16:colId xmlns:a16="http://schemas.microsoft.com/office/drawing/2014/main" val="20001"/>
                    </a:ext>
                  </a:extLst>
                </a:gridCol>
                <a:gridCol w="3724521">
                  <a:extLst>
                    <a:ext uri="{9D8B030D-6E8A-4147-A177-3AD203B41FA5}">
                      <a16:colId xmlns:a16="http://schemas.microsoft.com/office/drawing/2014/main" val="20002"/>
                    </a:ext>
                  </a:extLst>
                </a:gridCol>
              </a:tblGrid>
              <a:tr h="228600">
                <a:tc>
                  <a:txBody>
                    <a:bodyPr/>
                    <a:lstStyle/>
                    <a:p>
                      <a:pPr algn="ctr"/>
                      <a:endParaRPr lang="en-US" sz="1400" kern="1200" dirty="0">
                        <a:solidFill>
                          <a:schemeClr val="tx1"/>
                        </a:solidFill>
                        <a:latin typeface="+mn-lt"/>
                        <a:ea typeface="+mn-ea"/>
                        <a:cs typeface="+mn-cs"/>
                      </a:endParaRPr>
                    </a:p>
                  </a:txBody>
                  <a:tcPr marL="19592" marR="19592" marT="5857" marB="5857" anchor="b"/>
                </a:tc>
                <a:tc>
                  <a:txBody>
                    <a:bodyPr/>
                    <a:lstStyle/>
                    <a:p>
                      <a:pPr algn="ctr" fontAlgn="t"/>
                      <a:r>
                        <a:rPr lang="en-US" sz="1400" kern="1200" dirty="0"/>
                        <a:t>JSON</a:t>
                      </a:r>
                      <a:endParaRPr lang="en-US" sz="1400" kern="1200" dirty="0">
                        <a:solidFill>
                          <a:schemeClr val="tx1"/>
                        </a:solidFill>
                        <a:latin typeface="+mn-lt"/>
                        <a:ea typeface="+mn-ea"/>
                        <a:cs typeface="+mn-cs"/>
                      </a:endParaRPr>
                    </a:p>
                  </a:txBody>
                  <a:tcPr marL="19592" marR="19592" marT="5857" marB="5857" anchor="b"/>
                </a:tc>
                <a:tc>
                  <a:txBody>
                    <a:bodyPr/>
                    <a:lstStyle/>
                    <a:p>
                      <a:pPr algn="ctr" fontAlgn="t"/>
                      <a:r>
                        <a:rPr lang="en-US" sz="1400" kern="1200" dirty="0"/>
                        <a:t>XML</a:t>
                      </a:r>
                      <a:endParaRPr lang="en-US" sz="1400" kern="1200" dirty="0">
                        <a:solidFill>
                          <a:schemeClr val="tx1"/>
                        </a:solidFill>
                        <a:latin typeface="+mn-lt"/>
                        <a:ea typeface="+mn-ea"/>
                        <a:cs typeface="+mn-cs"/>
                      </a:endParaRPr>
                    </a:p>
                  </a:txBody>
                  <a:tcPr marL="19592" marR="19592" marT="5857" marB="5857" anchor="b"/>
                </a:tc>
                <a:extLst>
                  <a:ext uri="{0D108BD9-81ED-4DB2-BD59-A6C34878D82A}">
                    <a16:rowId xmlns:a16="http://schemas.microsoft.com/office/drawing/2014/main" val="10000"/>
                  </a:ext>
                </a:extLst>
              </a:tr>
              <a:tr h="748772">
                <a:tc>
                  <a:txBody>
                    <a:bodyPr/>
                    <a:lstStyle/>
                    <a:p>
                      <a:pPr algn="ctr" fontAlgn="t"/>
                      <a:r>
                        <a:rPr lang="en-US" sz="1400" dirty="0">
                          <a:effectLst/>
                        </a:rPr>
                        <a:t> Tags</a:t>
                      </a:r>
                      <a:endParaRPr lang="en-US" sz="1400" b="0" dirty="0">
                        <a:effectLst/>
                        <a:latin typeface="inherit"/>
                      </a:endParaRPr>
                    </a:p>
                  </a:txBody>
                  <a:tcPr marL="19592" marR="19592" marT="5857" marB="5857"/>
                </a:tc>
                <a:tc>
                  <a:txBody>
                    <a:bodyPr/>
                    <a:lstStyle/>
                    <a:p>
                      <a:pPr algn="l" fontAlgn="t"/>
                      <a:r>
                        <a:rPr lang="en-US" sz="1400" dirty="0">
                          <a:effectLst/>
                        </a:rPr>
                        <a:t>JSON does not contain start and end tags.</a:t>
                      </a:r>
                      <a:endParaRPr lang="en-US" sz="1400" b="0" dirty="0">
                        <a:effectLst/>
                        <a:latin typeface="inherit"/>
                      </a:endParaRPr>
                    </a:p>
                  </a:txBody>
                  <a:tcPr marL="19592" marR="19592" marT="5857" marB="5857"/>
                </a:tc>
                <a:tc>
                  <a:txBody>
                    <a:bodyPr/>
                    <a:lstStyle/>
                    <a:p>
                      <a:pPr algn="l" fontAlgn="t"/>
                      <a:r>
                        <a:rPr lang="en-US" sz="1400" dirty="0">
                          <a:effectLst/>
                        </a:rPr>
                        <a:t>XML is not so lighter as JSON as having start and end tags and it takes more character than JSON to represent same data.</a:t>
                      </a:r>
                      <a:endParaRPr lang="en-US" sz="1400" b="0" dirty="0">
                        <a:effectLst/>
                        <a:latin typeface="inherit"/>
                      </a:endParaRPr>
                    </a:p>
                  </a:txBody>
                  <a:tcPr marL="19592" marR="19592" marT="5857" marB="5857"/>
                </a:tc>
                <a:extLst>
                  <a:ext uri="{0D108BD9-81ED-4DB2-BD59-A6C34878D82A}">
                    <a16:rowId xmlns:a16="http://schemas.microsoft.com/office/drawing/2014/main" val="10001"/>
                  </a:ext>
                </a:extLst>
              </a:tr>
              <a:tr h="564113">
                <a:tc>
                  <a:txBody>
                    <a:bodyPr/>
                    <a:lstStyle/>
                    <a:p>
                      <a:pPr algn="ctr"/>
                      <a:r>
                        <a:rPr lang="en-US" sz="1400" dirty="0"/>
                        <a:t>Attributes</a:t>
                      </a:r>
                    </a:p>
                  </a:txBody>
                  <a:tcPr marL="19592" marR="19592" marT="5857" marB="5857"/>
                </a:tc>
                <a:tc>
                  <a:txBody>
                    <a:bodyPr/>
                    <a:lstStyle/>
                    <a:p>
                      <a:r>
                        <a:rPr lang="en-US" sz="1400" dirty="0"/>
                        <a:t>No attributes</a:t>
                      </a:r>
                    </a:p>
                  </a:txBody>
                  <a:tcPr marL="19592" marR="19592" marT="5857" marB="5857"/>
                </a:tc>
                <a:tc>
                  <a:txBody>
                    <a:bodyPr/>
                    <a:lstStyle/>
                    <a:p>
                      <a:r>
                        <a:rPr lang="en-US" sz="1400" dirty="0"/>
                        <a:t>Has attribute node</a:t>
                      </a:r>
                    </a:p>
                  </a:txBody>
                  <a:tcPr marL="19592" marR="19592" marT="5857" marB="5857"/>
                </a:tc>
                <a:extLst>
                  <a:ext uri="{0D108BD9-81ED-4DB2-BD59-A6C34878D82A}">
                    <a16:rowId xmlns:a16="http://schemas.microsoft.com/office/drawing/2014/main" val="10002"/>
                  </a:ext>
                </a:extLst>
              </a:tr>
              <a:tr h="117900">
                <a:tc>
                  <a:txBody>
                    <a:bodyPr/>
                    <a:lstStyle/>
                    <a:p>
                      <a:pPr algn="ctr"/>
                      <a:r>
                        <a:rPr lang="en-US" sz="1400" dirty="0">
                          <a:effectLst/>
                        </a:rPr>
                        <a:t>Root element</a:t>
                      </a:r>
                      <a:endParaRPr lang="en-US" sz="1400" dirty="0"/>
                    </a:p>
                  </a:txBody>
                  <a:tcPr marL="19592" marR="19592" marT="5857" marB="5857"/>
                </a:tc>
                <a:tc>
                  <a:txBody>
                    <a:bodyPr/>
                    <a:lstStyle/>
                    <a:p>
                      <a:r>
                        <a:rPr lang="en-US" sz="1400" dirty="0"/>
                        <a:t>JSON may not start</a:t>
                      </a:r>
                      <a:r>
                        <a:rPr lang="en-US" sz="1400" baseline="0" dirty="0"/>
                        <a:t> with a root element. It can start with an array.</a:t>
                      </a:r>
                      <a:endParaRPr lang="en-US" sz="1400" dirty="0"/>
                    </a:p>
                  </a:txBody>
                  <a:tcPr marL="19592" marR="19592" marT="5857" marB="5857"/>
                </a:tc>
                <a:tc>
                  <a:txBody>
                    <a:bodyPr/>
                    <a:lstStyle/>
                    <a:p>
                      <a:r>
                        <a:rPr lang="en-US" sz="1400" dirty="0"/>
                        <a:t>There has to be a root element</a:t>
                      </a:r>
                    </a:p>
                  </a:txBody>
                  <a:tcPr marL="19592" marR="19592" marT="5857" marB="5857"/>
                </a:tc>
                <a:extLst>
                  <a:ext uri="{0D108BD9-81ED-4DB2-BD59-A6C34878D82A}">
                    <a16:rowId xmlns:a16="http://schemas.microsoft.com/office/drawing/2014/main" val="10003"/>
                  </a:ext>
                </a:extLst>
              </a:tr>
              <a:tr h="117900">
                <a:tc>
                  <a:txBody>
                    <a:bodyPr/>
                    <a:lstStyle/>
                    <a:p>
                      <a:pPr algn="ctr" fontAlgn="t"/>
                      <a:r>
                        <a:rPr lang="en-US" sz="1400" dirty="0">
                          <a:effectLst/>
                        </a:rPr>
                        <a:t>Support of Data Type &amp; Array</a:t>
                      </a:r>
                      <a:endParaRPr lang="en-US" sz="1400" b="0" dirty="0">
                        <a:effectLst/>
                        <a:latin typeface="inherit"/>
                      </a:endParaRPr>
                    </a:p>
                  </a:txBody>
                  <a:tcPr marL="19592" marR="19592" marT="5857" marB="5857"/>
                </a:tc>
                <a:tc>
                  <a:txBody>
                    <a:bodyPr/>
                    <a:lstStyle/>
                    <a:p>
                      <a:pPr algn="l" fontAlgn="t"/>
                      <a:r>
                        <a:rPr lang="en-US" sz="1400" dirty="0">
                          <a:effectLst/>
                        </a:rPr>
                        <a:t>JSON supports datatype including integer and strings, JSON also supports array.</a:t>
                      </a:r>
                      <a:endParaRPr lang="en-US" sz="1400" b="0" dirty="0">
                        <a:effectLst/>
                        <a:latin typeface="inherit"/>
                      </a:endParaRPr>
                    </a:p>
                  </a:txBody>
                  <a:tcPr marL="19592" marR="19592" marT="5857" marB="5857"/>
                </a:tc>
                <a:tc>
                  <a:txBody>
                    <a:bodyPr/>
                    <a:lstStyle/>
                    <a:p>
                      <a:pPr algn="l" fontAlgn="t"/>
                      <a:r>
                        <a:rPr lang="en-US" sz="1400" dirty="0">
                          <a:effectLst/>
                        </a:rPr>
                        <a:t>XML does not provide any data type so needs to be parsed into particular datatype. No direct support for array also.</a:t>
                      </a:r>
                      <a:endParaRPr lang="en-US" sz="1400" b="0" dirty="0">
                        <a:effectLst/>
                        <a:latin typeface="inherit"/>
                      </a:endParaRPr>
                    </a:p>
                  </a:txBody>
                  <a:tcPr marL="19592" marR="19592" marT="5857" marB="5857"/>
                </a:tc>
                <a:extLst>
                  <a:ext uri="{0D108BD9-81ED-4DB2-BD59-A6C34878D82A}">
                    <a16:rowId xmlns:a16="http://schemas.microsoft.com/office/drawing/2014/main" val="10004"/>
                  </a:ext>
                </a:extLst>
              </a:tr>
              <a:tr h="117900">
                <a:tc>
                  <a:txBody>
                    <a:bodyPr/>
                    <a:lstStyle/>
                    <a:p>
                      <a:pPr algn="ctr" fontAlgn="t"/>
                      <a:r>
                        <a:rPr lang="en-US" sz="1400" dirty="0">
                          <a:effectLst/>
                        </a:rPr>
                        <a:t>Namespace</a:t>
                      </a:r>
                      <a:endParaRPr lang="en-US" sz="1400" b="0" dirty="0">
                        <a:effectLst/>
                        <a:latin typeface="inherit"/>
                      </a:endParaRPr>
                    </a:p>
                  </a:txBody>
                  <a:tcPr marL="19592" marR="19592" marT="5857" marB="5857"/>
                </a:tc>
                <a:tc>
                  <a:txBody>
                    <a:bodyPr/>
                    <a:lstStyle/>
                    <a:p>
                      <a:pPr algn="l" fontAlgn="t"/>
                      <a:r>
                        <a:rPr lang="en-US" sz="1400" dirty="0">
                          <a:effectLst/>
                        </a:rPr>
                        <a:t>JSON does not have support for Namespaces.</a:t>
                      </a:r>
                      <a:endParaRPr lang="en-US" sz="1400" b="0" dirty="0">
                        <a:effectLst/>
                        <a:latin typeface="inherit"/>
                      </a:endParaRPr>
                    </a:p>
                  </a:txBody>
                  <a:tcPr marL="19592" marR="19592" marT="5857" marB="5857"/>
                </a:tc>
                <a:tc>
                  <a:txBody>
                    <a:bodyPr/>
                    <a:lstStyle/>
                    <a:p>
                      <a:pPr algn="l" fontAlgn="t"/>
                      <a:r>
                        <a:rPr lang="en-US" sz="1400" dirty="0">
                          <a:effectLst/>
                        </a:rPr>
                        <a:t>XML supports Namespaces.</a:t>
                      </a:r>
                      <a:endParaRPr lang="en-US" sz="1400" b="0" dirty="0">
                        <a:effectLst/>
                        <a:latin typeface="inherit"/>
                      </a:endParaRPr>
                    </a:p>
                  </a:txBody>
                  <a:tcPr marL="19592" marR="19592" marT="5857" marB="5857"/>
                </a:tc>
                <a:extLst>
                  <a:ext uri="{0D108BD9-81ED-4DB2-BD59-A6C34878D82A}">
                    <a16:rowId xmlns:a16="http://schemas.microsoft.com/office/drawing/2014/main" val="10005"/>
                  </a:ext>
                </a:extLst>
              </a:tr>
            </a:tbl>
          </a:graphicData>
        </a:graphic>
      </p:graphicFrame>
      <p:sp>
        <p:nvSpPr>
          <p:cNvPr id="23" name="Rectangle 22"/>
          <p:cNvSpPr/>
          <p:nvPr/>
        </p:nvSpPr>
        <p:spPr>
          <a:xfrm>
            <a:off x="1143000" y="4774049"/>
            <a:ext cx="6855634" cy="1169551"/>
          </a:xfrm>
          <a:prstGeom prst="rect">
            <a:avLst/>
          </a:prstGeom>
        </p:spPr>
        <p:txBody>
          <a:bodyPr wrap="square">
            <a:spAutoFit/>
          </a:bodyPr>
          <a:lstStyle/>
          <a:p>
            <a:r>
              <a:rPr lang="en-US" sz="1400" dirty="0"/>
              <a:t>For more comparison, see:</a:t>
            </a:r>
          </a:p>
          <a:p>
            <a:pPr marL="742950" lvl="1" indent="-285750">
              <a:buFont typeface="Arial" panose="020B0604020202020204" pitchFamily="34" charset="0"/>
              <a:buChar char="•"/>
            </a:pPr>
            <a:r>
              <a:rPr lang="en-US" sz="1400" dirty="0">
                <a:hlinkClick r:id="rId2"/>
              </a:rPr>
              <a:t>http://www.json.org/xml.html</a:t>
            </a:r>
            <a:endParaRPr lang="en-US" sz="1400" dirty="0"/>
          </a:p>
          <a:p>
            <a:pPr marL="742950" lvl="1" indent="-285750">
              <a:buFont typeface="Arial" panose="020B0604020202020204" pitchFamily="34" charset="0"/>
              <a:buChar char="•"/>
            </a:pPr>
            <a:r>
              <a:rPr lang="en-US" sz="1400" dirty="0">
                <a:hlinkClick r:id="rId3"/>
              </a:rPr>
              <a:t>https://www.udemy.com/blog/json-vs-xml/</a:t>
            </a:r>
            <a:r>
              <a:rPr lang="en-US" sz="1400" dirty="0"/>
              <a:t> </a:t>
            </a:r>
          </a:p>
          <a:p>
            <a:pPr marL="742950" lvl="1" indent="-285750">
              <a:buFont typeface="Arial" panose="020B0604020202020204" pitchFamily="34" charset="0"/>
              <a:buChar char="•"/>
            </a:pPr>
            <a:r>
              <a:rPr lang="en-US" sz="1400" dirty="0">
                <a:hlinkClick r:id="rId4"/>
              </a:rPr>
              <a:t>http://www.infoq.com/news/2006/12/json-vs-xml-debate</a:t>
            </a:r>
            <a:r>
              <a:rPr lang="en-US" sz="1400" dirty="0"/>
              <a:t> </a:t>
            </a:r>
          </a:p>
          <a:p>
            <a:pPr marL="742950" lvl="1" indent="-285750">
              <a:buFont typeface="Arial" panose="020B0604020202020204" pitchFamily="34" charset="0"/>
              <a:buChar char="•"/>
            </a:pPr>
            <a:r>
              <a:rPr lang="en-US" sz="1400" dirty="0">
                <a:hlinkClick r:id="rId5"/>
              </a:rPr>
              <a:t>https://blogs.oracle.com/xmlorb/entry/analysis_of_json_use_cases</a:t>
            </a:r>
            <a:endParaRPr lang="en-US" sz="1400" dirty="0"/>
          </a:p>
        </p:txBody>
      </p:sp>
    </p:spTree>
    <p:extLst>
      <p:ext uri="{BB962C8B-B14F-4D97-AF65-F5344CB8AC3E}">
        <p14:creationId xmlns:p14="http://schemas.microsoft.com/office/powerpoint/2010/main" val="3748010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Reading JSON Content</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11</a:t>
            </a:fld>
            <a:endParaRPr lang="en-US" altLang="en-US"/>
          </a:p>
        </p:txBody>
      </p:sp>
      <p:sp>
        <p:nvSpPr>
          <p:cNvPr id="4" name="Content Placeholder 3"/>
          <p:cNvSpPr>
            <a:spLocks noGrp="1"/>
          </p:cNvSpPr>
          <p:nvPr>
            <p:ph sz="quarter" idx="10"/>
          </p:nvPr>
        </p:nvSpPr>
        <p:spPr/>
        <p:txBody>
          <a:bodyPr>
            <a:normAutofit/>
          </a:bodyPr>
          <a:lstStyle/>
          <a:p>
            <a:r>
              <a:rPr lang="en-US" dirty="0"/>
              <a:t>JSON can be processed (read) by both server side languages (PHP, C#) and client side languages (JavaScript, jQuery)</a:t>
            </a:r>
          </a:p>
          <a:p>
            <a:r>
              <a:rPr lang="en-US" dirty="0"/>
              <a:t>We will focus on the client side since this course is more about frontend development.</a:t>
            </a:r>
          </a:p>
          <a:p>
            <a:r>
              <a:rPr lang="en-US" dirty="0"/>
              <a:t>Reading JSON</a:t>
            </a:r>
          </a:p>
          <a:p>
            <a:pPr lvl="1"/>
            <a:r>
              <a:rPr lang="en-US" dirty="0"/>
              <a:t>This is very simple in JavaScript as JSON is part of JavaScript.</a:t>
            </a:r>
          </a:p>
        </p:txBody>
      </p:sp>
    </p:spTree>
    <p:extLst>
      <p:ext uri="{BB962C8B-B14F-4D97-AF65-F5344CB8AC3E}">
        <p14:creationId xmlns:p14="http://schemas.microsoft.com/office/powerpoint/2010/main" val="3951537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General Explanation of Examples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12</a:t>
            </a:fld>
            <a:endParaRPr lang="en-US" altLang="en-US"/>
          </a:p>
        </p:txBody>
      </p:sp>
      <p:sp>
        <p:nvSpPr>
          <p:cNvPr id="4" name="Content Placeholder 3"/>
          <p:cNvSpPr>
            <a:spLocks noGrp="1"/>
          </p:cNvSpPr>
          <p:nvPr>
            <p:ph sz="quarter" idx="10"/>
          </p:nvPr>
        </p:nvSpPr>
        <p:spPr/>
        <p:txBody>
          <a:bodyPr/>
          <a:lstStyle/>
          <a:p>
            <a:r>
              <a:rPr lang="en-US" dirty="0"/>
              <a:t>Some examples need the support of PHP. So please place these examples in a web server (like Azure) and request them from a web server.</a:t>
            </a:r>
          </a:p>
          <a:p>
            <a:r>
              <a:rPr lang="en-US" dirty="0"/>
              <a:t>Make sure your web server serve the file types of JSON. XML is usually supported by default. If not supported, you will get a file not found error. Configure the server MIME setting if necessary.</a:t>
            </a:r>
          </a:p>
          <a:p>
            <a:r>
              <a:rPr lang="en-US" dirty="0"/>
              <a:t>I tried to make the examples self-explanatory. Ask questions in class or in discussion boards.</a:t>
            </a:r>
          </a:p>
        </p:txBody>
      </p:sp>
    </p:spTree>
    <p:extLst>
      <p:ext uri="{BB962C8B-B14F-4D97-AF65-F5344CB8AC3E}">
        <p14:creationId xmlns:p14="http://schemas.microsoft.com/office/powerpoint/2010/main" val="815088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Basics to Read JSON</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13</a:t>
            </a:fld>
            <a:endParaRPr lang="en-US" altLang="en-US"/>
          </a:p>
        </p:txBody>
      </p:sp>
      <p:sp>
        <p:nvSpPr>
          <p:cNvPr id="4" name="Content Placeholder 3"/>
          <p:cNvSpPr>
            <a:spLocks noGrp="1"/>
          </p:cNvSpPr>
          <p:nvPr>
            <p:ph sz="quarter" idx="10"/>
          </p:nvPr>
        </p:nvSpPr>
        <p:spPr/>
        <p:txBody>
          <a:bodyPr>
            <a:normAutofit/>
          </a:bodyPr>
          <a:lstStyle/>
          <a:p>
            <a:r>
              <a:rPr lang="en-US" dirty="0"/>
              <a:t>Use object notation to retrieve values</a:t>
            </a:r>
          </a:p>
          <a:p>
            <a:r>
              <a:rPr lang="en-US" dirty="0"/>
              <a:t>Two ways to retrieve a value (assuming “</a:t>
            </a:r>
            <a:r>
              <a:rPr lang="en-US" dirty="0" err="1"/>
              <a:t>json</a:t>
            </a:r>
            <a:r>
              <a:rPr lang="en-US" dirty="0"/>
              <a:t>” is the JS variable to represent a JSON object)</a:t>
            </a:r>
          </a:p>
          <a:p>
            <a:pPr marL="858837" lvl="1" indent="-514350">
              <a:buFont typeface="+mj-lt"/>
              <a:buAutoNum type="arabicPeriod"/>
            </a:pPr>
            <a:r>
              <a:rPr lang="en-US" dirty="0" err="1"/>
              <a:t>json.Instructor</a:t>
            </a:r>
            <a:endParaRPr lang="en-US" dirty="0"/>
          </a:p>
          <a:p>
            <a:pPr marL="858837" lvl="1" indent="-514350">
              <a:buFont typeface="+mj-lt"/>
              <a:buAutoNum type="arabicPeriod"/>
            </a:pPr>
            <a:r>
              <a:rPr lang="en-US" dirty="0" err="1"/>
              <a:t>json</a:t>
            </a:r>
            <a:r>
              <a:rPr lang="en-US" dirty="0"/>
              <a:t>[“Instructor”]</a:t>
            </a:r>
          </a:p>
          <a:p>
            <a:r>
              <a:rPr lang="en-US" dirty="0"/>
              <a:t>Read from an array</a:t>
            </a:r>
          </a:p>
          <a:p>
            <a:pPr lvl="1"/>
            <a:r>
              <a:rPr lang="en-US" dirty="0" err="1"/>
              <a:t>json.Instructor</a:t>
            </a:r>
            <a:r>
              <a:rPr lang="en-US" dirty="0"/>
              <a:t>[0]</a:t>
            </a:r>
          </a:p>
        </p:txBody>
      </p:sp>
      <p:sp>
        <p:nvSpPr>
          <p:cNvPr id="5" name="Line Callout 1 4"/>
          <p:cNvSpPr/>
          <p:nvPr/>
        </p:nvSpPr>
        <p:spPr bwMode="auto">
          <a:xfrm>
            <a:off x="4267200" y="3194564"/>
            <a:ext cx="3754120" cy="993140"/>
          </a:xfrm>
          <a:prstGeom prst="borderCallout1">
            <a:avLst>
              <a:gd name="adj1" fmla="val 33419"/>
              <a:gd name="adj2" fmla="val -304"/>
              <a:gd name="adj3" fmla="val 31862"/>
              <a:gd name="adj4" fmla="val -17712"/>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70000" lnSpcReduction="20000"/>
          </a:bodyPr>
          <a:lstStyle/>
          <a:p>
            <a:r>
              <a:rPr lang="en-US" dirty="0"/>
              <a:t>Use this method to deal with special characters in names like space, : @, #, -, _, and dynamic field name </a:t>
            </a:r>
            <a:r>
              <a:rPr lang="en-US" dirty="0">
                <a:hlinkClick r:id="rId2"/>
              </a:rPr>
              <a:t>http://stackoverflow.com/questions/4925760/selecting-a-json-object-with-a-colon-in-the-key</a:t>
            </a:r>
            <a:r>
              <a:rPr lang="en-US" dirty="0"/>
              <a:t>  </a:t>
            </a:r>
            <a:endParaRPr kumimoji="0" lang="en-US" sz="2400" b="0" i="0" u="none" strike="noStrike" cap="none" normalizeH="0" baseline="0" dirty="0">
              <a:ln>
                <a:noFill/>
              </a:ln>
              <a:solidFill>
                <a:schemeClr val="tx1"/>
              </a:solidFill>
              <a:effectLst/>
              <a:latin typeface="Tahoma" pitchFamily="34" charset="0"/>
            </a:endParaRPr>
          </a:p>
        </p:txBody>
      </p:sp>
    </p:spTree>
    <p:extLst>
      <p:ext uri="{BB962C8B-B14F-4D97-AF65-F5344CB8AC3E}">
        <p14:creationId xmlns:p14="http://schemas.microsoft.com/office/powerpoint/2010/main" val="3830150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Reading JSON Examples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14</a:t>
            </a:fld>
            <a:endParaRPr lang="en-US" altLang="en-US"/>
          </a:p>
        </p:txBody>
      </p:sp>
      <p:graphicFrame>
        <p:nvGraphicFramePr>
          <p:cNvPr id="6" name="Content Placeholder 4"/>
          <p:cNvGraphicFramePr>
            <a:graphicFrameLocks/>
          </p:cNvGraphicFramePr>
          <p:nvPr>
            <p:extLst>
              <p:ext uri="{D42A27DB-BD31-4B8C-83A1-F6EECF244321}">
                <p14:modId xmlns:p14="http://schemas.microsoft.com/office/powerpoint/2010/main" val="440054323"/>
              </p:ext>
            </p:extLst>
          </p:nvPr>
        </p:nvGraphicFramePr>
        <p:xfrm>
          <a:off x="457200" y="1104168"/>
          <a:ext cx="8077201" cy="487600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0000"/>
                    </a:ext>
                  </a:extLst>
                </a:gridCol>
                <a:gridCol w="5791201">
                  <a:extLst>
                    <a:ext uri="{9D8B030D-6E8A-4147-A177-3AD203B41FA5}">
                      <a16:colId xmlns:a16="http://schemas.microsoft.com/office/drawing/2014/main" val="20001"/>
                    </a:ext>
                  </a:extLst>
                </a:gridCol>
              </a:tblGrid>
              <a:tr h="354591">
                <a:tc>
                  <a:txBody>
                    <a:bodyPr/>
                    <a:lstStyle/>
                    <a:p>
                      <a:r>
                        <a:rPr lang="en-US" sz="1600" dirty="0"/>
                        <a:t>Files (Examples)</a:t>
                      </a:r>
                    </a:p>
                  </a:txBody>
                  <a:tcPr/>
                </a:tc>
                <a:tc>
                  <a:txBody>
                    <a:bodyPr/>
                    <a:lstStyle/>
                    <a:p>
                      <a:r>
                        <a:rPr lang="en-US" sz="1400" dirty="0"/>
                        <a:t>Explanation</a:t>
                      </a:r>
                    </a:p>
                  </a:txBody>
                  <a:tcPr/>
                </a:tc>
                <a:extLst>
                  <a:ext uri="{0D108BD9-81ED-4DB2-BD59-A6C34878D82A}">
                    <a16:rowId xmlns:a16="http://schemas.microsoft.com/office/drawing/2014/main" val="10000"/>
                  </a:ext>
                </a:extLst>
              </a:tr>
              <a:tr h="751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read-json-1.html</a:t>
                      </a:r>
                    </a:p>
                  </a:txBody>
                  <a:tcPr/>
                </a:tc>
                <a:tc>
                  <a:txBody>
                    <a:bodyPr/>
                    <a:lstStyle/>
                    <a:p>
                      <a:r>
                        <a:rPr lang="en-US" sz="1400" dirty="0"/>
                        <a:t>JSON content is stored as a native JS object. Then</a:t>
                      </a:r>
                      <a:r>
                        <a:rPr lang="en-US" sz="1400" baseline="0" dirty="0"/>
                        <a:t> use jQuery to read the data and display it on the page.</a:t>
                      </a:r>
                      <a:endParaRPr lang="en-US" sz="1400" dirty="0"/>
                    </a:p>
                  </a:txBody>
                  <a:tcPr/>
                </a:tc>
                <a:extLst>
                  <a:ext uri="{0D108BD9-81ED-4DB2-BD59-A6C34878D82A}">
                    <a16:rowId xmlns:a16="http://schemas.microsoft.com/office/drawing/2014/main" val="10003"/>
                  </a:ext>
                </a:extLst>
              </a:tr>
              <a:tr h="7205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read-json-2.html</a:t>
                      </a:r>
                    </a:p>
                  </a:txBody>
                  <a:tcPr/>
                </a:tc>
                <a:tc>
                  <a:txBody>
                    <a:bodyPr/>
                    <a:lstStyle/>
                    <a:p>
                      <a:r>
                        <a:rPr lang="en-US" sz="1400" dirty="0"/>
                        <a:t>This example is similar to the first one except</a:t>
                      </a:r>
                      <a:r>
                        <a:rPr lang="en-US" sz="1400" baseline="0" dirty="0"/>
                        <a:t> that </a:t>
                      </a:r>
                      <a:r>
                        <a:rPr lang="en-US" sz="1400" dirty="0"/>
                        <a:t>JSON content is stored as a string in a JS variable.</a:t>
                      </a:r>
                    </a:p>
                  </a:txBody>
                  <a:tcPr/>
                </a:tc>
                <a:extLst>
                  <a:ext uri="{0D108BD9-81ED-4DB2-BD59-A6C34878D82A}">
                    <a16:rowId xmlns:a16="http://schemas.microsoft.com/office/drawing/2014/main" val="10005"/>
                  </a:ext>
                </a:extLst>
              </a:tr>
              <a:tr h="498639">
                <a:tc>
                  <a:txBody>
                    <a:bodyPr/>
                    <a:lstStyle/>
                    <a:p>
                      <a:r>
                        <a:rPr lang="en-US" sz="1600" dirty="0"/>
                        <a:t>instructor3.json</a:t>
                      </a:r>
                    </a:p>
                  </a:txBody>
                  <a:tcPr/>
                </a:tc>
                <a:tc>
                  <a:txBody>
                    <a:bodyPr/>
                    <a:lstStyle/>
                    <a:p>
                      <a:pPr lvl="0"/>
                      <a:r>
                        <a:rPr lang="en-US" sz="1400" dirty="0"/>
                        <a:t>Sample JSON file</a:t>
                      </a:r>
                      <a:r>
                        <a:rPr lang="en-US" sz="1400" baseline="0" dirty="0"/>
                        <a:t> used with the examples below</a:t>
                      </a:r>
                      <a:endParaRPr lang="en-US" sz="1400" dirty="0"/>
                    </a:p>
                  </a:txBody>
                  <a:tcPr/>
                </a:tc>
                <a:extLst>
                  <a:ext uri="{0D108BD9-81ED-4DB2-BD59-A6C34878D82A}">
                    <a16:rowId xmlns:a16="http://schemas.microsoft.com/office/drawing/2014/main" val="249197420"/>
                  </a:ext>
                </a:extLst>
              </a:tr>
              <a:tr h="944880">
                <a:tc>
                  <a:txBody>
                    <a:bodyPr/>
                    <a:lstStyle/>
                    <a:p>
                      <a:r>
                        <a:rPr lang="en-US" sz="1600" dirty="0"/>
                        <a:t>read-json-3.html</a:t>
                      </a:r>
                    </a:p>
                  </a:txBody>
                  <a:tcPr/>
                </a:tc>
                <a:tc>
                  <a:txBody>
                    <a:bodyPr/>
                    <a:lstStyle/>
                    <a:p>
                      <a:pPr lvl="0"/>
                      <a:r>
                        <a:rPr lang="en-US" sz="1400" dirty="0"/>
                        <a:t>This time we use an</a:t>
                      </a:r>
                      <a:r>
                        <a:rPr lang="en-US" sz="1400" baseline="0" dirty="0"/>
                        <a:t> AJAJ (AJAX) way to load the file without the help of PHP. Your server needs to be configured to be able to serve JSON type files. This is just for your reference if you have more time. We will cover more details on this type of techniques in the future module.</a:t>
                      </a:r>
                      <a:endParaRPr lang="en-US" sz="1400" dirty="0"/>
                    </a:p>
                  </a:txBody>
                  <a:tcPr/>
                </a:tc>
                <a:extLst>
                  <a:ext uri="{0D108BD9-81ED-4DB2-BD59-A6C34878D82A}">
                    <a16:rowId xmlns:a16="http://schemas.microsoft.com/office/drawing/2014/main" val="10006"/>
                  </a:ext>
                </a:extLst>
              </a:tr>
              <a:tr h="844288">
                <a:tc>
                  <a:txBody>
                    <a:bodyPr/>
                    <a:lstStyle/>
                    <a:p>
                      <a:r>
                        <a:rPr lang="en-US" sz="1600" dirty="0"/>
                        <a:t>read-json-4.php</a:t>
                      </a:r>
                    </a:p>
                  </a:txBody>
                  <a:tcPr/>
                </a:tc>
                <a:tc>
                  <a:txBody>
                    <a:bodyPr/>
                    <a:lstStyle/>
                    <a:p>
                      <a:r>
                        <a:rPr lang="en-US" sz="1400" dirty="0"/>
                        <a:t>For this example, we try to load the file at the server side and dump</a:t>
                      </a:r>
                      <a:r>
                        <a:rPr lang="en-US" sz="1400" baseline="0" dirty="0"/>
                        <a:t> all its content to a JavaScript variable; we do this using PHP. We then use traditional JS to read JSON content.</a:t>
                      </a:r>
                      <a:endParaRPr lang="en-US" sz="1400" dirty="0"/>
                    </a:p>
                  </a:txBody>
                  <a:tcPr/>
                </a:tc>
                <a:extLst>
                  <a:ext uri="{0D108BD9-81ED-4DB2-BD59-A6C34878D82A}">
                    <a16:rowId xmlns:a16="http://schemas.microsoft.com/office/drawing/2014/main" val="10001"/>
                  </a:ext>
                </a:extLst>
              </a:tr>
              <a:tr h="762000">
                <a:tc>
                  <a:txBody>
                    <a:bodyPr/>
                    <a:lstStyle/>
                    <a:p>
                      <a:r>
                        <a:rPr lang="en-US" sz="1600" dirty="0"/>
                        <a:t>read-json-5.php</a:t>
                      </a:r>
                    </a:p>
                  </a:txBody>
                  <a:tcPr/>
                </a:tc>
                <a:tc>
                  <a:txBody>
                    <a:bodyPr/>
                    <a:lstStyle/>
                    <a:p>
                      <a:pPr lvl="0"/>
                      <a:r>
                        <a:rPr lang="en-US" sz="1400" dirty="0"/>
                        <a:t>This</a:t>
                      </a:r>
                      <a:r>
                        <a:rPr lang="en-US" sz="1400" baseline="0" dirty="0"/>
                        <a:t> is very similar to the last example, except we use jQuery. The way how it refers to different parts of the JSON content is the same.</a:t>
                      </a:r>
                      <a:endParaRPr lang="en-US" sz="1400" dirty="0"/>
                    </a:p>
                  </a:txBody>
                  <a:tcPr/>
                </a:tc>
                <a:extLst>
                  <a:ext uri="{0D108BD9-81ED-4DB2-BD59-A6C34878D82A}">
                    <a16:rowId xmlns:a16="http://schemas.microsoft.com/office/drawing/2014/main" val="10002"/>
                  </a:ext>
                </a:extLst>
              </a:tr>
            </a:tbl>
          </a:graphicData>
        </a:graphic>
      </p:graphicFrame>
      <p:sp>
        <p:nvSpPr>
          <p:cNvPr id="5" name="Rectangle 4"/>
          <p:cNvSpPr/>
          <p:nvPr/>
        </p:nvSpPr>
        <p:spPr>
          <a:xfrm>
            <a:off x="639762" y="5994545"/>
            <a:ext cx="7239000" cy="646331"/>
          </a:xfrm>
          <a:prstGeom prst="rect">
            <a:avLst/>
          </a:prstGeom>
        </p:spPr>
        <p:txBody>
          <a:bodyPr wrap="square">
            <a:spAutoFit/>
          </a:bodyPr>
          <a:lstStyle/>
          <a:p>
            <a:r>
              <a:rPr lang="en-US" dirty="0"/>
              <a:t>Examples are provided in D2L as well as online</a:t>
            </a:r>
          </a:p>
          <a:p>
            <a:r>
              <a:rPr lang="en-US" dirty="0">
                <a:hlinkClick r:id="rId2"/>
              </a:rPr>
              <a:t>http://it4203.azurewebsites.net/demo/json/</a:t>
            </a:r>
            <a:endParaRPr lang="en-US" dirty="0"/>
          </a:p>
        </p:txBody>
      </p:sp>
    </p:spTree>
    <p:extLst>
      <p:ext uri="{BB962C8B-B14F-4D97-AF65-F5344CB8AC3E}">
        <p14:creationId xmlns:p14="http://schemas.microsoft.com/office/powerpoint/2010/main" val="14767022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JSON string vs. JSON object</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15</a:t>
            </a:fld>
            <a:endParaRPr lang="en-US" altLang="en-US"/>
          </a:p>
        </p:txBody>
      </p:sp>
      <p:sp>
        <p:nvSpPr>
          <p:cNvPr id="4" name="Content Placeholder 3"/>
          <p:cNvSpPr>
            <a:spLocks noGrp="1"/>
          </p:cNvSpPr>
          <p:nvPr>
            <p:ph sz="quarter" idx="10"/>
          </p:nvPr>
        </p:nvSpPr>
        <p:spPr/>
        <p:txBody>
          <a:bodyPr>
            <a:normAutofit fontScale="85000" lnSpcReduction="20000"/>
          </a:bodyPr>
          <a:lstStyle/>
          <a:p>
            <a:r>
              <a:rPr lang="en-US" dirty="0"/>
              <a:t>JSON string</a:t>
            </a:r>
          </a:p>
          <a:p>
            <a:endParaRPr lang="en-US" dirty="0"/>
          </a:p>
          <a:p>
            <a:r>
              <a:rPr lang="en-US" dirty="0"/>
              <a:t>JSON object</a:t>
            </a:r>
          </a:p>
          <a:p>
            <a:pPr marL="0" indent="0">
              <a:buNone/>
            </a:pPr>
            <a:endParaRPr lang="en-US" dirty="0"/>
          </a:p>
          <a:p>
            <a:r>
              <a:rPr lang="en-US" dirty="0"/>
              <a:t>JavaScript cannot directly process a JSON string, often the case when JSON content is passed from another application or web.</a:t>
            </a:r>
          </a:p>
          <a:p>
            <a:r>
              <a:rPr lang="en-US" dirty="0"/>
              <a:t>Use the following two method to convert between string and object</a:t>
            </a:r>
          </a:p>
          <a:p>
            <a:pPr lvl="1"/>
            <a:r>
              <a:rPr lang="en-US" dirty="0" err="1"/>
              <a:t>JSON.parse</a:t>
            </a:r>
            <a:r>
              <a:rPr lang="en-US" dirty="0"/>
              <a:t> </a:t>
            </a:r>
            <a:r>
              <a:rPr lang="en-US" dirty="0">
                <a:hlinkClick r:id="rId2"/>
              </a:rPr>
              <a:t>https://www.w3schools.com/js/js_json_parse.asp</a:t>
            </a:r>
            <a:endParaRPr lang="en-US" dirty="0"/>
          </a:p>
          <a:p>
            <a:pPr lvl="1"/>
            <a:r>
              <a:rPr lang="en-US" dirty="0" err="1"/>
              <a:t>JSON.stringify</a:t>
            </a:r>
            <a:r>
              <a:rPr lang="en-US" dirty="0"/>
              <a:t> </a:t>
            </a:r>
            <a:r>
              <a:rPr lang="en-US" dirty="0">
                <a:hlinkClick r:id="rId3"/>
              </a:rPr>
              <a:t>https://www.w3schools.com/js/js_json_stringify.asp</a:t>
            </a:r>
            <a:endParaRPr lang="en-US" dirty="0"/>
          </a:p>
          <a:p>
            <a:endParaRPr lang="en-US" dirty="0"/>
          </a:p>
        </p:txBody>
      </p:sp>
      <p:sp>
        <p:nvSpPr>
          <p:cNvPr id="5" name="Rectangle 4"/>
          <p:cNvSpPr/>
          <p:nvPr/>
        </p:nvSpPr>
        <p:spPr>
          <a:xfrm>
            <a:off x="650374" y="1586842"/>
            <a:ext cx="7848600" cy="369332"/>
          </a:xfrm>
          <a:prstGeom prst="rect">
            <a:avLst/>
          </a:prstGeom>
        </p:spPr>
        <p:txBody>
          <a:bodyPr wrap="square">
            <a:spAutoFit/>
          </a:bodyPr>
          <a:lstStyle/>
          <a:p>
            <a:r>
              <a:rPr lang="en-US" dirty="0" err="1">
                <a:solidFill>
                  <a:srgbClr val="A52A2A"/>
                </a:solidFill>
                <a:latin typeface="Consolas" panose="020B0609020204030204" pitchFamily="49" charset="0"/>
              </a:rPr>
              <a:t>var</a:t>
            </a:r>
            <a:r>
              <a:rPr lang="en-US" dirty="0">
                <a:solidFill>
                  <a:srgbClr val="A52A2A"/>
                </a:solidFill>
                <a:latin typeface="Consolas" panose="020B0609020204030204" pitchFamily="49" charset="0"/>
              </a:rPr>
              <a:t> person='{ "</a:t>
            </a:r>
            <a:r>
              <a:rPr lang="en-US" dirty="0" err="1">
                <a:solidFill>
                  <a:srgbClr val="A52A2A"/>
                </a:solidFill>
                <a:latin typeface="Consolas" panose="020B0609020204030204" pitchFamily="49" charset="0"/>
              </a:rPr>
              <a:t>name":"John</a:t>
            </a:r>
            <a:r>
              <a:rPr lang="en-US" dirty="0">
                <a:solidFill>
                  <a:srgbClr val="A52A2A"/>
                </a:solidFill>
                <a:latin typeface="Consolas" panose="020B0609020204030204" pitchFamily="49" charset="0"/>
              </a:rPr>
              <a:t>", "age":30, "</a:t>
            </a:r>
            <a:r>
              <a:rPr lang="en-US" dirty="0" err="1">
                <a:solidFill>
                  <a:srgbClr val="A52A2A"/>
                </a:solidFill>
                <a:latin typeface="Consolas" panose="020B0609020204030204" pitchFamily="49" charset="0"/>
              </a:rPr>
              <a:t>city":"New</a:t>
            </a:r>
            <a:r>
              <a:rPr lang="en-US" dirty="0">
                <a:solidFill>
                  <a:srgbClr val="A52A2A"/>
                </a:solidFill>
                <a:latin typeface="Consolas" panose="020B0609020204030204" pitchFamily="49" charset="0"/>
              </a:rPr>
              <a:t> York"}';</a:t>
            </a:r>
            <a:endParaRPr lang="en-US" dirty="0"/>
          </a:p>
        </p:txBody>
      </p:sp>
      <p:sp>
        <p:nvSpPr>
          <p:cNvPr id="6" name="Rectangle 5"/>
          <p:cNvSpPr/>
          <p:nvPr/>
        </p:nvSpPr>
        <p:spPr>
          <a:xfrm>
            <a:off x="680500" y="2641837"/>
            <a:ext cx="7848600" cy="369332"/>
          </a:xfrm>
          <a:prstGeom prst="rect">
            <a:avLst/>
          </a:prstGeom>
        </p:spPr>
        <p:txBody>
          <a:bodyPr wrap="square">
            <a:spAutoFit/>
          </a:bodyPr>
          <a:lstStyle/>
          <a:p>
            <a:r>
              <a:rPr lang="en-US" dirty="0" err="1">
                <a:solidFill>
                  <a:srgbClr val="A52A2A"/>
                </a:solidFill>
                <a:latin typeface="Consolas" panose="020B0609020204030204" pitchFamily="49" charset="0"/>
              </a:rPr>
              <a:t>var</a:t>
            </a:r>
            <a:r>
              <a:rPr lang="en-US" dirty="0">
                <a:solidFill>
                  <a:srgbClr val="A52A2A"/>
                </a:solidFill>
                <a:latin typeface="Consolas" panose="020B0609020204030204" pitchFamily="49" charset="0"/>
              </a:rPr>
              <a:t> person={ "</a:t>
            </a:r>
            <a:r>
              <a:rPr lang="en-US" dirty="0" err="1">
                <a:solidFill>
                  <a:srgbClr val="A52A2A"/>
                </a:solidFill>
                <a:latin typeface="Consolas" panose="020B0609020204030204" pitchFamily="49" charset="0"/>
              </a:rPr>
              <a:t>name":"John</a:t>
            </a:r>
            <a:r>
              <a:rPr lang="en-US" dirty="0">
                <a:solidFill>
                  <a:srgbClr val="A52A2A"/>
                </a:solidFill>
                <a:latin typeface="Consolas" panose="020B0609020204030204" pitchFamily="49" charset="0"/>
              </a:rPr>
              <a:t>", "age":30, "</a:t>
            </a:r>
            <a:r>
              <a:rPr lang="en-US" dirty="0" err="1">
                <a:solidFill>
                  <a:srgbClr val="A52A2A"/>
                </a:solidFill>
                <a:latin typeface="Consolas" panose="020B0609020204030204" pitchFamily="49" charset="0"/>
              </a:rPr>
              <a:t>city":"New</a:t>
            </a:r>
            <a:r>
              <a:rPr lang="en-US" dirty="0">
                <a:solidFill>
                  <a:srgbClr val="A52A2A"/>
                </a:solidFill>
                <a:latin typeface="Consolas" panose="020B0609020204030204" pitchFamily="49" charset="0"/>
              </a:rPr>
              <a:t> York"};</a:t>
            </a:r>
            <a:endParaRPr lang="en-US" dirty="0"/>
          </a:p>
        </p:txBody>
      </p:sp>
      <p:sp>
        <p:nvSpPr>
          <p:cNvPr id="7" name="Line Callout 1 6"/>
          <p:cNvSpPr/>
          <p:nvPr/>
        </p:nvSpPr>
        <p:spPr bwMode="auto">
          <a:xfrm>
            <a:off x="3306762" y="2073792"/>
            <a:ext cx="3505200" cy="361989"/>
          </a:xfrm>
          <a:prstGeom prst="borderCallout1">
            <a:avLst>
              <a:gd name="adj1" fmla="val 33419"/>
              <a:gd name="adj2" fmla="val -304"/>
              <a:gd name="adj3" fmla="val -62130"/>
              <a:gd name="adj4" fmla="val -31665"/>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10000"/>
          </a:bodyPr>
          <a:lstStyle/>
          <a:p>
            <a:r>
              <a:rPr lang="en-US" dirty="0"/>
              <a:t>The difference is the quotation mark.</a:t>
            </a:r>
            <a:endParaRPr kumimoji="0" lang="en-US" sz="2400" b="0" i="0" u="none" strike="noStrike" cap="none" normalizeH="0" baseline="0" dirty="0">
              <a:ln>
                <a:noFill/>
              </a:ln>
              <a:solidFill>
                <a:schemeClr val="tx1"/>
              </a:solidFill>
              <a:effectLst/>
              <a:latin typeface="Tahoma" pitchFamily="34" charset="0"/>
            </a:endParaRPr>
          </a:p>
        </p:txBody>
      </p:sp>
    </p:spTree>
    <p:extLst>
      <p:ext uri="{BB962C8B-B14F-4D97-AF65-F5344CB8AC3E}">
        <p14:creationId xmlns:p14="http://schemas.microsoft.com/office/powerpoint/2010/main" val="3847125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Note on Azure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16</a:t>
            </a:fld>
            <a:endParaRPr lang="en-US" altLang="en-US"/>
          </a:p>
        </p:txBody>
      </p:sp>
      <p:sp>
        <p:nvSpPr>
          <p:cNvPr id="4" name="Content Placeholder 3"/>
          <p:cNvSpPr>
            <a:spLocks noGrp="1"/>
          </p:cNvSpPr>
          <p:nvPr>
            <p:ph sz="quarter" idx="10"/>
          </p:nvPr>
        </p:nvSpPr>
        <p:spPr/>
        <p:txBody>
          <a:bodyPr/>
          <a:lstStyle/>
          <a:p>
            <a:r>
              <a:rPr lang="en-US" dirty="0"/>
              <a:t>Create a “</a:t>
            </a:r>
            <a:r>
              <a:rPr lang="en-US" dirty="0" err="1"/>
              <a:t>web.config</a:t>
            </a:r>
            <a:r>
              <a:rPr lang="en-US" dirty="0"/>
              <a:t>” file with the following lines to enable JSON serving.</a:t>
            </a:r>
          </a:p>
          <a:p>
            <a:pPr lvl="1"/>
            <a:r>
              <a:rPr lang="en-US" dirty="0">
                <a:hlinkClick r:id="rId2"/>
              </a:rPr>
              <a:t>https://blogs.msdn.microsoft.com/africaapps/2013/06/07/how-to-serve-static-json-files-from-a-windows-azure-website/</a:t>
            </a:r>
            <a:r>
              <a:rPr lang="en-US" dirty="0"/>
              <a:t> </a:t>
            </a:r>
          </a:p>
        </p:txBody>
      </p:sp>
      <p:sp>
        <p:nvSpPr>
          <p:cNvPr id="5" name="Rectangle 1"/>
          <p:cNvSpPr>
            <a:spLocks noChangeArrowheads="1"/>
          </p:cNvSpPr>
          <p:nvPr/>
        </p:nvSpPr>
        <p:spPr bwMode="auto">
          <a:xfrm>
            <a:off x="914400" y="3505200"/>
            <a:ext cx="6705600" cy="1781239"/>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5713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333333"/>
                </a:solidFill>
                <a:effectLst/>
                <a:latin typeface="Menlo"/>
              </a:rPr>
              <a:t>&lt;?xml version="1.0"?&gt;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333333"/>
                </a:solidFill>
                <a:effectLst/>
                <a:latin typeface="Menlo"/>
              </a:rPr>
              <a:t>&lt;configuration&gt; </a:t>
            </a:r>
          </a:p>
          <a:p>
            <a:pPr lvl="1" eaLnBrk="0" hangingPunct="0"/>
            <a:r>
              <a:rPr kumimoji="0" lang="en-US" altLang="en-US" sz="1400" b="0" i="0" u="none" strike="noStrike" cap="none" normalizeH="0" baseline="0" dirty="0">
                <a:ln>
                  <a:noFill/>
                </a:ln>
                <a:solidFill>
                  <a:srgbClr val="333333"/>
                </a:solidFill>
                <a:effectLst/>
                <a:latin typeface="Menlo"/>
              </a:rPr>
              <a:t>&lt;</a:t>
            </a:r>
            <a:r>
              <a:rPr kumimoji="0" lang="en-US" altLang="en-US" sz="1400" b="0" i="0" u="none" strike="noStrike" cap="none" normalizeH="0" baseline="0" dirty="0" err="1">
                <a:ln>
                  <a:noFill/>
                </a:ln>
                <a:solidFill>
                  <a:srgbClr val="333333"/>
                </a:solidFill>
                <a:effectLst/>
                <a:latin typeface="Menlo"/>
              </a:rPr>
              <a:t>system.webServer</a:t>
            </a:r>
            <a:r>
              <a:rPr kumimoji="0" lang="en-US" altLang="en-US" sz="1400" b="0" i="0" u="none" strike="noStrike" cap="none" normalizeH="0" baseline="0" dirty="0">
                <a:ln>
                  <a:noFill/>
                </a:ln>
                <a:solidFill>
                  <a:srgbClr val="333333"/>
                </a:solidFill>
                <a:effectLst/>
                <a:latin typeface="Menlo"/>
              </a:rPr>
              <a:t>&gt; </a:t>
            </a:r>
          </a:p>
          <a:p>
            <a:pPr lvl="2" eaLnBrk="0" hangingPunct="0"/>
            <a:r>
              <a:rPr kumimoji="0" lang="en-US" altLang="en-US" sz="1400" b="0" i="0" u="none" strike="noStrike" cap="none" normalizeH="0" baseline="0" dirty="0">
                <a:ln>
                  <a:noFill/>
                </a:ln>
                <a:solidFill>
                  <a:srgbClr val="333333"/>
                </a:solidFill>
                <a:effectLst/>
                <a:latin typeface="Menlo"/>
              </a:rPr>
              <a:t>&lt;</a:t>
            </a:r>
            <a:r>
              <a:rPr kumimoji="0" lang="en-US" altLang="en-US" sz="1400" b="0" i="0" u="none" strike="noStrike" cap="none" normalizeH="0" baseline="0" dirty="0" err="1">
                <a:ln>
                  <a:noFill/>
                </a:ln>
                <a:solidFill>
                  <a:srgbClr val="333333"/>
                </a:solidFill>
                <a:effectLst/>
                <a:latin typeface="Menlo"/>
              </a:rPr>
              <a:t>staticContent</a:t>
            </a:r>
            <a:r>
              <a:rPr kumimoji="0" lang="en-US" altLang="en-US" sz="1400" b="0" i="0" u="none" strike="noStrike" cap="none" normalizeH="0" baseline="0" dirty="0">
                <a:ln>
                  <a:noFill/>
                </a:ln>
                <a:solidFill>
                  <a:srgbClr val="333333"/>
                </a:solidFill>
                <a:effectLst/>
                <a:latin typeface="Menlo"/>
              </a:rPr>
              <a:t>&gt; </a:t>
            </a:r>
          </a:p>
          <a:p>
            <a:pPr lvl="3" eaLnBrk="0" hangingPunct="0"/>
            <a:r>
              <a:rPr kumimoji="0" lang="en-US" altLang="en-US" sz="1400" b="0" i="0" u="none" strike="noStrike" cap="none" normalizeH="0" baseline="0" dirty="0">
                <a:ln>
                  <a:noFill/>
                </a:ln>
                <a:solidFill>
                  <a:srgbClr val="333333"/>
                </a:solidFill>
                <a:effectLst/>
                <a:latin typeface="Menlo"/>
              </a:rPr>
              <a:t>&lt;</a:t>
            </a:r>
            <a:r>
              <a:rPr kumimoji="0" lang="en-US" altLang="en-US" sz="1400" b="0" i="0" u="none" strike="noStrike" cap="none" normalizeH="0" baseline="0" dirty="0" err="1">
                <a:ln>
                  <a:noFill/>
                </a:ln>
                <a:solidFill>
                  <a:srgbClr val="333333"/>
                </a:solidFill>
                <a:effectLst/>
                <a:latin typeface="Menlo"/>
              </a:rPr>
              <a:t>mimeMap</a:t>
            </a:r>
            <a:r>
              <a:rPr kumimoji="0" lang="en-US" altLang="en-US" sz="1400" b="0" i="0" u="none" strike="noStrike" cap="none" normalizeH="0" baseline="0" dirty="0">
                <a:ln>
                  <a:noFill/>
                </a:ln>
                <a:solidFill>
                  <a:srgbClr val="333333"/>
                </a:solidFill>
                <a:effectLst/>
                <a:latin typeface="Menlo"/>
              </a:rPr>
              <a:t> </a:t>
            </a:r>
            <a:r>
              <a:rPr kumimoji="0" lang="en-US" altLang="en-US" sz="1400" b="0" i="0" u="none" strike="noStrike" cap="none" normalizeH="0" baseline="0" dirty="0" err="1">
                <a:ln>
                  <a:noFill/>
                </a:ln>
                <a:solidFill>
                  <a:srgbClr val="333333"/>
                </a:solidFill>
                <a:effectLst/>
                <a:latin typeface="Menlo"/>
              </a:rPr>
              <a:t>fileExtension</a:t>
            </a:r>
            <a:r>
              <a:rPr kumimoji="0" lang="en-US" altLang="en-US" sz="1400" b="0" i="0" u="none" strike="noStrike" cap="none" normalizeH="0" baseline="0" dirty="0">
                <a:ln>
                  <a:noFill/>
                </a:ln>
                <a:solidFill>
                  <a:srgbClr val="333333"/>
                </a:solidFill>
                <a:effectLst/>
                <a:latin typeface="Menlo"/>
              </a:rPr>
              <a:t>=".</a:t>
            </a:r>
            <a:r>
              <a:rPr kumimoji="0" lang="en-US" altLang="en-US" sz="1400" b="0" i="0" u="none" strike="noStrike" cap="none" normalizeH="0" baseline="0" dirty="0" err="1">
                <a:ln>
                  <a:noFill/>
                </a:ln>
                <a:solidFill>
                  <a:srgbClr val="333333"/>
                </a:solidFill>
                <a:effectLst/>
                <a:latin typeface="Menlo"/>
              </a:rPr>
              <a:t>json</a:t>
            </a:r>
            <a:r>
              <a:rPr kumimoji="0" lang="en-US" altLang="en-US" sz="1400" b="0" i="0" u="none" strike="noStrike" cap="none" normalizeH="0" baseline="0" dirty="0">
                <a:ln>
                  <a:noFill/>
                </a:ln>
                <a:solidFill>
                  <a:srgbClr val="333333"/>
                </a:solidFill>
                <a:effectLst/>
                <a:latin typeface="Menlo"/>
              </a:rPr>
              <a:t>" </a:t>
            </a:r>
            <a:r>
              <a:rPr kumimoji="0" lang="en-US" altLang="en-US" sz="1400" b="0" i="0" u="none" strike="noStrike" cap="none" normalizeH="0" baseline="0" dirty="0" err="1">
                <a:ln>
                  <a:noFill/>
                </a:ln>
                <a:solidFill>
                  <a:srgbClr val="333333"/>
                </a:solidFill>
                <a:effectLst/>
                <a:latin typeface="Menlo"/>
              </a:rPr>
              <a:t>mimeType</a:t>
            </a:r>
            <a:r>
              <a:rPr kumimoji="0" lang="en-US" altLang="en-US" sz="1400" b="0" i="0" u="none" strike="noStrike" cap="none" normalizeH="0" baseline="0" dirty="0">
                <a:ln>
                  <a:noFill/>
                </a:ln>
                <a:solidFill>
                  <a:srgbClr val="333333"/>
                </a:solidFill>
                <a:effectLst/>
                <a:latin typeface="Menlo"/>
              </a:rPr>
              <a:t>="application/</a:t>
            </a:r>
            <a:r>
              <a:rPr kumimoji="0" lang="en-US" altLang="en-US" sz="1400" b="0" i="0" u="none" strike="noStrike" cap="none" normalizeH="0" baseline="0" dirty="0" err="1">
                <a:ln>
                  <a:noFill/>
                </a:ln>
                <a:solidFill>
                  <a:srgbClr val="333333"/>
                </a:solidFill>
                <a:effectLst/>
                <a:latin typeface="Menlo"/>
              </a:rPr>
              <a:t>json</a:t>
            </a:r>
            <a:r>
              <a:rPr kumimoji="0" lang="en-US" altLang="en-US" sz="1400" b="0" i="0" u="none" strike="noStrike" cap="none" normalizeH="0" baseline="0" dirty="0">
                <a:ln>
                  <a:noFill/>
                </a:ln>
                <a:solidFill>
                  <a:srgbClr val="333333"/>
                </a:solidFill>
                <a:effectLst/>
                <a:latin typeface="Menlo"/>
              </a:rPr>
              <a:t>" /&gt; </a:t>
            </a:r>
          </a:p>
          <a:p>
            <a:pPr lvl="2" eaLnBrk="0" hangingPunct="0"/>
            <a:r>
              <a:rPr kumimoji="0" lang="en-US" altLang="en-US" sz="1400" b="0" i="0" u="none" strike="noStrike" cap="none" normalizeH="0" baseline="0" dirty="0">
                <a:ln>
                  <a:noFill/>
                </a:ln>
                <a:solidFill>
                  <a:srgbClr val="333333"/>
                </a:solidFill>
                <a:effectLst/>
                <a:latin typeface="Menlo"/>
              </a:rPr>
              <a:t>&lt;/</a:t>
            </a:r>
            <a:r>
              <a:rPr kumimoji="0" lang="en-US" altLang="en-US" sz="1400" b="0" i="0" u="none" strike="noStrike" cap="none" normalizeH="0" baseline="0" dirty="0" err="1">
                <a:ln>
                  <a:noFill/>
                </a:ln>
                <a:solidFill>
                  <a:srgbClr val="333333"/>
                </a:solidFill>
                <a:effectLst/>
                <a:latin typeface="Menlo"/>
              </a:rPr>
              <a:t>staticContent</a:t>
            </a:r>
            <a:r>
              <a:rPr kumimoji="0" lang="en-US" altLang="en-US" sz="1400" b="0" i="0" u="none" strike="noStrike" cap="none" normalizeH="0" baseline="0" dirty="0">
                <a:ln>
                  <a:noFill/>
                </a:ln>
                <a:solidFill>
                  <a:srgbClr val="333333"/>
                </a:solidFill>
                <a:effectLst/>
                <a:latin typeface="Menlo"/>
              </a:rPr>
              <a:t>&gt; </a:t>
            </a:r>
          </a:p>
          <a:p>
            <a:pPr lvl="1" eaLnBrk="0" hangingPunct="0"/>
            <a:r>
              <a:rPr kumimoji="0" lang="en-US" altLang="en-US" sz="1400" b="0" i="0" u="none" strike="noStrike" cap="none" normalizeH="0" baseline="0" dirty="0">
                <a:ln>
                  <a:noFill/>
                </a:ln>
                <a:solidFill>
                  <a:srgbClr val="333333"/>
                </a:solidFill>
                <a:effectLst/>
                <a:latin typeface="Menlo"/>
              </a:rPr>
              <a:t>&lt;/</a:t>
            </a:r>
            <a:r>
              <a:rPr kumimoji="0" lang="en-US" altLang="en-US" sz="1400" b="0" i="0" u="none" strike="noStrike" cap="none" normalizeH="0" baseline="0" dirty="0" err="1">
                <a:ln>
                  <a:noFill/>
                </a:ln>
                <a:solidFill>
                  <a:srgbClr val="333333"/>
                </a:solidFill>
                <a:effectLst/>
                <a:latin typeface="Menlo"/>
              </a:rPr>
              <a:t>system.webServer</a:t>
            </a:r>
            <a:r>
              <a:rPr kumimoji="0" lang="en-US" altLang="en-US" sz="1400" b="0" i="0" u="none" strike="noStrike" cap="none" normalizeH="0" baseline="0" dirty="0">
                <a:ln>
                  <a:noFill/>
                </a:ln>
                <a:solidFill>
                  <a:srgbClr val="333333"/>
                </a:solidFill>
                <a:effectLst/>
                <a:latin typeface="Menlo"/>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333333"/>
                </a:solidFill>
                <a:effectLst/>
                <a:latin typeface="Menlo"/>
              </a:rPr>
              <a:t>&lt;/configuration&gt; </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09193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Error Handling and Debugging</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17</a:t>
            </a:fld>
            <a:endParaRPr lang="en-US" altLang="en-US"/>
          </a:p>
        </p:txBody>
      </p:sp>
      <p:sp>
        <p:nvSpPr>
          <p:cNvPr id="4" name="Content Placeholder 3"/>
          <p:cNvSpPr>
            <a:spLocks noGrp="1"/>
          </p:cNvSpPr>
          <p:nvPr>
            <p:ph sz="quarter" idx="10"/>
          </p:nvPr>
        </p:nvSpPr>
        <p:spPr/>
        <p:txBody>
          <a:bodyPr/>
          <a:lstStyle/>
          <a:p>
            <a:r>
              <a:rPr lang="en-US" dirty="0"/>
              <a:t>Common errors</a:t>
            </a:r>
          </a:p>
          <a:p>
            <a:pPr lvl="1"/>
            <a:r>
              <a:rPr lang="en-US" dirty="0"/>
              <a:t>Spelling mistakes</a:t>
            </a:r>
          </a:p>
          <a:p>
            <a:pPr lvl="1"/>
            <a:r>
              <a:rPr lang="en-US" dirty="0"/>
              <a:t>Wrong hierarchy</a:t>
            </a:r>
          </a:p>
          <a:p>
            <a:pPr lvl="1"/>
            <a:r>
              <a:rPr lang="en-US" dirty="0"/>
              <a:t>Missing element</a:t>
            </a:r>
          </a:p>
          <a:p>
            <a:pPr lvl="1"/>
            <a:r>
              <a:rPr lang="en-US" dirty="0"/>
              <a:t>Null value</a:t>
            </a:r>
          </a:p>
          <a:p>
            <a:pPr lvl="1"/>
            <a:r>
              <a:rPr lang="en-US" dirty="0"/>
              <a:t>Special character</a:t>
            </a:r>
          </a:p>
          <a:p>
            <a:r>
              <a:rPr lang="en-US" dirty="0"/>
              <a:t>Demo: handling common errors</a:t>
            </a:r>
          </a:p>
        </p:txBody>
      </p:sp>
    </p:spTree>
    <p:extLst>
      <p:ext uri="{BB962C8B-B14F-4D97-AF65-F5344CB8AC3E}">
        <p14:creationId xmlns:p14="http://schemas.microsoft.com/office/powerpoint/2010/main" val="37019609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Learning Materials and Resources</a:t>
            </a:r>
          </a:p>
        </p:txBody>
      </p:sp>
      <p:sp>
        <p:nvSpPr>
          <p:cNvPr id="3" name="Content Placeholder 2"/>
          <p:cNvSpPr>
            <a:spLocks noGrp="1"/>
          </p:cNvSpPr>
          <p:nvPr>
            <p:ph sz="quarter" idx="10"/>
          </p:nvPr>
        </p:nvSpPr>
        <p:spPr/>
        <p:txBody>
          <a:bodyPr>
            <a:normAutofit fontScale="77500" lnSpcReduction="20000"/>
          </a:bodyPr>
          <a:lstStyle/>
          <a:p>
            <a:pPr lvl="0"/>
            <a:r>
              <a:rPr lang="en-US" dirty="0"/>
              <a:t>Core learning resources</a:t>
            </a:r>
          </a:p>
          <a:p>
            <a:pPr lvl="1"/>
            <a:r>
              <a:rPr lang="en-US" dirty="0"/>
              <a:t>A brief intro: </a:t>
            </a:r>
            <a:r>
              <a:rPr lang="en-US" dirty="0">
                <a:hlinkClick r:id="rId3"/>
              </a:rPr>
              <a:t>https://beginnersbook.com/2015/04/json-tutorial/</a:t>
            </a:r>
            <a:endParaRPr lang="en-US" dirty="0"/>
          </a:p>
          <a:p>
            <a:pPr lvl="1"/>
            <a:r>
              <a:rPr lang="en-US" dirty="0"/>
              <a:t>A really good video tutorial: </a:t>
            </a:r>
            <a:r>
              <a:rPr lang="en-US" dirty="0">
                <a:hlinkClick r:id="rId4"/>
              </a:rPr>
              <a:t>https://www.youtube.com/watch?v=iiADhChRriM</a:t>
            </a:r>
            <a:endParaRPr lang="en-US" dirty="0"/>
          </a:p>
          <a:p>
            <a:pPr lvl="1"/>
            <a:r>
              <a:rPr lang="en-US" dirty="0"/>
              <a:t>Try some live practice: </a:t>
            </a:r>
            <a:r>
              <a:rPr lang="en-US" dirty="0">
                <a:hlinkClick r:id="rId5"/>
              </a:rPr>
              <a:t>http://www.w3schools.com/js/js_json.asp</a:t>
            </a:r>
            <a:endParaRPr lang="en-US" dirty="0"/>
          </a:p>
          <a:p>
            <a:pPr lvl="1"/>
            <a:r>
              <a:rPr lang="en-US" dirty="0">
                <a:hlinkClick r:id="rId6"/>
              </a:rPr>
              <a:t>https://www.w3schools.com/js/js_json_intro.asp</a:t>
            </a:r>
            <a:r>
              <a:rPr lang="en-US" dirty="0"/>
              <a:t>: from “Intro” to “Arrays” section on the left menu (you may read the rest but we are covering them in other modules).</a:t>
            </a:r>
          </a:p>
          <a:p>
            <a:pPr lvl="0"/>
            <a:r>
              <a:rPr lang="en-US" dirty="0"/>
              <a:t>Additional resources and readings</a:t>
            </a:r>
          </a:p>
          <a:p>
            <a:pPr lvl="1"/>
            <a:r>
              <a:rPr lang="en-US" dirty="0"/>
              <a:t>Complete reference: </a:t>
            </a:r>
            <a:r>
              <a:rPr lang="en-US" dirty="0">
                <a:hlinkClick r:id="rId7"/>
              </a:rPr>
              <a:t>http://www.json.org</a:t>
            </a:r>
            <a:endParaRPr lang="en-US" dirty="0"/>
          </a:p>
          <a:p>
            <a:pPr lvl="1"/>
            <a:r>
              <a:rPr lang="en-US" dirty="0"/>
              <a:t>JSON vs. XML: </a:t>
            </a:r>
            <a:r>
              <a:rPr lang="en-US" dirty="0">
                <a:hlinkClick r:id="rId8"/>
              </a:rPr>
              <a:t>https://www.udemy.com/blog/json-vs-xml/</a:t>
            </a:r>
            <a:endParaRPr lang="en-US" dirty="0"/>
          </a:p>
          <a:p>
            <a:pPr lvl="1"/>
            <a:r>
              <a:rPr lang="en-US" dirty="0"/>
              <a:t>Some more complete tutorials:</a:t>
            </a:r>
          </a:p>
          <a:p>
            <a:pPr lvl="2"/>
            <a:r>
              <a:rPr lang="en-US" dirty="0">
                <a:hlinkClick r:id="rId9"/>
              </a:rPr>
              <a:t>https://www.w3resource.com/JSON/introduction.php</a:t>
            </a:r>
            <a:r>
              <a:rPr lang="en-US" dirty="0"/>
              <a:t> </a:t>
            </a:r>
          </a:p>
          <a:p>
            <a:pPr lvl="2"/>
            <a:r>
              <a:rPr lang="en-US" dirty="0">
                <a:hlinkClick r:id="rId10"/>
              </a:rPr>
              <a:t>https://restfulapi.net/introduction-to-json/</a:t>
            </a:r>
            <a:r>
              <a:rPr lang="en-US" dirty="0"/>
              <a:t> </a:t>
            </a:r>
          </a:p>
          <a:p>
            <a:pPr lvl="2"/>
            <a:r>
              <a:rPr lang="en-US" dirty="0">
                <a:hlinkClick r:id="rId11"/>
              </a:rPr>
              <a:t>https://www.tutorialspoint.com/json/</a:t>
            </a:r>
            <a:endParaRPr lang="en-US" dirty="0"/>
          </a:p>
        </p:txBody>
      </p:sp>
    </p:spTree>
    <p:extLst>
      <p:ext uri="{BB962C8B-B14F-4D97-AF65-F5344CB8AC3E}">
        <p14:creationId xmlns:p14="http://schemas.microsoft.com/office/powerpoint/2010/main" val="4248390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a:t>
            </a:fld>
            <a:endParaRPr lang="en-US" altLang="en-US"/>
          </a:p>
        </p:txBody>
      </p:sp>
      <p:sp>
        <p:nvSpPr>
          <p:cNvPr id="4" name="Content Placeholder 3"/>
          <p:cNvSpPr>
            <a:spLocks noGrp="1"/>
          </p:cNvSpPr>
          <p:nvPr>
            <p:ph sz="quarter" idx="10"/>
          </p:nvPr>
        </p:nvSpPr>
        <p:spPr/>
        <p:txBody>
          <a:bodyPr/>
          <a:lstStyle/>
          <a:p>
            <a:r>
              <a:rPr lang="en-US" dirty="0"/>
              <a:t>JSON basics</a:t>
            </a:r>
          </a:p>
          <a:p>
            <a:r>
              <a:rPr lang="en-US" dirty="0"/>
              <a:t>Reading JSON file/content using JavaScript/jQuery</a:t>
            </a:r>
          </a:p>
        </p:txBody>
      </p:sp>
    </p:spTree>
    <p:extLst>
      <p:ext uri="{BB962C8B-B14F-4D97-AF65-F5344CB8AC3E}">
        <p14:creationId xmlns:p14="http://schemas.microsoft.com/office/powerpoint/2010/main" val="3550815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Data Transfer/Exchange</a:t>
            </a:r>
            <a:endParaRPr lang="en-US" dirty="0"/>
          </a:p>
        </p:txBody>
      </p:sp>
      <p:sp>
        <p:nvSpPr>
          <p:cNvPr id="4" name="Slide Number Placeholder 3"/>
          <p:cNvSpPr>
            <a:spLocks noGrp="1"/>
          </p:cNvSpPr>
          <p:nvPr>
            <p:ph type="sldNum" sz="quarter" idx="4"/>
          </p:nvPr>
        </p:nvSpPr>
        <p:spPr/>
        <p:txBody>
          <a:bodyPr/>
          <a:lstStyle/>
          <a:p>
            <a:fld id="{92AA7153-7838-47B7-8E76-206FC1BEC46D}" type="slidenum">
              <a:rPr lang="en-US" altLang="en-US" smtClean="0"/>
              <a:pPr/>
              <a:t>3</a:t>
            </a:fld>
            <a:endParaRPr lang="en-US" altLang="en-US"/>
          </a:p>
        </p:txBody>
      </p:sp>
      <p:sp>
        <p:nvSpPr>
          <p:cNvPr id="6" name="Content Placeholder 5"/>
          <p:cNvSpPr>
            <a:spLocks noGrp="1"/>
          </p:cNvSpPr>
          <p:nvPr>
            <p:ph sz="quarter" idx="10"/>
          </p:nvPr>
        </p:nvSpPr>
        <p:spPr/>
        <p:txBody>
          <a:bodyPr>
            <a:normAutofit fontScale="92500" lnSpcReduction="10000"/>
          </a:bodyPr>
          <a:lstStyle/>
          <a:p>
            <a:r>
              <a:rPr lang="en-US" dirty="0"/>
              <a:t>Data can be represented in memory in various models or structures (relation, object, etc.), but when it is transferred between distributed systems and computers, it needs to be represented in plain text files</a:t>
            </a:r>
          </a:p>
          <a:p>
            <a:pPr lvl="1"/>
            <a:r>
              <a:rPr lang="en-US" dirty="0"/>
              <a:t>The process is usually called serialization </a:t>
            </a:r>
            <a:r>
              <a:rPr lang="en-US" dirty="0">
                <a:hlinkClick r:id="rId2"/>
              </a:rPr>
              <a:t>https://en.wikipedia.org/wiki/Serialization</a:t>
            </a:r>
            <a:endParaRPr lang="en-US" dirty="0"/>
          </a:p>
          <a:p>
            <a:r>
              <a:rPr lang="en-US" dirty="0"/>
              <a:t>Popular formats</a:t>
            </a:r>
          </a:p>
          <a:p>
            <a:pPr lvl="1"/>
            <a:r>
              <a:rPr lang="en-US" dirty="0"/>
              <a:t>Comma Separated Values (CSV) </a:t>
            </a:r>
            <a:r>
              <a:rPr lang="en-US" dirty="0">
                <a:hlinkClick r:id="rId3"/>
              </a:rPr>
              <a:t>https://en.wikipedia.org/wiki/Comma-separated_values</a:t>
            </a:r>
            <a:endParaRPr lang="en-US" dirty="0"/>
          </a:p>
          <a:p>
            <a:pPr lvl="1"/>
            <a:r>
              <a:rPr lang="en-US" dirty="0" err="1"/>
              <a:t>eXtensible</a:t>
            </a:r>
            <a:r>
              <a:rPr lang="en-US" dirty="0"/>
              <a:t> Markup Language (XML)</a:t>
            </a:r>
          </a:p>
          <a:p>
            <a:pPr lvl="1"/>
            <a:r>
              <a:rPr lang="en-US" dirty="0"/>
              <a:t>JavaScript Object Notation (JSON)</a:t>
            </a:r>
          </a:p>
        </p:txBody>
      </p:sp>
    </p:spTree>
    <p:extLst>
      <p:ext uri="{BB962C8B-B14F-4D97-AF65-F5344CB8AC3E}">
        <p14:creationId xmlns:p14="http://schemas.microsoft.com/office/powerpoint/2010/main" val="405895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JSON</a:t>
            </a:r>
            <a:endParaRPr lang="en-US" dirty="0"/>
          </a:p>
        </p:txBody>
      </p:sp>
      <p:sp>
        <p:nvSpPr>
          <p:cNvPr id="4" name="Slide Number Placeholder 3"/>
          <p:cNvSpPr>
            <a:spLocks noGrp="1"/>
          </p:cNvSpPr>
          <p:nvPr>
            <p:ph type="sldNum" sz="quarter" idx="4"/>
          </p:nvPr>
        </p:nvSpPr>
        <p:spPr/>
        <p:txBody>
          <a:bodyPr/>
          <a:lstStyle/>
          <a:p>
            <a:fld id="{92AA7153-7838-47B7-8E76-206FC1BEC46D}" type="slidenum">
              <a:rPr lang="en-US" altLang="en-US" smtClean="0"/>
              <a:pPr/>
              <a:t>4</a:t>
            </a:fld>
            <a:endParaRPr lang="en-US" altLang="en-US"/>
          </a:p>
        </p:txBody>
      </p:sp>
      <p:sp>
        <p:nvSpPr>
          <p:cNvPr id="6" name="Content Placeholder 5"/>
          <p:cNvSpPr>
            <a:spLocks noGrp="1"/>
          </p:cNvSpPr>
          <p:nvPr>
            <p:ph sz="quarter" idx="10"/>
          </p:nvPr>
        </p:nvSpPr>
        <p:spPr/>
        <p:txBody>
          <a:bodyPr>
            <a:normAutofit/>
          </a:bodyPr>
          <a:lstStyle/>
          <a:p>
            <a:r>
              <a:rPr lang="en-US" dirty="0"/>
              <a:t>JSON (JavaScript Object Notation) is a lightweight data format. </a:t>
            </a:r>
          </a:p>
          <a:p>
            <a:pPr lvl="1"/>
            <a:r>
              <a:rPr lang="en-US" dirty="0"/>
              <a:t>It is easy for humans to read and write. </a:t>
            </a:r>
          </a:p>
          <a:p>
            <a:pPr lvl="1"/>
            <a:r>
              <a:rPr lang="en-US" dirty="0"/>
              <a:t>It is easy for machines to parse and generate. </a:t>
            </a:r>
          </a:p>
          <a:p>
            <a:pPr lvl="1"/>
            <a:r>
              <a:rPr lang="en-US" dirty="0"/>
              <a:t>It is based on a subset of the JavaScript Programming Language.</a:t>
            </a:r>
          </a:p>
          <a:p>
            <a:endParaRPr lang="en-US" dirty="0"/>
          </a:p>
        </p:txBody>
      </p:sp>
    </p:spTree>
    <p:extLst>
      <p:ext uri="{BB962C8B-B14F-4D97-AF65-F5344CB8AC3E}">
        <p14:creationId xmlns:p14="http://schemas.microsoft.com/office/powerpoint/2010/main" val="2175346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JSON Syntax</a:t>
            </a:r>
          </a:p>
        </p:txBody>
      </p:sp>
      <p:sp>
        <p:nvSpPr>
          <p:cNvPr id="4" name="Slide Number Placeholder 3"/>
          <p:cNvSpPr>
            <a:spLocks noGrp="1"/>
          </p:cNvSpPr>
          <p:nvPr>
            <p:ph type="sldNum" sz="quarter" idx="4"/>
          </p:nvPr>
        </p:nvSpPr>
        <p:spPr/>
        <p:txBody>
          <a:bodyPr/>
          <a:lstStyle/>
          <a:p>
            <a:fld id="{92AA7153-7838-47B7-8E76-206FC1BEC46D}" type="slidenum">
              <a:rPr lang="en-US" altLang="en-US" smtClean="0"/>
              <a:pPr/>
              <a:t>5</a:t>
            </a:fld>
            <a:endParaRPr lang="en-US" altLang="en-US"/>
          </a:p>
        </p:txBody>
      </p:sp>
      <p:sp>
        <p:nvSpPr>
          <p:cNvPr id="6" name="Content Placeholder 5"/>
          <p:cNvSpPr>
            <a:spLocks noGrp="1"/>
          </p:cNvSpPr>
          <p:nvPr>
            <p:ph sz="quarter" idx="10"/>
          </p:nvPr>
        </p:nvSpPr>
        <p:spPr/>
        <p:txBody>
          <a:bodyPr>
            <a:normAutofit fontScale="85000" lnSpcReduction="20000"/>
          </a:bodyPr>
          <a:lstStyle/>
          <a:p>
            <a:r>
              <a:rPr lang="en-US" dirty="0"/>
              <a:t>JSON is built on two structures:</a:t>
            </a:r>
          </a:p>
          <a:p>
            <a:pPr lvl="1"/>
            <a:r>
              <a:rPr lang="en-US" dirty="0"/>
              <a:t>A collection of name/value pairs.</a:t>
            </a:r>
          </a:p>
          <a:p>
            <a:pPr lvl="1"/>
            <a:r>
              <a:rPr lang="en-US" dirty="0"/>
              <a:t>An ordered list of values. In most languages, this is realized as an array, vector, list, or sequence.</a:t>
            </a:r>
          </a:p>
          <a:p>
            <a:r>
              <a:rPr lang="en-US" dirty="0"/>
              <a:t>Find detailed definition at </a:t>
            </a:r>
            <a:r>
              <a:rPr lang="en-US" dirty="0">
                <a:hlinkClick r:id="rId2"/>
              </a:rPr>
              <a:t>http://www.json.org</a:t>
            </a:r>
            <a:r>
              <a:rPr lang="en-US" dirty="0"/>
              <a:t> </a:t>
            </a:r>
          </a:p>
          <a:p>
            <a:pPr lvl="1"/>
            <a:r>
              <a:rPr lang="en-US" dirty="0"/>
              <a:t>An object is an unordered set of name/value pairs. An object begins with { (left brace) and ends with } (right brace). Each name is followed by : (colon) and the name/value pairs are separated by , (comma).</a:t>
            </a:r>
          </a:p>
          <a:p>
            <a:pPr lvl="1"/>
            <a:r>
              <a:rPr lang="en-US" dirty="0"/>
              <a:t>An array is an ordered collection of values. An array begins with [ (left bracket) and ends with ] (right bracket). Values are separated by , (comma).</a:t>
            </a:r>
          </a:p>
          <a:p>
            <a:pPr lvl="1"/>
            <a:r>
              <a:rPr lang="en-US" dirty="0"/>
              <a:t>A value can be a string in double quotes, or a number, or true or false or null, or an object or an array. These structures can be nested.</a:t>
            </a:r>
          </a:p>
        </p:txBody>
      </p:sp>
    </p:spTree>
    <p:extLst>
      <p:ext uri="{BB962C8B-B14F-4D97-AF65-F5344CB8AC3E}">
        <p14:creationId xmlns:p14="http://schemas.microsoft.com/office/powerpoint/2010/main" val="1035398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Example: A Sample JSON Document</a:t>
            </a:r>
          </a:p>
        </p:txBody>
      </p:sp>
      <p:sp>
        <p:nvSpPr>
          <p:cNvPr id="4" name="Slide Number Placeholder 3"/>
          <p:cNvSpPr>
            <a:spLocks noGrp="1"/>
          </p:cNvSpPr>
          <p:nvPr>
            <p:ph type="sldNum" sz="quarter" idx="4"/>
          </p:nvPr>
        </p:nvSpPr>
        <p:spPr>
          <a:xfrm>
            <a:off x="6934200" y="6477000"/>
            <a:ext cx="2133600" cy="304800"/>
          </a:xfrm>
          <a:prstGeom prst="rect">
            <a:avLst/>
          </a:prstGeom>
        </p:spPr>
        <p:txBody>
          <a:bodyPr/>
          <a:lstStyle/>
          <a:p>
            <a:pPr>
              <a:defRPr/>
            </a:pPr>
            <a:fld id="{DB818C60-7198-4896-BF43-F80C70728582}" type="slidenum">
              <a:rPr lang="en-US" smtClean="0"/>
              <a:pPr>
                <a:defRPr/>
              </a:pPr>
              <a:t>6</a:t>
            </a:fld>
            <a:endParaRPr lang="en-US" dirty="0"/>
          </a:p>
        </p:txBody>
      </p:sp>
      <p:sp>
        <p:nvSpPr>
          <p:cNvPr id="3" name="Content Placeholder 2"/>
          <p:cNvSpPr>
            <a:spLocks noGrp="1"/>
          </p:cNvSpPr>
          <p:nvPr>
            <p:ph sz="quarter" idx="10"/>
          </p:nvPr>
        </p:nvSpPr>
        <p:spPr>
          <a:xfrm>
            <a:off x="2286000" y="1771436"/>
            <a:ext cx="5943600" cy="4114800"/>
          </a:xfrm>
          <a:prstGeom prst="rect">
            <a:avLst/>
          </a:prstGeom>
        </p:spPr>
        <p:txBody>
          <a:bodyPr>
            <a:noAutofit/>
          </a:bodyPr>
          <a:lstStyle/>
          <a:p>
            <a:pPr>
              <a:lnSpc>
                <a:spcPct val="150000"/>
              </a:lnSpc>
              <a:spcBef>
                <a:spcPts val="0"/>
              </a:spcBef>
              <a:buNone/>
            </a:pPr>
            <a:r>
              <a:rPr lang="en-US" sz="2000" b="1" dirty="0"/>
              <a:t>{</a:t>
            </a:r>
          </a:p>
          <a:p>
            <a:pPr>
              <a:lnSpc>
                <a:spcPct val="150000"/>
              </a:lnSpc>
              <a:spcBef>
                <a:spcPts val="0"/>
              </a:spcBef>
              <a:buNone/>
            </a:pPr>
            <a:r>
              <a:rPr lang="en-US" sz="2000" b="1" dirty="0"/>
              <a:t>    "Instructor": </a:t>
            </a:r>
          </a:p>
          <a:p>
            <a:pPr>
              <a:lnSpc>
                <a:spcPct val="150000"/>
              </a:lnSpc>
              <a:spcBef>
                <a:spcPts val="0"/>
              </a:spcBef>
              <a:buNone/>
            </a:pPr>
            <a:r>
              <a:rPr lang="en-US" sz="2000" b="1" dirty="0"/>
              <a:t>	{</a:t>
            </a:r>
          </a:p>
          <a:p>
            <a:pPr>
              <a:lnSpc>
                <a:spcPct val="150000"/>
              </a:lnSpc>
              <a:spcBef>
                <a:spcPts val="0"/>
              </a:spcBef>
              <a:buNone/>
            </a:pPr>
            <a:r>
              <a:rPr lang="en-US" sz="2000" b="1" dirty="0"/>
              <a:t>        "@</a:t>
            </a:r>
            <a:r>
              <a:rPr lang="en-US" sz="2000" b="1" dirty="0" err="1"/>
              <a:t>HireDate</a:t>
            </a:r>
            <a:r>
              <a:rPr lang="en-US" sz="2000" b="1" dirty="0"/>
              <a:t>": "2011-08-01",</a:t>
            </a:r>
          </a:p>
          <a:p>
            <a:pPr>
              <a:lnSpc>
                <a:spcPct val="150000"/>
              </a:lnSpc>
              <a:spcBef>
                <a:spcPts val="0"/>
              </a:spcBef>
              <a:buNone/>
            </a:pPr>
            <a:r>
              <a:rPr lang="en-US" sz="2000" b="1" dirty="0"/>
              <a:t>        "</a:t>
            </a:r>
            <a:r>
              <a:rPr lang="en-US" sz="2000" b="1" dirty="0" err="1"/>
              <a:t>FirstName</a:t>
            </a:r>
            <a:r>
              <a:rPr lang="en-US" sz="2000" b="1" dirty="0"/>
              <a:t>": "Jack",</a:t>
            </a:r>
          </a:p>
          <a:p>
            <a:pPr>
              <a:lnSpc>
                <a:spcPct val="150000"/>
              </a:lnSpc>
              <a:spcBef>
                <a:spcPts val="0"/>
              </a:spcBef>
              <a:buNone/>
            </a:pPr>
            <a:r>
              <a:rPr lang="en-US" sz="2000" b="1" dirty="0"/>
              <a:t>        "</a:t>
            </a:r>
            <a:r>
              <a:rPr lang="en-US" sz="2000" b="1" dirty="0" err="1"/>
              <a:t>LastName</a:t>
            </a:r>
            <a:r>
              <a:rPr lang="en-US" sz="2000" b="1" dirty="0"/>
              <a:t>": "Zheng",</a:t>
            </a:r>
          </a:p>
          <a:p>
            <a:pPr>
              <a:lnSpc>
                <a:spcPct val="150000"/>
              </a:lnSpc>
              <a:spcBef>
                <a:spcPts val="0"/>
              </a:spcBef>
              <a:buNone/>
            </a:pPr>
            <a:r>
              <a:rPr lang="en-US" sz="2000" b="1" dirty="0"/>
              <a:t>        "Title": "Assistant Professor"</a:t>
            </a:r>
          </a:p>
          <a:p>
            <a:pPr>
              <a:lnSpc>
                <a:spcPct val="150000"/>
              </a:lnSpc>
              <a:spcBef>
                <a:spcPts val="0"/>
              </a:spcBef>
              <a:buNone/>
            </a:pPr>
            <a:r>
              <a:rPr lang="en-US" sz="2000" b="1" dirty="0"/>
              <a:t>    }</a:t>
            </a:r>
          </a:p>
          <a:p>
            <a:pPr>
              <a:spcBef>
                <a:spcPts val="0"/>
              </a:spcBef>
              <a:buNone/>
            </a:pPr>
            <a:r>
              <a:rPr lang="en-US" sz="2000" b="1" dirty="0"/>
              <a:t>}</a:t>
            </a:r>
            <a:endParaRPr lang="en-US" sz="3200" dirty="0"/>
          </a:p>
        </p:txBody>
      </p:sp>
      <p:sp>
        <p:nvSpPr>
          <p:cNvPr id="14" name="Line Callout 1 13"/>
          <p:cNvSpPr/>
          <p:nvPr/>
        </p:nvSpPr>
        <p:spPr bwMode="auto">
          <a:xfrm>
            <a:off x="4724400" y="1876532"/>
            <a:ext cx="2971800" cy="933236"/>
          </a:xfrm>
          <a:prstGeom prst="borderCallout1">
            <a:avLst>
              <a:gd name="adj1" fmla="val 70877"/>
              <a:gd name="adj2" fmla="val -1325"/>
              <a:gd name="adj3" fmla="val 150132"/>
              <a:gd name="adj4" fmla="val -50512"/>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400" dirty="0"/>
              <a:t>There is no attribute concept in JSON. “@CRN” uses @ to denote as an attribute converted from XML</a:t>
            </a:r>
            <a:r>
              <a:rPr lang="en-US" sz="1400" dirty="0">
                <a:latin typeface="Tahoma" pitchFamily="34" charset="0"/>
              </a:rPr>
              <a:t>. This is not standard.</a:t>
            </a:r>
            <a:endParaRPr lang="en-US" sz="1400" dirty="0"/>
          </a:p>
        </p:txBody>
      </p:sp>
      <p:sp>
        <p:nvSpPr>
          <p:cNvPr id="17" name="Line Callout 1 16"/>
          <p:cNvSpPr/>
          <p:nvPr/>
        </p:nvSpPr>
        <p:spPr bwMode="auto">
          <a:xfrm>
            <a:off x="3086100" y="5715000"/>
            <a:ext cx="2971800" cy="762000"/>
          </a:xfrm>
          <a:prstGeom prst="borderCallout1">
            <a:avLst>
              <a:gd name="adj1" fmla="val -2522"/>
              <a:gd name="adj2" fmla="val 29661"/>
              <a:gd name="adj3" fmla="val -97562"/>
              <a:gd name="adj4" fmla="val 16631"/>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Names are always enclosed by " "</a:t>
            </a:r>
            <a:endParaRPr kumimoji="0" lang="en-US" sz="2400" b="0" i="0" u="none" strike="noStrike" cap="none" normalizeH="0" baseline="0" dirty="0">
              <a:ln>
                <a:noFill/>
              </a:ln>
              <a:solidFill>
                <a:schemeClr val="tx1"/>
              </a:solidFill>
              <a:effectLst/>
              <a:latin typeface="Tahoma" pitchFamily="34" charset="0"/>
            </a:endParaRPr>
          </a:p>
        </p:txBody>
      </p:sp>
      <p:sp>
        <p:nvSpPr>
          <p:cNvPr id="13" name="Line Callout 1 12"/>
          <p:cNvSpPr/>
          <p:nvPr/>
        </p:nvSpPr>
        <p:spPr bwMode="auto">
          <a:xfrm>
            <a:off x="194094" y="3724838"/>
            <a:ext cx="2362200" cy="1181100"/>
          </a:xfrm>
          <a:prstGeom prst="borderCallout1">
            <a:avLst>
              <a:gd name="adj1" fmla="val 21325"/>
              <a:gd name="adj2" fmla="val 99590"/>
              <a:gd name="adj3" fmla="val 10880"/>
              <a:gd name="adj4" fmla="val 114617"/>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20000"/>
          </a:bodyPr>
          <a:lstStyle/>
          <a:p>
            <a:pPr marL="0" marR="0" indent="0" algn="l" defTabSz="914400" rtl="0" eaLnBrk="1" fontAlgn="base" latinLnBrk="0" hangingPunct="1">
              <a:lnSpc>
                <a:spcPct val="110000"/>
              </a:lnSpc>
              <a:spcBef>
                <a:spcPct val="0"/>
              </a:spcBef>
              <a:spcAft>
                <a:spcPct val="0"/>
              </a:spcAft>
              <a:buClrTx/>
              <a:buSzTx/>
              <a:buFontTx/>
              <a:buNone/>
              <a:tabLst/>
            </a:pPr>
            <a:r>
              <a:rPr lang="en-US" dirty="0"/>
              <a:t>All items are in </a:t>
            </a:r>
            <a:r>
              <a:rPr lang="en-US" dirty="0" err="1"/>
              <a:t>name:value</a:t>
            </a:r>
            <a:r>
              <a:rPr lang="en-US" dirty="0"/>
              <a:t> pairs. We use { } for a complex value type, such as the “Instructor” value</a:t>
            </a:r>
            <a:endParaRPr kumimoji="0" lang="en-US" sz="2400" b="0" i="0" u="none" strike="noStrike" cap="none" normalizeH="0" baseline="0" dirty="0">
              <a:ln>
                <a:noFill/>
              </a:ln>
              <a:solidFill>
                <a:schemeClr val="tx1"/>
              </a:solidFill>
              <a:effectLst/>
              <a:latin typeface="Tahoma" pitchFamily="34" charset="0"/>
            </a:endParaRPr>
          </a:p>
        </p:txBody>
      </p:sp>
      <p:sp>
        <p:nvSpPr>
          <p:cNvPr id="20" name="Line Callout 1 19"/>
          <p:cNvSpPr/>
          <p:nvPr/>
        </p:nvSpPr>
        <p:spPr bwMode="auto">
          <a:xfrm>
            <a:off x="209336" y="1238036"/>
            <a:ext cx="1924264" cy="1066800"/>
          </a:xfrm>
          <a:prstGeom prst="borderCallout1">
            <a:avLst>
              <a:gd name="adj1" fmla="val 39174"/>
              <a:gd name="adj2" fmla="val 100078"/>
              <a:gd name="adj3" fmla="val 62700"/>
              <a:gd name="adj4" fmla="val 112995"/>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92500" lnSpcReduction="10000"/>
          </a:bodyPr>
          <a:lstStyle/>
          <a:p>
            <a:r>
              <a:rPr lang="en-US" dirty="0"/>
              <a:t>Notice how data are organized in hierarchical { } for an object.</a:t>
            </a:r>
            <a:endParaRPr kumimoji="0" lang="en-US" sz="2400" b="0" i="0" u="none" strike="noStrike" cap="none" normalizeH="0" baseline="0" dirty="0">
              <a:ln>
                <a:noFill/>
              </a:ln>
              <a:solidFill>
                <a:schemeClr val="tx1"/>
              </a:solidFill>
              <a:effectLst/>
              <a:latin typeface="Tahoma" pitchFamily="34" charset="0"/>
            </a:endParaRPr>
          </a:p>
        </p:txBody>
      </p:sp>
      <p:sp>
        <p:nvSpPr>
          <p:cNvPr id="12" name="Line Callout 1 11"/>
          <p:cNvSpPr/>
          <p:nvPr/>
        </p:nvSpPr>
        <p:spPr bwMode="auto">
          <a:xfrm>
            <a:off x="6687820" y="3736340"/>
            <a:ext cx="1714500" cy="685800"/>
          </a:xfrm>
          <a:prstGeom prst="borderCallout1">
            <a:avLst>
              <a:gd name="adj1" fmla="val 14310"/>
              <a:gd name="adj2" fmla="val 385"/>
              <a:gd name="adj3" fmla="val -23022"/>
              <a:gd name="adj4" fmla="val -23233"/>
            </a:avLst>
          </a:prstGeom>
          <a:solidFill>
            <a:schemeClr val="bg2"/>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Items are separated by comma</a:t>
            </a:r>
            <a:endParaRPr kumimoji="0" lang="en-US" sz="2400" b="0" i="0" u="none" strike="noStrike" cap="none" normalizeH="0" baseline="0" dirty="0">
              <a:ln>
                <a:noFill/>
              </a:ln>
              <a:solidFill>
                <a:schemeClr val="tx1"/>
              </a:solidFill>
              <a:effectLst/>
              <a:latin typeface="Tahoma" pitchFamily="34" charset="0"/>
            </a:endParaRPr>
          </a:p>
        </p:txBody>
      </p:sp>
    </p:spTree>
    <p:extLst>
      <p:ext uri="{BB962C8B-B14F-4D97-AF65-F5344CB8AC3E}">
        <p14:creationId xmlns:p14="http://schemas.microsoft.com/office/powerpoint/2010/main" val="2049826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JSON Format Examples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7</a:t>
            </a:fld>
            <a:endParaRPr lang="en-US" altLang="en-US"/>
          </a:p>
        </p:txBody>
      </p:sp>
      <p:sp>
        <p:nvSpPr>
          <p:cNvPr id="4" name="Content Placeholder 3"/>
          <p:cNvSpPr>
            <a:spLocks noGrp="1"/>
          </p:cNvSpPr>
          <p:nvPr>
            <p:ph sz="quarter" idx="10"/>
          </p:nvPr>
        </p:nvSpPr>
        <p:spPr>
          <a:xfrm>
            <a:off x="228598" y="1219201"/>
            <a:ext cx="8716963" cy="853820"/>
          </a:xfrm>
        </p:spPr>
        <p:txBody>
          <a:bodyPr>
            <a:normAutofit fontScale="92500" lnSpcReduction="20000"/>
          </a:bodyPr>
          <a:lstStyle/>
          <a:p>
            <a:r>
              <a:rPr lang="en-US" dirty="0"/>
              <a:t>Examples are provided in D2L as well as online </a:t>
            </a:r>
            <a:r>
              <a:rPr lang="en-US" dirty="0">
                <a:hlinkClick r:id="rId2"/>
              </a:rPr>
              <a:t>http://it4203.jackzheng.net/demo/json/</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1999534551"/>
              </p:ext>
            </p:extLst>
          </p:nvPr>
        </p:nvGraphicFramePr>
        <p:xfrm>
          <a:off x="457200" y="2265681"/>
          <a:ext cx="8077201" cy="3974746"/>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0000"/>
                    </a:ext>
                  </a:extLst>
                </a:gridCol>
                <a:gridCol w="5791201">
                  <a:extLst>
                    <a:ext uri="{9D8B030D-6E8A-4147-A177-3AD203B41FA5}">
                      <a16:colId xmlns:a16="http://schemas.microsoft.com/office/drawing/2014/main" val="20001"/>
                    </a:ext>
                  </a:extLst>
                </a:gridCol>
              </a:tblGrid>
              <a:tr h="393880">
                <a:tc>
                  <a:txBody>
                    <a:bodyPr/>
                    <a:lstStyle/>
                    <a:p>
                      <a:r>
                        <a:rPr lang="en-US" sz="1600" dirty="0"/>
                        <a:t>Files (Examples)</a:t>
                      </a:r>
                    </a:p>
                  </a:txBody>
                  <a:tcPr/>
                </a:tc>
                <a:tc>
                  <a:txBody>
                    <a:bodyPr/>
                    <a:lstStyle/>
                    <a:p>
                      <a:r>
                        <a:rPr lang="en-US" sz="1400" dirty="0"/>
                        <a:t>Explanation</a:t>
                      </a:r>
                    </a:p>
                  </a:txBody>
                  <a:tcPr/>
                </a:tc>
                <a:extLst>
                  <a:ext uri="{0D108BD9-81ED-4DB2-BD59-A6C34878D82A}">
                    <a16:rowId xmlns:a16="http://schemas.microsoft.com/office/drawing/2014/main" val="10000"/>
                  </a:ext>
                </a:extLst>
              </a:tr>
              <a:tr h="741371">
                <a:tc>
                  <a:txBody>
                    <a:bodyPr/>
                    <a:lstStyle/>
                    <a:p>
                      <a:r>
                        <a:rPr lang="en-US" sz="1600" dirty="0"/>
                        <a:t>instructor1.json</a:t>
                      </a:r>
                    </a:p>
                  </a:txBody>
                  <a:tcPr/>
                </a:tc>
                <a:tc>
                  <a:txBody>
                    <a:bodyPr/>
                    <a:lstStyle/>
                    <a:p>
                      <a:r>
                        <a:rPr lang="en-US" sz="1400" dirty="0"/>
                        <a:t>A simple</a:t>
                      </a:r>
                      <a:r>
                        <a:rPr lang="en-US" sz="1400" baseline="0" dirty="0"/>
                        <a:t> example with one data item and one level of data. Note there is no attribute node in JSON, so using @ to indicate an attribute node from its corresponding XML format – this is not a standard.</a:t>
                      </a:r>
                      <a:endParaRPr lang="en-US" sz="1400" dirty="0"/>
                    </a:p>
                  </a:txBody>
                  <a:tcPr/>
                </a:tc>
                <a:extLst>
                  <a:ext uri="{0D108BD9-81ED-4DB2-BD59-A6C34878D82A}">
                    <a16:rowId xmlns:a16="http://schemas.microsoft.com/office/drawing/2014/main" val="10001"/>
                  </a:ext>
                </a:extLst>
              </a:tr>
              <a:tr h="1070869">
                <a:tc>
                  <a:txBody>
                    <a:bodyPr/>
                    <a:lstStyle/>
                    <a:p>
                      <a:r>
                        <a:rPr lang="en-US" sz="1600" dirty="0"/>
                        <a:t>instructor2a.json</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instructor2b.json</a:t>
                      </a:r>
                    </a:p>
                    <a:p>
                      <a:endParaRPr lang="en-US" sz="1600" dirty="0"/>
                    </a:p>
                  </a:txBody>
                  <a:tcPr/>
                </a:tc>
                <a:tc>
                  <a:txBody>
                    <a:bodyPr/>
                    <a:lstStyle/>
                    <a:p>
                      <a:pPr lvl="0"/>
                      <a:r>
                        <a:rPr lang="en-US" sz="1400" dirty="0"/>
                        <a:t>The</a:t>
                      </a:r>
                      <a:r>
                        <a:rPr lang="en-US" sz="1400" baseline="0" dirty="0"/>
                        <a:t> document consists of multiple data items (records) with the same structure (three instructors). In instrcutor2b.json, a root element of Instructors is not required actually. JSON can start with an array directly [ ]</a:t>
                      </a:r>
                      <a:endParaRPr lang="en-US" sz="1400" dirty="0"/>
                    </a:p>
                  </a:txBody>
                  <a:tcPr/>
                </a:tc>
                <a:extLst>
                  <a:ext uri="{0D108BD9-81ED-4DB2-BD59-A6C34878D82A}">
                    <a16:rowId xmlns:a16="http://schemas.microsoft.com/office/drawing/2014/main" val="10002"/>
                  </a:ext>
                </a:extLst>
              </a:tr>
              <a:tr h="823746">
                <a:tc>
                  <a:txBody>
                    <a:bodyPr/>
                    <a:lstStyle/>
                    <a:p>
                      <a:r>
                        <a:rPr lang="en-US" sz="1600" dirty="0"/>
                        <a:t>instructor3.json</a:t>
                      </a:r>
                    </a:p>
                    <a:p>
                      <a:endParaRPr lang="en-US" sz="1600" dirty="0"/>
                    </a:p>
                  </a:txBody>
                  <a:tcPr/>
                </a:tc>
                <a:tc>
                  <a:txBody>
                    <a:bodyPr/>
                    <a:lstStyle/>
                    <a:p>
                      <a:pPr lvl="0"/>
                      <a:r>
                        <a:rPr lang="en-US" sz="1400" dirty="0"/>
                        <a:t>A mixture of simple elements (Instructor data) and more complex elements</a:t>
                      </a:r>
                      <a:r>
                        <a:rPr lang="en-US" sz="1400" baseline="0" dirty="0"/>
                        <a:t> (Course). In JSON, number type values do not have quotes. This example will be the main one to demonstrate how JSON content is read by JavaScript/jQuery later.</a:t>
                      </a:r>
                      <a:endParaRPr lang="en-US" sz="1400" dirty="0"/>
                    </a:p>
                  </a:txBody>
                  <a:tcPr/>
                </a:tc>
                <a:extLst>
                  <a:ext uri="{0D108BD9-81ED-4DB2-BD59-A6C34878D82A}">
                    <a16:rowId xmlns:a16="http://schemas.microsoft.com/office/drawing/2014/main" val="10003"/>
                  </a:ext>
                </a:extLst>
              </a:tr>
              <a:tr h="823746">
                <a:tc>
                  <a:txBody>
                    <a:bodyPr/>
                    <a:lstStyle/>
                    <a:p>
                      <a:r>
                        <a:rPr lang="en-US" sz="1600" dirty="0"/>
                        <a:t>instructor4.json</a:t>
                      </a:r>
                    </a:p>
                    <a:p>
                      <a:endParaRPr lang="en-US" sz="1600" dirty="0"/>
                    </a:p>
                  </a:txBody>
                  <a:tcPr/>
                </a:tc>
                <a:tc>
                  <a:txBody>
                    <a:bodyPr/>
                    <a:lstStyle/>
                    <a:p>
                      <a:pPr lvl="0"/>
                      <a:r>
                        <a:rPr lang="en-US" sz="1400" dirty="0"/>
                        <a:t>Some variation of the last example, with additional level</a:t>
                      </a:r>
                      <a:r>
                        <a:rPr lang="en-US" sz="1400" baseline="0" dirty="0"/>
                        <a:t> of elements (Teaching). This additional level is not required and is more verbose. But you do get some documents like this from time to time.</a:t>
                      </a:r>
                      <a:endParaRPr lang="en-US" sz="1400"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022907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JSON Tools for Developers</a:t>
            </a:r>
          </a:p>
        </p:txBody>
      </p:sp>
      <p:sp>
        <p:nvSpPr>
          <p:cNvPr id="3" name="Content Placeholder 2"/>
          <p:cNvSpPr>
            <a:spLocks noGrp="1"/>
          </p:cNvSpPr>
          <p:nvPr>
            <p:ph sz="quarter" idx="10"/>
          </p:nvPr>
        </p:nvSpPr>
        <p:spPr/>
        <p:txBody>
          <a:bodyPr>
            <a:normAutofit fontScale="77500" lnSpcReduction="20000"/>
          </a:bodyPr>
          <a:lstStyle/>
          <a:p>
            <a:r>
              <a:rPr lang="en-US" dirty="0"/>
              <a:t>Recommended viewer, converter, validator</a:t>
            </a:r>
          </a:p>
          <a:p>
            <a:pPr lvl="1"/>
            <a:r>
              <a:rPr lang="en-US" dirty="0">
                <a:hlinkClick r:id="rId3"/>
              </a:rPr>
              <a:t>http://jsonformatter.org</a:t>
            </a:r>
            <a:endParaRPr lang="en-US" dirty="0"/>
          </a:p>
          <a:p>
            <a:pPr lvl="1"/>
            <a:r>
              <a:rPr lang="en-US" dirty="0">
                <a:hlinkClick r:id="rId4"/>
              </a:rPr>
              <a:t>http://codebeautify.org/jsonviewer</a:t>
            </a:r>
            <a:endParaRPr lang="en-US" dirty="0"/>
          </a:p>
          <a:p>
            <a:r>
              <a:rPr lang="en-US" dirty="0"/>
              <a:t>JSON Viewer browser plugin</a:t>
            </a:r>
          </a:p>
          <a:p>
            <a:pPr lvl="1"/>
            <a:r>
              <a:rPr lang="en-US" dirty="0" err="1"/>
              <a:t>JSONView</a:t>
            </a:r>
            <a:r>
              <a:rPr lang="en-US" dirty="0"/>
              <a:t> </a:t>
            </a:r>
            <a:r>
              <a:rPr lang="en-US" dirty="0">
                <a:hlinkClick r:id="rId5"/>
              </a:rPr>
              <a:t>https://chrome.google.com/webstore/detail/jsonview/chklaanhfefbnpoihckbnefhakgolnmc</a:t>
            </a:r>
            <a:r>
              <a:rPr lang="en-US" dirty="0"/>
              <a:t> (good to </a:t>
            </a:r>
            <a:r>
              <a:rPr lang="en-US"/>
              <a:t>provide element path)</a:t>
            </a:r>
            <a:endParaRPr lang="en-US" dirty="0"/>
          </a:p>
          <a:p>
            <a:pPr lvl="1"/>
            <a:r>
              <a:rPr lang="en-US" dirty="0"/>
              <a:t>JSON Formatter </a:t>
            </a:r>
            <a:r>
              <a:rPr lang="en-US" dirty="0">
                <a:hlinkClick r:id="rId6"/>
              </a:rPr>
              <a:t>http://goo.gl/ZDLWY0</a:t>
            </a:r>
            <a:endParaRPr lang="en-US" dirty="0"/>
          </a:p>
          <a:p>
            <a:r>
              <a:rPr lang="en-US" dirty="0"/>
              <a:t>Other JSON viewer, validator, formatter</a:t>
            </a:r>
          </a:p>
          <a:p>
            <a:pPr lvl="1"/>
            <a:r>
              <a:rPr lang="en-US" dirty="0">
                <a:hlinkClick r:id="rId7"/>
              </a:rPr>
              <a:t>http://jsonlint.com/</a:t>
            </a:r>
            <a:r>
              <a:rPr lang="en-US" dirty="0"/>
              <a:t> (also try the pro version)</a:t>
            </a:r>
          </a:p>
          <a:p>
            <a:pPr lvl="1"/>
            <a:r>
              <a:rPr lang="en-US" dirty="0">
                <a:hlinkClick r:id="rId8"/>
              </a:rPr>
              <a:t>http://jsonprettyprint.net/</a:t>
            </a:r>
            <a:endParaRPr lang="en-US" dirty="0"/>
          </a:p>
          <a:p>
            <a:r>
              <a:rPr lang="en-US" dirty="0"/>
              <a:t>Converter</a:t>
            </a:r>
          </a:p>
          <a:p>
            <a:pPr lvl="1"/>
            <a:r>
              <a:rPr lang="en-US" dirty="0">
                <a:hlinkClick r:id="rId9"/>
              </a:rPr>
              <a:t>http://www.utilities-online.info/xmltojson</a:t>
            </a:r>
            <a:endParaRPr lang="en-US" dirty="0"/>
          </a:p>
          <a:p>
            <a:pPr lvl="1"/>
            <a:r>
              <a:rPr lang="en-US" dirty="0">
                <a:hlinkClick r:id="rId10"/>
              </a:rPr>
              <a:t>http://www.freeformatter.com</a:t>
            </a:r>
            <a:endParaRPr lang="en-US" dirty="0"/>
          </a:p>
        </p:txBody>
      </p:sp>
    </p:spTree>
    <p:extLst>
      <p:ext uri="{BB962C8B-B14F-4D97-AF65-F5344CB8AC3E}">
        <p14:creationId xmlns:p14="http://schemas.microsoft.com/office/powerpoint/2010/main" val="2561759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XML vs. JSON</a:t>
            </a:r>
          </a:p>
        </p:txBody>
      </p:sp>
      <p:sp>
        <p:nvSpPr>
          <p:cNvPr id="4" name="Slide Number Placeholder 3"/>
          <p:cNvSpPr>
            <a:spLocks noGrp="1"/>
          </p:cNvSpPr>
          <p:nvPr>
            <p:ph type="sldNum" sz="quarter" idx="4"/>
          </p:nvPr>
        </p:nvSpPr>
        <p:spPr/>
        <p:txBody>
          <a:bodyPr/>
          <a:lstStyle/>
          <a:p>
            <a:fld id="{92AA7153-7838-47B7-8E76-206FC1BEC46D}" type="slidenum">
              <a:rPr lang="en-US" altLang="en-US" smtClean="0"/>
              <a:pPr/>
              <a:t>9</a:t>
            </a:fld>
            <a:endParaRPr lang="en-US" altLang="en-US"/>
          </a:p>
        </p:txBody>
      </p:sp>
      <p:graphicFrame>
        <p:nvGraphicFramePr>
          <p:cNvPr id="2" name="Table 1"/>
          <p:cNvGraphicFramePr>
            <a:graphicFrameLocks noGrp="1"/>
          </p:cNvGraphicFramePr>
          <p:nvPr>
            <p:extLst>
              <p:ext uri="{D42A27DB-BD31-4B8C-83A1-F6EECF244321}">
                <p14:modId xmlns:p14="http://schemas.microsoft.com/office/powerpoint/2010/main" val="865333276"/>
              </p:ext>
            </p:extLst>
          </p:nvPr>
        </p:nvGraphicFramePr>
        <p:xfrm>
          <a:off x="258762" y="1220282"/>
          <a:ext cx="8686800" cy="4952998"/>
        </p:xfrm>
        <a:graphic>
          <a:graphicData uri="http://schemas.openxmlformats.org/drawingml/2006/table">
            <a:tbl>
              <a:tblPr firstRow="1" firstCol="1" bandRow="1">
                <a:tableStyleId>{7DF18680-E054-41AD-8BC1-D1AEF772440D}</a:tableStyleId>
              </a:tblPr>
              <a:tblGrid>
                <a:gridCol w="1658389">
                  <a:extLst>
                    <a:ext uri="{9D8B030D-6E8A-4147-A177-3AD203B41FA5}">
                      <a16:colId xmlns:a16="http://schemas.microsoft.com/office/drawing/2014/main" val="20000"/>
                    </a:ext>
                  </a:extLst>
                </a:gridCol>
                <a:gridCol w="3316778">
                  <a:extLst>
                    <a:ext uri="{9D8B030D-6E8A-4147-A177-3AD203B41FA5}">
                      <a16:colId xmlns:a16="http://schemas.microsoft.com/office/drawing/2014/main" val="20001"/>
                    </a:ext>
                  </a:extLst>
                </a:gridCol>
                <a:gridCol w="3711633">
                  <a:extLst>
                    <a:ext uri="{9D8B030D-6E8A-4147-A177-3AD203B41FA5}">
                      <a16:colId xmlns:a16="http://schemas.microsoft.com/office/drawing/2014/main" val="20002"/>
                    </a:ext>
                  </a:extLst>
                </a:gridCol>
              </a:tblGrid>
              <a:tr h="270231">
                <a:tc>
                  <a:txBody>
                    <a:bodyPr/>
                    <a:lstStyle/>
                    <a:p>
                      <a:pPr algn="ctr"/>
                      <a:endParaRPr lang="en-US" sz="1200" kern="1200" dirty="0">
                        <a:solidFill>
                          <a:schemeClr val="tx1"/>
                        </a:solidFill>
                        <a:latin typeface="+mn-lt"/>
                        <a:ea typeface="+mn-ea"/>
                        <a:cs typeface="+mn-cs"/>
                      </a:endParaRPr>
                    </a:p>
                  </a:txBody>
                  <a:tcPr marL="19524" marR="19524" marT="5857" marB="5857" anchor="b"/>
                </a:tc>
                <a:tc>
                  <a:txBody>
                    <a:bodyPr/>
                    <a:lstStyle/>
                    <a:p>
                      <a:pPr algn="ctr" fontAlgn="t"/>
                      <a:r>
                        <a:rPr lang="en-US" sz="1200" kern="1200" dirty="0"/>
                        <a:t>JSON</a:t>
                      </a:r>
                      <a:endParaRPr lang="en-US" sz="1200" kern="1200" dirty="0">
                        <a:solidFill>
                          <a:schemeClr val="tx1"/>
                        </a:solidFill>
                        <a:latin typeface="+mn-lt"/>
                        <a:ea typeface="+mn-ea"/>
                        <a:cs typeface="+mn-cs"/>
                      </a:endParaRPr>
                    </a:p>
                  </a:txBody>
                  <a:tcPr marL="19524" marR="19524" marT="5857" marB="5857" anchor="b"/>
                </a:tc>
                <a:tc>
                  <a:txBody>
                    <a:bodyPr/>
                    <a:lstStyle/>
                    <a:p>
                      <a:pPr algn="ctr" fontAlgn="t"/>
                      <a:r>
                        <a:rPr lang="en-US" sz="1200" kern="1200" dirty="0"/>
                        <a:t>XML</a:t>
                      </a:r>
                      <a:endParaRPr lang="en-US" sz="1200" kern="1200" dirty="0">
                        <a:solidFill>
                          <a:schemeClr val="tx1"/>
                        </a:solidFill>
                        <a:latin typeface="+mn-lt"/>
                        <a:ea typeface="+mn-ea"/>
                        <a:cs typeface="+mn-cs"/>
                      </a:endParaRPr>
                    </a:p>
                  </a:txBody>
                  <a:tcPr marL="19524" marR="19524" marT="5857" marB="5857" anchor="b"/>
                </a:tc>
                <a:extLst>
                  <a:ext uri="{0D108BD9-81ED-4DB2-BD59-A6C34878D82A}">
                    <a16:rowId xmlns:a16="http://schemas.microsoft.com/office/drawing/2014/main" val="10000"/>
                  </a:ext>
                </a:extLst>
              </a:tr>
              <a:tr h="448559">
                <a:tc>
                  <a:txBody>
                    <a:bodyPr/>
                    <a:lstStyle/>
                    <a:p>
                      <a:pPr algn="ctr" fontAlgn="t"/>
                      <a:r>
                        <a:rPr lang="en-US" sz="1200" dirty="0">
                          <a:effectLst/>
                        </a:rPr>
                        <a:t> Extended From</a:t>
                      </a:r>
                      <a:endParaRPr lang="en-US" sz="1200" b="0" dirty="0">
                        <a:effectLst/>
                        <a:latin typeface="inherit"/>
                      </a:endParaRPr>
                    </a:p>
                  </a:txBody>
                  <a:tcPr marL="19524" marR="19524" marT="5857" marB="5857"/>
                </a:tc>
                <a:tc>
                  <a:txBody>
                    <a:bodyPr/>
                    <a:lstStyle/>
                    <a:p>
                      <a:pPr algn="l" fontAlgn="t"/>
                      <a:r>
                        <a:rPr lang="en-US" sz="1200" dirty="0">
                          <a:effectLst/>
                        </a:rPr>
                        <a:t>JSON is extended from JavaScript.</a:t>
                      </a:r>
                      <a:endParaRPr lang="en-US" sz="1200" b="0" dirty="0">
                        <a:effectLst/>
                        <a:latin typeface="inherit"/>
                      </a:endParaRPr>
                    </a:p>
                  </a:txBody>
                  <a:tcPr marL="19524" marR="19524" marT="5857" marB="5857"/>
                </a:tc>
                <a:tc>
                  <a:txBody>
                    <a:bodyPr/>
                    <a:lstStyle/>
                    <a:p>
                      <a:pPr algn="l" fontAlgn="t"/>
                      <a:r>
                        <a:rPr lang="en-US" sz="1200" dirty="0">
                          <a:effectLst/>
                        </a:rPr>
                        <a:t>XML is extended from SGML : “Standard Generalized Markup Language“.</a:t>
                      </a:r>
                      <a:endParaRPr lang="en-US" sz="1200" b="0" dirty="0">
                        <a:effectLst/>
                        <a:latin typeface="inherit"/>
                      </a:endParaRPr>
                    </a:p>
                  </a:txBody>
                  <a:tcPr marL="19524" marR="19524" marT="5857" marB="5857"/>
                </a:tc>
                <a:extLst>
                  <a:ext uri="{0D108BD9-81ED-4DB2-BD59-A6C34878D82A}">
                    <a16:rowId xmlns:a16="http://schemas.microsoft.com/office/drawing/2014/main" val="10001"/>
                  </a:ext>
                </a:extLst>
              </a:tr>
              <a:tr h="878588">
                <a:tc>
                  <a:txBody>
                    <a:bodyPr/>
                    <a:lstStyle/>
                    <a:p>
                      <a:pPr algn="ctr" fontAlgn="t"/>
                      <a:r>
                        <a:rPr lang="en-US" sz="1200">
                          <a:effectLst/>
                        </a:rPr>
                        <a:t> Purpose</a:t>
                      </a:r>
                      <a:endParaRPr lang="en-US" sz="1200" b="0">
                        <a:effectLst/>
                        <a:latin typeface="inherit"/>
                      </a:endParaRPr>
                    </a:p>
                  </a:txBody>
                  <a:tcPr marL="19524" marR="19524" marT="5857" marB="5857"/>
                </a:tc>
                <a:tc>
                  <a:txBody>
                    <a:bodyPr/>
                    <a:lstStyle/>
                    <a:p>
                      <a:pPr algn="l" fontAlgn="t"/>
                      <a:r>
                        <a:rPr lang="en-US" sz="1200" dirty="0">
                          <a:effectLst/>
                        </a:rPr>
                        <a:t> JSON is one type of text-based format or standard for interchanging  data i.e. human readable.  JSON is developed by “Douglas </a:t>
                      </a:r>
                      <a:r>
                        <a:rPr lang="en-US" sz="1200" dirty="0" err="1">
                          <a:effectLst/>
                        </a:rPr>
                        <a:t>Crockford</a:t>
                      </a:r>
                      <a:r>
                        <a:rPr lang="en-US" sz="1200" dirty="0">
                          <a:effectLst/>
                        </a:rPr>
                        <a:t>”.</a:t>
                      </a:r>
                      <a:endParaRPr lang="en-US" sz="1200" b="0" dirty="0">
                        <a:effectLst/>
                        <a:latin typeface="inherit"/>
                      </a:endParaRPr>
                    </a:p>
                  </a:txBody>
                  <a:tcPr marL="19524" marR="19524" marT="5857" marB="5857"/>
                </a:tc>
                <a:tc>
                  <a:txBody>
                    <a:bodyPr/>
                    <a:lstStyle/>
                    <a:p>
                      <a:pPr algn="l" fontAlgn="t"/>
                      <a:r>
                        <a:rPr lang="en-US" sz="1200" dirty="0">
                          <a:effectLst/>
                        </a:rPr>
                        <a:t>XML is a Markup Language having format that contains set of rules for the encoding the documents which is readable for both human &amp; machine. XML is developed by W3C:“World Wide Web Consortium “.</a:t>
                      </a:r>
                      <a:endParaRPr lang="en-US" sz="1200" b="0" dirty="0">
                        <a:effectLst/>
                        <a:latin typeface="inherit"/>
                      </a:endParaRPr>
                    </a:p>
                  </a:txBody>
                  <a:tcPr marL="19524" marR="19524" marT="5857" marB="5857"/>
                </a:tc>
                <a:extLst>
                  <a:ext uri="{0D108BD9-81ED-4DB2-BD59-A6C34878D82A}">
                    <a16:rowId xmlns:a16="http://schemas.microsoft.com/office/drawing/2014/main" val="10002"/>
                  </a:ext>
                </a:extLst>
              </a:tr>
              <a:tr h="885134">
                <a:tc>
                  <a:txBody>
                    <a:bodyPr/>
                    <a:lstStyle/>
                    <a:p>
                      <a:pPr algn="ctr" fontAlgn="t"/>
                      <a:r>
                        <a:rPr lang="en-US" sz="1200">
                          <a:effectLst/>
                        </a:rPr>
                        <a:t> Syntax</a:t>
                      </a:r>
                      <a:endParaRPr lang="en-US" sz="1200" b="0">
                        <a:effectLst/>
                        <a:latin typeface="inherit"/>
                      </a:endParaRPr>
                    </a:p>
                  </a:txBody>
                  <a:tcPr marL="19524" marR="19524" marT="5857" marB="5857"/>
                </a:tc>
                <a:tc>
                  <a:txBody>
                    <a:bodyPr/>
                    <a:lstStyle/>
                    <a:p>
                      <a:pPr algn="l" fontAlgn="t"/>
                      <a:r>
                        <a:rPr lang="en-US" sz="1200">
                          <a:effectLst/>
                        </a:rPr>
                        <a:t> JSON syntax is lighter than XML as JSON has serialized format of data having  less redundancy. JSON does not contain start and end tags.</a:t>
                      </a:r>
                      <a:endParaRPr lang="en-US" sz="1200" b="0">
                        <a:effectLst/>
                        <a:latin typeface="inherit"/>
                      </a:endParaRPr>
                    </a:p>
                  </a:txBody>
                  <a:tcPr marL="19524" marR="19524" marT="5857" marB="5857"/>
                </a:tc>
                <a:tc>
                  <a:txBody>
                    <a:bodyPr/>
                    <a:lstStyle/>
                    <a:p>
                      <a:pPr algn="l" fontAlgn="t"/>
                      <a:r>
                        <a:rPr lang="en-US" sz="1200" dirty="0">
                          <a:effectLst/>
                        </a:rPr>
                        <a:t> XML is not so lighter as JSON as having start and end tags and it takes more character than JSON to represent same data.</a:t>
                      </a:r>
                      <a:endParaRPr lang="en-US" sz="1200" b="0" dirty="0">
                        <a:effectLst/>
                        <a:latin typeface="inherit"/>
                      </a:endParaRPr>
                    </a:p>
                  </a:txBody>
                  <a:tcPr marL="19524" marR="19524" marT="5857" marB="5857"/>
                </a:tc>
                <a:extLst>
                  <a:ext uri="{0D108BD9-81ED-4DB2-BD59-A6C34878D82A}">
                    <a16:rowId xmlns:a16="http://schemas.microsoft.com/office/drawing/2014/main" val="10003"/>
                  </a:ext>
                </a:extLst>
              </a:tr>
              <a:tr h="446218">
                <a:tc>
                  <a:txBody>
                    <a:bodyPr/>
                    <a:lstStyle/>
                    <a:p>
                      <a:pPr algn="ctr" fontAlgn="t"/>
                      <a:r>
                        <a:rPr lang="en-US" sz="1200" dirty="0">
                          <a:effectLst/>
                        </a:rPr>
                        <a:t>Speed</a:t>
                      </a:r>
                      <a:endParaRPr lang="en-US" sz="1200" b="0" dirty="0">
                        <a:effectLst/>
                        <a:latin typeface="inherit"/>
                      </a:endParaRPr>
                    </a:p>
                  </a:txBody>
                  <a:tcPr marL="19524" marR="19524" marT="5857" marB="5857"/>
                </a:tc>
                <a:tc>
                  <a:txBody>
                    <a:bodyPr/>
                    <a:lstStyle/>
                    <a:p>
                      <a:pPr algn="l" fontAlgn="t"/>
                      <a:r>
                        <a:rPr lang="en-US" sz="1200" dirty="0">
                          <a:effectLst/>
                        </a:rPr>
                        <a:t>JSON is light – weighted in compare to XML as it has serialized format and so faster also.</a:t>
                      </a:r>
                      <a:endParaRPr lang="en-US" sz="1200" b="0" dirty="0">
                        <a:effectLst/>
                        <a:latin typeface="inherit"/>
                      </a:endParaRPr>
                    </a:p>
                  </a:txBody>
                  <a:tcPr marL="19524" marR="19524" marT="5857" marB="5857"/>
                </a:tc>
                <a:tc>
                  <a:txBody>
                    <a:bodyPr/>
                    <a:lstStyle/>
                    <a:p>
                      <a:pPr algn="l" fontAlgn="t"/>
                      <a:r>
                        <a:rPr lang="en-US" sz="1200" dirty="0">
                          <a:effectLst/>
                        </a:rPr>
                        <a:t>XML is not so light weighted as JSON.</a:t>
                      </a:r>
                      <a:endParaRPr lang="en-US" sz="1200" b="0" dirty="0">
                        <a:effectLst/>
                        <a:latin typeface="inherit"/>
                      </a:endParaRPr>
                    </a:p>
                  </a:txBody>
                  <a:tcPr marL="19524" marR="19524" marT="5857" marB="5857"/>
                </a:tc>
                <a:extLst>
                  <a:ext uri="{0D108BD9-81ED-4DB2-BD59-A6C34878D82A}">
                    <a16:rowId xmlns:a16="http://schemas.microsoft.com/office/drawing/2014/main" val="10004"/>
                  </a:ext>
                </a:extLst>
              </a:tr>
              <a:tr h="666846">
                <a:tc>
                  <a:txBody>
                    <a:bodyPr/>
                    <a:lstStyle/>
                    <a:p>
                      <a:pPr algn="ctr" fontAlgn="t"/>
                      <a:r>
                        <a:rPr lang="en-US" sz="1200" dirty="0">
                          <a:effectLst/>
                        </a:rPr>
                        <a:t>Support of Data Type &amp; Array</a:t>
                      </a:r>
                      <a:endParaRPr lang="en-US" sz="1200" b="0" dirty="0">
                        <a:effectLst/>
                        <a:latin typeface="inherit"/>
                      </a:endParaRPr>
                    </a:p>
                  </a:txBody>
                  <a:tcPr marL="19524" marR="19524" marT="5857" marB="5857"/>
                </a:tc>
                <a:tc>
                  <a:txBody>
                    <a:bodyPr/>
                    <a:lstStyle/>
                    <a:p>
                      <a:pPr algn="l" fontAlgn="t"/>
                      <a:r>
                        <a:rPr lang="en-US" sz="1200">
                          <a:effectLst/>
                        </a:rPr>
                        <a:t>JSON supports datatype including integer and strings, JSON also supports array.</a:t>
                      </a:r>
                      <a:endParaRPr lang="en-US" sz="1200" b="0">
                        <a:effectLst/>
                        <a:latin typeface="inherit"/>
                      </a:endParaRPr>
                    </a:p>
                  </a:txBody>
                  <a:tcPr marL="19524" marR="19524" marT="5857" marB="5857"/>
                </a:tc>
                <a:tc>
                  <a:txBody>
                    <a:bodyPr/>
                    <a:lstStyle/>
                    <a:p>
                      <a:pPr algn="l" fontAlgn="t"/>
                      <a:r>
                        <a:rPr lang="en-US" sz="1200">
                          <a:effectLst/>
                        </a:rPr>
                        <a:t>XML does not provide any data type so needs to be parsed into particular datatype. No direct support for array also.</a:t>
                      </a:r>
                      <a:endParaRPr lang="en-US" sz="1200" b="0">
                        <a:effectLst/>
                        <a:latin typeface="inherit"/>
                      </a:endParaRPr>
                    </a:p>
                  </a:txBody>
                  <a:tcPr marL="19524" marR="19524" marT="5857" marB="5857"/>
                </a:tc>
                <a:extLst>
                  <a:ext uri="{0D108BD9-81ED-4DB2-BD59-A6C34878D82A}">
                    <a16:rowId xmlns:a16="http://schemas.microsoft.com/office/drawing/2014/main" val="10005"/>
                  </a:ext>
                </a:extLst>
              </a:tr>
              <a:tr h="448559">
                <a:tc>
                  <a:txBody>
                    <a:bodyPr/>
                    <a:lstStyle/>
                    <a:p>
                      <a:pPr algn="ctr" fontAlgn="t"/>
                      <a:r>
                        <a:rPr lang="en-US" sz="1200" dirty="0">
                          <a:effectLst/>
                        </a:rPr>
                        <a:t>Object Support</a:t>
                      </a:r>
                      <a:endParaRPr lang="en-US" sz="1200" b="0" dirty="0">
                        <a:effectLst/>
                        <a:latin typeface="inherit"/>
                      </a:endParaRPr>
                    </a:p>
                  </a:txBody>
                  <a:tcPr marL="19524" marR="19524" marT="5857" marB="5857"/>
                </a:tc>
                <a:tc>
                  <a:txBody>
                    <a:bodyPr/>
                    <a:lstStyle/>
                    <a:p>
                      <a:pPr algn="l" fontAlgn="t"/>
                      <a:r>
                        <a:rPr lang="en-US" sz="1200">
                          <a:effectLst/>
                        </a:rPr>
                        <a:t>JSON has support of native objects.</a:t>
                      </a:r>
                      <a:endParaRPr lang="en-US" sz="1200" b="0">
                        <a:effectLst/>
                        <a:latin typeface="inherit"/>
                      </a:endParaRPr>
                    </a:p>
                  </a:txBody>
                  <a:tcPr marL="19524" marR="19524" marT="5857" marB="5857"/>
                </a:tc>
                <a:tc>
                  <a:txBody>
                    <a:bodyPr/>
                    <a:lstStyle/>
                    <a:p>
                      <a:pPr algn="l" fontAlgn="t"/>
                      <a:r>
                        <a:rPr lang="en-US" sz="1200">
                          <a:effectLst/>
                        </a:rPr>
                        <a:t>XML can get support of objects through mixed use of attributes &amp; elements.</a:t>
                      </a:r>
                      <a:endParaRPr lang="en-US" sz="1200" b="0">
                        <a:effectLst/>
                        <a:latin typeface="inherit"/>
                      </a:endParaRPr>
                    </a:p>
                  </a:txBody>
                  <a:tcPr marL="19524" marR="19524" marT="5857" marB="5857"/>
                </a:tc>
                <a:extLst>
                  <a:ext uri="{0D108BD9-81ED-4DB2-BD59-A6C34878D82A}">
                    <a16:rowId xmlns:a16="http://schemas.microsoft.com/office/drawing/2014/main" val="10006"/>
                  </a:ext>
                </a:extLst>
              </a:tr>
              <a:tr h="230272">
                <a:tc>
                  <a:txBody>
                    <a:bodyPr/>
                    <a:lstStyle/>
                    <a:p>
                      <a:pPr algn="ctr" fontAlgn="t"/>
                      <a:r>
                        <a:rPr lang="en-US" sz="1200">
                          <a:effectLst/>
                        </a:rPr>
                        <a:t>Comments</a:t>
                      </a:r>
                      <a:endParaRPr lang="en-US" sz="1200" b="0">
                        <a:effectLst/>
                        <a:latin typeface="inherit"/>
                      </a:endParaRPr>
                    </a:p>
                  </a:txBody>
                  <a:tcPr marL="19524" marR="19524" marT="5857" marB="5857"/>
                </a:tc>
                <a:tc>
                  <a:txBody>
                    <a:bodyPr/>
                    <a:lstStyle/>
                    <a:p>
                      <a:pPr algn="l" fontAlgn="t"/>
                      <a:r>
                        <a:rPr lang="en-US" sz="1200">
                          <a:effectLst/>
                        </a:rPr>
                        <a:t>JSON does not support Comments</a:t>
                      </a:r>
                      <a:endParaRPr lang="en-US" sz="1200" b="0">
                        <a:effectLst/>
                        <a:latin typeface="inherit"/>
                      </a:endParaRPr>
                    </a:p>
                  </a:txBody>
                  <a:tcPr marL="19524" marR="19524" marT="5857" marB="5857"/>
                </a:tc>
                <a:tc>
                  <a:txBody>
                    <a:bodyPr/>
                    <a:lstStyle/>
                    <a:p>
                      <a:pPr algn="l" fontAlgn="t"/>
                      <a:r>
                        <a:rPr lang="en-US" sz="1200" dirty="0">
                          <a:effectLst/>
                        </a:rPr>
                        <a:t>XML supports comments.</a:t>
                      </a:r>
                      <a:endParaRPr lang="en-US" sz="1200" b="0" dirty="0">
                        <a:effectLst/>
                        <a:latin typeface="inherit"/>
                      </a:endParaRPr>
                    </a:p>
                  </a:txBody>
                  <a:tcPr marL="19524" marR="19524" marT="5857" marB="5857"/>
                </a:tc>
                <a:extLst>
                  <a:ext uri="{0D108BD9-81ED-4DB2-BD59-A6C34878D82A}">
                    <a16:rowId xmlns:a16="http://schemas.microsoft.com/office/drawing/2014/main" val="10007"/>
                  </a:ext>
                </a:extLst>
              </a:tr>
              <a:tr h="230032">
                <a:tc>
                  <a:txBody>
                    <a:bodyPr/>
                    <a:lstStyle/>
                    <a:p>
                      <a:pPr algn="ctr" fontAlgn="t"/>
                      <a:r>
                        <a:rPr lang="en-US" sz="1200">
                          <a:effectLst/>
                        </a:rPr>
                        <a:t>Namespace</a:t>
                      </a:r>
                      <a:endParaRPr lang="en-US" sz="1200" b="0">
                        <a:effectLst/>
                        <a:latin typeface="inherit"/>
                      </a:endParaRPr>
                    </a:p>
                  </a:txBody>
                  <a:tcPr marL="19524" marR="19524" marT="5857" marB="5857"/>
                </a:tc>
                <a:tc>
                  <a:txBody>
                    <a:bodyPr/>
                    <a:lstStyle/>
                    <a:p>
                      <a:pPr algn="l" fontAlgn="t"/>
                      <a:r>
                        <a:rPr lang="en-US" sz="1200">
                          <a:effectLst/>
                        </a:rPr>
                        <a:t>JSON does not have support for Namespaces.</a:t>
                      </a:r>
                      <a:endParaRPr lang="en-US" sz="1200" b="0">
                        <a:effectLst/>
                        <a:latin typeface="inherit"/>
                      </a:endParaRPr>
                    </a:p>
                  </a:txBody>
                  <a:tcPr marL="19524" marR="19524" marT="5857" marB="5857"/>
                </a:tc>
                <a:tc>
                  <a:txBody>
                    <a:bodyPr/>
                    <a:lstStyle/>
                    <a:p>
                      <a:pPr algn="l" fontAlgn="t"/>
                      <a:r>
                        <a:rPr lang="en-US" sz="1200">
                          <a:effectLst/>
                        </a:rPr>
                        <a:t>XML supports Namespaces.</a:t>
                      </a:r>
                      <a:endParaRPr lang="en-US" sz="1200" b="0">
                        <a:effectLst/>
                        <a:latin typeface="inherit"/>
                      </a:endParaRPr>
                    </a:p>
                  </a:txBody>
                  <a:tcPr marL="19524" marR="19524" marT="5857" marB="5857"/>
                </a:tc>
                <a:extLst>
                  <a:ext uri="{0D108BD9-81ED-4DB2-BD59-A6C34878D82A}">
                    <a16:rowId xmlns:a16="http://schemas.microsoft.com/office/drawing/2014/main" val="10008"/>
                  </a:ext>
                </a:extLst>
              </a:tr>
              <a:tr h="448559">
                <a:tc>
                  <a:txBody>
                    <a:bodyPr/>
                    <a:lstStyle/>
                    <a:p>
                      <a:pPr algn="ctr" fontAlgn="t"/>
                      <a:r>
                        <a:rPr lang="en-US" sz="1200">
                          <a:effectLst/>
                        </a:rPr>
                        <a:t>Mapping</a:t>
                      </a:r>
                      <a:endParaRPr lang="en-US" sz="1200" b="0">
                        <a:effectLst/>
                        <a:latin typeface="inherit"/>
                      </a:endParaRPr>
                    </a:p>
                  </a:txBody>
                  <a:tcPr marL="19524" marR="19524" marT="5857" marB="5857"/>
                </a:tc>
                <a:tc>
                  <a:txBody>
                    <a:bodyPr/>
                    <a:lstStyle/>
                    <a:p>
                      <a:pPr algn="l" fontAlgn="t"/>
                      <a:r>
                        <a:rPr lang="en-US" sz="1200">
                          <a:effectLst/>
                        </a:rPr>
                        <a:t>JSON is data oriented and can be mapped more easily.</a:t>
                      </a:r>
                      <a:endParaRPr lang="en-US" sz="1200" b="0">
                        <a:effectLst/>
                        <a:latin typeface="inherit"/>
                      </a:endParaRPr>
                    </a:p>
                  </a:txBody>
                  <a:tcPr marL="19524" marR="19524" marT="5857" marB="5857"/>
                </a:tc>
                <a:tc>
                  <a:txBody>
                    <a:bodyPr/>
                    <a:lstStyle/>
                    <a:p>
                      <a:pPr algn="l" fontAlgn="t"/>
                      <a:r>
                        <a:rPr lang="en-US" sz="1200" dirty="0">
                          <a:effectLst/>
                        </a:rPr>
                        <a:t>XML is document oriented and needs more effort for mapping.</a:t>
                      </a:r>
                      <a:endParaRPr lang="en-US" sz="1200" b="0" dirty="0">
                        <a:effectLst/>
                        <a:latin typeface="inherit"/>
                      </a:endParaRPr>
                    </a:p>
                  </a:txBody>
                  <a:tcPr marL="19524" marR="19524" marT="5857" marB="5857"/>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685420158"/>
      </p:ext>
    </p:extLst>
  </p:cSld>
  <p:clrMapOvr>
    <a:masterClrMapping/>
  </p:clrMapOvr>
</p:sld>
</file>

<file path=ppt/theme/theme1.xml><?xml version="1.0" encoding="utf-8"?>
<a:theme xmlns:a="http://schemas.openxmlformats.org/drawingml/2006/main" name="Networ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Netwo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jquery</Template>
  <TotalTime>15318</TotalTime>
  <Words>2146</Words>
  <Application>Microsoft Office PowerPoint</Application>
  <PresentationFormat>On-screen Show (4:3)</PresentationFormat>
  <Paragraphs>219</Paragraphs>
  <Slides>18</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inherit</vt:lpstr>
      <vt:lpstr>Menlo</vt:lpstr>
      <vt:lpstr>Arial</vt:lpstr>
      <vt:lpstr>Consolas</vt:lpstr>
      <vt:lpstr>Tahoma</vt:lpstr>
      <vt:lpstr>Times New Roman</vt:lpstr>
      <vt:lpstr>Wingdings</vt:lpstr>
      <vt:lpstr>Network</vt:lpstr>
      <vt:lpstr>Processing JSON with JavaScript</vt:lpstr>
      <vt:lpstr>Overview</vt:lpstr>
      <vt:lpstr>Data Transfer/Exchange</vt:lpstr>
      <vt:lpstr>JSON</vt:lpstr>
      <vt:lpstr>JSON Syntax</vt:lpstr>
      <vt:lpstr>Example: A Sample JSON Document</vt:lpstr>
      <vt:lpstr>JSON Format Examples</vt:lpstr>
      <vt:lpstr>Free JSON Tools for Developers</vt:lpstr>
      <vt:lpstr>XML vs. JSON</vt:lpstr>
      <vt:lpstr>Some Syntactical Differences</vt:lpstr>
      <vt:lpstr>Reading JSON Content</vt:lpstr>
      <vt:lpstr>General Explanation of Examples</vt:lpstr>
      <vt:lpstr>Basics to Read JSON</vt:lpstr>
      <vt:lpstr>Reading JSON Examples</vt:lpstr>
      <vt:lpstr>JSON string vs. JSON object</vt:lpstr>
      <vt:lpstr>A Note on Azure</vt:lpstr>
      <vt:lpstr>Error Handling and Debugging</vt:lpstr>
      <vt:lpstr>Learning Materials and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dc:creator>
  <cp:lastModifiedBy>Jack Zheng</cp:lastModifiedBy>
  <cp:revision>482</cp:revision>
  <dcterms:created xsi:type="dcterms:W3CDTF">1601-01-01T00:00:00Z</dcterms:created>
  <dcterms:modified xsi:type="dcterms:W3CDTF">2020-12-23T14:03:03Z</dcterms:modified>
</cp:coreProperties>
</file>