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09" r:id="rId1"/>
  </p:sldMasterIdLst>
  <p:notesMasterIdLst>
    <p:notesMasterId r:id="rId22"/>
  </p:notesMasterIdLst>
  <p:sldIdLst>
    <p:sldId id="424" r:id="rId2"/>
    <p:sldId id="409" r:id="rId3"/>
    <p:sldId id="411" r:id="rId4"/>
    <p:sldId id="419" r:id="rId5"/>
    <p:sldId id="410" r:id="rId6"/>
    <p:sldId id="421" r:id="rId7"/>
    <p:sldId id="418" r:id="rId8"/>
    <p:sldId id="425" r:id="rId9"/>
    <p:sldId id="426" r:id="rId10"/>
    <p:sldId id="423" r:id="rId11"/>
    <p:sldId id="427" r:id="rId12"/>
    <p:sldId id="431" r:id="rId13"/>
    <p:sldId id="430" r:id="rId14"/>
    <p:sldId id="422" r:id="rId15"/>
    <p:sldId id="429" r:id="rId16"/>
    <p:sldId id="412" r:id="rId17"/>
    <p:sldId id="428" r:id="rId18"/>
    <p:sldId id="413" r:id="rId19"/>
    <p:sldId id="432" r:id="rId20"/>
    <p:sldId id="399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B18516B-FEE9-47D2-8371-E69846347258}">
          <p14:sldIdLst>
            <p14:sldId id="424"/>
            <p14:sldId id="409"/>
            <p14:sldId id="411"/>
            <p14:sldId id="419"/>
            <p14:sldId id="410"/>
            <p14:sldId id="421"/>
            <p14:sldId id="418"/>
            <p14:sldId id="425"/>
            <p14:sldId id="426"/>
            <p14:sldId id="423"/>
            <p14:sldId id="427"/>
            <p14:sldId id="431"/>
            <p14:sldId id="430"/>
            <p14:sldId id="422"/>
            <p14:sldId id="429"/>
            <p14:sldId id="412"/>
            <p14:sldId id="428"/>
            <p14:sldId id="413"/>
            <p14:sldId id="432"/>
            <p14:sldId id="39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80" autoAdjust="0"/>
    <p:restoredTop sz="88207" autoAdjust="0"/>
  </p:normalViewPr>
  <p:slideViewPr>
    <p:cSldViewPr>
      <p:cViewPr varScale="1">
        <p:scale>
          <a:sx n="110" d="100"/>
          <a:sy n="110" d="100"/>
        </p:scale>
        <p:origin x="3725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1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81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1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3963C178-30FF-4B6F-9B8A-EA40396524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003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63C178-30FF-4B6F-9B8A-EA40396524E4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101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45C18C-0905-402D-8E12-261169754B6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449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63C178-30FF-4B6F-9B8A-EA40396524E4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389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000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92113" y="466725"/>
            <a:ext cx="6618287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30003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925513" y="3049588"/>
            <a:ext cx="6084887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A7153-7838-47B7-8E76-206FC1BEC46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41" name="Picture 40" descr="https://encrypted-tbn3.google.com/images?q=tbn:ANd9GcTLAZpQzmzAPnXtyNCq1onsRE4y0bvoWlMvd3YA8Lt715oLXEJxWA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1600200"/>
            <a:ext cx="1577340" cy="10458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6028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7846234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599" y="6433504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96380" y="6435637"/>
            <a:ext cx="358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2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11962" y="6433087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6" name="Content Placeholder 45"/>
          <p:cNvSpPr>
            <a:spLocks noGrp="1"/>
          </p:cNvSpPr>
          <p:nvPr>
            <p:ph sz="quarter" idx="10"/>
          </p:nvPr>
        </p:nvSpPr>
        <p:spPr>
          <a:xfrm>
            <a:off x="228598" y="1066800"/>
            <a:ext cx="8716963" cy="5248669"/>
          </a:xfrm>
        </p:spPr>
        <p:txBody>
          <a:bodyPr/>
          <a:lstStyle>
            <a:lvl1pPr>
              <a:spcBef>
                <a:spcPts val="1800"/>
              </a:spcBef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156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D3E48-136C-48B6-830C-37B7EE302BB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222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598115221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7846234" cy="921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599" y="6433504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96380" y="6435637"/>
            <a:ext cx="358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2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11962" y="6433087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2E325153-1018-431B-94BC-E5F3F03428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6" name="Content Placeholder 45"/>
          <p:cNvSpPr>
            <a:spLocks noGrp="1"/>
          </p:cNvSpPr>
          <p:nvPr>
            <p:ph sz="quarter" idx="10"/>
          </p:nvPr>
        </p:nvSpPr>
        <p:spPr>
          <a:xfrm>
            <a:off x="228598" y="1219200"/>
            <a:ext cx="8716963" cy="5096269"/>
          </a:xfrm>
        </p:spPr>
        <p:txBody>
          <a:bodyPr/>
          <a:lstStyle>
            <a:lvl1pPr>
              <a:spcBef>
                <a:spcPts val="1800"/>
              </a:spcBef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7846234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599" y="1066801"/>
            <a:ext cx="8716963" cy="5248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9901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599" y="6433504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29901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96380" y="6435637"/>
            <a:ext cx="358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29901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11962" y="6433087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40" name="Picture 39" descr="https://encrypted-tbn3.google.com/images?q=tbn:ANd9GcTLAZpQzmzAPnXtyNCq1onsRE4y0bvoWlMvd3YA8Lt715oLXEJxWA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2440" y="152400"/>
            <a:ext cx="1051560" cy="6972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9155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898" r:id="rId5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api.jquery.com/category/selectors/" TargetMode="External"/><Relationship Id="rId2" Type="http://schemas.openxmlformats.org/officeDocument/2006/relationships/hyperlink" Target="http://www.w3schools.com/jquery/jquery_selectors.asp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3schools.com/jquery/jquery_events.asp" TargetMode="External"/><Relationship Id="rId2" Type="http://schemas.openxmlformats.org/officeDocument/2006/relationships/hyperlink" Target="http://api.jquery.com/category/events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.jquery.com/using-jquery-core/document-ready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3schools.com/jquery/jquery_dimensions.asp" TargetMode="External"/><Relationship Id="rId3" Type="http://schemas.openxmlformats.org/officeDocument/2006/relationships/hyperlink" Target="http://www.w3schools.com/jquery/jquery_dom_set.asp" TargetMode="External"/><Relationship Id="rId7" Type="http://schemas.openxmlformats.org/officeDocument/2006/relationships/hyperlink" Target="http://www.w3schools.com/jquery/jquery_css_classes.asp" TargetMode="External"/><Relationship Id="rId2" Type="http://schemas.openxmlformats.org/officeDocument/2006/relationships/hyperlink" Target="http://www.w3schools.com/jquery/jquery_dom_get.as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w3schools.com/jquery/jquery_css.asp" TargetMode="External"/><Relationship Id="rId5" Type="http://schemas.openxmlformats.org/officeDocument/2006/relationships/hyperlink" Target="http://www.w3schools.com/jquery/jquery_dom_remove.asp" TargetMode="External"/><Relationship Id="rId4" Type="http://schemas.openxmlformats.org/officeDocument/2006/relationships/hyperlink" Target="http://www.w3schools.com/jquery/jquery_dom_add.asp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.jquery.com/effects/intro-to-effects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it4203.jackzheng.net/demo/jquery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3schools.com/jquery/jquery_chaining.asp" TargetMode="External"/><Relationship Id="rId2" Type="http://schemas.openxmlformats.org/officeDocument/2006/relationships/hyperlink" Target="http://www.w3schools.com/jquery/jquery_callback.as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pi.jquery.com/category/events/event-object/" TargetMode="External"/><Relationship Id="rId5" Type="http://schemas.openxmlformats.org/officeDocument/2006/relationships/hyperlink" Target="https://learn.jquery.com/events/" TargetMode="External"/><Relationship Id="rId4" Type="http://schemas.openxmlformats.org/officeDocument/2006/relationships/hyperlink" Target="https://learn.jquery.com/code-organization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jqueryui.com/" TargetMode="External"/><Relationship Id="rId7" Type="http://schemas.openxmlformats.org/officeDocument/2006/relationships/hyperlink" Target="https://jquery.org/project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jquer.in/" TargetMode="External"/><Relationship Id="rId5" Type="http://schemas.openxmlformats.org/officeDocument/2006/relationships/hyperlink" Target="https://www.npmjs.com/browse/keyword/jquery-plugin" TargetMode="External"/><Relationship Id="rId4" Type="http://schemas.openxmlformats.org/officeDocument/2006/relationships/hyperlink" Target="http://jquerymobile.com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vanilla-js.com/" TargetMode="External"/><Relationship Id="rId2" Type="http://schemas.openxmlformats.org/officeDocument/2006/relationships/hyperlink" Target="https://snipcart.com/blog/learn-vanilla-javascript-before-using-js-framework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lainjs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playlist?list=PLoYCgNOIyGABdI2V8I_SWo22tFpgh2s6_" TargetMode="External"/><Relationship Id="rId13" Type="http://schemas.openxmlformats.org/officeDocument/2006/relationships/hyperlink" Target="http://www.smashingmagazine.com/2008/09/16/jquery-examples-and-best-practices/" TargetMode="External"/><Relationship Id="rId3" Type="http://schemas.openxmlformats.org/officeDocument/2006/relationships/hyperlink" Target="http://www.codecademy.com/tracks/jquery" TargetMode="External"/><Relationship Id="rId7" Type="http://schemas.openxmlformats.org/officeDocument/2006/relationships/hyperlink" Target="http://www.jquery-tutorial.net/" TargetMode="External"/><Relationship Id="rId12" Type="http://schemas.openxmlformats.org/officeDocument/2006/relationships/hyperlink" Target="http://www.codeproject.com/Articles/346904/Common-Pitfalls-of-jQuery" TargetMode="External"/><Relationship Id="rId2" Type="http://schemas.openxmlformats.org/officeDocument/2006/relationships/hyperlink" Target="http://www.w3schools.com/jquery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jqfundamentals.com/" TargetMode="External"/><Relationship Id="rId11" Type="http://schemas.openxmlformats.org/officeDocument/2006/relationships/hyperlink" Target="http://jqapi.com/" TargetMode="External"/><Relationship Id="rId5" Type="http://schemas.openxmlformats.org/officeDocument/2006/relationships/hyperlink" Target="http://try.jquery.com/" TargetMode="External"/><Relationship Id="rId10" Type="http://schemas.openxmlformats.org/officeDocument/2006/relationships/hyperlink" Target="http://api.jquery.com/" TargetMode="External"/><Relationship Id="rId4" Type="http://schemas.openxmlformats.org/officeDocument/2006/relationships/hyperlink" Target="http://learn.jquery.com/" TargetMode="External"/><Relationship Id="rId9" Type="http://schemas.openxmlformats.org/officeDocument/2006/relationships/hyperlink" Target="https://www.youtube.com/playlist?list=PLIoX3-mcY80gRbIVp1CJMGG3B0mOd9kDo" TargetMode="External"/><Relationship Id="rId14" Type="http://schemas.openxmlformats.org/officeDocument/2006/relationships/hyperlink" Target="http://blog.wearecolony.com/a-year-without-jquery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List_of_JavaScript_libraries" TargetMode="External"/><Relationship Id="rId2" Type="http://schemas.openxmlformats.org/officeDocument/2006/relationships/hyperlink" Target="http://jster.net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itepoint.com/top-javascript-frameworks-libraries-tools-use/" TargetMode="External"/><Relationship Id="rId5" Type="http://schemas.openxmlformats.org/officeDocument/2006/relationships/hyperlink" Target="https://www.similartech.com/categories/javascript" TargetMode="External"/><Relationship Id="rId4" Type="http://schemas.openxmlformats.org/officeDocument/2006/relationships/hyperlink" Target="http://en.wikipedia.org/wiki/Comparison_of_JavaScript_frameworks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3techs.com/technologies/overview/javascript_library/all" TargetMode="External"/><Relationship Id="rId7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www.similartech.com/categories/javascript" TargetMode="External"/><Relationship Id="rId4" Type="http://schemas.openxmlformats.org/officeDocument/2006/relationships/hyperlink" Target="http://w3techs.com/technologies/cross/javascript_library/rankin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jquery.com/browser-support/" TargetMode="External"/><Relationship Id="rId2" Type="http://schemas.openxmlformats.org/officeDocument/2006/relationships/hyperlink" Target="http://jquery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n.wikipedia.org/wiki/JQuery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Unobtrusive_JavaScript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code.jquery.com/" TargetMode="External"/><Relationship Id="rId2" Type="http://schemas.openxmlformats.org/officeDocument/2006/relationships/hyperlink" Target="http://www.w3schools.com/jquery/jquery_get_started.as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dnperf.com/" TargetMode="External"/><Relationship Id="rId5" Type="http://schemas.openxmlformats.org/officeDocument/2006/relationships/hyperlink" Target="https://developers.google.com/speed/libraries/" TargetMode="External"/><Relationship Id="rId4" Type="http://schemas.openxmlformats.org/officeDocument/2006/relationships/hyperlink" Target="https://cdnjs.com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w3schools.com/jquery/jquery_syntax.as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2113" y="533400"/>
            <a:ext cx="6618287" cy="2133600"/>
          </a:xfrm>
        </p:spPr>
        <p:txBody>
          <a:bodyPr>
            <a:normAutofit/>
          </a:bodyPr>
          <a:lstStyle/>
          <a:p>
            <a:r>
              <a:rPr lang="en-US" sz="3600" dirty="0"/>
              <a:t>jQuery Basics</a:t>
            </a:r>
            <a:endParaRPr lang="en-US" sz="3200" dirty="0"/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IT 4403 Advanced Web and Mobile Applications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505200" y="4986141"/>
            <a:ext cx="2209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sz="2400" dirty="0"/>
              <a:t>Jack G. </a:t>
            </a:r>
            <a:r>
              <a:rPr lang="en-US" sz="2400" dirty="0" err="1"/>
              <a:t>Zheng</a:t>
            </a:r>
            <a:endParaRPr lang="en-US" sz="2400" dirty="0"/>
          </a:p>
          <a:p>
            <a:pPr algn="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sz="2000" dirty="0"/>
              <a:t>Fall 2019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219" y="4743997"/>
            <a:ext cx="1059187" cy="1067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812685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Selectors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jQuery selectors allow you to select and manipulate HTML element(s).</a:t>
            </a:r>
          </a:p>
          <a:p>
            <a:pPr lvl="1"/>
            <a:r>
              <a:rPr lang="en-US" dirty="0"/>
              <a:t>Based on CSS selectors with additional custom ones</a:t>
            </a:r>
          </a:p>
          <a:p>
            <a:pPr lvl="1"/>
            <a:r>
              <a:rPr lang="en-US" dirty="0"/>
              <a:t>Apply methods to all elements that satisfy the selector definition</a:t>
            </a:r>
          </a:p>
          <a:p>
            <a:r>
              <a:rPr lang="en-US" dirty="0"/>
              <a:t>All selectors in jQuery start with the dollar sign and parentheses: $().</a:t>
            </a:r>
          </a:p>
          <a:p>
            <a:r>
              <a:rPr lang="en-US" dirty="0"/>
              <a:t>Three main types of selectors</a:t>
            </a:r>
          </a:p>
          <a:p>
            <a:pPr lvl="1"/>
            <a:r>
              <a:rPr lang="en-US" dirty="0"/>
              <a:t>HTML tag based</a:t>
            </a:r>
          </a:p>
          <a:p>
            <a:pPr lvl="1"/>
            <a:r>
              <a:rPr lang="en-US" dirty="0"/>
              <a:t>Class based</a:t>
            </a:r>
          </a:p>
          <a:p>
            <a:pPr lvl="1"/>
            <a:r>
              <a:rPr lang="en-US" dirty="0"/>
              <a:t>Id based</a:t>
            </a:r>
          </a:p>
          <a:p>
            <a:pPr lvl="1"/>
            <a:r>
              <a:rPr lang="en-US" dirty="0">
                <a:hlinkClick r:id="rId2"/>
              </a:rPr>
              <a:t>http://www.w3schools.com/jquery/jquery_selectors.asp</a:t>
            </a:r>
            <a:endParaRPr lang="en-US" dirty="0"/>
          </a:p>
          <a:p>
            <a:r>
              <a:rPr lang="en-US" dirty="0"/>
              <a:t>Reference </a:t>
            </a:r>
            <a:r>
              <a:rPr lang="en-US" dirty="0">
                <a:hlinkClick r:id="rId3"/>
              </a:rPr>
              <a:t>https://api.jquery.com/category/selectors/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851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jQuery Events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Events represents a pre-defined action that happens with a target</a:t>
            </a:r>
          </a:p>
          <a:p>
            <a:r>
              <a:rPr lang="en-US" dirty="0"/>
              <a:t>Examples – (full list of events: </a:t>
            </a:r>
            <a:r>
              <a:rPr lang="en-US" dirty="0">
                <a:hlinkClick r:id="rId2"/>
              </a:rPr>
              <a:t>http://api.jquery.com/category/events/</a:t>
            </a:r>
            <a:r>
              <a:rPr lang="en-US" dirty="0"/>
              <a:t>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jQuery provides simple methods for attaching event handlers to selections. When an event occurs, the provided function is executed. Inside the function, this refers to the element that was clicked.</a:t>
            </a:r>
          </a:p>
          <a:p>
            <a:pPr lvl="1"/>
            <a:r>
              <a:rPr lang="en-US" dirty="0"/>
              <a:t>Use a anonymous function to handle events directly</a:t>
            </a:r>
          </a:p>
          <a:p>
            <a:pPr lvl="1"/>
            <a:r>
              <a:rPr lang="en-US" dirty="0"/>
              <a:t>Or use a refereed named function</a:t>
            </a:r>
          </a:p>
          <a:p>
            <a:r>
              <a:rPr lang="en-US" dirty="0"/>
              <a:t>Events</a:t>
            </a:r>
          </a:p>
          <a:p>
            <a:pPr lvl="1"/>
            <a:r>
              <a:rPr lang="en-US" dirty="0">
                <a:hlinkClick r:id="rId3"/>
              </a:rPr>
              <a:t>http://www.w3schools.com/jquery/jquery_events.asp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957825"/>
              </p:ext>
            </p:extLst>
          </p:nvPr>
        </p:nvGraphicFramePr>
        <p:xfrm>
          <a:off x="228598" y="2057400"/>
          <a:ext cx="8369651" cy="1828800"/>
        </p:xfrm>
        <a:graphic>
          <a:graphicData uri="http://schemas.openxmlformats.org/drawingml/2006/table">
            <a:tbl>
              <a:tblPr firstRow="1">
                <a:tableStyleId>{93296810-A885-4BE3-A3E7-6D5BEEA58F35}</a:tableStyleId>
              </a:tblPr>
              <a:tblGrid>
                <a:gridCol w="1920695">
                  <a:extLst>
                    <a:ext uri="{9D8B030D-6E8A-4147-A177-3AD203B41FA5}">
                      <a16:colId xmlns:a16="http://schemas.microsoft.com/office/drawing/2014/main" val="1835468375"/>
                    </a:ext>
                  </a:extLst>
                </a:gridCol>
                <a:gridCol w="1922994">
                  <a:extLst>
                    <a:ext uri="{9D8B030D-6E8A-4147-A177-3AD203B41FA5}">
                      <a16:colId xmlns:a16="http://schemas.microsoft.com/office/drawing/2014/main" val="3041250598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3137371226"/>
                    </a:ext>
                  </a:extLst>
                </a:gridCol>
                <a:gridCol w="2849562">
                  <a:extLst>
                    <a:ext uri="{9D8B030D-6E8A-4147-A177-3AD203B41FA5}">
                      <a16:colId xmlns:a16="http://schemas.microsoft.com/office/drawing/2014/main" val="22798610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Mouse Events</a:t>
                      </a: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>
                          <a:effectLst/>
                        </a:rPr>
                        <a:t>Keyboard Events</a:t>
                      </a: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Form Events</a:t>
                      </a: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>
                          <a:effectLst/>
                        </a:rPr>
                        <a:t>Document</a:t>
                      </a:r>
                      <a:r>
                        <a:rPr lang="en-US" sz="1600" baseline="0" dirty="0">
                          <a:effectLst/>
                        </a:rPr>
                        <a:t>/</a:t>
                      </a:r>
                      <a:r>
                        <a:rPr lang="en-US" sz="1600" dirty="0">
                          <a:effectLst/>
                        </a:rPr>
                        <a:t>Window Events</a:t>
                      </a: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21150238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click</a:t>
                      </a: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keypress</a:t>
                      </a: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submit</a:t>
                      </a: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load</a:t>
                      </a: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676418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dblclick</a:t>
                      </a: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keydown</a:t>
                      </a: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>
                          <a:effectLst/>
                        </a:rPr>
                        <a:t>change</a:t>
                      </a: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resize</a:t>
                      </a: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29422706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mouseenter</a:t>
                      </a: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keyup</a:t>
                      </a: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focus</a:t>
                      </a: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scroll</a:t>
                      </a: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42774505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mouseleave</a:t>
                      </a: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 </a:t>
                      </a: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blur</a:t>
                      </a: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>
                          <a:effectLst/>
                        </a:rPr>
                        <a:t>unload</a:t>
                      </a: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16482067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27577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Anonymous Function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Aligned format style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Shorthand format style</a:t>
            </a:r>
          </a:p>
        </p:txBody>
      </p:sp>
      <p:sp>
        <p:nvSpPr>
          <p:cNvPr id="5" name="Rectangle 4"/>
          <p:cNvSpPr/>
          <p:nvPr/>
        </p:nvSpPr>
        <p:spPr>
          <a:xfrm>
            <a:off x="685800" y="1905000"/>
            <a:ext cx="5638800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$(</a:t>
            </a:r>
            <a:r>
              <a:rPr lang="en-US" dirty="0">
                <a:solidFill>
                  <a:srgbClr val="A52A2A"/>
                </a:solidFill>
                <a:latin typeface="Consolas" panose="020B0609020204030204" pitchFamily="49" charset="0"/>
              </a:rPr>
              <a:t>"p"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).click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00CD"/>
                </a:solidFill>
                <a:latin typeface="Consolas" panose="020B0609020204030204" pitchFamily="49" charset="0"/>
              </a:rPr>
              <a:t>function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br>
              <a:rPr lang="en-US" dirty="0"/>
            </a:b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  		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 statements goes here!!</a:t>
            </a:r>
            <a:b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</a:b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85800" y="5257800"/>
            <a:ext cx="457200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$(</a:t>
            </a:r>
            <a:r>
              <a:rPr lang="en-US" dirty="0">
                <a:solidFill>
                  <a:srgbClr val="A52A2A"/>
                </a:solidFill>
                <a:latin typeface="Consolas" panose="020B0609020204030204" pitchFamily="49" charset="0"/>
              </a:rPr>
              <a:t>"p"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).click(</a:t>
            </a:r>
            <a:r>
              <a:rPr lang="en-US" dirty="0">
                <a:solidFill>
                  <a:srgbClr val="0000CD"/>
                </a:solidFill>
                <a:latin typeface="Consolas" panose="020B0609020204030204" pitchFamily="49" charset="0"/>
              </a:rPr>
              <a:t>function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(){</a:t>
            </a:r>
            <a:br>
              <a:rPr lang="en-US" dirty="0"/>
            </a:b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  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 statements goes here!!</a:t>
            </a:r>
            <a:b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</a:b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  <a:endParaRPr lang="en-US" dirty="0"/>
          </a:p>
        </p:txBody>
      </p:sp>
      <p:sp>
        <p:nvSpPr>
          <p:cNvPr id="8" name="Line Callout 1 11"/>
          <p:cNvSpPr/>
          <p:nvPr/>
        </p:nvSpPr>
        <p:spPr bwMode="auto">
          <a:xfrm>
            <a:off x="5211762" y="2235876"/>
            <a:ext cx="2667000" cy="780712"/>
          </a:xfrm>
          <a:prstGeom prst="borderCallout1">
            <a:avLst>
              <a:gd name="adj1" fmla="val 66162"/>
              <a:gd name="adj2" fmla="val -1216"/>
              <a:gd name="adj3" fmla="val 54589"/>
              <a:gd name="adj4" fmla="val -80540"/>
            </a:avLst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/>
              <a:t>Anonymous function to handle the event (when mouse button clicked)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9" name="Line Callout 1 11"/>
          <p:cNvSpPr/>
          <p:nvPr/>
        </p:nvSpPr>
        <p:spPr bwMode="auto">
          <a:xfrm>
            <a:off x="5219700" y="1036063"/>
            <a:ext cx="2209800" cy="685800"/>
          </a:xfrm>
          <a:prstGeom prst="borderCallout1">
            <a:avLst>
              <a:gd name="adj1" fmla="val 66162"/>
              <a:gd name="adj2" fmla="val -1216"/>
              <a:gd name="adj3" fmla="val 156867"/>
              <a:gd name="adj4" fmla="val -128312"/>
            </a:avLst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/>
              <a:t>Mouse click event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9908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Document Ready Event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811961" y="6467868"/>
            <a:ext cx="2133600" cy="304800"/>
          </a:xfrm>
        </p:spPr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228598" y="1066801"/>
            <a:ext cx="8716963" cy="236220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Better to put all scripts inside the document ready event to prevent any jQuery code from running before the document is finished loading (is ready).</a:t>
            </a:r>
          </a:p>
          <a:p>
            <a:pPr lvl="1"/>
            <a:r>
              <a:rPr lang="en-US" dirty="0"/>
              <a:t>Except for defining functions</a:t>
            </a:r>
          </a:p>
          <a:p>
            <a:r>
              <a:rPr lang="en-US" dirty="0">
                <a:hlinkClick r:id="rId2"/>
              </a:rPr>
              <a:t>https://learn.jquery.com/using-jquery-core/document-ready/</a:t>
            </a:r>
            <a:r>
              <a:rPr lang="en-US" dirty="0"/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685800" y="3691134"/>
            <a:ext cx="4572000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$(document).ready(</a:t>
            </a:r>
            <a:r>
              <a:rPr lang="en-US" dirty="0">
                <a:solidFill>
                  <a:srgbClr val="0000CD"/>
                </a:solidFill>
                <a:latin typeface="Consolas" panose="020B0609020204030204" pitchFamily="49" charset="0"/>
              </a:rPr>
              <a:t>function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(){</a:t>
            </a:r>
            <a:br>
              <a:rPr lang="en-US" dirty="0"/>
            </a:br>
            <a:br>
              <a:rPr lang="en-US" dirty="0"/>
            </a:b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   </a:t>
            </a:r>
            <a:r>
              <a:rPr lang="en-US" i="1" dirty="0">
                <a:solidFill>
                  <a:srgbClr val="008000"/>
                </a:solidFill>
                <a:latin typeface="Consolas" panose="020B0609020204030204" pitchFamily="49" charset="0"/>
              </a:rPr>
              <a:t>// jQuery methods go here...</a:t>
            </a:r>
            <a:br>
              <a:rPr lang="en-US" dirty="0"/>
            </a:br>
            <a:br>
              <a:rPr lang="en-US" dirty="0"/>
            </a:b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function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dothis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 … }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769363" y="3691134"/>
            <a:ext cx="2664634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$(</a:t>
            </a:r>
            <a:r>
              <a:rPr lang="en-US" dirty="0">
                <a:solidFill>
                  <a:srgbClr val="0000CD"/>
                </a:solidFill>
                <a:latin typeface="Consolas" panose="020B0609020204030204" pitchFamily="49" charset="0"/>
              </a:rPr>
              <a:t>function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(){</a:t>
            </a:r>
            <a:br>
              <a:rPr lang="en-US" dirty="0"/>
            </a:br>
            <a:br>
              <a:rPr lang="en-US" dirty="0"/>
            </a:b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  <a:endParaRPr lang="en-US" dirty="0"/>
          </a:p>
        </p:txBody>
      </p:sp>
      <p:sp>
        <p:nvSpPr>
          <p:cNvPr id="8" name="Line Callout 1 11"/>
          <p:cNvSpPr/>
          <p:nvPr/>
        </p:nvSpPr>
        <p:spPr bwMode="auto">
          <a:xfrm>
            <a:off x="6224197" y="5362969"/>
            <a:ext cx="2209800" cy="685800"/>
          </a:xfrm>
          <a:prstGeom prst="borderCallout1">
            <a:avLst>
              <a:gd name="adj1" fmla="val -1923"/>
              <a:gd name="adj2" fmla="val 28718"/>
              <a:gd name="adj3" fmla="val -192069"/>
              <a:gd name="adj4" fmla="val -10778"/>
            </a:avLst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/>
              <a:t>Shorthand version for this event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9" name="Line Callout 1 11"/>
          <p:cNvSpPr/>
          <p:nvPr/>
        </p:nvSpPr>
        <p:spPr bwMode="auto">
          <a:xfrm>
            <a:off x="3200400" y="5876025"/>
            <a:ext cx="2335018" cy="771132"/>
          </a:xfrm>
          <a:prstGeom prst="borderCallout1">
            <a:avLst>
              <a:gd name="adj1" fmla="val -386"/>
              <a:gd name="adj2" fmla="val 4683"/>
              <a:gd name="adj3" fmla="val -32321"/>
              <a:gd name="adj4" fmla="val -14291"/>
            </a:avLst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/>
              <a:t>Regular JS functions are still outside the event handler.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60493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Working with HTML DOM and CSS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E325153-1018-431B-94BC-E5F3F0342855}" type="slidenum">
              <a:rPr lang="en-US" altLang="en-US" smtClean="0"/>
              <a:pPr/>
              <a:t>14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Using selectors and DOM methods can dynamically read and change web page content and style.</a:t>
            </a:r>
          </a:p>
          <a:p>
            <a:r>
              <a:rPr lang="en-US" dirty="0"/>
              <a:t>Get and set HTML elements and attributes (text, html, </a:t>
            </a:r>
            <a:r>
              <a:rPr lang="en-US" dirty="0" err="1"/>
              <a:t>val</a:t>
            </a:r>
            <a:r>
              <a:rPr lang="en-US" dirty="0"/>
              <a:t>, </a:t>
            </a:r>
            <a:r>
              <a:rPr lang="en-US" dirty="0" err="1"/>
              <a:t>attr</a:t>
            </a:r>
            <a:r>
              <a:rPr lang="en-US" dirty="0"/>
              <a:t>)</a:t>
            </a:r>
          </a:p>
          <a:p>
            <a:pPr lvl="1"/>
            <a:r>
              <a:rPr lang="en-US" dirty="0">
                <a:hlinkClick r:id="rId2"/>
              </a:rPr>
              <a:t>http://www.w3schools.com/jquery/jquery_dom_get.asp</a:t>
            </a:r>
            <a:endParaRPr lang="en-US" dirty="0"/>
          </a:p>
          <a:p>
            <a:pPr lvl="1"/>
            <a:r>
              <a:rPr lang="en-US" dirty="0">
                <a:hlinkClick r:id="rId3"/>
              </a:rPr>
              <a:t>http://www.w3schools.com/jquery/jquery_dom_set.asp</a:t>
            </a:r>
            <a:endParaRPr lang="en-US" dirty="0"/>
          </a:p>
          <a:p>
            <a:r>
              <a:rPr lang="en-US" dirty="0"/>
              <a:t>Add and remove elements dynamically</a:t>
            </a:r>
          </a:p>
          <a:p>
            <a:pPr lvl="1"/>
            <a:r>
              <a:rPr lang="en-US" dirty="0">
                <a:hlinkClick r:id="rId4"/>
              </a:rPr>
              <a:t>http://www.w3schools.com/jquery/jquery_dom_add.asp</a:t>
            </a:r>
            <a:endParaRPr lang="en-US" dirty="0"/>
          </a:p>
          <a:p>
            <a:pPr lvl="1"/>
            <a:r>
              <a:rPr lang="en-US" dirty="0">
                <a:hlinkClick r:id="rId5"/>
              </a:rPr>
              <a:t>http://www.w3schools.com/jquery/jquery_dom_remove.asp</a:t>
            </a:r>
            <a:endParaRPr lang="en-US" dirty="0"/>
          </a:p>
          <a:p>
            <a:r>
              <a:rPr lang="en-US" dirty="0"/>
              <a:t>Working with CSS style</a:t>
            </a:r>
          </a:p>
          <a:p>
            <a:pPr lvl="1"/>
            <a:r>
              <a:rPr lang="en-US" dirty="0"/>
              <a:t>Get and set CSS attributes: </a:t>
            </a:r>
            <a:r>
              <a:rPr lang="en-US" dirty="0">
                <a:hlinkClick r:id="rId6"/>
              </a:rPr>
              <a:t>http://www.w3schools.com/jquery/jquery_css.asp</a:t>
            </a:r>
            <a:endParaRPr lang="en-US" dirty="0"/>
          </a:p>
          <a:p>
            <a:pPr lvl="1"/>
            <a:r>
              <a:rPr lang="en-US" dirty="0"/>
              <a:t>Work with CSS class: </a:t>
            </a:r>
            <a:r>
              <a:rPr lang="en-US" dirty="0">
                <a:hlinkClick r:id="rId7"/>
              </a:rPr>
              <a:t>http://www.w3schools.com/jquery/jquery_css_classes.asp</a:t>
            </a:r>
            <a:endParaRPr lang="en-US" dirty="0"/>
          </a:p>
          <a:p>
            <a:pPr lvl="1"/>
            <a:r>
              <a:rPr lang="en-US" dirty="0"/>
              <a:t>Work with the CSS box model: </a:t>
            </a:r>
            <a:r>
              <a:rPr lang="en-US" dirty="0">
                <a:hlinkClick r:id="rId8"/>
              </a:rPr>
              <a:t>http://www.w3schools.com/jquery/jquery_dimensions.asp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8362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jQuery provides efficient functions to add simple effects to your page.</a:t>
            </a:r>
          </a:p>
          <a:p>
            <a:pPr lvl="1"/>
            <a:r>
              <a:rPr lang="en-US" dirty="0"/>
              <a:t>Hide, show</a:t>
            </a:r>
          </a:p>
          <a:p>
            <a:pPr lvl="1"/>
            <a:r>
              <a:rPr lang="en-US" dirty="0"/>
              <a:t>Slide</a:t>
            </a:r>
          </a:p>
          <a:p>
            <a:pPr lvl="1"/>
            <a:r>
              <a:rPr lang="en-US" dirty="0"/>
              <a:t>Fading</a:t>
            </a:r>
          </a:p>
          <a:p>
            <a:pPr lvl="1"/>
            <a:r>
              <a:rPr lang="en-US" dirty="0"/>
              <a:t>Animate</a:t>
            </a:r>
          </a:p>
          <a:p>
            <a:r>
              <a:rPr lang="en-US" dirty="0">
                <a:hlinkClick r:id="rId2"/>
              </a:rPr>
              <a:t>https://learn.jquery.com/effects/intro-to-effects/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5278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jQuery Examples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E325153-1018-431B-94BC-E5F3F0342855}" type="slidenum">
              <a:rPr lang="en-US" altLang="en-US" smtClean="0"/>
              <a:pPr/>
              <a:t>16</a:t>
            </a:fld>
            <a:endParaRPr lang="en-US" alt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674537520"/>
              </p:ext>
            </p:extLst>
          </p:nvPr>
        </p:nvGraphicFramePr>
        <p:xfrm>
          <a:off x="667622" y="2463800"/>
          <a:ext cx="7467602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8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594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Example file names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Description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lvl="1" indent="0"/>
                      <a:r>
                        <a:rPr lang="en-US" dirty="0"/>
                        <a:t>1.calculation.html</a:t>
                      </a:r>
                    </a:p>
                    <a:p>
                      <a:pPr marL="0" lvl="1" indent="0"/>
                      <a:r>
                        <a:rPr lang="en-US" dirty="0"/>
                        <a:t>2.loop.html</a:t>
                      </a:r>
                    </a:p>
                    <a:p>
                      <a:pPr marL="0" lvl="1" indent="0"/>
                      <a:r>
                        <a:rPr lang="en-US" dirty="0"/>
                        <a:t>3.function.html</a:t>
                      </a:r>
                    </a:p>
                    <a:p>
                      <a:pPr marL="0" lvl="1" indent="0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Basic use and syntax (jQuery reference, document ready, selector, functions)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4.dom-get.html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Getting content and attribute values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5.click.html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Event</a:t>
                      </a:r>
                      <a:r>
                        <a:rPr lang="en-US" baseline="0" dirty="0"/>
                        <a:t> handling and dynamic content</a:t>
                      </a: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lvl="1" indent="0"/>
                      <a:r>
                        <a:rPr lang="en-US" dirty="0"/>
                        <a:t>6.css.html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Styles manipulation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609599" y="1263281"/>
            <a:ext cx="75836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Some examples are provided to compare the coding with traditional JavaScript and jQuery. The examples are provided in D2L and hosted at </a:t>
            </a:r>
            <a:r>
              <a:rPr lang="en-US" sz="2000" dirty="0">
                <a:hlinkClick r:id="rId2"/>
              </a:rPr>
              <a:t>http://it4203.jackzheng.net/demo/jquery/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694840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Features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Callback</a:t>
            </a:r>
          </a:p>
          <a:p>
            <a:pPr lvl="1"/>
            <a:r>
              <a:rPr lang="en-US" dirty="0">
                <a:hlinkClick r:id="rId2"/>
              </a:rPr>
              <a:t>http://www.w3schools.com/jquery/jquery_callback.asp</a:t>
            </a:r>
            <a:endParaRPr lang="en-US" dirty="0"/>
          </a:p>
          <a:p>
            <a:r>
              <a:rPr lang="en-US" dirty="0"/>
              <a:t>Chaining</a:t>
            </a:r>
          </a:p>
          <a:p>
            <a:pPr lvl="1"/>
            <a:r>
              <a:rPr lang="en-US" dirty="0">
                <a:hlinkClick r:id="rId3"/>
              </a:rPr>
              <a:t>http://www.w3schools.com/jquery/jquery_chaining.asp</a:t>
            </a:r>
            <a:endParaRPr lang="en-US" dirty="0"/>
          </a:p>
          <a:p>
            <a:r>
              <a:rPr lang="en-US" dirty="0"/>
              <a:t>Code organization</a:t>
            </a:r>
          </a:p>
          <a:p>
            <a:pPr lvl="1"/>
            <a:r>
              <a:rPr lang="en-US" dirty="0">
                <a:hlinkClick r:id="rId4"/>
              </a:rPr>
              <a:t>https://learn.jquery.com/code-organization/</a:t>
            </a:r>
            <a:endParaRPr lang="en-US" dirty="0"/>
          </a:p>
          <a:p>
            <a:r>
              <a:rPr lang="en-US" dirty="0"/>
              <a:t>Advanced event handling</a:t>
            </a:r>
          </a:p>
          <a:p>
            <a:pPr lvl="1"/>
            <a:r>
              <a:rPr lang="en-US" dirty="0">
                <a:hlinkClick r:id="rId5"/>
              </a:rPr>
              <a:t>https://learn.jquery.com/events/</a:t>
            </a:r>
            <a:endParaRPr lang="en-US" dirty="0"/>
          </a:p>
          <a:p>
            <a:pPr lvl="1"/>
            <a:r>
              <a:rPr lang="en-US" dirty="0">
                <a:hlinkClick r:id="rId6"/>
              </a:rPr>
              <a:t>http://api.jquery.com/category/events/event-object/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529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jQuery Family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E325153-1018-431B-94BC-E5F3F0342855}" type="slidenum">
              <a:rPr lang="en-US" altLang="en-US" smtClean="0"/>
              <a:pPr/>
              <a:t>18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jQuery UI</a:t>
            </a:r>
          </a:p>
          <a:p>
            <a:pPr lvl="1"/>
            <a:r>
              <a:rPr lang="en-US" dirty="0"/>
              <a:t>A set of user interface interactions, effects, widgets, and themes built on top of the jQuery</a:t>
            </a:r>
          </a:p>
          <a:p>
            <a:pPr lvl="1"/>
            <a:r>
              <a:rPr lang="en-US" dirty="0">
                <a:hlinkClick r:id="rId3"/>
              </a:rPr>
              <a:t>http://jqueryui.com</a:t>
            </a:r>
            <a:r>
              <a:rPr lang="en-US" dirty="0"/>
              <a:t> </a:t>
            </a:r>
          </a:p>
          <a:p>
            <a:r>
              <a:rPr lang="en-US" dirty="0"/>
              <a:t>jQuery Mobile</a:t>
            </a:r>
          </a:p>
          <a:p>
            <a:pPr lvl="1"/>
            <a:r>
              <a:rPr lang="en-US" dirty="0"/>
              <a:t>An HTML5-based user interface framework to build sites and apps targeting mobile devices. This framework provides a set of touch-friendly UI widgets and an AJAX-powered navigation system.</a:t>
            </a:r>
          </a:p>
          <a:p>
            <a:pPr lvl="1"/>
            <a:r>
              <a:rPr lang="en-US" dirty="0">
                <a:hlinkClick r:id="rId4"/>
              </a:rPr>
              <a:t>http://jquerymobile.com</a:t>
            </a:r>
            <a:endParaRPr lang="en-US" dirty="0"/>
          </a:p>
          <a:p>
            <a:r>
              <a:rPr lang="en-US" dirty="0"/>
              <a:t>jQuery Plugins</a:t>
            </a:r>
          </a:p>
          <a:p>
            <a:pPr lvl="1"/>
            <a:r>
              <a:rPr lang="en-US" dirty="0">
                <a:hlinkClick r:id="rId5"/>
              </a:rPr>
              <a:t>https://www.npmjs.com/browse/keyword/jquery-plugin</a:t>
            </a:r>
            <a:endParaRPr lang="en-US" dirty="0"/>
          </a:p>
          <a:p>
            <a:pPr lvl="1"/>
            <a:r>
              <a:rPr lang="en-US" dirty="0">
                <a:hlinkClick r:id="rId6"/>
              </a:rPr>
              <a:t>http://jquer.in</a:t>
            </a:r>
            <a:endParaRPr lang="en-US" dirty="0"/>
          </a:p>
          <a:p>
            <a:r>
              <a:rPr lang="en-US" dirty="0"/>
              <a:t>Other projects from jQuery Foundation</a:t>
            </a:r>
          </a:p>
          <a:p>
            <a:pPr lvl="1"/>
            <a:r>
              <a:rPr lang="en-US" dirty="0">
                <a:hlinkClick r:id="rId7"/>
              </a:rPr>
              <a:t>https://jquery.org/projects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7556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Vanilla JavaScript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err="1"/>
              <a:t>VanillaJS</a:t>
            </a:r>
            <a:r>
              <a:rPr lang="en-US" dirty="0"/>
              <a:t> is a name to refer to using plain JavaScript without any additional libraries like jQuery.</a:t>
            </a:r>
          </a:p>
          <a:p>
            <a:r>
              <a:rPr lang="en-US" dirty="0"/>
              <a:t>See some opposite opinions on using jQuery</a:t>
            </a:r>
          </a:p>
          <a:p>
            <a:pPr lvl="1"/>
            <a:r>
              <a:rPr lang="en-US" dirty="0">
                <a:hlinkClick r:id="rId2"/>
              </a:rPr>
              <a:t>https://snipcart.com/blog/learn-vanilla-javascript-before-using-js-frameworks</a:t>
            </a:r>
            <a:endParaRPr lang="en-US" dirty="0"/>
          </a:p>
          <a:p>
            <a:r>
              <a:rPr lang="en-US" dirty="0"/>
              <a:t>For more resources</a:t>
            </a:r>
          </a:p>
          <a:p>
            <a:pPr lvl="1"/>
            <a:r>
              <a:rPr lang="en-US" dirty="0">
                <a:hlinkClick r:id="rId3"/>
              </a:rPr>
              <a:t>http://vanilla-js.com</a:t>
            </a:r>
            <a:endParaRPr lang="en-US" dirty="0"/>
          </a:p>
          <a:p>
            <a:pPr lvl="1"/>
            <a:r>
              <a:rPr lang="en-US" dirty="0">
                <a:hlinkClick r:id="rId4"/>
              </a:rPr>
              <a:t>https://plainjs.com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97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Overview</a:t>
            </a:r>
          </a:p>
        </p:txBody>
      </p:sp>
      <p:sp>
        <p:nvSpPr>
          <p:cNvPr id="4098" name="Slide Number Placeholder 5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FBF34743-9408-4503-B870-365ACF8A1C1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100" name="Rectangle 3"/>
          <p:cNvSpPr>
            <a:spLocks noGrp="1" noChangeArrowheads="1"/>
          </p:cNvSpPr>
          <p:nvPr>
            <p:ph sz="quarter" idx="10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/>
            <a:r>
              <a:rPr lang="en-US" dirty="0"/>
              <a:t>Client side JavaScript frameworks</a:t>
            </a:r>
          </a:p>
          <a:p>
            <a:pPr eaLnBrk="1" hangingPunct="1"/>
            <a:r>
              <a:rPr lang="en-US" dirty="0"/>
              <a:t>jQuery overview</a:t>
            </a:r>
          </a:p>
          <a:p>
            <a:pPr eaLnBrk="1" hangingPunct="1"/>
            <a:r>
              <a:rPr lang="en-US" dirty="0"/>
              <a:t>jQuery basics and examples</a:t>
            </a:r>
          </a:p>
          <a:p>
            <a:pPr eaLnBrk="1" hangingPunct="1"/>
            <a:r>
              <a:rPr lang="en-US" dirty="0"/>
              <a:t>jQuery family resources</a:t>
            </a:r>
          </a:p>
        </p:txBody>
      </p:sp>
    </p:spTree>
    <p:extLst>
      <p:ext uri="{BB962C8B-B14F-4D97-AF65-F5344CB8AC3E}">
        <p14:creationId xmlns:p14="http://schemas.microsoft.com/office/powerpoint/2010/main" val="40049665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5BD73C-F657-48E9-A501-AFE9D16A9C49}" type="slidenum">
              <a:rPr lang="en-US" altLang="en-US" smtClean="0"/>
              <a:pPr/>
              <a:t>20</a:t>
            </a:fld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US" dirty="0"/>
              <a:t>Learning resources</a:t>
            </a:r>
          </a:p>
          <a:p>
            <a:pPr lvl="1"/>
            <a:r>
              <a:rPr lang="en-US" dirty="0">
                <a:hlinkClick r:id="rId2"/>
              </a:rPr>
              <a:t>http://www.w3schools.com/jquery/</a:t>
            </a:r>
            <a:endParaRPr lang="en-US" dirty="0"/>
          </a:p>
          <a:p>
            <a:pPr lvl="1"/>
            <a:r>
              <a:rPr lang="en-US" dirty="0">
                <a:hlinkClick r:id="rId3"/>
              </a:rPr>
              <a:t>http://www.codecademy.com/tracks/jquery</a:t>
            </a:r>
            <a:endParaRPr lang="en-US" dirty="0"/>
          </a:p>
          <a:p>
            <a:pPr lvl="1"/>
            <a:r>
              <a:rPr lang="en-US" dirty="0">
                <a:hlinkClick r:id="rId4"/>
              </a:rPr>
              <a:t>http://learn.jquery.com</a:t>
            </a:r>
            <a:endParaRPr lang="en-US" dirty="0"/>
          </a:p>
          <a:p>
            <a:pPr lvl="1"/>
            <a:r>
              <a:rPr lang="en-US" dirty="0">
                <a:hlinkClick r:id="rId5"/>
              </a:rPr>
              <a:t>http://try.jquery.com</a:t>
            </a:r>
            <a:endParaRPr lang="en-US" dirty="0"/>
          </a:p>
          <a:p>
            <a:pPr lvl="1"/>
            <a:r>
              <a:rPr lang="en-US" dirty="0">
                <a:hlinkClick r:id="rId6"/>
              </a:rPr>
              <a:t>http://jqfundamentals.com</a:t>
            </a:r>
            <a:endParaRPr lang="en-US" dirty="0"/>
          </a:p>
          <a:p>
            <a:pPr lvl="1"/>
            <a:r>
              <a:rPr lang="en-US" dirty="0">
                <a:hlinkClick r:id="rId7"/>
              </a:rPr>
              <a:t>http://www.jquery-tutorial.net</a:t>
            </a:r>
            <a:endParaRPr lang="en-US" dirty="0"/>
          </a:p>
          <a:p>
            <a:r>
              <a:rPr lang="en-US" dirty="0"/>
              <a:t>Video tutorials</a:t>
            </a:r>
          </a:p>
          <a:p>
            <a:pPr lvl="1"/>
            <a:r>
              <a:rPr lang="en-US" dirty="0">
                <a:hlinkClick r:id="rId8"/>
              </a:rPr>
              <a:t>https://www.youtube.com/playlist?list=PLoYCgNOIyGABdI2V8I_SWo22tFpgh2s6_</a:t>
            </a:r>
            <a:endParaRPr lang="en-US" dirty="0"/>
          </a:p>
          <a:p>
            <a:pPr lvl="1"/>
            <a:r>
              <a:rPr lang="en-US" dirty="0">
                <a:hlinkClick r:id="rId9"/>
              </a:rPr>
              <a:t>https://www.youtube.com/playlist?list=PLIoX3-mcY80gRbIVp1CJMGG3B0mOd9kDo</a:t>
            </a:r>
            <a:r>
              <a:rPr lang="en-US" dirty="0"/>
              <a:t> </a:t>
            </a:r>
          </a:p>
          <a:p>
            <a:r>
              <a:rPr lang="en-US" dirty="0"/>
              <a:t>References</a:t>
            </a:r>
          </a:p>
          <a:p>
            <a:pPr lvl="1"/>
            <a:r>
              <a:rPr lang="en-US" dirty="0">
                <a:hlinkClick r:id="rId10"/>
              </a:rPr>
              <a:t>http://api.jquery.com</a:t>
            </a:r>
            <a:endParaRPr lang="en-US" dirty="0"/>
          </a:p>
          <a:p>
            <a:pPr lvl="1"/>
            <a:r>
              <a:rPr lang="en-US" dirty="0">
                <a:hlinkClick r:id="rId11"/>
              </a:rPr>
              <a:t>http://jqapi.com</a:t>
            </a:r>
            <a:endParaRPr lang="en-US" dirty="0"/>
          </a:p>
          <a:p>
            <a:r>
              <a:rPr lang="en-US" dirty="0"/>
              <a:t>Comments and discussions</a:t>
            </a:r>
          </a:p>
          <a:p>
            <a:pPr lvl="1"/>
            <a:r>
              <a:rPr lang="en-US" dirty="0"/>
              <a:t>Common Pitfalls of jQuery </a:t>
            </a:r>
            <a:r>
              <a:rPr lang="en-US" dirty="0">
                <a:hlinkClick r:id="rId12"/>
              </a:rPr>
              <a:t>http://www.codeproject.com/Articles/346904/Common-Pitfalls-of-jQuery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13"/>
              </a:rPr>
              <a:t>http://www.smashingmagazine.com/2008/09/16/jquery-examples-and-best-practices/</a:t>
            </a:r>
            <a:endParaRPr lang="en-US" dirty="0"/>
          </a:p>
          <a:p>
            <a:pPr lvl="1"/>
            <a:r>
              <a:rPr lang="en-US" dirty="0">
                <a:hlinkClick r:id="rId14"/>
              </a:rPr>
              <a:t>http://blog.wearecolony.com/a-year-without-jquery/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870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JavaScript Library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Why libraries/frameworks?</a:t>
            </a:r>
          </a:p>
          <a:p>
            <a:pPr lvl="1"/>
            <a:r>
              <a:rPr lang="en-US" dirty="0"/>
              <a:t>“Advanced JavaScript programming (especially the complex handling of browser differences), can often be very difficult and time-consuming to work with.”</a:t>
            </a:r>
          </a:p>
          <a:p>
            <a:pPr lvl="1"/>
            <a:r>
              <a:rPr lang="en-US" dirty="0"/>
              <a:t>Libraries or frameworks promotes reusability and best practices</a:t>
            </a:r>
          </a:p>
          <a:p>
            <a:r>
              <a:rPr lang="en-US" dirty="0"/>
              <a:t>What are the common libraries?</a:t>
            </a:r>
          </a:p>
          <a:p>
            <a:pPr lvl="1"/>
            <a:r>
              <a:rPr lang="en-US" dirty="0">
                <a:hlinkClick r:id="rId2"/>
              </a:rPr>
              <a:t>http://jster.net</a:t>
            </a:r>
            <a:endParaRPr lang="en-US" dirty="0"/>
          </a:p>
          <a:p>
            <a:pPr lvl="1"/>
            <a:r>
              <a:rPr lang="en-US" dirty="0">
                <a:hlinkClick r:id="rId3"/>
              </a:rPr>
              <a:t>http://en.wikipedia.org/wiki/List_of_JavaScript_libraries</a:t>
            </a:r>
            <a:endParaRPr lang="en-US" dirty="0"/>
          </a:p>
          <a:p>
            <a:pPr lvl="1"/>
            <a:r>
              <a:rPr lang="en-US" dirty="0">
                <a:hlinkClick r:id="rId4"/>
              </a:rPr>
              <a:t>http://en.wikipedia.org/wiki/Comparison_of_JavaScript_frameworks</a:t>
            </a:r>
            <a:endParaRPr lang="en-US" dirty="0"/>
          </a:p>
          <a:p>
            <a:pPr lvl="1"/>
            <a:r>
              <a:rPr lang="en-US" dirty="0">
                <a:hlinkClick r:id="rId5"/>
              </a:rPr>
              <a:t>https://www.similartech.com/categories/javascript</a:t>
            </a:r>
            <a:endParaRPr lang="en-US" dirty="0"/>
          </a:p>
          <a:p>
            <a:pPr lvl="1"/>
            <a:r>
              <a:rPr lang="en-US">
                <a:hlinkClick r:id="rId6"/>
              </a:rPr>
              <a:t>https://www.sitepoint.com/top-javascript-frameworks-libraries-tools-use/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009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046143"/>
            <a:ext cx="6313691" cy="41877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Popularity – Why jQuery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  <p:sp>
        <p:nvSpPr>
          <p:cNvPr id="8" name="Rectangle 7"/>
          <p:cNvSpPr/>
          <p:nvPr/>
        </p:nvSpPr>
        <p:spPr>
          <a:xfrm>
            <a:off x="484562" y="5934913"/>
            <a:ext cx="5682472" cy="7386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400" dirty="0"/>
              <a:t>Data source: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hlinkClick r:id="rId3"/>
              </a:rPr>
              <a:t>http://w3techs.com/technologies/overview/javascript_library/all</a:t>
            </a: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hlinkClick r:id="rId4"/>
              </a:rPr>
              <a:t>http://w3techs.com/technologies/cross/javascript_library/ranking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4036234" y="1120772"/>
            <a:ext cx="4038600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400" dirty="0"/>
              <a:t>Data source: </a:t>
            </a:r>
            <a:r>
              <a:rPr lang="en-US" sz="1400" dirty="0">
                <a:hlinkClick r:id="rId5"/>
              </a:rPr>
              <a:t>https://www.similartech.com/categories/javascript</a:t>
            </a:r>
            <a:endParaRPr lang="en-US" sz="1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15224" y="5570951"/>
            <a:ext cx="4640982" cy="4877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15224" y="3228081"/>
            <a:ext cx="4669037" cy="2334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394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jQuery Overview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E325153-1018-431B-94BC-E5F3F0342855}" type="slidenum">
              <a:rPr lang="en-US" altLang="en-US" smtClean="0"/>
              <a:pPr/>
              <a:t>5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What is jQuery?</a:t>
            </a:r>
          </a:p>
          <a:p>
            <a:pPr lvl="1"/>
            <a:r>
              <a:rPr lang="en-US" dirty="0"/>
              <a:t>jQuery is a JavaScript library designed to simplify and enrich the client-side scripting.</a:t>
            </a:r>
          </a:p>
          <a:p>
            <a:pPr lvl="1"/>
            <a:r>
              <a:rPr lang="en-US" dirty="0">
                <a:hlinkClick r:id="rId2"/>
              </a:rPr>
              <a:t>http://jquery.com</a:t>
            </a:r>
            <a:endParaRPr lang="en-US" dirty="0"/>
          </a:p>
          <a:p>
            <a:r>
              <a:rPr lang="en-US" dirty="0"/>
              <a:t>Quick facts</a:t>
            </a:r>
          </a:p>
          <a:p>
            <a:pPr lvl="1"/>
            <a:r>
              <a:rPr lang="en-US" dirty="0"/>
              <a:t>Initial released on August 26, 2006</a:t>
            </a:r>
          </a:p>
          <a:p>
            <a:pPr lvl="1"/>
            <a:r>
              <a:rPr lang="en-US" dirty="0"/>
              <a:t>Current stable versions: 3.4.1 (as of Aug 27, 2019)</a:t>
            </a:r>
          </a:p>
          <a:p>
            <a:pPr lvl="1"/>
            <a:r>
              <a:rPr lang="en-US" dirty="0"/>
              <a:t>Cross platform - </a:t>
            </a:r>
            <a:r>
              <a:rPr lang="en-US" dirty="0">
                <a:hlinkClick r:id="rId3"/>
              </a:rPr>
              <a:t>http://jquery.com/browser-support/</a:t>
            </a:r>
            <a:endParaRPr lang="en-US" dirty="0"/>
          </a:p>
          <a:p>
            <a:pPr lvl="1"/>
            <a:r>
              <a:rPr lang="en-US" dirty="0"/>
              <a:t>Light weight - Only about 30KB minified and compressed.</a:t>
            </a:r>
          </a:p>
          <a:p>
            <a:pPr lvl="1"/>
            <a:r>
              <a:rPr lang="en-US" dirty="0">
                <a:hlinkClick r:id="rId4"/>
              </a:rPr>
              <a:t>http://en.wikipedia.org/wiki/JQuery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6008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jQuery Features and Advantages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E325153-1018-431B-94BC-E5F3F0342855}" type="slidenum">
              <a:rPr lang="en-US" altLang="en-US" smtClean="0"/>
              <a:pPr/>
              <a:t>6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Non-obtrusive scripting</a:t>
            </a:r>
          </a:p>
          <a:p>
            <a:pPr lvl="1"/>
            <a:r>
              <a:rPr lang="en-US" dirty="0"/>
              <a:t>Separates JavaScript and HTML completely: Instead of using HTML attributes to call JavaScript functions for event handling, jQuery can be used to handle events purely in JavaScript.</a:t>
            </a:r>
          </a:p>
          <a:p>
            <a:pPr lvl="1"/>
            <a:r>
              <a:rPr lang="en-US" dirty="0"/>
              <a:t>jQuery provides a new paradigm for event handling. The event assignment and the event callback function definition are done in a single step in a single location in the code.</a:t>
            </a:r>
          </a:p>
          <a:p>
            <a:pPr lvl="1"/>
            <a:r>
              <a:rPr lang="en-US" dirty="0">
                <a:hlinkClick r:id="rId2"/>
              </a:rPr>
              <a:t>https://en.wikipedia.org/wiki/Unobtrusive_JavaScript</a:t>
            </a:r>
            <a:endParaRPr lang="en-US" dirty="0"/>
          </a:p>
          <a:p>
            <a:r>
              <a:rPr lang="en-US" dirty="0"/>
              <a:t>Eliminates cross-browser incompatibilities</a:t>
            </a:r>
          </a:p>
          <a:p>
            <a:pPr lvl="1"/>
            <a:r>
              <a:rPr lang="en-US" dirty="0"/>
              <a:t>The JavaScript engines of different browsers differ slightly so JavaScript code that works for one browser may not work for another. jQuery handles all these cross-browser inconsistencies and provides a consistent interface that works across different browsers.</a:t>
            </a:r>
          </a:p>
          <a:p>
            <a:r>
              <a:rPr lang="en-US" dirty="0"/>
              <a:t>A simple, clean, powerful syntax </a:t>
            </a:r>
          </a:p>
          <a:p>
            <a:pPr lvl="1"/>
            <a:r>
              <a:rPr lang="en-US" dirty="0"/>
              <a:t>Easy to select and manipulate DOM elements and CSS styles. jQuery uses the CSS3 selector specification for selecting elements. </a:t>
            </a:r>
          </a:p>
          <a:p>
            <a:pPr lvl="1"/>
            <a:r>
              <a:rPr lang="en-US" dirty="0"/>
              <a:t>Allow you to chain actions and effects together for efficient code. It is quite common to replace a dozen or more lines of JavaScript with a single line of jQuery code.</a:t>
            </a:r>
          </a:p>
          <a:p>
            <a:r>
              <a:rPr lang="en-US" dirty="0"/>
              <a:t>Reusability</a:t>
            </a:r>
          </a:p>
          <a:p>
            <a:pPr lvl="1"/>
            <a:r>
              <a:rPr lang="en-US" dirty="0"/>
              <a:t>Provides many functions that simplify highly-used JavaScript functionalities like UI effects, string processing, parse JSON data, AJAX, etc.</a:t>
            </a:r>
          </a:p>
          <a:p>
            <a:r>
              <a:rPr lang="en-US" dirty="0"/>
              <a:t>Extensible</a:t>
            </a:r>
          </a:p>
          <a:p>
            <a:pPr lvl="1"/>
            <a:r>
              <a:rPr lang="en-US" dirty="0"/>
              <a:t>New events, elements, and methods can be easily added and then reused as a plugin.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777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jQuery Usages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HTML DOM/CSS manipulation</a:t>
            </a:r>
          </a:p>
          <a:p>
            <a:pPr lvl="1"/>
            <a:r>
              <a:rPr lang="en-US" dirty="0"/>
              <a:t>Provide simpler ways to work with HTML and CSS elements dynamically</a:t>
            </a:r>
          </a:p>
          <a:p>
            <a:r>
              <a:rPr lang="en-US" dirty="0"/>
              <a:t>HTML event methods</a:t>
            </a:r>
          </a:p>
          <a:p>
            <a:pPr lvl="1"/>
            <a:r>
              <a:rPr lang="en-US" dirty="0"/>
              <a:t>Provide a better way to handle events</a:t>
            </a:r>
          </a:p>
          <a:p>
            <a:r>
              <a:rPr lang="en-US" dirty="0"/>
              <a:t>Simple effects and animations</a:t>
            </a:r>
          </a:p>
          <a:p>
            <a:pPr lvl="1"/>
            <a:r>
              <a:rPr lang="en-US" dirty="0"/>
              <a:t>Provide simple function call for commonly used effects and animations, such as show/hide, transition, etc.</a:t>
            </a:r>
          </a:p>
          <a:p>
            <a:r>
              <a:rPr lang="en-US" dirty="0"/>
              <a:t>AJAX</a:t>
            </a:r>
          </a:p>
          <a:p>
            <a:pPr lvl="1"/>
            <a:r>
              <a:rPr lang="en-US" dirty="0"/>
              <a:t>Provide more efficient way to handle AJAX calls</a:t>
            </a:r>
          </a:p>
          <a:p>
            <a:r>
              <a:rPr lang="en-US" dirty="0"/>
              <a:t>Utility functions</a:t>
            </a:r>
          </a:p>
          <a:p>
            <a:pPr lvl="1"/>
            <a:r>
              <a:rPr lang="en-US" dirty="0"/>
              <a:t>More functions to handle common tasks</a:t>
            </a:r>
          </a:p>
        </p:txBody>
      </p:sp>
    </p:spTree>
    <p:extLst>
      <p:ext uri="{BB962C8B-B14F-4D97-AF65-F5344CB8AC3E}">
        <p14:creationId xmlns:p14="http://schemas.microsoft.com/office/powerpoint/2010/main" val="5304001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Referencing jQuery Library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E325153-1018-431B-94BC-E5F3F0342855}" type="slidenum">
              <a:rPr lang="en-US" altLang="en-US" smtClean="0"/>
              <a:pPr/>
              <a:t>8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Two basic ways used with the &lt;script&gt; tag</a:t>
            </a:r>
          </a:p>
          <a:p>
            <a:pPr lvl="1"/>
            <a:r>
              <a:rPr lang="en-US" dirty="0"/>
              <a:t>Download the jQuery library files from jQuery.com and include it in your website.</a:t>
            </a:r>
          </a:p>
          <a:p>
            <a:pPr lvl="1"/>
            <a:r>
              <a:rPr lang="en-US" dirty="0"/>
              <a:t>Include jQuery from a CDN directly and have the CDN site to serve jQuery library files.</a:t>
            </a:r>
          </a:p>
          <a:p>
            <a:pPr lvl="1"/>
            <a:r>
              <a:rPr lang="en-US" dirty="0">
                <a:hlinkClick r:id="rId2"/>
              </a:rPr>
              <a:t>http://www.w3schools.com/jquery/jquery_get_started.asp</a:t>
            </a:r>
            <a:endParaRPr lang="en-US" dirty="0"/>
          </a:p>
          <a:p>
            <a:r>
              <a:rPr lang="en-US" dirty="0"/>
              <a:t>CDN (content delivery network)</a:t>
            </a:r>
          </a:p>
          <a:p>
            <a:pPr lvl="1"/>
            <a:r>
              <a:rPr lang="en-US" dirty="0"/>
              <a:t>A centralized service to provide commonly and publicly used script libraries</a:t>
            </a:r>
          </a:p>
          <a:p>
            <a:pPr lvl="1"/>
            <a:r>
              <a:rPr lang="en-US" dirty="0"/>
              <a:t>Faster and more reliable than self-hosting</a:t>
            </a:r>
          </a:p>
          <a:p>
            <a:r>
              <a:rPr lang="en-US" dirty="0"/>
              <a:t>Common CDN for jQuery</a:t>
            </a:r>
          </a:p>
          <a:p>
            <a:pPr lvl="1"/>
            <a:r>
              <a:rPr lang="en-US" dirty="0">
                <a:hlinkClick r:id="rId3"/>
              </a:rPr>
              <a:t>http://code.jquery.com</a:t>
            </a:r>
            <a:endParaRPr lang="en-US" dirty="0"/>
          </a:p>
          <a:p>
            <a:pPr lvl="1"/>
            <a:r>
              <a:rPr lang="en-US" dirty="0">
                <a:hlinkClick r:id="rId4"/>
              </a:rPr>
              <a:t>https://cdnjs.com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5"/>
              </a:rPr>
              <a:t>https://developers.google.com/speed/libraries/</a:t>
            </a:r>
            <a:endParaRPr lang="en-US" dirty="0"/>
          </a:p>
          <a:p>
            <a:pPr lvl="1"/>
            <a:r>
              <a:rPr lang="en-US" dirty="0"/>
              <a:t>More: </a:t>
            </a:r>
            <a:r>
              <a:rPr lang="en-US" dirty="0">
                <a:hlinkClick r:id="rId6"/>
              </a:rPr>
              <a:t>http://www.cdnperf.com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5565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jQuery Basic Syntax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E325153-1018-431B-94BC-E5F3F0342855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Basic syntax is: </a:t>
            </a:r>
            <a:r>
              <a:rPr lang="en-US" b="1" dirty="0"/>
              <a:t>$(</a:t>
            </a:r>
            <a:r>
              <a:rPr lang="en-US" b="1" i="1" dirty="0"/>
              <a:t>selector</a:t>
            </a:r>
            <a:r>
              <a:rPr lang="en-US" b="1" dirty="0"/>
              <a:t>).</a:t>
            </a:r>
            <a:r>
              <a:rPr lang="en-US" b="1" i="1" dirty="0"/>
              <a:t>action</a:t>
            </a:r>
            <a:r>
              <a:rPr lang="en-US" b="1" dirty="0"/>
              <a:t>()</a:t>
            </a:r>
            <a:endParaRPr lang="en-US" dirty="0"/>
          </a:p>
          <a:p>
            <a:pPr lvl="1"/>
            <a:r>
              <a:rPr lang="en-US" dirty="0"/>
              <a:t>A $ sign to define/access jQuery</a:t>
            </a:r>
          </a:p>
          <a:p>
            <a:pPr lvl="1"/>
            <a:r>
              <a:rPr lang="en-US" dirty="0"/>
              <a:t>A (</a:t>
            </a:r>
            <a:r>
              <a:rPr lang="en-US" i="1" dirty="0"/>
              <a:t>selector</a:t>
            </a:r>
            <a:r>
              <a:rPr lang="en-US" dirty="0"/>
              <a:t>) to "query (or find)" HTML elements</a:t>
            </a:r>
          </a:p>
          <a:p>
            <a:pPr lvl="1"/>
            <a:r>
              <a:rPr lang="en-US" dirty="0"/>
              <a:t>A jQuery </a:t>
            </a:r>
            <a:r>
              <a:rPr lang="en-US" i="1" dirty="0"/>
              <a:t>action</a:t>
            </a:r>
            <a:r>
              <a:rPr lang="en-US" dirty="0"/>
              <a:t>() to be performed on the element(s)</a:t>
            </a:r>
          </a:p>
          <a:p>
            <a:r>
              <a:rPr lang="en-US" dirty="0"/>
              <a:t>Examples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jQuery syntax style statements can be mixed with vanilla (traditional) JavaScript statements.</a:t>
            </a:r>
          </a:p>
          <a:p>
            <a:r>
              <a:rPr lang="en-US" dirty="0">
                <a:hlinkClick r:id="rId2"/>
              </a:rPr>
              <a:t>http://www.w3schools.com/jquery/jquery_syntax.asp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3124200"/>
            <a:ext cx="4054191" cy="1341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13762414"/>
      </p:ext>
    </p:extLst>
  </p:cSld>
  <p:clrMapOvr>
    <a:masterClrMapping/>
  </p:clrMapOvr>
</p:sld>
</file>

<file path=ppt/theme/theme1.xml><?xml version="1.0" encoding="utf-8"?>
<a:theme xmlns:a="http://schemas.openxmlformats.org/drawingml/2006/main" name="Networ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Netwo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SPA Intro</Template>
  <TotalTime>12616</TotalTime>
  <Words>1813</Words>
  <Application>Microsoft Office PowerPoint</Application>
  <PresentationFormat>On-screen Show (4:3)</PresentationFormat>
  <Paragraphs>255</Paragraphs>
  <Slides>20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Consolas</vt:lpstr>
      <vt:lpstr>Tahoma</vt:lpstr>
      <vt:lpstr>Times New Roman</vt:lpstr>
      <vt:lpstr>Wingdings</vt:lpstr>
      <vt:lpstr>Network</vt:lpstr>
      <vt:lpstr>jQuery Basics</vt:lpstr>
      <vt:lpstr>Overview</vt:lpstr>
      <vt:lpstr>JavaScript Library</vt:lpstr>
      <vt:lpstr>Popularity – Why jQuery</vt:lpstr>
      <vt:lpstr>jQuery Overview</vt:lpstr>
      <vt:lpstr>jQuery Features and Advantages</vt:lpstr>
      <vt:lpstr>Basic jQuery Usages</vt:lpstr>
      <vt:lpstr>Referencing jQuery Library</vt:lpstr>
      <vt:lpstr>jQuery Basic Syntax</vt:lpstr>
      <vt:lpstr>Selectors</vt:lpstr>
      <vt:lpstr>jQuery Events</vt:lpstr>
      <vt:lpstr>Anonymous Function</vt:lpstr>
      <vt:lpstr>Document Ready Event</vt:lpstr>
      <vt:lpstr>Working with HTML DOM and CSS</vt:lpstr>
      <vt:lpstr>Effects</vt:lpstr>
      <vt:lpstr>jQuery Examples</vt:lpstr>
      <vt:lpstr>Advanced Features</vt:lpstr>
      <vt:lpstr>jQuery Family</vt:lpstr>
      <vt:lpstr>Vanilla JavaScript</vt:lpstr>
      <vt:lpstr>More Resources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</dc:creator>
  <cp:lastModifiedBy>Jack Zheng</cp:lastModifiedBy>
  <cp:revision>427</cp:revision>
  <dcterms:created xsi:type="dcterms:W3CDTF">1601-01-01T00:00:00Z</dcterms:created>
  <dcterms:modified xsi:type="dcterms:W3CDTF">2020-12-23T14:02:45Z</dcterms:modified>
</cp:coreProperties>
</file>