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01" r:id="rId1"/>
  </p:sldMasterIdLst>
  <p:notesMasterIdLst>
    <p:notesMasterId r:id="rId39"/>
  </p:notesMasterIdLst>
  <p:sldIdLst>
    <p:sldId id="258" r:id="rId2"/>
    <p:sldId id="261" r:id="rId3"/>
    <p:sldId id="262" r:id="rId4"/>
    <p:sldId id="302" r:id="rId5"/>
    <p:sldId id="299" r:id="rId6"/>
    <p:sldId id="278" r:id="rId7"/>
    <p:sldId id="285" r:id="rId8"/>
    <p:sldId id="280" r:id="rId9"/>
    <p:sldId id="281" r:id="rId10"/>
    <p:sldId id="290" r:id="rId11"/>
    <p:sldId id="282" r:id="rId12"/>
    <p:sldId id="304" r:id="rId13"/>
    <p:sldId id="308" r:id="rId14"/>
    <p:sldId id="298" r:id="rId15"/>
    <p:sldId id="279" r:id="rId16"/>
    <p:sldId id="288" r:id="rId17"/>
    <p:sldId id="271" r:id="rId18"/>
    <p:sldId id="276" r:id="rId19"/>
    <p:sldId id="289" r:id="rId20"/>
    <p:sldId id="277" r:id="rId21"/>
    <p:sldId id="287" r:id="rId22"/>
    <p:sldId id="275" r:id="rId23"/>
    <p:sldId id="300" r:id="rId24"/>
    <p:sldId id="284" r:id="rId25"/>
    <p:sldId id="265" r:id="rId26"/>
    <p:sldId id="305" r:id="rId27"/>
    <p:sldId id="294" r:id="rId28"/>
    <p:sldId id="306" r:id="rId29"/>
    <p:sldId id="292" r:id="rId30"/>
    <p:sldId id="296" r:id="rId31"/>
    <p:sldId id="297" r:id="rId32"/>
    <p:sldId id="291" r:id="rId33"/>
    <p:sldId id="286" r:id="rId34"/>
    <p:sldId id="267" r:id="rId35"/>
    <p:sldId id="268" r:id="rId36"/>
    <p:sldId id="307" r:id="rId37"/>
    <p:sldId id="273"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2B18516B-FEE9-47D2-8371-E69846347258}">
          <p14:sldIdLst>
            <p14:sldId id="258"/>
            <p14:sldId id="261"/>
            <p14:sldId id="262"/>
            <p14:sldId id="302"/>
            <p14:sldId id="299"/>
            <p14:sldId id="278"/>
            <p14:sldId id="285"/>
            <p14:sldId id="280"/>
            <p14:sldId id="281"/>
            <p14:sldId id="290"/>
            <p14:sldId id="282"/>
            <p14:sldId id="304"/>
            <p14:sldId id="308"/>
            <p14:sldId id="298"/>
            <p14:sldId id="279"/>
            <p14:sldId id="288"/>
            <p14:sldId id="271"/>
            <p14:sldId id="276"/>
            <p14:sldId id="289"/>
            <p14:sldId id="277"/>
            <p14:sldId id="287"/>
            <p14:sldId id="275"/>
            <p14:sldId id="300"/>
            <p14:sldId id="284"/>
            <p14:sldId id="265"/>
            <p14:sldId id="305"/>
            <p14:sldId id="294"/>
            <p14:sldId id="306"/>
            <p14:sldId id="292"/>
            <p14:sldId id="296"/>
            <p14:sldId id="297"/>
            <p14:sldId id="291"/>
            <p14:sldId id="286"/>
            <p14:sldId id="267"/>
            <p14:sldId id="268"/>
            <p14:sldId id="307"/>
            <p14:sldId id="27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88207" autoAdjust="0"/>
  </p:normalViewPr>
  <p:slideViewPr>
    <p:cSldViewPr>
      <p:cViewPr varScale="1">
        <p:scale>
          <a:sx n="110" d="100"/>
          <a:sy n="110" d="100"/>
        </p:scale>
        <p:origin x="3725" y="72"/>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_rels/viewProps.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2.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2970003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3617296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Applicable cases</a:t>
            </a:r>
          </a:p>
          <a:p>
            <a:r>
              <a:rPr lang="en-US" dirty="0"/>
              <a:t>Key technologies, tools, and frameworks</a:t>
            </a:r>
          </a:p>
          <a:p>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a:t>
            </a:fld>
            <a:endParaRPr lang="en-US"/>
          </a:p>
        </p:txBody>
      </p:sp>
    </p:spTree>
    <p:extLst>
      <p:ext uri="{BB962C8B-B14F-4D97-AF65-F5344CB8AC3E}">
        <p14:creationId xmlns:p14="http://schemas.microsoft.com/office/powerpoint/2010/main" val="1095935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30</a:t>
            </a:fld>
            <a:endParaRPr lang="en-US"/>
          </a:p>
        </p:txBody>
      </p:sp>
    </p:spTree>
    <p:extLst>
      <p:ext uri="{BB962C8B-B14F-4D97-AF65-F5344CB8AC3E}">
        <p14:creationId xmlns:p14="http://schemas.microsoft.com/office/powerpoint/2010/main" val="4199464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http://www.websiteoptimization.com/secrets/ajax/8-1-ajax-pattern.html</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31</a:t>
            </a:fld>
            <a:endParaRPr lang="en-US"/>
          </a:p>
        </p:txBody>
      </p:sp>
    </p:spTree>
    <p:extLst>
      <p:ext uri="{BB962C8B-B14F-4D97-AF65-F5344CB8AC3E}">
        <p14:creationId xmlns:p14="http://schemas.microsoft.com/office/powerpoint/2010/main" val="2195222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p>
        </p:txBody>
      </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p>
        </p:txBody>
      </p:sp>
      <p:sp>
        <p:nvSpPr>
          <p:cNvPr id="300035" name="Rectangle 3"/>
          <p:cNvSpPr>
            <a:spLocks noGrp="1" noChangeArrowheads="1"/>
          </p:cNvSpPr>
          <p:nvPr>
            <p:ph type="ctrTitle"/>
          </p:nvPr>
        </p:nvSpPr>
        <p:spPr>
          <a:xfrm>
            <a:off x="392113" y="466725"/>
            <a:ext cx="6618287" cy="2133600"/>
          </a:xfrm>
        </p:spPr>
        <p:txBody>
          <a:bodyPr/>
          <a:lstStyle>
            <a:lvl1pPr algn="r">
              <a:defRPr sz="4800"/>
            </a:lvl1pPr>
          </a:lstStyle>
          <a:p>
            <a:r>
              <a:rPr lang="en-US" altLang="en-US"/>
              <a:t>Click to edit Master title style</a:t>
            </a:r>
          </a:p>
        </p:txBody>
      </p:sp>
      <p:sp>
        <p:nvSpPr>
          <p:cNvPr id="300036" name="Rectangle 4"/>
          <p:cNvSpPr>
            <a:spLocks noGrp="1" noChangeArrowheads="1"/>
          </p:cNvSpPr>
          <p:nvPr>
            <p:ph type="subTitle" idx="1"/>
          </p:nvPr>
        </p:nvSpPr>
        <p:spPr>
          <a:xfrm>
            <a:off x="925513" y="3049588"/>
            <a:ext cx="6084887"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US" altLang="en-US"/>
          </a:p>
        </p:txBody>
      </p:sp>
      <p:sp>
        <p:nvSpPr>
          <p:cNvPr id="39" name="Rectangle 6"/>
          <p:cNvSpPr>
            <a:spLocks noGrp="1" noChangeArrowheads="1"/>
          </p:cNvSpPr>
          <p:nvPr>
            <p:ph type="ftr" sz="quarter" idx="11"/>
          </p:nvPr>
        </p:nvSpPr>
        <p:spPr/>
        <p:txBody>
          <a:bodyPr/>
          <a:lstStyle>
            <a:lvl1pPr>
              <a:defRPr/>
            </a:lvl1pPr>
          </a:lstStyle>
          <a:p>
            <a:pPr>
              <a:defRPr/>
            </a:pPr>
            <a:endParaRPr lang="en-US" altLang="en-US"/>
          </a:p>
        </p:txBody>
      </p:sp>
      <p:sp>
        <p:nvSpPr>
          <p:cNvPr id="40" name="Rectangle 7"/>
          <p:cNvSpPr>
            <a:spLocks noGrp="1" noChangeArrowheads="1"/>
          </p:cNvSpPr>
          <p:nvPr>
            <p:ph type="sldNum" sz="quarter" idx="12"/>
          </p:nvPr>
        </p:nvSpPr>
        <p:spPr/>
        <p:txBody>
          <a:bodyPr/>
          <a:lstStyle>
            <a:lvl1pPr>
              <a:defRPr/>
            </a:lvl1pPr>
          </a:lstStyle>
          <a:p>
            <a:pPr>
              <a:defRPr/>
            </a:pPr>
            <a:fld id="{92AA7153-7838-47B7-8E76-206FC1BEC46D}" type="slidenum">
              <a:rPr lang="en-US" altLang="en-US"/>
              <a:pPr>
                <a:defRPr/>
              </a:pPr>
              <a:t>‹#›</a:t>
            </a:fld>
            <a:endParaRPr lang="en-US" altLang="en-US"/>
          </a:p>
        </p:txBody>
      </p:sp>
      <p:pic>
        <p:nvPicPr>
          <p:cNvPr id="41" name="Picture 40" descr="https://encrypted-tbn3.google.com/images?q=tbn:ANd9GcTLAZpQzmzAPnXtyNCq1onsRE4y0bvoWlMvd3YA8Lt715oLXEJxWA"/>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15200" y="1600200"/>
            <a:ext cx="1577340" cy="104584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p:cNvSpPr>
            <a:spLocks noGrp="1" noChangeArrowheads="1"/>
          </p:cNvSpPr>
          <p:nvPr>
            <p:ph type="sldNum" sz="quarter" idx="12"/>
          </p:nvPr>
        </p:nvSpPr>
        <p:spPr>
          <a:ln/>
        </p:spPr>
        <p:txBody>
          <a:bodyPr/>
          <a:lstStyle>
            <a:lvl1pPr>
              <a:defRPr/>
            </a:lvl1pPr>
          </a:lstStyle>
          <a:p>
            <a:pPr>
              <a:defRPr/>
            </a:pPr>
            <a:fld id="{A06D3E48-136C-48B6-830C-37B7EE302BBF}"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12/23/2020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4234410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28" name="Rectangle 4"/>
          <p:cNvSpPr>
            <a:spLocks noGrp="1" noChangeArrowheads="1"/>
          </p:cNvSpPr>
          <p:nvPr>
            <p:ph type="body" idx="1"/>
          </p:nvPr>
        </p:nvSpPr>
        <p:spPr bwMode="auto">
          <a:xfrm>
            <a:off x="228599" y="1066801"/>
            <a:ext cx="8716963" cy="5248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9013"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299014"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299015"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a:pPr>
                <a:defRPr/>
              </a:pPr>
              <a:t>‹#›</a:t>
            </a:fld>
            <a:endParaRPr lang="en-US" altLang="en-US"/>
          </a:p>
        </p:txBody>
      </p:sp>
      <p:pic>
        <p:nvPicPr>
          <p:cNvPr id="40" name="Picture 39" descr="https://encrypted-tbn3.google.com/images?q=tbn:ANd9GcTLAZpQzmzAPnXtyNCq1onsRE4y0bvoWlMvd3YA8Lt715oLXEJxWA"/>
          <p:cNvPicPr>
            <a:picLocks noChangeAspect="1"/>
          </p:cNvPicPr>
          <p:nvPr userDrawn="1"/>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92440" y="152400"/>
            <a:ext cx="1051560" cy="69723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908" r:id="rId1"/>
    <p:sldLayoutId id="2147483898" r:id="rId2"/>
    <p:sldLayoutId id="2147483899" r:id="rId3"/>
    <p:sldLayoutId id="2147483909" r:id="rId4"/>
  </p:sldLayoutIdLst>
  <p:hf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defRPr>
      </a:lvl2pPr>
      <a:lvl3pPr algn="l" rtl="0" eaLnBrk="0" fontAlgn="base" hangingPunct="0">
        <a:spcBef>
          <a:spcPct val="0"/>
        </a:spcBef>
        <a:spcAft>
          <a:spcPct val="0"/>
        </a:spcAft>
        <a:defRPr sz="3900" b="1">
          <a:solidFill>
            <a:schemeClr val="tx2"/>
          </a:solidFill>
          <a:latin typeface="Arial" charset="0"/>
        </a:defRPr>
      </a:lvl3pPr>
      <a:lvl4pPr algn="l" rtl="0" eaLnBrk="0" fontAlgn="base" hangingPunct="0">
        <a:spcBef>
          <a:spcPct val="0"/>
        </a:spcBef>
        <a:spcAft>
          <a:spcPct val="0"/>
        </a:spcAft>
        <a:defRPr sz="3900" b="1">
          <a:solidFill>
            <a:schemeClr val="tx2"/>
          </a:solidFill>
          <a:latin typeface="Arial" charset="0"/>
        </a:defRPr>
      </a:lvl4pPr>
      <a:lvl5pPr algn="l" rtl="0" eaLnBrk="0" fontAlgn="base" hangingPunct="0">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edocr.com/v/j23zyenr/jgzheng/Single-Page-Applications-Serverles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hyperlink" Target="https://stackoverflow.com/questions/1059832/is-client-side-ui-rendering-via-javascript-a-good-idea"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tage.vambenepe.com/archives/1801"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martinfowler.com/articles/serverless.html" TargetMode="External"/><Relationship Id="rId2" Type="http://schemas.openxmlformats.org/officeDocument/2006/relationships/hyperlink" Target="https://docs.microsoft.com/en-us/azure/architecture/reference-architectures/serverless/web-ap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forbes.com/sites/jasonbloomberg/2015/02/09/service-oriented-architecture-enabler-of-the-digital-world/"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softwareengineering.stackexchange.com/questions/140036/is-it-a-good-idea-to-do-ui-100-in-javascript-and-provide-data-through-an-api"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johnpapa.net/pageinspa/"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evelopers.google.com/web/fundamentals/architecture/app-shell" TargetMode="External"/><Relationship Id="rId2" Type="http://schemas.openxmlformats.org/officeDocument/2006/relationships/hyperlink" Target="https://johnpapa.net/pageinspa/"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johnpapa.net/pageinspa/"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johnpapa.net/pageinspa/"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cc-ng-z.azurewebsites.net/" TargetMode="External"/><Relationship Id="rId2" Type="http://schemas.openxmlformats.org/officeDocument/2006/relationships/hyperlink" Target="http://www.zillow.co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desrist2017.kit.edu/" TargetMode="External"/><Relationship Id="rId2" Type="http://schemas.openxmlformats.org/officeDocument/2006/relationships/hyperlink" Target="https://onepagelove.com/what-exactly-is-a-one-page-website" TargetMode="External"/><Relationship Id="rId1" Type="http://schemas.openxmlformats.org/officeDocument/2006/relationships/slideLayout" Target="../slideLayouts/slideLayout2.xml"/><Relationship Id="rId6" Type="http://schemas.openxmlformats.org/officeDocument/2006/relationships/hyperlink" Target="http://www.awwwards.com/websites/single-page/" TargetMode="External"/><Relationship Id="rId5" Type="http://schemas.openxmlformats.org/officeDocument/2006/relationships/hyperlink" Target="https://onepagelove.com/" TargetMode="External"/><Relationship Id="rId4" Type="http://schemas.openxmlformats.org/officeDocument/2006/relationships/hyperlink" Target="http://www.100yearsofnps.com/"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en.wikipedia.org/wiki/Web_API" TargetMode="External"/><Relationship Id="rId2" Type="http://schemas.openxmlformats.org/officeDocument/2006/relationships/hyperlink" Target="http://code.tutsplus.com/articles/the-increasing-importance-of-apis-in-web-development--net-22368" TargetMode="External"/><Relationship Id="rId1" Type="http://schemas.openxmlformats.org/officeDocument/2006/relationships/slideLayout" Target="../slideLayouts/slideLayout2.xml"/><Relationship Id="rId5" Type="http://schemas.openxmlformats.org/officeDocument/2006/relationships/hyperlink" Target="http://www.programmableweb.com/api-research" TargetMode="External"/><Relationship Id="rId4" Type="http://schemas.openxmlformats.org/officeDocument/2006/relationships/hyperlink" Target="http://www.programmableweb.com/apis/directory"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drdobbs.com/web-development/restful-web-services-a-tutorial/240169069" TargetMode="External"/><Relationship Id="rId2" Type="http://schemas.openxmlformats.org/officeDocument/2006/relationships/hyperlink" Target="http://www.ibm.com/developerworks/webservices/library/ws-restful/"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it-ebooks-api.info/v1/search/php/page/3"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json.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websiteoptimization.com/secrets/ajax/8-1-ajax-pattern.html" TargetMode="External"/></Relationships>
</file>

<file path=ppt/slides/_rels/slide32.xml.rels><?xml version="1.0" encoding="UTF-8" standalone="yes"?>
<Relationships xmlns="http://schemas.openxmlformats.org/package/2006/relationships"><Relationship Id="rId2" Type="http://schemas.openxmlformats.org/officeDocument/2006/relationships/hyperlink" Target="https://stateofjs.com/"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stackoverflow.com/questions/21862054/single-page-application-advantages-and-disadvantages"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css-tricks.com/the-great-divide/"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s://dannorth.net/2011/12/19/the-rise-and-rise-of-javascript/comment-page-1/" TargetMode="External"/><Relationship Id="rId13" Type="http://schemas.openxmlformats.org/officeDocument/2006/relationships/hyperlink" Target="http://tutorialzine.com/2015/02/single-page-app-without-a-framework/" TargetMode="External"/><Relationship Id="rId3" Type="http://schemas.openxmlformats.org/officeDocument/2006/relationships/hyperlink" Target="http://blog.octo.com/en/new-web-application-architectures-and-impacts-for-enterprises-1/" TargetMode="External"/><Relationship Id="rId7" Type="http://schemas.openxmlformats.org/officeDocument/2006/relationships/hyperlink" Target="https://hackernoon.com/what-is-serverless-architecture-what-are-its-pros-and-cons-cc4b804022e9" TargetMode="External"/><Relationship Id="rId12" Type="http://schemas.openxmlformats.org/officeDocument/2006/relationships/hyperlink" Target="http://singlepageappbook.com/" TargetMode="External"/><Relationship Id="rId2" Type="http://schemas.openxmlformats.org/officeDocument/2006/relationships/hyperlink" Target="https://www.applause.com/blog/javascript-is-eating-the-world" TargetMode="External"/><Relationship Id="rId16" Type="http://schemas.openxmlformats.org/officeDocument/2006/relationships/hyperlink" Target="https://docs.microsoft.com/en-us/azure/architecture/reference-architectures/serverless/web-app" TargetMode="External"/><Relationship Id="rId1" Type="http://schemas.openxmlformats.org/officeDocument/2006/relationships/slideLayout" Target="../slideLayouts/slideLayout2.xml"/><Relationship Id="rId6" Type="http://schemas.openxmlformats.org/officeDocument/2006/relationships/hyperlink" Target="http://www.johnpapa.net/pageinspa/" TargetMode="External"/><Relationship Id="rId11" Type="http://schemas.openxmlformats.org/officeDocument/2006/relationships/hyperlink" Target="https://johnpapa.net/spa/" TargetMode="External"/><Relationship Id="rId5" Type="http://schemas.openxmlformats.org/officeDocument/2006/relationships/hyperlink" Target="http://www.slideshare.net/bastila/sencha-web-applications-come-of-age" TargetMode="External"/><Relationship Id="rId15" Type="http://schemas.openxmlformats.org/officeDocument/2006/relationships/hyperlink" Target="https://www.fullstackfirebase.com/introduction/what-is-serverless" TargetMode="External"/><Relationship Id="rId10" Type="http://schemas.openxmlformats.org/officeDocument/2006/relationships/hyperlink" Target="https://mobidev.biz/blog/3_types_of_web_application_architecture" TargetMode="External"/><Relationship Id="rId4" Type="http://schemas.openxmlformats.org/officeDocument/2006/relationships/hyperlink" Target="https://blog.octo.com/en/new-web-application-architectures-and-impacts-for-enterprises-2/" TargetMode="External"/><Relationship Id="rId9" Type="http://schemas.openxmlformats.org/officeDocument/2006/relationships/hyperlink" Target="https://www.itprotoday.com/web-development/explore-new-world-javascript-focused-client-side-web-development" TargetMode="External"/><Relationship Id="rId14" Type="http://schemas.openxmlformats.org/officeDocument/2006/relationships/hyperlink" Target="https://en.wikipedia.org/wiki/Single-page_application"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dashboard.developereconomics.com/?survey=de15#mobile" TargetMode="External"/><Relationship Id="rId3" Type="http://schemas.openxmlformats.org/officeDocument/2006/relationships/hyperlink" Target="https://insights.stackoverflow.com/survey/2018" TargetMode="External"/><Relationship Id="rId7" Type="http://schemas.openxmlformats.org/officeDocument/2006/relationships/hyperlink" Target="http://studenthackers.devpost.com/2015.html" TargetMode="External"/><Relationship Id="rId2" Type="http://schemas.openxmlformats.org/officeDocument/2006/relationships/hyperlink" Target="https://octoverse.github.com/projects#languages" TargetMode="External"/><Relationship Id="rId1" Type="http://schemas.openxmlformats.org/officeDocument/2006/relationships/slideLayout" Target="../slideLayouts/slideLayout2.xml"/><Relationship Id="rId6" Type="http://schemas.openxmlformats.org/officeDocument/2006/relationships/hyperlink" Target="https://redmonk.com/sogrady/2018/08/10/language-rankings-6-18/" TargetMode="External"/><Relationship Id="rId11" Type="http://schemas.openxmlformats.org/officeDocument/2006/relationships/hyperlink" Target="https://developer.wordpress.com/2015/11/23/the-story-behind-the-new-wordpress-com/" TargetMode="External"/><Relationship Id="rId5" Type="http://schemas.openxmlformats.org/officeDocument/2006/relationships/hyperlink" Target="http://www.techrepublic.com/article/here-are-the-3-most-in-demand-coding-languages-and-where-you-can-find-a-developer-job/" TargetMode="External"/><Relationship Id="rId10" Type="http://schemas.openxmlformats.org/officeDocument/2006/relationships/hyperlink" Target="https://developer.wordpress.com/calypso/" TargetMode="External"/><Relationship Id="rId4" Type="http://schemas.openxmlformats.org/officeDocument/2006/relationships/hyperlink" Target="https://gooroo.io/GoorooTHINK/Article/16300/Programming-languages--salaries-and-demand-May-2015" TargetMode="External"/><Relationship Id="rId9" Type="http://schemas.openxmlformats.org/officeDocument/2006/relationships/hyperlink" Target="https://arc.applause.com/2015/11/24/wordpress-javascript-calyps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hyperlink" Target="http://msdn.microsoft.com/en-us/library/ee658109.aspx"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blog.octo.com/en/new-web-application-architectures-and-impacts-for-enterprises-1/"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openajax.org/member/wiki/images/8/89/NexawebAjaxCharacteristics.pdf"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152400" y="533400"/>
            <a:ext cx="7010401" cy="2133600"/>
          </a:xfrm>
        </p:spPr>
        <p:txBody>
          <a:bodyPr>
            <a:normAutofit/>
          </a:bodyPr>
          <a:lstStyle/>
          <a:p>
            <a:r>
              <a:rPr lang="en-US" sz="3600" dirty="0"/>
              <a:t>SPA, Web API, </a:t>
            </a:r>
            <a:r>
              <a:rPr lang="en-US" sz="3600" dirty="0" err="1"/>
              <a:t>Serverless</a:t>
            </a:r>
            <a:r>
              <a:rPr lang="en-US" sz="3600" dirty="0"/>
              <a:t> </a:t>
            </a:r>
            <a:br>
              <a:rPr lang="en-US" sz="3200" dirty="0"/>
            </a:br>
            <a:r>
              <a:rPr lang="en-US" sz="2800" dirty="0"/>
              <a:t>the change of web app architectures</a:t>
            </a:r>
            <a:endParaRPr lang="en-US" sz="3200" dirty="0"/>
          </a:p>
        </p:txBody>
      </p:sp>
      <p:sp>
        <p:nvSpPr>
          <p:cNvPr id="3075" name="Rectangle 5"/>
          <p:cNvSpPr>
            <a:spLocks noGrp="1" noChangeArrowheads="1"/>
          </p:cNvSpPr>
          <p:nvPr>
            <p:ph type="subTitle" idx="1"/>
          </p:nvPr>
        </p:nvSpPr>
        <p:spPr/>
        <p:txBody>
          <a:bodyPr>
            <a:normAutofit/>
          </a:bodyPr>
          <a:lstStyle/>
          <a:p>
            <a:pPr>
              <a:lnSpc>
                <a:spcPct val="90000"/>
              </a:lnSpc>
            </a:pPr>
            <a:r>
              <a:rPr lang="en-US" sz="2400"/>
              <a:t>IT 4403 Advanced Web and Mobile Applications</a:t>
            </a:r>
            <a:endParaRPr lang="en-US" sz="2400" dirty="0"/>
          </a:p>
        </p:txBody>
      </p:sp>
      <p:sp>
        <p:nvSpPr>
          <p:cNvPr id="3076" name="Rectangle 6"/>
          <p:cNvSpPr>
            <a:spLocks noChangeArrowheads="1"/>
          </p:cNvSpPr>
          <p:nvPr/>
        </p:nvSpPr>
        <p:spPr bwMode="auto">
          <a:xfrm>
            <a:off x="3505200" y="4986141"/>
            <a:ext cx="2209800" cy="762000"/>
          </a:xfrm>
          <a:prstGeom prst="rect">
            <a:avLst/>
          </a:prstGeom>
          <a:noFill/>
          <a:ln w="9525">
            <a:noFill/>
            <a:miter lim="800000"/>
            <a:headEnd/>
            <a:tailEnd/>
          </a:ln>
        </p:spPr>
        <p:txBody>
          <a:bodyPr/>
          <a:lstStyle/>
          <a:p>
            <a:pPr algn="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gn="r">
              <a:lnSpc>
                <a:spcPct val="80000"/>
              </a:lnSpc>
              <a:spcBef>
                <a:spcPct val="20000"/>
              </a:spcBef>
              <a:buClr>
                <a:schemeClr val="tx2"/>
              </a:buClr>
              <a:buSzPct val="70000"/>
              <a:buFont typeface="Wingdings" pitchFamily="2" charset="2"/>
              <a:buNone/>
            </a:pPr>
            <a:r>
              <a:rPr lang="en-US" sz="2000" dirty="0"/>
              <a:t>Fall 2019</a:t>
            </a:r>
          </a:p>
        </p:txBody>
      </p:sp>
      <p:sp>
        <p:nvSpPr>
          <p:cNvPr id="2" name="Rectangle 1"/>
          <p:cNvSpPr/>
          <p:nvPr/>
        </p:nvSpPr>
        <p:spPr>
          <a:xfrm>
            <a:off x="1600200" y="6477000"/>
            <a:ext cx="6629400" cy="307777"/>
          </a:xfrm>
          <a:prstGeom prst="rect">
            <a:avLst/>
          </a:prstGeom>
        </p:spPr>
        <p:txBody>
          <a:bodyPr wrap="square">
            <a:spAutoFit/>
          </a:bodyPr>
          <a:lstStyle/>
          <a:p>
            <a:r>
              <a:rPr lang="en-US" sz="1400" dirty="0">
                <a:hlinkClick r:id="rId3"/>
              </a:rPr>
              <a:t>https://www.edocr.com/v/j23zyenr/jgzheng/Single-Page-Applications-Serverless</a:t>
            </a:r>
            <a:r>
              <a:rPr lang="en-US" sz="1400" dirty="0"/>
              <a:t> </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1219" y="4743997"/>
            <a:ext cx="1059187" cy="1067594"/>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Transfer of UI Logic</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10</a:t>
            </a:fld>
            <a:endParaRPr lang="en-US" altLang="en-US"/>
          </a:p>
        </p:txBody>
      </p:sp>
      <p:sp>
        <p:nvSpPr>
          <p:cNvPr id="4" name="Content Placeholder 3"/>
          <p:cNvSpPr>
            <a:spLocks noGrp="1"/>
          </p:cNvSpPr>
          <p:nvPr>
            <p:ph sz="quarter" idx="10"/>
          </p:nvPr>
        </p:nvSpPr>
        <p:spPr/>
        <p:txBody>
          <a:bodyPr>
            <a:normAutofit fontScale="85000" lnSpcReduction="20000"/>
          </a:bodyPr>
          <a:lstStyle/>
          <a:p>
            <a:r>
              <a:rPr lang="en-US" dirty="0"/>
              <a:t>UI logic moves to the client side, which can include</a:t>
            </a:r>
          </a:p>
          <a:p>
            <a:pPr lvl="1"/>
            <a:r>
              <a:rPr lang="en-US" dirty="0"/>
              <a:t>Layout</a:t>
            </a:r>
          </a:p>
          <a:p>
            <a:pPr lvl="1"/>
            <a:r>
              <a:rPr lang="en-US" dirty="0"/>
              <a:t>User interaction</a:t>
            </a:r>
          </a:p>
          <a:p>
            <a:pPr lvl="1"/>
            <a:r>
              <a:rPr lang="en-US" dirty="0"/>
              <a:t>Dynamic effects</a:t>
            </a:r>
          </a:p>
          <a:p>
            <a:pPr lvl="1"/>
            <a:r>
              <a:rPr lang="en-US" dirty="0"/>
              <a:t>Animation</a:t>
            </a:r>
          </a:p>
          <a:p>
            <a:pPr lvl="1"/>
            <a:r>
              <a:rPr lang="en-US" dirty="0"/>
              <a:t>Content presentation update/refresh</a:t>
            </a:r>
          </a:p>
          <a:p>
            <a:pPr lvl="1"/>
            <a:r>
              <a:rPr lang="en-US" dirty="0"/>
              <a:t>These functionalities are handled by HTML5/JavaScript </a:t>
            </a:r>
            <a:r>
              <a:rPr lang="en-US" dirty="0">
                <a:hlinkClick r:id="rId2"/>
              </a:rPr>
              <a:t>https://stackoverflow.com/questions/1059832/is-client-side-ui-rendering-via-javascript-a-good-idea</a:t>
            </a:r>
            <a:r>
              <a:rPr lang="en-US" dirty="0"/>
              <a:t> </a:t>
            </a:r>
          </a:p>
          <a:p>
            <a:r>
              <a:rPr lang="en-US" dirty="0"/>
              <a:t>The server’s diminished role</a:t>
            </a:r>
          </a:p>
          <a:p>
            <a:pPr lvl="1"/>
            <a:r>
              <a:rPr lang="en-US" dirty="0"/>
              <a:t>The server maintains no UI state. </a:t>
            </a:r>
          </a:p>
          <a:p>
            <a:pPr lvl="1"/>
            <a:r>
              <a:rPr lang="en-US" dirty="0"/>
              <a:t>The server, however, does provide resources to the client. Those resources start out with the initial HTML for the web page (the shell) and may in response to client HTTP requests for data in the form of HTML fragments, JSON data, or on-demand JavaScript/CSS.</a:t>
            </a:r>
          </a:p>
        </p:txBody>
      </p:sp>
    </p:spTree>
    <p:extLst>
      <p:ext uri="{BB962C8B-B14F-4D97-AF65-F5344CB8AC3E}">
        <p14:creationId xmlns:p14="http://schemas.microsoft.com/office/powerpoint/2010/main" val="1203656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AJAX + (RESTful) Services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11</a:t>
            </a:fld>
            <a:endParaRPr lang="en-US" altLang="en-US"/>
          </a:p>
        </p:txBody>
      </p:sp>
      <p:sp>
        <p:nvSpPr>
          <p:cNvPr id="4" name="Content Placeholder 3"/>
          <p:cNvSpPr>
            <a:spLocks noGrp="1"/>
          </p:cNvSpPr>
          <p:nvPr>
            <p:ph sz="quarter" idx="10"/>
          </p:nvPr>
        </p:nvSpPr>
        <p:spPr/>
        <p:txBody>
          <a:bodyPr/>
          <a:lstStyle/>
          <a:p>
            <a:endParaRPr lang="en-US" dirty="0"/>
          </a:p>
        </p:txBody>
      </p:sp>
      <p:pic>
        <p:nvPicPr>
          <p:cNvPr id="2052" name="Picture 4" descr="http://stage.vambenepe.com/wp-content/uploads/Orion_Architecture_1.jpg"/>
          <p:cNvPicPr>
            <a:picLocks noChangeAspect="1" noChangeArrowheads="1"/>
          </p:cNvPicPr>
          <p:nvPr/>
        </p:nvPicPr>
        <p:blipFill rotWithShape="1">
          <a:blip r:embed="rId2">
            <a:extLst>
              <a:ext uri="{28A0092B-C50C-407E-A947-70E740481C1C}">
                <a14:useLocalDpi xmlns:a14="http://schemas.microsoft.com/office/drawing/2010/main" val="0"/>
              </a:ext>
            </a:extLst>
          </a:blip>
          <a:srcRect l="4761" t="7619" r="1905" b="4761"/>
          <a:stretch/>
        </p:blipFill>
        <p:spPr bwMode="auto">
          <a:xfrm>
            <a:off x="304800" y="1066800"/>
            <a:ext cx="7467600" cy="52578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26602" y="6415253"/>
            <a:ext cx="4168129" cy="338554"/>
          </a:xfrm>
          <a:prstGeom prst="rect">
            <a:avLst/>
          </a:prstGeom>
        </p:spPr>
        <p:txBody>
          <a:bodyPr wrap="none">
            <a:spAutoFit/>
          </a:bodyPr>
          <a:lstStyle/>
          <a:p>
            <a:r>
              <a:rPr lang="en-US" sz="1600" dirty="0">
                <a:hlinkClick r:id="rId3"/>
              </a:rPr>
              <a:t>http://stage.vambenepe.com/archives/1801</a:t>
            </a:r>
            <a:r>
              <a:rPr lang="en-US" sz="1600" dirty="0"/>
              <a:t> </a:t>
            </a:r>
          </a:p>
        </p:txBody>
      </p:sp>
      <p:sp>
        <p:nvSpPr>
          <p:cNvPr id="7" name="Callout: Line 5"/>
          <p:cNvSpPr/>
          <p:nvPr/>
        </p:nvSpPr>
        <p:spPr bwMode="auto">
          <a:xfrm>
            <a:off x="7269161" y="3733800"/>
            <a:ext cx="1676400" cy="847198"/>
          </a:xfrm>
          <a:prstGeom prst="borderCallout1">
            <a:avLst>
              <a:gd name="adj1" fmla="val 64159"/>
              <a:gd name="adj2" fmla="val -1418"/>
              <a:gd name="adj3" fmla="val 18976"/>
              <a:gd name="adj4" fmla="val -49580"/>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This can be any server from any</a:t>
            </a:r>
            <a:r>
              <a:rPr kumimoji="0" lang="en-US" sz="1800" b="0" i="0" u="none" strike="noStrike" cap="none" normalizeH="0" dirty="0">
                <a:ln>
                  <a:noFill/>
                </a:ln>
                <a:solidFill>
                  <a:schemeClr val="tx1"/>
                </a:solidFill>
                <a:effectLst/>
                <a:latin typeface="Arial" charset="0"/>
              </a:rPr>
              <a:t> domain</a:t>
            </a:r>
            <a:endParaRPr kumimoji="0" lang="en-US" sz="18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462286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Serverless</a:t>
            </a:r>
            <a:endParaRPr lang="en-US" dirty="0"/>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12</a:t>
            </a:fld>
            <a:endParaRPr lang="en-US" altLang="en-US"/>
          </a:p>
        </p:txBody>
      </p:sp>
      <p:sp>
        <p:nvSpPr>
          <p:cNvPr id="4" name="Content Placeholder 3"/>
          <p:cNvSpPr>
            <a:spLocks noGrp="1"/>
          </p:cNvSpPr>
          <p:nvPr>
            <p:ph sz="quarter" idx="10"/>
          </p:nvPr>
        </p:nvSpPr>
        <p:spPr/>
        <p:txBody>
          <a:bodyPr>
            <a:normAutofit fontScale="55000" lnSpcReduction="20000"/>
          </a:bodyPr>
          <a:lstStyle/>
          <a:p>
            <a:r>
              <a:rPr lang="en-US" dirty="0"/>
              <a:t>The term </a:t>
            </a:r>
            <a:r>
              <a:rPr lang="en-US" dirty="0" err="1"/>
              <a:t>serverless</a:t>
            </a:r>
            <a:r>
              <a:rPr lang="en-US" dirty="0"/>
              <a:t> application has two distinct but related meanings (</a:t>
            </a:r>
            <a:r>
              <a:rPr lang="en-US" dirty="0">
                <a:hlinkClick r:id="rId2"/>
              </a:rPr>
              <a:t>https://docs.microsoft.com/en-us/azure/architecture/reference-architectures/serverless/web-app</a:t>
            </a:r>
            <a:r>
              <a:rPr lang="en-US" dirty="0"/>
              <a:t>):</a:t>
            </a:r>
          </a:p>
          <a:p>
            <a:pPr lvl="1"/>
            <a:r>
              <a:rPr lang="en-US" b="1" dirty="0"/>
              <a:t>Backend as a service</a:t>
            </a:r>
            <a:r>
              <a:rPr lang="en-US" dirty="0"/>
              <a:t> (</a:t>
            </a:r>
            <a:r>
              <a:rPr lang="en-US" dirty="0" err="1"/>
              <a:t>BaaS</a:t>
            </a:r>
            <a:r>
              <a:rPr lang="en-US" dirty="0"/>
              <a:t>). Backend cloud services, such as databases and storage, provide APIs that enable client applications to connect directly to these services.</a:t>
            </a:r>
          </a:p>
          <a:p>
            <a:pPr lvl="1"/>
            <a:r>
              <a:rPr lang="en-US" b="1" dirty="0"/>
              <a:t>Functions as a service</a:t>
            </a:r>
            <a:r>
              <a:rPr lang="en-US" dirty="0"/>
              <a:t> (</a:t>
            </a:r>
            <a:r>
              <a:rPr lang="en-US" dirty="0" err="1"/>
              <a:t>FaaS</a:t>
            </a:r>
            <a:r>
              <a:rPr lang="en-US" dirty="0"/>
              <a:t>). In this model, a "function" is a piece of code that is deployed to the cloud and runs inside a hosting environment that completely abstracts the servers that run the code.</a:t>
            </a:r>
          </a:p>
          <a:p>
            <a:r>
              <a:rPr lang="en-US" dirty="0"/>
              <a:t>Both definitions have in common the idea that developers and DevOps personnel don't need to deploy, configure, or manage servers.</a:t>
            </a:r>
          </a:p>
          <a:p>
            <a:r>
              <a:rPr lang="en-US" dirty="0" err="1"/>
              <a:t>Serverless</a:t>
            </a:r>
            <a:r>
              <a:rPr lang="en-US" dirty="0"/>
              <a:t> applications are event-driven cloud-based systems where application development rely solely on a combination of </a:t>
            </a:r>
            <a:r>
              <a:rPr lang="en-US" b="1" dirty="0"/>
              <a:t>third-party services, client-side logic </a:t>
            </a:r>
            <a:r>
              <a:rPr lang="en-US" dirty="0"/>
              <a:t>and cloud-hosted remote procedure calls </a:t>
            </a:r>
            <a:r>
              <a:rPr lang="en-US" b="1" dirty="0"/>
              <a:t>(Functions as a Service)</a:t>
            </a:r>
            <a:r>
              <a:rPr lang="en-US" dirty="0"/>
              <a:t>.</a:t>
            </a:r>
          </a:p>
          <a:p>
            <a:r>
              <a:rPr lang="en-US" i="1" dirty="0" err="1"/>
              <a:t>Serverless</a:t>
            </a:r>
            <a:r>
              <a:rPr lang="en-US" i="1" dirty="0"/>
              <a:t> architectures are application designs that incorporate third-party “Backend as a Service” (</a:t>
            </a:r>
            <a:r>
              <a:rPr lang="en-US" i="1" dirty="0" err="1"/>
              <a:t>BaaS</a:t>
            </a:r>
            <a:r>
              <a:rPr lang="en-US" i="1" dirty="0"/>
              <a:t>) services, and/or that include custom code run in managed, ephemeral containers on a “Functions as a Service” (</a:t>
            </a:r>
            <a:r>
              <a:rPr lang="en-US" i="1" dirty="0" err="1"/>
              <a:t>FaaS</a:t>
            </a:r>
            <a:r>
              <a:rPr lang="en-US" i="1" dirty="0"/>
              <a:t>) platform. By using these ideas, and related ones like single-page applications, such architectures remove much of the need for a traditional always-on server component. </a:t>
            </a:r>
            <a:r>
              <a:rPr lang="en-US" i="1" dirty="0" err="1"/>
              <a:t>Serverless</a:t>
            </a:r>
            <a:r>
              <a:rPr lang="en-US" i="1" dirty="0"/>
              <a:t> architectures may benefit from significantly reduced operational cost, complexity, and engineering lead time, at a cost of increased reliance on vendor dependencies and comparatively immature supporting services. </a:t>
            </a:r>
            <a:r>
              <a:rPr lang="en-US" dirty="0">
                <a:hlinkClick r:id="rId3"/>
              </a:rPr>
              <a:t>https://martinfowler.com/articles/serverless.html</a:t>
            </a:r>
            <a:endParaRPr lang="en-US" dirty="0"/>
          </a:p>
        </p:txBody>
      </p:sp>
    </p:spTree>
    <p:extLst>
      <p:ext uri="{BB962C8B-B14F-4D97-AF65-F5344CB8AC3E}">
        <p14:creationId xmlns:p14="http://schemas.microsoft.com/office/powerpoint/2010/main" val="2712480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13</a:t>
            </a:fld>
            <a:endParaRPr lang="en-US" altLang="en-US"/>
          </a:p>
        </p:txBody>
      </p:sp>
      <p:sp>
        <p:nvSpPr>
          <p:cNvPr id="4" name="Content Placeholder 3"/>
          <p:cNvSpPr>
            <a:spLocks noGrp="1"/>
          </p:cNvSpPr>
          <p:nvPr>
            <p:ph sz="quarter" idx="10"/>
          </p:nvPr>
        </p:nvSpPr>
        <p:spPr/>
        <p:txBody>
          <a:bodyPr/>
          <a:lstStyle/>
          <a:p>
            <a:r>
              <a:rPr lang="en-US" dirty="0" err="1"/>
              <a:t>Microservices</a:t>
            </a:r>
            <a:r>
              <a:rPr lang="en-US" dirty="0"/>
              <a:t>: </a:t>
            </a:r>
            <a:r>
              <a:rPr lang="en-US" u="sng" dirty="0">
                <a:hlinkClick r:id="rId2"/>
              </a:rPr>
              <a:t>http://www.forbes.com/sites/jasonbloomberg/2015/02/09/service-oriented-architecture-enabler-of-the-digital-world/</a:t>
            </a:r>
            <a:endParaRPr lang="en-US" dirty="0"/>
          </a:p>
          <a:p>
            <a:endParaRPr lang="en-US" dirty="0"/>
          </a:p>
        </p:txBody>
      </p:sp>
    </p:spTree>
    <p:extLst>
      <p:ext uri="{BB962C8B-B14F-4D97-AF65-F5344CB8AC3E}">
        <p14:creationId xmlns:p14="http://schemas.microsoft.com/office/powerpoint/2010/main" val="2113519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it good?</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14</a:t>
            </a:fld>
            <a:endParaRPr lang="en-US" altLang="en-US"/>
          </a:p>
        </p:txBody>
      </p:sp>
      <p:sp>
        <p:nvSpPr>
          <p:cNvPr id="4" name="Content Placeholder 3"/>
          <p:cNvSpPr>
            <a:spLocks noGrp="1"/>
          </p:cNvSpPr>
          <p:nvPr>
            <p:ph sz="quarter" idx="10"/>
          </p:nvPr>
        </p:nvSpPr>
        <p:spPr/>
        <p:txBody>
          <a:bodyPr/>
          <a:lstStyle/>
          <a:p>
            <a:r>
              <a:rPr lang="en-US" dirty="0"/>
              <a:t>See some discussion here</a:t>
            </a:r>
          </a:p>
          <a:p>
            <a:pPr lvl="1"/>
            <a:r>
              <a:rPr lang="en-US" dirty="0">
                <a:hlinkClick r:id="rId2"/>
              </a:rPr>
              <a:t>https://softwareengineering.stackexchange.com/questions/140036/is-it-a-good-idea-to-do-ui-100-in-javascript-and-provide-data-through-an-api</a:t>
            </a:r>
            <a:r>
              <a:rPr lang="en-US" dirty="0"/>
              <a:t> </a:t>
            </a:r>
          </a:p>
        </p:txBody>
      </p:sp>
    </p:spTree>
    <p:extLst>
      <p:ext uri="{BB962C8B-B14F-4D97-AF65-F5344CB8AC3E}">
        <p14:creationId xmlns:p14="http://schemas.microsoft.com/office/powerpoint/2010/main" val="3245536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SPA</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15</a:t>
            </a:fld>
            <a:endParaRPr lang="en-US" altLang="en-US"/>
          </a:p>
        </p:txBody>
      </p:sp>
      <p:sp>
        <p:nvSpPr>
          <p:cNvPr id="4" name="Content Placeholder 3"/>
          <p:cNvSpPr>
            <a:spLocks noGrp="1"/>
          </p:cNvSpPr>
          <p:nvPr>
            <p:ph sz="quarter" idx="10"/>
          </p:nvPr>
        </p:nvSpPr>
        <p:spPr/>
        <p:txBody>
          <a:bodyPr>
            <a:normAutofit fontScale="92500" lnSpcReduction="10000"/>
          </a:bodyPr>
          <a:lstStyle/>
          <a:p>
            <a:r>
              <a:rPr lang="en-US" dirty="0"/>
              <a:t>A single-page application (SPA) is a web application or web site (the whole application or site) that fits on a single web page with the goal of providing a more fluid user experience similar to a desktop application.</a:t>
            </a:r>
          </a:p>
          <a:p>
            <a:r>
              <a:rPr lang="en-US" dirty="0"/>
              <a:t>The page does not reload at any point in the process, nor does control transfer to another page.</a:t>
            </a:r>
          </a:p>
          <a:p>
            <a:r>
              <a:rPr lang="en-US" dirty="0"/>
              <a:t>The application or the page involves dynamic communications with the server behind the scenes.</a:t>
            </a:r>
          </a:p>
          <a:p>
            <a:r>
              <a:rPr lang="en-US" dirty="0"/>
              <a:t>It’s an extreme version of rich client focused web application architecture</a:t>
            </a:r>
          </a:p>
        </p:txBody>
      </p:sp>
    </p:spTree>
    <p:extLst>
      <p:ext uri="{BB962C8B-B14F-4D97-AF65-F5344CB8AC3E}">
        <p14:creationId xmlns:p14="http://schemas.microsoft.com/office/powerpoint/2010/main" val="3498227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SPA Key Principles and Concepts</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16</a:t>
            </a:fld>
            <a:endParaRPr lang="en-US" altLang="en-US"/>
          </a:p>
        </p:txBody>
      </p:sp>
      <p:sp>
        <p:nvSpPr>
          <p:cNvPr id="4" name="Content Placeholder 3"/>
          <p:cNvSpPr>
            <a:spLocks noGrp="1"/>
          </p:cNvSpPr>
          <p:nvPr>
            <p:ph sz="quarter" idx="10"/>
          </p:nvPr>
        </p:nvSpPr>
        <p:spPr/>
        <p:txBody>
          <a:bodyPr/>
          <a:lstStyle/>
          <a:p>
            <a:r>
              <a:rPr lang="en-US"/>
              <a:t>Page/shell</a:t>
            </a:r>
          </a:p>
          <a:p>
            <a:r>
              <a:rPr lang="en-US"/>
              <a:t>View</a:t>
            </a:r>
          </a:p>
          <a:p>
            <a:r>
              <a:rPr lang="en-US"/>
              <a:t>Data/resource</a:t>
            </a:r>
            <a:endParaRPr lang="en-US" dirty="0"/>
          </a:p>
        </p:txBody>
      </p:sp>
      <p:sp>
        <p:nvSpPr>
          <p:cNvPr id="5" name="Rectangle 4"/>
          <p:cNvSpPr/>
          <p:nvPr/>
        </p:nvSpPr>
        <p:spPr>
          <a:xfrm>
            <a:off x="609600" y="3321802"/>
            <a:ext cx="3467616" cy="369332"/>
          </a:xfrm>
          <a:prstGeom prst="rect">
            <a:avLst/>
          </a:prstGeom>
        </p:spPr>
        <p:txBody>
          <a:bodyPr wrap="none">
            <a:spAutoFit/>
          </a:bodyPr>
          <a:lstStyle/>
          <a:p>
            <a:r>
              <a:rPr lang="en-US" dirty="0">
                <a:hlinkClick r:id="rId2"/>
              </a:rPr>
              <a:t>https://johnpapa.net/pageinspa/</a:t>
            </a:r>
            <a:r>
              <a:rPr lang="en-US" dirty="0"/>
              <a:t> </a:t>
            </a:r>
          </a:p>
        </p:txBody>
      </p:sp>
    </p:spTree>
    <p:extLst>
      <p:ext uri="{BB962C8B-B14F-4D97-AF65-F5344CB8AC3E}">
        <p14:creationId xmlns:p14="http://schemas.microsoft.com/office/powerpoint/2010/main" val="2638288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Page/Shell</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17</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The “page” in SPA is the single web page that the server sends to the browser when the application starts. It’s the server rendered HTML that gets everything started. No more, no less.</a:t>
            </a:r>
          </a:p>
          <a:p>
            <a:r>
              <a:rPr lang="en-US" dirty="0"/>
              <a:t>Initial page acted as a holder for content, UI, style, and other logic.</a:t>
            </a:r>
          </a:p>
          <a:p>
            <a:r>
              <a:rPr lang="en-US" dirty="0"/>
              <a:t>The shell is the layout and structure of your app. The visual parts that rarely change. </a:t>
            </a:r>
          </a:p>
          <a:p>
            <a:r>
              <a:rPr lang="en-US" dirty="0"/>
              <a:t>The shell is generally loaded on the initial page load from the server and serves as the placeholder for all of your views. It can also be dynamically loaded progressively.</a:t>
            </a:r>
          </a:p>
          <a:p>
            <a:r>
              <a:rPr lang="en-US" dirty="0"/>
              <a:t>The page/shell does not reload at any point in the process, nor does control transfer to another page.</a:t>
            </a:r>
          </a:p>
        </p:txBody>
      </p:sp>
      <p:sp>
        <p:nvSpPr>
          <p:cNvPr id="5" name="Rectangle 4"/>
          <p:cNvSpPr/>
          <p:nvPr/>
        </p:nvSpPr>
        <p:spPr>
          <a:xfrm>
            <a:off x="2590800" y="5638800"/>
            <a:ext cx="3467616" cy="369332"/>
          </a:xfrm>
          <a:prstGeom prst="rect">
            <a:avLst/>
          </a:prstGeom>
        </p:spPr>
        <p:txBody>
          <a:bodyPr wrap="none">
            <a:spAutoFit/>
          </a:bodyPr>
          <a:lstStyle/>
          <a:p>
            <a:r>
              <a:rPr lang="en-US">
                <a:hlinkClick r:id="rId2"/>
              </a:rPr>
              <a:t>https://johnpapa.net/pageinspa/</a:t>
            </a:r>
            <a:endParaRPr lang="en-US" dirty="0"/>
          </a:p>
        </p:txBody>
      </p:sp>
      <p:sp>
        <p:nvSpPr>
          <p:cNvPr id="6" name="Rectangle 5"/>
          <p:cNvSpPr/>
          <p:nvPr/>
        </p:nvSpPr>
        <p:spPr>
          <a:xfrm>
            <a:off x="643989" y="5992303"/>
            <a:ext cx="4572000" cy="646331"/>
          </a:xfrm>
          <a:prstGeom prst="rect">
            <a:avLst/>
          </a:prstGeom>
        </p:spPr>
        <p:txBody>
          <a:bodyPr>
            <a:spAutoFit/>
          </a:bodyPr>
          <a:lstStyle/>
          <a:p>
            <a:r>
              <a:rPr lang="en-US" dirty="0">
                <a:hlinkClick r:id="rId3"/>
              </a:rPr>
              <a:t>https://developers.google.com/web/fundamentals/architecture/app-shell</a:t>
            </a:r>
            <a:endParaRPr lang="en-US" dirty="0"/>
          </a:p>
        </p:txBody>
      </p:sp>
    </p:spTree>
    <p:extLst>
      <p:ext uri="{BB962C8B-B14F-4D97-AF65-F5344CB8AC3E}">
        <p14:creationId xmlns:p14="http://schemas.microsoft.com/office/powerpoint/2010/main" val="96099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View</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18</a:t>
            </a:fld>
            <a:endParaRPr lang="en-US" altLang="en-US"/>
          </a:p>
        </p:txBody>
      </p:sp>
      <p:sp>
        <p:nvSpPr>
          <p:cNvPr id="4" name="Content Placeholder 3"/>
          <p:cNvSpPr>
            <a:spLocks noGrp="1"/>
          </p:cNvSpPr>
          <p:nvPr>
            <p:ph sz="quarter" idx="10"/>
          </p:nvPr>
        </p:nvSpPr>
        <p:spPr/>
        <p:txBody>
          <a:bodyPr>
            <a:normAutofit fontScale="92500"/>
          </a:bodyPr>
          <a:lstStyle/>
          <a:p>
            <a:r>
              <a:rPr lang="en-US" dirty="0"/>
              <a:t>The Views are HTML (UI) fragments that make up what the users commonly call screens or pages.</a:t>
            </a:r>
          </a:p>
          <a:p>
            <a:r>
              <a:rPr lang="en-US" dirty="0"/>
              <a:t>A particular “sub-page” “partial page” within the shell. </a:t>
            </a:r>
          </a:p>
          <a:p>
            <a:pPr lvl="1"/>
            <a:r>
              <a:rPr lang="en-US" dirty="0"/>
              <a:t>Could be the complete page, a section (div) of the page, or just certain areas all round the page.</a:t>
            </a:r>
          </a:p>
          <a:p>
            <a:pPr lvl="1"/>
            <a:r>
              <a:rPr lang="en-US" dirty="0"/>
              <a:t>Different views can be presented at the same time and do not interfere each other (multi-view, multi-doc interface)</a:t>
            </a:r>
          </a:p>
          <a:p>
            <a:r>
              <a:rPr lang="en-US" dirty="0"/>
              <a:t>Transition (navigation) between views</a:t>
            </a:r>
          </a:p>
          <a:p>
            <a:pPr lvl="1"/>
            <a:r>
              <a:rPr lang="en-US" dirty="0"/>
              <a:t>URL routing by simulating HTTP request</a:t>
            </a:r>
          </a:p>
        </p:txBody>
      </p:sp>
      <p:sp>
        <p:nvSpPr>
          <p:cNvPr id="5" name="Rectangle 4"/>
          <p:cNvSpPr/>
          <p:nvPr/>
        </p:nvSpPr>
        <p:spPr>
          <a:xfrm>
            <a:off x="4644599" y="6004946"/>
            <a:ext cx="3467616" cy="369332"/>
          </a:xfrm>
          <a:prstGeom prst="rect">
            <a:avLst/>
          </a:prstGeom>
        </p:spPr>
        <p:txBody>
          <a:bodyPr wrap="none">
            <a:spAutoFit/>
          </a:bodyPr>
          <a:lstStyle/>
          <a:p>
            <a:r>
              <a:rPr lang="en-US" dirty="0">
                <a:hlinkClick r:id="rId2"/>
              </a:rPr>
              <a:t>https://johnpapa.net/pageinspa/</a:t>
            </a:r>
            <a:r>
              <a:rPr lang="en-US" dirty="0"/>
              <a:t> </a:t>
            </a:r>
          </a:p>
        </p:txBody>
      </p:sp>
    </p:spTree>
    <p:extLst>
      <p:ext uri="{BB962C8B-B14F-4D97-AF65-F5344CB8AC3E}">
        <p14:creationId xmlns:p14="http://schemas.microsoft.com/office/powerpoint/2010/main" val="1324118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Interactions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19</a:t>
            </a:fld>
            <a:endParaRPr lang="en-US" altLang="en-US"/>
          </a:p>
        </p:txBody>
      </p:sp>
      <p:sp>
        <p:nvSpPr>
          <p:cNvPr id="4" name="Content Placeholder 3"/>
          <p:cNvSpPr>
            <a:spLocks noGrp="1"/>
          </p:cNvSpPr>
          <p:nvPr>
            <p:ph sz="quarter" idx="10"/>
          </p:nvPr>
        </p:nvSpPr>
        <p:spPr/>
        <p:txBody>
          <a:bodyPr/>
          <a:lstStyle/>
          <a:p>
            <a:r>
              <a:rPr lang="en-US" dirty="0"/>
              <a:t>All user interactions and actions happen within the page.</a:t>
            </a:r>
          </a:p>
          <a:p>
            <a:r>
              <a:rPr lang="en-US" dirty="0"/>
              <a:t>All results (view changes) due to these actions are presented directly in the page.</a:t>
            </a:r>
          </a:p>
          <a:p>
            <a:r>
              <a:rPr lang="en-US" dirty="0"/>
              <a:t>Multiple actions/interactions are possible and should not interfere one other (multi-tasking).</a:t>
            </a:r>
          </a:p>
        </p:txBody>
      </p:sp>
    </p:spTree>
    <p:extLst>
      <p:ext uri="{BB962C8B-B14F-4D97-AF65-F5344CB8AC3E}">
        <p14:creationId xmlns:p14="http://schemas.microsoft.com/office/powerpoint/2010/main" val="259671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t>Overview</a:t>
            </a:r>
            <a:endParaRPr lang="en-US" dirty="0"/>
          </a:p>
        </p:txBody>
      </p:sp>
      <p:sp>
        <p:nvSpPr>
          <p:cNvPr id="4100" name="Slide Number Placeholder 5"/>
          <p:cNvSpPr>
            <a:spLocks noGrp="1"/>
          </p:cNvSpPr>
          <p:nvPr>
            <p:ph type="sldNum" sz="quarter" idx="4"/>
          </p:nvPr>
        </p:nvSpPr>
        <p:spPr>
          <a:xfrm>
            <a:off x="6811963" y="6432550"/>
            <a:ext cx="2133600" cy="304800"/>
          </a:xfrm>
        </p:spPr>
        <p:txBody>
          <a:bodyPr/>
          <a:lstStyle/>
          <a:p>
            <a:fld id="{BD2890BF-B6B6-4D25-B4C1-4B114D74CE3E}" type="slidenum">
              <a:rPr lang="en-US" altLang="en-US" smtClean="0"/>
              <a:pPr/>
              <a:t>2</a:t>
            </a:fld>
            <a:endParaRPr lang="en-US" altLang="en-US"/>
          </a:p>
        </p:txBody>
      </p:sp>
      <p:sp>
        <p:nvSpPr>
          <p:cNvPr id="4099" name="Rectangle 3"/>
          <p:cNvSpPr>
            <a:spLocks noGrp="1" noChangeArrowheads="1"/>
          </p:cNvSpPr>
          <p:nvPr>
            <p:ph idx="10"/>
          </p:nvPr>
        </p:nvSpPr>
        <p:spPr>
          <a:xfrm>
            <a:off x="228600" y="1219200"/>
            <a:ext cx="8716963" cy="5095875"/>
          </a:xfrm>
        </p:spPr>
        <p:txBody>
          <a:bodyPr>
            <a:normAutofit/>
          </a:bodyPr>
          <a:lstStyle/>
          <a:p>
            <a:r>
              <a:rPr lang="en-US" dirty="0"/>
              <a:t>This lecture notes provides a high level overview of single page applications in the context of web application architecture changes</a:t>
            </a:r>
          </a:p>
          <a:p>
            <a:pPr lvl="1"/>
            <a:r>
              <a:rPr lang="en-US" dirty="0"/>
              <a:t>The context: web application architectures</a:t>
            </a:r>
          </a:p>
          <a:p>
            <a:pPr lvl="1"/>
            <a:r>
              <a:rPr lang="en-US" dirty="0"/>
              <a:t>What is SPA</a:t>
            </a:r>
          </a:p>
          <a:p>
            <a:pPr lvl="1"/>
            <a:r>
              <a:rPr lang="en-US" dirty="0"/>
              <a:t>Key principles and concepts</a:t>
            </a:r>
          </a:p>
          <a:p>
            <a:pPr lvl="1"/>
            <a:r>
              <a:rPr lang="en-US" dirty="0"/>
              <a:t>Enabling technologies</a:t>
            </a:r>
          </a:p>
        </p:txBody>
      </p:sp>
    </p:spTree>
    <p:extLst>
      <p:ext uri="{BB962C8B-B14F-4D97-AF65-F5344CB8AC3E}">
        <p14:creationId xmlns:p14="http://schemas.microsoft.com/office/powerpoint/2010/main" val="34375371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Data/Resources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20</a:t>
            </a:fld>
            <a:endParaRPr lang="en-US" altLang="en-US"/>
          </a:p>
        </p:txBody>
      </p:sp>
      <p:sp>
        <p:nvSpPr>
          <p:cNvPr id="4" name="Content Placeholder 3"/>
          <p:cNvSpPr>
            <a:spLocks noGrp="1"/>
          </p:cNvSpPr>
          <p:nvPr>
            <p:ph sz="quarter" idx="10"/>
          </p:nvPr>
        </p:nvSpPr>
        <p:spPr/>
        <p:txBody>
          <a:bodyPr/>
          <a:lstStyle/>
          <a:p>
            <a:r>
              <a:rPr lang="en-US" dirty="0"/>
              <a:t>SPA makes requests for resources from the server on-demand</a:t>
            </a:r>
          </a:p>
          <a:p>
            <a:r>
              <a:rPr lang="en-US" dirty="0"/>
              <a:t>Those resources may be JSON data, HTML fragments, JavaScript or CSS</a:t>
            </a:r>
          </a:p>
          <a:p>
            <a:r>
              <a:rPr lang="en-US" dirty="0"/>
              <a:t>The server provides resources/data, not pages (except for the initial page)</a:t>
            </a:r>
          </a:p>
        </p:txBody>
      </p:sp>
      <p:sp>
        <p:nvSpPr>
          <p:cNvPr id="5" name="Rectangle 4"/>
          <p:cNvSpPr/>
          <p:nvPr/>
        </p:nvSpPr>
        <p:spPr>
          <a:xfrm>
            <a:off x="4267200" y="5638800"/>
            <a:ext cx="3467616" cy="369332"/>
          </a:xfrm>
          <a:prstGeom prst="rect">
            <a:avLst/>
          </a:prstGeom>
        </p:spPr>
        <p:txBody>
          <a:bodyPr wrap="none">
            <a:spAutoFit/>
          </a:bodyPr>
          <a:lstStyle/>
          <a:p>
            <a:r>
              <a:rPr lang="en-US" dirty="0">
                <a:hlinkClick r:id="rId2"/>
              </a:rPr>
              <a:t>https://johnpapa.net/pageinspa/</a:t>
            </a:r>
            <a:r>
              <a:rPr lang="en-US" dirty="0"/>
              <a:t> </a:t>
            </a:r>
          </a:p>
        </p:txBody>
      </p:sp>
    </p:spTree>
    <p:extLst>
      <p:ext uri="{BB962C8B-B14F-4D97-AF65-F5344CB8AC3E}">
        <p14:creationId xmlns:p14="http://schemas.microsoft.com/office/powerpoint/2010/main" val="2405021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Applications</a:t>
            </a:r>
          </a:p>
        </p:txBody>
      </p:sp>
      <p:sp>
        <p:nvSpPr>
          <p:cNvPr id="4" name="Slide Number Placeholder 3"/>
          <p:cNvSpPr>
            <a:spLocks noGrp="1"/>
          </p:cNvSpPr>
          <p:nvPr>
            <p:ph type="sldNum" sz="quarter" idx="4"/>
          </p:nvPr>
        </p:nvSpPr>
        <p:spPr>
          <a:xfrm>
            <a:off x="6811963" y="6432550"/>
            <a:ext cx="2133600" cy="304800"/>
          </a:xfrm>
        </p:spPr>
        <p:txBody>
          <a:bodyPr/>
          <a:lstStyle/>
          <a:p>
            <a:fld id="{085BD73C-F657-48E9-A501-AFE9D16A9C49}" type="slidenum">
              <a:rPr lang="en-US" altLang="en-US" smtClean="0"/>
              <a:pPr/>
              <a:t>21</a:t>
            </a:fld>
            <a:endParaRPr lang="en-US" altLang="en-US"/>
          </a:p>
        </p:txBody>
      </p:sp>
      <p:sp>
        <p:nvSpPr>
          <p:cNvPr id="3" name="Content Placeholder 2"/>
          <p:cNvSpPr>
            <a:spLocks noGrp="1"/>
          </p:cNvSpPr>
          <p:nvPr>
            <p:ph idx="10"/>
          </p:nvPr>
        </p:nvSpPr>
        <p:spPr>
          <a:xfrm>
            <a:off x="228600" y="1219200"/>
            <a:ext cx="8716963" cy="5095875"/>
          </a:xfrm>
        </p:spPr>
        <p:txBody>
          <a:bodyPr>
            <a:normAutofit lnSpcReduction="10000"/>
          </a:bodyPr>
          <a:lstStyle/>
          <a:p>
            <a:r>
              <a:rPr lang="en-US" dirty="0"/>
              <a:t>SPA is good for many applications that try to replicate desktop app experience where user interactions are more intensive</a:t>
            </a:r>
          </a:p>
          <a:p>
            <a:r>
              <a:rPr lang="en-US" dirty="0"/>
              <a:t>Examples</a:t>
            </a:r>
          </a:p>
          <a:p>
            <a:pPr lvl="1"/>
            <a:r>
              <a:rPr lang="en-US" dirty="0"/>
              <a:t>Many email apps</a:t>
            </a:r>
          </a:p>
          <a:p>
            <a:pPr lvl="2"/>
            <a:r>
              <a:rPr lang="en-US" dirty="0"/>
              <a:t>Google Gmail, Outlook Web</a:t>
            </a:r>
          </a:p>
          <a:p>
            <a:pPr lvl="1"/>
            <a:r>
              <a:rPr lang="en-US" dirty="0"/>
              <a:t>Office/editing apps</a:t>
            </a:r>
          </a:p>
          <a:p>
            <a:pPr lvl="2"/>
            <a:r>
              <a:rPr lang="en-US" dirty="0"/>
              <a:t>Office 365</a:t>
            </a:r>
          </a:p>
          <a:p>
            <a:pPr lvl="2"/>
            <a:r>
              <a:rPr lang="en-US" dirty="0"/>
              <a:t>Google Docs</a:t>
            </a:r>
          </a:p>
          <a:p>
            <a:pPr lvl="1"/>
            <a:r>
              <a:rPr lang="en-US" dirty="0">
                <a:hlinkClick r:id="rId2"/>
              </a:rPr>
              <a:t>http://www.zillow.com</a:t>
            </a:r>
            <a:endParaRPr lang="en-US" dirty="0"/>
          </a:p>
          <a:p>
            <a:pPr lvl="1"/>
            <a:r>
              <a:rPr lang="en-US" dirty="0">
                <a:hlinkClick r:id="rId3"/>
              </a:rPr>
              <a:t>http://cc-ng-z.azurewebsites.net</a:t>
            </a:r>
            <a:endParaRPr lang="en-US" dirty="0"/>
          </a:p>
        </p:txBody>
      </p:sp>
    </p:spTree>
    <p:extLst>
      <p:ext uri="{BB962C8B-B14F-4D97-AF65-F5344CB8AC3E}">
        <p14:creationId xmlns:p14="http://schemas.microsoft.com/office/powerpoint/2010/main" val="2521349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SPA is not (Exactly) Single Page Website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22</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Single or one page web site is a website designed in one (physical) web page</a:t>
            </a:r>
          </a:p>
          <a:p>
            <a:r>
              <a:rPr lang="en-US" dirty="0"/>
              <a:t>Rooted from the web design community as a UI design style.</a:t>
            </a:r>
          </a:p>
          <a:p>
            <a:r>
              <a:rPr lang="en-US" dirty="0"/>
              <a:t>Focus on content and the flow of content; does not focus on interactions between server and client</a:t>
            </a:r>
          </a:p>
          <a:p>
            <a:r>
              <a:rPr lang="en-US" dirty="0"/>
              <a:t>Definitions did have changed to accommodate trends; and more recently came across SPA</a:t>
            </a:r>
          </a:p>
          <a:p>
            <a:pPr lvl="1"/>
            <a:r>
              <a:rPr lang="en-US" dirty="0">
                <a:hlinkClick r:id="rId2"/>
              </a:rPr>
              <a:t>https://onepagelove.com/what-exactly-is-a-one-page-website</a:t>
            </a:r>
            <a:endParaRPr lang="en-US" dirty="0"/>
          </a:p>
          <a:p>
            <a:r>
              <a:rPr lang="en-US" dirty="0"/>
              <a:t>Typical examples</a:t>
            </a:r>
          </a:p>
          <a:p>
            <a:pPr lvl="1"/>
            <a:r>
              <a:rPr lang="en-US" dirty="0">
                <a:hlinkClick r:id="rId3"/>
              </a:rPr>
              <a:t>http://desrist2017.kit.edu</a:t>
            </a:r>
            <a:endParaRPr lang="en-US" dirty="0"/>
          </a:p>
          <a:p>
            <a:pPr lvl="1"/>
            <a:r>
              <a:rPr lang="en-US" dirty="0">
                <a:hlinkClick r:id="rId4"/>
              </a:rPr>
              <a:t>http://www.100yearsofnps.com</a:t>
            </a:r>
            <a:endParaRPr lang="en-US" dirty="0"/>
          </a:p>
          <a:p>
            <a:pPr lvl="1"/>
            <a:r>
              <a:rPr lang="en-US" dirty="0"/>
              <a:t>More examples: </a:t>
            </a:r>
            <a:r>
              <a:rPr lang="en-US" dirty="0">
                <a:hlinkClick r:id="rId5"/>
              </a:rPr>
              <a:t>https://onepagelove.com</a:t>
            </a:r>
            <a:r>
              <a:rPr lang="en-US" dirty="0"/>
              <a:t>, </a:t>
            </a:r>
            <a:r>
              <a:rPr lang="en-US" dirty="0">
                <a:hlinkClick r:id="rId6"/>
              </a:rPr>
              <a:t>http://www.awwwards.com/websites/single-page/</a:t>
            </a:r>
            <a:r>
              <a:rPr lang="en-US" dirty="0"/>
              <a:t> </a:t>
            </a:r>
          </a:p>
        </p:txBody>
      </p:sp>
    </p:spTree>
    <p:extLst>
      <p:ext uri="{BB962C8B-B14F-4D97-AF65-F5344CB8AC3E}">
        <p14:creationId xmlns:p14="http://schemas.microsoft.com/office/powerpoint/2010/main" val="15445147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Approaches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23</a:t>
            </a:fld>
            <a:endParaRPr lang="en-US" altLang="en-US"/>
          </a:p>
        </p:txBody>
      </p:sp>
      <p:sp>
        <p:nvSpPr>
          <p:cNvPr id="4" name="Content Placeholder 3"/>
          <p:cNvSpPr>
            <a:spLocks noGrp="1"/>
          </p:cNvSpPr>
          <p:nvPr>
            <p:ph sz="quarter" idx="10"/>
          </p:nvPr>
        </p:nvSpPr>
        <p:spPr/>
        <p:txBody>
          <a:bodyPr/>
          <a:lstStyle/>
          <a:p>
            <a:r>
              <a:rPr lang="en-US" dirty="0"/>
              <a:t>AJAX – the focus of this course</a:t>
            </a:r>
          </a:p>
          <a:p>
            <a:r>
              <a:rPr lang="en-US" dirty="0" err="1"/>
              <a:t>WebSocket</a:t>
            </a:r>
            <a:endParaRPr lang="en-US" dirty="0"/>
          </a:p>
          <a:p>
            <a:r>
              <a:rPr lang="en-US" dirty="0"/>
              <a:t>Browser Plugin</a:t>
            </a:r>
          </a:p>
        </p:txBody>
      </p:sp>
    </p:spTree>
    <p:extLst>
      <p:ext uri="{BB962C8B-B14F-4D97-AF65-F5344CB8AC3E}">
        <p14:creationId xmlns:p14="http://schemas.microsoft.com/office/powerpoint/2010/main" val="4148874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Driving Technologies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24</a:t>
            </a:fld>
            <a:endParaRPr lang="en-US" altLang="en-US"/>
          </a:p>
        </p:txBody>
      </p:sp>
      <p:sp>
        <p:nvSpPr>
          <p:cNvPr id="4" name="Content Placeholder 3"/>
          <p:cNvSpPr>
            <a:spLocks noGrp="1"/>
          </p:cNvSpPr>
          <p:nvPr>
            <p:ph sz="quarter" idx="10"/>
          </p:nvPr>
        </p:nvSpPr>
        <p:spPr/>
        <p:txBody>
          <a:bodyPr>
            <a:normAutofit lnSpcReduction="10000"/>
          </a:bodyPr>
          <a:lstStyle/>
          <a:p>
            <a:r>
              <a:rPr lang="en-US" dirty="0"/>
              <a:t>Key elements (this course will focus on bare-bone SPA without frameworks)</a:t>
            </a:r>
          </a:p>
          <a:p>
            <a:pPr lvl="1"/>
            <a:r>
              <a:rPr lang="en-US" dirty="0"/>
              <a:t>JavaScript</a:t>
            </a:r>
          </a:p>
          <a:p>
            <a:pPr lvl="1"/>
            <a:r>
              <a:rPr lang="en-US" dirty="0"/>
              <a:t>AJAX</a:t>
            </a:r>
          </a:p>
          <a:p>
            <a:pPr lvl="1"/>
            <a:r>
              <a:rPr lang="en-US" dirty="0"/>
              <a:t>Standard data transfer format especially JSON</a:t>
            </a:r>
          </a:p>
          <a:p>
            <a:pPr lvl="1"/>
            <a:r>
              <a:rPr lang="en-US" dirty="0"/>
              <a:t>RESTful web services (APIs)</a:t>
            </a:r>
          </a:p>
          <a:p>
            <a:r>
              <a:rPr lang="en-US" dirty="0"/>
              <a:t>More (a research project?)</a:t>
            </a:r>
          </a:p>
          <a:p>
            <a:pPr lvl="1"/>
            <a:r>
              <a:rPr lang="en-US" dirty="0"/>
              <a:t>HTML 5 (web storage, web sockets, history)</a:t>
            </a:r>
          </a:p>
          <a:p>
            <a:pPr lvl="1"/>
            <a:r>
              <a:rPr lang="en-US" dirty="0"/>
              <a:t>Data model/storage</a:t>
            </a:r>
          </a:p>
          <a:p>
            <a:pPr lvl="1"/>
            <a:r>
              <a:rPr lang="en-US" dirty="0"/>
              <a:t>Frameworks</a:t>
            </a:r>
          </a:p>
          <a:p>
            <a:pPr lvl="1"/>
            <a:r>
              <a:rPr lang="en-US" dirty="0"/>
              <a:t>Browser plugin</a:t>
            </a:r>
          </a:p>
        </p:txBody>
      </p:sp>
    </p:spTree>
    <p:extLst>
      <p:ext uri="{BB962C8B-B14F-4D97-AF65-F5344CB8AC3E}">
        <p14:creationId xmlns:p14="http://schemas.microsoft.com/office/powerpoint/2010/main" val="35575697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Three Key Parts</a:t>
            </a:r>
            <a:endParaRPr lang="en-US" dirty="0"/>
          </a:p>
        </p:txBody>
      </p:sp>
      <p:sp>
        <p:nvSpPr>
          <p:cNvPr id="4" name="Slide Number Placeholder 3"/>
          <p:cNvSpPr>
            <a:spLocks noGrp="1"/>
          </p:cNvSpPr>
          <p:nvPr>
            <p:ph type="sldNum" sz="quarter" idx="4"/>
          </p:nvPr>
        </p:nvSpPr>
        <p:spPr>
          <a:xfrm>
            <a:off x="6811963" y="6432550"/>
            <a:ext cx="2133600" cy="304800"/>
          </a:xfrm>
        </p:spPr>
        <p:txBody>
          <a:bodyPr/>
          <a:lstStyle/>
          <a:p>
            <a:fld id="{085BD73C-F657-48E9-A501-AFE9D16A9C49}" type="slidenum">
              <a:rPr lang="en-US" altLang="en-US" smtClean="0"/>
              <a:pPr/>
              <a:t>25</a:t>
            </a:fld>
            <a:endParaRPr lang="en-US" altLang="en-US"/>
          </a:p>
        </p:txBody>
      </p:sp>
      <p:sp>
        <p:nvSpPr>
          <p:cNvPr id="3" name="Content Placeholder 2"/>
          <p:cNvSpPr>
            <a:spLocks noGrp="1"/>
          </p:cNvSpPr>
          <p:nvPr>
            <p:ph idx="10"/>
          </p:nvPr>
        </p:nvSpPr>
        <p:spPr>
          <a:xfrm>
            <a:off x="228600" y="1219200"/>
            <a:ext cx="8716963" cy="5095875"/>
          </a:xfrm>
        </p:spPr>
        <p:txBody>
          <a:bodyPr>
            <a:normAutofit/>
          </a:bodyPr>
          <a:lstStyle/>
          <a:p>
            <a:r>
              <a:rPr lang="en-US" dirty="0"/>
              <a:t>Server side: services, APIs</a:t>
            </a:r>
          </a:p>
          <a:p>
            <a:pPr lvl="1"/>
            <a:r>
              <a:rPr lang="en-US" dirty="0"/>
              <a:t>A server provides data or functionalities through standard service APIs (RESTful service APIs)</a:t>
            </a:r>
          </a:p>
          <a:p>
            <a:r>
              <a:rPr lang="en-US" dirty="0"/>
              <a:t>Communication: AJAX</a:t>
            </a:r>
          </a:p>
          <a:p>
            <a:pPr lvl="1"/>
            <a:r>
              <a:rPr lang="en-US" dirty="0"/>
              <a:t>Client communicates with service providers via AJAX</a:t>
            </a:r>
          </a:p>
          <a:p>
            <a:pPr lvl="1"/>
            <a:r>
              <a:rPr lang="en-US" dirty="0"/>
              <a:t>AJAX provides dynamic and continuous user experience</a:t>
            </a:r>
          </a:p>
          <a:p>
            <a:r>
              <a:rPr lang="en-US" dirty="0"/>
              <a:t>Client side: JavaScript (jQuery)</a:t>
            </a:r>
          </a:p>
          <a:p>
            <a:pPr lvl="1"/>
            <a:r>
              <a:rPr lang="en-US" dirty="0"/>
              <a:t>handles communication and consumes services</a:t>
            </a:r>
          </a:p>
          <a:p>
            <a:pPr lvl="1"/>
            <a:r>
              <a:rPr lang="en-US" dirty="0"/>
              <a:t>controls logic (UI, data, business) and events</a:t>
            </a:r>
          </a:p>
          <a:p>
            <a:pPr lvl="1"/>
            <a:endParaRPr lang="en-US" dirty="0"/>
          </a:p>
        </p:txBody>
      </p:sp>
    </p:spTree>
    <p:extLst>
      <p:ext uri="{BB962C8B-B14F-4D97-AF65-F5344CB8AC3E}">
        <p14:creationId xmlns:p14="http://schemas.microsoft.com/office/powerpoint/2010/main" val="7773407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Web API Overview</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44A34618-D25F-4AC8-A394-1D13A87FBCA0}" type="slidenum">
              <a:rPr lang="en-US" altLang="en-US" smtClean="0"/>
              <a:pPr>
                <a:defRPr/>
              </a:pPr>
              <a:t>26</a:t>
            </a:fld>
            <a:endParaRPr lang="en-US" altLang="en-US"/>
          </a:p>
        </p:txBody>
      </p:sp>
      <p:sp>
        <p:nvSpPr>
          <p:cNvPr id="6" name="Content Placeholder 5"/>
          <p:cNvSpPr>
            <a:spLocks noGrp="1"/>
          </p:cNvSpPr>
          <p:nvPr>
            <p:ph sz="quarter" idx="10"/>
          </p:nvPr>
        </p:nvSpPr>
        <p:spPr>
          <a:xfrm>
            <a:off x="228600" y="1143000"/>
            <a:ext cx="8686800" cy="5257800"/>
          </a:xfrm>
          <a:prstGeom prst="rect">
            <a:avLst/>
          </a:prstGeom>
        </p:spPr>
        <p:txBody>
          <a:bodyPr>
            <a:normAutofit fontScale="70000" lnSpcReduction="20000"/>
          </a:bodyPr>
          <a:lstStyle/>
          <a:p>
            <a:r>
              <a:rPr lang="en-US" dirty="0"/>
              <a:t>Web APIs are interfaces exposed based on web technologies</a:t>
            </a:r>
          </a:p>
          <a:p>
            <a:pPr lvl="1"/>
            <a:r>
              <a:rPr lang="en-US" dirty="0">
                <a:hlinkClick r:id="rId2"/>
              </a:rPr>
              <a:t>http://code.tutsplus.com/articles/the-increasing-importance-of-apis-in-web-development--net-22368</a:t>
            </a:r>
            <a:endParaRPr lang="en-US" dirty="0"/>
          </a:p>
          <a:p>
            <a:pPr lvl="1"/>
            <a:r>
              <a:rPr lang="en-US" dirty="0"/>
              <a:t>Server side: similar as web services, interface exposed through HTTP methods</a:t>
            </a:r>
          </a:p>
          <a:p>
            <a:pPr lvl="1"/>
            <a:r>
              <a:rPr lang="en-US" dirty="0">
                <a:hlinkClick r:id="rId3"/>
              </a:rPr>
              <a:t>https://en.wikipedia.org/wiki/Web_API</a:t>
            </a:r>
            <a:endParaRPr lang="en-US" dirty="0"/>
          </a:p>
          <a:p>
            <a:r>
              <a:rPr lang="en-US" dirty="0"/>
              <a:t>Major API techniques</a:t>
            </a:r>
          </a:p>
          <a:p>
            <a:pPr lvl="1"/>
            <a:r>
              <a:rPr lang="en-US" dirty="0"/>
              <a:t>SOAP web services</a:t>
            </a:r>
          </a:p>
          <a:p>
            <a:pPr lvl="1"/>
            <a:r>
              <a:rPr lang="en-US" dirty="0"/>
              <a:t>RESTful web services</a:t>
            </a:r>
          </a:p>
          <a:p>
            <a:pPr lvl="1"/>
            <a:r>
              <a:rPr lang="en-US" dirty="0"/>
              <a:t>JavaScript</a:t>
            </a:r>
          </a:p>
          <a:p>
            <a:r>
              <a:rPr lang="en-US" dirty="0"/>
              <a:t>Major data/message format</a:t>
            </a:r>
          </a:p>
          <a:p>
            <a:pPr lvl="1"/>
            <a:r>
              <a:rPr lang="en-US" dirty="0"/>
              <a:t>XML and XML-based: RSS/Atom (feeds)</a:t>
            </a:r>
          </a:p>
          <a:p>
            <a:pPr lvl="1"/>
            <a:r>
              <a:rPr lang="en-US" dirty="0"/>
              <a:t>JSON</a:t>
            </a:r>
          </a:p>
          <a:p>
            <a:r>
              <a:rPr lang="en-US" dirty="0"/>
              <a:t>Directory of web APIs</a:t>
            </a:r>
          </a:p>
          <a:p>
            <a:pPr lvl="1"/>
            <a:r>
              <a:rPr lang="en-US" dirty="0">
                <a:hlinkClick r:id="rId4"/>
              </a:rPr>
              <a:t>http://www.programmableweb.com/apis/directory</a:t>
            </a:r>
            <a:endParaRPr lang="en-US" dirty="0"/>
          </a:p>
          <a:p>
            <a:pPr lvl="1"/>
            <a:r>
              <a:rPr lang="en-US" dirty="0">
                <a:hlinkClick r:id="rId5"/>
              </a:rPr>
              <a:t>http://www.programmableweb.com/api-research</a:t>
            </a:r>
            <a:endParaRPr lang="en-US" dirty="0"/>
          </a:p>
        </p:txBody>
      </p:sp>
    </p:spTree>
    <p:extLst>
      <p:ext uri="{BB962C8B-B14F-4D97-AF65-F5344CB8AC3E}">
        <p14:creationId xmlns:p14="http://schemas.microsoft.com/office/powerpoint/2010/main" val="39420729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RESTful Web Services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27</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The RESTful Web Service is an approach for using REST as a communication technology to build SOA</a:t>
            </a:r>
          </a:p>
          <a:p>
            <a:pPr lvl="1"/>
            <a:r>
              <a:rPr lang="en-US" dirty="0"/>
              <a:t>In other words, services are exposed using REST style interfaces</a:t>
            </a:r>
          </a:p>
          <a:p>
            <a:pPr lvl="1"/>
            <a:r>
              <a:rPr lang="en-US" dirty="0"/>
              <a:t>RESTful web services = REST + Web Services</a:t>
            </a:r>
          </a:p>
          <a:p>
            <a:r>
              <a:rPr lang="en-US" dirty="0"/>
              <a:t>Key principles and practices</a:t>
            </a:r>
          </a:p>
          <a:p>
            <a:pPr lvl="1"/>
            <a:r>
              <a:rPr lang="en-US" dirty="0"/>
              <a:t>Expose directory structure-like URIs.</a:t>
            </a:r>
          </a:p>
          <a:p>
            <a:pPr lvl="1"/>
            <a:r>
              <a:rPr lang="en-US" dirty="0"/>
              <a:t>Use HTTP methods explicitly.</a:t>
            </a:r>
          </a:p>
          <a:p>
            <a:pPr lvl="1"/>
            <a:r>
              <a:rPr lang="en-US" dirty="0"/>
              <a:t>Use multiple representations (XML, JSON, or both)</a:t>
            </a:r>
          </a:p>
          <a:p>
            <a:pPr lvl="1"/>
            <a:r>
              <a:rPr lang="en-US" dirty="0"/>
              <a:t>Be stateless.</a:t>
            </a:r>
          </a:p>
          <a:p>
            <a:r>
              <a:rPr lang="en-US" dirty="0"/>
              <a:t>More</a:t>
            </a:r>
          </a:p>
          <a:p>
            <a:pPr lvl="1"/>
            <a:r>
              <a:rPr lang="en-US" dirty="0">
                <a:hlinkClick r:id="rId2"/>
              </a:rPr>
              <a:t>http://www.ibm.com/developerworks/webservices/library/ws-restful/</a:t>
            </a:r>
            <a:endParaRPr lang="en-US" dirty="0"/>
          </a:p>
          <a:p>
            <a:pPr lvl="1"/>
            <a:r>
              <a:rPr lang="en-US" dirty="0">
                <a:hlinkClick r:id="rId3"/>
              </a:rPr>
              <a:t>http://www.drdobbs.com/web-development/restful-web-services-a-tutorial/240169069</a:t>
            </a:r>
            <a:endParaRPr lang="en-US" dirty="0"/>
          </a:p>
          <a:p>
            <a:pPr lvl="1"/>
            <a:endParaRPr lang="en-US" dirty="0"/>
          </a:p>
        </p:txBody>
      </p:sp>
    </p:spTree>
    <p:extLst>
      <p:ext uri="{BB962C8B-B14F-4D97-AF65-F5344CB8AC3E}">
        <p14:creationId xmlns:p14="http://schemas.microsoft.com/office/powerpoint/2010/main" val="668498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RESTful web services URI</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28</a:t>
            </a:fld>
            <a:endParaRPr lang="en-US" altLang="en-US"/>
          </a:p>
        </p:txBody>
      </p:sp>
      <p:sp>
        <p:nvSpPr>
          <p:cNvPr id="4" name="Content Placeholder 3"/>
          <p:cNvSpPr>
            <a:spLocks noGrp="1"/>
          </p:cNvSpPr>
          <p:nvPr>
            <p:ph sz="quarter" idx="10"/>
          </p:nvPr>
        </p:nvSpPr>
        <p:spPr>
          <a:xfrm>
            <a:off x="228600" y="1207019"/>
            <a:ext cx="8716963" cy="5096269"/>
          </a:xfrm>
        </p:spPr>
        <p:txBody>
          <a:bodyPr>
            <a:normAutofit fontScale="92500" lnSpcReduction="20000"/>
          </a:bodyPr>
          <a:lstStyle/>
          <a:p>
            <a:r>
              <a:rPr lang="en-US" dirty="0"/>
              <a:t>General format</a:t>
            </a:r>
          </a:p>
          <a:p>
            <a:endParaRPr lang="en-US" dirty="0"/>
          </a:p>
          <a:p>
            <a:r>
              <a:rPr lang="en-US" dirty="0"/>
              <a:t>Examples</a:t>
            </a:r>
          </a:p>
          <a:p>
            <a:pPr lvl="1"/>
            <a:r>
              <a:rPr lang="en-US" dirty="0"/>
              <a:t>http://MyService/Persons/1</a:t>
            </a:r>
            <a:endParaRPr lang="en-US" dirty="0">
              <a:hlinkClick r:id="" action="ppaction://noaction"/>
            </a:endParaRPr>
          </a:p>
          <a:p>
            <a:pPr lvl="1"/>
            <a:r>
              <a:rPr lang="en-US" dirty="0">
                <a:hlinkClick r:id="" action="ppaction://noaction"/>
              </a:rPr>
              <a:t>http://it-ebooks-api.info/v1/book/2279690981</a:t>
            </a:r>
            <a:endParaRPr lang="en-US" dirty="0"/>
          </a:p>
          <a:p>
            <a:pPr lvl="1"/>
            <a:r>
              <a:rPr lang="en-US" dirty="0">
                <a:hlinkClick r:id="rId2"/>
              </a:rPr>
              <a:t>http://it-ebooks-api.info/v1/search/php/page/3</a:t>
            </a:r>
            <a:endParaRPr lang="en-US" dirty="0"/>
          </a:p>
          <a:p>
            <a:r>
              <a:rPr lang="en-US" dirty="0"/>
              <a:t>Parameters</a:t>
            </a:r>
          </a:p>
          <a:p>
            <a:pPr lvl="1"/>
            <a:r>
              <a:rPr lang="en-US" dirty="0"/>
              <a:t>Parameters are used for options to serve the representation, like</a:t>
            </a:r>
          </a:p>
          <a:p>
            <a:pPr lvl="2"/>
            <a:r>
              <a:rPr lang="en-US" dirty="0"/>
              <a:t>http://MyService/Persons/1?format=xml&amp;encoding=UTF8</a:t>
            </a:r>
          </a:p>
          <a:p>
            <a:pPr lvl="1"/>
            <a:r>
              <a:rPr lang="en-US" dirty="0"/>
              <a:t>NOT for part of the resource</a:t>
            </a:r>
          </a:p>
          <a:p>
            <a:pPr lvl="2"/>
            <a:r>
              <a:rPr lang="en-US" dirty="0"/>
              <a:t>http://MyService/Persons?id=1</a:t>
            </a:r>
          </a:p>
        </p:txBody>
      </p:sp>
      <p:sp>
        <p:nvSpPr>
          <p:cNvPr id="5" name="Rectangle 4"/>
          <p:cNvSpPr/>
          <p:nvPr/>
        </p:nvSpPr>
        <p:spPr>
          <a:xfrm>
            <a:off x="609600" y="1828800"/>
            <a:ext cx="7465234" cy="40011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sz="2000" dirty="0">
                <a:solidFill>
                  <a:srgbClr val="000000"/>
                </a:solidFill>
                <a:latin typeface="Courier New" panose="02070309020205020404" pitchFamily="49" charset="0"/>
              </a:rPr>
              <a:t>Protocol://ServiceName/ResourceType/ResourceID</a:t>
            </a:r>
            <a:endParaRPr lang="en-US" sz="2000" dirty="0"/>
          </a:p>
        </p:txBody>
      </p:sp>
    </p:spTree>
    <p:extLst>
      <p:ext uri="{BB962C8B-B14F-4D97-AF65-F5344CB8AC3E}">
        <p14:creationId xmlns:p14="http://schemas.microsoft.com/office/powerpoint/2010/main" val="38612877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JSON</a:t>
            </a:r>
            <a:endParaRPr lang="en-US" dirty="0"/>
          </a:p>
        </p:txBody>
      </p:sp>
      <p:sp>
        <p:nvSpPr>
          <p:cNvPr id="4" name="Slide Number Placeholder 3"/>
          <p:cNvSpPr>
            <a:spLocks noGrp="1"/>
          </p:cNvSpPr>
          <p:nvPr>
            <p:ph type="sldNum" sz="quarter" idx="4"/>
          </p:nvPr>
        </p:nvSpPr>
        <p:spPr/>
        <p:txBody>
          <a:bodyPr/>
          <a:lstStyle/>
          <a:p>
            <a:fld id="{92AA7153-7838-47B7-8E76-206FC1BEC46D}" type="slidenum">
              <a:rPr lang="en-US" altLang="en-US" smtClean="0"/>
              <a:pPr/>
              <a:t>29</a:t>
            </a:fld>
            <a:endParaRPr lang="en-US" altLang="en-US"/>
          </a:p>
        </p:txBody>
      </p:sp>
      <p:sp>
        <p:nvSpPr>
          <p:cNvPr id="6" name="Content Placeholder 5"/>
          <p:cNvSpPr>
            <a:spLocks noGrp="1"/>
          </p:cNvSpPr>
          <p:nvPr>
            <p:ph idx="10"/>
          </p:nvPr>
        </p:nvSpPr>
        <p:spPr/>
        <p:txBody>
          <a:bodyPr>
            <a:normAutofit lnSpcReduction="10000"/>
          </a:bodyPr>
          <a:lstStyle/>
          <a:p>
            <a:r>
              <a:rPr lang="en-US" dirty="0"/>
              <a:t>JSON (JavaScript Object Notation) is a lightweight data-interchange format. </a:t>
            </a:r>
          </a:p>
          <a:p>
            <a:pPr lvl="1"/>
            <a:r>
              <a:rPr lang="en-US" dirty="0"/>
              <a:t>It is easy for humans to read and write. </a:t>
            </a:r>
          </a:p>
          <a:p>
            <a:pPr lvl="1"/>
            <a:r>
              <a:rPr lang="en-US" dirty="0"/>
              <a:t>It is easy for machines to parse and generate. </a:t>
            </a:r>
          </a:p>
          <a:p>
            <a:pPr lvl="1"/>
            <a:r>
              <a:rPr lang="en-US" dirty="0"/>
              <a:t>It is based on a subset of the JavaScript Programming Language.</a:t>
            </a:r>
          </a:p>
          <a:p>
            <a:r>
              <a:rPr lang="en-US" dirty="0"/>
              <a:t>JSON is built on two structures:</a:t>
            </a:r>
          </a:p>
          <a:p>
            <a:pPr lvl="1"/>
            <a:r>
              <a:rPr lang="en-US" dirty="0"/>
              <a:t>A collection of name/value pairs.</a:t>
            </a:r>
          </a:p>
          <a:p>
            <a:pPr lvl="1"/>
            <a:r>
              <a:rPr lang="en-US" dirty="0"/>
              <a:t>An ordered list of values. In most languages, this is realized as an array, vector, list, or sequence.</a:t>
            </a:r>
          </a:p>
          <a:p>
            <a:r>
              <a:rPr lang="en-US" dirty="0"/>
              <a:t>Detailed definition at </a:t>
            </a:r>
            <a:r>
              <a:rPr lang="en-US" dirty="0">
                <a:hlinkClick r:id="rId2"/>
              </a:rPr>
              <a:t>http://www.json.org</a:t>
            </a:r>
            <a:r>
              <a:rPr lang="en-US" dirty="0"/>
              <a:t> </a:t>
            </a:r>
          </a:p>
          <a:p>
            <a:endParaRPr lang="en-US" dirty="0"/>
          </a:p>
          <a:p>
            <a:endParaRPr lang="en-US" dirty="0"/>
          </a:p>
        </p:txBody>
      </p:sp>
    </p:spTree>
    <p:extLst>
      <p:ext uri="{BB962C8B-B14F-4D97-AF65-F5344CB8AC3E}">
        <p14:creationId xmlns:p14="http://schemas.microsoft.com/office/powerpoint/2010/main" val="3660494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The Context</a:t>
            </a:r>
            <a:endParaRPr lang="en-US" dirty="0"/>
          </a:p>
        </p:txBody>
      </p:sp>
      <p:sp>
        <p:nvSpPr>
          <p:cNvPr id="4" name="Slide Number Placeholder 3"/>
          <p:cNvSpPr>
            <a:spLocks noGrp="1"/>
          </p:cNvSpPr>
          <p:nvPr>
            <p:ph type="sldNum" sz="quarter" idx="4"/>
          </p:nvPr>
        </p:nvSpPr>
        <p:spPr/>
        <p:txBody>
          <a:bodyPr/>
          <a:lstStyle/>
          <a:p>
            <a:fld id="{085BD73C-F657-48E9-A501-AFE9D16A9C49}" type="slidenum">
              <a:rPr lang="en-US" altLang="en-US" smtClean="0"/>
              <a:pPr/>
              <a:t>3</a:t>
            </a:fld>
            <a:endParaRPr lang="en-US" altLang="en-US"/>
          </a:p>
        </p:txBody>
      </p:sp>
      <p:sp>
        <p:nvSpPr>
          <p:cNvPr id="3" name="Content Placeholder 2"/>
          <p:cNvSpPr>
            <a:spLocks noGrp="1"/>
          </p:cNvSpPr>
          <p:nvPr>
            <p:ph idx="10"/>
          </p:nvPr>
        </p:nvSpPr>
        <p:spPr/>
        <p:txBody>
          <a:bodyPr>
            <a:normAutofit/>
          </a:bodyPr>
          <a:lstStyle/>
          <a:p>
            <a:r>
              <a:rPr lang="en-US" dirty="0"/>
              <a:t>Rise of JavaScript/HTML5</a:t>
            </a:r>
          </a:p>
          <a:p>
            <a:pPr lvl="1"/>
            <a:r>
              <a:rPr lang="en-US" dirty="0"/>
              <a:t>JavaScript/HTML5 handle the user interface and interaction functionalities</a:t>
            </a:r>
          </a:p>
          <a:p>
            <a:r>
              <a:rPr lang="en-US" dirty="0"/>
              <a:t>Changing of web application architectures</a:t>
            </a:r>
          </a:p>
          <a:p>
            <a:pPr lvl="1"/>
            <a:r>
              <a:rPr lang="en-US" dirty="0"/>
              <a:t>Backend and frontend is even more loosely coupled.</a:t>
            </a:r>
          </a:p>
        </p:txBody>
      </p:sp>
    </p:spTree>
    <p:extLst>
      <p:ext uri="{BB962C8B-B14F-4D97-AF65-F5344CB8AC3E}">
        <p14:creationId xmlns:p14="http://schemas.microsoft.com/office/powerpoint/2010/main" val="2664629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AJAX</a:t>
            </a:r>
            <a:endParaRPr lang="en-US" dirty="0"/>
          </a:p>
        </p:txBody>
      </p:sp>
      <p:sp>
        <p:nvSpPr>
          <p:cNvPr id="4" name="Slide Number Placeholder 3"/>
          <p:cNvSpPr>
            <a:spLocks noGrp="1"/>
          </p:cNvSpPr>
          <p:nvPr>
            <p:ph type="sldNum" sz="quarter" idx="4"/>
          </p:nvPr>
        </p:nvSpPr>
        <p:spPr/>
        <p:txBody>
          <a:bodyPr/>
          <a:lstStyle/>
          <a:p>
            <a:fld id="{C5CEE9A8-FBDC-468A-8692-1A02C1337AC9}" type="slidenum">
              <a:rPr lang="en-US" altLang="en-US" smtClean="0"/>
              <a:pPr/>
              <a:t>30</a:t>
            </a:fld>
            <a:endParaRPr lang="en-US" altLang="en-US"/>
          </a:p>
        </p:txBody>
      </p:sp>
      <p:sp>
        <p:nvSpPr>
          <p:cNvPr id="3" name="Content Placeholder 2"/>
          <p:cNvSpPr>
            <a:spLocks noGrp="1"/>
          </p:cNvSpPr>
          <p:nvPr>
            <p:ph idx="10"/>
          </p:nvPr>
        </p:nvSpPr>
        <p:spPr/>
        <p:txBody>
          <a:bodyPr>
            <a:normAutofit fontScale="85000" lnSpcReduction="10000"/>
          </a:bodyPr>
          <a:lstStyle/>
          <a:p>
            <a:r>
              <a:rPr lang="en-US" dirty="0"/>
              <a:t>AJAX (Asynchronous JavaScript and XML) is a group of interrelated web development techniques used on the client-side to create interactive web applications.</a:t>
            </a:r>
          </a:p>
          <a:p>
            <a:pPr lvl="1"/>
            <a:r>
              <a:rPr lang="en-US" dirty="0"/>
              <a:t>Despite the name, the use of XML is not actually required, nor do the requests need to be asynchronous.</a:t>
            </a:r>
          </a:p>
          <a:p>
            <a:r>
              <a:rPr lang="en-US" dirty="0"/>
              <a:t>AJAX incorporates:</a:t>
            </a:r>
          </a:p>
          <a:p>
            <a:pPr lvl="1"/>
            <a:r>
              <a:rPr lang="en-US" dirty="0"/>
              <a:t>standards-based presentation using HTML and CSS;</a:t>
            </a:r>
          </a:p>
          <a:p>
            <a:pPr lvl="1"/>
            <a:r>
              <a:rPr lang="en-US" dirty="0"/>
              <a:t>dynamic display and interaction using the Document Object Model;</a:t>
            </a:r>
          </a:p>
          <a:p>
            <a:pPr lvl="1"/>
            <a:r>
              <a:rPr lang="en-US" dirty="0"/>
              <a:t>data interchange and manipulation using XML, JSON, or preformatted HTML;</a:t>
            </a:r>
          </a:p>
          <a:p>
            <a:pPr lvl="1"/>
            <a:r>
              <a:rPr lang="en-US" dirty="0"/>
              <a:t>asynchronous operations and communications using </a:t>
            </a:r>
            <a:r>
              <a:rPr lang="en-US" dirty="0" err="1"/>
              <a:t>XMLHttpRequest</a:t>
            </a:r>
            <a:r>
              <a:rPr lang="en-US" dirty="0"/>
              <a:t>;</a:t>
            </a:r>
          </a:p>
          <a:p>
            <a:pPr lvl="1"/>
            <a:r>
              <a:rPr lang="en-US" dirty="0"/>
              <a:t>JavaScript binding everything together.</a:t>
            </a:r>
          </a:p>
        </p:txBody>
      </p:sp>
    </p:spTree>
    <p:extLst>
      <p:ext uri="{BB962C8B-B14F-4D97-AF65-F5344CB8AC3E}">
        <p14:creationId xmlns:p14="http://schemas.microsoft.com/office/powerpoint/2010/main" val="919708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websiteoptimization.com/secrets/ajax/8-1-ajax-pattern.png"/>
          <p:cNvPicPr>
            <a:picLocks noChangeAspect="1" noChangeArrowheads="1"/>
          </p:cNvPicPr>
          <p:nvPr/>
        </p:nvPicPr>
        <p:blipFill rotWithShape="1">
          <a:blip r:embed="rId3" cstate="print"/>
          <a:srcRect t="50000"/>
          <a:stretch/>
        </p:blipFill>
        <p:spPr bwMode="auto">
          <a:xfrm>
            <a:off x="942975" y="1952626"/>
            <a:ext cx="6191250" cy="4371975"/>
          </a:xfrm>
          <a:prstGeom prst="rect">
            <a:avLst/>
          </a:prstGeom>
          <a:noFill/>
        </p:spPr>
      </p:pic>
      <p:sp>
        <p:nvSpPr>
          <p:cNvPr id="2" name="Title 1"/>
          <p:cNvSpPr>
            <a:spLocks noGrp="1"/>
          </p:cNvSpPr>
          <p:nvPr>
            <p:ph type="title"/>
          </p:nvPr>
        </p:nvSpPr>
        <p:spPr/>
        <p:txBody>
          <a:bodyPr/>
          <a:lstStyle/>
          <a:p>
            <a:r>
              <a:rPr lang="en-US"/>
              <a:t>Ajax Model</a:t>
            </a:r>
            <a:endParaRPr lang="en-US" dirty="0"/>
          </a:p>
        </p:txBody>
      </p:sp>
      <p:sp>
        <p:nvSpPr>
          <p:cNvPr id="3" name="Content Placeholder 2"/>
          <p:cNvSpPr>
            <a:spLocks noGrp="1"/>
          </p:cNvSpPr>
          <p:nvPr>
            <p:ph idx="4294967295"/>
          </p:nvPr>
        </p:nvSpPr>
        <p:spPr>
          <a:xfrm>
            <a:off x="228600" y="1143000"/>
            <a:ext cx="8686800" cy="990600"/>
          </a:xfrm>
          <a:prstGeom prst="rect">
            <a:avLst/>
          </a:prstGeom>
        </p:spPr>
        <p:txBody>
          <a:bodyPr>
            <a:normAutofit fontScale="77500" lnSpcReduction="20000"/>
          </a:bodyPr>
          <a:lstStyle/>
          <a:p>
            <a:r>
              <a:rPr lang="en-US" dirty="0"/>
              <a:t>With Ajax, web applications can communicate with servers in the background without a complete page loading after every request/response cycle.</a:t>
            </a:r>
          </a:p>
        </p:txBody>
      </p:sp>
      <p:sp>
        <p:nvSpPr>
          <p:cNvPr id="4" name="Slide Number Placeholder 3"/>
          <p:cNvSpPr>
            <a:spLocks noGrp="1"/>
          </p:cNvSpPr>
          <p:nvPr>
            <p:ph type="sldNum" sz="quarter" idx="4294967295"/>
          </p:nvPr>
        </p:nvSpPr>
        <p:spPr>
          <a:xfrm>
            <a:off x="6934200" y="6477000"/>
            <a:ext cx="2133600" cy="304800"/>
          </a:xfrm>
          <a:prstGeom prst="rect">
            <a:avLst/>
          </a:prstGeom>
        </p:spPr>
        <p:txBody>
          <a:bodyPr/>
          <a:lstStyle/>
          <a:p>
            <a:fld id="{085BD73C-F657-48E9-A501-AFE9D16A9C49}" type="slidenum">
              <a:rPr lang="en-US" altLang="en-US" smtClean="0"/>
              <a:pPr/>
              <a:t>31</a:t>
            </a:fld>
            <a:endParaRPr lang="en-US" altLang="en-US"/>
          </a:p>
        </p:txBody>
      </p:sp>
      <p:sp>
        <p:nvSpPr>
          <p:cNvPr id="5" name="Rectangle 4"/>
          <p:cNvSpPr/>
          <p:nvPr/>
        </p:nvSpPr>
        <p:spPr>
          <a:xfrm>
            <a:off x="119009" y="6504086"/>
            <a:ext cx="6705600" cy="307777"/>
          </a:xfrm>
          <a:prstGeom prst="rect">
            <a:avLst/>
          </a:prstGeom>
        </p:spPr>
        <p:txBody>
          <a:bodyPr wrap="square">
            <a:spAutoFit/>
          </a:bodyPr>
          <a:lstStyle/>
          <a:p>
            <a:r>
              <a:rPr lang="en-US" sz="1400" dirty="0">
                <a:hlinkClick r:id="rId4"/>
              </a:rPr>
              <a:t>http://www.websiteoptimization.com/secrets/ajax/8-1-ajax-pattern.html</a:t>
            </a:r>
            <a:endParaRPr lang="en-US" sz="1400" dirty="0"/>
          </a:p>
        </p:txBody>
      </p:sp>
      <p:sp>
        <p:nvSpPr>
          <p:cNvPr id="7" name="Line Callout 1 6"/>
          <p:cNvSpPr/>
          <p:nvPr/>
        </p:nvSpPr>
        <p:spPr bwMode="auto">
          <a:xfrm>
            <a:off x="5915025" y="5444463"/>
            <a:ext cx="2438400" cy="880138"/>
          </a:xfrm>
          <a:prstGeom prst="borderCallout1">
            <a:avLst>
              <a:gd name="adj1" fmla="val -680"/>
              <a:gd name="adj2" fmla="val 15870"/>
              <a:gd name="adj3" fmla="val -44655"/>
              <a:gd name="adj4" fmla="val -341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lnSpcReduction="10000"/>
          </a:bodyPr>
          <a:lstStyle/>
          <a:p>
            <a:r>
              <a:rPr lang="en-US" dirty="0"/>
              <a:t>The server prepares partial pages or just data without markups.</a:t>
            </a:r>
          </a:p>
        </p:txBody>
      </p:sp>
    </p:spTree>
    <p:extLst>
      <p:ext uri="{BB962C8B-B14F-4D97-AF65-F5344CB8AC3E}">
        <p14:creationId xmlns:p14="http://schemas.microsoft.com/office/powerpoint/2010/main" val="3237207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JavaScript/jQuery</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32</a:t>
            </a:fld>
            <a:endParaRPr lang="en-US" altLang="en-US"/>
          </a:p>
        </p:txBody>
      </p:sp>
      <p:sp>
        <p:nvSpPr>
          <p:cNvPr id="4" name="Content Placeholder 3"/>
          <p:cNvSpPr>
            <a:spLocks noGrp="1"/>
          </p:cNvSpPr>
          <p:nvPr>
            <p:ph sz="quarter" idx="10"/>
          </p:nvPr>
        </p:nvSpPr>
        <p:spPr/>
        <p:txBody>
          <a:bodyPr>
            <a:normAutofit fontScale="92500" lnSpcReduction="20000"/>
          </a:bodyPr>
          <a:lstStyle/>
          <a:p>
            <a:r>
              <a:rPr lang="en-US" dirty="0"/>
              <a:t>JavaScript unified everything together</a:t>
            </a:r>
          </a:p>
          <a:p>
            <a:r>
              <a:rPr lang="en-US" dirty="0"/>
              <a:t>AJAX is handled by JavaScript and the browser</a:t>
            </a:r>
          </a:p>
          <a:p>
            <a:r>
              <a:rPr lang="en-US" dirty="0"/>
              <a:t>JSON is a native JavaScript object and can be directly parsed and read by JavaScript once it is returned from the server</a:t>
            </a:r>
          </a:p>
          <a:p>
            <a:r>
              <a:rPr lang="en-US" dirty="0"/>
              <a:t>UI (views) is managed by JavaScript through DOM manipulation (dynamic HTML)</a:t>
            </a:r>
          </a:p>
          <a:p>
            <a:r>
              <a:rPr lang="en-US" dirty="0"/>
              <a:t>Actions/events are handled by JavaScript</a:t>
            </a:r>
          </a:p>
          <a:p>
            <a:r>
              <a:rPr lang="en-US" dirty="0"/>
              <a:t>JavaScript consumes services</a:t>
            </a:r>
          </a:p>
          <a:p>
            <a:r>
              <a:rPr lang="en-US" dirty="0">
                <a:hlinkClick r:id="rId2"/>
              </a:rPr>
              <a:t>https://stateofjs.com</a:t>
            </a:r>
            <a:endParaRPr lang="en-US" dirty="0"/>
          </a:p>
        </p:txBody>
      </p:sp>
    </p:spTree>
    <p:extLst>
      <p:ext uri="{BB962C8B-B14F-4D97-AF65-F5344CB8AC3E}">
        <p14:creationId xmlns:p14="http://schemas.microsoft.com/office/powerpoint/2010/main" val="12666468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Simple Complete Cycle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33</a:t>
            </a:fld>
            <a:endParaRPr lang="en-US" altLang="en-US"/>
          </a:p>
        </p:txBody>
      </p:sp>
      <p:sp>
        <p:nvSpPr>
          <p:cNvPr id="7" name="Flowchart: Magnetic Disk 6"/>
          <p:cNvSpPr/>
          <p:nvPr/>
        </p:nvSpPr>
        <p:spPr bwMode="auto">
          <a:xfrm>
            <a:off x="5082366" y="1313816"/>
            <a:ext cx="1752600" cy="1066800"/>
          </a:xfrm>
          <a:prstGeom prst="flowChartMagneticDisk">
            <a:avLst/>
          </a:prstGeom>
          <a:solidFill>
            <a:schemeClr val="accent1">
              <a:lumMod val="60000"/>
              <a:lumOff val="40000"/>
            </a:schemeClr>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Server</a:t>
            </a:r>
          </a:p>
        </p:txBody>
      </p:sp>
      <p:sp>
        <p:nvSpPr>
          <p:cNvPr id="8" name="Flowchart: Internal Storage 7"/>
          <p:cNvSpPr/>
          <p:nvPr/>
        </p:nvSpPr>
        <p:spPr bwMode="auto">
          <a:xfrm>
            <a:off x="4800600" y="4321443"/>
            <a:ext cx="2514600" cy="1593763"/>
          </a:xfrm>
          <a:prstGeom prst="flowChartInternalStorage">
            <a:avLst/>
          </a:prstGeom>
          <a:solidFill>
            <a:schemeClr val="accent1">
              <a:lumMod val="40000"/>
              <a:lumOff val="60000"/>
            </a:schemeClr>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Browser</a:t>
            </a:r>
          </a:p>
        </p:txBody>
      </p:sp>
      <p:sp>
        <p:nvSpPr>
          <p:cNvPr id="9" name="Flowchart: Magnetic Disk 8"/>
          <p:cNvSpPr/>
          <p:nvPr/>
        </p:nvSpPr>
        <p:spPr bwMode="auto">
          <a:xfrm>
            <a:off x="591779" y="1080334"/>
            <a:ext cx="2137332" cy="1713906"/>
          </a:xfrm>
          <a:prstGeom prst="flowChartMagneticDisk">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dirty="0">
                <a:solidFill>
                  <a:schemeClr val="tx1"/>
                </a:solidFill>
                <a:latin typeface="Arial" charset="0"/>
              </a:rPr>
              <a:t>Service providers (can be same or another server)</a:t>
            </a:r>
            <a:endParaRPr kumimoji="0" lang="en-US" sz="1800" b="0" i="0" u="none" strike="noStrike" cap="none" normalizeH="0" baseline="0" dirty="0">
              <a:ln>
                <a:noFill/>
              </a:ln>
              <a:solidFill>
                <a:schemeClr val="tx1"/>
              </a:solidFill>
              <a:effectLst/>
              <a:latin typeface="Arial" charset="0"/>
            </a:endParaRPr>
          </a:p>
        </p:txBody>
      </p:sp>
      <p:cxnSp>
        <p:nvCxnSpPr>
          <p:cNvPr id="11" name="Straight Arrow Connector 10"/>
          <p:cNvCxnSpPr/>
          <p:nvPr/>
        </p:nvCxnSpPr>
        <p:spPr bwMode="auto">
          <a:xfrm flipH="1" flipV="1">
            <a:off x="6221650" y="2513647"/>
            <a:ext cx="26751" cy="1807798"/>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3" name="Straight Arrow Connector 12"/>
          <p:cNvCxnSpPr/>
          <p:nvPr/>
        </p:nvCxnSpPr>
        <p:spPr bwMode="auto">
          <a:xfrm>
            <a:off x="5835494" y="2492645"/>
            <a:ext cx="0" cy="1828798"/>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4" name="Straight Arrow Connector 13"/>
          <p:cNvCxnSpPr/>
          <p:nvPr/>
        </p:nvCxnSpPr>
        <p:spPr bwMode="auto">
          <a:xfrm flipH="1" flipV="1">
            <a:off x="2174718" y="2905167"/>
            <a:ext cx="2521743" cy="2042022"/>
          </a:xfrm>
          <a:prstGeom prst="straightConnector1">
            <a:avLst/>
          </a:prstGeom>
          <a:solidFill>
            <a:schemeClr val="accent1"/>
          </a:solidFill>
          <a:ln w="12700" cap="sq" cmpd="sng" algn="ctr">
            <a:solidFill>
              <a:schemeClr val="tx1"/>
            </a:solidFill>
            <a:prstDash val="dash"/>
            <a:round/>
            <a:headEnd type="none" w="sm" len="sm"/>
            <a:tailEnd type="triangle"/>
          </a:ln>
          <a:effectLst/>
        </p:spPr>
      </p:cxnSp>
      <p:cxnSp>
        <p:nvCxnSpPr>
          <p:cNvPr id="17" name="Straight Arrow Connector 16"/>
          <p:cNvCxnSpPr/>
          <p:nvPr/>
        </p:nvCxnSpPr>
        <p:spPr bwMode="auto">
          <a:xfrm>
            <a:off x="1901032" y="3058160"/>
            <a:ext cx="2715260" cy="2237739"/>
          </a:xfrm>
          <a:prstGeom prst="straightConnector1">
            <a:avLst/>
          </a:prstGeom>
          <a:solidFill>
            <a:schemeClr val="accent1"/>
          </a:solidFill>
          <a:ln w="12700" cap="sq" cmpd="sng" algn="ctr">
            <a:solidFill>
              <a:schemeClr val="tx1"/>
            </a:solidFill>
            <a:prstDash val="dash"/>
            <a:round/>
            <a:headEnd type="none" w="sm" len="sm"/>
            <a:tailEnd type="triangle"/>
          </a:ln>
          <a:effectLst/>
        </p:spPr>
      </p:cxnSp>
      <p:sp>
        <p:nvSpPr>
          <p:cNvPr id="20" name="Line Callout 1 19"/>
          <p:cNvSpPr/>
          <p:nvPr/>
        </p:nvSpPr>
        <p:spPr bwMode="auto">
          <a:xfrm>
            <a:off x="6780054" y="2492645"/>
            <a:ext cx="1981200" cy="533400"/>
          </a:xfrm>
          <a:prstGeom prst="borderCallout1">
            <a:avLst>
              <a:gd name="adj1" fmla="val 70877"/>
              <a:gd name="adj2" fmla="val -1325"/>
              <a:gd name="adj3" fmla="val 121858"/>
              <a:gd name="adj4" fmla="val -26141"/>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1. Initial request</a:t>
            </a:r>
          </a:p>
        </p:txBody>
      </p:sp>
      <p:sp>
        <p:nvSpPr>
          <p:cNvPr id="21" name="Line Callout 1 20"/>
          <p:cNvSpPr/>
          <p:nvPr/>
        </p:nvSpPr>
        <p:spPr bwMode="auto">
          <a:xfrm>
            <a:off x="6780054" y="3368943"/>
            <a:ext cx="1981200" cy="533400"/>
          </a:xfrm>
          <a:prstGeom prst="borderCallout1">
            <a:avLst>
              <a:gd name="adj1" fmla="val 70877"/>
              <a:gd name="adj2" fmla="val -1325"/>
              <a:gd name="adj3" fmla="val 87933"/>
              <a:gd name="adj4" fmla="val -45937"/>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2. Initial response to load the shell</a:t>
            </a:r>
          </a:p>
        </p:txBody>
      </p:sp>
      <p:sp>
        <p:nvSpPr>
          <p:cNvPr id="22" name="Line Callout 1 21"/>
          <p:cNvSpPr/>
          <p:nvPr/>
        </p:nvSpPr>
        <p:spPr bwMode="auto">
          <a:xfrm>
            <a:off x="6705600" y="4413789"/>
            <a:ext cx="1981200" cy="533400"/>
          </a:xfrm>
          <a:prstGeom prst="borderCallout1">
            <a:avLst>
              <a:gd name="adj1" fmla="val 70877"/>
              <a:gd name="adj2" fmla="val -1325"/>
              <a:gd name="adj3" fmla="val 100331"/>
              <a:gd name="adj4" fmla="val -39059"/>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3. Load the shell</a:t>
            </a:r>
          </a:p>
        </p:txBody>
      </p:sp>
      <p:sp>
        <p:nvSpPr>
          <p:cNvPr id="23" name="Line Callout 1 22"/>
          <p:cNvSpPr/>
          <p:nvPr/>
        </p:nvSpPr>
        <p:spPr bwMode="auto">
          <a:xfrm>
            <a:off x="3399077" y="2646679"/>
            <a:ext cx="1598214" cy="722264"/>
          </a:xfrm>
          <a:prstGeom prst="borderCallout1">
            <a:avLst>
              <a:gd name="adj1" fmla="val 70877"/>
              <a:gd name="adj2" fmla="val -1325"/>
              <a:gd name="adj3" fmla="val 102586"/>
              <a:gd name="adj4" fmla="val -33369"/>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5. Ajax call for a service</a:t>
            </a:r>
          </a:p>
        </p:txBody>
      </p:sp>
      <p:sp>
        <p:nvSpPr>
          <p:cNvPr id="26" name="Line Callout 1 25"/>
          <p:cNvSpPr/>
          <p:nvPr/>
        </p:nvSpPr>
        <p:spPr bwMode="auto">
          <a:xfrm>
            <a:off x="533400" y="4224925"/>
            <a:ext cx="2254091" cy="722264"/>
          </a:xfrm>
          <a:prstGeom prst="borderCallout1">
            <a:avLst>
              <a:gd name="adj1" fmla="val -2271"/>
              <a:gd name="adj2" fmla="val 49408"/>
              <a:gd name="adj3" fmla="val -90130"/>
              <a:gd name="adj4" fmla="val 86256"/>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6. Service response  provided as JSON</a:t>
            </a:r>
          </a:p>
        </p:txBody>
      </p:sp>
      <p:sp>
        <p:nvSpPr>
          <p:cNvPr id="27" name="Line Callout 1 26"/>
          <p:cNvSpPr/>
          <p:nvPr/>
        </p:nvSpPr>
        <p:spPr bwMode="auto">
          <a:xfrm>
            <a:off x="6445092" y="5101223"/>
            <a:ext cx="2165508" cy="608916"/>
          </a:xfrm>
          <a:prstGeom prst="borderCallout1">
            <a:avLst>
              <a:gd name="adj1" fmla="val 70877"/>
              <a:gd name="adj2" fmla="val -1325"/>
              <a:gd name="adj3" fmla="val 35082"/>
              <a:gd name="adj4" fmla="val -23912"/>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4. User action to do something</a:t>
            </a:r>
          </a:p>
        </p:txBody>
      </p:sp>
      <p:sp>
        <p:nvSpPr>
          <p:cNvPr id="28" name="Line Callout 1 27"/>
          <p:cNvSpPr/>
          <p:nvPr/>
        </p:nvSpPr>
        <p:spPr bwMode="auto">
          <a:xfrm>
            <a:off x="1302584" y="5744820"/>
            <a:ext cx="2895600" cy="633054"/>
          </a:xfrm>
          <a:prstGeom prst="borderCallout1">
            <a:avLst>
              <a:gd name="adj1" fmla="val 28972"/>
              <a:gd name="adj2" fmla="val 99188"/>
              <a:gd name="adj3" fmla="val -29985"/>
              <a:gd name="adj4" fmla="val 145107"/>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7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7. JS parse the returned JSON and update page views (partial page update)</a:t>
            </a:r>
          </a:p>
        </p:txBody>
      </p:sp>
    </p:spTree>
    <p:extLst>
      <p:ext uri="{BB962C8B-B14F-4D97-AF65-F5344CB8AC3E}">
        <p14:creationId xmlns:p14="http://schemas.microsoft.com/office/powerpoint/2010/main" val="215391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Benefits </a:t>
            </a:r>
            <a:endParaRPr lang="en-US" dirty="0"/>
          </a:p>
        </p:txBody>
      </p:sp>
      <p:sp>
        <p:nvSpPr>
          <p:cNvPr id="4" name="Slide Number Placeholder 3"/>
          <p:cNvSpPr>
            <a:spLocks noGrp="1"/>
          </p:cNvSpPr>
          <p:nvPr>
            <p:ph type="sldNum" sz="quarter" idx="4"/>
          </p:nvPr>
        </p:nvSpPr>
        <p:spPr>
          <a:xfrm>
            <a:off x="6811963" y="6432550"/>
            <a:ext cx="2133600" cy="304800"/>
          </a:xfrm>
        </p:spPr>
        <p:txBody>
          <a:bodyPr/>
          <a:lstStyle/>
          <a:p>
            <a:fld id="{085BD73C-F657-48E9-A501-AFE9D16A9C49}" type="slidenum">
              <a:rPr lang="en-US" altLang="en-US" smtClean="0"/>
              <a:pPr/>
              <a:t>34</a:t>
            </a:fld>
            <a:endParaRPr lang="en-US" altLang="en-US"/>
          </a:p>
        </p:txBody>
      </p:sp>
      <p:sp>
        <p:nvSpPr>
          <p:cNvPr id="3" name="Content Placeholder 2"/>
          <p:cNvSpPr>
            <a:spLocks noGrp="1"/>
          </p:cNvSpPr>
          <p:nvPr>
            <p:ph idx="10"/>
          </p:nvPr>
        </p:nvSpPr>
        <p:spPr>
          <a:xfrm>
            <a:off x="228600" y="1219200"/>
            <a:ext cx="8716963" cy="5095875"/>
          </a:xfrm>
        </p:spPr>
        <p:txBody>
          <a:bodyPr>
            <a:normAutofit/>
          </a:bodyPr>
          <a:lstStyle/>
          <a:p>
            <a:r>
              <a:rPr lang="en-US" dirty="0"/>
              <a:t>Dynamic and interactive</a:t>
            </a:r>
          </a:p>
          <a:p>
            <a:r>
              <a:rPr lang="en-US" dirty="0"/>
              <a:t>Loads quickly, smooth transition between views</a:t>
            </a:r>
          </a:p>
          <a:p>
            <a:r>
              <a:rPr lang="en-US" dirty="0"/>
              <a:t>Client based processing, highly responsive</a:t>
            </a:r>
          </a:p>
          <a:p>
            <a:r>
              <a:rPr lang="en-US" dirty="0"/>
              <a:t>See some discussion here</a:t>
            </a:r>
          </a:p>
          <a:p>
            <a:pPr lvl="1"/>
            <a:r>
              <a:rPr lang="en-US" dirty="0">
                <a:hlinkClick r:id="rId2"/>
              </a:rPr>
              <a:t>https://stackoverflow.com/questions/21862054/single-page-application-advantages-and-disadvantages</a:t>
            </a:r>
            <a:endParaRPr lang="en-US" dirty="0"/>
          </a:p>
        </p:txBody>
      </p:sp>
    </p:spTree>
    <p:extLst>
      <p:ext uri="{BB962C8B-B14F-4D97-AF65-F5344CB8AC3E}">
        <p14:creationId xmlns:p14="http://schemas.microsoft.com/office/powerpoint/2010/main" val="42661283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and More Issues</a:t>
            </a:r>
          </a:p>
        </p:txBody>
      </p:sp>
      <p:sp>
        <p:nvSpPr>
          <p:cNvPr id="4" name="Slide Number Placeholder 3"/>
          <p:cNvSpPr>
            <a:spLocks noGrp="1"/>
          </p:cNvSpPr>
          <p:nvPr>
            <p:ph type="sldNum" sz="quarter" idx="4"/>
          </p:nvPr>
        </p:nvSpPr>
        <p:spPr>
          <a:xfrm>
            <a:off x="6811963" y="6432550"/>
            <a:ext cx="2133600" cy="304800"/>
          </a:xfrm>
        </p:spPr>
        <p:txBody>
          <a:bodyPr/>
          <a:lstStyle/>
          <a:p>
            <a:fld id="{085BD73C-F657-48E9-A501-AFE9D16A9C49}" type="slidenum">
              <a:rPr lang="en-US" altLang="en-US" smtClean="0"/>
              <a:pPr/>
              <a:t>35</a:t>
            </a:fld>
            <a:endParaRPr lang="en-US" altLang="en-US"/>
          </a:p>
        </p:txBody>
      </p:sp>
      <p:sp>
        <p:nvSpPr>
          <p:cNvPr id="3" name="Content Placeholder 2"/>
          <p:cNvSpPr>
            <a:spLocks noGrp="1"/>
          </p:cNvSpPr>
          <p:nvPr>
            <p:ph idx="10"/>
          </p:nvPr>
        </p:nvSpPr>
        <p:spPr>
          <a:xfrm>
            <a:off x="228600" y="1219200"/>
            <a:ext cx="8716963" cy="5095875"/>
          </a:xfrm>
        </p:spPr>
        <p:txBody>
          <a:bodyPr>
            <a:normAutofit fontScale="92500" lnSpcReduction="20000"/>
          </a:bodyPr>
          <a:lstStyle/>
          <a:p>
            <a:r>
              <a:rPr lang="en-US" dirty="0"/>
              <a:t>Navigation, browser history</a:t>
            </a:r>
          </a:p>
          <a:p>
            <a:r>
              <a:rPr lang="en-US" dirty="0"/>
              <a:t>Client data model/storage</a:t>
            </a:r>
          </a:p>
          <a:p>
            <a:r>
              <a:rPr lang="en-US" dirty="0"/>
              <a:t>Session/state control - on the server or client?</a:t>
            </a:r>
          </a:p>
          <a:p>
            <a:r>
              <a:rPr lang="en-US" dirty="0"/>
              <a:t>Two way communication (duplex)? (Web socket, push)</a:t>
            </a:r>
          </a:p>
          <a:p>
            <a:r>
              <a:rPr lang="en-US" dirty="0"/>
              <a:t>Data binding methods</a:t>
            </a:r>
          </a:p>
          <a:p>
            <a:r>
              <a:rPr lang="en-US" dirty="0"/>
              <a:t>Frameworks</a:t>
            </a:r>
          </a:p>
          <a:p>
            <a:r>
              <a:rPr lang="en-US" dirty="0"/>
              <a:t>Web analytics of SPA</a:t>
            </a:r>
          </a:p>
          <a:p>
            <a:r>
              <a:rPr lang="en-US" dirty="0"/>
              <a:t>SEO, not search friendly</a:t>
            </a:r>
          </a:p>
        </p:txBody>
      </p:sp>
    </p:spTree>
    <p:extLst>
      <p:ext uri="{BB962C8B-B14F-4D97-AF65-F5344CB8AC3E}">
        <p14:creationId xmlns:p14="http://schemas.microsoft.com/office/powerpoint/2010/main" val="21934574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 on Job/Career</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36</a:t>
            </a:fld>
            <a:endParaRPr lang="en-US" altLang="en-US"/>
          </a:p>
        </p:txBody>
      </p:sp>
      <p:sp>
        <p:nvSpPr>
          <p:cNvPr id="4" name="Content Placeholder 3"/>
          <p:cNvSpPr>
            <a:spLocks noGrp="1"/>
          </p:cNvSpPr>
          <p:nvPr>
            <p:ph sz="quarter" idx="10"/>
          </p:nvPr>
        </p:nvSpPr>
        <p:spPr/>
        <p:txBody>
          <a:bodyPr/>
          <a:lstStyle/>
          <a:p>
            <a:r>
              <a:rPr lang="en-US" dirty="0"/>
              <a:t>Frontend developer</a:t>
            </a:r>
          </a:p>
          <a:p>
            <a:pPr lvl="1"/>
            <a:r>
              <a:rPr lang="en-US" dirty="0">
                <a:hlinkClick r:id="rId2"/>
              </a:rPr>
              <a:t>https://css-tricks.com/the-great-divide/</a:t>
            </a:r>
            <a:endParaRPr lang="en-US" dirty="0"/>
          </a:p>
        </p:txBody>
      </p:sp>
    </p:spTree>
    <p:extLst>
      <p:ext uri="{BB962C8B-B14F-4D97-AF65-F5344CB8AC3E}">
        <p14:creationId xmlns:p14="http://schemas.microsoft.com/office/powerpoint/2010/main" val="1806120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 Resources</a:t>
            </a:r>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37</a:t>
            </a:fld>
            <a:endParaRPr lang="en-US" altLang="en-US"/>
          </a:p>
        </p:txBody>
      </p:sp>
      <p:sp>
        <p:nvSpPr>
          <p:cNvPr id="4" name="Content Placeholder 3"/>
          <p:cNvSpPr>
            <a:spLocks noGrp="1"/>
          </p:cNvSpPr>
          <p:nvPr>
            <p:ph sz="quarter" idx="10"/>
          </p:nvPr>
        </p:nvSpPr>
        <p:spPr/>
        <p:txBody>
          <a:bodyPr>
            <a:normAutofit fontScale="40000" lnSpcReduction="20000"/>
          </a:bodyPr>
          <a:lstStyle/>
          <a:p>
            <a:pPr lvl="0"/>
            <a:r>
              <a:rPr lang="en-US" dirty="0"/>
              <a:t>Core readings</a:t>
            </a:r>
          </a:p>
          <a:p>
            <a:pPr lvl="1"/>
            <a:r>
              <a:rPr lang="en-US" dirty="0"/>
              <a:t>JavaScript’s role: </a:t>
            </a:r>
            <a:r>
              <a:rPr lang="en-US" dirty="0">
                <a:hlinkClick r:id="rId2"/>
              </a:rPr>
              <a:t>https://www.applause.com/blog/javascript-is-eating-the-world</a:t>
            </a:r>
            <a:endParaRPr lang="en-US" dirty="0"/>
          </a:p>
          <a:p>
            <a:pPr lvl="1"/>
            <a:r>
              <a:rPr lang="en-US" dirty="0"/>
              <a:t>The new Web application architectures and their impacts for enterprises</a:t>
            </a:r>
          </a:p>
          <a:p>
            <a:pPr lvl="2"/>
            <a:r>
              <a:rPr lang="en-US" dirty="0">
                <a:hlinkClick r:id="rId3"/>
              </a:rPr>
              <a:t>http://blog.octo.com/en/new-web-application-architectures-and-impacts-for-enterprises-1/</a:t>
            </a:r>
            <a:endParaRPr lang="en-US" dirty="0"/>
          </a:p>
          <a:p>
            <a:pPr lvl="2"/>
            <a:r>
              <a:rPr lang="en-US" dirty="0">
                <a:hlinkClick r:id="rId4"/>
              </a:rPr>
              <a:t>https://blog.octo.com/en/new-web-application-architectures-and-impacts-for-enterprises-2/</a:t>
            </a:r>
            <a:endParaRPr lang="en-US" dirty="0"/>
          </a:p>
          <a:p>
            <a:pPr lvl="1"/>
            <a:r>
              <a:rPr lang="en-US" dirty="0"/>
              <a:t>Client centered web app architecture: </a:t>
            </a:r>
            <a:r>
              <a:rPr lang="en-US" dirty="0">
                <a:hlinkClick r:id="rId5"/>
              </a:rPr>
              <a:t>http://www.slideshare.net/bastila/sencha-web-applications-come-of-age</a:t>
            </a:r>
            <a:endParaRPr lang="en-US" dirty="0"/>
          </a:p>
          <a:p>
            <a:pPr lvl="1"/>
            <a:r>
              <a:rPr lang="en-US" dirty="0"/>
              <a:t>An introduction to single page applications: </a:t>
            </a:r>
            <a:r>
              <a:rPr lang="en-US" dirty="0">
                <a:hlinkClick r:id="rId6"/>
              </a:rPr>
              <a:t>http://www.johnpapa.net/pageinspa/</a:t>
            </a:r>
            <a:r>
              <a:rPr lang="en-US" dirty="0"/>
              <a:t> - SPA will be our focus of the course (project) throughout the semester. Get some initial conceptual understanding first. Read the comments as well.</a:t>
            </a:r>
          </a:p>
          <a:p>
            <a:pPr lvl="1"/>
            <a:r>
              <a:rPr lang="en-US" dirty="0"/>
              <a:t>What is </a:t>
            </a:r>
            <a:r>
              <a:rPr lang="en-US" dirty="0" err="1"/>
              <a:t>Serverless</a:t>
            </a:r>
            <a:r>
              <a:rPr lang="en-US" dirty="0"/>
              <a:t> Architecture? </a:t>
            </a:r>
            <a:r>
              <a:rPr lang="en-US" dirty="0">
                <a:hlinkClick r:id="rId7"/>
              </a:rPr>
              <a:t>https://hackernoon.com/what-is-serverless-architecture-what-are-its-pros-and-cons-cc4b804022e9</a:t>
            </a:r>
            <a:endParaRPr lang="en-US" dirty="0"/>
          </a:p>
          <a:p>
            <a:r>
              <a:rPr lang="en-US" dirty="0"/>
              <a:t>JavaScript’s role:</a:t>
            </a:r>
          </a:p>
          <a:p>
            <a:pPr lvl="1"/>
            <a:r>
              <a:rPr lang="en-US" dirty="0">
                <a:hlinkClick r:id="rId8"/>
              </a:rPr>
              <a:t>https://dannorth.net/2011/12/19/the-rise-and-rise-of-javascript/comment-page-1/</a:t>
            </a:r>
            <a:r>
              <a:rPr lang="en-US" dirty="0"/>
              <a:t> </a:t>
            </a:r>
          </a:p>
          <a:p>
            <a:pPr lvl="1"/>
            <a:r>
              <a:rPr lang="en-US" dirty="0">
                <a:hlinkClick r:id="rId9"/>
              </a:rPr>
              <a:t>https://www.itprotoday.com/web-development/explore-new-world-javascript-focused-client-side-web-development</a:t>
            </a:r>
            <a:endParaRPr lang="en-US" dirty="0"/>
          </a:p>
          <a:p>
            <a:r>
              <a:rPr lang="en-US" dirty="0"/>
              <a:t>The new Web application architectures and their impacts for enterprises</a:t>
            </a:r>
          </a:p>
          <a:p>
            <a:pPr lvl="1"/>
            <a:r>
              <a:rPr lang="en-US" dirty="0">
                <a:hlinkClick r:id="rId10"/>
              </a:rPr>
              <a:t>https://mobidev.biz/blog/3_types_of_web_application_architecture</a:t>
            </a:r>
            <a:r>
              <a:rPr lang="en-US" dirty="0"/>
              <a:t> </a:t>
            </a:r>
          </a:p>
          <a:p>
            <a:pPr lvl="1"/>
            <a:r>
              <a:rPr lang="en-US" dirty="0">
                <a:hlinkClick r:id="rId3"/>
              </a:rPr>
              <a:t>http://blog.octo.com/en/new-web-application-architectures-and-impacts-for-enterprises-1/</a:t>
            </a:r>
            <a:r>
              <a:rPr lang="en-US" dirty="0"/>
              <a:t> </a:t>
            </a:r>
          </a:p>
          <a:p>
            <a:pPr lvl="1"/>
            <a:r>
              <a:rPr lang="en-US" dirty="0">
                <a:hlinkClick r:id="rId4"/>
              </a:rPr>
              <a:t>https://blog.octo.com/en/new-web-application-architectures-and-impacts-for-enterprises-2/</a:t>
            </a:r>
            <a:endParaRPr lang="en-US" dirty="0"/>
          </a:p>
          <a:p>
            <a:pPr lvl="1"/>
            <a:r>
              <a:rPr lang="en-US" dirty="0"/>
              <a:t>Client centered web app architecture: </a:t>
            </a:r>
            <a:r>
              <a:rPr lang="en-US" dirty="0">
                <a:hlinkClick r:id="rId5"/>
              </a:rPr>
              <a:t>http://www.slideshare.net/bastila/sencha-web-applications-come-of-age</a:t>
            </a:r>
            <a:r>
              <a:rPr lang="en-US" dirty="0"/>
              <a:t> </a:t>
            </a:r>
          </a:p>
          <a:p>
            <a:r>
              <a:rPr lang="en-US" dirty="0"/>
              <a:t>Single page app</a:t>
            </a:r>
          </a:p>
          <a:p>
            <a:pPr lvl="1"/>
            <a:r>
              <a:rPr lang="en-US" dirty="0">
                <a:hlinkClick r:id="rId11"/>
              </a:rPr>
              <a:t>https://johnpapa.net/spa/</a:t>
            </a:r>
            <a:r>
              <a:rPr lang="en-US" dirty="0"/>
              <a:t> </a:t>
            </a:r>
          </a:p>
          <a:p>
            <a:pPr lvl="1"/>
            <a:r>
              <a:rPr lang="en-US" dirty="0">
                <a:hlinkClick r:id="rId12"/>
              </a:rPr>
              <a:t>http://singlepageappbook.com</a:t>
            </a:r>
            <a:endParaRPr lang="en-US" dirty="0"/>
          </a:p>
          <a:p>
            <a:pPr lvl="1"/>
            <a:r>
              <a:rPr lang="en-US" dirty="0">
                <a:hlinkClick r:id="rId13"/>
              </a:rPr>
              <a:t>http://tutorialzine.com/2015/02/single-page-app-without-a-framework/</a:t>
            </a:r>
            <a:endParaRPr lang="en-US" dirty="0"/>
          </a:p>
          <a:p>
            <a:pPr lvl="1"/>
            <a:r>
              <a:rPr lang="en-US" dirty="0">
                <a:hlinkClick r:id="rId14"/>
              </a:rPr>
              <a:t>https://en.wikipedia.org/wiki/Single-page_application</a:t>
            </a:r>
            <a:r>
              <a:rPr lang="en-US" dirty="0"/>
              <a:t> </a:t>
            </a:r>
          </a:p>
          <a:p>
            <a:r>
              <a:rPr lang="en-US" sz="3200" dirty="0" err="1"/>
              <a:t>Serverless</a:t>
            </a:r>
            <a:endParaRPr lang="en-US" sz="3200" dirty="0"/>
          </a:p>
          <a:p>
            <a:pPr lvl="1"/>
            <a:r>
              <a:rPr lang="en-US" sz="2700" u="sng" dirty="0">
                <a:hlinkClick r:id="rId15"/>
              </a:rPr>
              <a:t>https://www.fullstackfirebase.com/introduction/what-is-serverless</a:t>
            </a:r>
            <a:r>
              <a:rPr lang="en-US" sz="2700" dirty="0"/>
              <a:t> </a:t>
            </a:r>
          </a:p>
          <a:p>
            <a:pPr lvl="1"/>
            <a:r>
              <a:rPr lang="en-US" sz="2700" u="sng" dirty="0">
                <a:hlinkClick r:id="rId16"/>
              </a:rPr>
              <a:t>https://docs.microsoft.com/en-us/azure/architecture/reference-architectures/serverless/web-app</a:t>
            </a:r>
            <a:r>
              <a:rPr lang="en-US" sz="2700" dirty="0"/>
              <a:t> </a:t>
            </a:r>
          </a:p>
        </p:txBody>
      </p:sp>
    </p:spTree>
    <p:extLst>
      <p:ext uri="{BB962C8B-B14F-4D97-AF65-F5344CB8AC3E}">
        <p14:creationId xmlns:p14="http://schemas.microsoft.com/office/powerpoint/2010/main" val="233610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Rise of JavaScript</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4</a:t>
            </a:fld>
            <a:endParaRPr lang="en-US" altLang="en-US"/>
          </a:p>
        </p:txBody>
      </p:sp>
      <p:sp>
        <p:nvSpPr>
          <p:cNvPr id="4" name="Content Placeholder 3"/>
          <p:cNvSpPr>
            <a:spLocks noGrp="1"/>
          </p:cNvSpPr>
          <p:nvPr>
            <p:ph sz="quarter" idx="10"/>
          </p:nvPr>
        </p:nvSpPr>
        <p:spPr/>
        <p:txBody>
          <a:bodyPr>
            <a:normAutofit fontScale="55000" lnSpcReduction="20000"/>
          </a:bodyPr>
          <a:lstStyle/>
          <a:p>
            <a:r>
              <a:rPr lang="en-US" dirty="0"/>
              <a:t>#1 in GitHub since 2014</a:t>
            </a:r>
          </a:p>
          <a:p>
            <a:pPr lvl="1"/>
            <a:r>
              <a:rPr lang="en-US" dirty="0">
                <a:hlinkClick r:id="rId2"/>
              </a:rPr>
              <a:t>https://octoverse.github.com/projects#languages</a:t>
            </a:r>
            <a:r>
              <a:rPr lang="en-US" dirty="0"/>
              <a:t> </a:t>
            </a:r>
          </a:p>
          <a:p>
            <a:r>
              <a:rPr lang="en-US" dirty="0"/>
              <a:t>#1 in </a:t>
            </a:r>
            <a:r>
              <a:rPr lang="en-US" dirty="0" err="1"/>
              <a:t>StackOverflow</a:t>
            </a:r>
            <a:r>
              <a:rPr lang="en-US" dirty="0"/>
              <a:t> since 2013</a:t>
            </a:r>
          </a:p>
          <a:p>
            <a:pPr lvl="1"/>
            <a:r>
              <a:rPr lang="en-US" dirty="0">
                <a:hlinkClick r:id="rId3"/>
              </a:rPr>
              <a:t>https://insights.stackoverflow.com/survey/2018</a:t>
            </a:r>
            <a:endParaRPr lang="en-US" dirty="0"/>
          </a:p>
          <a:p>
            <a:r>
              <a:rPr lang="en-US" dirty="0"/>
              <a:t>Most in demand and salaries, 2015</a:t>
            </a:r>
          </a:p>
          <a:p>
            <a:pPr lvl="1"/>
            <a:r>
              <a:rPr lang="en-US" dirty="0">
                <a:hlinkClick r:id="rId4"/>
              </a:rPr>
              <a:t>https://gooroo.io/GoorooTHINK/Article/16300/Programming-languages--salaries-and-demand-May-2015</a:t>
            </a:r>
            <a:endParaRPr lang="en-US" dirty="0"/>
          </a:p>
          <a:p>
            <a:pPr lvl="1"/>
            <a:r>
              <a:rPr lang="en-US" dirty="0">
                <a:hlinkClick r:id="rId5"/>
              </a:rPr>
              <a:t>http://www.techrepublic.com/article/here-are-the-3-most-in-demand-coding-languages-and-where-you-can-find-a-developer-job/</a:t>
            </a:r>
            <a:endParaRPr lang="en-US" dirty="0"/>
          </a:p>
          <a:p>
            <a:r>
              <a:rPr lang="en-US" dirty="0"/>
              <a:t>Other rankings</a:t>
            </a:r>
          </a:p>
          <a:p>
            <a:pPr lvl="1"/>
            <a:r>
              <a:rPr lang="en-US" dirty="0"/>
              <a:t>#1 The </a:t>
            </a:r>
            <a:r>
              <a:rPr lang="en-US" dirty="0" err="1"/>
              <a:t>RedMonk</a:t>
            </a:r>
            <a:r>
              <a:rPr lang="en-US" dirty="0"/>
              <a:t> Programming Language Rankings since 2015 </a:t>
            </a:r>
            <a:r>
              <a:rPr lang="en-US" dirty="0">
                <a:hlinkClick r:id="rId6"/>
              </a:rPr>
              <a:t>https://redmonk.com/sogrady/2018/08/10/language-rankings-6-18/</a:t>
            </a:r>
            <a:endParaRPr lang="en-US" dirty="0"/>
          </a:p>
          <a:p>
            <a:pPr lvl="1"/>
            <a:r>
              <a:rPr lang="en-US" dirty="0"/>
              <a:t>#2 in student programmers in hackathon (#1 is HTML/CSS) </a:t>
            </a:r>
            <a:r>
              <a:rPr lang="en-US" dirty="0">
                <a:hlinkClick r:id="rId7"/>
              </a:rPr>
              <a:t>http://studenthackers.devpost.com/2015.html</a:t>
            </a:r>
            <a:endParaRPr lang="en-US" dirty="0"/>
          </a:p>
          <a:p>
            <a:pPr lvl="1"/>
            <a:r>
              <a:rPr lang="en-US" dirty="0"/>
              <a:t>#2 in Developer Economics survey </a:t>
            </a:r>
            <a:r>
              <a:rPr lang="en-US" dirty="0">
                <a:hlinkClick r:id="rId8"/>
              </a:rPr>
              <a:t>https://dashboard.developereconomics.com/?survey=de15#mobile</a:t>
            </a:r>
            <a:r>
              <a:rPr lang="en-US" dirty="0"/>
              <a:t> </a:t>
            </a:r>
          </a:p>
          <a:p>
            <a:r>
              <a:rPr lang="en-US" dirty="0"/>
              <a:t>SharePoint/WordPress is moving to JavaScript</a:t>
            </a:r>
          </a:p>
          <a:p>
            <a:pPr lvl="1"/>
            <a:r>
              <a:rPr lang="en-US" dirty="0">
                <a:hlinkClick r:id="rId9"/>
              </a:rPr>
              <a:t>https://arc.applause.com/2015/11/24/wordpress-javascript-calypso/</a:t>
            </a:r>
            <a:r>
              <a:rPr lang="en-US" dirty="0"/>
              <a:t> </a:t>
            </a:r>
          </a:p>
          <a:p>
            <a:pPr lvl="1"/>
            <a:r>
              <a:rPr lang="en-US" dirty="0">
                <a:hlinkClick r:id="rId10"/>
              </a:rPr>
              <a:t>https://developer.wordpress.com/calypso/</a:t>
            </a:r>
            <a:endParaRPr lang="en-US" dirty="0"/>
          </a:p>
          <a:p>
            <a:pPr lvl="1"/>
            <a:r>
              <a:rPr lang="en-US" dirty="0">
                <a:hlinkClick r:id="rId11"/>
              </a:rPr>
              <a:t>https://developer.wordpress.com/2015/11/23/the-story-behind-the-new-wordpress-com/</a:t>
            </a:r>
            <a:endParaRPr lang="en-US" dirty="0"/>
          </a:p>
          <a:p>
            <a:endParaRPr lang="en-US" dirty="0"/>
          </a:p>
          <a:p>
            <a:pPr lvl="1"/>
            <a:endParaRPr lang="en-US" dirty="0"/>
          </a:p>
        </p:txBody>
      </p:sp>
    </p:spTree>
    <p:extLst>
      <p:ext uri="{BB962C8B-B14F-4D97-AF65-F5344CB8AC3E}">
        <p14:creationId xmlns:p14="http://schemas.microsoft.com/office/powerpoint/2010/main" val="1139788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Change of Web App Architecture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5</a:t>
            </a:fld>
            <a:endParaRPr lang="en-US" altLang="en-US"/>
          </a:p>
        </p:txBody>
      </p:sp>
      <p:sp>
        <p:nvSpPr>
          <p:cNvPr id="4" name="Content Placeholder 3"/>
          <p:cNvSpPr>
            <a:spLocks noGrp="1"/>
          </p:cNvSpPr>
          <p:nvPr>
            <p:ph sz="quarter" idx="10"/>
          </p:nvPr>
        </p:nvSpPr>
        <p:spPr/>
        <p:txBody>
          <a:bodyPr>
            <a:normAutofit fontScale="85000" lnSpcReduction="20000"/>
          </a:bodyPr>
          <a:lstStyle/>
          <a:p>
            <a:r>
              <a:rPr lang="en-US" dirty="0"/>
              <a:t>Wave 1: multi-layer/tier systems</a:t>
            </a:r>
          </a:p>
          <a:p>
            <a:pPr lvl="1"/>
            <a:r>
              <a:rPr lang="en-US" dirty="0"/>
              <a:t>Rich (multiple) servers</a:t>
            </a:r>
          </a:p>
          <a:p>
            <a:r>
              <a:rPr lang="en-US" dirty="0"/>
              <a:t>Wave 2: service oriented</a:t>
            </a:r>
          </a:p>
          <a:p>
            <a:pPr lvl="1"/>
            <a:r>
              <a:rPr lang="en-US" dirty="0"/>
              <a:t>Further separation of server side and client side</a:t>
            </a:r>
          </a:p>
          <a:p>
            <a:pPr lvl="1"/>
            <a:r>
              <a:rPr lang="en-US" dirty="0"/>
              <a:t>Services are more among servers</a:t>
            </a:r>
          </a:p>
          <a:p>
            <a:r>
              <a:rPr lang="en-US" dirty="0"/>
              <a:t>Wave 3: growing focus on the client side and widely use of AJAX</a:t>
            </a:r>
          </a:p>
          <a:p>
            <a:pPr lvl="1"/>
            <a:r>
              <a:rPr lang="en-US" dirty="0"/>
              <a:t>Rich client development, SPA</a:t>
            </a:r>
          </a:p>
          <a:p>
            <a:pPr lvl="1"/>
            <a:r>
              <a:rPr lang="en-US" dirty="0"/>
              <a:t>More open service model; clients consume services</a:t>
            </a:r>
          </a:p>
          <a:p>
            <a:r>
              <a:rPr lang="en-US" dirty="0"/>
              <a:t>Wave 4: consuming services from the cloud (third parties)</a:t>
            </a:r>
          </a:p>
          <a:p>
            <a:pPr lvl="1"/>
            <a:r>
              <a:rPr lang="en-US" dirty="0" err="1"/>
              <a:t>BaaS</a:t>
            </a:r>
            <a:r>
              <a:rPr lang="en-US" dirty="0"/>
              <a:t> and </a:t>
            </a:r>
            <a:r>
              <a:rPr lang="en-US" dirty="0" err="1"/>
              <a:t>serverless</a:t>
            </a:r>
            <a:r>
              <a:rPr lang="en-US" dirty="0"/>
              <a:t>; the client is not tied to its own initiating server</a:t>
            </a:r>
          </a:p>
        </p:txBody>
      </p:sp>
    </p:spTree>
    <p:extLst>
      <p:ext uri="{BB962C8B-B14F-4D97-AF65-F5344CB8AC3E}">
        <p14:creationId xmlns:p14="http://schemas.microsoft.com/office/powerpoint/2010/main" val="359860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Multi-Tier Web Architectures</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6</a:t>
            </a:fld>
            <a:endParaRPr lang="en-US" altLang="en-US"/>
          </a:p>
        </p:txBody>
      </p:sp>
      <p:sp>
        <p:nvSpPr>
          <p:cNvPr id="4" name="Content Placeholder 3"/>
          <p:cNvSpPr>
            <a:spLocks noGrp="1"/>
          </p:cNvSpPr>
          <p:nvPr>
            <p:ph sz="quarter" idx="10"/>
          </p:nvPr>
        </p:nvSpPr>
        <p:spPr/>
        <p:txBody>
          <a:bodyPr/>
          <a:lstStyle/>
          <a:p>
            <a:r>
              <a:rPr lang="en-US" dirty="0"/>
              <a:t>Two tier</a:t>
            </a:r>
          </a:p>
          <a:p>
            <a:endParaRPr lang="en-US" dirty="0"/>
          </a:p>
          <a:p>
            <a:r>
              <a:rPr lang="en-US" dirty="0"/>
              <a:t>Three tier (web app)</a:t>
            </a:r>
          </a:p>
          <a:p>
            <a:endParaRPr lang="en-US" dirty="0"/>
          </a:p>
          <a:p>
            <a:endParaRPr lang="en-US" dirty="0"/>
          </a:p>
          <a:p>
            <a:r>
              <a:rPr lang="en-US" dirty="0"/>
              <a:t>Four tier web app</a:t>
            </a:r>
          </a:p>
        </p:txBody>
      </p:sp>
      <p:pic>
        <p:nvPicPr>
          <p:cNvPr id="5122" name="Picture 2" descr="Ee658120.774cd41f-05f7-4659-9a81-547a7ba66650(en-us,PandP.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4975" y="1102324"/>
            <a:ext cx="3781425" cy="121920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e658120.2ffd0eaf-83f1-42e8-a2fd-0e6e81266ee9(en-us,PandP.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1741" y="3043239"/>
            <a:ext cx="4743450" cy="121920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Ee658120.0dcbd491-f321-408e-9f94-b0561bf46478(en-us,PandP.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3904" y="5021535"/>
            <a:ext cx="5086350" cy="121920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9351" y="6465332"/>
            <a:ext cx="4731249" cy="307777"/>
          </a:xfrm>
          <a:prstGeom prst="rect">
            <a:avLst/>
          </a:prstGeom>
        </p:spPr>
        <p:txBody>
          <a:bodyPr wrap="square">
            <a:spAutoFit/>
          </a:bodyPr>
          <a:lstStyle/>
          <a:p>
            <a:r>
              <a:rPr lang="en-US" sz="1400" dirty="0">
                <a:hlinkClick r:id="rId5"/>
              </a:rPr>
              <a:t>http://msdn.microsoft.com/en-us/library/ee658109.aspx</a:t>
            </a:r>
            <a:r>
              <a:rPr lang="en-US" sz="1400" dirty="0"/>
              <a:t> </a:t>
            </a:r>
          </a:p>
        </p:txBody>
      </p:sp>
      <p:sp>
        <p:nvSpPr>
          <p:cNvPr id="10" name="Callout: Line 5"/>
          <p:cNvSpPr/>
          <p:nvPr/>
        </p:nvSpPr>
        <p:spPr bwMode="auto">
          <a:xfrm>
            <a:off x="152400" y="3217422"/>
            <a:ext cx="2023631" cy="1138241"/>
          </a:xfrm>
          <a:prstGeom prst="borderCallout1">
            <a:avLst>
              <a:gd name="adj1" fmla="val 31427"/>
              <a:gd name="adj2" fmla="val 99722"/>
              <a:gd name="adj3" fmla="val -103715"/>
              <a:gd name="adj4" fmla="val 138875"/>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In the first wave of architecture change, there was no</a:t>
            </a:r>
            <a:r>
              <a:rPr kumimoji="0" lang="en-US" sz="1800" b="0" i="0" u="none" strike="noStrike" cap="none" normalizeH="0" baseline="0" dirty="0">
                <a:ln>
                  <a:noFill/>
                </a:ln>
                <a:solidFill>
                  <a:schemeClr val="tx1"/>
                </a:solidFill>
                <a:effectLst/>
                <a:latin typeface="Arial" charset="0"/>
              </a:rPr>
              <a:t> significant change on the client side</a:t>
            </a:r>
          </a:p>
        </p:txBody>
      </p:sp>
      <p:cxnSp>
        <p:nvCxnSpPr>
          <p:cNvPr id="6" name="Straight Arrow Connector 5"/>
          <p:cNvCxnSpPr>
            <a:stCxn id="10" idx="0"/>
          </p:cNvCxnSpPr>
          <p:nvPr/>
        </p:nvCxnSpPr>
        <p:spPr bwMode="auto">
          <a:xfrm>
            <a:off x="2176031" y="3786543"/>
            <a:ext cx="490969" cy="175857"/>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1" name="Straight Arrow Connector 10"/>
          <p:cNvCxnSpPr/>
          <p:nvPr/>
        </p:nvCxnSpPr>
        <p:spPr bwMode="auto">
          <a:xfrm>
            <a:off x="2009398" y="4355663"/>
            <a:ext cx="581402" cy="1213176"/>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
        <p:nvSpPr>
          <p:cNvPr id="44" name="Callout: Line 5"/>
          <p:cNvSpPr/>
          <p:nvPr/>
        </p:nvSpPr>
        <p:spPr bwMode="auto">
          <a:xfrm>
            <a:off x="7310671" y="3652839"/>
            <a:ext cx="1711087" cy="1066800"/>
          </a:xfrm>
          <a:prstGeom prst="borderCallout1">
            <a:avLst>
              <a:gd name="adj1" fmla="val 81057"/>
              <a:gd name="adj2" fmla="val 226"/>
              <a:gd name="adj3" fmla="val 120510"/>
              <a:gd name="adj4" fmla="val -44333"/>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Changes were more focused on </a:t>
            </a:r>
            <a:r>
              <a:rPr kumimoji="0" lang="en-US" sz="1800" b="0" i="0" u="none" strike="noStrike" cap="none" normalizeH="0" dirty="0">
                <a:ln>
                  <a:noFill/>
                </a:ln>
                <a:solidFill>
                  <a:schemeClr val="tx1"/>
                </a:solidFill>
                <a:effectLst/>
                <a:latin typeface="Arial" charset="0"/>
              </a:rPr>
              <a:t>the server side</a:t>
            </a:r>
            <a:endParaRPr kumimoji="0" lang="en-US" sz="18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182329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Oriented Architecture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7</a:t>
            </a:fld>
            <a:endParaRPr lang="en-US" altLang="en-US"/>
          </a:p>
        </p:txBody>
      </p:sp>
      <p:sp>
        <p:nvSpPr>
          <p:cNvPr id="4" name="Content Placeholder 3"/>
          <p:cNvSpPr>
            <a:spLocks noGrp="1"/>
          </p:cNvSpPr>
          <p:nvPr>
            <p:ph sz="quarter" idx="10"/>
          </p:nvPr>
        </p:nvSpPr>
        <p:spPr/>
        <p:txBody>
          <a:bodyPr/>
          <a:lstStyle/>
          <a:p>
            <a:endParaRPr lang="en-US" dirty="0"/>
          </a:p>
        </p:txBody>
      </p:sp>
      <p:pic>
        <p:nvPicPr>
          <p:cNvPr id="5" name="Picture 2" descr="Ee658109.4bee4a28-6791-4df2-8c8c-9a45d9afcf6a(en-us,PandP.10).png"/>
          <p:cNvPicPr>
            <a:picLocks noChangeAspect="1" noChangeArrowheads="1"/>
          </p:cNvPicPr>
          <p:nvPr/>
        </p:nvPicPr>
        <p:blipFill rotWithShape="1">
          <a:blip r:embed="rId2">
            <a:extLst>
              <a:ext uri="{28A0092B-C50C-407E-A947-70E740481C1C}">
                <a14:useLocalDpi xmlns:a14="http://schemas.microsoft.com/office/drawing/2010/main" val="0"/>
              </a:ext>
            </a:extLst>
          </a:blip>
          <a:srcRect r="33529"/>
          <a:stretch/>
        </p:blipFill>
        <p:spPr bwMode="auto">
          <a:xfrm>
            <a:off x="3748880" y="1026939"/>
            <a:ext cx="3581400" cy="5567546"/>
          </a:xfrm>
          <a:prstGeom prst="rect">
            <a:avLst/>
          </a:prstGeom>
          <a:noFill/>
          <a:extLst>
            <a:ext uri="{909E8E84-426E-40DD-AFC4-6F175D3DCCD1}">
              <a14:hiddenFill xmlns:a14="http://schemas.microsoft.com/office/drawing/2010/main">
                <a:solidFill>
                  <a:srgbClr val="FFFFFF"/>
                </a:solidFill>
              </a14:hiddenFill>
            </a:ext>
          </a:extLst>
        </p:spPr>
      </p:pic>
      <p:sp>
        <p:nvSpPr>
          <p:cNvPr id="6" name="Callout: Line 5"/>
          <p:cNvSpPr/>
          <p:nvPr/>
        </p:nvSpPr>
        <p:spPr bwMode="auto">
          <a:xfrm>
            <a:off x="193038" y="3048000"/>
            <a:ext cx="2958329" cy="1828798"/>
          </a:xfrm>
          <a:prstGeom prst="borderCallout1">
            <a:avLst>
              <a:gd name="adj1" fmla="val 44760"/>
              <a:gd name="adj2" fmla="val 100716"/>
              <a:gd name="adj3" fmla="val 31065"/>
              <a:gd name="adj4" fmla="val 119775"/>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The service layer effectively makes clients</a:t>
            </a:r>
            <a:r>
              <a:rPr kumimoji="0" lang="en-US" sz="1800" b="0" i="0" u="none" strike="noStrike" cap="none" normalizeH="0" dirty="0">
                <a:ln>
                  <a:noFill/>
                </a:ln>
                <a:solidFill>
                  <a:schemeClr val="tx1"/>
                </a:solidFill>
                <a:effectLst/>
                <a:latin typeface="Arial" charset="0"/>
              </a:rPr>
              <a:t> more like an independent and autonomous service consumer, and </a:t>
            </a:r>
            <a:r>
              <a:rPr kumimoji="0" lang="en-US" sz="1800" b="0" i="0" u="none" strike="noStrike" cap="none" normalizeH="0" baseline="0" dirty="0">
                <a:ln>
                  <a:noFill/>
                </a:ln>
                <a:solidFill>
                  <a:schemeClr val="tx1"/>
                </a:solidFill>
                <a:effectLst/>
                <a:latin typeface="Arial" charset="0"/>
              </a:rPr>
              <a:t>less owned by its server part – making things</a:t>
            </a:r>
            <a:r>
              <a:rPr kumimoji="0" lang="en-US" sz="1800" b="0" i="0" u="none" strike="noStrike" cap="none" normalizeH="0" dirty="0">
                <a:ln>
                  <a:noFill/>
                </a:ln>
                <a:solidFill>
                  <a:schemeClr val="tx1"/>
                </a:solidFill>
                <a:effectLst/>
                <a:latin typeface="Arial" charset="0"/>
              </a:rPr>
              <a:t> “loosely coupled”.</a:t>
            </a:r>
            <a:endParaRPr kumimoji="0" lang="en-US" sz="1800" b="0" i="0" u="none" strike="noStrike" cap="none" normalizeH="0" baseline="0" dirty="0">
              <a:ln>
                <a:noFill/>
              </a:ln>
              <a:solidFill>
                <a:schemeClr val="tx1"/>
              </a:solidFill>
              <a:effectLst/>
              <a:latin typeface="Arial" charset="0"/>
            </a:endParaRPr>
          </a:p>
        </p:txBody>
      </p:sp>
      <p:sp>
        <p:nvSpPr>
          <p:cNvPr id="7" name="Callout: Line 5"/>
          <p:cNvSpPr/>
          <p:nvPr/>
        </p:nvSpPr>
        <p:spPr bwMode="auto">
          <a:xfrm>
            <a:off x="7622992" y="4800600"/>
            <a:ext cx="1358129" cy="1066798"/>
          </a:xfrm>
          <a:prstGeom prst="borderCallout1">
            <a:avLst>
              <a:gd name="adj1" fmla="val 76612"/>
              <a:gd name="adj2" fmla="val -1270"/>
              <a:gd name="adj3" fmla="val 111622"/>
              <a:gd name="adj4" fmla="val -33111"/>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Data can also be services</a:t>
            </a:r>
          </a:p>
        </p:txBody>
      </p:sp>
      <p:sp>
        <p:nvSpPr>
          <p:cNvPr id="8" name="Callout: Line 5"/>
          <p:cNvSpPr/>
          <p:nvPr/>
        </p:nvSpPr>
        <p:spPr bwMode="auto">
          <a:xfrm>
            <a:off x="533401" y="1259842"/>
            <a:ext cx="1981200" cy="1371598"/>
          </a:xfrm>
          <a:prstGeom prst="borderCallout1">
            <a:avLst>
              <a:gd name="adj1" fmla="val 41057"/>
              <a:gd name="adj2" fmla="val 101260"/>
              <a:gd name="adj3" fmla="val 77547"/>
              <a:gd name="adj4" fmla="val 159192"/>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Presentation layer can flexibly moved to the client side.</a:t>
            </a:r>
          </a:p>
        </p:txBody>
      </p:sp>
    </p:spTree>
    <p:extLst>
      <p:ext uri="{BB962C8B-B14F-4D97-AF65-F5344CB8AC3E}">
        <p14:creationId xmlns:p14="http://schemas.microsoft.com/office/powerpoint/2010/main" val="4126313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of C/S Interaction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8</a:t>
            </a:fld>
            <a:endParaRPr lang="en-US" altLang="en-US"/>
          </a:p>
        </p:txBody>
      </p:sp>
      <p:sp>
        <p:nvSpPr>
          <p:cNvPr id="4" name="Content Placeholder 3"/>
          <p:cNvSpPr>
            <a:spLocks noGrp="1"/>
          </p:cNvSpPr>
          <p:nvPr>
            <p:ph sz="quarter" idx="10"/>
          </p:nvPr>
        </p:nvSpPr>
        <p:spPr/>
        <p:txBody>
          <a:bodyPr/>
          <a:lstStyle/>
          <a:p>
            <a:endParaRPr lang="en-US" dirty="0"/>
          </a:p>
        </p:txBody>
      </p:sp>
      <p:pic>
        <p:nvPicPr>
          <p:cNvPr id="1026" name="Picture 2" descr="Evolution of Web application archite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078" y="1177767"/>
            <a:ext cx="6581775" cy="4895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6200" y="6411560"/>
            <a:ext cx="7419977" cy="307777"/>
          </a:xfrm>
          <a:prstGeom prst="rect">
            <a:avLst/>
          </a:prstGeom>
        </p:spPr>
        <p:txBody>
          <a:bodyPr wrap="square">
            <a:spAutoFit/>
          </a:bodyPr>
          <a:lstStyle/>
          <a:p>
            <a:r>
              <a:rPr lang="en-US" sz="1400" dirty="0">
                <a:hlinkClick r:id="rId3"/>
              </a:rPr>
              <a:t>http://blog.octo.com/en/new-web-application-architectures-and-impacts-for-enterprises-1/</a:t>
            </a:r>
            <a:r>
              <a:rPr lang="en-US" sz="1400" dirty="0"/>
              <a:t> </a:t>
            </a:r>
          </a:p>
        </p:txBody>
      </p:sp>
      <p:sp>
        <p:nvSpPr>
          <p:cNvPr id="6" name="Callout: Line 5"/>
          <p:cNvSpPr/>
          <p:nvPr/>
        </p:nvSpPr>
        <p:spPr bwMode="auto">
          <a:xfrm>
            <a:off x="7227853" y="2362200"/>
            <a:ext cx="1458947" cy="762000"/>
          </a:xfrm>
          <a:prstGeom prst="borderCallout1">
            <a:avLst>
              <a:gd name="adj1" fmla="val 40452"/>
              <a:gd name="adj2" fmla="val -1797"/>
              <a:gd name="adj3" fmla="val 69096"/>
              <a:gd name="adj4" fmla="val -33750"/>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UI and</a:t>
            </a:r>
            <a:r>
              <a:rPr kumimoji="0" lang="en-US" sz="1800" b="0" i="0" u="none" strike="noStrike" cap="none" normalizeH="0" dirty="0">
                <a:ln>
                  <a:noFill/>
                </a:ln>
                <a:solidFill>
                  <a:schemeClr val="tx1"/>
                </a:solidFill>
                <a:effectLst/>
                <a:latin typeface="Arial" charset="0"/>
              </a:rPr>
              <a:t> </a:t>
            </a:r>
            <a:r>
              <a:rPr lang="en-US" dirty="0"/>
              <a:t>d</a:t>
            </a:r>
            <a:r>
              <a:rPr kumimoji="0" lang="en-US" sz="1800" b="0" i="0" u="none" strike="noStrike" cap="none" normalizeH="0" dirty="0">
                <a:ln>
                  <a:noFill/>
                </a:ln>
                <a:solidFill>
                  <a:schemeClr val="tx1"/>
                </a:solidFill>
                <a:effectLst/>
                <a:latin typeface="Arial" charset="0"/>
              </a:rPr>
              <a:t>ata logic move to the client</a:t>
            </a:r>
            <a:endParaRPr kumimoji="0" lang="en-US" sz="1800" b="0" i="0" u="none" strike="noStrike" cap="none" normalizeH="0" baseline="0" dirty="0">
              <a:ln>
                <a:noFill/>
              </a:ln>
              <a:solidFill>
                <a:schemeClr val="tx1"/>
              </a:solidFill>
              <a:effectLst/>
              <a:latin typeface="Arial" charset="0"/>
            </a:endParaRPr>
          </a:p>
        </p:txBody>
      </p:sp>
      <p:sp>
        <p:nvSpPr>
          <p:cNvPr id="8" name="Callout: Line 7"/>
          <p:cNvSpPr/>
          <p:nvPr/>
        </p:nvSpPr>
        <p:spPr bwMode="auto">
          <a:xfrm>
            <a:off x="7086600" y="4038600"/>
            <a:ext cx="1458947" cy="762000"/>
          </a:xfrm>
          <a:prstGeom prst="borderCallout1">
            <a:avLst>
              <a:gd name="adj1" fmla="val 40452"/>
              <a:gd name="adj2" fmla="val -1797"/>
              <a:gd name="adj3" fmla="val 69096"/>
              <a:gd name="adj4" fmla="val -33750"/>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Server provides</a:t>
            </a:r>
            <a:r>
              <a:rPr kumimoji="0" lang="en-US" sz="1800" b="0" i="0" u="none" strike="noStrike" cap="none" normalizeH="0" dirty="0">
                <a:ln>
                  <a:noFill/>
                </a:ln>
                <a:solidFill>
                  <a:schemeClr val="tx1"/>
                </a:solidFill>
                <a:effectLst/>
                <a:latin typeface="Arial" charset="0"/>
              </a:rPr>
              <a:t> service</a:t>
            </a:r>
            <a:endParaRPr kumimoji="0" lang="en-US" sz="1800" b="0" i="0" u="none" strike="noStrike" cap="none" normalizeH="0" baseline="0" dirty="0">
              <a:ln>
                <a:noFill/>
              </a:ln>
              <a:solidFill>
                <a:schemeClr val="tx1"/>
              </a:solidFill>
              <a:effectLst/>
              <a:latin typeface="Arial" charset="0"/>
            </a:endParaRPr>
          </a:p>
        </p:txBody>
      </p:sp>
      <p:sp>
        <p:nvSpPr>
          <p:cNvPr id="9" name="Callout: Line 8"/>
          <p:cNvSpPr/>
          <p:nvPr/>
        </p:nvSpPr>
        <p:spPr bwMode="auto">
          <a:xfrm>
            <a:off x="7227853" y="979251"/>
            <a:ext cx="1611347" cy="849550"/>
          </a:xfrm>
          <a:prstGeom prst="borderCallout1">
            <a:avLst>
              <a:gd name="adj1" fmla="val 40452"/>
              <a:gd name="adj2" fmla="val -1797"/>
              <a:gd name="adj3" fmla="val 62226"/>
              <a:gd name="adj4" fmla="val -28317"/>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Can also be called</a:t>
            </a:r>
            <a:r>
              <a:rPr kumimoji="0" lang="en-US" sz="1800" b="0" i="0" u="none" strike="noStrike" cap="none" normalizeH="0" dirty="0">
                <a:ln>
                  <a:noFill/>
                </a:ln>
                <a:solidFill>
                  <a:schemeClr val="tx1"/>
                </a:solidFill>
                <a:effectLst/>
                <a:latin typeface="Arial" charset="0"/>
              </a:rPr>
              <a:t> the AJAX service model</a:t>
            </a:r>
            <a:endParaRPr kumimoji="0" lang="en-US" sz="18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188161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Placement of Logic</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9</a:t>
            </a:fld>
            <a:endParaRPr lang="en-US" altLang="en-US"/>
          </a:p>
        </p:txBody>
      </p:sp>
      <p:sp>
        <p:nvSpPr>
          <p:cNvPr id="4" name="Content Placeholder 3"/>
          <p:cNvSpPr>
            <a:spLocks noGrp="1"/>
          </p:cNvSpPr>
          <p:nvPr>
            <p:ph sz="quarter" idx="10"/>
          </p:nvPr>
        </p:nvSpPr>
        <p:spPr/>
        <p:txBody>
          <a:bodyPr/>
          <a:lstStyle/>
          <a:p>
            <a:endParaRPr lang="en-US" dirty="0"/>
          </a:p>
        </p:txBody>
      </p:sp>
      <p:pic>
        <p:nvPicPr>
          <p:cNvPr id="5" name="Picture 4"/>
          <p:cNvPicPr>
            <a:picLocks noChangeAspect="1"/>
          </p:cNvPicPr>
          <p:nvPr/>
        </p:nvPicPr>
        <p:blipFill>
          <a:blip r:embed="rId2"/>
          <a:stretch>
            <a:fillRect/>
          </a:stretch>
        </p:blipFill>
        <p:spPr>
          <a:xfrm>
            <a:off x="685800" y="997719"/>
            <a:ext cx="5845047" cy="5784081"/>
          </a:xfrm>
          <a:prstGeom prst="rect">
            <a:avLst/>
          </a:prstGeom>
        </p:spPr>
      </p:pic>
      <p:sp>
        <p:nvSpPr>
          <p:cNvPr id="6" name="Rectangle 5"/>
          <p:cNvSpPr/>
          <p:nvPr/>
        </p:nvSpPr>
        <p:spPr>
          <a:xfrm>
            <a:off x="6530846" y="3581400"/>
            <a:ext cx="2536953" cy="1083818"/>
          </a:xfrm>
          <a:prstGeom prst="rect">
            <a:avLst/>
          </a:prstGeom>
        </p:spPr>
        <p:txBody>
          <a:bodyPr wrap="square">
            <a:spAutoFit/>
          </a:bodyPr>
          <a:lstStyle/>
          <a:p>
            <a:r>
              <a:rPr lang="en-US" sz="1600" dirty="0">
                <a:hlinkClick r:id="rId3"/>
              </a:rPr>
              <a:t>http://www.openajax.org/member/wiki/images/8/89/NexawebAjaxCharacteristics.pdf</a:t>
            </a:r>
            <a:r>
              <a:rPr lang="en-US" sz="1600" dirty="0"/>
              <a:t> </a:t>
            </a:r>
          </a:p>
        </p:txBody>
      </p:sp>
      <p:sp>
        <p:nvSpPr>
          <p:cNvPr id="7" name="Callout: Line 5"/>
          <p:cNvSpPr/>
          <p:nvPr/>
        </p:nvSpPr>
        <p:spPr bwMode="auto">
          <a:xfrm>
            <a:off x="2971800" y="3691134"/>
            <a:ext cx="1879151" cy="1104279"/>
          </a:xfrm>
          <a:prstGeom prst="borderCallout1">
            <a:avLst>
              <a:gd name="adj1" fmla="val 101368"/>
              <a:gd name="adj2" fmla="val 38328"/>
              <a:gd name="adj3" fmla="val 156444"/>
              <a:gd name="adj4" fmla="val 55283"/>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Not all business logic is appropriate to move to the client</a:t>
            </a:r>
            <a:r>
              <a:rPr kumimoji="0" lang="en-US" sz="1800" b="0" i="0" u="none" strike="noStrike" cap="none" normalizeH="0" dirty="0">
                <a:ln>
                  <a:noFill/>
                </a:ln>
                <a:solidFill>
                  <a:schemeClr val="tx1"/>
                </a:solidFill>
                <a:effectLst/>
                <a:latin typeface="Arial" charset="0"/>
              </a:rPr>
              <a:t> side.</a:t>
            </a:r>
            <a:endParaRPr kumimoji="0" lang="en-US" sz="18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097348570"/>
      </p:ext>
    </p:extLst>
  </p:cSld>
  <p:clrMapOvr>
    <a:masterClrMapping/>
  </p:clrMapOvr>
</p:sld>
</file>

<file path=ppt/theme/theme1.xml><?xml version="1.0" encoding="utf-8"?>
<a:theme xmlns:a="http://schemas.openxmlformats.org/drawingml/2006/main" name="Networ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23169</TotalTime>
  <Words>2863</Words>
  <Application>Microsoft Office PowerPoint</Application>
  <PresentationFormat>On-screen Show (4:3)</PresentationFormat>
  <Paragraphs>336</Paragraphs>
  <Slides>37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Courier New</vt:lpstr>
      <vt:lpstr>Times New Roman</vt:lpstr>
      <vt:lpstr>Wingdings</vt:lpstr>
      <vt:lpstr>Network</vt:lpstr>
      <vt:lpstr>SPA, Web API, Serverless  the change of web app architectures</vt:lpstr>
      <vt:lpstr>Overview</vt:lpstr>
      <vt:lpstr>The Context</vt:lpstr>
      <vt:lpstr>Rise of JavaScript</vt:lpstr>
      <vt:lpstr>Change of Web App Architecture</vt:lpstr>
      <vt:lpstr>Multi-Tier Web Architectures</vt:lpstr>
      <vt:lpstr>Service Oriented Architecture</vt:lpstr>
      <vt:lpstr>Changing of C/S Interaction</vt:lpstr>
      <vt:lpstr>Placement of Logic</vt:lpstr>
      <vt:lpstr>Transfer of UI Logic</vt:lpstr>
      <vt:lpstr>AJAX + (RESTful) Services</vt:lpstr>
      <vt:lpstr>Serverless</vt:lpstr>
      <vt:lpstr>PowerPoint Presentation</vt:lpstr>
      <vt:lpstr>Is it good?</vt:lpstr>
      <vt:lpstr>What is SPA</vt:lpstr>
      <vt:lpstr>SPA Key Principles and Concepts</vt:lpstr>
      <vt:lpstr>Page/Shell</vt:lpstr>
      <vt:lpstr>View</vt:lpstr>
      <vt:lpstr>User Interactions</vt:lpstr>
      <vt:lpstr>Data/Resources</vt:lpstr>
      <vt:lpstr>Applications</vt:lpstr>
      <vt:lpstr>SPA is not (Exactly) Single Page Website</vt:lpstr>
      <vt:lpstr>Technical Approaches</vt:lpstr>
      <vt:lpstr>Driving Technologies</vt:lpstr>
      <vt:lpstr>Three Key Parts</vt:lpstr>
      <vt:lpstr>Web API Overview</vt:lpstr>
      <vt:lpstr>RESTful Web Services</vt:lpstr>
      <vt:lpstr>RESTful web services URI</vt:lpstr>
      <vt:lpstr>JSON</vt:lpstr>
      <vt:lpstr>AJAX</vt:lpstr>
      <vt:lpstr>Ajax Model</vt:lpstr>
      <vt:lpstr>JavaScript/jQuery</vt:lpstr>
      <vt:lpstr>A Simple Complete Cycle</vt:lpstr>
      <vt:lpstr>Benefits </vt:lpstr>
      <vt:lpstr>Challenges and More Issues</vt:lpstr>
      <vt:lpstr>Impact on Job/Career</vt:lpstr>
      <vt:lpstr>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568</cp:revision>
  <dcterms:created xsi:type="dcterms:W3CDTF">1601-01-01T00:00:00Z</dcterms:created>
  <dcterms:modified xsi:type="dcterms:W3CDTF">2020-12-23T14:02:24Z</dcterms:modified>
</cp:coreProperties>
</file>