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3" r:id="rId1"/>
  </p:sldMasterIdLst>
  <p:notesMasterIdLst>
    <p:notesMasterId r:id="rId34"/>
  </p:notesMasterIdLst>
  <p:sldIdLst>
    <p:sldId id="336" r:id="rId2"/>
    <p:sldId id="320" r:id="rId3"/>
    <p:sldId id="285" r:id="rId4"/>
    <p:sldId id="286" r:id="rId5"/>
    <p:sldId id="287" r:id="rId6"/>
    <p:sldId id="288" r:id="rId7"/>
    <p:sldId id="289" r:id="rId8"/>
    <p:sldId id="333" r:id="rId9"/>
    <p:sldId id="315" r:id="rId10"/>
    <p:sldId id="330" r:id="rId11"/>
    <p:sldId id="337" r:id="rId12"/>
    <p:sldId id="329" r:id="rId13"/>
    <p:sldId id="327" r:id="rId14"/>
    <p:sldId id="334" r:id="rId15"/>
    <p:sldId id="335" r:id="rId16"/>
    <p:sldId id="331" r:id="rId17"/>
    <p:sldId id="312" r:id="rId18"/>
    <p:sldId id="332" r:id="rId19"/>
    <p:sldId id="306" r:id="rId20"/>
    <p:sldId id="322" r:id="rId21"/>
    <p:sldId id="292" r:id="rId22"/>
    <p:sldId id="293" r:id="rId23"/>
    <p:sldId id="310" r:id="rId24"/>
    <p:sldId id="295" r:id="rId25"/>
    <p:sldId id="318" r:id="rId26"/>
    <p:sldId id="319" r:id="rId27"/>
    <p:sldId id="323" r:id="rId28"/>
    <p:sldId id="297" r:id="rId29"/>
    <p:sldId id="325" r:id="rId30"/>
    <p:sldId id="326" r:id="rId31"/>
    <p:sldId id="324" r:id="rId32"/>
    <p:sldId id="274"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85" autoAdjust="0"/>
    <p:restoredTop sz="86458" autoAdjust="0"/>
  </p:normalViewPr>
  <p:slideViewPr>
    <p:cSldViewPr>
      <p:cViewPr varScale="1">
        <p:scale>
          <a:sx n="108" d="100"/>
          <a:sy n="108" d="100"/>
        </p:scale>
        <p:origin x="3797" y="77"/>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3.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33623172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3927500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3</a:t>
            </a:fld>
            <a:endParaRPr lang="en-US"/>
          </a:p>
        </p:txBody>
      </p:sp>
    </p:spTree>
    <p:extLst>
      <p:ext uri="{BB962C8B-B14F-4D97-AF65-F5344CB8AC3E}">
        <p14:creationId xmlns:p14="http://schemas.microsoft.com/office/powerpoint/2010/main" val="1129143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http://www.websiteoptimization.com/secrets/ajax/8-1-ajax-pattern.html</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7</a:t>
            </a:fld>
            <a:endParaRPr lang="en-US"/>
          </a:p>
        </p:txBody>
      </p:sp>
    </p:spTree>
    <p:extLst>
      <p:ext uri="{BB962C8B-B14F-4D97-AF65-F5344CB8AC3E}">
        <p14:creationId xmlns:p14="http://schemas.microsoft.com/office/powerpoint/2010/main" val="1527427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Zoom in out</a:t>
            </a:r>
          </a:p>
          <a:p>
            <a:r>
              <a:rPr lang="en-US" dirty="0"/>
              <a:t>Progress indication</a:t>
            </a:r>
          </a:p>
          <a:p>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19</a:t>
            </a:fld>
            <a:endParaRPr lang="en-US"/>
          </a:p>
        </p:txBody>
      </p:sp>
    </p:spTree>
    <p:extLst>
      <p:ext uri="{BB962C8B-B14F-4D97-AF65-F5344CB8AC3E}">
        <p14:creationId xmlns:p14="http://schemas.microsoft.com/office/powerpoint/2010/main" val="1470329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21</a:t>
            </a:fld>
            <a:endParaRPr lang="en-US"/>
          </a:p>
        </p:txBody>
      </p:sp>
    </p:spTree>
    <p:extLst>
      <p:ext uri="{BB962C8B-B14F-4D97-AF65-F5344CB8AC3E}">
        <p14:creationId xmlns:p14="http://schemas.microsoft.com/office/powerpoint/2010/main" val="2940428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22</a:t>
            </a:fld>
            <a:endParaRPr lang="en-US"/>
          </a:p>
        </p:txBody>
      </p:sp>
    </p:spTree>
    <p:extLst>
      <p:ext uri="{BB962C8B-B14F-4D97-AF65-F5344CB8AC3E}">
        <p14:creationId xmlns:p14="http://schemas.microsoft.com/office/powerpoint/2010/main" val="1969842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23</a:t>
            </a:fld>
            <a:endParaRPr lang="en-US"/>
          </a:p>
        </p:txBody>
      </p:sp>
    </p:spTree>
    <p:extLst>
      <p:ext uri="{BB962C8B-B14F-4D97-AF65-F5344CB8AC3E}">
        <p14:creationId xmlns:p14="http://schemas.microsoft.com/office/powerpoint/2010/main" val="2676017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a:t>http://trends.builtwith.com/javascript/JQuery</a:t>
            </a:r>
          </a:p>
          <a:p>
            <a:endParaRPr lang="en-US" dirty="0"/>
          </a:p>
          <a:p>
            <a:r>
              <a:rPr lang="en-US" dirty="0"/>
              <a:t>http://www.ajax.org</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24</a:t>
            </a:fld>
            <a:endParaRPr lang="en-US"/>
          </a:p>
        </p:txBody>
      </p:sp>
    </p:spTree>
    <p:extLst>
      <p:ext uri="{BB962C8B-B14F-4D97-AF65-F5344CB8AC3E}">
        <p14:creationId xmlns:p14="http://schemas.microsoft.com/office/powerpoint/2010/main" val="2228411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32</a:t>
            </a:fld>
            <a:endParaRPr lang="en-US"/>
          </a:p>
        </p:txBody>
      </p:sp>
    </p:spTree>
    <p:extLst>
      <p:ext uri="{BB962C8B-B14F-4D97-AF65-F5344CB8AC3E}">
        <p14:creationId xmlns:p14="http://schemas.microsoft.com/office/powerpoint/2010/main" val="29741401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p>
        </p:txBody>
      </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p>
        </p:txBody>
      </p:sp>
      <p:sp>
        <p:nvSpPr>
          <p:cNvPr id="300035" name="Rectangle 3"/>
          <p:cNvSpPr>
            <a:spLocks noGrp="1" noChangeArrowheads="1"/>
          </p:cNvSpPr>
          <p:nvPr>
            <p:ph type="ctrTitle"/>
          </p:nvPr>
        </p:nvSpPr>
        <p:spPr>
          <a:xfrm>
            <a:off x="392113" y="466725"/>
            <a:ext cx="6618287" cy="2133600"/>
          </a:xfrm>
        </p:spPr>
        <p:txBody>
          <a:bodyPr/>
          <a:lstStyle>
            <a:lvl1pPr algn="r">
              <a:defRPr sz="4800"/>
            </a:lvl1pPr>
          </a:lstStyle>
          <a:p>
            <a:r>
              <a:rPr lang="en-US" altLang="en-US"/>
              <a:t>Click to edit Master title style</a:t>
            </a:r>
          </a:p>
        </p:txBody>
      </p:sp>
      <p:sp>
        <p:nvSpPr>
          <p:cNvPr id="300036" name="Rectangle 4"/>
          <p:cNvSpPr>
            <a:spLocks noGrp="1" noChangeArrowheads="1"/>
          </p:cNvSpPr>
          <p:nvPr>
            <p:ph type="subTitle" idx="1"/>
          </p:nvPr>
        </p:nvSpPr>
        <p:spPr>
          <a:xfrm>
            <a:off x="925513" y="3049588"/>
            <a:ext cx="6084887"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US" altLang="en-US"/>
          </a:p>
        </p:txBody>
      </p:sp>
      <p:sp>
        <p:nvSpPr>
          <p:cNvPr id="39" name="Rectangle 6"/>
          <p:cNvSpPr>
            <a:spLocks noGrp="1" noChangeArrowheads="1"/>
          </p:cNvSpPr>
          <p:nvPr>
            <p:ph type="ftr" sz="quarter" idx="11"/>
          </p:nvPr>
        </p:nvSpPr>
        <p:spPr/>
        <p:txBody>
          <a:bodyPr/>
          <a:lstStyle>
            <a:lvl1pPr>
              <a:defRPr/>
            </a:lvl1pPr>
          </a:lstStyle>
          <a:p>
            <a:pPr>
              <a:defRPr/>
            </a:pPr>
            <a:endParaRPr lang="en-US" altLang="en-US"/>
          </a:p>
        </p:txBody>
      </p:sp>
      <p:sp>
        <p:nvSpPr>
          <p:cNvPr id="40" name="Rectangle 7"/>
          <p:cNvSpPr>
            <a:spLocks noGrp="1" noChangeArrowheads="1"/>
          </p:cNvSpPr>
          <p:nvPr>
            <p:ph type="sldNum" sz="quarter" idx="12"/>
          </p:nvPr>
        </p:nvSpPr>
        <p:spPr/>
        <p:txBody>
          <a:bodyPr/>
          <a:lstStyle>
            <a:lvl1pPr>
              <a:defRPr/>
            </a:lvl1pPr>
          </a:lstStyle>
          <a:p>
            <a:pPr>
              <a:defRPr/>
            </a:pPr>
            <a:fld id="{92AA7153-7838-47B7-8E76-206FC1BEC46D}" type="slidenum">
              <a:rPr lang="en-US" altLang="en-US" smtClean="0"/>
              <a:pPr>
                <a:defRPr/>
              </a:pPr>
              <a:t>‹#›</a:t>
            </a:fld>
            <a:endParaRPr lang="en-US" altLang="en-US"/>
          </a:p>
        </p:txBody>
      </p:sp>
      <p:pic>
        <p:nvPicPr>
          <p:cNvPr id="41" name="Picture 40" descr="https://encrypted-tbn3.google.com/images?q=tbn:ANd9GcTLAZpQzmzAPnXtyNCq1onsRE4y0bvoWlMvd3YA8Lt715oLXEJxWA"/>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15200" y="1600200"/>
            <a:ext cx="1577340" cy="1045845"/>
          </a:xfrm>
          <a:prstGeom prst="rect">
            <a:avLst/>
          </a:prstGeom>
          <a:noFill/>
          <a:ln>
            <a:noFill/>
          </a:ln>
        </p:spPr>
      </p:pic>
    </p:spTree>
    <p:extLst>
      <p:ext uri="{BB962C8B-B14F-4D97-AF65-F5344CB8AC3E}">
        <p14:creationId xmlns:p14="http://schemas.microsoft.com/office/powerpoint/2010/main" val="3811709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085BD73C-F657-48E9-A501-AFE9D16A9C49}" type="slidenum">
              <a:rPr lang="en-US" altLang="en-US" smtClean="0"/>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26667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p:cNvSpPr>
            <a:spLocks noGrp="1" noChangeArrowheads="1"/>
          </p:cNvSpPr>
          <p:nvPr>
            <p:ph type="sldNum" sz="quarter" idx="12"/>
          </p:nvPr>
        </p:nvSpPr>
        <p:spPr>
          <a:ln/>
        </p:spPr>
        <p:txBody>
          <a:bodyPr/>
          <a:lstStyle>
            <a:lvl1pPr>
              <a:defRPr/>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2707015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7" name="Date Placeholder 6"/>
          <p:cNvSpPr>
            <a:spLocks noGrp="1"/>
          </p:cNvSpPr>
          <p:nvPr>
            <p:ph type="dt" sz="half" idx="10"/>
          </p:nvPr>
        </p:nvSpPr>
        <p:spPr/>
        <p:txBody>
          <a:bodyPr/>
          <a:lstStyle/>
          <a:p>
            <a:pPr>
              <a:defRPr/>
            </a:pPr>
            <a:endParaRPr lang="en-US" altLang="en-US" dirty="0"/>
          </a:p>
        </p:txBody>
      </p:sp>
      <p:sp>
        <p:nvSpPr>
          <p:cNvPr id="8" name="Footer Placeholder 7"/>
          <p:cNvSpPr>
            <a:spLocks noGrp="1"/>
          </p:cNvSpPr>
          <p:nvPr>
            <p:ph type="ftr" sz="quarter" idx="11"/>
          </p:nvPr>
        </p:nvSpPr>
        <p:spPr/>
        <p:txBody>
          <a:bodyPr/>
          <a:lstStyle/>
          <a:p>
            <a:pPr>
              <a:defRPr/>
            </a:pPr>
            <a:endParaRPr lang="en-US" altLang="en-US" dirty="0"/>
          </a:p>
        </p:txBody>
      </p:sp>
      <p:sp>
        <p:nvSpPr>
          <p:cNvPr id="9" name="Slide Number Placeholder 8"/>
          <p:cNvSpPr>
            <a:spLocks noGrp="1"/>
          </p:cNvSpPr>
          <p:nvPr>
            <p:ph type="sldNum" sz="quarter" idx="12"/>
          </p:nvPr>
        </p:nvSpPr>
        <p:spPr/>
        <p:txBody>
          <a:bodyPr/>
          <a:lstStyle/>
          <a:p>
            <a:pPr>
              <a:defRPr/>
            </a:pPr>
            <a:fld id="{2E325153-1018-431B-94BC-E5F3F0342855}" type="slidenum">
              <a:rPr lang="en-US" altLang="en-US" smtClean="0"/>
              <a:pPr>
                <a:defRPr/>
              </a:pPr>
              <a:t>‹#›</a:t>
            </a:fld>
            <a:endParaRPr lang="en-US" alt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85664594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839393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347434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6814993"/>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63442187"/>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smtClean="0"/>
            </a:lvl1pPr>
          </a:lstStyle>
          <a:p>
            <a:pPr>
              <a:defRPr/>
            </a:pPr>
            <a:fld id="{C5CEE9A8-FBDC-468A-8692-1A02C1337AC9}" type="slidenum">
              <a:rPr lang="en-US" altLang="en-US" smtClean="0"/>
              <a:pPr>
                <a:defRPr/>
              </a:pPr>
              <a:t>‹#›</a:t>
            </a:fld>
            <a:endParaRPr lang="en-US" altLang="en-US"/>
          </a:p>
        </p:txBody>
      </p:sp>
    </p:spTree>
    <p:extLst>
      <p:ext uri="{BB962C8B-B14F-4D97-AF65-F5344CB8AC3E}">
        <p14:creationId xmlns:p14="http://schemas.microsoft.com/office/powerpoint/2010/main" val="502921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28" name="Rectangle 4"/>
          <p:cNvSpPr>
            <a:spLocks noGrp="1" noChangeArrowheads="1"/>
          </p:cNvSpPr>
          <p:nvPr>
            <p:ph type="body" idx="1"/>
          </p:nvPr>
        </p:nvSpPr>
        <p:spPr bwMode="auto">
          <a:xfrm>
            <a:off x="228599" y="1066801"/>
            <a:ext cx="8716963" cy="5248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9013"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299014"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299015"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pic>
        <p:nvPicPr>
          <p:cNvPr id="40" name="Picture 39" descr="https://encrypted-tbn3.google.com/images?q=tbn:ANd9GcTLAZpQzmzAPnXtyNCq1onsRE4y0bvoWlMvd3YA8Lt715oLXEJxWA"/>
          <p:cNvPicPr>
            <a:picLocks noChangeAspect="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92440" y="152400"/>
            <a:ext cx="1051560" cy="697230"/>
          </a:xfrm>
          <a:prstGeom prst="rect">
            <a:avLst/>
          </a:prstGeom>
          <a:noFill/>
          <a:ln>
            <a:noFill/>
          </a:ln>
        </p:spPr>
      </p:pic>
    </p:spTree>
    <p:extLst>
      <p:ext uri="{BB962C8B-B14F-4D97-AF65-F5344CB8AC3E}">
        <p14:creationId xmlns:p14="http://schemas.microsoft.com/office/powerpoint/2010/main" val="1814667247"/>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Lst>
  <p:hf hdr="0" ftr="0" dt="0"/>
  <p:txStyles>
    <p:titleStyle>
      <a:lvl1pPr algn="l" rtl="0" eaLnBrk="1" fontAlgn="base" hangingPunct="1">
        <a:spcBef>
          <a:spcPct val="0"/>
        </a:spcBef>
        <a:spcAft>
          <a:spcPct val="0"/>
        </a:spcAft>
        <a:defRPr sz="3900" b="1">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charset="0"/>
        </a:defRPr>
      </a:lvl2pPr>
      <a:lvl3pPr algn="l" rtl="0" eaLnBrk="1" fontAlgn="base" hangingPunct="1">
        <a:spcBef>
          <a:spcPct val="0"/>
        </a:spcBef>
        <a:spcAft>
          <a:spcPct val="0"/>
        </a:spcAft>
        <a:defRPr sz="3900" b="1">
          <a:solidFill>
            <a:schemeClr val="tx2"/>
          </a:solidFill>
          <a:latin typeface="Arial" charset="0"/>
        </a:defRPr>
      </a:lvl3pPr>
      <a:lvl4pPr algn="l" rtl="0" eaLnBrk="1" fontAlgn="base" hangingPunct="1">
        <a:spcBef>
          <a:spcPct val="0"/>
        </a:spcBef>
        <a:spcAft>
          <a:spcPct val="0"/>
        </a:spcAft>
        <a:defRPr sz="3900" b="1">
          <a:solidFill>
            <a:schemeClr val="tx2"/>
          </a:solidFill>
          <a:latin typeface="Arial" charset="0"/>
        </a:defRPr>
      </a:lvl4pPr>
      <a:lvl5pPr algn="l" rtl="0" eaLnBrk="1" fontAlgn="base" hangingPunct="1">
        <a:spcBef>
          <a:spcPct val="0"/>
        </a:spcBef>
        <a:spcAft>
          <a:spcPct val="0"/>
        </a:spcAft>
        <a:defRPr sz="3900" b="1">
          <a:solidFill>
            <a:schemeClr val="tx2"/>
          </a:solidFill>
          <a:latin typeface="Arial" charset="0"/>
        </a:defRPr>
      </a:lvl5pPr>
      <a:lvl6pPr marL="457200" algn="l" rtl="0" eaLnBrk="1" fontAlgn="base" hangingPunct="1">
        <a:spcBef>
          <a:spcPct val="0"/>
        </a:spcBef>
        <a:spcAft>
          <a:spcPct val="0"/>
        </a:spcAft>
        <a:defRPr sz="3900" b="1">
          <a:solidFill>
            <a:schemeClr val="tx2"/>
          </a:solidFill>
          <a:latin typeface="Arial" charset="0"/>
        </a:defRPr>
      </a:lvl6pPr>
      <a:lvl7pPr marL="914400" algn="l" rtl="0" eaLnBrk="1" fontAlgn="base" hangingPunct="1">
        <a:spcBef>
          <a:spcPct val="0"/>
        </a:spcBef>
        <a:spcAft>
          <a:spcPct val="0"/>
        </a:spcAft>
        <a:defRPr sz="3900" b="1">
          <a:solidFill>
            <a:schemeClr val="tx2"/>
          </a:solidFill>
          <a:latin typeface="Arial" charset="0"/>
        </a:defRPr>
      </a:lvl7pPr>
      <a:lvl8pPr marL="1371600" algn="l" rtl="0" eaLnBrk="1" fontAlgn="base" hangingPunct="1">
        <a:spcBef>
          <a:spcPct val="0"/>
        </a:spcBef>
        <a:spcAft>
          <a:spcPct val="0"/>
        </a:spcAft>
        <a:defRPr sz="3900" b="1">
          <a:solidFill>
            <a:schemeClr val="tx2"/>
          </a:solidFill>
          <a:latin typeface="Arial" charset="0"/>
        </a:defRPr>
      </a:lvl8pPr>
      <a:lvl9pPr marL="1828800" algn="l" rtl="0" eaLnBrk="1" fontAlgn="base" hangingPunct="1">
        <a:spcBef>
          <a:spcPct val="0"/>
        </a:spcBef>
        <a:spcAft>
          <a:spcPct val="0"/>
        </a:spcAft>
        <a:defRPr sz="3900" b="1">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en.wikipedia.org/wiki/AJAJ"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blog.octo.com/en/new-web-application-architectures-and-impacts-for-enterprises-1/" TargetMode="External"/><Relationship Id="rId1" Type="http://schemas.openxmlformats.org/officeDocument/2006/relationships/slideLayout" Target="../slideLayouts/slideLayout9.xml"/><Relationship Id="rId4" Type="http://schemas.openxmlformats.org/officeDocument/2006/relationships/hyperlink" Target="http://www.slideshare.net/Luristic/the-anatomy-of-rich-user-experience"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blog.octo.com/en/new-web-application-architectures-and-impacts-for-enterprises-1/"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rest.elkstein.org/2008/02/ajax-and-rest.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tage.vambenepe.com/archives/1801"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www.google.com/finance" TargetMode="External"/><Relationship Id="rId13" Type="http://schemas.openxmlformats.org/officeDocument/2006/relationships/hyperlink" Target="http://ajaxian.com/archives/6-places-you-must-use-ajax" TargetMode="External"/><Relationship Id="rId3" Type="http://schemas.openxmlformats.org/officeDocument/2006/relationships/hyperlink" Target="http://www.bing.com/" TargetMode="External"/><Relationship Id="rId7" Type="http://schemas.openxmlformats.org/officeDocument/2006/relationships/hyperlink" Target="https://zh.wikipedia.org/wiki/%E4%BA%9A%E7%89%B9%E5%85%B0%E5%A4%A7" TargetMode="External"/><Relationship Id="rId12" Type="http://schemas.openxmlformats.org/officeDocument/2006/relationships/hyperlink" Target="http://voidcanvas.com/should-i-use-ajax-if-yes-when-where-and-why/"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apmex.com/" TargetMode="External"/><Relationship Id="rId11" Type="http://schemas.openxmlformats.org/officeDocument/2006/relationships/hyperlink" Target="http://www.noupe.com/development/most-wanted-ajax-techniques-50-ajax-examples-and-tutorials.html" TargetMode="External"/><Relationship Id="rId5" Type="http://schemas.openxmlformats.org/officeDocument/2006/relationships/hyperlink" Target="http://directory.kennesaw.edu/dir/people/" TargetMode="External"/><Relationship Id="rId10" Type="http://schemas.openxmlformats.org/officeDocument/2006/relationships/hyperlink" Target="http://code.tutsplus.com/tutorials/20-excellent-ajax-effects-you-should-know--net-1090" TargetMode="External"/><Relationship Id="rId4" Type="http://schemas.openxmlformats.org/officeDocument/2006/relationships/hyperlink" Target="http://www.google.com/" TargetMode="External"/><Relationship Id="rId9" Type="http://schemas.openxmlformats.org/officeDocument/2006/relationships/hyperlink" Target="http://www.noupe.com/design/how-ajax-works.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jsonplaceholder.typicode.com/" TargetMode="External"/><Relationship Id="rId2" Type="http://schemas.openxmlformats.org/officeDocument/2006/relationships/hyperlink" Target="http://it4203.azurewebsites.net/demo/aja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w3schools.com/ajax/tryit.asp?filename=tryajax_firs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developer.mozilla.org/En/Same_origin_policy_for_JavaScript"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api.jquery.com/category/ajax/"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api.jquery.com/jquery.ajax/" TargetMode="External"/><Relationship Id="rId2" Type="http://schemas.openxmlformats.org/officeDocument/2006/relationships/hyperlink" Target="http://www.w3schools.com/jquery/ajax_ajax.as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api.jquery.com/category/ajax/shorthand-methods/"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api.jquery.com/jQuery.getJSON/" TargetMode="External"/><Relationship Id="rId2" Type="http://schemas.openxmlformats.org/officeDocument/2006/relationships/hyperlink" Target="http://www.w3schools.com/jquery/ajax_getjson.as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api.jquery.com/event.target/" TargetMode="External"/><Relationship Id="rId2" Type="http://schemas.openxmlformats.org/officeDocument/2006/relationships/hyperlink" Target="http://html-tuts.com/jquery-this-selector/" TargetMode="Externa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www.w3schools.com/jquery/jquery_ajax_intro.asp" TargetMode="External"/><Relationship Id="rId13" Type="http://schemas.openxmlformats.org/officeDocument/2006/relationships/hyperlink" Target="http://www.w3schools.com/jquery/jquery_ref_ajax.asp" TargetMode="External"/><Relationship Id="rId18" Type="http://schemas.openxmlformats.org/officeDocument/2006/relationships/hyperlink" Target="https://www.safaribooksonline.com/library/view/ajax-design-patterns/0596101805/ch01.html" TargetMode="External"/><Relationship Id="rId3" Type="http://schemas.openxmlformats.org/officeDocument/2006/relationships/hyperlink" Target="https://www.youtube.com/watch?v=RDo3hBL1rfA" TargetMode="External"/><Relationship Id="rId7" Type="http://schemas.openxmlformats.org/officeDocument/2006/relationships/hyperlink" Target="http://www.tutorialspoint.com/jquery/jquery-ajax.htm" TargetMode="External"/><Relationship Id="rId12" Type="http://schemas.openxmlformats.org/officeDocument/2006/relationships/hyperlink" Target="http://api.jquery.com/category/ajax/" TargetMode="External"/><Relationship Id="rId17" Type="http://schemas.openxmlformats.org/officeDocument/2006/relationships/hyperlink" Target="http://stage.vambenepe.com/archives/1801" TargetMode="External"/><Relationship Id="rId2" Type="http://schemas.openxmlformats.org/officeDocument/2006/relationships/notesSlide" Target="../notesSlides/notesSlide9.xml"/><Relationship Id="rId16" Type="http://schemas.openxmlformats.org/officeDocument/2006/relationships/hyperlink" Target="http://www.w3schools.com/PHP/php_ajax_database.asp" TargetMode="External"/><Relationship Id="rId20" Type="http://schemas.openxmlformats.org/officeDocument/2006/relationships/hyperlink" Target="http://www.openajax.org/" TargetMode="External"/><Relationship Id="rId1" Type="http://schemas.openxmlformats.org/officeDocument/2006/relationships/slideLayout" Target="../slideLayouts/slideLayout2.xml"/><Relationship Id="rId6" Type="http://schemas.openxmlformats.org/officeDocument/2006/relationships/hyperlink" Target="https://en.wikipedia.org/wiki/Ajax_(programming)" TargetMode="External"/><Relationship Id="rId11" Type="http://schemas.openxmlformats.org/officeDocument/2006/relationships/hyperlink" Target="http://api.jquery.com/category/ajax/shorthand-methods/" TargetMode="External"/><Relationship Id="rId5" Type="http://schemas.openxmlformats.org/officeDocument/2006/relationships/hyperlink" Target="https://blog.codeanalogies.com/2018/01/15/ajax-basics-explained-by-working-at-a-fast-food-restaurant/" TargetMode="External"/><Relationship Id="rId15" Type="http://schemas.openxmlformats.org/officeDocument/2006/relationships/hyperlink" Target="http://blog.octo.com/en/new-web-application-architectures-and-impacts-for-enterprises-1/" TargetMode="External"/><Relationship Id="rId10" Type="http://schemas.openxmlformats.org/officeDocument/2006/relationships/hyperlink" Target="https://www.youtube.com/watch?v=5nL7X1UMWsc" TargetMode="External"/><Relationship Id="rId19" Type="http://schemas.openxmlformats.org/officeDocument/2006/relationships/hyperlink" Target="http://www.alexhopmann.com/story-of-xmlhttp/" TargetMode="External"/><Relationship Id="rId4" Type="http://schemas.openxmlformats.org/officeDocument/2006/relationships/hyperlink" Target="http://www.adaptivepath.com/ideas/ajax-new-approach-web-applications/" TargetMode="External"/><Relationship Id="rId9" Type="http://schemas.openxmlformats.org/officeDocument/2006/relationships/hyperlink" Target="https://www.youtube.com/watch?v=fEYx8dQr_cQ" TargetMode="External"/><Relationship Id="rId14" Type="http://schemas.openxmlformats.org/officeDocument/2006/relationships/hyperlink" Target="https://www.tutorialspoint.com/ajax/ajax_quick_guide.htm"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google.com/"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adaptivepath.com/ideas/ajax-new-approach-web-applica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websiteoptimization.com/secrets/ajax/8-1-ajax-pattern.html"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websiteoptimization.com/secrets/ajax/8-1-ajax-pattern.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en.wikipedia.org/wiki/XMLHttpRequest"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392113" y="533400"/>
            <a:ext cx="6618287" cy="2133600"/>
          </a:xfrm>
        </p:spPr>
        <p:txBody>
          <a:bodyPr>
            <a:normAutofit/>
          </a:bodyPr>
          <a:lstStyle/>
          <a:p>
            <a:r>
              <a:rPr lang="en-US" sz="3600" dirty="0"/>
              <a:t>AJAX</a:t>
            </a:r>
            <a:br>
              <a:rPr lang="en-US" sz="3200" b="0" dirty="0"/>
            </a:br>
            <a:r>
              <a:rPr lang="en-US" sz="2800" b="0" dirty="0"/>
              <a:t>Asynchronous Design in Web Apps</a:t>
            </a:r>
            <a:endParaRPr lang="en-US" sz="2400" dirty="0"/>
          </a:p>
        </p:txBody>
      </p:sp>
      <p:sp>
        <p:nvSpPr>
          <p:cNvPr id="3075" name="Rectangle 5"/>
          <p:cNvSpPr>
            <a:spLocks noGrp="1" noChangeArrowheads="1"/>
          </p:cNvSpPr>
          <p:nvPr>
            <p:ph type="subTitle" idx="1"/>
          </p:nvPr>
        </p:nvSpPr>
        <p:spPr/>
        <p:txBody>
          <a:bodyPr>
            <a:normAutofit/>
          </a:bodyPr>
          <a:lstStyle/>
          <a:p>
            <a:pPr>
              <a:lnSpc>
                <a:spcPct val="90000"/>
              </a:lnSpc>
            </a:pPr>
            <a:r>
              <a:rPr lang="en-US" sz="2400"/>
              <a:t>IT 4403 Advanced Web and Mobile Applications</a:t>
            </a:r>
            <a:endParaRPr lang="en-US" sz="2400" dirty="0"/>
          </a:p>
        </p:txBody>
      </p:sp>
      <p:sp>
        <p:nvSpPr>
          <p:cNvPr id="6" name="Rectangle 6"/>
          <p:cNvSpPr>
            <a:spLocks noChangeArrowheads="1"/>
          </p:cNvSpPr>
          <p:nvPr/>
        </p:nvSpPr>
        <p:spPr bwMode="auto">
          <a:xfrm>
            <a:off x="3505200" y="4986141"/>
            <a:ext cx="2209800" cy="762000"/>
          </a:xfrm>
          <a:prstGeom prst="rect">
            <a:avLst/>
          </a:prstGeom>
          <a:noFill/>
          <a:ln w="9525">
            <a:noFill/>
            <a:miter lim="800000"/>
            <a:headEnd/>
            <a:tailEnd/>
          </a:ln>
        </p:spPr>
        <p:txBody>
          <a:bodyPr/>
          <a:lstStyle/>
          <a:p>
            <a:pPr algn="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gn="r">
              <a:lnSpc>
                <a:spcPct val="80000"/>
              </a:lnSpc>
              <a:spcBef>
                <a:spcPct val="20000"/>
              </a:spcBef>
              <a:buClr>
                <a:schemeClr val="tx2"/>
              </a:buClr>
              <a:buSzPct val="70000"/>
              <a:buFont typeface="Wingdings" pitchFamily="2" charset="2"/>
              <a:buNone/>
            </a:pPr>
            <a:r>
              <a:rPr lang="en-US" sz="2000" dirty="0"/>
              <a:t>Fall 2019</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219" y="4743997"/>
            <a:ext cx="1059187" cy="1067594"/>
          </a:xfrm>
          <a:prstGeom prst="rect">
            <a:avLst/>
          </a:prstGeom>
        </p:spPr>
      </p:pic>
    </p:spTree>
    <p:extLst>
      <p:ext uri="{BB962C8B-B14F-4D97-AF65-F5344CB8AC3E}">
        <p14:creationId xmlns:p14="http://schemas.microsoft.com/office/powerpoint/2010/main" val="285257669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Response Format</a:t>
            </a:r>
          </a:p>
        </p:txBody>
      </p:sp>
      <p:sp>
        <p:nvSpPr>
          <p:cNvPr id="3" name="Slide Number Placeholder 2"/>
          <p:cNvSpPr>
            <a:spLocks noGrp="1"/>
          </p:cNvSpPr>
          <p:nvPr>
            <p:ph type="sldNum" sz="quarter" idx="4"/>
          </p:nvPr>
        </p:nvSpPr>
        <p:spPr/>
        <p:txBody>
          <a:bodyPr/>
          <a:lstStyle/>
          <a:p>
            <a:fld id="{085BD73C-F657-48E9-A501-AFE9D16A9C49}" type="slidenum">
              <a:rPr lang="en-US" altLang="en-US" smtClean="0"/>
              <a:pPr/>
              <a:t>10</a:t>
            </a:fld>
            <a:endParaRPr lang="en-US" altLang="en-US"/>
          </a:p>
        </p:txBody>
      </p:sp>
      <p:sp>
        <p:nvSpPr>
          <p:cNvPr id="4" name="Content Placeholder 3"/>
          <p:cNvSpPr>
            <a:spLocks noGrp="1"/>
          </p:cNvSpPr>
          <p:nvPr>
            <p:ph sz="quarter" idx="10"/>
          </p:nvPr>
        </p:nvSpPr>
        <p:spPr/>
        <p:txBody>
          <a:bodyPr>
            <a:normAutofit/>
          </a:bodyPr>
          <a:lstStyle/>
          <a:p>
            <a:r>
              <a:rPr lang="en-US" dirty="0"/>
              <a:t>The response from the asynchronous call does not have to be in XML.</a:t>
            </a:r>
          </a:p>
          <a:p>
            <a:r>
              <a:rPr lang="en-US" dirty="0"/>
              <a:t>Two other popular formats used</a:t>
            </a:r>
          </a:p>
          <a:p>
            <a:pPr lvl="1"/>
            <a:r>
              <a:rPr lang="en-US" dirty="0"/>
              <a:t>HTML (AHAH or AJAH): Server returns the preformatted HTML/CSS as a partial page</a:t>
            </a:r>
          </a:p>
          <a:p>
            <a:pPr lvl="1"/>
            <a:r>
              <a:rPr lang="en-US" dirty="0"/>
              <a:t>JSON (AJAJ, or Asynchronous JavaScript and JSON)</a:t>
            </a:r>
          </a:p>
          <a:p>
            <a:pPr lvl="2"/>
            <a:r>
              <a:rPr lang="en-US" dirty="0"/>
              <a:t>JSON has gain popularity for the past years to be used as an exchange format</a:t>
            </a:r>
          </a:p>
          <a:p>
            <a:pPr lvl="2"/>
            <a:r>
              <a:rPr lang="en-US" dirty="0">
                <a:hlinkClick r:id="rId2"/>
              </a:rPr>
              <a:t>https://en.wikipedia.org/wiki/AJAJ</a:t>
            </a:r>
            <a:endParaRPr lang="en-US" dirty="0"/>
          </a:p>
        </p:txBody>
      </p:sp>
    </p:spTree>
    <p:extLst>
      <p:ext uri="{BB962C8B-B14F-4D97-AF65-F5344CB8AC3E}">
        <p14:creationId xmlns:p14="http://schemas.microsoft.com/office/powerpoint/2010/main" val="1832276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HTML DOM</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11</a:t>
            </a:fld>
            <a:endParaRPr lang="en-US" altLang="en-US"/>
          </a:p>
        </p:txBody>
      </p:sp>
      <p:sp>
        <p:nvSpPr>
          <p:cNvPr id="4" name="Content Placeholder 3"/>
          <p:cNvSpPr>
            <a:spLocks noGrp="1"/>
          </p:cNvSpPr>
          <p:nvPr>
            <p:ph sz="quarter" idx="10"/>
          </p:nvPr>
        </p:nvSpPr>
        <p:spPr/>
        <p:txBody>
          <a:bodyPr/>
          <a:lstStyle/>
          <a:p>
            <a:r>
              <a:rPr lang="en-US" dirty="0"/>
              <a:t>The HTML DOM is a standard object model and programming interface for HTML.</a:t>
            </a:r>
          </a:p>
          <a:p>
            <a:r>
              <a:rPr lang="en-US" dirty="0"/>
              <a:t>Web page is partially updated through DOM rather than the whole page.</a:t>
            </a:r>
          </a:p>
          <a:p>
            <a:pPr lvl="1"/>
            <a:r>
              <a:rPr lang="en-US" dirty="0"/>
              <a:t>Update/change content</a:t>
            </a:r>
          </a:p>
          <a:p>
            <a:pPr lvl="1"/>
            <a:r>
              <a:rPr lang="en-US" dirty="0"/>
              <a:t>Add/insert new content</a:t>
            </a:r>
          </a:p>
          <a:p>
            <a:pPr lvl="1"/>
            <a:r>
              <a:rPr lang="en-US" dirty="0"/>
              <a:t>Hide/remove existing content</a:t>
            </a:r>
          </a:p>
        </p:txBody>
      </p:sp>
    </p:spTree>
    <p:extLst>
      <p:ext uri="{BB962C8B-B14F-4D97-AF65-F5344CB8AC3E}">
        <p14:creationId xmlns:p14="http://schemas.microsoft.com/office/powerpoint/2010/main" val="1674712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12</a:t>
            </a:fld>
            <a:endParaRPr lang="en-US" altLang="en-US"/>
          </a:p>
        </p:txBody>
      </p:sp>
      <p:sp>
        <p:nvSpPr>
          <p:cNvPr id="4" name="Content Placeholder 3"/>
          <p:cNvSpPr>
            <a:spLocks noGrp="1"/>
          </p:cNvSpPr>
          <p:nvPr>
            <p:ph sz="quarter" idx="10"/>
          </p:nvPr>
        </p:nvSpPr>
        <p:spPr/>
        <p:txBody>
          <a:bodyPr/>
          <a:lstStyle/>
          <a:p>
            <a:r>
              <a:rPr lang="en-US" dirty="0"/>
              <a:t>JS plays a central role in AJAX and ties everything together</a:t>
            </a:r>
          </a:p>
          <a:p>
            <a:pPr lvl="1"/>
            <a:r>
              <a:rPr lang="en-US" dirty="0"/>
              <a:t>Manages the AJAX communication through XHR</a:t>
            </a:r>
          </a:p>
          <a:p>
            <a:pPr lvl="2"/>
            <a:r>
              <a:rPr lang="en-US" dirty="0"/>
              <a:t>Triggers AJAX requests in page loading or user actions (clicking, mouse moving, typing, etc.)</a:t>
            </a:r>
          </a:p>
          <a:p>
            <a:pPr lvl="1"/>
            <a:r>
              <a:rPr lang="en-US" dirty="0"/>
              <a:t>Update the page dynamically through DOM</a:t>
            </a:r>
          </a:p>
          <a:p>
            <a:pPr lvl="2"/>
            <a:r>
              <a:rPr lang="en-US" dirty="0"/>
              <a:t>No complete page refresh</a:t>
            </a:r>
          </a:p>
          <a:p>
            <a:pPr lvl="2"/>
            <a:r>
              <a:rPr lang="en-US" dirty="0"/>
              <a:t>Only designated section update</a:t>
            </a:r>
          </a:p>
        </p:txBody>
      </p:sp>
    </p:spTree>
    <p:extLst>
      <p:ext uri="{BB962C8B-B14F-4D97-AF65-F5344CB8AC3E}">
        <p14:creationId xmlns:p14="http://schemas.microsoft.com/office/powerpoint/2010/main" val="1107567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AJAX Impacts</a:t>
            </a:r>
          </a:p>
        </p:txBody>
      </p:sp>
      <p:sp>
        <p:nvSpPr>
          <p:cNvPr id="4" name="Slide Number Placeholder 3"/>
          <p:cNvSpPr>
            <a:spLocks noGrp="1"/>
          </p:cNvSpPr>
          <p:nvPr>
            <p:ph type="sldNum" sz="quarter" idx="4"/>
          </p:nvPr>
        </p:nvSpPr>
        <p:spPr>
          <a:xfrm>
            <a:off x="76200" y="6553200"/>
            <a:ext cx="381000" cy="230186"/>
          </a:xfrm>
          <a:prstGeom prst="rect">
            <a:avLst/>
          </a:prstGeom>
        </p:spPr>
        <p:txBody>
          <a:bodyPr/>
          <a:lstStyle/>
          <a:p>
            <a:pPr>
              <a:defRPr/>
            </a:pPr>
            <a:fld id="{C5CEE9A8-FBDC-468A-8692-1A02C1337AC9}" type="slidenum">
              <a:rPr lang="en-US" altLang="en-US" smtClean="0"/>
              <a:pPr>
                <a:defRPr/>
              </a:pPr>
              <a:t>13</a:t>
            </a:fld>
            <a:endParaRPr lang="en-US" altLang="en-US"/>
          </a:p>
        </p:txBody>
      </p:sp>
      <p:sp>
        <p:nvSpPr>
          <p:cNvPr id="3" name="Content Placeholder 2"/>
          <p:cNvSpPr>
            <a:spLocks noGrp="1"/>
          </p:cNvSpPr>
          <p:nvPr>
            <p:ph sz="quarter" idx="10"/>
          </p:nvPr>
        </p:nvSpPr>
        <p:spPr>
          <a:xfrm>
            <a:off x="228600" y="990600"/>
            <a:ext cx="8610600" cy="5305425"/>
          </a:xfrm>
          <a:prstGeom prst="rect">
            <a:avLst/>
          </a:prstGeom>
        </p:spPr>
        <p:txBody>
          <a:bodyPr/>
          <a:lstStyle/>
          <a:p>
            <a:r>
              <a:rPr lang="en-US" dirty="0"/>
              <a:t>Two major impacts of AJAX</a:t>
            </a:r>
          </a:p>
          <a:p>
            <a:pPr marL="858837" lvl="1" indent="-514350">
              <a:buFont typeface="+mj-lt"/>
              <a:buAutoNum type="arabicPeriod"/>
            </a:pPr>
            <a:r>
              <a:rPr lang="en-US" dirty="0"/>
              <a:t>User interface design and rich user experience (RUE)</a:t>
            </a:r>
          </a:p>
          <a:p>
            <a:pPr marL="858837" lvl="1" indent="-514350">
              <a:buFont typeface="+mj-lt"/>
              <a:buAutoNum type="arabicPeriod"/>
            </a:pPr>
            <a:r>
              <a:rPr lang="en-US" dirty="0"/>
              <a:t>Application architecture</a:t>
            </a:r>
          </a:p>
        </p:txBody>
      </p:sp>
    </p:spTree>
    <p:extLst>
      <p:ext uri="{BB962C8B-B14F-4D97-AF65-F5344CB8AC3E}">
        <p14:creationId xmlns:p14="http://schemas.microsoft.com/office/powerpoint/2010/main" val="1865286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AJAX’s Impact on RUE</a:t>
            </a:r>
            <a:endParaRPr lang="en-US" dirty="0"/>
          </a:p>
        </p:txBody>
      </p:sp>
      <p:sp>
        <p:nvSpPr>
          <p:cNvPr id="4" name="Content Placeholder 3"/>
          <p:cNvSpPr>
            <a:spLocks noGrp="1"/>
          </p:cNvSpPr>
          <p:nvPr>
            <p:ph sz="quarter" idx="1"/>
          </p:nvPr>
        </p:nvSpPr>
        <p:spPr/>
        <p:txBody>
          <a:bodyPr>
            <a:normAutofit fontScale="55000" lnSpcReduction="20000"/>
          </a:bodyPr>
          <a:lstStyle/>
          <a:p>
            <a:r>
              <a:rPr lang="en-US" dirty="0"/>
              <a:t>More efficient and faster communications between server and client.</a:t>
            </a:r>
          </a:p>
          <a:p>
            <a:pPr lvl="1"/>
            <a:r>
              <a:rPr lang="en-US" dirty="0"/>
              <a:t>Enables more frequent “thin” communications that are more efficient and faster over the Internet.</a:t>
            </a:r>
          </a:p>
          <a:p>
            <a:pPr lvl="1"/>
            <a:r>
              <a:rPr lang="en-US" dirty="0"/>
              <a:t>Applications that rely on frequent updates are made possible: automatic completion, auto update, etc.</a:t>
            </a:r>
          </a:p>
          <a:p>
            <a:r>
              <a:rPr lang="en-US" dirty="0"/>
              <a:t>Smoother and continuous user interaction (user experience)</a:t>
            </a:r>
          </a:p>
          <a:p>
            <a:pPr lvl="1"/>
            <a:r>
              <a:rPr lang="en-US" dirty="0"/>
              <a:t>Reduces complete page refreshes and transitions</a:t>
            </a:r>
          </a:p>
          <a:p>
            <a:pPr lvl="1"/>
            <a:r>
              <a:rPr lang="en-US" dirty="0"/>
              <a:t>Partial page loading; reducing unnecessary page refreshes, less web page transitioning and less wait time</a:t>
            </a:r>
          </a:p>
          <a:p>
            <a:pPr lvl="1"/>
            <a:r>
              <a:rPr lang="en-US" dirty="0"/>
              <a:t>Multi-path navigation/action: less navigation interruptions.</a:t>
            </a:r>
          </a:p>
          <a:p>
            <a:pPr lvl="1"/>
            <a:r>
              <a:rPr lang="en-US" dirty="0"/>
              <a:t>Improves operational efficiency, enables multi-tasking and immediate action feedback</a:t>
            </a:r>
          </a:p>
          <a:p>
            <a:r>
              <a:rPr lang="en-US" dirty="0"/>
              <a:t>More like applications, building rich interaction/interface: more responsive and interactive; brings desktop experience to the web</a:t>
            </a:r>
          </a:p>
          <a:p>
            <a:pPr lvl="1"/>
            <a:r>
              <a:rPr lang="en-US" dirty="0"/>
              <a:t>Advanced interaction actions, such as drag and drop, mouse scroll, etc.</a:t>
            </a:r>
          </a:p>
          <a:p>
            <a:pPr lvl="1"/>
            <a:r>
              <a:rPr lang="en-US" dirty="0"/>
              <a:t>Desktop GUI like dynamic interfaces are possible, such as MDI (multiple div(</a:t>
            </a:r>
            <a:r>
              <a:rPr lang="en-US" dirty="0" err="1"/>
              <a:t>ision</a:t>
            </a:r>
            <a:r>
              <a:rPr lang="en-US" dirty="0"/>
              <a:t>) interface) which is similar to MDI (multiple document interface) or TDI (tabbed document interface) in desktop applications.</a:t>
            </a:r>
          </a:p>
          <a:p>
            <a:pPr lvl="1"/>
            <a:r>
              <a:rPr lang="en-US" dirty="0"/>
              <a:t>In-page navigation: a web application becomes less dependent on navigations between web pages. A web page becomes more like an application holder that many tasks can be completed within the page. Page transitioning is significantly decreased and navigation path is less complex.</a:t>
            </a:r>
          </a:p>
          <a:p>
            <a:pPr lvl="1"/>
            <a:r>
              <a:rPr lang="en-US" dirty="0"/>
              <a:t>Multi tasking is possible in the same page.</a:t>
            </a:r>
          </a:p>
          <a:p>
            <a:pPr lvl="1"/>
            <a:r>
              <a:rPr lang="en-US" dirty="0"/>
              <a:t>Automatic content (partial page) update</a:t>
            </a:r>
          </a:p>
          <a:p>
            <a:pPr lvl="1"/>
            <a:endParaRPr lang="en-US" dirty="0"/>
          </a:p>
          <a:p>
            <a:pPr lvl="1"/>
            <a:endParaRPr lang="en-US" dirty="0"/>
          </a:p>
          <a:p>
            <a:endParaRPr lang="en-US" dirty="0"/>
          </a:p>
        </p:txBody>
      </p:sp>
      <p:sp>
        <p:nvSpPr>
          <p:cNvPr id="3" name="Slide Number Placeholder 2"/>
          <p:cNvSpPr>
            <a:spLocks noGrp="1"/>
          </p:cNvSpPr>
          <p:nvPr>
            <p:ph type="sldNum" sz="quarter" idx="12"/>
          </p:nvPr>
        </p:nvSpPr>
        <p:spPr/>
        <p:txBody>
          <a:bodyPr/>
          <a:lstStyle/>
          <a:p>
            <a:fld id="{085BD73C-F657-48E9-A501-AFE9D16A9C49}" type="slidenum">
              <a:rPr lang="en-US" altLang="en-US" smtClean="0"/>
              <a:pPr/>
              <a:t>14</a:t>
            </a:fld>
            <a:endParaRPr lang="en-US" altLang="en-US"/>
          </a:p>
        </p:txBody>
      </p:sp>
    </p:spTree>
    <p:extLst>
      <p:ext uri="{BB962C8B-B14F-4D97-AF65-F5344CB8AC3E}">
        <p14:creationId xmlns:p14="http://schemas.microsoft.com/office/powerpoint/2010/main" val="1248301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Impact on Application Architecture</a:t>
            </a:r>
          </a:p>
        </p:txBody>
      </p:sp>
      <p:sp>
        <p:nvSpPr>
          <p:cNvPr id="4" name="Content Placeholder 3"/>
          <p:cNvSpPr>
            <a:spLocks noGrp="1"/>
          </p:cNvSpPr>
          <p:nvPr>
            <p:ph sz="quarter" idx="1"/>
          </p:nvPr>
        </p:nvSpPr>
        <p:spPr>
          <a:xfrm>
            <a:off x="228600" y="990600"/>
            <a:ext cx="6216469" cy="5305425"/>
          </a:xfrm>
        </p:spPr>
        <p:txBody>
          <a:bodyPr>
            <a:normAutofit fontScale="55000" lnSpcReduction="20000"/>
          </a:bodyPr>
          <a:lstStyle/>
          <a:p>
            <a:r>
              <a:rPr lang="en-US" dirty="0"/>
              <a:t>Occasional use of AJAX will greatly improve on some UI functions</a:t>
            </a:r>
          </a:p>
          <a:p>
            <a:r>
              <a:rPr lang="en-US" dirty="0"/>
              <a:t>But it had also impacted web application architectures</a:t>
            </a:r>
          </a:p>
          <a:p>
            <a:r>
              <a:rPr lang="en-US" dirty="0"/>
              <a:t>Thin communications drive the redesign of client/server roles, and more separation of front end from back end</a:t>
            </a:r>
          </a:p>
          <a:p>
            <a:pPr lvl="1"/>
            <a:r>
              <a:rPr lang="en-US" dirty="0"/>
              <a:t>Web app instead of web page – a page is the app holder</a:t>
            </a:r>
          </a:p>
          <a:p>
            <a:pPr lvl="1"/>
            <a:r>
              <a:rPr lang="en-US" dirty="0"/>
              <a:t>Server provides service (not page) and resources (service oriented or resource oriented): serves data and responds to actionable request.</a:t>
            </a:r>
          </a:p>
          <a:p>
            <a:pPr lvl="1"/>
            <a:r>
              <a:rPr lang="en-US" dirty="0"/>
              <a:t>Client MVC – UI logic and part of business logic move to client.</a:t>
            </a:r>
          </a:p>
          <a:p>
            <a:pPr lvl="1"/>
            <a:r>
              <a:rPr lang="en-US" dirty="0"/>
              <a:t>Presentation processing can just stay on the client side (except for the initial loading)</a:t>
            </a:r>
          </a:p>
          <a:p>
            <a:pPr lvl="1"/>
            <a:r>
              <a:rPr lang="en-US" dirty="0"/>
              <a:t>The client has the ability to communicate directly with other servers</a:t>
            </a:r>
          </a:p>
          <a:p>
            <a:pPr lvl="1"/>
            <a:r>
              <a:rPr lang="en-US" dirty="0"/>
              <a:t>The communication focuses on service call and data transmission</a:t>
            </a:r>
          </a:p>
          <a:p>
            <a:r>
              <a:rPr lang="en-US" dirty="0"/>
              <a:t>The ultimate app: single-page app + </a:t>
            </a:r>
            <a:r>
              <a:rPr lang="en-US" dirty="0" err="1"/>
              <a:t>serverless</a:t>
            </a:r>
            <a:endParaRPr lang="en-US" dirty="0"/>
          </a:p>
          <a:p>
            <a:r>
              <a:rPr lang="en-US" dirty="0"/>
              <a:t>More at </a:t>
            </a:r>
            <a:r>
              <a:rPr lang="en-US" dirty="0">
                <a:hlinkClick r:id="rId2"/>
              </a:rPr>
              <a:t>http://blog.octo.com/en/new-web-application-architectures-and-impacts-for-enterprises-1/</a:t>
            </a:r>
            <a:r>
              <a:rPr lang="en-US" dirty="0"/>
              <a:t> </a:t>
            </a:r>
          </a:p>
        </p:txBody>
      </p:sp>
      <p:sp>
        <p:nvSpPr>
          <p:cNvPr id="3" name="Slide Number Placeholder 2"/>
          <p:cNvSpPr>
            <a:spLocks noGrp="1"/>
          </p:cNvSpPr>
          <p:nvPr>
            <p:ph type="sldNum" sz="quarter" idx="12"/>
          </p:nvPr>
        </p:nvSpPr>
        <p:spPr/>
        <p:txBody>
          <a:bodyPr/>
          <a:lstStyle/>
          <a:p>
            <a:fld id="{2E325153-1018-431B-94BC-E5F3F0342855}" type="slidenum">
              <a:rPr lang="en-US" altLang="en-US" smtClean="0"/>
              <a:pPr/>
              <a:t>15</a:t>
            </a:fld>
            <a:endParaRPr lang="en-US" altLang="en-US"/>
          </a:p>
        </p:txBody>
      </p:sp>
      <p:pic>
        <p:nvPicPr>
          <p:cNvPr id="5" name="Picture 4"/>
          <p:cNvPicPr>
            <a:picLocks noChangeAspect="1"/>
          </p:cNvPicPr>
          <p:nvPr/>
        </p:nvPicPr>
        <p:blipFill>
          <a:blip r:embed="rId3"/>
          <a:stretch>
            <a:fillRect/>
          </a:stretch>
        </p:blipFill>
        <p:spPr>
          <a:xfrm>
            <a:off x="6445069" y="1458766"/>
            <a:ext cx="2636748" cy="3215919"/>
          </a:xfrm>
          <a:prstGeom prst="rect">
            <a:avLst/>
          </a:prstGeom>
        </p:spPr>
      </p:pic>
      <p:sp>
        <p:nvSpPr>
          <p:cNvPr id="6" name="Rectangle 5"/>
          <p:cNvSpPr/>
          <p:nvPr/>
        </p:nvSpPr>
        <p:spPr>
          <a:xfrm>
            <a:off x="6400800" y="4839023"/>
            <a:ext cx="2743200" cy="646331"/>
          </a:xfrm>
          <a:prstGeom prst="rect">
            <a:avLst/>
          </a:prstGeom>
        </p:spPr>
        <p:txBody>
          <a:bodyPr wrap="square">
            <a:spAutoFit/>
          </a:bodyPr>
          <a:lstStyle/>
          <a:p>
            <a:pPr marL="55563" lvl="1"/>
            <a:r>
              <a:rPr lang="en-US" sz="1200" dirty="0"/>
              <a:t>Figure from </a:t>
            </a:r>
            <a:r>
              <a:rPr lang="en-US" sz="1200" dirty="0">
                <a:hlinkClick r:id="rId4"/>
              </a:rPr>
              <a:t>http://www.slideshare.net/Luristic/the-anatomy-of-rich-user-experience</a:t>
            </a:r>
            <a:r>
              <a:rPr lang="en-US" sz="1200" dirty="0"/>
              <a:t> </a:t>
            </a:r>
          </a:p>
        </p:txBody>
      </p:sp>
    </p:spTree>
    <p:extLst>
      <p:ext uri="{BB962C8B-B14F-4D97-AF65-F5344CB8AC3E}">
        <p14:creationId xmlns:p14="http://schemas.microsoft.com/office/powerpoint/2010/main" val="3311853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of C/S Interaction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16</a:t>
            </a:fld>
            <a:endParaRPr lang="en-US" altLang="en-US"/>
          </a:p>
        </p:txBody>
      </p:sp>
      <p:sp>
        <p:nvSpPr>
          <p:cNvPr id="4" name="Content Placeholder 3"/>
          <p:cNvSpPr>
            <a:spLocks noGrp="1"/>
          </p:cNvSpPr>
          <p:nvPr>
            <p:ph sz="quarter" idx="10"/>
          </p:nvPr>
        </p:nvSpPr>
        <p:spPr/>
        <p:txBody>
          <a:bodyPr/>
          <a:lstStyle/>
          <a:p>
            <a:endParaRPr lang="en-US" dirty="0"/>
          </a:p>
        </p:txBody>
      </p:sp>
      <p:pic>
        <p:nvPicPr>
          <p:cNvPr id="1026" name="Picture 2" descr="Evolution of Web application archite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078" y="1177767"/>
            <a:ext cx="6581775" cy="4895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6200" y="6411560"/>
            <a:ext cx="7419977" cy="307777"/>
          </a:xfrm>
          <a:prstGeom prst="rect">
            <a:avLst/>
          </a:prstGeom>
        </p:spPr>
        <p:txBody>
          <a:bodyPr wrap="square">
            <a:spAutoFit/>
          </a:bodyPr>
          <a:lstStyle/>
          <a:p>
            <a:r>
              <a:rPr lang="en-US" sz="1400" dirty="0">
                <a:hlinkClick r:id="rId3"/>
              </a:rPr>
              <a:t>http://blog.octo.com/en/new-web-application-architectures-and-impacts-for-enterprises-1/</a:t>
            </a:r>
            <a:r>
              <a:rPr lang="en-US" sz="1400" dirty="0"/>
              <a:t> </a:t>
            </a:r>
          </a:p>
        </p:txBody>
      </p:sp>
      <p:sp>
        <p:nvSpPr>
          <p:cNvPr id="6" name="Callout: Line 5"/>
          <p:cNvSpPr/>
          <p:nvPr/>
        </p:nvSpPr>
        <p:spPr bwMode="auto">
          <a:xfrm>
            <a:off x="7227853" y="2362200"/>
            <a:ext cx="1458947" cy="762000"/>
          </a:xfrm>
          <a:prstGeom prst="borderCallout1">
            <a:avLst>
              <a:gd name="adj1" fmla="val 40452"/>
              <a:gd name="adj2" fmla="val -1797"/>
              <a:gd name="adj3" fmla="val 69096"/>
              <a:gd name="adj4" fmla="val -33750"/>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UI and</a:t>
            </a:r>
            <a:r>
              <a:rPr kumimoji="0" lang="en-US" sz="1800" b="0" i="0" u="none" strike="noStrike" cap="none" normalizeH="0" dirty="0">
                <a:ln>
                  <a:noFill/>
                </a:ln>
                <a:solidFill>
                  <a:schemeClr val="tx1"/>
                </a:solidFill>
                <a:effectLst/>
                <a:latin typeface="Arial" charset="0"/>
              </a:rPr>
              <a:t> </a:t>
            </a:r>
            <a:r>
              <a:rPr lang="en-US" dirty="0"/>
              <a:t>d</a:t>
            </a:r>
            <a:r>
              <a:rPr kumimoji="0" lang="en-US" sz="1800" b="0" i="0" u="none" strike="noStrike" cap="none" normalizeH="0" dirty="0">
                <a:ln>
                  <a:noFill/>
                </a:ln>
                <a:solidFill>
                  <a:schemeClr val="tx1"/>
                </a:solidFill>
                <a:effectLst/>
                <a:latin typeface="Arial" charset="0"/>
              </a:rPr>
              <a:t>ata logic move to the client</a:t>
            </a:r>
            <a:endParaRPr kumimoji="0" lang="en-US" sz="1800" b="0" i="0" u="none" strike="noStrike" cap="none" normalizeH="0" baseline="0" dirty="0">
              <a:ln>
                <a:noFill/>
              </a:ln>
              <a:solidFill>
                <a:schemeClr val="tx1"/>
              </a:solidFill>
              <a:effectLst/>
              <a:latin typeface="Arial" charset="0"/>
            </a:endParaRPr>
          </a:p>
        </p:txBody>
      </p:sp>
      <p:sp>
        <p:nvSpPr>
          <p:cNvPr id="8" name="Callout: Line 7"/>
          <p:cNvSpPr/>
          <p:nvPr/>
        </p:nvSpPr>
        <p:spPr bwMode="auto">
          <a:xfrm>
            <a:off x="7086600" y="4038600"/>
            <a:ext cx="1458947" cy="762000"/>
          </a:xfrm>
          <a:prstGeom prst="borderCallout1">
            <a:avLst>
              <a:gd name="adj1" fmla="val 40452"/>
              <a:gd name="adj2" fmla="val -1797"/>
              <a:gd name="adj3" fmla="val 69096"/>
              <a:gd name="adj4" fmla="val -33750"/>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Server provides</a:t>
            </a:r>
            <a:r>
              <a:rPr kumimoji="0" lang="en-US" sz="1800" b="0" i="0" u="none" strike="noStrike" cap="none" normalizeH="0" dirty="0">
                <a:ln>
                  <a:noFill/>
                </a:ln>
                <a:solidFill>
                  <a:schemeClr val="tx1"/>
                </a:solidFill>
                <a:effectLst/>
                <a:latin typeface="Arial" charset="0"/>
              </a:rPr>
              <a:t> service</a:t>
            </a:r>
            <a:endParaRPr kumimoji="0" lang="en-US" sz="1800" b="0" i="0" u="none" strike="noStrike" cap="none" normalizeH="0" baseline="0" dirty="0">
              <a:ln>
                <a:noFill/>
              </a:ln>
              <a:solidFill>
                <a:schemeClr val="tx1"/>
              </a:solidFill>
              <a:effectLst/>
              <a:latin typeface="Arial" charset="0"/>
            </a:endParaRPr>
          </a:p>
        </p:txBody>
      </p:sp>
      <p:sp>
        <p:nvSpPr>
          <p:cNvPr id="9" name="Callout: Line 8"/>
          <p:cNvSpPr/>
          <p:nvPr/>
        </p:nvSpPr>
        <p:spPr bwMode="auto">
          <a:xfrm>
            <a:off x="7227853" y="979251"/>
            <a:ext cx="1611347" cy="849550"/>
          </a:xfrm>
          <a:prstGeom prst="borderCallout1">
            <a:avLst>
              <a:gd name="adj1" fmla="val 40452"/>
              <a:gd name="adj2" fmla="val -1797"/>
              <a:gd name="adj3" fmla="val 62226"/>
              <a:gd name="adj4" fmla="val -28317"/>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Can also be called</a:t>
            </a:r>
            <a:r>
              <a:rPr kumimoji="0" lang="en-US" sz="1800" b="0" i="0" u="none" strike="noStrike" cap="none" normalizeH="0" dirty="0">
                <a:ln>
                  <a:noFill/>
                </a:ln>
                <a:solidFill>
                  <a:schemeClr val="tx1"/>
                </a:solidFill>
                <a:effectLst/>
                <a:latin typeface="Arial" charset="0"/>
              </a:rPr>
              <a:t> the AJAX service model</a:t>
            </a:r>
            <a:endParaRPr kumimoji="0" lang="en-US" sz="18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111740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AJAX and Services</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17</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AJAX changes the meaning of the “client”</a:t>
            </a:r>
          </a:p>
          <a:p>
            <a:pPr lvl="1"/>
            <a:r>
              <a:rPr lang="en-US" dirty="0"/>
              <a:t>The web app is separated into the app holder (the client) and app content</a:t>
            </a:r>
          </a:p>
          <a:p>
            <a:pPr lvl="1"/>
            <a:r>
              <a:rPr lang="en-US" dirty="0"/>
              <a:t>The initial app holder is downloaded from the server and consumes services (which provide app content) from the server</a:t>
            </a:r>
          </a:p>
          <a:p>
            <a:r>
              <a:rPr lang="en-US" dirty="0"/>
              <a:t>With AJAX, the presentation logic and business logic can completely move from server to client; data access logic remain on the server</a:t>
            </a:r>
          </a:p>
          <a:p>
            <a:pPr lvl="1"/>
            <a:r>
              <a:rPr lang="en-US" dirty="0"/>
              <a:t>Business logic is expose to the client; if not desired, business logic should remain on the server</a:t>
            </a:r>
          </a:p>
          <a:p>
            <a:r>
              <a:rPr lang="en-US" dirty="0"/>
              <a:t>In many ways, AJAX applications follow the REST design principles. Each </a:t>
            </a:r>
            <a:r>
              <a:rPr lang="en-US" dirty="0" err="1"/>
              <a:t>XMLHttpRequest</a:t>
            </a:r>
            <a:r>
              <a:rPr lang="en-US" dirty="0"/>
              <a:t> can be viewed as a REST service request, sent using GET. And the response is often in JSON, a popular response format for REST.</a:t>
            </a:r>
          </a:p>
          <a:p>
            <a:r>
              <a:rPr lang="en-US" dirty="0">
                <a:hlinkClick r:id="rId2"/>
              </a:rPr>
              <a:t>http://rest.elkstein.org/2008/02/ajax-and-rest.html</a:t>
            </a:r>
            <a:r>
              <a:rPr lang="en-US" dirty="0"/>
              <a:t> </a:t>
            </a:r>
          </a:p>
        </p:txBody>
      </p:sp>
    </p:spTree>
    <p:extLst>
      <p:ext uri="{BB962C8B-B14F-4D97-AF65-F5344CB8AC3E}">
        <p14:creationId xmlns:p14="http://schemas.microsoft.com/office/powerpoint/2010/main" val="29370277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AJAX + (RESTful) Services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18</a:t>
            </a:fld>
            <a:endParaRPr lang="en-US" altLang="en-US"/>
          </a:p>
        </p:txBody>
      </p:sp>
      <p:sp>
        <p:nvSpPr>
          <p:cNvPr id="4" name="Content Placeholder 3"/>
          <p:cNvSpPr>
            <a:spLocks noGrp="1"/>
          </p:cNvSpPr>
          <p:nvPr>
            <p:ph sz="quarter" idx="10"/>
          </p:nvPr>
        </p:nvSpPr>
        <p:spPr/>
        <p:txBody>
          <a:bodyPr/>
          <a:lstStyle/>
          <a:p>
            <a:endParaRPr lang="en-US" dirty="0"/>
          </a:p>
        </p:txBody>
      </p:sp>
      <p:pic>
        <p:nvPicPr>
          <p:cNvPr id="2052" name="Picture 4" descr="http://stage.vambenepe.com/wp-content/uploads/Orion_Architecture_1.jpg"/>
          <p:cNvPicPr>
            <a:picLocks noChangeAspect="1" noChangeArrowheads="1"/>
          </p:cNvPicPr>
          <p:nvPr/>
        </p:nvPicPr>
        <p:blipFill rotWithShape="1">
          <a:blip r:embed="rId2">
            <a:extLst>
              <a:ext uri="{28A0092B-C50C-407E-A947-70E740481C1C}">
                <a14:useLocalDpi xmlns:a14="http://schemas.microsoft.com/office/drawing/2010/main" val="0"/>
              </a:ext>
            </a:extLst>
          </a:blip>
          <a:srcRect l="4761" t="7619" r="1905" b="4761"/>
          <a:stretch/>
        </p:blipFill>
        <p:spPr bwMode="auto">
          <a:xfrm>
            <a:off x="226602" y="1014185"/>
            <a:ext cx="7467600" cy="52578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26602" y="6415253"/>
            <a:ext cx="4660250" cy="369332"/>
          </a:xfrm>
          <a:prstGeom prst="rect">
            <a:avLst/>
          </a:prstGeom>
        </p:spPr>
        <p:txBody>
          <a:bodyPr wrap="none">
            <a:spAutoFit/>
          </a:bodyPr>
          <a:lstStyle/>
          <a:p>
            <a:r>
              <a:rPr lang="en-US" dirty="0">
                <a:hlinkClick r:id="rId3"/>
              </a:rPr>
              <a:t>http://stage.vambenepe.com/archives/1801</a:t>
            </a:r>
            <a:r>
              <a:rPr lang="en-US" dirty="0"/>
              <a:t> </a:t>
            </a:r>
          </a:p>
        </p:txBody>
      </p:sp>
      <p:sp>
        <p:nvSpPr>
          <p:cNvPr id="7" name="Callout: Line 5"/>
          <p:cNvSpPr/>
          <p:nvPr/>
        </p:nvSpPr>
        <p:spPr bwMode="auto">
          <a:xfrm>
            <a:off x="7297752" y="2667000"/>
            <a:ext cx="1770048" cy="1371600"/>
          </a:xfrm>
          <a:prstGeom prst="borderCallout1">
            <a:avLst>
              <a:gd name="adj1" fmla="val 40452"/>
              <a:gd name="adj2" fmla="val -1797"/>
              <a:gd name="adj3" fmla="val 74556"/>
              <a:gd name="adj4" fmla="val -49070"/>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The server can be any server;</a:t>
            </a:r>
            <a:r>
              <a:rPr kumimoji="0" lang="en-US" sz="1800" b="0" i="0" u="none" strike="noStrike" cap="none" normalizeH="0" dirty="0">
                <a:ln>
                  <a:noFill/>
                </a:ln>
                <a:solidFill>
                  <a:schemeClr val="tx1"/>
                </a:solidFill>
                <a:effectLst/>
                <a:latin typeface="Arial" charset="0"/>
              </a:rPr>
              <a:t> not tied to the </a:t>
            </a:r>
            <a:r>
              <a:rPr lang="en-US" dirty="0"/>
              <a:t>initial </a:t>
            </a:r>
            <a:r>
              <a:rPr kumimoji="0" lang="en-US" sz="1800" b="0" i="0" u="none" strike="noStrike" cap="none" normalizeH="0" dirty="0">
                <a:ln>
                  <a:noFill/>
                </a:ln>
                <a:solidFill>
                  <a:schemeClr val="tx1"/>
                </a:solidFill>
                <a:effectLst/>
                <a:latin typeface="Arial" charset="0"/>
              </a:rPr>
              <a:t>server. There will be some cross-domain issues which will be discussed in the next module.</a:t>
            </a:r>
            <a:endParaRPr kumimoji="0" lang="en-US" sz="1800" b="0" i="0" u="none" strike="noStrike" cap="none" normalizeH="0" baseline="0" dirty="0">
              <a:ln>
                <a:noFill/>
              </a:ln>
              <a:solidFill>
                <a:schemeClr val="tx1"/>
              </a:solidFill>
              <a:effectLst/>
              <a:latin typeface="Arial" charset="0"/>
            </a:endParaRPr>
          </a:p>
        </p:txBody>
      </p:sp>
      <p:sp>
        <p:nvSpPr>
          <p:cNvPr id="8" name="Line Callout 1 7"/>
          <p:cNvSpPr/>
          <p:nvPr/>
        </p:nvSpPr>
        <p:spPr bwMode="auto">
          <a:xfrm>
            <a:off x="3639154" y="2374200"/>
            <a:ext cx="2438400" cy="914400"/>
          </a:xfrm>
          <a:prstGeom prst="borderCallout1">
            <a:avLst>
              <a:gd name="adj1" fmla="val 67569"/>
              <a:gd name="adj2" fmla="val 99848"/>
              <a:gd name="adj3" fmla="val 91265"/>
              <a:gd name="adj4" fmla="val 13027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Autofit/>
          </a:bodyPr>
          <a:lstStyle/>
          <a:p>
            <a:r>
              <a:rPr lang="en-US" sz="2800" dirty="0"/>
              <a:t>AJAX calls to a RESTful API</a:t>
            </a:r>
          </a:p>
        </p:txBody>
      </p:sp>
      <p:cxnSp>
        <p:nvCxnSpPr>
          <p:cNvPr id="9" name="Straight Arrow Connector 8"/>
          <p:cNvCxnSpPr/>
          <p:nvPr/>
        </p:nvCxnSpPr>
        <p:spPr bwMode="auto">
          <a:xfrm flipH="1">
            <a:off x="4248754" y="3288600"/>
            <a:ext cx="86252" cy="762000"/>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Tree>
    <p:extLst>
      <p:ext uri="{BB962C8B-B14F-4D97-AF65-F5344CB8AC3E}">
        <p14:creationId xmlns:p14="http://schemas.microsoft.com/office/powerpoint/2010/main" val="638496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AJAX UI and Apps</a:t>
            </a:r>
          </a:p>
        </p:txBody>
      </p:sp>
      <p:sp>
        <p:nvSpPr>
          <p:cNvPr id="4" name="Slide Number Placeholder 3"/>
          <p:cNvSpPr>
            <a:spLocks noGrp="1"/>
          </p:cNvSpPr>
          <p:nvPr>
            <p:ph type="sldNum" sz="quarter" idx="4"/>
          </p:nvPr>
        </p:nvSpPr>
        <p:spPr/>
        <p:txBody>
          <a:bodyPr/>
          <a:lstStyle/>
          <a:p>
            <a:fld id="{085BD73C-F657-48E9-A501-AFE9D16A9C49}" type="slidenum">
              <a:rPr lang="en-US" altLang="en-US" smtClean="0"/>
              <a:pPr/>
              <a:t>19</a:t>
            </a:fld>
            <a:endParaRPr lang="en-US" altLang="en-US"/>
          </a:p>
        </p:txBody>
      </p:sp>
      <p:sp>
        <p:nvSpPr>
          <p:cNvPr id="3" name="Content Placeholder 2"/>
          <p:cNvSpPr>
            <a:spLocks noGrp="1"/>
          </p:cNvSpPr>
          <p:nvPr>
            <p:ph sz="quarter" idx="10"/>
          </p:nvPr>
        </p:nvSpPr>
        <p:spPr/>
        <p:txBody>
          <a:bodyPr>
            <a:normAutofit fontScale="32500" lnSpcReduction="20000"/>
          </a:bodyPr>
          <a:lstStyle/>
          <a:p>
            <a:r>
              <a:rPr lang="en-US" dirty="0"/>
              <a:t>Partial page update</a:t>
            </a:r>
          </a:p>
          <a:p>
            <a:pPr lvl="1"/>
            <a:r>
              <a:rPr lang="en-US" dirty="0"/>
              <a:t>Display data/items in a template</a:t>
            </a:r>
          </a:p>
          <a:p>
            <a:pPr lvl="1"/>
            <a:r>
              <a:rPr lang="en-US" dirty="0"/>
              <a:t>In-page navigation: multi tab/div for content: (Yahoo mail, Gmail, Google Docs, etc.)</a:t>
            </a:r>
          </a:p>
          <a:p>
            <a:pPr lvl="1"/>
            <a:r>
              <a:rPr lang="en-US" dirty="0"/>
              <a:t>Content preview: </a:t>
            </a:r>
            <a:r>
              <a:rPr lang="en-US" dirty="0">
                <a:hlinkClick r:id="rId3"/>
              </a:rPr>
              <a:t>http://www.bing.com</a:t>
            </a:r>
            <a:endParaRPr lang="en-US" dirty="0"/>
          </a:p>
          <a:p>
            <a:r>
              <a:rPr lang="en-US" dirty="0"/>
              <a:t>Application that need intensive server/client communications</a:t>
            </a:r>
          </a:p>
          <a:p>
            <a:pPr lvl="1"/>
            <a:r>
              <a:rPr lang="en-US" dirty="0"/>
              <a:t>Auto completion: </a:t>
            </a:r>
            <a:r>
              <a:rPr lang="en-US" dirty="0">
                <a:hlinkClick r:id="rId4"/>
              </a:rPr>
              <a:t>http://www.google.com/</a:t>
            </a:r>
            <a:r>
              <a:rPr lang="en-US" dirty="0"/>
              <a:t>, </a:t>
            </a:r>
            <a:r>
              <a:rPr lang="en-US" dirty="0">
                <a:hlinkClick r:id="rId5"/>
              </a:rPr>
              <a:t>http://directory.kennesaw.edu/dir/people/</a:t>
            </a:r>
            <a:r>
              <a:rPr lang="en-US" dirty="0"/>
              <a:t>, </a:t>
            </a:r>
            <a:r>
              <a:rPr lang="en-US" dirty="0">
                <a:hlinkClick r:id="rId6"/>
              </a:rPr>
              <a:t>http://www.apmex.com/</a:t>
            </a:r>
            <a:r>
              <a:rPr lang="en-US" dirty="0"/>
              <a:t> </a:t>
            </a:r>
          </a:p>
          <a:p>
            <a:pPr lvl="1"/>
            <a:r>
              <a:rPr lang="en-US" dirty="0"/>
              <a:t>Dynamic forms</a:t>
            </a:r>
          </a:p>
          <a:p>
            <a:pPr lvl="1"/>
            <a:r>
              <a:rPr lang="en-US" dirty="0"/>
              <a:t>Map navigation: Google maps</a:t>
            </a:r>
          </a:p>
          <a:p>
            <a:pPr lvl="1"/>
            <a:r>
              <a:rPr lang="en-US" dirty="0"/>
              <a:t>Live spelling correction</a:t>
            </a:r>
          </a:p>
          <a:p>
            <a:r>
              <a:rPr lang="en-US" dirty="0"/>
              <a:t>Quick/micro user actions that should not interrupt current task</a:t>
            </a:r>
          </a:p>
          <a:p>
            <a:pPr lvl="1"/>
            <a:r>
              <a:rPr lang="en-US" dirty="0"/>
              <a:t>Quick help information, Content preview: </a:t>
            </a:r>
            <a:r>
              <a:rPr lang="en-US" dirty="0">
                <a:hlinkClick r:id="rId7"/>
              </a:rPr>
              <a:t>https://zh.wikipedia.org/wiki/%E4%BA%9A%E7%89%B9%E5%85%B0%E5%A4%A7</a:t>
            </a:r>
            <a:r>
              <a:rPr lang="en-US" dirty="0"/>
              <a:t> </a:t>
            </a:r>
          </a:p>
          <a:p>
            <a:pPr lvl="1"/>
            <a:r>
              <a:rPr lang="en-US" dirty="0"/>
              <a:t>Voting, server side action confirmation</a:t>
            </a:r>
          </a:p>
          <a:p>
            <a:pPr lvl="1"/>
            <a:r>
              <a:rPr lang="en-US" dirty="0"/>
              <a:t>Login</a:t>
            </a:r>
          </a:p>
          <a:p>
            <a:pPr lvl="1"/>
            <a:r>
              <a:rPr lang="en-US" dirty="0"/>
              <a:t>Auto saving: Google Docs; Quick edit, input validation, spell checking, etc.</a:t>
            </a:r>
          </a:p>
          <a:p>
            <a:pPr lvl="1"/>
            <a:r>
              <a:rPr lang="en-US" dirty="0"/>
              <a:t>Error notification</a:t>
            </a:r>
          </a:p>
          <a:p>
            <a:pPr lvl="1"/>
            <a:r>
              <a:rPr lang="en-US" dirty="0"/>
              <a:t>Form item dynamic population</a:t>
            </a:r>
          </a:p>
          <a:p>
            <a:pPr lvl="1"/>
            <a:r>
              <a:rPr lang="en-US" dirty="0"/>
              <a:t>Configurations and settings</a:t>
            </a:r>
          </a:p>
          <a:p>
            <a:r>
              <a:rPr lang="en-US" dirty="0"/>
              <a:t>Push type applications</a:t>
            </a:r>
          </a:p>
          <a:p>
            <a:pPr lvl="1"/>
            <a:r>
              <a:rPr lang="en-US" dirty="0"/>
              <a:t>Auto notifications of news, message, status change, or updates</a:t>
            </a:r>
          </a:p>
          <a:p>
            <a:pPr lvl="1"/>
            <a:r>
              <a:rPr lang="en-US" dirty="0"/>
              <a:t>Auto refresh: </a:t>
            </a:r>
            <a:r>
              <a:rPr lang="en-US" dirty="0">
                <a:hlinkClick r:id="rId8"/>
              </a:rPr>
              <a:t>http://www.google.com/finance</a:t>
            </a:r>
            <a:endParaRPr lang="en-US" dirty="0"/>
          </a:p>
          <a:p>
            <a:r>
              <a:rPr lang="en-US" dirty="0"/>
              <a:t>Applications that take long processing time</a:t>
            </a:r>
          </a:p>
          <a:p>
            <a:pPr lvl="1"/>
            <a:r>
              <a:rPr lang="en-US" dirty="0"/>
              <a:t>File upload (slideshare.com), </a:t>
            </a:r>
          </a:p>
          <a:p>
            <a:r>
              <a:rPr lang="en-US" dirty="0"/>
              <a:t>More</a:t>
            </a:r>
          </a:p>
          <a:p>
            <a:pPr lvl="1"/>
            <a:r>
              <a:rPr lang="en-US" dirty="0">
                <a:hlinkClick r:id="rId9"/>
              </a:rPr>
              <a:t>http://www.noupe.com/design/how-ajax-works.html</a:t>
            </a:r>
            <a:endParaRPr lang="en-US" dirty="0"/>
          </a:p>
          <a:p>
            <a:pPr lvl="1"/>
            <a:r>
              <a:rPr lang="en-US" dirty="0">
                <a:hlinkClick r:id="rId10"/>
              </a:rPr>
              <a:t>http://code.tutsplus.com/tutorials/20-excellent-ajax-effects-you-should-know--net-1090</a:t>
            </a:r>
            <a:endParaRPr lang="en-US" dirty="0"/>
          </a:p>
          <a:p>
            <a:pPr lvl="1"/>
            <a:r>
              <a:rPr lang="en-US" dirty="0">
                <a:hlinkClick r:id="rId11"/>
              </a:rPr>
              <a:t>http://www.noupe.com/development/most-wanted-ajax-techniques-50-ajax-examples-and-tutorials.html</a:t>
            </a:r>
            <a:r>
              <a:rPr lang="en-US" dirty="0"/>
              <a:t> </a:t>
            </a:r>
          </a:p>
          <a:p>
            <a:pPr lvl="1"/>
            <a:r>
              <a:rPr lang="en-US" dirty="0">
                <a:hlinkClick r:id="rId12"/>
              </a:rPr>
              <a:t>http://voidcanvas.com/should-i-use-ajax-if-yes-when-where-and-why/</a:t>
            </a:r>
            <a:endParaRPr lang="en-US" dirty="0"/>
          </a:p>
          <a:p>
            <a:pPr lvl="1"/>
            <a:r>
              <a:rPr lang="en-US" dirty="0">
                <a:hlinkClick r:id="rId13"/>
              </a:rPr>
              <a:t>http://ajaxian.com/archives/6-places-you-must-use-ajax</a:t>
            </a:r>
            <a:r>
              <a:rPr lang="en-US" dirty="0"/>
              <a:t> </a:t>
            </a:r>
          </a:p>
        </p:txBody>
      </p:sp>
    </p:spTree>
    <p:extLst>
      <p:ext uri="{BB962C8B-B14F-4D97-AF65-F5344CB8AC3E}">
        <p14:creationId xmlns:p14="http://schemas.microsoft.com/office/powerpoint/2010/main" val="2445192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2</a:t>
            </a:fld>
            <a:endParaRPr lang="en-US" altLang="en-US"/>
          </a:p>
        </p:txBody>
      </p:sp>
      <p:sp>
        <p:nvSpPr>
          <p:cNvPr id="4" name="Content Placeholder 3"/>
          <p:cNvSpPr>
            <a:spLocks noGrp="1"/>
          </p:cNvSpPr>
          <p:nvPr>
            <p:ph sz="quarter" idx="10"/>
          </p:nvPr>
        </p:nvSpPr>
        <p:spPr/>
        <p:txBody>
          <a:bodyPr/>
          <a:lstStyle/>
          <a:p>
            <a:r>
              <a:rPr lang="en-US" dirty="0"/>
              <a:t>AJAX concepts and technical elements</a:t>
            </a:r>
          </a:p>
          <a:p>
            <a:r>
              <a:rPr lang="en-US" dirty="0"/>
              <a:t>AJAX implications and impacts</a:t>
            </a:r>
          </a:p>
          <a:p>
            <a:r>
              <a:rPr lang="en-US" dirty="0"/>
              <a:t>jQuery AJAX</a:t>
            </a:r>
          </a:p>
          <a:p>
            <a:pPr lvl="1"/>
            <a:r>
              <a:rPr lang="en-US" dirty="0"/>
              <a:t>Basic and shorthand methods</a:t>
            </a:r>
          </a:p>
          <a:p>
            <a:pPr lvl="1"/>
            <a:r>
              <a:rPr lang="en-US" dirty="0"/>
              <a:t>Error handling</a:t>
            </a:r>
          </a:p>
        </p:txBody>
      </p:sp>
    </p:spTree>
    <p:extLst>
      <p:ext uri="{BB962C8B-B14F-4D97-AF65-F5344CB8AC3E}">
        <p14:creationId xmlns:p14="http://schemas.microsoft.com/office/powerpoint/2010/main" val="2004664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AJAX Programming Examples</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20</a:t>
            </a:fld>
            <a:endParaRPr lang="en-US" altLang="en-US"/>
          </a:p>
        </p:txBody>
      </p:sp>
      <p:sp>
        <p:nvSpPr>
          <p:cNvPr id="4" name="Content Placeholder 3"/>
          <p:cNvSpPr>
            <a:spLocks noGrp="1"/>
          </p:cNvSpPr>
          <p:nvPr>
            <p:ph sz="quarter" idx="10"/>
          </p:nvPr>
        </p:nvSpPr>
        <p:spPr>
          <a:xfrm>
            <a:off x="228598" y="1066802"/>
            <a:ext cx="8716963" cy="939860"/>
          </a:xfrm>
        </p:spPr>
        <p:txBody>
          <a:bodyPr>
            <a:normAutofit fontScale="47500" lnSpcReduction="20000"/>
          </a:bodyPr>
          <a:lstStyle/>
          <a:p>
            <a:r>
              <a:rPr lang="en-US" dirty="0"/>
              <a:t>Live demo of all examples at </a:t>
            </a:r>
            <a:r>
              <a:rPr lang="en-US" dirty="0">
                <a:hlinkClick r:id="rId2"/>
              </a:rPr>
              <a:t>http://it4203.</a:t>
            </a:r>
            <a:r>
              <a:rPr lang="en-US" sz="3200" dirty="0">
                <a:hlinkClick r:id="rId2"/>
              </a:rPr>
              <a:t>azurewebsites.ne</a:t>
            </a:r>
            <a:r>
              <a:rPr lang="en-US" dirty="0">
                <a:hlinkClick r:id="rId2"/>
              </a:rPr>
              <a:t>t/demo/ajax</a:t>
            </a:r>
            <a:endParaRPr lang="en-US" dirty="0"/>
          </a:p>
          <a:p>
            <a:r>
              <a:rPr lang="en-US" b="1" dirty="0">
                <a:solidFill>
                  <a:srgbClr val="FF0000"/>
                </a:solidFill>
              </a:rPr>
              <a:t>Examples can be downloaded on the content page. Please put all files to your server and see its effects. These AJAX examples need sever side support.</a:t>
            </a:r>
          </a:p>
        </p:txBody>
      </p:sp>
      <p:graphicFrame>
        <p:nvGraphicFramePr>
          <p:cNvPr id="5" name="Content Placeholder 4"/>
          <p:cNvGraphicFramePr>
            <a:graphicFrameLocks/>
          </p:cNvGraphicFramePr>
          <p:nvPr>
            <p:extLst>
              <p:ext uri="{D42A27DB-BD31-4B8C-83A1-F6EECF244321}">
                <p14:modId xmlns:p14="http://schemas.microsoft.com/office/powerpoint/2010/main" val="984117361"/>
              </p:ext>
            </p:extLst>
          </p:nvPr>
        </p:nvGraphicFramePr>
        <p:xfrm>
          <a:off x="256851" y="2038948"/>
          <a:ext cx="8688709" cy="4712372"/>
        </p:xfrm>
        <a:graphic>
          <a:graphicData uri="http://schemas.openxmlformats.org/drawingml/2006/table">
            <a:tbl>
              <a:tblPr firstRow="1" bandRow="1">
                <a:tableStyleId>{5C22544A-7EE6-4342-B048-85BDC9FD1C3A}</a:tableStyleId>
              </a:tblPr>
              <a:tblGrid>
                <a:gridCol w="2333949">
                  <a:extLst>
                    <a:ext uri="{9D8B030D-6E8A-4147-A177-3AD203B41FA5}">
                      <a16:colId xmlns:a16="http://schemas.microsoft.com/office/drawing/2014/main" val="20000"/>
                    </a:ext>
                  </a:extLst>
                </a:gridCol>
                <a:gridCol w="6354760">
                  <a:extLst>
                    <a:ext uri="{9D8B030D-6E8A-4147-A177-3AD203B41FA5}">
                      <a16:colId xmlns:a16="http://schemas.microsoft.com/office/drawing/2014/main" val="20001"/>
                    </a:ext>
                  </a:extLst>
                </a:gridCol>
              </a:tblGrid>
              <a:tr h="391930">
                <a:tc>
                  <a:txBody>
                    <a:bodyPr/>
                    <a:lstStyle/>
                    <a:p>
                      <a:r>
                        <a:rPr lang="en-US" sz="1400" dirty="0"/>
                        <a:t>Files</a:t>
                      </a:r>
                    </a:p>
                  </a:txBody>
                  <a:tcPr/>
                </a:tc>
                <a:tc>
                  <a:txBody>
                    <a:bodyPr/>
                    <a:lstStyle/>
                    <a:p>
                      <a:r>
                        <a:rPr lang="en-US" sz="1400" dirty="0"/>
                        <a:t>Example</a:t>
                      </a:r>
                    </a:p>
                  </a:txBody>
                  <a:tcPr/>
                </a:tc>
                <a:extLst>
                  <a:ext uri="{0D108BD9-81ED-4DB2-BD59-A6C34878D82A}">
                    <a16:rowId xmlns:a16="http://schemas.microsoft.com/office/drawing/2014/main" val="10000"/>
                  </a:ext>
                </a:extLst>
              </a:tr>
              <a:tr h="674870">
                <a:tc>
                  <a:txBody>
                    <a:bodyPr/>
                    <a:lstStyle/>
                    <a:p>
                      <a:r>
                        <a:rPr lang="en-US" sz="1400" dirty="0"/>
                        <a:t>1.raw-js-ajax.html</a:t>
                      </a:r>
                    </a:p>
                    <a:p>
                      <a:r>
                        <a:rPr lang="en-US" sz="1400" dirty="0"/>
                        <a:t>server-partial-file.html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 simple example of AJAX with regular </a:t>
                      </a:r>
                      <a:r>
                        <a:rPr lang="en-US" sz="1400" baseline="0" dirty="0"/>
                        <a:t>JavaScript, loading a static HTML partial page. “</a:t>
                      </a:r>
                      <a:r>
                        <a:rPr lang="en-US" sz="1400" dirty="0"/>
                        <a:t>server-partial-file.html” is a static partial</a:t>
                      </a:r>
                      <a:r>
                        <a:rPr lang="en-US" sz="1400" baseline="0" dirty="0"/>
                        <a:t> HTML page.</a:t>
                      </a:r>
                      <a:endParaRPr lang="en-US" sz="1400" dirty="0"/>
                    </a:p>
                  </a:txBody>
                  <a:tcPr/>
                </a:tc>
                <a:extLst>
                  <a:ext uri="{0D108BD9-81ED-4DB2-BD59-A6C34878D82A}">
                    <a16:rowId xmlns:a16="http://schemas.microsoft.com/office/drawing/2014/main" val="10001"/>
                  </a:ext>
                </a:extLst>
              </a:tr>
              <a:tr h="685800">
                <a:tc>
                  <a:txBody>
                    <a:bodyPr/>
                    <a:lstStyle/>
                    <a:p>
                      <a:r>
                        <a:rPr lang="en-US" sz="1400" dirty="0"/>
                        <a:t>2.jquery-ajax-loadhtml.html</a:t>
                      </a:r>
                    </a:p>
                    <a:p>
                      <a:r>
                        <a:rPr lang="en-US" sz="1400" dirty="0"/>
                        <a:t>server-data-</a:t>
                      </a:r>
                      <a:r>
                        <a:rPr lang="en-US" sz="1400" dirty="0" err="1"/>
                        <a:t>html.php</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Use three jQuery AJAX methods (load,</a:t>
                      </a:r>
                      <a:r>
                        <a:rPr lang="en-US" sz="1400" baseline="0" dirty="0"/>
                        <a:t> get, ajax</a:t>
                      </a:r>
                      <a:r>
                        <a:rPr lang="en-US" sz="1400" dirty="0"/>
                        <a:t>) to </a:t>
                      </a:r>
                      <a:r>
                        <a:rPr lang="en-US" sz="1400" baseline="0" dirty="0"/>
                        <a:t>load a static or dynamic HTML partial page. “</a:t>
                      </a:r>
                      <a:r>
                        <a:rPr lang="en-US" sz="1400" dirty="0"/>
                        <a:t>server-data-</a:t>
                      </a:r>
                      <a:r>
                        <a:rPr lang="en-US" sz="1400" dirty="0" err="1"/>
                        <a:t>html.php</a:t>
                      </a:r>
                      <a:r>
                        <a:rPr lang="en-US" sz="1400" dirty="0"/>
                        <a:t>”</a:t>
                      </a:r>
                      <a:r>
                        <a:rPr lang="en-US" sz="1400" baseline="0" dirty="0"/>
                        <a:t> is a dynamic HTML page with PHP code.</a:t>
                      </a:r>
                      <a:endParaRPr lang="en-US" sz="1400" dirty="0"/>
                    </a:p>
                  </a:txBody>
                  <a:tcPr/>
                </a:tc>
                <a:extLst>
                  <a:ext uri="{0D108BD9-81ED-4DB2-BD59-A6C34878D82A}">
                    <a16:rowId xmlns:a16="http://schemas.microsoft.com/office/drawing/2014/main" val="10002"/>
                  </a:ext>
                </a:extLst>
              </a:tr>
              <a:tr h="660934">
                <a:tc>
                  <a:txBody>
                    <a:bodyPr/>
                    <a:lstStyle/>
                    <a:p>
                      <a:r>
                        <a:rPr lang="en-US" sz="1400" dirty="0"/>
                        <a:t>3.jquery-ajax-loadjson.html</a:t>
                      </a:r>
                    </a:p>
                    <a:p>
                      <a:r>
                        <a:rPr lang="en-US" sz="1400" dirty="0"/>
                        <a:t>server-data-</a:t>
                      </a:r>
                      <a:r>
                        <a:rPr lang="en-US" sz="1400" dirty="0" err="1"/>
                        <a:t>json.php</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jQuery AJAX methods (.</a:t>
                      </a:r>
                      <a:r>
                        <a:rPr lang="en-US" sz="1400" dirty="0" err="1"/>
                        <a:t>getJSON</a:t>
                      </a:r>
                      <a:r>
                        <a:rPr lang="en-US" sz="1400" dirty="0"/>
                        <a:t>, .get,</a:t>
                      </a:r>
                      <a:r>
                        <a:rPr lang="en-US" sz="1400" baseline="0" dirty="0"/>
                        <a:t> .ajax</a:t>
                      </a:r>
                      <a:r>
                        <a:rPr lang="en-US" sz="1400" dirty="0"/>
                        <a:t>)</a:t>
                      </a:r>
                      <a:r>
                        <a:rPr lang="en-US" sz="1400" baseline="0" dirty="0"/>
                        <a:t> </a:t>
                      </a:r>
                      <a:r>
                        <a:rPr lang="en-US" sz="1400" dirty="0"/>
                        <a:t>to </a:t>
                      </a:r>
                      <a:r>
                        <a:rPr lang="en-US" sz="1400" baseline="0" dirty="0"/>
                        <a:t>load JSON content returned by the server. “</a:t>
                      </a:r>
                      <a:r>
                        <a:rPr lang="en-US" sz="1400" dirty="0"/>
                        <a:t>server-data-</a:t>
                      </a:r>
                      <a:r>
                        <a:rPr lang="en-US" sz="1400" dirty="0" err="1"/>
                        <a:t>json.php</a:t>
                      </a:r>
                      <a:r>
                        <a:rPr lang="en-US" sz="1400" dirty="0"/>
                        <a:t>” is a dynamic</a:t>
                      </a:r>
                      <a:r>
                        <a:rPr lang="en-US" sz="1400" baseline="0" dirty="0"/>
                        <a:t> JSON file generated in PHP.</a:t>
                      </a:r>
                      <a:endParaRPr lang="en-US" sz="1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a:t>The example also demonstrate three ways of triggering the click event.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10003"/>
                  </a:ext>
                </a:extLst>
              </a:tr>
              <a:tr h="6609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4.jquery-ajax-post.html</a:t>
                      </a:r>
                    </a:p>
                  </a:txBody>
                  <a:tcPr/>
                </a:tc>
                <a:tc>
                  <a:txBody>
                    <a:bodyPr/>
                    <a:lstStyle/>
                    <a:p>
                      <a:pPr lvl="0"/>
                      <a:r>
                        <a:rPr lang="en-US" sz="1400" dirty="0"/>
                        <a:t>Use the POST method and work with an</a:t>
                      </a:r>
                      <a:r>
                        <a:rPr lang="en-US" sz="1400" baseline="0" dirty="0"/>
                        <a:t> external service </a:t>
                      </a:r>
                      <a:r>
                        <a:rPr lang="en-US" sz="1400" baseline="0" dirty="0">
                          <a:hlinkClick r:id="rId3"/>
                        </a:rPr>
                        <a:t>http://jsonplaceholder.typicode.com</a:t>
                      </a:r>
                      <a:endParaRPr lang="en-US" sz="1400" dirty="0"/>
                    </a:p>
                  </a:txBody>
                  <a:tcPr/>
                </a:tc>
                <a:extLst>
                  <a:ext uri="{0D108BD9-81ED-4DB2-BD59-A6C34878D82A}">
                    <a16:rowId xmlns:a16="http://schemas.microsoft.com/office/drawing/2014/main" val="10004"/>
                  </a:ext>
                </a:extLst>
              </a:tr>
              <a:tr h="654119">
                <a:tc>
                  <a:txBody>
                    <a:bodyPr/>
                    <a:lstStyle/>
                    <a:p>
                      <a:r>
                        <a:rPr lang="en-US" sz="1400" dirty="0"/>
                        <a:t>5.jquery-ajax-errors.html</a:t>
                      </a:r>
                    </a:p>
                    <a:p>
                      <a:r>
                        <a:rPr lang="en-US" sz="1400" dirty="0"/>
                        <a:t>server-</a:t>
                      </a:r>
                      <a:r>
                        <a:rPr lang="en-US" sz="1400" dirty="0" err="1"/>
                        <a:t>response.php</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Demonstrates error</a:t>
                      </a:r>
                      <a:r>
                        <a:rPr lang="en-US" sz="1400" baseline="0" dirty="0"/>
                        <a:t> handling; the “</a:t>
                      </a:r>
                      <a:r>
                        <a:rPr lang="en-US" sz="1400" dirty="0"/>
                        <a:t>server-</a:t>
                      </a:r>
                      <a:r>
                        <a:rPr lang="en-US" sz="1400" dirty="0" err="1"/>
                        <a:t>response.php</a:t>
                      </a:r>
                      <a:r>
                        <a:rPr lang="en-US" sz="1400" dirty="0"/>
                        <a:t>”</a:t>
                      </a:r>
                      <a:r>
                        <a:rPr lang="en-US" sz="1400" baseline="0" dirty="0"/>
                        <a:t> page will simulate various situations by passing a parameter in URL.</a:t>
                      </a:r>
                      <a:endParaRPr lang="en-US" sz="1400" dirty="0"/>
                    </a:p>
                  </a:txBody>
                  <a:tcPr/>
                </a:tc>
                <a:extLst>
                  <a:ext uri="{0D108BD9-81ED-4DB2-BD59-A6C34878D82A}">
                    <a16:rowId xmlns:a16="http://schemas.microsoft.com/office/drawing/2014/main" val="10005"/>
                  </a:ext>
                </a:extLst>
              </a:tr>
              <a:tr h="654119">
                <a:tc>
                  <a:txBody>
                    <a:bodyPr/>
                    <a:lstStyle/>
                    <a:p>
                      <a:r>
                        <a:rPr lang="en-US" sz="1400" dirty="0"/>
                        <a:t>6.spa-event-paramter.html</a:t>
                      </a:r>
                    </a:p>
                    <a:p>
                      <a:r>
                        <a:rPr lang="en-US" sz="1400" dirty="0" err="1"/>
                        <a:t>itbook.store-proxy.php</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This example</a:t>
                      </a:r>
                      <a:r>
                        <a:rPr lang="en-US" sz="1400" baseline="0" dirty="0"/>
                        <a:t> shows how to add the click event dynamically to a set of clickable elements and how to pass parameter value to the event.</a:t>
                      </a:r>
                      <a:endParaRPr lang="en-US" sz="1400"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89264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Simplest Classic AJAX Call</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085BD73C-F657-48E9-A501-AFE9D16A9C49}" type="slidenum">
              <a:rPr lang="en-US" altLang="en-US" smtClean="0"/>
              <a:pPr>
                <a:defRPr/>
              </a:pPr>
              <a:t>21</a:t>
            </a:fld>
            <a:endParaRPr lang="en-US" altLang="en-US"/>
          </a:p>
        </p:txBody>
      </p:sp>
      <p:sp>
        <p:nvSpPr>
          <p:cNvPr id="3" name="Content Placeholder 2"/>
          <p:cNvSpPr>
            <a:spLocks noGrp="1"/>
          </p:cNvSpPr>
          <p:nvPr>
            <p:ph sz="quarter" idx="10"/>
          </p:nvPr>
        </p:nvSpPr>
        <p:spPr>
          <a:xfrm>
            <a:off x="457200" y="1371600"/>
            <a:ext cx="8305800" cy="5105400"/>
          </a:xfrm>
          <a:prstGeom prst="rect">
            <a:avLst/>
          </a:prstGeom>
        </p:spPr>
        <p:txBody>
          <a:bodyPr>
            <a:normAutofit fontScale="62500" lnSpcReduction="20000"/>
          </a:bodyPr>
          <a:lstStyle/>
          <a:p>
            <a:pPr>
              <a:lnSpc>
                <a:spcPct val="120000"/>
              </a:lnSpc>
              <a:spcBef>
                <a:spcPts val="0"/>
              </a:spcBef>
              <a:buNone/>
            </a:pPr>
            <a:r>
              <a:rPr lang="en-US" dirty="0">
                <a:latin typeface="Calibri" pitchFamily="34" charset="0"/>
                <a:cs typeface="Calibri" pitchFamily="34" charset="0"/>
              </a:rPr>
              <a:t>&lt;html&gt;&lt;head&gt;</a:t>
            </a:r>
          </a:p>
          <a:p>
            <a:pPr>
              <a:lnSpc>
                <a:spcPct val="120000"/>
              </a:lnSpc>
              <a:spcBef>
                <a:spcPts val="0"/>
              </a:spcBef>
              <a:buNone/>
            </a:pPr>
            <a:r>
              <a:rPr lang="en-US" dirty="0">
                <a:latin typeface="Calibri" pitchFamily="34" charset="0"/>
                <a:cs typeface="Calibri" pitchFamily="34" charset="0"/>
              </a:rPr>
              <a:t>&lt;script type="text/</a:t>
            </a:r>
            <a:r>
              <a:rPr lang="en-US" dirty="0" err="1">
                <a:latin typeface="Calibri" pitchFamily="34" charset="0"/>
                <a:cs typeface="Calibri" pitchFamily="34" charset="0"/>
              </a:rPr>
              <a:t>javascript</a:t>
            </a:r>
            <a:r>
              <a:rPr lang="en-US" dirty="0">
                <a:latin typeface="Calibri" pitchFamily="34" charset="0"/>
                <a:cs typeface="Calibri" pitchFamily="34" charset="0"/>
              </a:rPr>
              <a:t>"&gt;</a:t>
            </a:r>
          </a:p>
          <a:p>
            <a:pPr>
              <a:lnSpc>
                <a:spcPct val="120000"/>
              </a:lnSpc>
              <a:spcBef>
                <a:spcPts val="0"/>
              </a:spcBef>
              <a:buNone/>
            </a:pPr>
            <a:r>
              <a:rPr lang="en-US" dirty="0">
                <a:latin typeface="Calibri" pitchFamily="34" charset="0"/>
                <a:cs typeface="Calibri" pitchFamily="34" charset="0"/>
              </a:rPr>
              <a:t>function </a:t>
            </a:r>
            <a:r>
              <a:rPr lang="en-US" dirty="0" err="1">
                <a:latin typeface="Calibri" pitchFamily="34" charset="0"/>
                <a:cs typeface="Calibri" pitchFamily="34" charset="0"/>
              </a:rPr>
              <a:t>UpdateDivAjax</a:t>
            </a:r>
            <a:r>
              <a:rPr lang="en-US" dirty="0">
                <a:latin typeface="Calibri" pitchFamily="34" charset="0"/>
                <a:cs typeface="Calibri" pitchFamily="34" charset="0"/>
              </a:rPr>
              <a:t>() </a:t>
            </a:r>
          </a:p>
          <a:p>
            <a:pPr>
              <a:lnSpc>
                <a:spcPct val="120000"/>
              </a:lnSpc>
              <a:spcBef>
                <a:spcPts val="0"/>
              </a:spcBef>
              <a:buNone/>
            </a:pPr>
            <a:r>
              <a:rPr lang="en-US" dirty="0">
                <a:latin typeface="Calibri" pitchFamily="34" charset="0"/>
                <a:cs typeface="Calibri" pitchFamily="34" charset="0"/>
              </a:rPr>
              <a:t>{</a:t>
            </a:r>
          </a:p>
          <a:p>
            <a:pPr>
              <a:lnSpc>
                <a:spcPct val="120000"/>
              </a:lnSpc>
              <a:spcBef>
                <a:spcPts val="0"/>
              </a:spcBef>
              <a:buNone/>
            </a:pPr>
            <a:r>
              <a:rPr lang="en-US" dirty="0">
                <a:latin typeface="Calibri" pitchFamily="34" charset="0"/>
                <a:cs typeface="Calibri" pitchFamily="34" charset="0"/>
              </a:rPr>
              <a:t>        </a:t>
            </a:r>
            <a:r>
              <a:rPr lang="en-US" dirty="0" err="1">
                <a:latin typeface="Calibri" pitchFamily="34" charset="0"/>
                <a:cs typeface="Calibri" pitchFamily="34" charset="0"/>
              </a:rPr>
              <a:t>xmlHttp</a:t>
            </a:r>
            <a:r>
              <a:rPr lang="en-US" dirty="0">
                <a:latin typeface="Calibri" pitchFamily="34" charset="0"/>
                <a:cs typeface="Calibri" pitchFamily="34" charset="0"/>
              </a:rPr>
              <a:t> = new </a:t>
            </a:r>
            <a:r>
              <a:rPr lang="en-US" dirty="0" err="1">
                <a:latin typeface="Calibri" pitchFamily="34" charset="0"/>
                <a:cs typeface="Calibri" pitchFamily="34" charset="0"/>
              </a:rPr>
              <a:t>XMLHttpRequest</a:t>
            </a:r>
            <a:r>
              <a:rPr lang="en-US" dirty="0">
                <a:latin typeface="Calibri" pitchFamily="34" charset="0"/>
                <a:cs typeface="Calibri" pitchFamily="34" charset="0"/>
              </a:rPr>
              <a:t>();</a:t>
            </a:r>
          </a:p>
          <a:p>
            <a:pPr>
              <a:lnSpc>
                <a:spcPct val="120000"/>
              </a:lnSpc>
              <a:spcBef>
                <a:spcPts val="0"/>
              </a:spcBef>
              <a:buNone/>
            </a:pPr>
            <a:r>
              <a:rPr lang="en-US" dirty="0">
                <a:latin typeface="Calibri" pitchFamily="34" charset="0"/>
                <a:cs typeface="Calibri" pitchFamily="34" charset="0"/>
              </a:rPr>
              <a:t>        </a:t>
            </a:r>
            <a:r>
              <a:rPr lang="en-US" dirty="0" err="1">
                <a:latin typeface="Calibri" pitchFamily="34" charset="0"/>
                <a:cs typeface="Calibri" pitchFamily="34" charset="0"/>
              </a:rPr>
              <a:t>xmlHttp.onreadystatechange</a:t>
            </a:r>
            <a:r>
              <a:rPr lang="en-US" dirty="0">
                <a:latin typeface="Calibri" pitchFamily="34" charset="0"/>
                <a:cs typeface="Calibri" pitchFamily="34" charset="0"/>
              </a:rPr>
              <a:t> = function () {</a:t>
            </a:r>
          </a:p>
          <a:p>
            <a:pPr>
              <a:lnSpc>
                <a:spcPct val="120000"/>
              </a:lnSpc>
              <a:spcBef>
                <a:spcPts val="0"/>
              </a:spcBef>
              <a:buNone/>
            </a:pPr>
            <a:r>
              <a:rPr lang="en-US" dirty="0">
                <a:latin typeface="Calibri" pitchFamily="34" charset="0"/>
                <a:cs typeface="Calibri" pitchFamily="34" charset="0"/>
              </a:rPr>
              <a:t>            if (</a:t>
            </a:r>
            <a:r>
              <a:rPr lang="en-US" dirty="0" err="1">
                <a:latin typeface="Calibri" pitchFamily="34" charset="0"/>
                <a:cs typeface="Calibri" pitchFamily="34" charset="0"/>
              </a:rPr>
              <a:t>xmlHttp.readyState</a:t>
            </a:r>
            <a:r>
              <a:rPr lang="en-US" dirty="0">
                <a:latin typeface="Calibri" pitchFamily="34" charset="0"/>
                <a:cs typeface="Calibri" pitchFamily="34" charset="0"/>
              </a:rPr>
              <a:t> == 4 &amp;&amp; </a:t>
            </a:r>
            <a:r>
              <a:rPr lang="en-US" dirty="0" err="1">
                <a:latin typeface="Calibri" pitchFamily="34" charset="0"/>
                <a:cs typeface="Calibri" pitchFamily="34" charset="0"/>
              </a:rPr>
              <a:t>xmlHttp.status</a:t>
            </a:r>
            <a:r>
              <a:rPr lang="en-US" dirty="0">
                <a:latin typeface="Calibri" pitchFamily="34" charset="0"/>
                <a:cs typeface="Calibri" pitchFamily="34" charset="0"/>
              </a:rPr>
              <a:t> == 200)</a:t>
            </a:r>
          </a:p>
          <a:p>
            <a:pPr>
              <a:lnSpc>
                <a:spcPct val="120000"/>
              </a:lnSpc>
              <a:spcBef>
                <a:spcPts val="0"/>
              </a:spcBef>
              <a:buNone/>
            </a:pPr>
            <a:r>
              <a:rPr lang="en-US" dirty="0">
                <a:latin typeface="Calibri" pitchFamily="34" charset="0"/>
                <a:cs typeface="Calibri" pitchFamily="34" charset="0"/>
              </a:rPr>
              <a:t>                </a:t>
            </a:r>
            <a:r>
              <a:rPr lang="en-US" dirty="0" err="1">
                <a:latin typeface="Calibri" pitchFamily="34" charset="0"/>
                <a:cs typeface="Calibri" pitchFamily="34" charset="0"/>
              </a:rPr>
              <a:t>document.getElementById</a:t>
            </a:r>
            <a:r>
              <a:rPr lang="en-US" dirty="0">
                <a:latin typeface="Calibri" pitchFamily="34" charset="0"/>
                <a:cs typeface="Calibri" pitchFamily="34" charset="0"/>
              </a:rPr>
              <a:t>('</a:t>
            </a:r>
            <a:r>
              <a:rPr lang="en-US" dirty="0" err="1">
                <a:latin typeface="Calibri" pitchFamily="34" charset="0"/>
                <a:cs typeface="Calibri" pitchFamily="34" charset="0"/>
              </a:rPr>
              <a:t>ajaxDiv</a:t>
            </a:r>
            <a:r>
              <a:rPr lang="en-US" dirty="0">
                <a:latin typeface="Calibri" pitchFamily="34" charset="0"/>
                <a:cs typeface="Calibri" pitchFamily="34" charset="0"/>
              </a:rPr>
              <a:t>').</a:t>
            </a:r>
            <a:r>
              <a:rPr lang="en-US" dirty="0" err="1">
                <a:latin typeface="Calibri" pitchFamily="34" charset="0"/>
                <a:cs typeface="Calibri" pitchFamily="34" charset="0"/>
              </a:rPr>
              <a:t>innerHTML</a:t>
            </a:r>
            <a:r>
              <a:rPr lang="en-US" dirty="0">
                <a:latin typeface="Calibri" pitchFamily="34" charset="0"/>
                <a:cs typeface="Calibri" pitchFamily="34" charset="0"/>
              </a:rPr>
              <a:t> = </a:t>
            </a:r>
            <a:r>
              <a:rPr lang="en-US" dirty="0" err="1">
                <a:latin typeface="Calibri" pitchFamily="34" charset="0"/>
                <a:cs typeface="Calibri" pitchFamily="34" charset="0"/>
              </a:rPr>
              <a:t>xmlHttp.responseText</a:t>
            </a:r>
            <a:r>
              <a:rPr lang="en-US" dirty="0">
                <a:latin typeface="Calibri" pitchFamily="34" charset="0"/>
                <a:cs typeface="Calibri" pitchFamily="34" charset="0"/>
              </a:rPr>
              <a:t>;  };</a:t>
            </a:r>
          </a:p>
          <a:p>
            <a:pPr>
              <a:lnSpc>
                <a:spcPct val="120000"/>
              </a:lnSpc>
              <a:spcBef>
                <a:spcPts val="0"/>
              </a:spcBef>
              <a:buNone/>
            </a:pPr>
            <a:r>
              <a:rPr lang="en-US" dirty="0">
                <a:latin typeface="Calibri" pitchFamily="34" charset="0"/>
                <a:cs typeface="Calibri" pitchFamily="34" charset="0"/>
              </a:rPr>
              <a:t>        </a:t>
            </a:r>
            <a:r>
              <a:rPr lang="en-US" dirty="0" err="1">
                <a:latin typeface="Calibri" pitchFamily="34" charset="0"/>
                <a:cs typeface="Calibri" pitchFamily="34" charset="0"/>
              </a:rPr>
              <a:t>xmlHttp.open</a:t>
            </a:r>
            <a:r>
              <a:rPr lang="en-US" dirty="0">
                <a:latin typeface="Calibri" pitchFamily="34" charset="0"/>
                <a:cs typeface="Calibri" pitchFamily="34" charset="0"/>
              </a:rPr>
              <a:t>("GET", 'ajax-partialpage.html', true);</a:t>
            </a:r>
          </a:p>
          <a:p>
            <a:pPr>
              <a:lnSpc>
                <a:spcPct val="120000"/>
              </a:lnSpc>
              <a:spcBef>
                <a:spcPts val="0"/>
              </a:spcBef>
              <a:buNone/>
            </a:pPr>
            <a:r>
              <a:rPr lang="en-US" dirty="0">
                <a:latin typeface="Calibri" pitchFamily="34" charset="0"/>
                <a:cs typeface="Calibri" pitchFamily="34" charset="0"/>
              </a:rPr>
              <a:t>        </a:t>
            </a:r>
            <a:r>
              <a:rPr lang="en-US" dirty="0" err="1">
                <a:latin typeface="Calibri" pitchFamily="34" charset="0"/>
                <a:cs typeface="Calibri" pitchFamily="34" charset="0"/>
              </a:rPr>
              <a:t>xmlHttp.send</a:t>
            </a:r>
            <a:r>
              <a:rPr lang="en-US" dirty="0">
                <a:latin typeface="Calibri" pitchFamily="34" charset="0"/>
                <a:cs typeface="Calibri" pitchFamily="34" charset="0"/>
              </a:rPr>
              <a:t>();</a:t>
            </a:r>
          </a:p>
          <a:p>
            <a:pPr>
              <a:lnSpc>
                <a:spcPct val="120000"/>
              </a:lnSpc>
              <a:spcBef>
                <a:spcPts val="0"/>
              </a:spcBef>
              <a:buNone/>
            </a:pPr>
            <a:r>
              <a:rPr lang="en-US" dirty="0">
                <a:latin typeface="Calibri" pitchFamily="34" charset="0"/>
                <a:cs typeface="Calibri" pitchFamily="34" charset="0"/>
              </a:rPr>
              <a:t>}</a:t>
            </a:r>
          </a:p>
          <a:p>
            <a:pPr>
              <a:lnSpc>
                <a:spcPct val="120000"/>
              </a:lnSpc>
              <a:spcBef>
                <a:spcPts val="0"/>
              </a:spcBef>
              <a:buNone/>
            </a:pPr>
            <a:r>
              <a:rPr lang="en-US" dirty="0">
                <a:latin typeface="Calibri" pitchFamily="34" charset="0"/>
                <a:cs typeface="Calibri" pitchFamily="34" charset="0"/>
              </a:rPr>
              <a:t>&lt;/script&gt;&lt;/head&gt;</a:t>
            </a:r>
          </a:p>
          <a:p>
            <a:pPr>
              <a:lnSpc>
                <a:spcPct val="120000"/>
              </a:lnSpc>
              <a:spcBef>
                <a:spcPts val="0"/>
              </a:spcBef>
              <a:buNone/>
            </a:pPr>
            <a:r>
              <a:rPr lang="en-US" dirty="0">
                <a:latin typeface="Calibri" pitchFamily="34" charset="0"/>
                <a:cs typeface="Calibri" pitchFamily="34" charset="0"/>
              </a:rPr>
              <a:t>&lt;body&gt;</a:t>
            </a:r>
          </a:p>
          <a:p>
            <a:pPr>
              <a:lnSpc>
                <a:spcPct val="120000"/>
              </a:lnSpc>
              <a:spcBef>
                <a:spcPts val="0"/>
              </a:spcBef>
              <a:buNone/>
            </a:pPr>
            <a:r>
              <a:rPr lang="en-US" dirty="0">
                <a:latin typeface="Calibri" pitchFamily="34" charset="0"/>
                <a:cs typeface="Calibri" pitchFamily="34" charset="0"/>
              </a:rPr>
              <a:t>    &lt;input type="button" value="Click me” </a:t>
            </a:r>
            <a:r>
              <a:rPr lang="en-US" dirty="0" err="1">
                <a:latin typeface="Calibri" pitchFamily="34" charset="0"/>
                <a:cs typeface="Calibri" pitchFamily="34" charset="0"/>
              </a:rPr>
              <a:t>onclick</a:t>
            </a:r>
            <a:r>
              <a:rPr lang="en-US" dirty="0">
                <a:latin typeface="Calibri" pitchFamily="34" charset="0"/>
                <a:cs typeface="Calibri" pitchFamily="34" charset="0"/>
              </a:rPr>
              <a:t>="</a:t>
            </a:r>
            <a:r>
              <a:rPr lang="en-US" dirty="0" err="1">
                <a:latin typeface="Calibri" pitchFamily="34" charset="0"/>
                <a:cs typeface="Calibri" pitchFamily="34" charset="0"/>
              </a:rPr>
              <a:t>UpdateDivAjax</a:t>
            </a:r>
            <a:r>
              <a:rPr lang="en-US" dirty="0">
                <a:latin typeface="Calibri" pitchFamily="34" charset="0"/>
                <a:cs typeface="Calibri" pitchFamily="34" charset="0"/>
              </a:rPr>
              <a:t>()" /&gt;</a:t>
            </a:r>
          </a:p>
          <a:p>
            <a:pPr>
              <a:lnSpc>
                <a:spcPct val="120000"/>
              </a:lnSpc>
              <a:spcBef>
                <a:spcPts val="0"/>
              </a:spcBef>
              <a:buNone/>
            </a:pPr>
            <a:r>
              <a:rPr lang="en-US" dirty="0">
                <a:latin typeface="Calibri" pitchFamily="34" charset="0"/>
                <a:cs typeface="Calibri" pitchFamily="34" charset="0"/>
              </a:rPr>
              <a:t>    &lt;div id="</a:t>
            </a:r>
            <a:r>
              <a:rPr lang="en-US" dirty="0" err="1">
                <a:latin typeface="Calibri" pitchFamily="34" charset="0"/>
                <a:cs typeface="Calibri" pitchFamily="34" charset="0"/>
              </a:rPr>
              <a:t>ajaxDiv</a:t>
            </a:r>
            <a:r>
              <a:rPr lang="en-US" dirty="0">
                <a:latin typeface="Calibri" pitchFamily="34" charset="0"/>
                <a:cs typeface="Calibri" pitchFamily="34" charset="0"/>
              </a:rPr>
              <a:t>"&gt;&lt;/div&gt;</a:t>
            </a:r>
          </a:p>
          <a:p>
            <a:pPr>
              <a:lnSpc>
                <a:spcPct val="120000"/>
              </a:lnSpc>
              <a:spcBef>
                <a:spcPts val="0"/>
              </a:spcBef>
              <a:buNone/>
            </a:pPr>
            <a:r>
              <a:rPr lang="en-US" dirty="0">
                <a:latin typeface="Calibri" pitchFamily="34" charset="0"/>
                <a:cs typeface="Calibri" pitchFamily="34" charset="0"/>
              </a:rPr>
              <a:t>&lt;/body&gt;&lt;/html&gt;</a:t>
            </a:r>
          </a:p>
        </p:txBody>
      </p:sp>
      <p:sp>
        <p:nvSpPr>
          <p:cNvPr id="5" name="Line Callout 1 4"/>
          <p:cNvSpPr/>
          <p:nvPr/>
        </p:nvSpPr>
        <p:spPr bwMode="auto">
          <a:xfrm>
            <a:off x="3581400" y="6019800"/>
            <a:ext cx="4572000" cy="533400"/>
          </a:xfrm>
          <a:prstGeom prst="borderCallout1">
            <a:avLst>
              <a:gd name="adj1" fmla="val -2229"/>
              <a:gd name="adj2" fmla="val 25202"/>
              <a:gd name="adj3" fmla="val -59292"/>
              <a:gd name="adj4" fmla="val 29088"/>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2000" dirty="0"/>
              <a:t>“</a:t>
            </a:r>
            <a:r>
              <a:rPr lang="en-US" sz="2000" dirty="0" err="1"/>
              <a:t>onclick</a:t>
            </a:r>
            <a:r>
              <a:rPr lang="en-US" sz="2000" dirty="0"/>
              <a:t>” event triggers the </a:t>
            </a:r>
            <a:r>
              <a:rPr lang="en-US" sz="2000" dirty="0" err="1"/>
              <a:t>UpdateDivAjax</a:t>
            </a:r>
            <a:r>
              <a:rPr lang="en-US" sz="2000" dirty="0"/>
              <a:t> function, which will update the “</a:t>
            </a:r>
            <a:r>
              <a:rPr lang="en-US" sz="2000" dirty="0" err="1"/>
              <a:t>ajaxDiv</a:t>
            </a:r>
            <a:r>
              <a:rPr lang="en-US" sz="2000" dirty="0"/>
              <a:t>” section.</a:t>
            </a:r>
          </a:p>
        </p:txBody>
      </p:sp>
      <p:sp>
        <p:nvSpPr>
          <p:cNvPr id="6" name="Line Callout 1 5"/>
          <p:cNvSpPr/>
          <p:nvPr/>
        </p:nvSpPr>
        <p:spPr bwMode="auto">
          <a:xfrm>
            <a:off x="3962400" y="1905000"/>
            <a:ext cx="3657600" cy="304800"/>
          </a:xfrm>
          <a:prstGeom prst="borderCallout1">
            <a:avLst>
              <a:gd name="adj1" fmla="val 100183"/>
              <a:gd name="adj2" fmla="val 8903"/>
              <a:gd name="adj3" fmla="val 216856"/>
              <a:gd name="adj4" fmla="val -273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85000" lnSpcReduction="20000"/>
          </a:bodyPr>
          <a:lstStyle/>
          <a:p>
            <a:r>
              <a:rPr lang="en-US" sz="2000" dirty="0"/>
              <a:t>1. Create a </a:t>
            </a:r>
            <a:r>
              <a:rPr lang="en-US" sz="2000" dirty="0" err="1"/>
              <a:t>XMLHttpRequest</a:t>
            </a:r>
            <a:r>
              <a:rPr lang="en-US" sz="2000" dirty="0"/>
              <a:t> object.</a:t>
            </a:r>
          </a:p>
        </p:txBody>
      </p:sp>
      <p:sp>
        <p:nvSpPr>
          <p:cNvPr id="7" name="Line Callout 1 6"/>
          <p:cNvSpPr/>
          <p:nvPr/>
        </p:nvSpPr>
        <p:spPr bwMode="auto">
          <a:xfrm>
            <a:off x="5715000" y="2362200"/>
            <a:ext cx="3048000" cy="685800"/>
          </a:xfrm>
          <a:prstGeom prst="borderCallout1">
            <a:avLst>
              <a:gd name="adj1" fmla="val 25724"/>
              <a:gd name="adj2" fmla="val -207"/>
              <a:gd name="adj3" fmla="val 71807"/>
              <a:gd name="adj4" fmla="val -23003"/>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2000" dirty="0"/>
              <a:t>2. Define a call back function to complete tasks when the response is returned. See the next slide.</a:t>
            </a:r>
          </a:p>
        </p:txBody>
      </p:sp>
      <p:sp>
        <p:nvSpPr>
          <p:cNvPr id="9" name="Line Callout 1 8"/>
          <p:cNvSpPr/>
          <p:nvPr/>
        </p:nvSpPr>
        <p:spPr bwMode="auto">
          <a:xfrm>
            <a:off x="2667000" y="4572000"/>
            <a:ext cx="2590800" cy="685800"/>
          </a:xfrm>
          <a:prstGeom prst="borderCallout1">
            <a:avLst>
              <a:gd name="adj1" fmla="val -250"/>
              <a:gd name="adj2" fmla="val 7127"/>
              <a:gd name="adj3" fmla="val -34783"/>
              <a:gd name="adj4" fmla="val -2507"/>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2000" dirty="0"/>
              <a:t>3. Send the request, with request method and target defined. </a:t>
            </a:r>
          </a:p>
        </p:txBody>
      </p:sp>
      <p:sp>
        <p:nvSpPr>
          <p:cNvPr id="10" name="Line Callout 1 9"/>
          <p:cNvSpPr/>
          <p:nvPr/>
        </p:nvSpPr>
        <p:spPr bwMode="auto">
          <a:xfrm>
            <a:off x="5562600" y="4648200"/>
            <a:ext cx="2895600" cy="609600"/>
          </a:xfrm>
          <a:prstGeom prst="borderCallout1">
            <a:avLst>
              <a:gd name="adj1" fmla="val -1982"/>
              <a:gd name="adj2" fmla="val 3918"/>
              <a:gd name="adj3" fmla="val -56181"/>
              <a:gd name="adj4" fmla="val -14058"/>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2000" dirty="0"/>
              <a:t>The target here is an partial HTML file which will be returned and inserted to the </a:t>
            </a:r>
            <a:r>
              <a:rPr lang="en-US" sz="2000" dirty="0" err="1"/>
              <a:t>ajaxDiv</a:t>
            </a:r>
            <a:r>
              <a:rPr lang="en-US" sz="2000" dirty="0"/>
              <a:t> division.</a:t>
            </a:r>
          </a:p>
        </p:txBody>
      </p:sp>
      <p:sp>
        <p:nvSpPr>
          <p:cNvPr id="11" name="Rectangle 10"/>
          <p:cNvSpPr/>
          <p:nvPr/>
        </p:nvSpPr>
        <p:spPr>
          <a:xfrm>
            <a:off x="240144" y="948426"/>
            <a:ext cx="6922655" cy="338554"/>
          </a:xfrm>
          <a:prstGeom prst="rect">
            <a:avLst/>
          </a:prstGeom>
        </p:spPr>
        <p:txBody>
          <a:bodyPr wrap="square">
            <a:spAutoFit/>
          </a:bodyPr>
          <a:lstStyle/>
          <a:p>
            <a:r>
              <a:rPr lang="en-US" sz="1600" dirty="0"/>
              <a:t>Also see </a:t>
            </a:r>
            <a:r>
              <a:rPr lang="en-US" sz="1600" dirty="0">
                <a:hlinkClick r:id="rId3"/>
              </a:rPr>
              <a:t>http://www.w3schools.com/ajax/tryit.asp?filename=tryajax_first</a:t>
            </a:r>
            <a:r>
              <a:rPr lang="en-US" sz="1600" dirty="0"/>
              <a:t> </a:t>
            </a:r>
          </a:p>
        </p:txBody>
      </p:sp>
      <p:cxnSp>
        <p:nvCxnSpPr>
          <p:cNvPr id="13" name="Straight Arrow Connector 12"/>
          <p:cNvCxnSpPr>
            <a:stCxn id="5" idx="2"/>
          </p:cNvCxnSpPr>
          <p:nvPr/>
        </p:nvCxnSpPr>
        <p:spPr bwMode="auto">
          <a:xfrm flipH="1" flipV="1">
            <a:off x="2438400" y="6019800"/>
            <a:ext cx="1143000" cy="266700"/>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Tree>
    <p:extLst>
      <p:ext uri="{BB962C8B-B14F-4D97-AF65-F5344CB8AC3E}">
        <p14:creationId xmlns:p14="http://schemas.microsoft.com/office/powerpoint/2010/main" val="2879333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Call Back Function</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085BD73C-F657-48E9-A501-AFE9D16A9C49}" type="slidenum">
              <a:rPr lang="en-US" altLang="en-US" smtClean="0"/>
              <a:pPr>
                <a:defRPr/>
              </a:pPr>
              <a:t>22</a:t>
            </a:fld>
            <a:endParaRPr lang="en-US" altLang="en-US" dirty="0"/>
          </a:p>
        </p:txBody>
      </p:sp>
      <p:sp>
        <p:nvSpPr>
          <p:cNvPr id="3" name="Content Placeholder 2"/>
          <p:cNvSpPr>
            <a:spLocks noGrp="1"/>
          </p:cNvSpPr>
          <p:nvPr>
            <p:ph sz="quarter" idx="10"/>
          </p:nvPr>
        </p:nvSpPr>
        <p:spPr>
          <a:xfrm>
            <a:off x="228600" y="1143000"/>
            <a:ext cx="8686800" cy="5257800"/>
          </a:xfrm>
          <a:prstGeom prst="rect">
            <a:avLst/>
          </a:prstGeom>
        </p:spPr>
        <p:txBody>
          <a:bodyPr>
            <a:normAutofit fontScale="85000" lnSpcReduction="20000"/>
          </a:bodyPr>
          <a:lstStyle/>
          <a:p>
            <a:r>
              <a:rPr lang="en-US" dirty="0"/>
              <a:t>Call back function is an event handler to complete tasks when an asynchronous response is received. This usually defines the partial page updates.</a:t>
            </a:r>
          </a:p>
          <a:p>
            <a:pPr lvl="1"/>
            <a:endParaRPr lang="en-US" dirty="0"/>
          </a:p>
          <a:p>
            <a:pPr lvl="1"/>
            <a:endParaRPr lang="en-US" dirty="0"/>
          </a:p>
          <a:p>
            <a:pPr lvl="1"/>
            <a:endParaRPr lang="en-US" dirty="0"/>
          </a:p>
          <a:p>
            <a:pPr>
              <a:lnSpc>
                <a:spcPct val="120000"/>
              </a:lnSpc>
              <a:spcBef>
                <a:spcPts val="0"/>
              </a:spcBef>
              <a:buNone/>
            </a:pPr>
            <a:r>
              <a:rPr lang="en-US" dirty="0">
                <a:latin typeface="Calibri" pitchFamily="34" charset="0"/>
                <a:cs typeface="Calibri" pitchFamily="34" charset="0"/>
              </a:rPr>
              <a:t>	</a:t>
            </a:r>
            <a:r>
              <a:rPr lang="en-US" dirty="0" err="1">
                <a:latin typeface="Calibri" pitchFamily="34" charset="0"/>
                <a:cs typeface="Calibri" pitchFamily="34" charset="0"/>
              </a:rPr>
              <a:t>xmlHttp.onreadystatechange</a:t>
            </a:r>
            <a:r>
              <a:rPr lang="en-US" dirty="0">
                <a:latin typeface="Calibri" pitchFamily="34" charset="0"/>
                <a:cs typeface="Calibri" pitchFamily="34" charset="0"/>
              </a:rPr>
              <a:t> = function () </a:t>
            </a:r>
          </a:p>
          <a:p>
            <a:pPr>
              <a:lnSpc>
                <a:spcPct val="120000"/>
              </a:lnSpc>
              <a:spcBef>
                <a:spcPts val="0"/>
              </a:spcBef>
              <a:buNone/>
            </a:pPr>
            <a:r>
              <a:rPr lang="en-US" dirty="0">
                <a:latin typeface="Calibri" pitchFamily="34" charset="0"/>
                <a:cs typeface="Calibri" pitchFamily="34" charset="0"/>
              </a:rPr>
              <a:t>	{</a:t>
            </a:r>
          </a:p>
          <a:p>
            <a:pPr>
              <a:lnSpc>
                <a:spcPct val="120000"/>
              </a:lnSpc>
              <a:spcBef>
                <a:spcPts val="0"/>
              </a:spcBef>
              <a:buNone/>
            </a:pPr>
            <a:r>
              <a:rPr lang="en-US" dirty="0">
                <a:latin typeface="Calibri" pitchFamily="34" charset="0"/>
                <a:cs typeface="Calibri" pitchFamily="34" charset="0"/>
              </a:rPr>
              <a:t>            if (</a:t>
            </a:r>
            <a:r>
              <a:rPr lang="en-US" dirty="0" err="1">
                <a:latin typeface="Calibri" pitchFamily="34" charset="0"/>
                <a:cs typeface="Calibri" pitchFamily="34" charset="0"/>
              </a:rPr>
              <a:t>xmlHttp.readyState</a:t>
            </a:r>
            <a:r>
              <a:rPr lang="en-US" dirty="0">
                <a:latin typeface="Calibri" pitchFamily="34" charset="0"/>
                <a:cs typeface="Calibri" pitchFamily="34" charset="0"/>
              </a:rPr>
              <a:t> == 4 &amp;&amp; </a:t>
            </a:r>
            <a:r>
              <a:rPr lang="en-US" dirty="0" err="1">
                <a:latin typeface="Calibri" pitchFamily="34" charset="0"/>
                <a:cs typeface="Calibri" pitchFamily="34" charset="0"/>
              </a:rPr>
              <a:t>xmlHttp.status</a:t>
            </a:r>
            <a:r>
              <a:rPr lang="en-US" dirty="0">
                <a:latin typeface="Calibri" pitchFamily="34" charset="0"/>
                <a:cs typeface="Calibri" pitchFamily="34" charset="0"/>
              </a:rPr>
              <a:t> == 200)</a:t>
            </a:r>
          </a:p>
          <a:p>
            <a:pPr>
              <a:lnSpc>
                <a:spcPct val="120000"/>
              </a:lnSpc>
              <a:spcBef>
                <a:spcPts val="0"/>
              </a:spcBef>
              <a:buNone/>
            </a:pPr>
            <a:r>
              <a:rPr lang="en-US" dirty="0">
                <a:latin typeface="Calibri" pitchFamily="34" charset="0"/>
                <a:cs typeface="Calibri" pitchFamily="34" charset="0"/>
              </a:rPr>
              <a:t>             {</a:t>
            </a:r>
          </a:p>
          <a:p>
            <a:pPr>
              <a:lnSpc>
                <a:spcPct val="120000"/>
              </a:lnSpc>
              <a:spcBef>
                <a:spcPts val="0"/>
              </a:spcBef>
              <a:buNone/>
            </a:pPr>
            <a:r>
              <a:rPr lang="en-US" dirty="0">
                <a:latin typeface="Calibri" pitchFamily="34" charset="0"/>
                <a:cs typeface="Calibri" pitchFamily="34" charset="0"/>
              </a:rPr>
              <a:t>			</a:t>
            </a:r>
            <a:r>
              <a:rPr lang="en-US" dirty="0" err="1">
                <a:latin typeface="Calibri" pitchFamily="34" charset="0"/>
                <a:cs typeface="Calibri" pitchFamily="34" charset="0"/>
              </a:rPr>
              <a:t>document.getElementById</a:t>
            </a:r>
            <a:r>
              <a:rPr lang="en-US" dirty="0">
                <a:latin typeface="Calibri" pitchFamily="34" charset="0"/>
                <a:cs typeface="Calibri" pitchFamily="34" charset="0"/>
              </a:rPr>
              <a:t>('</a:t>
            </a:r>
            <a:r>
              <a:rPr lang="en-US" dirty="0" err="1">
                <a:latin typeface="Calibri" pitchFamily="34" charset="0"/>
                <a:cs typeface="Calibri" pitchFamily="34" charset="0"/>
              </a:rPr>
              <a:t>ajaxDiv</a:t>
            </a:r>
            <a:r>
              <a:rPr lang="en-US" dirty="0">
                <a:latin typeface="Calibri" pitchFamily="34" charset="0"/>
                <a:cs typeface="Calibri" pitchFamily="34" charset="0"/>
              </a:rPr>
              <a:t>').</a:t>
            </a:r>
            <a:r>
              <a:rPr lang="en-US" dirty="0" err="1">
                <a:latin typeface="Calibri" pitchFamily="34" charset="0"/>
                <a:cs typeface="Calibri" pitchFamily="34" charset="0"/>
              </a:rPr>
              <a:t>innerHTML</a:t>
            </a:r>
            <a:r>
              <a:rPr lang="en-US" dirty="0">
                <a:latin typeface="Calibri" pitchFamily="34" charset="0"/>
                <a:cs typeface="Calibri" pitchFamily="34" charset="0"/>
              </a:rPr>
              <a:t>= 			</a:t>
            </a:r>
            <a:r>
              <a:rPr lang="en-US" dirty="0" err="1">
                <a:latin typeface="Calibri" pitchFamily="34" charset="0"/>
                <a:cs typeface="Calibri" pitchFamily="34" charset="0"/>
              </a:rPr>
              <a:t>xmlHttp.responseText</a:t>
            </a:r>
            <a:r>
              <a:rPr lang="en-US" dirty="0">
                <a:latin typeface="Calibri" pitchFamily="34" charset="0"/>
                <a:cs typeface="Calibri" pitchFamily="34" charset="0"/>
              </a:rPr>
              <a:t>;</a:t>
            </a:r>
          </a:p>
          <a:p>
            <a:pPr>
              <a:lnSpc>
                <a:spcPct val="120000"/>
              </a:lnSpc>
              <a:spcBef>
                <a:spcPts val="0"/>
              </a:spcBef>
              <a:buNone/>
            </a:pPr>
            <a:r>
              <a:rPr lang="en-US" dirty="0">
                <a:latin typeface="Calibri" pitchFamily="34" charset="0"/>
                <a:cs typeface="Calibri" pitchFamily="34" charset="0"/>
              </a:rPr>
              <a:t>		}  </a:t>
            </a:r>
          </a:p>
          <a:p>
            <a:pPr>
              <a:lnSpc>
                <a:spcPct val="120000"/>
              </a:lnSpc>
              <a:spcBef>
                <a:spcPts val="0"/>
              </a:spcBef>
              <a:buNone/>
            </a:pPr>
            <a:r>
              <a:rPr lang="en-US" dirty="0">
                <a:latin typeface="Calibri" pitchFamily="34" charset="0"/>
                <a:cs typeface="Calibri" pitchFamily="34" charset="0"/>
              </a:rPr>
              <a:t>	};</a:t>
            </a:r>
          </a:p>
        </p:txBody>
      </p:sp>
      <p:sp>
        <p:nvSpPr>
          <p:cNvPr id="5" name="Line Callout 1 4"/>
          <p:cNvSpPr/>
          <p:nvPr/>
        </p:nvSpPr>
        <p:spPr bwMode="auto">
          <a:xfrm>
            <a:off x="2514600" y="5829300"/>
            <a:ext cx="3581400" cy="609600"/>
          </a:xfrm>
          <a:prstGeom prst="borderCallout1">
            <a:avLst>
              <a:gd name="adj1" fmla="val -2963"/>
              <a:gd name="adj2" fmla="val 45180"/>
              <a:gd name="adj3" fmla="val -49812"/>
              <a:gd name="adj4" fmla="val 51624"/>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lnSpcReduction="10000"/>
          </a:bodyPr>
          <a:lstStyle/>
          <a:p>
            <a:r>
              <a:rPr lang="en-US" dirty="0"/>
              <a:t>“</a:t>
            </a:r>
            <a:r>
              <a:rPr lang="en-US" dirty="0" err="1"/>
              <a:t>responseText</a:t>
            </a:r>
            <a:r>
              <a:rPr lang="en-US" dirty="0"/>
              <a:t>” contains raw text returned from the Ajax call target.</a:t>
            </a:r>
          </a:p>
        </p:txBody>
      </p:sp>
      <p:sp>
        <p:nvSpPr>
          <p:cNvPr id="6" name="Line Callout 1 5"/>
          <p:cNvSpPr/>
          <p:nvPr/>
        </p:nvSpPr>
        <p:spPr bwMode="auto">
          <a:xfrm>
            <a:off x="6595918" y="5410200"/>
            <a:ext cx="2209800" cy="533400"/>
          </a:xfrm>
          <a:prstGeom prst="borderCallout1">
            <a:avLst>
              <a:gd name="adj1" fmla="val -1015"/>
              <a:gd name="adj2" fmla="val 13680"/>
              <a:gd name="adj3" fmla="val -49596"/>
              <a:gd name="adj4" fmla="val 914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20000"/>
          </a:bodyPr>
          <a:lstStyle/>
          <a:p>
            <a:r>
              <a:rPr lang="en-US" dirty="0"/>
              <a:t>Partial page update through DOM.</a:t>
            </a:r>
          </a:p>
        </p:txBody>
      </p:sp>
      <p:sp>
        <p:nvSpPr>
          <p:cNvPr id="7" name="Line Callout 1 6"/>
          <p:cNvSpPr/>
          <p:nvPr/>
        </p:nvSpPr>
        <p:spPr bwMode="auto">
          <a:xfrm>
            <a:off x="2209800" y="2362200"/>
            <a:ext cx="6553200" cy="533400"/>
          </a:xfrm>
          <a:prstGeom prst="borderCallout1">
            <a:avLst>
              <a:gd name="adj1" fmla="val 99471"/>
              <a:gd name="adj2" fmla="val 41453"/>
              <a:gd name="adj3" fmla="val 157510"/>
              <a:gd name="adj4" fmla="val 43703"/>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85000" lnSpcReduction="10000"/>
          </a:bodyPr>
          <a:lstStyle/>
          <a:p>
            <a:r>
              <a:rPr lang="en-US" dirty="0"/>
              <a:t>This is an inline call back function, which is defined immediately. “function”  is the default name for the inline call back function – don’t rename it.</a:t>
            </a:r>
          </a:p>
        </p:txBody>
      </p:sp>
      <p:sp>
        <p:nvSpPr>
          <p:cNvPr id="8" name="Line Callout 1 5"/>
          <p:cNvSpPr/>
          <p:nvPr/>
        </p:nvSpPr>
        <p:spPr bwMode="auto">
          <a:xfrm>
            <a:off x="2971800" y="3619500"/>
            <a:ext cx="4038600" cy="304800"/>
          </a:xfrm>
          <a:prstGeom prst="borderCallout1">
            <a:avLst>
              <a:gd name="adj1" fmla="val 55695"/>
              <a:gd name="adj2" fmla="val 195"/>
              <a:gd name="adj3" fmla="val 119668"/>
              <a:gd name="adj4" fmla="val -1113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dirty="0"/>
              <a:t>If the result is successfully returned and loaded.</a:t>
            </a:r>
          </a:p>
        </p:txBody>
      </p:sp>
    </p:spTree>
    <p:extLst>
      <p:ext uri="{BB962C8B-B14F-4D97-AF65-F5344CB8AC3E}">
        <p14:creationId xmlns:p14="http://schemas.microsoft.com/office/powerpoint/2010/main" val="1648118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AJAX Call Targets</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085BD73C-F657-48E9-A501-AFE9D16A9C49}" type="slidenum">
              <a:rPr lang="en-US" altLang="en-US" smtClean="0"/>
              <a:pPr>
                <a:defRPr/>
              </a:pPr>
              <a:t>23</a:t>
            </a:fld>
            <a:endParaRPr lang="en-US" altLang="en-US"/>
          </a:p>
        </p:txBody>
      </p:sp>
      <p:sp>
        <p:nvSpPr>
          <p:cNvPr id="3" name="Content Placeholder 2"/>
          <p:cNvSpPr>
            <a:spLocks noGrp="1"/>
          </p:cNvSpPr>
          <p:nvPr>
            <p:ph sz="quarter" idx="10"/>
          </p:nvPr>
        </p:nvSpPr>
        <p:spPr>
          <a:xfrm>
            <a:off x="228600" y="1143000"/>
            <a:ext cx="8686800" cy="5257800"/>
          </a:xfrm>
          <a:prstGeom prst="rect">
            <a:avLst/>
          </a:prstGeom>
        </p:spPr>
        <p:txBody>
          <a:bodyPr>
            <a:normAutofit fontScale="62500" lnSpcReduction="20000"/>
          </a:bodyPr>
          <a:lstStyle/>
          <a:p>
            <a:r>
              <a:rPr lang="en-US" dirty="0"/>
              <a:t>The AJAX call target can be set to any files or applications on the server. This can be:</a:t>
            </a:r>
          </a:p>
          <a:p>
            <a:pPr lvl="1"/>
            <a:r>
              <a:rPr lang="en-US" dirty="0"/>
              <a:t>A static file, including HTML, XML, JSON, CSV, or just pure text.</a:t>
            </a:r>
          </a:p>
          <a:p>
            <a:pPr lvl="1"/>
            <a:r>
              <a:rPr lang="en-US" dirty="0"/>
              <a:t>A dynamic web page (either HTML, XML, or JSON) generated by </a:t>
            </a:r>
            <a:r>
              <a:rPr lang="en-US" dirty="0" err="1"/>
              <a:t>ASP.Net</a:t>
            </a:r>
            <a:r>
              <a:rPr lang="en-US" dirty="0"/>
              <a:t> (.</a:t>
            </a:r>
            <a:r>
              <a:rPr lang="en-US" dirty="0" err="1"/>
              <a:t>aspx</a:t>
            </a:r>
            <a:r>
              <a:rPr lang="en-US" dirty="0"/>
              <a:t>), PHP, Servlet, etc.</a:t>
            </a:r>
          </a:p>
          <a:p>
            <a:pPr lvl="1"/>
            <a:r>
              <a:rPr lang="en-US" dirty="0"/>
              <a:t>URL parameters can be included</a:t>
            </a:r>
          </a:p>
          <a:p>
            <a:pPr lvl="1"/>
            <a:r>
              <a:rPr lang="en-US" dirty="0"/>
              <a:t>Third party Web API service point</a:t>
            </a:r>
          </a:p>
          <a:p>
            <a:r>
              <a:rPr lang="en-US" dirty="0"/>
              <a:t>Examples</a:t>
            </a:r>
          </a:p>
          <a:p>
            <a:pPr lvl="1"/>
            <a:endParaRPr lang="en-US" dirty="0"/>
          </a:p>
          <a:p>
            <a:pPr lvl="1">
              <a:buNone/>
            </a:pPr>
            <a:r>
              <a:rPr lang="en-US" dirty="0" err="1">
                <a:latin typeface="Calibri" pitchFamily="34" charset="0"/>
                <a:cs typeface="Calibri" pitchFamily="34" charset="0"/>
              </a:rPr>
              <a:t>xmlHttp.open</a:t>
            </a:r>
            <a:r>
              <a:rPr lang="en-US" dirty="0">
                <a:latin typeface="Calibri" pitchFamily="34" charset="0"/>
                <a:cs typeface="Calibri" pitchFamily="34" charset="0"/>
              </a:rPr>
              <a:t>("GET", 'ajax-partialpage.html', true);</a:t>
            </a:r>
          </a:p>
          <a:p>
            <a:pPr lvl="1">
              <a:buNone/>
            </a:pPr>
            <a:r>
              <a:rPr lang="en-US" dirty="0" err="1">
                <a:latin typeface="Calibri" pitchFamily="34" charset="0"/>
                <a:cs typeface="Calibri" pitchFamily="34" charset="0"/>
              </a:rPr>
              <a:t>xmlHttp.open</a:t>
            </a:r>
            <a:r>
              <a:rPr lang="en-US" dirty="0">
                <a:latin typeface="Calibri" pitchFamily="34" charset="0"/>
                <a:cs typeface="Calibri" pitchFamily="34" charset="0"/>
              </a:rPr>
              <a:t>("GET", 'ajax-partialpage.aspx', true);</a:t>
            </a:r>
          </a:p>
          <a:p>
            <a:pPr lvl="1">
              <a:buNone/>
            </a:pPr>
            <a:r>
              <a:rPr lang="en-US" dirty="0" err="1">
                <a:latin typeface="Calibri" pitchFamily="34" charset="0"/>
                <a:cs typeface="Calibri" pitchFamily="34" charset="0"/>
              </a:rPr>
              <a:t>xmlHttp.open</a:t>
            </a:r>
            <a:r>
              <a:rPr lang="en-US" dirty="0">
                <a:latin typeface="Calibri" pitchFamily="34" charset="0"/>
                <a:cs typeface="Calibri" pitchFamily="34" charset="0"/>
              </a:rPr>
              <a:t>("GET", '</a:t>
            </a:r>
            <a:r>
              <a:rPr lang="en-US" dirty="0" err="1">
                <a:latin typeface="Calibri" pitchFamily="34" charset="0"/>
                <a:cs typeface="Calibri" pitchFamily="34" charset="0"/>
              </a:rPr>
              <a:t>ajax-partialpage.php?bookid</a:t>
            </a:r>
            <a:r>
              <a:rPr lang="en-US" dirty="0">
                <a:latin typeface="Calibri" pitchFamily="34" charset="0"/>
                <a:cs typeface="Calibri" pitchFamily="34" charset="0"/>
              </a:rPr>
              <a:t>=k123', true);</a:t>
            </a:r>
          </a:p>
          <a:p>
            <a:pPr lvl="1">
              <a:buNone/>
            </a:pPr>
            <a:r>
              <a:rPr lang="en-US" dirty="0" err="1">
                <a:latin typeface="Calibri" pitchFamily="34" charset="0"/>
                <a:cs typeface="Calibri" pitchFamily="34" charset="0"/>
              </a:rPr>
              <a:t>xmlHttp.open</a:t>
            </a:r>
            <a:r>
              <a:rPr lang="en-US" dirty="0">
                <a:latin typeface="Calibri" pitchFamily="34" charset="0"/>
                <a:cs typeface="Calibri" pitchFamily="34" charset="0"/>
              </a:rPr>
              <a:t>("GET", 'ajax-partialpage.xml', true);</a:t>
            </a:r>
          </a:p>
          <a:p>
            <a:pPr lvl="1"/>
            <a:endParaRPr lang="en-US" dirty="0"/>
          </a:p>
          <a:p>
            <a:r>
              <a:rPr lang="en-US" dirty="0"/>
              <a:t>Which server? Normally the target has to be on the same server (domain) as the requesting page.</a:t>
            </a:r>
          </a:p>
          <a:p>
            <a:pPr lvl="1"/>
            <a:r>
              <a:rPr lang="en-US" dirty="0"/>
              <a:t>The </a:t>
            </a:r>
            <a:r>
              <a:rPr lang="en-US" i="1" dirty="0"/>
              <a:t>same origin policy </a:t>
            </a:r>
            <a:r>
              <a:rPr lang="en-US" dirty="0"/>
              <a:t>prevents some AJAX techniques from being used across domains </a:t>
            </a:r>
            <a:r>
              <a:rPr lang="en-US" dirty="0">
                <a:hlinkClick r:id="rId3"/>
              </a:rPr>
              <a:t>https://developer.mozilla.org/En/Same_origin_policy_for_JavaScript</a:t>
            </a:r>
            <a:endParaRPr lang="en-US" dirty="0"/>
          </a:p>
        </p:txBody>
      </p:sp>
    </p:spTree>
    <p:extLst>
      <p:ext uri="{BB962C8B-B14F-4D97-AF65-F5344CB8AC3E}">
        <p14:creationId xmlns:p14="http://schemas.microsoft.com/office/powerpoint/2010/main" val="130982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AJAX and jQuery</a:t>
            </a:r>
          </a:p>
        </p:txBody>
      </p:sp>
      <p:sp>
        <p:nvSpPr>
          <p:cNvPr id="4" name="Slide Number Placeholder 3"/>
          <p:cNvSpPr>
            <a:spLocks noGrp="1"/>
          </p:cNvSpPr>
          <p:nvPr>
            <p:ph type="sldNum" sz="quarter" idx="4"/>
          </p:nvPr>
        </p:nvSpPr>
        <p:spPr/>
        <p:txBody>
          <a:bodyPr/>
          <a:lstStyle/>
          <a:p>
            <a:fld id="{085BD73C-F657-48E9-A501-AFE9D16A9C49}" type="slidenum">
              <a:rPr lang="en-US" altLang="en-US" smtClean="0"/>
              <a:pPr/>
              <a:t>24</a:t>
            </a:fld>
            <a:endParaRPr lang="en-US" altLang="en-US"/>
          </a:p>
        </p:txBody>
      </p:sp>
      <p:sp>
        <p:nvSpPr>
          <p:cNvPr id="3" name="Content Placeholder 2"/>
          <p:cNvSpPr>
            <a:spLocks noGrp="1"/>
          </p:cNvSpPr>
          <p:nvPr>
            <p:ph sz="quarter" idx="10"/>
          </p:nvPr>
        </p:nvSpPr>
        <p:spPr/>
        <p:txBody>
          <a:bodyPr>
            <a:normAutofit fontScale="77500" lnSpcReduction="20000"/>
          </a:bodyPr>
          <a:lstStyle/>
          <a:p>
            <a:r>
              <a:rPr lang="en-US" dirty="0"/>
              <a:t>Raw AJAX handling in JS is very tedious</a:t>
            </a:r>
          </a:p>
          <a:p>
            <a:r>
              <a:rPr lang="en-US" dirty="0"/>
              <a:t>jQuery provides flexible and strong support to handle AJAX interactions through a set of jQuery functions.</a:t>
            </a:r>
          </a:p>
          <a:p>
            <a:r>
              <a:rPr lang="en-US" dirty="0"/>
              <a:t>Main low-level function</a:t>
            </a:r>
          </a:p>
          <a:p>
            <a:pPr lvl="1"/>
            <a:r>
              <a:rPr lang="en-US" dirty="0"/>
              <a:t>$.ajax()</a:t>
            </a:r>
          </a:p>
          <a:p>
            <a:r>
              <a:rPr lang="en-US" dirty="0"/>
              <a:t>Useful higher level shorthand methods</a:t>
            </a:r>
          </a:p>
          <a:p>
            <a:pPr lvl="1"/>
            <a:r>
              <a:rPr lang="en-US" dirty="0"/>
              <a:t>.load()</a:t>
            </a:r>
          </a:p>
          <a:p>
            <a:pPr lvl="1"/>
            <a:r>
              <a:rPr lang="en-US" dirty="0"/>
              <a:t>$.get()</a:t>
            </a:r>
          </a:p>
          <a:p>
            <a:pPr lvl="1"/>
            <a:r>
              <a:rPr lang="en-US" dirty="0"/>
              <a:t>$.</a:t>
            </a:r>
            <a:r>
              <a:rPr lang="en-US" dirty="0" err="1"/>
              <a:t>getJSON</a:t>
            </a:r>
            <a:r>
              <a:rPr lang="en-US" dirty="0"/>
              <a:t>()</a:t>
            </a:r>
          </a:p>
          <a:p>
            <a:pPr lvl="1"/>
            <a:r>
              <a:rPr lang="en-US" dirty="0"/>
              <a:t>$.</a:t>
            </a:r>
            <a:r>
              <a:rPr lang="en-US" dirty="0" err="1"/>
              <a:t>getScript</a:t>
            </a:r>
            <a:r>
              <a:rPr lang="en-US" dirty="0"/>
              <a:t>()</a:t>
            </a:r>
          </a:p>
          <a:p>
            <a:pPr lvl="1"/>
            <a:r>
              <a:rPr lang="en-US" dirty="0"/>
              <a:t>$.post()</a:t>
            </a:r>
          </a:p>
          <a:p>
            <a:r>
              <a:rPr lang="en-US" dirty="0"/>
              <a:t>See jQuery AJAX API reference</a:t>
            </a:r>
          </a:p>
          <a:p>
            <a:pPr lvl="1"/>
            <a:r>
              <a:rPr lang="en-US" dirty="0">
                <a:hlinkClick r:id="rId3"/>
              </a:rPr>
              <a:t>http://api.jquery.com/category/ajax/</a:t>
            </a:r>
            <a:endParaRPr lang="en-US" dirty="0"/>
          </a:p>
        </p:txBody>
      </p:sp>
    </p:spTree>
    <p:extLst>
      <p:ext uri="{BB962C8B-B14F-4D97-AF65-F5344CB8AC3E}">
        <p14:creationId xmlns:p14="http://schemas.microsoft.com/office/powerpoint/2010/main" val="19687956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$.ajax()</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25</a:t>
            </a:fld>
            <a:endParaRPr lang="en-US" altLang="en-US"/>
          </a:p>
        </p:txBody>
      </p:sp>
      <p:sp>
        <p:nvSpPr>
          <p:cNvPr id="4" name="Content Placeholder 3"/>
          <p:cNvSpPr>
            <a:spLocks noGrp="1"/>
          </p:cNvSpPr>
          <p:nvPr>
            <p:ph sz="quarter" idx="10"/>
          </p:nvPr>
        </p:nvSpPr>
        <p:spPr/>
        <p:txBody>
          <a:bodyPr>
            <a:normAutofit lnSpcReduction="10000"/>
          </a:bodyPr>
          <a:lstStyle/>
          <a:p>
            <a:r>
              <a:rPr lang="en-US" dirty="0"/>
              <a:t>The $.ajax() function underlies all AJAX requests sent by jQuery.</a:t>
            </a:r>
          </a:p>
          <a:p>
            <a:r>
              <a:rPr lang="en-US" dirty="0"/>
              <a:t>It is often unnecessary to directly call this function, </a:t>
            </a:r>
          </a:p>
          <a:p>
            <a:pPr lvl="1"/>
            <a:r>
              <a:rPr lang="en-US" dirty="0"/>
              <a:t>Use higher-level alternatives like $.get() and .load() which are easier to use. </a:t>
            </a:r>
          </a:p>
          <a:p>
            <a:pPr lvl="1"/>
            <a:r>
              <a:rPr lang="en-US" dirty="0"/>
              <a:t>If full customization is required, then use $.ajax() for flexibility</a:t>
            </a:r>
          </a:p>
          <a:p>
            <a:r>
              <a:rPr lang="en-US" dirty="0"/>
              <a:t>Usage and reference</a:t>
            </a:r>
          </a:p>
          <a:p>
            <a:pPr lvl="1"/>
            <a:r>
              <a:rPr lang="en-US" dirty="0">
                <a:hlinkClick r:id="rId2"/>
              </a:rPr>
              <a:t>http://www.w3schools.com/jquery/ajax_ajax.asp</a:t>
            </a:r>
            <a:endParaRPr lang="en-US" dirty="0"/>
          </a:p>
          <a:p>
            <a:pPr lvl="1"/>
            <a:r>
              <a:rPr lang="en-US" dirty="0">
                <a:hlinkClick r:id="rId3"/>
              </a:rPr>
              <a:t>http://api.jquery.com/jquery.ajax/</a:t>
            </a:r>
            <a:endParaRPr lang="en-US" dirty="0"/>
          </a:p>
        </p:txBody>
      </p:sp>
    </p:spTree>
    <p:extLst>
      <p:ext uri="{BB962C8B-B14F-4D97-AF65-F5344CB8AC3E}">
        <p14:creationId xmlns:p14="http://schemas.microsoft.com/office/powerpoint/2010/main" val="4173533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Shorthand Methods</a:t>
            </a:r>
            <a:endParaRPr lang="en-US" dirty="0"/>
          </a:p>
        </p:txBody>
      </p:sp>
      <p:sp>
        <p:nvSpPr>
          <p:cNvPr id="3" name="Slide Number Placeholder 2"/>
          <p:cNvSpPr>
            <a:spLocks noGrp="1"/>
          </p:cNvSpPr>
          <p:nvPr>
            <p:ph type="sldNum" sz="quarter" idx="4"/>
          </p:nvPr>
        </p:nvSpPr>
        <p:spPr/>
        <p:txBody>
          <a:bodyPr/>
          <a:lstStyle/>
          <a:p>
            <a:fld id="{085BD73C-F657-48E9-A501-AFE9D16A9C49}" type="slidenum">
              <a:rPr lang="en-US" altLang="en-US" smtClean="0"/>
              <a:pPr/>
              <a:t>26</a:t>
            </a:fld>
            <a:endParaRPr lang="en-US" altLang="en-US"/>
          </a:p>
        </p:txBody>
      </p:sp>
      <p:sp>
        <p:nvSpPr>
          <p:cNvPr id="4" name="Content Placeholder 3"/>
          <p:cNvSpPr>
            <a:spLocks noGrp="1"/>
          </p:cNvSpPr>
          <p:nvPr>
            <p:ph sz="quarter" idx="10"/>
          </p:nvPr>
        </p:nvSpPr>
        <p:spPr>
          <a:xfrm>
            <a:off x="228598" y="1066801"/>
            <a:ext cx="8716963" cy="1219200"/>
          </a:xfrm>
        </p:spPr>
        <p:txBody>
          <a:bodyPr>
            <a:normAutofit fontScale="92500"/>
          </a:bodyPr>
          <a:lstStyle/>
          <a:p>
            <a:r>
              <a:rPr lang="en-US" dirty="0"/>
              <a:t>Five main shorthand methods</a:t>
            </a:r>
          </a:p>
          <a:p>
            <a:pPr lvl="1"/>
            <a:r>
              <a:rPr lang="en-US" dirty="0">
                <a:hlinkClick r:id="rId2"/>
              </a:rPr>
              <a:t>http://api.jquery.com/category/ajax/shorthand-methods/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847870806"/>
              </p:ext>
            </p:extLst>
          </p:nvPr>
        </p:nvGraphicFramePr>
        <p:xfrm>
          <a:off x="762000" y="2352482"/>
          <a:ext cx="7056438" cy="4023360"/>
        </p:xfrm>
        <a:graphic>
          <a:graphicData uri="http://schemas.openxmlformats.org/drawingml/2006/table">
            <a:tbl>
              <a:tblPr bandRow="1">
                <a:tableStyleId>{5C22544A-7EE6-4342-B048-85BDC9FD1C3A}</a:tableStyleId>
              </a:tblPr>
              <a:tblGrid>
                <a:gridCol w="1798638">
                  <a:extLst>
                    <a:ext uri="{9D8B030D-6E8A-4147-A177-3AD203B41FA5}">
                      <a16:colId xmlns:a16="http://schemas.microsoft.com/office/drawing/2014/main" val="2760834086"/>
                    </a:ext>
                  </a:extLst>
                </a:gridCol>
                <a:gridCol w="5257800">
                  <a:extLst>
                    <a:ext uri="{9D8B030D-6E8A-4147-A177-3AD203B41FA5}">
                      <a16:colId xmlns:a16="http://schemas.microsoft.com/office/drawing/2014/main" val="2369114434"/>
                    </a:ext>
                  </a:extLst>
                </a:gridCol>
              </a:tblGrid>
              <a:tr h="370840">
                <a:tc>
                  <a:txBody>
                    <a:bodyPr/>
                    <a:lstStyle/>
                    <a:p>
                      <a:r>
                        <a:rPr lang="en-US" dirty="0"/>
                        <a:t>.load()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directly load a partial page to an HTML “div”</a:t>
                      </a:r>
                    </a:p>
                    <a:p>
                      <a:endParaRPr lang="en-US" dirty="0"/>
                    </a:p>
                  </a:txBody>
                  <a:tcPr/>
                </a:tc>
                <a:extLst>
                  <a:ext uri="{0D108BD9-81ED-4DB2-BD59-A6C34878D82A}">
                    <a16:rowId xmlns:a16="http://schemas.microsoft.com/office/drawing/2014/main" val="1299798382"/>
                  </a:ext>
                </a:extLst>
              </a:tr>
              <a:tr h="370840">
                <a:tc>
                  <a:txBody>
                    <a:bodyPr/>
                    <a:lstStyle/>
                    <a:p>
                      <a:r>
                        <a:rPr lang="en-US" dirty="0"/>
                        <a:t>$.get()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send a request using HTTP GET</a:t>
                      </a:r>
                    </a:p>
                    <a:p>
                      <a:endParaRPr lang="en-US" dirty="0"/>
                    </a:p>
                  </a:txBody>
                  <a:tcPr/>
                </a:tc>
                <a:extLst>
                  <a:ext uri="{0D108BD9-81ED-4DB2-BD59-A6C34878D82A}">
                    <a16:rowId xmlns:a16="http://schemas.microsoft.com/office/drawing/2014/main" val="3297594758"/>
                  </a:ext>
                </a:extLst>
              </a:tr>
              <a:tr h="370840">
                <a:tc>
                  <a:txBody>
                    <a:bodyPr/>
                    <a:lstStyle/>
                    <a:p>
                      <a:r>
                        <a:rPr lang="en-US" dirty="0"/>
                        <a:t>$.</a:t>
                      </a:r>
                      <a:r>
                        <a:rPr lang="en-US" dirty="0" err="1"/>
                        <a:t>getJSON</a:t>
                      </a:r>
                      <a:r>
                        <a:rPr lang="en-US"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send a request using HTTP GET; the response is expected</a:t>
                      </a:r>
                      <a:r>
                        <a:rPr lang="en-US" baseline="0" dirty="0"/>
                        <a:t> to be in JSON format and will be parsed into a JSON object </a:t>
                      </a:r>
                      <a:endParaRPr lang="en-US" dirty="0"/>
                    </a:p>
                    <a:p>
                      <a:endParaRPr lang="en-US" dirty="0"/>
                    </a:p>
                  </a:txBody>
                  <a:tcPr/>
                </a:tc>
                <a:extLst>
                  <a:ext uri="{0D108BD9-81ED-4DB2-BD59-A6C34878D82A}">
                    <a16:rowId xmlns:a16="http://schemas.microsoft.com/office/drawing/2014/main" val="267628305"/>
                  </a:ext>
                </a:extLst>
              </a:tr>
              <a:tr h="370840">
                <a:tc>
                  <a:txBody>
                    <a:bodyPr/>
                    <a:lstStyle/>
                    <a:p>
                      <a:r>
                        <a:rPr lang="en-US" dirty="0"/>
                        <a:t>$.post()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send a request using HTTP POST</a:t>
                      </a:r>
                    </a:p>
                    <a:p>
                      <a:endParaRPr lang="en-US" dirty="0"/>
                    </a:p>
                  </a:txBody>
                  <a:tcPr/>
                </a:tc>
                <a:extLst>
                  <a:ext uri="{0D108BD9-81ED-4DB2-BD59-A6C34878D82A}">
                    <a16:rowId xmlns:a16="http://schemas.microsoft.com/office/drawing/2014/main" val="376100541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getScript</a:t>
                      </a:r>
                      <a:r>
                        <a:rPr lang="en-US"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get a piece of JavaScript and insert it to the current page dynamically</a:t>
                      </a:r>
                    </a:p>
                    <a:p>
                      <a:endParaRPr lang="en-US" dirty="0"/>
                    </a:p>
                  </a:txBody>
                  <a:tcPr/>
                </a:tc>
                <a:extLst>
                  <a:ext uri="{0D108BD9-81ED-4DB2-BD59-A6C34878D82A}">
                    <a16:rowId xmlns:a16="http://schemas.microsoft.com/office/drawing/2014/main" val="3763347799"/>
                  </a:ext>
                </a:extLst>
              </a:tr>
            </a:tbl>
          </a:graphicData>
        </a:graphic>
      </p:graphicFrame>
    </p:spTree>
    <p:extLst>
      <p:ext uri="{BB962C8B-B14F-4D97-AF65-F5344CB8AC3E}">
        <p14:creationId xmlns:p14="http://schemas.microsoft.com/office/powerpoint/2010/main" val="31058474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$.getJSON()</a:t>
            </a:r>
            <a:endParaRPr lang="en-US" dirty="0"/>
          </a:p>
        </p:txBody>
      </p:sp>
      <p:sp>
        <p:nvSpPr>
          <p:cNvPr id="3" name="Slide Number Placeholder 2"/>
          <p:cNvSpPr>
            <a:spLocks noGrp="1"/>
          </p:cNvSpPr>
          <p:nvPr>
            <p:ph type="sldNum" sz="quarter" idx="4"/>
          </p:nvPr>
        </p:nvSpPr>
        <p:spPr/>
        <p:txBody>
          <a:bodyPr/>
          <a:lstStyle/>
          <a:p>
            <a:fld id="{085BD73C-F657-48E9-A501-AFE9D16A9C49}" type="slidenum">
              <a:rPr lang="en-US" altLang="en-US" smtClean="0"/>
              <a:pPr/>
              <a:t>27</a:t>
            </a:fld>
            <a:endParaRPr lang="en-US" altLang="en-US"/>
          </a:p>
        </p:txBody>
      </p:sp>
      <p:sp>
        <p:nvSpPr>
          <p:cNvPr id="4" name="Content Placeholder 3"/>
          <p:cNvSpPr>
            <a:spLocks noGrp="1"/>
          </p:cNvSpPr>
          <p:nvPr>
            <p:ph sz="quarter" idx="10"/>
          </p:nvPr>
        </p:nvSpPr>
        <p:spPr/>
        <p:txBody>
          <a:bodyPr>
            <a:normAutofit fontScale="92500" lnSpcReduction="20000"/>
          </a:bodyPr>
          <a:lstStyle/>
          <a:p>
            <a:r>
              <a:rPr lang="en-US" dirty="0"/>
              <a:t>Load JSON-encoded data from the server using a GET HTTP request</a:t>
            </a:r>
          </a:p>
          <a:p>
            <a:r>
              <a:rPr lang="en-US" dirty="0"/>
              <a:t>Basic usage</a:t>
            </a:r>
          </a:p>
          <a:p>
            <a:endParaRPr lang="en-US" dirty="0"/>
          </a:p>
          <a:p>
            <a:endParaRPr lang="en-US" dirty="0"/>
          </a:p>
          <a:p>
            <a:endParaRPr lang="en-US" dirty="0"/>
          </a:p>
          <a:p>
            <a:endParaRPr lang="en-US" dirty="0"/>
          </a:p>
          <a:p>
            <a:r>
              <a:rPr lang="en-US" dirty="0"/>
              <a:t>Reference</a:t>
            </a:r>
          </a:p>
          <a:p>
            <a:pPr lvl="1"/>
            <a:r>
              <a:rPr lang="en-US" dirty="0">
                <a:hlinkClick r:id="rId2"/>
              </a:rPr>
              <a:t>http://www.w3schools.com/jquery/ajax_getjson.asp</a:t>
            </a:r>
            <a:endParaRPr lang="en-US" dirty="0"/>
          </a:p>
          <a:p>
            <a:pPr lvl="1"/>
            <a:r>
              <a:rPr lang="en-US" dirty="0">
                <a:hlinkClick r:id="rId3"/>
              </a:rPr>
              <a:t>http://api.jquery.com/jQuery.getJSON/</a:t>
            </a:r>
            <a:endParaRPr lang="en-US" dirty="0"/>
          </a:p>
          <a:p>
            <a:endParaRPr lang="en-US" dirty="0"/>
          </a:p>
        </p:txBody>
      </p:sp>
      <p:sp>
        <p:nvSpPr>
          <p:cNvPr id="8" name="Rectangle 2"/>
          <p:cNvSpPr>
            <a:spLocks noChangeArrowheads="1"/>
          </p:cNvSpPr>
          <p:nvPr/>
        </p:nvSpPr>
        <p:spPr bwMode="auto">
          <a:xfrm>
            <a:off x="685800" y="2941767"/>
            <a:ext cx="5867400" cy="1538883"/>
          </a:xfrm>
          <a:prstGeom prst="rect">
            <a:avLst/>
          </a:prstGeom>
          <a:solidFill>
            <a:srgbClr val="EEEE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rgbClr val="333333"/>
                </a:solidFill>
                <a:effectLst/>
                <a:latin typeface="source-code-pro"/>
              </a:rPr>
              <a:t>$.</a:t>
            </a:r>
            <a:r>
              <a:rPr kumimoji="0" lang="en-US" b="0" i="0" u="none" strike="noStrike" cap="none" normalizeH="0" baseline="0" dirty="0" err="1">
                <a:ln>
                  <a:noFill/>
                </a:ln>
                <a:solidFill>
                  <a:srgbClr val="333333"/>
                </a:solidFill>
                <a:effectLst/>
                <a:latin typeface="source-code-pro"/>
              </a:rPr>
              <a:t>getJSON</a:t>
            </a:r>
            <a:r>
              <a:rPr kumimoji="0" lang="en-US" b="0" i="0" u="none" strike="noStrike" cap="none" normalizeH="0" baseline="0" dirty="0">
                <a:ln>
                  <a:noFill/>
                </a:ln>
                <a:solidFill>
                  <a:srgbClr val="333333"/>
                </a:solidFill>
                <a:effectLst/>
                <a:latin typeface="source-code-pro"/>
              </a:rPr>
              <a:t>( </a:t>
            </a:r>
            <a:r>
              <a:rPr kumimoji="0" lang="en-US" b="0" i="0" u="none" strike="noStrike" cap="none" normalizeH="0" baseline="0" dirty="0">
                <a:ln>
                  <a:noFill/>
                </a:ln>
                <a:solidFill>
                  <a:srgbClr val="DD1144"/>
                </a:solidFill>
                <a:effectLst/>
                <a:latin typeface="source-code-pro"/>
              </a:rPr>
              <a:t>“http://server/file"</a:t>
            </a:r>
            <a:r>
              <a:rPr kumimoji="0" lang="en-US" b="0" i="0" u="none" strike="noStrike" cap="none" normalizeH="0" baseline="0" dirty="0">
                <a:ln>
                  <a:noFill/>
                </a:ln>
                <a:solidFill>
                  <a:srgbClr val="333333"/>
                </a:solidFill>
                <a:effectLst/>
                <a:latin typeface="source-code-pro"/>
              </a:rPr>
              <a:t>, </a:t>
            </a:r>
            <a:r>
              <a:rPr kumimoji="0" lang="en-US" b="1" i="0" u="none" strike="noStrike" cap="none" normalizeH="0" baseline="0" dirty="0">
                <a:ln>
                  <a:noFill/>
                </a:ln>
                <a:solidFill>
                  <a:srgbClr val="333333"/>
                </a:solidFill>
                <a:effectLst/>
                <a:latin typeface="source-code-pro"/>
              </a:rPr>
              <a:t>function</a:t>
            </a:r>
            <a:r>
              <a:rPr kumimoji="0" lang="en-US" b="0" i="0" u="none" strike="noStrike" cap="none" normalizeH="0" baseline="0" dirty="0">
                <a:ln>
                  <a:noFill/>
                </a:ln>
                <a:solidFill>
                  <a:srgbClr val="333333"/>
                </a:solidFill>
                <a:effectLst/>
                <a:latin typeface="source-code-pro"/>
              </a:rPr>
              <a:t>( </a:t>
            </a:r>
            <a:r>
              <a:rPr kumimoji="0" lang="en-US" b="0" i="0" u="none" strike="noStrike" cap="none" normalizeH="0" baseline="0" dirty="0" err="1">
                <a:ln>
                  <a:noFill/>
                </a:ln>
                <a:solidFill>
                  <a:srgbClr val="333333"/>
                </a:solidFill>
                <a:effectLst/>
                <a:latin typeface="source-code-pro"/>
              </a:rPr>
              <a:t>json</a:t>
            </a:r>
            <a:r>
              <a:rPr kumimoji="0" lang="en-US" b="0" i="0" u="none" strike="noStrike" cap="none" normalizeH="0" baseline="0" dirty="0">
                <a:ln>
                  <a:noFill/>
                </a:ln>
                <a:solidFill>
                  <a:srgbClr val="333333"/>
                </a:solidFill>
                <a:effectLst/>
                <a:latin typeface="source-code-pro"/>
              </a:rPr>
              <a:t> )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rgbClr val="333333"/>
                </a:solidFill>
                <a:effectLst/>
                <a:latin typeface="source-code-pro"/>
              </a:rPr>
              <a:t>{</a:t>
            </a:r>
            <a:endParaRPr kumimoji="0" lang="en-US" sz="2400" b="0" i="0" u="none" strike="noStrike" cap="none" normalizeH="0" baseline="0" dirty="0">
              <a:ln>
                <a:noFill/>
              </a:ln>
              <a:solidFill>
                <a:srgbClr val="333333"/>
              </a:solidFill>
              <a:effectLst/>
              <a:latin typeface="source-code-pro"/>
            </a:endParaRPr>
          </a:p>
          <a:p>
            <a:pPr marL="0" marR="0" lvl="0" indent="0" algn="l" defTabSz="914400" rtl="0" eaLnBrk="0" fontAlgn="base" latinLnBrk="0" hangingPunct="0">
              <a:lnSpc>
                <a:spcPct val="100000"/>
              </a:lnSpc>
              <a:spcBef>
                <a:spcPct val="0"/>
              </a:spcBef>
              <a:spcAft>
                <a:spcPct val="0"/>
              </a:spcAft>
              <a:buClrTx/>
              <a:buSzTx/>
              <a:buFontTx/>
              <a:buNone/>
              <a:tabLst/>
            </a:pPr>
            <a:r>
              <a:rPr lang="en-US" dirty="0">
                <a:solidFill>
                  <a:srgbClr val="333333"/>
                </a:solidFill>
                <a:latin typeface="source-code-pro"/>
              </a:rPr>
              <a:t>    </a:t>
            </a:r>
            <a:r>
              <a:rPr kumimoji="0" lang="en-US" b="0" i="0" u="none" strike="noStrike" cap="none" normalizeH="0" baseline="0" dirty="0">
                <a:ln>
                  <a:noFill/>
                </a:ln>
                <a:solidFill>
                  <a:srgbClr val="333333"/>
                </a:solidFill>
                <a:effectLst/>
                <a:latin typeface="source-code-pro"/>
              </a:rPr>
              <a:t>// processing JSON using</a:t>
            </a:r>
            <a:r>
              <a:rPr kumimoji="0" lang="en-US" b="0" i="0" u="none" strike="noStrike" cap="none" normalizeH="0" dirty="0">
                <a:ln>
                  <a:noFill/>
                </a:ln>
                <a:solidFill>
                  <a:srgbClr val="333333"/>
                </a:solidFill>
                <a:effectLst/>
                <a:latin typeface="source-code-pro"/>
              </a:rPr>
              <a:t> JavaScript here.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rgbClr val="333333"/>
                </a:solidFill>
                <a:effectLst/>
                <a:latin typeface="source-code-pro"/>
              </a:rPr>
              <a:t>});</a:t>
            </a:r>
            <a:endParaRPr kumimoji="0" lang="en-US" sz="4000" b="0" i="0" u="none" strike="noStrike" cap="none" normalizeH="0" baseline="0" dirty="0">
              <a:ln>
                <a:noFill/>
              </a:ln>
              <a:solidFill>
                <a:schemeClr val="tx1"/>
              </a:solidFill>
              <a:effectLst/>
              <a:latin typeface="Arial" panose="020B0604020202020204" pitchFamily="34" charset="0"/>
            </a:endParaRPr>
          </a:p>
        </p:txBody>
      </p:sp>
      <p:sp>
        <p:nvSpPr>
          <p:cNvPr id="9" name="Line Callout 1 8"/>
          <p:cNvSpPr/>
          <p:nvPr/>
        </p:nvSpPr>
        <p:spPr bwMode="auto">
          <a:xfrm>
            <a:off x="2819400" y="2216977"/>
            <a:ext cx="2286000" cy="533400"/>
          </a:xfrm>
          <a:prstGeom prst="borderCallout1">
            <a:avLst>
              <a:gd name="adj1" fmla="val 100376"/>
              <a:gd name="adj2" fmla="val 15139"/>
              <a:gd name="adj3" fmla="val 131330"/>
              <a:gd name="adj4" fmla="val 6853"/>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20000"/>
          </a:bodyPr>
          <a:lstStyle/>
          <a:p>
            <a:r>
              <a:rPr lang="en-US" dirty="0"/>
              <a:t>Full or partial URL that returns JSON data.</a:t>
            </a:r>
          </a:p>
        </p:txBody>
      </p:sp>
      <p:sp>
        <p:nvSpPr>
          <p:cNvPr id="10" name="Line Callout 1 9"/>
          <p:cNvSpPr/>
          <p:nvPr/>
        </p:nvSpPr>
        <p:spPr bwMode="auto">
          <a:xfrm>
            <a:off x="6019800" y="3548858"/>
            <a:ext cx="2743200" cy="1327942"/>
          </a:xfrm>
          <a:prstGeom prst="borderCallout1">
            <a:avLst>
              <a:gd name="adj1" fmla="val 55656"/>
              <a:gd name="adj2" fmla="val -513"/>
              <a:gd name="adj3" fmla="val -24333"/>
              <a:gd name="adj4" fmla="val -32657"/>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85000" lnSpcReduction="10000"/>
          </a:bodyPr>
          <a:lstStyle/>
          <a:p>
            <a:r>
              <a:rPr lang="en-US" dirty="0"/>
              <a:t>A variable representing the JSON object that is built based on the JSON response from the server, assuming the JSON parsing is correct. An error will be thrown if the parsing fails.</a:t>
            </a:r>
          </a:p>
        </p:txBody>
      </p:sp>
      <p:sp>
        <p:nvSpPr>
          <p:cNvPr id="11" name="Line Callout 1 10"/>
          <p:cNvSpPr/>
          <p:nvPr/>
        </p:nvSpPr>
        <p:spPr bwMode="auto">
          <a:xfrm>
            <a:off x="5735824" y="2057400"/>
            <a:ext cx="2798576" cy="766749"/>
          </a:xfrm>
          <a:prstGeom prst="borderCallout1">
            <a:avLst>
              <a:gd name="adj1" fmla="val 79879"/>
              <a:gd name="adj2" fmla="val -513"/>
              <a:gd name="adj3" fmla="val 121024"/>
              <a:gd name="adj4" fmla="val -44918"/>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20000"/>
          </a:bodyPr>
          <a:lstStyle/>
          <a:p>
            <a:r>
              <a:rPr lang="en-US" dirty="0"/>
              <a:t>The default callback function which is executed once the response is ready.</a:t>
            </a:r>
          </a:p>
        </p:txBody>
      </p:sp>
    </p:spTree>
    <p:extLst>
      <p:ext uri="{BB962C8B-B14F-4D97-AF65-F5344CB8AC3E}">
        <p14:creationId xmlns:p14="http://schemas.microsoft.com/office/powerpoint/2010/main" val="5870323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jQuery AJAJ Example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28</a:t>
            </a:fld>
            <a:endParaRPr lang="en-US" altLang="en-US"/>
          </a:p>
        </p:txBody>
      </p:sp>
      <p:sp>
        <p:nvSpPr>
          <p:cNvPr id="5" name="Rectangle 4"/>
          <p:cNvSpPr/>
          <p:nvPr/>
        </p:nvSpPr>
        <p:spPr>
          <a:xfrm>
            <a:off x="1202076" y="1219200"/>
            <a:ext cx="7543800" cy="4154984"/>
          </a:xfrm>
          <a:prstGeom prst="rect">
            <a:avLst/>
          </a:prstGeom>
        </p:spPr>
        <p:txBody>
          <a:bodyPr wrap="square">
            <a:spAutoFit/>
          </a:bodyPr>
          <a:lstStyle/>
          <a:p>
            <a:r>
              <a:rPr lang="en-US" sz="2400" dirty="0">
                <a:latin typeface="Calibri" panose="020F0502020204030204" pitchFamily="34" charset="0"/>
              </a:rPr>
              <a:t>$(document).ready(function ()</a:t>
            </a:r>
          </a:p>
          <a:p>
            <a:r>
              <a:rPr lang="en-US" sz="2400" dirty="0">
                <a:latin typeface="Calibri" panose="020F0502020204030204" pitchFamily="34" charset="0"/>
              </a:rPr>
              <a:t>    {</a:t>
            </a:r>
          </a:p>
          <a:p>
            <a:r>
              <a:rPr lang="en-US" sz="2400" dirty="0">
                <a:latin typeface="Calibri" panose="020F0502020204030204" pitchFamily="34" charset="0"/>
              </a:rPr>
              <a:t>        $("#button1").click(function ()</a:t>
            </a:r>
          </a:p>
          <a:p>
            <a:r>
              <a:rPr lang="en-US" sz="2400" dirty="0">
                <a:latin typeface="Calibri" panose="020F0502020204030204" pitchFamily="34" charset="0"/>
              </a:rPr>
              <a:t>        {</a:t>
            </a:r>
          </a:p>
          <a:p>
            <a:r>
              <a:rPr lang="en-US" sz="2400" dirty="0">
                <a:latin typeface="Calibri" panose="020F0502020204030204" pitchFamily="34" charset="0"/>
              </a:rPr>
              <a:t>            $.</a:t>
            </a:r>
            <a:r>
              <a:rPr lang="en-US" sz="2400" dirty="0" err="1">
                <a:latin typeface="Calibri" panose="020F0502020204030204" pitchFamily="34" charset="0"/>
              </a:rPr>
              <a:t>getJSON</a:t>
            </a:r>
            <a:r>
              <a:rPr lang="en-US" sz="2400" dirty="0">
                <a:latin typeface="Calibri" panose="020F0502020204030204" pitchFamily="34" charset="0"/>
              </a:rPr>
              <a:t>("</a:t>
            </a:r>
            <a:r>
              <a:rPr lang="en-US" sz="2400" dirty="0" err="1">
                <a:latin typeface="Calibri" panose="020F0502020204030204" pitchFamily="34" charset="0"/>
              </a:rPr>
              <a:t>instructor.json</a:t>
            </a:r>
            <a:r>
              <a:rPr lang="en-US" sz="2400" dirty="0">
                <a:latin typeface="Calibri" panose="020F0502020204030204" pitchFamily="34" charset="0"/>
              </a:rPr>
              <a:t>", function (instructor)</a:t>
            </a:r>
          </a:p>
          <a:p>
            <a:r>
              <a:rPr lang="en-US" sz="2400" dirty="0">
                <a:latin typeface="Calibri" panose="020F0502020204030204" pitchFamily="34" charset="0"/>
              </a:rPr>
              <a:t>            {</a:t>
            </a:r>
          </a:p>
          <a:p>
            <a:r>
              <a:rPr lang="en-US" sz="2400" dirty="0">
                <a:latin typeface="Calibri" panose="020F0502020204030204" pitchFamily="34" charset="0"/>
              </a:rPr>
              <a:t>		$("#Instructor").html(</a:t>
            </a:r>
            <a:r>
              <a:rPr lang="en-US" sz="2400" dirty="0" err="1">
                <a:latin typeface="Calibri" panose="020F0502020204030204" pitchFamily="34" charset="0"/>
              </a:rPr>
              <a:t>instructor.FirstName</a:t>
            </a:r>
            <a:r>
              <a:rPr lang="en-US" sz="2400" dirty="0">
                <a:latin typeface="Calibri" panose="020F0502020204030204" pitchFamily="34" charset="0"/>
              </a:rPr>
              <a:t> + 			" - " + </a:t>
            </a:r>
            <a:r>
              <a:rPr lang="en-US" sz="2400" dirty="0" err="1">
                <a:latin typeface="Calibri" panose="020F0502020204030204" pitchFamily="34" charset="0"/>
              </a:rPr>
              <a:t>instructor.Title</a:t>
            </a:r>
            <a:r>
              <a:rPr lang="en-US" sz="2400" dirty="0">
                <a:latin typeface="Calibri" panose="020F0502020204030204" pitchFamily="34" charset="0"/>
              </a:rPr>
              <a:t>);</a:t>
            </a:r>
          </a:p>
          <a:p>
            <a:r>
              <a:rPr lang="en-US" sz="2400" dirty="0">
                <a:latin typeface="Calibri" panose="020F0502020204030204" pitchFamily="34" charset="0"/>
              </a:rPr>
              <a:t>            });</a:t>
            </a:r>
          </a:p>
          <a:p>
            <a:r>
              <a:rPr lang="en-US" sz="2400" dirty="0">
                <a:latin typeface="Calibri" panose="020F0502020204030204" pitchFamily="34" charset="0"/>
              </a:rPr>
              <a:t>        });</a:t>
            </a:r>
          </a:p>
          <a:p>
            <a:r>
              <a:rPr lang="en-US" sz="2400" dirty="0">
                <a:latin typeface="Calibri" panose="020F0502020204030204" pitchFamily="34" charset="0"/>
              </a:rPr>
              <a:t>    });</a:t>
            </a:r>
          </a:p>
        </p:txBody>
      </p:sp>
      <p:sp>
        <p:nvSpPr>
          <p:cNvPr id="6" name="Line Callout 1 5"/>
          <p:cNvSpPr/>
          <p:nvPr/>
        </p:nvSpPr>
        <p:spPr bwMode="auto">
          <a:xfrm>
            <a:off x="304800" y="2262157"/>
            <a:ext cx="1219200" cy="1219200"/>
          </a:xfrm>
          <a:prstGeom prst="borderCallout1">
            <a:avLst>
              <a:gd name="adj1" fmla="val 38685"/>
              <a:gd name="adj2" fmla="val 99635"/>
              <a:gd name="adj3" fmla="val 56771"/>
              <a:gd name="adj4" fmla="val 14060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a:bodyPr>
          <a:lstStyle/>
          <a:p>
            <a:r>
              <a:rPr lang="en-US" dirty="0"/>
              <a:t>jQuery function to work with AJAJ</a:t>
            </a:r>
          </a:p>
        </p:txBody>
      </p:sp>
      <p:sp>
        <p:nvSpPr>
          <p:cNvPr id="7" name="Line Callout 1 6"/>
          <p:cNvSpPr/>
          <p:nvPr/>
        </p:nvSpPr>
        <p:spPr bwMode="auto">
          <a:xfrm>
            <a:off x="5943600" y="1481182"/>
            <a:ext cx="2895600" cy="957217"/>
          </a:xfrm>
          <a:prstGeom prst="borderCallout1">
            <a:avLst>
              <a:gd name="adj1" fmla="val 101925"/>
              <a:gd name="adj2" fmla="val 35031"/>
              <a:gd name="adj3" fmla="val 134392"/>
              <a:gd name="adj4" fmla="val 3817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20000"/>
          </a:bodyPr>
          <a:lstStyle/>
          <a:p>
            <a:r>
              <a:rPr lang="en-US" dirty="0"/>
              <a:t>The JSON object from the response will be referred to in the function using this variable</a:t>
            </a:r>
          </a:p>
        </p:txBody>
      </p:sp>
      <p:sp>
        <p:nvSpPr>
          <p:cNvPr id="8" name="Line Callout 1 6"/>
          <p:cNvSpPr/>
          <p:nvPr/>
        </p:nvSpPr>
        <p:spPr bwMode="auto">
          <a:xfrm>
            <a:off x="2438400" y="4721766"/>
            <a:ext cx="2743200" cy="957217"/>
          </a:xfrm>
          <a:prstGeom prst="borderCallout1">
            <a:avLst>
              <a:gd name="adj1" fmla="val -2286"/>
              <a:gd name="adj2" fmla="val 38221"/>
              <a:gd name="adj3" fmla="val -85609"/>
              <a:gd name="adj4" fmla="val 4966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a:bodyPr>
          <a:lstStyle/>
          <a:p>
            <a:r>
              <a:rPr lang="en-US" dirty="0"/>
              <a:t>Dynamically updates the page through DOM.</a:t>
            </a:r>
          </a:p>
        </p:txBody>
      </p:sp>
    </p:spTree>
    <p:extLst>
      <p:ext uri="{BB962C8B-B14F-4D97-AF65-F5344CB8AC3E}">
        <p14:creationId xmlns:p14="http://schemas.microsoft.com/office/powerpoint/2010/main" val="8124844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Trigger an AJAX Request</a:t>
            </a:r>
          </a:p>
        </p:txBody>
      </p:sp>
      <p:sp>
        <p:nvSpPr>
          <p:cNvPr id="3" name="Slide Number Placeholder 2"/>
          <p:cNvSpPr>
            <a:spLocks noGrp="1"/>
          </p:cNvSpPr>
          <p:nvPr>
            <p:ph type="sldNum" sz="quarter" idx="4"/>
          </p:nvPr>
        </p:nvSpPr>
        <p:spPr/>
        <p:txBody>
          <a:bodyPr/>
          <a:lstStyle/>
          <a:p>
            <a:fld id="{085BD73C-F657-48E9-A501-AFE9D16A9C49}" type="slidenum">
              <a:rPr lang="en-US" altLang="en-US" smtClean="0"/>
              <a:pPr/>
              <a:t>29</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Three basic techniques to initiate an AJAX request</a:t>
            </a:r>
          </a:p>
          <a:p>
            <a:pPr marL="858837" lvl="1" indent="-514350">
              <a:buFont typeface="+mj-lt"/>
              <a:buAutoNum type="arabicPeriod"/>
            </a:pPr>
            <a:r>
              <a:rPr lang="en-US" dirty="0"/>
              <a:t>Use regular buttons without HTML form (you may style it like links or other clickable areas)</a:t>
            </a:r>
          </a:p>
          <a:p>
            <a:pPr marL="858837" lvl="1" indent="-514350">
              <a:buFont typeface="+mj-lt"/>
              <a:buAutoNum type="arabicPeriod"/>
            </a:pPr>
            <a:r>
              <a:rPr lang="en-US" dirty="0"/>
              <a:t>Use the “a” tag but with # (&lt;a </a:t>
            </a:r>
            <a:r>
              <a:rPr lang="en-US" dirty="0" err="1"/>
              <a:t>href</a:t>
            </a:r>
            <a:r>
              <a:rPr lang="en-US" dirty="0"/>
              <a:t>="#"&gt;) and handle the clicks using JS/jQuery</a:t>
            </a:r>
          </a:p>
          <a:p>
            <a:pPr marL="858837" lvl="1" indent="-514350">
              <a:buFont typeface="+mj-lt"/>
              <a:buAutoNum type="arabicPeriod"/>
            </a:pPr>
            <a:r>
              <a:rPr lang="en-US" dirty="0"/>
              <a:t>Use any element and simulate it as a link/button or a clickable area using CSS style.</a:t>
            </a:r>
          </a:p>
          <a:p>
            <a:r>
              <a:rPr lang="en-US" dirty="0"/>
              <a:t>See the example: </a:t>
            </a:r>
            <a:r>
              <a:rPr lang="en-US" sz="3200" dirty="0"/>
              <a:t>3.jquery-ajax-loadjson.html</a:t>
            </a:r>
            <a:endParaRPr lang="en-US" dirty="0"/>
          </a:p>
          <a:p>
            <a:r>
              <a:rPr lang="en-US" dirty="0"/>
              <a:t>Clicking should be handled by JS (click event) to stay on the same page</a:t>
            </a:r>
          </a:p>
          <a:p>
            <a:r>
              <a:rPr lang="en-US" b="1" dirty="0">
                <a:solidFill>
                  <a:srgbClr val="FF0000"/>
                </a:solidFill>
              </a:rPr>
              <a:t>Avoid</a:t>
            </a:r>
            <a:r>
              <a:rPr lang="en-US" dirty="0"/>
              <a:t> the following ways, because they will refresh the whole page.</a:t>
            </a:r>
          </a:p>
          <a:p>
            <a:pPr lvl="1"/>
            <a:r>
              <a:rPr lang="en-US" dirty="0"/>
              <a:t>using HTML form and submit button; instead, see #1 above </a:t>
            </a:r>
          </a:p>
          <a:p>
            <a:pPr lvl="1"/>
            <a:r>
              <a:rPr lang="en-US" dirty="0"/>
              <a:t>using normal links (“a” tag with “</a:t>
            </a:r>
            <a:r>
              <a:rPr lang="en-US" dirty="0" err="1"/>
              <a:t>href</a:t>
            </a:r>
            <a:r>
              <a:rPr lang="en-US" dirty="0"/>
              <a:t>” pointing to a real URL); instead, see #2 method above</a:t>
            </a:r>
          </a:p>
        </p:txBody>
      </p:sp>
    </p:spTree>
    <p:extLst>
      <p:ext uri="{BB962C8B-B14F-4D97-AF65-F5344CB8AC3E}">
        <p14:creationId xmlns:p14="http://schemas.microsoft.com/office/powerpoint/2010/main" val="2126497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AJAX</a:t>
            </a:r>
            <a:endParaRPr lang="en-US" dirty="0"/>
          </a:p>
        </p:txBody>
      </p:sp>
      <p:sp>
        <p:nvSpPr>
          <p:cNvPr id="4" name="Slide Number Placeholder 3"/>
          <p:cNvSpPr>
            <a:spLocks noGrp="1"/>
          </p:cNvSpPr>
          <p:nvPr>
            <p:ph type="sldNum" sz="quarter" idx="4"/>
          </p:nvPr>
        </p:nvSpPr>
        <p:spPr/>
        <p:txBody>
          <a:bodyPr/>
          <a:lstStyle/>
          <a:p>
            <a:fld id="{C5CEE9A8-FBDC-468A-8692-1A02C1337AC9}" type="slidenum">
              <a:rPr lang="en-US" altLang="en-US" smtClean="0"/>
              <a:pPr/>
              <a:t>3</a:t>
            </a:fld>
            <a:endParaRPr lang="en-US" altLang="en-US"/>
          </a:p>
        </p:txBody>
      </p:sp>
      <p:sp>
        <p:nvSpPr>
          <p:cNvPr id="3" name="Content Placeholder 2"/>
          <p:cNvSpPr>
            <a:spLocks noGrp="1"/>
          </p:cNvSpPr>
          <p:nvPr>
            <p:ph sz="quarter" idx="10"/>
          </p:nvPr>
        </p:nvSpPr>
        <p:spPr/>
        <p:txBody>
          <a:bodyPr>
            <a:normAutofit/>
          </a:bodyPr>
          <a:lstStyle/>
          <a:p>
            <a:r>
              <a:rPr lang="en-US" dirty="0"/>
              <a:t>AJAX (Asynchronous JavaScript and XML) is a group of interrelated web development techniques used on the client-side to create interactive web applications.</a:t>
            </a:r>
          </a:p>
          <a:p>
            <a:r>
              <a:rPr lang="en-US" dirty="0"/>
              <a:t>Despite the name, the use of XML is not actually required, nor do the requests need to be asynchronous.</a:t>
            </a:r>
          </a:p>
        </p:txBody>
      </p:sp>
    </p:spTree>
    <p:extLst>
      <p:ext uri="{BB962C8B-B14F-4D97-AF65-F5344CB8AC3E}">
        <p14:creationId xmlns:p14="http://schemas.microsoft.com/office/powerpoint/2010/main" val="1600149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Passing Parameter Value in Events</a:t>
            </a:r>
            <a:endParaRPr lang="en-US" dirty="0"/>
          </a:p>
        </p:txBody>
      </p:sp>
      <p:sp>
        <p:nvSpPr>
          <p:cNvPr id="3" name="Slide Number Placeholder 2"/>
          <p:cNvSpPr>
            <a:spLocks noGrp="1"/>
          </p:cNvSpPr>
          <p:nvPr>
            <p:ph type="sldNum" sz="quarter" idx="4"/>
          </p:nvPr>
        </p:nvSpPr>
        <p:spPr/>
        <p:txBody>
          <a:bodyPr/>
          <a:lstStyle/>
          <a:p>
            <a:fld id="{085BD73C-F657-48E9-A501-AFE9D16A9C49}" type="slidenum">
              <a:rPr lang="en-US" altLang="en-US" smtClean="0"/>
              <a:pPr/>
              <a:t>30</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Normally we can pass parameter via URL for multipage applications.</a:t>
            </a:r>
          </a:p>
          <a:p>
            <a:r>
              <a:rPr lang="en-US" dirty="0"/>
              <a:t>In SPA, we can pass parameters to the click event through the following two ways</a:t>
            </a:r>
          </a:p>
          <a:p>
            <a:pPr marL="858837" lvl="1" indent="-514350">
              <a:buFont typeface="+mj-lt"/>
              <a:buAutoNum type="arabicPeriod"/>
            </a:pPr>
            <a:r>
              <a:rPr lang="en-US" dirty="0"/>
              <a:t>Use custom HTML tag attribute</a:t>
            </a:r>
          </a:p>
          <a:p>
            <a:pPr marL="858837" lvl="1" indent="-514350">
              <a:buFont typeface="+mj-lt"/>
              <a:buAutoNum type="arabicPeriod"/>
            </a:pPr>
            <a:r>
              <a:rPr lang="en-US" dirty="0"/>
              <a:t>Use text content</a:t>
            </a:r>
          </a:p>
          <a:p>
            <a:r>
              <a:rPr lang="en-US" dirty="0"/>
              <a:t>Two ways to read parameter values in the event handler</a:t>
            </a:r>
          </a:p>
          <a:p>
            <a:pPr lvl="1"/>
            <a:r>
              <a:rPr lang="en-US" dirty="0"/>
              <a:t>$(this) reference </a:t>
            </a:r>
            <a:r>
              <a:rPr lang="en-US" dirty="0">
                <a:hlinkClick r:id="rId2"/>
              </a:rPr>
              <a:t>http://html-tuts.com/jquery-this-selector/</a:t>
            </a:r>
            <a:r>
              <a:rPr lang="en-US" dirty="0"/>
              <a:t> </a:t>
            </a:r>
          </a:p>
          <a:p>
            <a:pPr lvl="1"/>
            <a:endParaRPr lang="en-US" dirty="0"/>
          </a:p>
          <a:p>
            <a:pPr lvl="1"/>
            <a:endParaRPr lang="en-US" dirty="0"/>
          </a:p>
          <a:p>
            <a:pPr lvl="1"/>
            <a:endParaRPr lang="en-US" dirty="0"/>
          </a:p>
          <a:p>
            <a:pPr lvl="1"/>
            <a:r>
              <a:rPr lang="en-US" dirty="0"/>
              <a:t>Event target parameter </a:t>
            </a:r>
            <a:r>
              <a:rPr lang="en-US" dirty="0">
                <a:hlinkClick r:id="rId3"/>
              </a:rPr>
              <a:t>https://api.jquery.com/event.target/</a:t>
            </a:r>
            <a:r>
              <a:rPr lang="en-US" dirty="0"/>
              <a:t> </a:t>
            </a:r>
          </a:p>
          <a:p>
            <a:pPr lvl="1"/>
            <a:endParaRPr lang="en-US" dirty="0"/>
          </a:p>
          <a:p>
            <a:pPr lvl="1"/>
            <a:endParaRPr lang="en-US" dirty="0"/>
          </a:p>
          <a:p>
            <a:r>
              <a:rPr lang="en-US" dirty="0"/>
              <a:t>See example “6.spa-event-parameter.html”</a:t>
            </a:r>
          </a:p>
        </p:txBody>
      </p:sp>
      <p:pic>
        <p:nvPicPr>
          <p:cNvPr id="5" name="Picture 4"/>
          <p:cNvPicPr>
            <a:picLocks noChangeAspect="1"/>
          </p:cNvPicPr>
          <p:nvPr/>
        </p:nvPicPr>
        <p:blipFill>
          <a:blip r:embed="rId4"/>
          <a:stretch>
            <a:fillRect/>
          </a:stretch>
        </p:blipFill>
        <p:spPr>
          <a:xfrm>
            <a:off x="993169" y="5181600"/>
            <a:ext cx="5288738" cy="457240"/>
          </a:xfrm>
          <a:prstGeom prst="rect">
            <a:avLst/>
          </a:prstGeom>
        </p:spPr>
      </p:pic>
      <p:pic>
        <p:nvPicPr>
          <p:cNvPr id="7" name="Picture 6"/>
          <p:cNvPicPr>
            <a:picLocks noChangeAspect="1"/>
          </p:cNvPicPr>
          <p:nvPr/>
        </p:nvPicPr>
        <p:blipFill>
          <a:blip r:embed="rId5"/>
          <a:stretch>
            <a:fillRect/>
          </a:stretch>
        </p:blipFill>
        <p:spPr>
          <a:xfrm>
            <a:off x="993169" y="3921656"/>
            <a:ext cx="5022015" cy="876376"/>
          </a:xfrm>
          <a:prstGeom prst="rect">
            <a:avLst/>
          </a:prstGeom>
        </p:spPr>
      </p:pic>
    </p:spTree>
    <p:extLst>
      <p:ext uri="{BB962C8B-B14F-4D97-AF65-F5344CB8AC3E}">
        <p14:creationId xmlns:p14="http://schemas.microsoft.com/office/powerpoint/2010/main" val="36592728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Error Handling</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31</a:t>
            </a:fld>
            <a:endParaRPr lang="en-US" altLang="en-US"/>
          </a:p>
        </p:txBody>
      </p:sp>
      <p:sp>
        <p:nvSpPr>
          <p:cNvPr id="4" name="Content Placeholder 3"/>
          <p:cNvSpPr>
            <a:spLocks noGrp="1"/>
          </p:cNvSpPr>
          <p:nvPr>
            <p:ph sz="quarter" idx="10"/>
          </p:nvPr>
        </p:nvSpPr>
        <p:spPr/>
        <p:txBody>
          <a:bodyPr/>
          <a:lstStyle/>
          <a:p>
            <a:r>
              <a:rPr lang="en-US" dirty="0"/>
              <a:t>Common error situations</a:t>
            </a:r>
          </a:p>
          <a:p>
            <a:pPr lvl="1"/>
            <a:r>
              <a:rPr lang="en-US" dirty="0"/>
              <a:t>Timeout: waiting too long</a:t>
            </a:r>
          </a:p>
          <a:p>
            <a:pPr lvl="1"/>
            <a:r>
              <a:rPr lang="en-US" dirty="0"/>
              <a:t>Server error: 404 not found, 500 internal server error, etc.</a:t>
            </a:r>
          </a:p>
          <a:p>
            <a:pPr lvl="1"/>
            <a:r>
              <a:rPr lang="en-US" dirty="0"/>
              <a:t>Incorrect/invalid JSON</a:t>
            </a:r>
          </a:p>
          <a:p>
            <a:r>
              <a:rPr lang="en-US" dirty="0"/>
              <a:t>Use the fail() function to handle errors. </a:t>
            </a:r>
          </a:p>
          <a:p>
            <a:r>
              <a:rPr lang="en-US" dirty="0"/>
              <a:t>See the example “5.jquery-ajax-errors.html” on error handling</a:t>
            </a:r>
          </a:p>
        </p:txBody>
      </p:sp>
    </p:spTree>
    <p:extLst>
      <p:ext uri="{BB962C8B-B14F-4D97-AF65-F5344CB8AC3E}">
        <p14:creationId xmlns:p14="http://schemas.microsoft.com/office/powerpoint/2010/main" val="33614052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t>More Resources</a:t>
            </a:r>
            <a:endParaRPr lang="en-US" dirty="0"/>
          </a:p>
        </p:txBody>
      </p:sp>
      <p:sp>
        <p:nvSpPr>
          <p:cNvPr id="21508" name="Slide Number Placeholder 3"/>
          <p:cNvSpPr>
            <a:spLocks noGrp="1"/>
          </p:cNvSpPr>
          <p:nvPr>
            <p:ph type="sldNum" sz="quarter" idx="4"/>
          </p:nvPr>
        </p:nvSpPr>
        <p:spPr/>
        <p:txBody>
          <a:bodyPr/>
          <a:lstStyle/>
          <a:p>
            <a:fld id="{61908978-D26E-47C9-AE14-E2565D5EFC49}" type="slidenum">
              <a:rPr lang="en-US" altLang="en-US" smtClean="0"/>
              <a:pPr/>
              <a:t>32</a:t>
            </a:fld>
            <a:endParaRPr lang="en-US" altLang="en-US"/>
          </a:p>
        </p:txBody>
      </p:sp>
      <p:sp>
        <p:nvSpPr>
          <p:cNvPr id="21507" name="Content Placeholder 2"/>
          <p:cNvSpPr>
            <a:spLocks noGrp="1"/>
          </p:cNvSpPr>
          <p:nvPr>
            <p:ph sz="quarter" idx="10"/>
          </p:nvPr>
        </p:nvSpPr>
        <p:spPr/>
        <p:txBody>
          <a:bodyPr>
            <a:normAutofit fontScale="47500" lnSpcReduction="20000"/>
          </a:bodyPr>
          <a:lstStyle/>
          <a:p>
            <a:r>
              <a:rPr lang="en-US" dirty="0"/>
              <a:t>AJAX concepts</a:t>
            </a:r>
          </a:p>
          <a:p>
            <a:pPr lvl="1"/>
            <a:r>
              <a:rPr lang="en-US" dirty="0"/>
              <a:t>What is AJAX (short video from lynda.com) </a:t>
            </a:r>
            <a:r>
              <a:rPr lang="en-US" dirty="0">
                <a:hlinkClick r:id="rId3"/>
              </a:rPr>
              <a:t>https://www.youtube.com/watch?v=RDo3hBL1rfA</a:t>
            </a:r>
            <a:endParaRPr lang="en-US" dirty="0"/>
          </a:p>
          <a:p>
            <a:pPr lvl="1"/>
            <a:r>
              <a:rPr lang="en-US" dirty="0"/>
              <a:t>AJAX: A New Approach to Web Applications (this is the original concept by Jesse Garrett) </a:t>
            </a:r>
            <a:r>
              <a:rPr lang="en-US" dirty="0">
                <a:hlinkClick r:id="rId4"/>
              </a:rPr>
              <a:t>http://www.adaptivepath.com/ideas/ajax-new-approach-web-applications/</a:t>
            </a:r>
            <a:endParaRPr lang="en-US" dirty="0"/>
          </a:p>
          <a:p>
            <a:pPr lvl="1"/>
            <a:r>
              <a:rPr lang="en-US" dirty="0"/>
              <a:t>AJAX Basics Explained By Working At A Fast Food Restaurant </a:t>
            </a:r>
            <a:r>
              <a:rPr lang="en-US" dirty="0">
                <a:hlinkClick r:id="rId5"/>
              </a:rPr>
              <a:t>https://blog.codeanalogies.com/2018/01/15/ajax-basics-explained-by-working-at-a-fast-food-restaurant/</a:t>
            </a:r>
            <a:endParaRPr lang="en-US" dirty="0"/>
          </a:p>
          <a:p>
            <a:pPr lvl="1"/>
            <a:r>
              <a:rPr lang="en-US" dirty="0">
                <a:hlinkClick r:id="rId6"/>
              </a:rPr>
              <a:t>https://en.wikipedia.org/wiki/Ajax_(programming)</a:t>
            </a:r>
            <a:endParaRPr lang="en-US" dirty="0"/>
          </a:p>
          <a:p>
            <a:r>
              <a:rPr lang="en-US" dirty="0"/>
              <a:t>jQuery AJAX</a:t>
            </a:r>
          </a:p>
          <a:p>
            <a:pPr lvl="1"/>
            <a:r>
              <a:rPr lang="en-US" dirty="0">
                <a:hlinkClick r:id="rId7"/>
              </a:rPr>
              <a:t>http://www.tutorialspoint.com/jquery/jquery-ajax.htm</a:t>
            </a:r>
            <a:r>
              <a:rPr lang="en-US" dirty="0"/>
              <a:t> or </a:t>
            </a:r>
            <a:r>
              <a:rPr lang="en-US" dirty="0">
                <a:hlinkClick r:id="rId8"/>
              </a:rPr>
              <a:t>http://www.w3schools.com/jquery/jquery_ajax_intro.asp</a:t>
            </a:r>
            <a:endParaRPr lang="en-US" dirty="0"/>
          </a:p>
          <a:p>
            <a:pPr lvl="1"/>
            <a:r>
              <a:rPr lang="en-US" dirty="0"/>
              <a:t>Video tutorial:</a:t>
            </a:r>
          </a:p>
          <a:p>
            <a:pPr lvl="2"/>
            <a:r>
              <a:rPr lang="en-US" dirty="0"/>
              <a:t>Part 1 </a:t>
            </a:r>
            <a:r>
              <a:rPr lang="en-US" dirty="0">
                <a:hlinkClick r:id="rId9"/>
              </a:rPr>
              <a:t>https://www.youtube.com/watch?v=fEYx8dQr_cQ</a:t>
            </a:r>
            <a:r>
              <a:rPr lang="en-US" dirty="0"/>
              <a:t> </a:t>
            </a:r>
          </a:p>
          <a:p>
            <a:pPr lvl="2"/>
            <a:r>
              <a:rPr lang="en-US" dirty="0"/>
              <a:t>Part 2 </a:t>
            </a:r>
            <a:r>
              <a:rPr lang="en-US" dirty="0">
                <a:hlinkClick r:id="rId10"/>
              </a:rPr>
              <a:t>https://www.youtube.com/watch?v=5nL7X1UMWsc</a:t>
            </a:r>
            <a:r>
              <a:rPr lang="en-US" dirty="0"/>
              <a:t> </a:t>
            </a:r>
          </a:p>
          <a:p>
            <a:pPr lvl="1"/>
            <a:r>
              <a:rPr lang="en-US" dirty="0"/>
              <a:t>Major references: </a:t>
            </a:r>
          </a:p>
          <a:p>
            <a:pPr lvl="2"/>
            <a:r>
              <a:rPr lang="en-US" dirty="0">
                <a:hlinkClick r:id="rId11"/>
              </a:rPr>
              <a:t>http://api.jquery.com/category/ajax/shorthand-methods/</a:t>
            </a:r>
            <a:r>
              <a:rPr lang="en-US" dirty="0"/>
              <a:t> </a:t>
            </a:r>
          </a:p>
          <a:p>
            <a:pPr lvl="2"/>
            <a:r>
              <a:rPr lang="en-US" dirty="0">
                <a:hlinkClick r:id="rId12"/>
              </a:rPr>
              <a:t>http://api.jquery.com/category/ajax/</a:t>
            </a:r>
            <a:r>
              <a:rPr lang="en-US" dirty="0"/>
              <a:t> </a:t>
            </a:r>
          </a:p>
          <a:p>
            <a:pPr lvl="2"/>
            <a:r>
              <a:rPr lang="en-US" dirty="0">
                <a:hlinkClick r:id="rId13"/>
              </a:rPr>
              <a:t>http://www.w3schools.com/jquery/jquery_ref_ajax.asp</a:t>
            </a:r>
            <a:r>
              <a:rPr lang="en-US" dirty="0"/>
              <a:t> </a:t>
            </a:r>
          </a:p>
          <a:p>
            <a:r>
              <a:rPr lang="en-US" dirty="0"/>
              <a:t>Others</a:t>
            </a:r>
          </a:p>
          <a:p>
            <a:pPr lvl="1"/>
            <a:r>
              <a:rPr lang="en-US" dirty="0">
                <a:hlinkClick r:id="rId14"/>
              </a:rPr>
              <a:t>https://www.tutorialspoint.com/ajax/ajax_quick_guide.htm</a:t>
            </a:r>
            <a:endParaRPr lang="en-US" dirty="0"/>
          </a:p>
          <a:p>
            <a:pPr lvl="1"/>
            <a:r>
              <a:rPr lang="en-US" dirty="0">
                <a:hlinkClick r:id="rId15"/>
              </a:rPr>
              <a:t>http://blog.octo.com/en/new-web-application-architectures-and-impacts-for-enterprises-1/</a:t>
            </a:r>
            <a:r>
              <a:rPr lang="en-US" dirty="0"/>
              <a:t> </a:t>
            </a:r>
          </a:p>
          <a:p>
            <a:pPr lvl="1"/>
            <a:r>
              <a:rPr lang="en-US" dirty="0"/>
              <a:t>Ajax and PHP </a:t>
            </a:r>
            <a:r>
              <a:rPr lang="en-US" dirty="0">
                <a:hlinkClick r:id="rId16"/>
              </a:rPr>
              <a:t>http://www.w3schools.com/PHP/php_ajax_database.asp</a:t>
            </a:r>
            <a:endParaRPr lang="en-US" dirty="0"/>
          </a:p>
          <a:p>
            <a:pPr lvl="1"/>
            <a:r>
              <a:rPr lang="en-US" dirty="0"/>
              <a:t>AJAX+REST as the latest architectural mirage: </a:t>
            </a:r>
            <a:r>
              <a:rPr lang="en-US" dirty="0">
                <a:hlinkClick r:id="rId17"/>
              </a:rPr>
              <a:t>http://stage.vambenepe.com/archives/1801</a:t>
            </a:r>
            <a:r>
              <a:rPr lang="en-US" dirty="0"/>
              <a:t> </a:t>
            </a:r>
          </a:p>
          <a:p>
            <a:pPr lvl="1"/>
            <a:r>
              <a:rPr lang="en-US" dirty="0">
                <a:hlinkClick r:id="rId18"/>
              </a:rPr>
              <a:t>https://www.safaribooksonline.com/library/view/ajax-design-patterns/0596101805/ch01.html</a:t>
            </a:r>
            <a:r>
              <a:rPr lang="en-US" dirty="0"/>
              <a:t> </a:t>
            </a:r>
          </a:p>
          <a:p>
            <a:pPr lvl="1"/>
            <a:r>
              <a:rPr lang="en-US" dirty="0">
                <a:hlinkClick r:id="rId19"/>
              </a:rPr>
              <a:t>http://www.alexhopmann.com/story-of-xmlhttp/</a:t>
            </a:r>
            <a:r>
              <a:rPr lang="en-US" dirty="0"/>
              <a:t> </a:t>
            </a:r>
          </a:p>
          <a:p>
            <a:pPr lvl="1"/>
            <a:r>
              <a:rPr lang="en-US" dirty="0">
                <a:hlinkClick r:id="rId20"/>
              </a:rPr>
              <a:t>http://www.openajax.org</a:t>
            </a:r>
            <a:r>
              <a:rPr lang="en-US" dirty="0"/>
              <a:t> </a:t>
            </a:r>
          </a:p>
          <a:p>
            <a:pPr lvl="1"/>
            <a:endParaRPr lang="en-US" dirty="0"/>
          </a:p>
          <a:p>
            <a:endParaRPr lang="en-US" dirty="0"/>
          </a:p>
        </p:txBody>
      </p:sp>
    </p:spTree>
    <p:extLst>
      <p:ext uri="{BB962C8B-B14F-4D97-AF65-F5344CB8AC3E}">
        <p14:creationId xmlns:p14="http://schemas.microsoft.com/office/powerpoint/2010/main" val="2511376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94699" y="1670174"/>
            <a:ext cx="8984759" cy="4762913"/>
          </a:xfrm>
          <a:prstGeom prst="rect">
            <a:avLst/>
          </a:prstGeom>
        </p:spPr>
      </p:pic>
      <p:sp>
        <p:nvSpPr>
          <p:cNvPr id="2" name="Title 1"/>
          <p:cNvSpPr>
            <a:spLocks noGrp="1"/>
          </p:cNvSpPr>
          <p:nvPr>
            <p:ph type="title"/>
          </p:nvPr>
        </p:nvSpPr>
        <p:spPr/>
        <p:txBody>
          <a:bodyPr/>
          <a:lstStyle/>
          <a:p>
            <a:r>
              <a:rPr lang="en-US" dirty="0"/>
              <a:t>First Impression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4</a:t>
            </a:fld>
            <a:endParaRPr lang="en-US" altLang="en-US"/>
          </a:p>
        </p:txBody>
      </p:sp>
      <p:sp>
        <p:nvSpPr>
          <p:cNvPr id="4" name="Content Placeholder 3"/>
          <p:cNvSpPr>
            <a:spLocks noGrp="1"/>
          </p:cNvSpPr>
          <p:nvPr>
            <p:ph sz="quarter" idx="10"/>
          </p:nvPr>
        </p:nvSpPr>
        <p:spPr/>
        <p:txBody>
          <a:bodyPr/>
          <a:lstStyle/>
          <a:p>
            <a:r>
              <a:rPr lang="en-US" dirty="0">
                <a:hlinkClick r:id="rId3"/>
              </a:rPr>
              <a:t>https://www.google.com</a:t>
            </a:r>
            <a:endParaRPr lang="en-US" dirty="0"/>
          </a:p>
        </p:txBody>
      </p:sp>
      <p:sp>
        <p:nvSpPr>
          <p:cNvPr id="6" name="Line Callout 1 5"/>
          <p:cNvSpPr/>
          <p:nvPr/>
        </p:nvSpPr>
        <p:spPr bwMode="auto">
          <a:xfrm>
            <a:off x="5200471" y="4241358"/>
            <a:ext cx="3745090" cy="986976"/>
          </a:xfrm>
          <a:prstGeom prst="borderCallout1">
            <a:avLst>
              <a:gd name="adj1" fmla="val 100399"/>
              <a:gd name="adj2" fmla="val 5562"/>
              <a:gd name="adj3" fmla="val 143233"/>
              <a:gd name="adj4" fmla="val -205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20000"/>
          </a:bodyPr>
          <a:lstStyle/>
          <a:p>
            <a:r>
              <a:rPr lang="en-US" dirty="0"/>
              <a:t>A set of requests have been made to get JSON data from the server as I type in the search term box. Observe the “q” parameter in all URLs.</a:t>
            </a:r>
          </a:p>
        </p:txBody>
      </p:sp>
      <p:sp>
        <p:nvSpPr>
          <p:cNvPr id="7" name="Line Callout 1 6"/>
          <p:cNvSpPr/>
          <p:nvPr/>
        </p:nvSpPr>
        <p:spPr bwMode="auto">
          <a:xfrm>
            <a:off x="4350526" y="2524397"/>
            <a:ext cx="3745090" cy="862737"/>
          </a:xfrm>
          <a:prstGeom prst="borderCallout1">
            <a:avLst>
              <a:gd name="adj1" fmla="val 100811"/>
              <a:gd name="adj2" fmla="val 19320"/>
              <a:gd name="adj3" fmla="val 149430"/>
              <a:gd name="adj4" fmla="val 1319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10000"/>
          </a:bodyPr>
          <a:lstStyle/>
          <a:p>
            <a:r>
              <a:rPr lang="en-US" dirty="0"/>
              <a:t>Use Chrome’s developer tools to view network communications while typing the search terms.</a:t>
            </a:r>
          </a:p>
        </p:txBody>
      </p:sp>
    </p:spTree>
    <p:extLst>
      <p:ext uri="{BB962C8B-B14F-4D97-AF65-F5344CB8AC3E}">
        <p14:creationId xmlns:p14="http://schemas.microsoft.com/office/powerpoint/2010/main" val="2125124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adaptivepath.com/uploads/archive/images/publications/essays/ajax-fi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5390" y="609600"/>
            <a:ext cx="6003810" cy="574984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AJAX Model Difference</a:t>
            </a:r>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5</a:t>
            </a:fld>
            <a:endParaRPr lang="en-US" altLang="en-US"/>
          </a:p>
        </p:txBody>
      </p:sp>
      <p:sp>
        <p:nvSpPr>
          <p:cNvPr id="8" name="Content Placeholder 7"/>
          <p:cNvSpPr>
            <a:spLocks noGrp="1"/>
          </p:cNvSpPr>
          <p:nvPr>
            <p:ph sz="quarter" idx="10"/>
          </p:nvPr>
        </p:nvSpPr>
        <p:spPr>
          <a:xfrm>
            <a:off x="228599" y="1219200"/>
            <a:ext cx="2819402" cy="5096269"/>
          </a:xfrm>
        </p:spPr>
        <p:txBody>
          <a:bodyPr>
            <a:normAutofit/>
          </a:bodyPr>
          <a:lstStyle/>
          <a:p>
            <a:pPr marL="0" indent="0">
              <a:buNone/>
            </a:pPr>
            <a:r>
              <a:rPr lang="en-US" sz="2000" dirty="0"/>
              <a:t>With Ajax, web applications can communicate with servers in the background without a complete page loading after every request/response cycle.</a:t>
            </a:r>
          </a:p>
          <a:p>
            <a:endParaRPr lang="en-US" sz="2000" dirty="0"/>
          </a:p>
        </p:txBody>
      </p:sp>
      <p:sp>
        <p:nvSpPr>
          <p:cNvPr id="5" name="Rectangle 4"/>
          <p:cNvSpPr/>
          <p:nvPr/>
        </p:nvSpPr>
        <p:spPr>
          <a:xfrm>
            <a:off x="152400" y="4876800"/>
            <a:ext cx="2783565" cy="830997"/>
          </a:xfrm>
          <a:prstGeom prst="rect">
            <a:avLst/>
          </a:prstGeom>
        </p:spPr>
        <p:txBody>
          <a:bodyPr wrap="square">
            <a:spAutoFit/>
          </a:bodyPr>
          <a:lstStyle/>
          <a:p>
            <a:r>
              <a:rPr lang="en-US" sz="1600" dirty="0">
                <a:hlinkClick r:id="rId3"/>
              </a:rPr>
              <a:t>http://www.adaptivepath.com/ideas/ajax-new-approach-web-applications/</a:t>
            </a:r>
            <a:endParaRPr lang="en-US" sz="1600" dirty="0"/>
          </a:p>
        </p:txBody>
      </p:sp>
    </p:spTree>
    <p:extLst>
      <p:ext uri="{BB962C8B-B14F-4D97-AF65-F5344CB8AC3E}">
        <p14:creationId xmlns:p14="http://schemas.microsoft.com/office/powerpoint/2010/main" val="1463730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Traditional Model</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44A34618-D25F-4AC8-A394-1D13A87FBCA0}" type="slidenum">
              <a:rPr lang="en-US" altLang="en-US" smtClean="0"/>
              <a:pPr>
                <a:defRPr/>
              </a:pPr>
              <a:t>6</a:t>
            </a:fld>
            <a:endParaRPr lang="en-US" altLang="en-US"/>
          </a:p>
        </p:txBody>
      </p:sp>
      <p:pic>
        <p:nvPicPr>
          <p:cNvPr id="7" name="Picture 2" descr="http://www.websiteoptimization.com/secrets/ajax/8-1-ajax-pattern.png"/>
          <p:cNvPicPr>
            <a:picLocks noChangeAspect="1" noChangeArrowheads="1"/>
          </p:cNvPicPr>
          <p:nvPr/>
        </p:nvPicPr>
        <p:blipFill rotWithShape="1">
          <a:blip r:embed="rId2" cstate="print"/>
          <a:srcRect l="-458" t="-2736" r="458" b="54481"/>
          <a:stretch/>
        </p:blipFill>
        <p:spPr bwMode="auto">
          <a:xfrm>
            <a:off x="665212" y="1073977"/>
            <a:ext cx="7429500" cy="5063247"/>
          </a:xfrm>
          <a:prstGeom prst="rect">
            <a:avLst/>
          </a:prstGeom>
          <a:noFill/>
        </p:spPr>
      </p:pic>
      <p:sp>
        <p:nvSpPr>
          <p:cNvPr id="8" name="Rectangle 7"/>
          <p:cNvSpPr/>
          <p:nvPr/>
        </p:nvSpPr>
        <p:spPr>
          <a:xfrm>
            <a:off x="119009" y="6504086"/>
            <a:ext cx="6705600" cy="307777"/>
          </a:xfrm>
          <a:prstGeom prst="rect">
            <a:avLst/>
          </a:prstGeom>
        </p:spPr>
        <p:txBody>
          <a:bodyPr wrap="square">
            <a:spAutoFit/>
          </a:bodyPr>
          <a:lstStyle/>
          <a:p>
            <a:r>
              <a:rPr lang="en-US" sz="1400" dirty="0">
                <a:hlinkClick r:id="rId3"/>
              </a:rPr>
              <a:t>http://www.websiteoptimization.com/secrets/ajax/8-1-ajax-pattern.html</a:t>
            </a:r>
            <a:endParaRPr lang="en-US" sz="1400" dirty="0"/>
          </a:p>
        </p:txBody>
      </p:sp>
      <p:sp>
        <p:nvSpPr>
          <p:cNvPr id="6" name="Line Callout 1 5"/>
          <p:cNvSpPr/>
          <p:nvPr/>
        </p:nvSpPr>
        <p:spPr bwMode="auto">
          <a:xfrm>
            <a:off x="4038600" y="5874493"/>
            <a:ext cx="3745090" cy="450108"/>
          </a:xfrm>
          <a:prstGeom prst="borderCallout1">
            <a:avLst>
              <a:gd name="adj1" fmla="val -680"/>
              <a:gd name="adj2" fmla="val 15870"/>
              <a:gd name="adj3" fmla="val -130480"/>
              <a:gd name="adj4" fmla="val 3110"/>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a:bodyPr>
          <a:lstStyle/>
          <a:p>
            <a:r>
              <a:rPr lang="en-US" dirty="0"/>
              <a:t>The server prepares the whole page.</a:t>
            </a:r>
          </a:p>
        </p:txBody>
      </p:sp>
      <p:sp>
        <p:nvSpPr>
          <p:cNvPr id="9" name="Line Callout 1 8"/>
          <p:cNvSpPr/>
          <p:nvPr/>
        </p:nvSpPr>
        <p:spPr bwMode="auto">
          <a:xfrm>
            <a:off x="5485464" y="886600"/>
            <a:ext cx="3048936" cy="554240"/>
          </a:xfrm>
          <a:prstGeom prst="borderCallout1">
            <a:avLst>
              <a:gd name="adj1" fmla="val 101943"/>
              <a:gd name="adj2" fmla="val 16625"/>
              <a:gd name="adj3" fmla="val 226211"/>
              <a:gd name="adj4" fmla="val -425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85000" lnSpcReduction="10000"/>
          </a:bodyPr>
          <a:lstStyle/>
          <a:p>
            <a:r>
              <a:rPr lang="en-US" dirty="0"/>
              <a:t>The client does not generate views/presentations (HTML/CSS).</a:t>
            </a:r>
          </a:p>
        </p:txBody>
      </p:sp>
      <p:sp>
        <p:nvSpPr>
          <p:cNvPr id="10" name="Line Callout 1 9"/>
          <p:cNvSpPr/>
          <p:nvPr/>
        </p:nvSpPr>
        <p:spPr bwMode="auto">
          <a:xfrm>
            <a:off x="6916615" y="3440914"/>
            <a:ext cx="1846385" cy="1435885"/>
          </a:xfrm>
          <a:prstGeom prst="borderCallout1">
            <a:avLst>
              <a:gd name="adj1" fmla="val 61529"/>
              <a:gd name="adj2" fmla="val -1753"/>
              <a:gd name="adj3" fmla="val 80477"/>
              <a:gd name="adj4" fmla="val -5094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20000"/>
          </a:bodyPr>
          <a:lstStyle/>
          <a:p>
            <a:r>
              <a:rPr lang="en-US" dirty="0"/>
              <a:t>Synchronous communications feature sequential request/response cycles, one after another</a:t>
            </a:r>
          </a:p>
        </p:txBody>
      </p:sp>
    </p:spTree>
    <p:extLst>
      <p:ext uri="{BB962C8B-B14F-4D97-AF65-F5344CB8AC3E}">
        <p14:creationId xmlns:p14="http://schemas.microsoft.com/office/powerpoint/2010/main" val="446971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websiteoptimization.com/secrets/ajax/8-1-ajax-pattern.png"/>
          <p:cNvPicPr>
            <a:picLocks noChangeAspect="1" noChangeArrowheads="1"/>
          </p:cNvPicPr>
          <p:nvPr/>
        </p:nvPicPr>
        <p:blipFill rotWithShape="1">
          <a:blip r:embed="rId3" cstate="print"/>
          <a:srcRect t="50000"/>
          <a:stretch/>
        </p:blipFill>
        <p:spPr bwMode="auto">
          <a:xfrm>
            <a:off x="633359" y="1966481"/>
            <a:ext cx="6191250" cy="4371975"/>
          </a:xfrm>
          <a:prstGeom prst="rect">
            <a:avLst/>
          </a:prstGeom>
          <a:noFill/>
        </p:spPr>
      </p:pic>
      <p:sp>
        <p:nvSpPr>
          <p:cNvPr id="2" name="Title 1"/>
          <p:cNvSpPr>
            <a:spLocks noGrp="1"/>
          </p:cNvSpPr>
          <p:nvPr>
            <p:ph type="title"/>
          </p:nvPr>
        </p:nvSpPr>
        <p:spPr/>
        <p:txBody>
          <a:bodyPr/>
          <a:lstStyle/>
          <a:p>
            <a:r>
              <a:rPr lang="en-US"/>
              <a:t>Ajax Model</a:t>
            </a:r>
            <a:endParaRPr lang="en-US" dirty="0"/>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fld id="{085BD73C-F657-48E9-A501-AFE9D16A9C49}" type="slidenum">
              <a:rPr lang="en-US" altLang="en-US" smtClean="0"/>
              <a:pPr/>
              <a:t>7</a:t>
            </a:fld>
            <a:endParaRPr lang="en-US" altLang="en-US"/>
          </a:p>
        </p:txBody>
      </p:sp>
      <p:sp>
        <p:nvSpPr>
          <p:cNvPr id="3" name="Content Placeholder 2"/>
          <p:cNvSpPr>
            <a:spLocks noGrp="1"/>
          </p:cNvSpPr>
          <p:nvPr>
            <p:ph sz="quarter" idx="10"/>
          </p:nvPr>
        </p:nvSpPr>
        <p:spPr>
          <a:xfrm>
            <a:off x="228600" y="1143000"/>
            <a:ext cx="8686800" cy="990600"/>
          </a:xfrm>
          <a:prstGeom prst="rect">
            <a:avLst/>
          </a:prstGeom>
        </p:spPr>
        <p:txBody>
          <a:bodyPr>
            <a:normAutofit fontScale="77500" lnSpcReduction="20000"/>
          </a:bodyPr>
          <a:lstStyle/>
          <a:p>
            <a:r>
              <a:rPr lang="en-US" dirty="0"/>
              <a:t>With Ajax, web applications can communicate with servers in the background without a complete page loading after every request/response cycle.</a:t>
            </a:r>
          </a:p>
        </p:txBody>
      </p:sp>
      <p:sp>
        <p:nvSpPr>
          <p:cNvPr id="5" name="Rectangle 4"/>
          <p:cNvSpPr/>
          <p:nvPr/>
        </p:nvSpPr>
        <p:spPr>
          <a:xfrm>
            <a:off x="119009" y="6504086"/>
            <a:ext cx="6705600" cy="307777"/>
          </a:xfrm>
          <a:prstGeom prst="rect">
            <a:avLst/>
          </a:prstGeom>
        </p:spPr>
        <p:txBody>
          <a:bodyPr wrap="square">
            <a:spAutoFit/>
          </a:bodyPr>
          <a:lstStyle/>
          <a:p>
            <a:r>
              <a:rPr lang="en-US" sz="1400" dirty="0">
                <a:hlinkClick r:id="rId4"/>
              </a:rPr>
              <a:t>http://www.websiteoptimization.com/secrets/ajax/8-1-ajax-pattern.html</a:t>
            </a:r>
            <a:endParaRPr lang="en-US" sz="1400" dirty="0"/>
          </a:p>
        </p:txBody>
      </p:sp>
      <p:sp>
        <p:nvSpPr>
          <p:cNvPr id="7" name="Line Callout 1 6"/>
          <p:cNvSpPr/>
          <p:nvPr/>
        </p:nvSpPr>
        <p:spPr bwMode="auto">
          <a:xfrm>
            <a:off x="5715000" y="5479785"/>
            <a:ext cx="2771776" cy="858671"/>
          </a:xfrm>
          <a:prstGeom prst="borderCallout1">
            <a:avLst>
              <a:gd name="adj1" fmla="val -680"/>
              <a:gd name="adj2" fmla="val 15870"/>
              <a:gd name="adj3" fmla="val -44655"/>
              <a:gd name="adj4" fmla="val -341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10000"/>
          </a:bodyPr>
          <a:lstStyle/>
          <a:p>
            <a:r>
              <a:rPr lang="en-US" dirty="0"/>
              <a:t>The server prepares partial pages (partial HTML) or just data (XML or JSON).</a:t>
            </a:r>
          </a:p>
        </p:txBody>
      </p:sp>
      <p:sp>
        <p:nvSpPr>
          <p:cNvPr id="8" name="Line Callout 1 8"/>
          <p:cNvSpPr/>
          <p:nvPr/>
        </p:nvSpPr>
        <p:spPr bwMode="auto">
          <a:xfrm>
            <a:off x="6399357" y="1871989"/>
            <a:ext cx="2529898" cy="924821"/>
          </a:xfrm>
          <a:prstGeom prst="borderCallout1">
            <a:avLst>
              <a:gd name="adj1" fmla="val 29971"/>
              <a:gd name="adj2" fmla="val -345"/>
              <a:gd name="adj3" fmla="val 61031"/>
              <a:gd name="adj4" fmla="val -1798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85000" lnSpcReduction="10000"/>
          </a:bodyPr>
          <a:lstStyle/>
          <a:p>
            <a:r>
              <a:rPr lang="en-US" dirty="0"/>
              <a:t>The client generates views/presentations and update content (partial page) by manipulating DOM.</a:t>
            </a:r>
          </a:p>
        </p:txBody>
      </p:sp>
      <p:sp>
        <p:nvSpPr>
          <p:cNvPr id="9" name="Line Callout 1 8"/>
          <p:cNvSpPr/>
          <p:nvPr/>
        </p:nvSpPr>
        <p:spPr bwMode="auto">
          <a:xfrm>
            <a:off x="6640391" y="3506362"/>
            <a:ext cx="1846385" cy="1435885"/>
          </a:xfrm>
          <a:prstGeom prst="borderCallout1">
            <a:avLst>
              <a:gd name="adj1" fmla="val 61529"/>
              <a:gd name="adj2" fmla="val -1753"/>
              <a:gd name="adj3" fmla="val 40063"/>
              <a:gd name="adj4" fmla="val -5903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20000"/>
          </a:bodyPr>
          <a:lstStyle/>
          <a:p>
            <a:r>
              <a:rPr lang="en-US" dirty="0"/>
              <a:t>Asynchronous communications feature independent request/response cycles</a:t>
            </a:r>
          </a:p>
        </p:txBody>
      </p:sp>
    </p:spTree>
    <p:extLst>
      <p:ext uri="{BB962C8B-B14F-4D97-AF65-F5344CB8AC3E}">
        <p14:creationId xmlns:p14="http://schemas.microsoft.com/office/powerpoint/2010/main" val="540523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Major AJAX Elements</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8</a:t>
            </a:fld>
            <a:endParaRPr lang="en-US" altLang="en-US"/>
          </a:p>
        </p:txBody>
      </p:sp>
      <p:sp>
        <p:nvSpPr>
          <p:cNvPr id="4" name="Content Placeholder 3"/>
          <p:cNvSpPr>
            <a:spLocks noGrp="1"/>
          </p:cNvSpPr>
          <p:nvPr>
            <p:ph sz="quarter" idx="10"/>
          </p:nvPr>
        </p:nvSpPr>
        <p:spPr/>
        <p:txBody>
          <a:bodyPr/>
          <a:lstStyle/>
          <a:p>
            <a:pPr marL="514350" indent="-514350">
              <a:buFont typeface="+mj-lt"/>
              <a:buAutoNum type="arabicPeriod"/>
            </a:pPr>
            <a:r>
              <a:rPr lang="en-US" dirty="0"/>
              <a:t>Standards-based presentation using HTML and CSS;</a:t>
            </a:r>
          </a:p>
          <a:p>
            <a:pPr marL="514350" indent="-514350">
              <a:buFont typeface="+mj-lt"/>
              <a:buAutoNum type="arabicPeriod"/>
            </a:pPr>
            <a:r>
              <a:rPr lang="en-US" dirty="0"/>
              <a:t>Asynchronous operations and communications using </a:t>
            </a:r>
            <a:r>
              <a:rPr lang="en-US" dirty="0" err="1"/>
              <a:t>XMLHttpRequest</a:t>
            </a:r>
            <a:r>
              <a:rPr lang="en-US" dirty="0"/>
              <a:t>;</a:t>
            </a:r>
          </a:p>
          <a:p>
            <a:pPr marL="514350" indent="-514350">
              <a:buFont typeface="+mj-lt"/>
              <a:buAutoNum type="arabicPeriod"/>
            </a:pPr>
            <a:r>
              <a:rPr lang="en-US" dirty="0"/>
              <a:t>Data interchange and manipulation using XML, JSON, or preformatted HTML;</a:t>
            </a:r>
          </a:p>
          <a:p>
            <a:pPr marL="514350" indent="-514350">
              <a:buFont typeface="+mj-lt"/>
              <a:buAutoNum type="arabicPeriod"/>
            </a:pPr>
            <a:r>
              <a:rPr lang="en-US" dirty="0"/>
              <a:t>Dynamic display and interaction through the Document Object Model (DOM);</a:t>
            </a:r>
          </a:p>
          <a:p>
            <a:pPr marL="514350" indent="-514350">
              <a:buFont typeface="+mj-lt"/>
              <a:buAutoNum type="arabicPeriod"/>
            </a:pPr>
            <a:r>
              <a:rPr lang="en-US" dirty="0"/>
              <a:t>JavaScript binding everything together.</a:t>
            </a:r>
          </a:p>
          <a:p>
            <a:endParaRPr lang="en-US" dirty="0"/>
          </a:p>
        </p:txBody>
      </p:sp>
    </p:spTree>
    <p:extLst>
      <p:ext uri="{BB962C8B-B14F-4D97-AF65-F5344CB8AC3E}">
        <p14:creationId xmlns:p14="http://schemas.microsoft.com/office/powerpoint/2010/main" val="2561473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XHR (</a:t>
            </a:r>
            <a:r>
              <a:rPr lang="en-US" dirty="0" err="1"/>
              <a:t>XMLHttpRequest</a:t>
            </a:r>
            <a:r>
              <a:rPr lang="en-US" dirty="0"/>
              <a:t>)</a:t>
            </a:r>
          </a:p>
        </p:txBody>
      </p:sp>
      <p:sp>
        <p:nvSpPr>
          <p:cNvPr id="3" name="Slide Number Placeholder 2"/>
          <p:cNvSpPr>
            <a:spLocks noGrp="1"/>
          </p:cNvSpPr>
          <p:nvPr>
            <p:ph type="sldNum" sz="quarter" idx="4"/>
          </p:nvPr>
        </p:nvSpPr>
        <p:spPr/>
        <p:txBody>
          <a:bodyPr/>
          <a:lstStyle/>
          <a:p>
            <a:fld id="{085BD73C-F657-48E9-A501-AFE9D16A9C49}" type="slidenum">
              <a:rPr lang="en-US" altLang="en-US" smtClean="0"/>
              <a:pPr/>
              <a:t>9</a:t>
            </a:fld>
            <a:endParaRPr lang="en-US" altLang="en-US"/>
          </a:p>
        </p:txBody>
      </p:sp>
      <p:sp>
        <p:nvSpPr>
          <p:cNvPr id="4" name="Content Placeholder 3"/>
          <p:cNvSpPr>
            <a:spLocks noGrp="1"/>
          </p:cNvSpPr>
          <p:nvPr>
            <p:ph sz="quarter" idx="10"/>
          </p:nvPr>
        </p:nvSpPr>
        <p:spPr/>
        <p:txBody>
          <a:bodyPr>
            <a:normAutofit fontScale="92500"/>
          </a:bodyPr>
          <a:lstStyle/>
          <a:p>
            <a:r>
              <a:rPr lang="en-US" dirty="0" err="1"/>
              <a:t>XMLHttpRequest</a:t>
            </a:r>
            <a:r>
              <a:rPr lang="en-US" dirty="0"/>
              <a:t> (XHR) is an API available to web browser scripting languages such as JavaScript.</a:t>
            </a:r>
          </a:p>
          <a:p>
            <a:r>
              <a:rPr lang="en-US" dirty="0"/>
              <a:t>XHR is used to send HTTP or HTTPS requests to a web server and load the server response data back into the script, in an asynchronous way.</a:t>
            </a:r>
          </a:p>
          <a:p>
            <a:pPr lvl="1"/>
            <a:r>
              <a:rPr lang="en-US" dirty="0"/>
              <a:t>See the diagram on slide 6 and 7 to compare synchronous and asynchronous communication</a:t>
            </a:r>
          </a:p>
          <a:p>
            <a:r>
              <a:rPr lang="en-US" dirty="0"/>
              <a:t>It is the AJAX “engine” or the AJAX communication layer mentioned previously.</a:t>
            </a:r>
          </a:p>
          <a:p>
            <a:r>
              <a:rPr lang="en-US" dirty="0">
                <a:hlinkClick r:id="rId2"/>
              </a:rPr>
              <a:t>https://en.wikipedia.org/wiki/XMLHttpRequest</a:t>
            </a:r>
            <a:endParaRPr lang="en-US" dirty="0"/>
          </a:p>
        </p:txBody>
      </p:sp>
    </p:spTree>
    <p:extLst>
      <p:ext uri="{BB962C8B-B14F-4D97-AF65-F5344CB8AC3E}">
        <p14:creationId xmlns:p14="http://schemas.microsoft.com/office/powerpoint/2010/main" val="2988831490"/>
      </p:ext>
    </p:extLst>
  </p:cSld>
  <p:clrMapOvr>
    <a:masterClrMapping/>
  </p:clrMapOvr>
</p:sld>
</file>

<file path=ppt/theme/theme1.xml><?xml version="1.0" encoding="utf-8"?>
<a:theme xmlns:a="http://schemas.openxmlformats.org/drawingml/2006/main" name="Networ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Google Books API</Template>
  <TotalTime>17769</TotalTime>
  <Words>3508</Words>
  <Application>Microsoft Office PowerPoint</Application>
  <PresentationFormat>On-screen Show (4:3)</PresentationFormat>
  <Paragraphs>384</Paragraphs>
  <Slides>32</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source-code-pro</vt:lpstr>
      <vt:lpstr>Arial</vt:lpstr>
      <vt:lpstr>Calibri</vt:lpstr>
      <vt:lpstr>Times New Roman</vt:lpstr>
      <vt:lpstr>Wingdings</vt:lpstr>
      <vt:lpstr>Network</vt:lpstr>
      <vt:lpstr>AJAX Asynchronous Design in Web Apps</vt:lpstr>
      <vt:lpstr>Topics</vt:lpstr>
      <vt:lpstr>AJAX</vt:lpstr>
      <vt:lpstr>First Impression</vt:lpstr>
      <vt:lpstr>AJAX Model Difference</vt:lpstr>
      <vt:lpstr>Traditional Model</vt:lpstr>
      <vt:lpstr>Ajax Model</vt:lpstr>
      <vt:lpstr>Major AJAX Elements</vt:lpstr>
      <vt:lpstr>XHR (XMLHttpRequest)</vt:lpstr>
      <vt:lpstr>Response Format</vt:lpstr>
      <vt:lpstr>HTML DOM</vt:lpstr>
      <vt:lpstr>JavaScript</vt:lpstr>
      <vt:lpstr>AJAX Impacts</vt:lpstr>
      <vt:lpstr>AJAX’s Impact on RUE</vt:lpstr>
      <vt:lpstr>Impact on Application Architecture</vt:lpstr>
      <vt:lpstr>Changing of C/S Interaction</vt:lpstr>
      <vt:lpstr>AJAX and Services</vt:lpstr>
      <vt:lpstr>AJAX + (RESTful) Services</vt:lpstr>
      <vt:lpstr>Typical AJAX UI and Apps</vt:lpstr>
      <vt:lpstr>AJAX Programming Examples</vt:lpstr>
      <vt:lpstr>The Simplest Classic AJAX Call</vt:lpstr>
      <vt:lpstr>Call Back Function</vt:lpstr>
      <vt:lpstr>AJAX Call Targets</vt:lpstr>
      <vt:lpstr>AJAX and jQuery</vt:lpstr>
      <vt:lpstr>$.ajax()</vt:lpstr>
      <vt:lpstr>Shorthand Methods</vt:lpstr>
      <vt:lpstr>$.getJSON()</vt:lpstr>
      <vt:lpstr>jQuery AJAJ Example</vt:lpstr>
      <vt:lpstr>Trigger an AJAX Request</vt:lpstr>
      <vt:lpstr>Passing Parameter Value in Events</vt:lpstr>
      <vt:lpstr>Error Handling</vt:lpstr>
      <vt:lpstr>More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423</cp:revision>
  <dcterms:created xsi:type="dcterms:W3CDTF">1601-01-01T00:00:00Z</dcterms:created>
  <dcterms:modified xsi:type="dcterms:W3CDTF">2020-12-23T14:03:41Z</dcterms:modified>
</cp:coreProperties>
</file>