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0" r:id="rId1"/>
  </p:sldMasterIdLst>
  <p:notesMasterIdLst>
    <p:notesMasterId r:id="rId25"/>
  </p:notesMasterIdLst>
  <p:sldIdLst>
    <p:sldId id="359" r:id="rId2"/>
    <p:sldId id="307" r:id="rId3"/>
    <p:sldId id="354" r:id="rId4"/>
    <p:sldId id="312" r:id="rId5"/>
    <p:sldId id="316" r:id="rId6"/>
    <p:sldId id="314" r:id="rId7"/>
    <p:sldId id="319" r:id="rId8"/>
    <p:sldId id="353" r:id="rId9"/>
    <p:sldId id="347" r:id="rId10"/>
    <p:sldId id="357" r:id="rId11"/>
    <p:sldId id="340" r:id="rId12"/>
    <p:sldId id="341" r:id="rId13"/>
    <p:sldId id="358" r:id="rId14"/>
    <p:sldId id="363" r:id="rId15"/>
    <p:sldId id="348" r:id="rId16"/>
    <p:sldId id="306" r:id="rId17"/>
    <p:sldId id="343" r:id="rId18"/>
    <p:sldId id="362" r:id="rId19"/>
    <p:sldId id="360" r:id="rId20"/>
    <p:sldId id="361" r:id="rId21"/>
    <p:sldId id="345" r:id="rId22"/>
    <p:sldId id="337" r:id="rId23"/>
    <p:sldId id="364"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2B18516B-FEE9-47D2-8371-E69846347258}">
          <p14:sldIdLst>
            <p14:sldId id="359"/>
            <p14:sldId id="307"/>
            <p14:sldId id="354"/>
            <p14:sldId id="312"/>
            <p14:sldId id="316"/>
            <p14:sldId id="314"/>
            <p14:sldId id="319"/>
            <p14:sldId id="353"/>
            <p14:sldId id="347"/>
            <p14:sldId id="357"/>
            <p14:sldId id="340"/>
            <p14:sldId id="341"/>
            <p14:sldId id="358"/>
            <p14:sldId id="363"/>
            <p14:sldId id="348"/>
            <p14:sldId id="306"/>
            <p14:sldId id="343"/>
            <p14:sldId id="362"/>
            <p14:sldId id="360"/>
            <p14:sldId id="361"/>
            <p14:sldId id="345"/>
            <p14:sldId id="337"/>
            <p14:sldId id="36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88207" autoAdjust="0"/>
  </p:normalViewPr>
  <p:slideViewPr>
    <p:cSldViewPr>
      <p:cViewPr varScale="1">
        <p:scale>
          <a:sx n="110" d="100"/>
          <a:sy n="110" d="100"/>
        </p:scale>
        <p:origin x="3725" y="72"/>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7.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2970003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3684331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F79DF9-9344-49A0-AF5B-5CE4E922F4B3}" type="slidenum">
              <a:rPr lang="en-US" smtClean="0"/>
              <a:pPr/>
              <a:t>4</a:t>
            </a:fld>
            <a:endParaRPr lang="en-US"/>
          </a:p>
        </p:txBody>
      </p:sp>
    </p:spTree>
    <p:extLst>
      <p:ext uri="{BB962C8B-B14F-4D97-AF65-F5344CB8AC3E}">
        <p14:creationId xmlns:p14="http://schemas.microsoft.com/office/powerpoint/2010/main" val="1077489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F79DF9-9344-49A0-AF5B-5CE4E922F4B3}" type="slidenum">
              <a:rPr lang="en-US" smtClean="0"/>
              <a:pPr/>
              <a:t>6</a:t>
            </a:fld>
            <a:endParaRPr lang="en-US"/>
          </a:p>
        </p:txBody>
      </p:sp>
    </p:spTree>
    <p:extLst>
      <p:ext uri="{BB962C8B-B14F-4D97-AF65-F5344CB8AC3E}">
        <p14:creationId xmlns:p14="http://schemas.microsoft.com/office/powerpoint/2010/main" val="19683408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p>
        </p:txBody>
      </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p>
        </p:txBody>
      </p:sp>
      <p:sp>
        <p:nvSpPr>
          <p:cNvPr id="300035" name="Rectangle 3"/>
          <p:cNvSpPr>
            <a:spLocks noGrp="1" noChangeArrowheads="1"/>
          </p:cNvSpPr>
          <p:nvPr>
            <p:ph type="ctrTitle"/>
          </p:nvPr>
        </p:nvSpPr>
        <p:spPr>
          <a:xfrm>
            <a:off x="392113" y="466725"/>
            <a:ext cx="6618287" cy="2133600"/>
          </a:xfrm>
        </p:spPr>
        <p:txBody>
          <a:bodyPr/>
          <a:lstStyle>
            <a:lvl1pPr algn="r">
              <a:defRPr sz="4800"/>
            </a:lvl1pPr>
          </a:lstStyle>
          <a:p>
            <a:r>
              <a:rPr lang="en-US" altLang="en-US"/>
              <a:t>Click to edit Master title style</a:t>
            </a:r>
          </a:p>
        </p:txBody>
      </p:sp>
      <p:sp>
        <p:nvSpPr>
          <p:cNvPr id="300036" name="Rectangle 4"/>
          <p:cNvSpPr>
            <a:spLocks noGrp="1" noChangeArrowheads="1"/>
          </p:cNvSpPr>
          <p:nvPr>
            <p:ph type="subTitle" idx="1"/>
          </p:nvPr>
        </p:nvSpPr>
        <p:spPr>
          <a:xfrm>
            <a:off x="925513" y="3049588"/>
            <a:ext cx="6084887"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US" altLang="en-US"/>
          </a:p>
        </p:txBody>
      </p:sp>
      <p:sp>
        <p:nvSpPr>
          <p:cNvPr id="39" name="Rectangle 6"/>
          <p:cNvSpPr>
            <a:spLocks noGrp="1" noChangeArrowheads="1"/>
          </p:cNvSpPr>
          <p:nvPr>
            <p:ph type="ftr" sz="quarter" idx="11"/>
          </p:nvPr>
        </p:nvSpPr>
        <p:spPr/>
        <p:txBody>
          <a:bodyPr/>
          <a:lstStyle>
            <a:lvl1pPr>
              <a:defRPr/>
            </a:lvl1pPr>
          </a:lstStyle>
          <a:p>
            <a:pPr>
              <a:defRPr/>
            </a:pPr>
            <a:endParaRPr lang="en-US" altLang="en-US"/>
          </a:p>
        </p:txBody>
      </p:sp>
      <p:sp>
        <p:nvSpPr>
          <p:cNvPr id="40" name="Rectangle 7"/>
          <p:cNvSpPr>
            <a:spLocks noGrp="1" noChangeArrowheads="1"/>
          </p:cNvSpPr>
          <p:nvPr>
            <p:ph type="sldNum" sz="quarter" idx="12"/>
          </p:nvPr>
        </p:nvSpPr>
        <p:spPr/>
        <p:txBody>
          <a:bodyPr/>
          <a:lstStyle>
            <a:lvl1pPr>
              <a:defRPr/>
            </a:lvl1pPr>
          </a:lstStyle>
          <a:p>
            <a:pPr>
              <a:defRPr/>
            </a:pPr>
            <a:fld id="{92AA7153-7838-47B7-8E76-206FC1BEC46D}" type="slidenum">
              <a:rPr lang="en-US" altLang="en-US" smtClean="0"/>
              <a:pPr>
                <a:defRPr/>
              </a:pPr>
              <a:t>‹#›</a:t>
            </a:fld>
            <a:endParaRPr lang="en-US" altLang="en-US"/>
          </a:p>
        </p:txBody>
      </p:sp>
      <p:pic>
        <p:nvPicPr>
          <p:cNvPr id="41" name="Picture 40" descr="https://encrypted-tbn3.google.com/images?q=tbn:ANd9GcTLAZpQzmzAPnXtyNCq1onsRE4y0bvoWlMvd3YA8Lt715oLXEJxWA"/>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15200" y="1600200"/>
            <a:ext cx="1577340" cy="1045845"/>
          </a:xfrm>
          <a:prstGeom prst="rect">
            <a:avLst/>
          </a:prstGeom>
          <a:noFill/>
          <a:ln>
            <a:noFill/>
          </a:ln>
        </p:spPr>
      </p:pic>
    </p:spTree>
    <p:extLst>
      <p:ext uri="{BB962C8B-B14F-4D97-AF65-F5344CB8AC3E}">
        <p14:creationId xmlns:p14="http://schemas.microsoft.com/office/powerpoint/2010/main" val="2319957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50831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p:cNvSpPr>
            <a:spLocks noGrp="1" noChangeArrowheads="1"/>
          </p:cNvSpPr>
          <p:nvPr>
            <p:ph type="sldNum" sz="quarter" idx="12"/>
          </p:nvPr>
        </p:nvSpPr>
        <p:spPr>
          <a:ln/>
        </p:spPr>
        <p:txBody>
          <a:bodyPr/>
          <a:lstStyle>
            <a:lvl1pPr>
              <a:defRPr/>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165681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12/23/2020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983871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506554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3102910"/>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smtClean="0"/>
            </a:lvl1pPr>
          </a:lstStyle>
          <a:p>
            <a:pPr>
              <a:defRPr/>
            </a:pPr>
            <a:fld id="{C5CEE9A8-FBDC-468A-8692-1A02C1337AC9}" type="slidenum">
              <a:rPr lang="en-US" altLang="en-US" smtClean="0"/>
              <a:pPr>
                <a:defRPr/>
              </a:pPr>
              <a:t>‹#›</a:t>
            </a:fld>
            <a:endParaRPr lang="en-US" altLang="en-US"/>
          </a:p>
        </p:txBody>
      </p:sp>
    </p:spTree>
    <p:extLst>
      <p:ext uri="{BB962C8B-B14F-4D97-AF65-F5344CB8AC3E}">
        <p14:creationId xmlns:p14="http://schemas.microsoft.com/office/powerpoint/2010/main" val="3334300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28" name="Rectangle 4"/>
          <p:cNvSpPr>
            <a:spLocks noGrp="1" noChangeArrowheads="1"/>
          </p:cNvSpPr>
          <p:nvPr>
            <p:ph type="body" idx="1"/>
          </p:nvPr>
        </p:nvSpPr>
        <p:spPr bwMode="auto">
          <a:xfrm>
            <a:off x="228599" y="1066801"/>
            <a:ext cx="8716963" cy="5248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9013"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299014"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299015"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pic>
        <p:nvPicPr>
          <p:cNvPr id="40" name="Picture 39" descr="https://encrypted-tbn3.google.com/images?q=tbn:ANd9GcTLAZpQzmzAPnXtyNCq1onsRE4y0bvoWlMvd3YA8Lt715oLXEJxWA"/>
          <p:cNvPicPr>
            <a:picLocks noChangeAspect="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92440" y="152400"/>
            <a:ext cx="1051560" cy="697230"/>
          </a:xfrm>
          <a:prstGeom prst="rect">
            <a:avLst/>
          </a:prstGeom>
          <a:noFill/>
          <a:ln>
            <a:noFill/>
          </a:ln>
        </p:spPr>
      </p:pic>
    </p:spTree>
    <p:extLst>
      <p:ext uri="{BB962C8B-B14F-4D97-AF65-F5344CB8AC3E}">
        <p14:creationId xmlns:p14="http://schemas.microsoft.com/office/powerpoint/2010/main" val="17516958"/>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898" r:id="rId7"/>
    <p:sldLayoutId id="2147483917" r:id="rId8"/>
  </p:sldLayoutIdLst>
  <p:hf hdr="0" ftr="0" dt="0"/>
  <p:txStyles>
    <p:titleStyle>
      <a:lvl1pPr algn="l" rtl="0" eaLnBrk="1" fontAlgn="base" hangingPunct="1">
        <a:spcBef>
          <a:spcPct val="0"/>
        </a:spcBef>
        <a:spcAft>
          <a:spcPct val="0"/>
        </a:spcAft>
        <a:defRPr sz="3900" b="1">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charset="0"/>
        </a:defRPr>
      </a:lvl2pPr>
      <a:lvl3pPr algn="l" rtl="0" eaLnBrk="1" fontAlgn="base" hangingPunct="1">
        <a:spcBef>
          <a:spcPct val="0"/>
        </a:spcBef>
        <a:spcAft>
          <a:spcPct val="0"/>
        </a:spcAft>
        <a:defRPr sz="3900" b="1">
          <a:solidFill>
            <a:schemeClr val="tx2"/>
          </a:solidFill>
          <a:latin typeface="Arial" charset="0"/>
        </a:defRPr>
      </a:lvl3pPr>
      <a:lvl4pPr algn="l" rtl="0" eaLnBrk="1" fontAlgn="base" hangingPunct="1">
        <a:spcBef>
          <a:spcPct val="0"/>
        </a:spcBef>
        <a:spcAft>
          <a:spcPct val="0"/>
        </a:spcAft>
        <a:defRPr sz="3900" b="1">
          <a:solidFill>
            <a:schemeClr val="tx2"/>
          </a:solidFill>
          <a:latin typeface="Arial" charset="0"/>
        </a:defRPr>
      </a:lvl4pPr>
      <a:lvl5pPr algn="l" rtl="0" eaLnBrk="1" fontAlgn="base" hangingPunct="1">
        <a:spcBef>
          <a:spcPct val="0"/>
        </a:spcBef>
        <a:spcAft>
          <a:spcPct val="0"/>
        </a:spcAft>
        <a:defRPr sz="3900" b="1">
          <a:solidFill>
            <a:schemeClr val="tx2"/>
          </a:solidFill>
          <a:latin typeface="Arial" charset="0"/>
        </a:defRPr>
      </a:lvl5pPr>
      <a:lvl6pPr marL="457200" algn="l" rtl="0" eaLnBrk="1" fontAlgn="base" hangingPunct="1">
        <a:spcBef>
          <a:spcPct val="0"/>
        </a:spcBef>
        <a:spcAft>
          <a:spcPct val="0"/>
        </a:spcAft>
        <a:defRPr sz="3900" b="1">
          <a:solidFill>
            <a:schemeClr val="tx2"/>
          </a:solidFill>
          <a:latin typeface="Arial" charset="0"/>
        </a:defRPr>
      </a:lvl6pPr>
      <a:lvl7pPr marL="914400" algn="l" rtl="0" eaLnBrk="1" fontAlgn="base" hangingPunct="1">
        <a:spcBef>
          <a:spcPct val="0"/>
        </a:spcBef>
        <a:spcAft>
          <a:spcPct val="0"/>
        </a:spcAft>
        <a:defRPr sz="3900" b="1">
          <a:solidFill>
            <a:schemeClr val="tx2"/>
          </a:solidFill>
          <a:latin typeface="Arial" charset="0"/>
        </a:defRPr>
      </a:lvl7pPr>
      <a:lvl8pPr marL="1371600" algn="l" rtl="0" eaLnBrk="1" fontAlgn="base" hangingPunct="1">
        <a:spcBef>
          <a:spcPct val="0"/>
        </a:spcBef>
        <a:spcAft>
          <a:spcPct val="0"/>
        </a:spcAft>
        <a:defRPr sz="3900" b="1">
          <a:solidFill>
            <a:schemeClr val="tx2"/>
          </a:solidFill>
          <a:latin typeface="Arial" charset="0"/>
        </a:defRPr>
      </a:lvl8pPr>
      <a:lvl9pPr marL="1828800" algn="l" rtl="0" eaLnBrk="1" fontAlgn="base" hangingPunct="1">
        <a:spcBef>
          <a:spcPct val="0"/>
        </a:spcBef>
        <a:spcAft>
          <a:spcPct val="0"/>
        </a:spcAft>
        <a:defRPr sz="3900" b="1">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drdobbs.com/web-development/restful-web-services-a-tutorial/240169069" TargetMode="External"/><Relationship Id="rId2" Type="http://schemas.openxmlformats.org/officeDocument/2006/relationships/hyperlink" Target="http://www.ibm.com/developerworks/webservices/library/ws-restful/" TargetMode="Externa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hyperlink" Target="https://api.itbook.store/1.0/search/mobile%20web" TargetMode="External"/><Relationship Id="rId2" Type="http://schemas.openxmlformats.org/officeDocument/2006/relationships/hyperlink" Target="https://api.itbook.store/1.0/books/9781449334970" TargetMode="External"/><Relationship Id="rId1" Type="http://schemas.openxmlformats.org/officeDocument/2006/relationships/slideLayout" Target="../slideLayouts/slideLayout2.xml"/><Relationship Id="rId4" Type="http://schemas.openxmlformats.org/officeDocument/2006/relationships/hyperlink" Target="https://www.googleapis.com/customsearch/v1?key=INSERT_YOUR_API_KEY&amp;cx=017576662512468239146:omuauf_lfve&amp;q=lectures"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IhKteKvOr7k" TargetMode="External"/><Relationship Id="rId2" Type="http://schemas.openxmlformats.org/officeDocument/2006/relationships/hyperlink" Target="http://www.restapitutorial.com/lessons/httpmethods.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ajaxonomy.com/2008/xml/web-services-part-1-soap-vs-rest" TargetMode="Externa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it-ebooks-api.info/v1/search/php" TargetMode="External"/><Relationship Id="rId2" Type="http://schemas.openxmlformats.org/officeDocument/2006/relationships/hyperlink" Target="https://api.itbook.store/1.0/search/mobile%20web" TargetMode="External"/><Relationship Id="rId1" Type="http://schemas.openxmlformats.org/officeDocument/2006/relationships/slideLayout" Target="../slideLayouts/slideLayout2.xml"/><Relationship Id="rId5" Type="http://schemas.openxmlformats.org/officeDocument/2006/relationships/hyperlink" Target="http://it4203.azurewebsites.net/demo/rest" TargetMode="External"/><Relationship Id="rId4" Type="http://schemas.openxmlformats.org/officeDocument/2006/relationships/hyperlink" Target="http://jsonplaceholder.typicode.com/"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php.net/manual/en/function.file-get-contents.php" TargetMode="External"/><Relationship Id="rId2" Type="http://schemas.openxmlformats.org/officeDocument/2006/relationships/hyperlink" Target="http://rest.elkstein.org/2008/02/using-rest-in-php.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advancedrestclient.com/" TargetMode="External"/><Relationship Id="rId2" Type="http://schemas.openxmlformats.org/officeDocument/2006/relationships/hyperlink" Target="http://www.guru99.com/testing-rest-api-manually.html" TargetMode="External"/><Relationship Id="rId1" Type="http://schemas.openxmlformats.org/officeDocument/2006/relationships/slideLayout" Target="../slideLayouts/slideLayout2.xml"/><Relationship Id="rId6" Type="http://schemas.openxmlformats.org/officeDocument/2006/relationships/hyperlink" Target="https://addons.mozilla.org/en-US/firefox/addon/restclient/" TargetMode="External"/><Relationship Id="rId5" Type="http://schemas.openxmlformats.org/officeDocument/2006/relationships/hyperlink" Target="https://www.getpostman.com/" TargetMode="External"/><Relationship Id="rId4" Type="http://schemas.openxmlformats.org/officeDocument/2006/relationships/hyperlink" Target="https://github.com/jarrodek/ChromeRestClient/wiki/design"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restfulapi.net/" TargetMode="External"/><Relationship Id="rId13" Type="http://schemas.openxmlformats.org/officeDocument/2006/relationships/hyperlink" Target="http://research.microsoft.com/pubs/117710/3-arch-styles.pdf" TargetMode="External"/><Relationship Id="rId3" Type="http://schemas.openxmlformats.org/officeDocument/2006/relationships/hyperlink" Target="http://rest.elkstein.org/" TargetMode="External"/><Relationship Id="rId7" Type="http://schemas.openxmlformats.org/officeDocument/2006/relationships/hyperlink" Target="https://www.youtube.com/watch?v=7YcW25PHnAA" TargetMode="External"/><Relationship Id="rId12" Type="http://schemas.openxmlformats.org/officeDocument/2006/relationships/hyperlink" Target="https://www.restapitutorial.com/" TargetMode="External"/><Relationship Id="rId2" Type="http://schemas.openxmlformats.org/officeDocument/2006/relationships/hyperlink" Target="https://www.programmableweb.com/api-university/what-are-apis-and-how-do-they-work" TargetMode="External"/><Relationship Id="rId16" Type="http://schemas.openxmlformats.org/officeDocument/2006/relationships/hyperlink" Target="http://www.agile-code.com/blog/direct-sql-access-vs-web-service/" TargetMode="External"/><Relationship Id="rId1" Type="http://schemas.openxmlformats.org/officeDocument/2006/relationships/slideLayout" Target="../slideLayouts/slideLayout2.xml"/><Relationship Id="rId6" Type="http://schemas.openxmlformats.org/officeDocument/2006/relationships/hyperlink" Target="https://www.youtube.com/watch?v=LooL6_chvN4" TargetMode="External"/><Relationship Id="rId11" Type="http://schemas.openxmlformats.org/officeDocument/2006/relationships/hyperlink" Target="http://www.infoq.com/articles/roa-rest-of-rest" TargetMode="External"/><Relationship Id="rId5" Type="http://schemas.openxmlformats.org/officeDocument/2006/relationships/hyperlink" Target="http://www.guru99.com/testing-rest-api-manually.html" TargetMode="External"/><Relationship Id="rId15" Type="http://schemas.openxmlformats.org/officeDocument/2006/relationships/hyperlink" Target="http://www.agiledata.org/essays/implementationStrategies.html" TargetMode="External"/><Relationship Id="rId10" Type="http://schemas.openxmlformats.org/officeDocument/2006/relationships/hyperlink" Target="http://www.infoq.com/articles/rest-introduction" TargetMode="External"/><Relationship Id="rId4" Type="http://schemas.openxmlformats.org/officeDocument/2006/relationships/hyperlink" Target="https://developer.ibm.com/articles/ws-restful/" TargetMode="External"/><Relationship Id="rId9" Type="http://schemas.openxmlformats.org/officeDocument/2006/relationships/hyperlink" Target="http://www.restapitutorial.com/lessons/whatisrest.html" TargetMode="External"/><Relationship Id="rId14" Type="http://schemas.openxmlformats.org/officeDocument/2006/relationships/hyperlink" Target="https://www.researchgate.net/publication/221211522_Roots_of_the_RESTSOAP_Debate"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s://votesmart.org/share/ap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Web_API" TargetMode="External"/><Relationship Id="rId2" Type="http://schemas.openxmlformats.org/officeDocument/2006/relationships/hyperlink" Target="http://code.tutsplus.com/articles/the-increasing-importance-of-apis-in-web-development--net-22368" TargetMode="External"/><Relationship Id="rId1" Type="http://schemas.openxmlformats.org/officeDocument/2006/relationships/slideLayout" Target="../slideLayouts/slideLayout2.xml"/><Relationship Id="rId5" Type="http://schemas.openxmlformats.org/officeDocument/2006/relationships/hyperlink" Target="http://www.programmableweb.com/api-research" TargetMode="External"/><Relationship Id="rId4" Type="http://schemas.openxmlformats.org/officeDocument/2006/relationships/hyperlink" Target="http://www.programmableweb.com/apis/directory"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Web_servic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infoq.com/articles/rest-introduction" TargetMode="External"/><Relationship Id="rId2" Type="http://schemas.openxmlformats.org/officeDocument/2006/relationships/hyperlink" Target="http://www.restapitutorial.com/lessons/whatisrest.htm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392113" y="533400"/>
            <a:ext cx="6618287" cy="2133600"/>
          </a:xfrm>
        </p:spPr>
        <p:txBody>
          <a:bodyPr>
            <a:normAutofit/>
          </a:bodyPr>
          <a:lstStyle/>
          <a:p>
            <a:r>
              <a:rPr lang="en-US" sz="3200" dirty="0"/>
              <a:t>RESTful Web Services and APIs</a:t>
            </a:r>
            <a:endParaRPr lang="en-US" sz="2800" dirty="0"/>
          </a:p>
        </p:txBody>
      </p:sp>
      <p:sp>
        <p:nvSpPr>
          <p:cNvPr id="3075" name="Rectangle 5"/>
          <p:cNvSpPr>
            <a:spLocks noGrp="1" noChangeArrowheads="1"/>
          </p:cNvSpPr>
          <p:nvPr>
            <p:ph type="subTitle" idx="1"/>
          </p:nvPr>
        </p:nvSpPr>
        <p:spPr/>
        <p:txBody>
          <a:bodyPr>
            <a:normAutofit/>
          </a:bodyPr>
          <a:lstStyle/>
          <a:p>
            <a:pPr>
              <a:lnSpc>
                <a:spcPct val="90000"/>
              </a:lnSpc>
            </a:pPr>
            <a:r>
              <a:rPr lang="en-US" sz="2400"/>
              <a:t>IT 4403 Advanced Web and Mobile Applications</a:t>
            </a:r>
            <a:endParaRPr lang="en-US" sz="2400" dirty="0"/>
          </a:p>
        </p:txBody>
      </p:sp>
      <p:sp>
        <p:nvSpPr>
          <p:cNvPr id="6" name="Rectangle 6"/>
          <p:cNvSpPr>
            <a:spLocks noChangeArrowheads="1"/>
          </p:cNvSpPr>
          <p:nvPr/>
        </p:nvSpPr>
        <p:spPr bwMode="auto">
          <a:xfrm>
            <a:off x="3505200" y="4986141"/>
            <a:ext cx="2209800" cy="762000"/>
          </a:xfrm>
          <a:prstGeom prst="rect">
            <a:avLst/>
          </a:prstGeom>
          <a:noFill/>
          <a:ln w="9525">
            <a:noFill/>
            <a:miter lim="800000"/>
            <a:headEnd/>
            <a:tailEnd/>
          </a:ln>
        </p:spPr>
        <p:txBody>
          <a:bodyPr/>
          <a:lstStyle/>
          <a:p>
            <a:pPr algn="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gn="r">
              <a:lnSpc>
                <a:spcPct val="80000"/>
              </a:lnSpc>
              <a:spcBef>
                <a:spcPct val="20000"/>
              </a:spcBef>
              <a:buClr>
                <a:schemeClr val="tx2"/>
              </a:buClr>
              <a:buSzPct val="70000"/>
              <a:buFont typeface="Wingdings" pitchFamily="2" charset="2"/>
              <a:buNone/>
            </a:pPr>
            <a:r>
              <a:rPr lang="en-US" sz="2000" dirty="0"/>
              <a:t>Fall 2019</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219" y="4743997"/>
            <a:ext cx="1059187" cy="1067594"/>
          </a:xfrm>
          <a:prstGeom prst="rect">
            <a:avLst/>
          </a:prstGeom>
        </p:spPr>
      </p:pic>
    </p:spTree>
    <p:extLst>
      <p:ext uri="{BB962C8B-B14F-4D97-AF65-F5344CB8AC3E}">
        <p14:creationId xmlns:p14="http://schemas.microsoft.com/office/powerpoint/2010/main" val="257014323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RESTful Web Services</a:t>
            </a:r>
            <a:endParaRPr lang="en-US" dirty="0"/>
          </a:p>
        </p:txBody>
      </p:sp>
      <p:sp>
        <p:nvSpPr>
          <p:cNvPr id="4" name="Content Placeholder 3"/>
          <p:cNvSpPr>
            <a:spLocks noGrp="1"/>
          </p:cNvSpPr>
          <p:nvPr>
            <p:ph sz="quarter" idx="1"/>
          </p:nvPr>
        </p:nvSpPr>
        <p:spPr/>
        <p:txBody>
          <a:bodyPr>
            <a:normAutofit fontScale="70000" lnSpcReduction="20000"/>
          </a:bodyPr>
          <a:lstStyle/>
          <a:p>
            <a:r>
              <a:rPr lang="en-US" dirty="0"/>
              <a:t>The RESTful Web Service is an approach for using REST as a communication style to build SOA</a:t>
            </a:r>
          </a:p>
          <a:p>
            <a:pPr lvl="1"/>
            <a:r>
              <a:rPr lang="en-US" dirty="0"/>
              <a:t>In other words, services are exposed using REST style interfaces</a:t>
            </a:r>
          </a:p>
          <a:p>
            <a:pPr lvl="1"/>
            <a:endParaRPr lang="en-US" dirty="0"/>
          </a:p>
          <a:p>
            <a:pPr lvl="1"/>
            <a:endParaRPr lang="en-US" dirty="0"/>
          </a:p>
          <a:p>
            <a:r>
              <a:rPr lang="en-US" dirty="0"/>
              <a:t>Key principles and practices</a:t>
            </a:r>
          </a:p>
          <a:p>
            <a:pPr lvl="1"/>
            <a:r>
              <a:rPr lang="en-US" dirty="0"/>
              <a:t>Resources are exposed through directory structure-like URIs.</a:t>
            </a:r>
          </a:p>
          <a:p>
            <a:pPr lvl="1"/>
            <a:r>
              <a:rPr lang="en-US" dirty="0"/>
              <a:t>Use HTTP methods explicitly for resource operations.</a:t>
            </a:r>
          </a:p>
          <a:p>
            <a:pPr lvl="1"/>
            <a:r>
              <a:rPr lang="en-US" dirty="0"/>
              <a:t>Use standard resource representations (XML, JSON, or both)</a:t>
            </a:r>
          </a:p>
          <a:p>
            <a:pPr lvl="1"/>
            <a:r>
              <a:rPr lang="en-US" dirty="0"/>
              <a:t>Be stateless. </a:t>
            </a:r>
            <a:r>
              <a:rPr lang="en-US" dirty="0" err="1"/>
              <a:t>Stateful</a:t>
            </a:r>
            <a:r>
              <a:rPr lang="en-US" dirty="0"/>
              <a:t> interactions are based on the concept of explicit state transfer. A number of techniques exist to make HTTP </a:t>
            </a:r>
            <a:r>
              <a:rPr lang="en-US" dirty="0" err="1"/>
              <a:t>stateful</a:t>
            </a:r>
            <a:r>
              <a:rPr lang="en-US" dirty="0"/>
              <a:t>, including URL rewriting, session cookies, and hidden form fields, all of which embed the state information in response messages for future reference.</a:t>
            </a:r>
          </a:p>
          <a:p>
            <a:r>
              <a:rPr lang="en-US" dirty="0"/>
              <a:t>More</a:t>
            </a:r>
          </a:p>
          <a:p>
            <a:pPr lvl="1"/>
            <a:r>
              <a:rPr lang="en-US" dirty="0">
                <a:hlinkClick r:id="rId2"/>
              </a:rPr>
              <a:t>http://www.ibm.com/developerworks/webservices/library/ws-restful/</a:t>
            </a:r>
            <a:endParaRPr lang="en-US" dirty="0"/>
          </a:p>
          <a:p>
            <a:pPr lvl="1"/>
            <a:r>
              <a:rPr lang="en-US" dirty="0">
                <a:hlinkClick r:id="rId3"/>
              </a:rPr>
              <a:t>http://www.drdobbs.com/web-development/restful-web-services-a-tutorial/240169069</a:t>
            </a:r>
            <a:endParaRPr lang="en-US" dirty="0"/>
          </a:p>
        </p:txBody>
      </p:sp>
      <p:sp>
        <p:nvSpPr>
          <p:cNvPr id="3" name="Slide Number Placeholder 2"/>
          <p:cNvSpPr>
            <a:spLocks noGrp="1"/>
          </p:cNvSpPr>
          <p:nvPr>
            <p:ph type="sldNum" sz="quarter" idx="12"/>
          </p:nvPr>
        </p:nvSpPr>
        <p:spPr/>
        <p:txBody>
          <a:bodyPr/>
          <a:lstStyle/>
          <a:p>
            <a:fld id="{2E325153-1018-431B-94BC-E5F3F0342855}" type="slidenum">
              <a:rPr lang="en-US" altLang="en-US" smtClean="0"/>
              <a:pPr/>
              <a:t>10</a:t>
            </a:fld>
            <a:endParaRPr lang="en-US" altLang="en-US"/>
          </a:p>
        </p:txBody>
      </p:sp>
      <p:sp>
        <p:nvSpPr>
          <p:cNvPr id="5" name="Rectangle 4"/>
          <p:cNvSpPr/>
          <p:nvPr/>
        </p:nvSpPr>
        <p:spPr>
          <a:xfrm>
            <a:off x="990600" y="2057400"/>
            <a:ext cx="5745162"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lvl="1"/>
            <a:r>
              <a:rPr lang="en-US" sz="2000" b="1" dirty="0"/>
              <a:t>RESTful web services = REST + Web Services</a:t>
            </a:r>
          </a:p>
        </p:txBody>
      </p:sp>
    </p:spTree>
    <p:extLst>
      <p:ext uri="{BB962C8B-B14F-4D97-AF65-F5344CB8AC3E}">
        <p14:creationId xmlns:p14="http://schemas.microsoft.com/office/powerpoint/2010/main" val="3180845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RESTful web services URI</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11</a:t>
            </a:fld>
            <a:endParaRPr lang="en-US" altLang="en-US"/>
          </a:p>
        </p:txBody>
      </p:sp>
      <p:sp>
        <p:nvSpPr>
          <p:cNvPr id="4" name="Content Placeholder 3"/>
          <p:cNvSpPr>
            <a:spLocks noGrp="1"/>
          </p:cNvSpPr>
          <p:nvPr>
            <p:ph sz="quarter" idx="10"/>
          </p:nvPr>
        </p:nvSpPr>
        <p:spPr/>
        <p:txBody>
          <a:bodyPr>
            <a:normAutofit fontScale="55000" lnSpcReduction="20000"/>
          </a:bodyPr>
          <a:lstStyle/>
          <a:p>
            <a:r>
              <a:rPr lang="en-US" dirty="0"/>
              <a:t>General format</a:t>
            </a:r>
          </a:p>
          <a:p>
            <a:endParaRPr lang="en-US" dirty="0"/>
          </a:p>
          <a:p>
            <a:r>
              <a:rPr lang="en-US" dirty="0"/>
              <a:t>Examples</a:t>
            </a:r>
          </a:p>
          <a:p>
            <a:pPr lvl="1"/>
            <a:r>
              <a:rPr lang="en-US" dirty="0"/>
              <a:t>http://MyService/Persons/1</a:t>
            </a:r>
          </a:p>
          <a:p>
            <a:r>
              <a:rPr lang="en-US" dirty="0"/>
              <a:t>Real world examples</a:t>
            </a:r>
          </a:p>
          <a:p>
            <a:pPr lvl="1"/>
            <a:r>
              <a:rPr lang="en-US" dirty="0">
                <a:hlinkClick r:id="rId2"/>
              </a:rPr>
              <a:t>https://api.itbook.store/1.0/books/9781449334970</a:t>
            </a:r>
            <a:endParaRPr lang="en-US" dirty="0"/>
          </a:p>
          <a:p>
            <a:r>
              <a:rPr lang="en-US" dirty="0"/>
              <a:t>Parameters (in theory, or a pure REST style)</a:t>
            </a:r>
          </a:p>
          <a:p>
            <a:pPr lvl="1"/>
            <a:r>
              <a:rPr lang="en-US" dirty="0"/>
              <a:t>Parameters are used for options to serve the representation, like</a:t>
            </a:r>
          </a:p>
          <a:p>
            <a:pPr lvl="2"/>
            <a:r>
              <a:rPr lang="en-US" dirty="0"/>
              <a:t>http://MyService/Persons/1?format=xml&amp;encoding=UTF8</a:t>
            </a:r>
          </a:p>
          <a:p>
            <a:pPr lvl="1"/>
            <a:r>
              <a:rPr lang="en-US" dirty="0"/>
              <a:t>NOT for part of the resource</a:t>
            </a:r>
          </a:p>
          <a:p>
            <a:pPr lvl="2"/>
            <a:r>
              <a:rPr lang="en-US" dirty="0"/>
              <a:t>http://MyService/Persons?id=1</a:t>
            </a:r>
          </a:p>
          <a:p>
            <a:r>
              <a:rPr lang="en-US" dirty="0"/>
              <a:t>In practice, many real-world service URL do not strictly follow these rules. Some APIs provide a single URI that acts as the service endpoint, and use parameters for service settings.</a:t>
            </a:r>
          </a:p>
          <a:p>
            <a:r>
              <a:rPr lang="en-US" dirty="0"/>
              <a:t>Example:</a:t>
            </a:r>
          </a:p>
          <a:p>
            <a:pPr lvl="1"/>
            <a:r>
              <a:rPr lang="en-US" dirty="0">
                <a:hlinkClick r:id="rId3"/>
              </a:rPr>
              <a:t>https://api.itbook.store/1.0/search/mobile%20web</a:t>
            </a:r>
            <a:endParaRPr lang="en-US" dirty="0"/>
          </a:p>
          <a:p>
            <a:pPr lvl="1"/>
            <a:r>
              <a:rPr lang="en-US" dirty="0">
                <a:hlinkClick r:id="rId4"/>
              </a:rPr>
              <a:t>https</a:t>
            </a:r>
            <a:r>
              <a:rPr lang="en-US">
                <a:hlinkClick r:id="rId4"/>
              </a:rPr>
              <a:t>://www.googleapis.com/customsearch/v1?key=INSERT_YOUR_API_KEY&amp;cx=017576662512468239146:omuauf_lfve&amp;q=lectures</a:t>
            </a:r>
            <a:r>
              <a:rPr lang="en-US"/>
              <a:t> </a:t>
            </a:r>
            <a:endParaRPr lang="en-US" dirty="0"/>
          </a:p>
        </p:txBody>
      </p:sp>
      <p:sp>
        <p:nvSpPr>
          <p:cNvPr id="5" name="Rectangle 4"/>
          <p:cNvSpPr/>
          <p:nvPr/>
        </p:nvSpPr>
        <p:spPr>
          <a:xfrm>
            <a:off x="685800" y="1447800"/>
            <a:ext cx="7465234" cy="40011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sz="2000" dirty="0">
                <a:solidFill>
                  <a:srgbClr val="000000"/>
                </a:solidFill>
                <a:latin typeface="Courier New" panose="02070309020205020404" pitchFamily="49" charset="0"/>
              </a:rPr>
              <a:t>Protocol://ServiceName/ResourceType/ResourceID</a:t>
            </a:r>
            <a:endParaRPr lang="en-US" sz="2000" dirty="0"/>
          </a:p>
        </p:txBody>
      </p:sp>
    </p:spTree>
    <p:extLst>
      <p:ext uri="{BB962C8B-B14F-4D97-AF65-F5344CB8AC3E}">
        <p14:creationId xmlns:p14="http://schemas.microsoft.com/office/powerpoint/2010/main" val="341132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HTTP Methods in REST</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12</a:t>
            </a:fld>
            <a:endParaRPr lang="en-US" altLang="en-US"/>
          </a:p>
        </p:txBody>
      </p:sp>
      <p:sp>
        <p:nvSpPr>
          <p:cNvPr id="4" name="Content Placeholder 3"/>
          <p:cNvSpPr>
            <a:spLocks noGrp="1"/>
          </p:cNvSpPr>
          <p:nvPr>
            <p:ph sz="quarter" idx="10"/>
          </p:nvPr>
        </p:nvSpPr>
        <p:spPr/>
        <p:txBody>
          <a:bodyPr/>
          <a:lstStyle/>
          <a:p>
            <a:r>
              <a:rPr lang="en-US" dirty="0"/>
              <a:t>HTTP methods are utilized for operations on resources.</a:t>
            </a:r>
          </a:p>
        </p:txBody>
      </p:sp>
      <p:sp>
        <p:nvSpPr>
          <p:cNvPr id="7" name="Rectangle 6"/>
          <p:cNvSpPr/>
          <p:nvPr/>
        </p:nvSpPr>
        <p:spPr>
          <a:xfrm>
            <a:off x="2133600" y="6167002"/>
            <a:ext cx="4618040" cy="523220"/>
          </a:xfrm>
          <a:prstGeom prst="rect">
            <a:avLst/>
          </a:prstGeom>
        </p:spPr>
        <p:txBody>
          <a:bodyPr wrap="square">
            <a:spAutoFit/>
          </a:bodyPr>
          <a:lstStyle/>
          <a:p>
            <a:r>
              <a:rPr lang="en-US" sz="1400" dirty="0">
                <a:hlinkClick r:id="rId2"/>
              </a:rPr>
              <a:t>http://www.restapitutorial.com/lessons/httpmethods.html</a:t>
            </a:r>
            <a:endParaRPr lang="en-US" sz="1400" dirty="0"/>
          </a:p>
          <a:p>
            <a:r>
              <a:rPr lang="en-US" sz="1400" dirty="0">
                <a:hlinkClick r:id="rId3"/>
              </a:rPr>
              <a:t>https://www.youtube.com/watch?v=IhKteKvOr7k</a:t>
            </a:r>
            <a:endParaRPr lang="en-US" sz="1400" dirty="0"/>
          </a:p>
        </p:txBody>
      </p:sp>
      <p:graphicFrame>
        <p:nvGraphicFramePr>
          <p:cNvPr id="8" name="Table 7"/>
          <p:cNvGraphicFramePr>
            <a:graphicFrameLocks noGrp="1"/>
          </p:cNvGraphicFramePr>
          <p:nvPr>
            <p:extLst>
              <p:ext uri="{D42A27DB-BD31-4B8C-83A1-F6EECF244321}">
                <p14:modId xmlns:p14="http://schemas.microsoft.com/office/powerpoint/2010/main" val="3243239043"/>
              </p:ext>
            </p:extLst>
          </p:nvPr>
        </p:nvGraphicFramePr>
        <p:xfrm>
          <a:off x="357978" y="2336904"/>
          <a:ext cx="8458201" cy="3716955"/>
        </p:xfrm>
        <a:graphic>
          <a:graphicData uri="http://schemas.openxmlformats.org/drawingml/2006/table">
            <a:tbl>
              <a:tblPr/>
              <a:tblGrid>
                <a:gridCol w="1174750">
                  <a:extLst>
                    <a:ext uri="{9D8B030D-6E8A-4147-A177-3AD203B41FA5}">
                      <a16:colId xmlns:a16="http://schemas.microsoft.com/office/drawing/2014/main" val="20000"/>
                    </a:ext>
                  </a:extLst>
                </a:gridCol>
                <a:gridCol w="1111250">
                  <a:extLst>
                    <a:ext uri="{9D8B030D-6E8A-4147-A177-3AD203B41FA5}">
                      <a16:colId xmlns:a16="http://schemas.microsoft.com/office/drawing/2014/main" val="20001"/>
                    </a:ext>
                  </a:extLst>
                </a:gridCol>
                <a:gridCol w="3124200">
                  <a:extLst>
                    <a:ext uri="{9D8B030D-6E8A-4147-A177-3AD203B41FA5}">
                      <a16:colId xmlns:a16="http://schemas.microsoft.com/office/drawing/2014/main" val="20002"/>
                    </a:ext>
                  </a:extLst>
                </a:gridCol>
                <a:gridCol w="3048001">
                  <a:extLst>
                    <a:ext uri="{9D8B030D-6E8A-4147-A177-3AD203B41FA5}">
                      <a16:colId xmlns:a16="http://schemas.microsoft.com/office/drawing/2014/main" val="20003"/>
                    </a:ext>
                  </a:extLst>
                </a:gridCol>
              </a:tblGrid>
              <a:tr h="496652">
                <a:tc>
                  <a:txBody>
                    <a:bodyPr/>
                    <a:lstStyle/>
                    <a:p>
                      <a:pPr algn="l" fontAlgn="b"/>
                      <a:r>
                        <a:rPr lang="en-US" sz="1400" b="1" dirty="0">
                          <a:effectLst/>
                        </a:rPr>
                        <a:t>HTTP Verb</a:t>
                      </a:r>
                    </a:p>
                  </a:txBody>
                  <a:tcPr marL="46751" marR="46751" marT="46751" marB="46751" anchor="b">
                    <a:lnL w="12700" cap="flat" cmpd="sng" algn="ctr">
                      <a:solidFill>
                        <a:schemeClr val="tx1"/>
                      </a:solidFill>
                      <a:prstDash val="solid"/>
                      <a:round/>
                      <a:headEnd type="none" w="med" len="med"/>
                      <a:tailEnd type="none" w="med" len="med"/>
                    </a:lnL>
                    <a:lnR w="7620" cap="flat" cmpd="sng" algn="ctr">
                      <a:solidFill>
                        <a:srgbClr val="DDDDDD"/>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b"/>
                      <a:r>
                        <a:rPr lang="en-US" sz="1400" b="1" dirty="0">
                          <a:effectLst/>
                        </a:rPr>
                        <a:t>Operation</a:t>
                      </a:r>
                    </a:p>
                  </a:txBody>
                  <a:tcPr marL="46751" marR="46751" marT="46751" marB="46751" anchor="b">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b"/>
                      <a:r>
                        <a:rPr lang="en-US" sz="1400" b="1" dirty="0">
                          <a:effectLst/>
                        </a:rPr>
                        <a:t>HTTP response status: </a:t>
                      </a:r>
                      <a:br>
                        <a:rPr lang="en-US" sz="1400" b="1" dirty="0">
                          <a:effectLst/>
                        </a:rPr>
                      </a:br>
                      <a:r>
                        <a:rPr lang="en-US" sz="1400" b="1" dirty="0">
                          <a:effectLst/>
                        </a:rPr>
                        <a:t>Entire Collection (e.g. /customers)</a:t>
                      </a:r>
                    </a:p>
                  </a:txBody>
                  <a:tcPr marL="46751" marR="46751" marT="46751" marB="46751" anchor="b">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b"/>
                      <a:r>
                        <a:rPr lang="en-US" sz="1400" b="1" dirty="0">
                          <a:effectLst/>
                        </a:rPr>
                        <a:t>HTTP response status: </a:t>
                      </a:r>
                      <a:br>
                        <a:rPr lang="en-US" sz="1400" b="1" dirty="0">
                          <a:effectLst/>
                        </a:rPr>
                      </a:br>
                      <a:r>
                        <a:rPr lang="en-US" sz="1400" b="1" dirty="0">
                          <a:effectLst/>
                        </a:rPr>
                        <a:t>Specific Item (e.g. /customers/{id})</a:t>
                      </a:r>
                    </a:p>
                  </a:txBody>
                  <a:tcPr marL="46751" marR="46751" marT="46751" marB="46751" anchor="b">
                    <a:lnL w="7620" cap="flat" cmpd="sng" algn="ctr">
                      <a:solidFill>
                        <a:srgbClr val="DDDDDD"/>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791462">
                <a:tc>
                  <a:txBody>
                    <a:bodyPr/>
                    <a:lstStyle/>
                    <a:p>
                      <a:pPr algn="l" fontAlgn="t"/>
                      <a:r>
                        <a:rPr lang="en-US" sz="1400" dirty="0">
                          <a:effectLst/>
                        </a:rPr>
                        <a:t>POST</a:t>
                      </a:r>
                    </a:p>
                  </a:txBody>
                  <a:tcPr marL="46751" marR="46751" marT="46751" marB="46751">
                    <a:lnL w="12700" cap="flat" cmpd="sng" algn="ctr">
                      <a:solidFill>
                        <a:schemeClr val="tx1"/>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Create</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201 (Created), 'Location' header with link to /customers/{id} containing new ID.</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404 (Not Found), 409 (Conflict) if resource already exists..</a:t>
                      </a:r>
                    </a:p>
                  </a:txBody>
                  <a:tcPr marL="46751" marR="46751" marT="46751" marB="46751">
                    <a:lnL w="7620" cap="flat" cmpd="sng" algn="ctr">
                      <a:solidFill>
                        <a:srgbClr val="DDDDDD"/>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01757">
                <a:tc>
                  <a:txBody>
                    <a:bodyPr/>
                    <a:lstStyle/>
                    <a:p>
                      <a:pPr algn="l" fontAlgn="t"/>
                      <a:r>
                        <a:rPr lang="en-US" sz="1400" dirty="0">
                          <a:effectLst/>
                        </a:rPr>
                        <a:t>GET</a:t>
                      </a:r>
                    </a:p>
                  </a:txBody>
                  <a:tcPr marL="46751" marR="46751" marT="46751" marB="46751">
                    <a:lnL w="12700" cap="flat" cmpd="sng" algn="ctr">
                      <a:solidFill>
                        <a:schemeClr val="tx1"/>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Read</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200 (OK), list of customers. Use pagination, sorting and filtering to navigate big lists.</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200 (OK), single customer. 404 (Not Found), if ID not found or invalid.</a:t>
                      </a:r>
                    </a:p>
                  </a:txBody>
                  <a:tcPr marL="46751" marR="46751" marT="46751" marB="46751">
                    <a:lnL w="7620" cap="flat" cmpd="sng" algn="ctr">
                      <a:solidFill>
                        <a:srgbClr val="DDDDDD"/>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01757">
                <a:tc>
                  <a:txBody>
                    <a:bodyPr/>
                    <a:lstStyle/>
                    <a:p>
                      <a:pPr algn="l" fontAlgn="t"/>
                      <a:r>
                        <a:rPr lang="en-US" sz="1400">
                          <a:effectLst/>
                        </a:rPr>
                        <a:t>PUT</a:t>
                      </a:r>
                    </a:p>
                  </a:txBody>
                  <a:tcPr marL="46751" marR="46751" marT="46751" marB="46751">
                    <a:lnL w="12700" cap="flat" cmpd="sng" algn="ctr">
                      <a:solidFill>
                        <a:schemeClr val="tx1"/>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a:effectLst/>
                        </a:rPr>
                        <a:t>Update</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404 (Not Found), unless you want to update/replace every resource in the entire collection.</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tc>
                  <a:txBody>
                    <a:bodyPr/>
                    <a:lstStyle/>
                    <a:p>
                      <a:pPr algn="l" fontAlgn="t"/>
                      <a:r>
                        <a:rPr lang="en-US" sz="1400" dirty="0">
                          <a:effectLst/>
                        </a:rPr>
                        <a:t>200 (OK) or 204 (No Content). 404 (Not Found), if ID not found or invalid.</a:t>
                      </a:r>
                    </a:p>
                  </a:txBody>
                  <a:tcPr marL="46751" marR="46751" marT="46751" marB="46751">
                    <a:lnL w="7620" cap="flat" cmpd="sng" algn="ctr">
                      <a:solidFill>
                        <a:srgbClr val="DDDDDD"/>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01757">
                <a:tc>
                  <a:txBody>
                    <a:bodyPr/>
                    <a:lstStyle/>
                    <a:p>
                      <a:pPr algn="l" fontAlgn="t"/>
                      <a:r>
                        <a:rPr lang="en-US" sz="1400">
                          <a:effectLst/>
                        </a:rPr>
                        <a:t>DELETE</a:t>
                      </a:r>
                    </a:p>
                  </a:txBody>
                  <a:tcPr marL="46751" marR="46751" marT="46751" marB="46751">
                    <a:lnL w="12700" cap="flat" cmpd="sng" algn="ctr">
                      <a:solidFill>
                        <a:schemeClr val="tx1"/>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400" dirty="0">
                          <a:effectLst/>
                        </a:rPr>
                        <a:t>Delete</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400" dirty="0">
                          <a:effectLst/>
                        </a:rPr>
                        <a:t>404 (Not Found), unless you want to delete the whole collection—not often desirable.</a:t>
                      </a:r>
                    </a:p>
                  </a:txBody>
                  <a:tcPr marL="46751" marR="46751" marT="46751" marB="46751">
                    <a:lnL w="7620" cap="flat" cmpd="sng" algn="ctr">
                      <a:solidFill>
                        <a:srgbClr val="DDDDDD"/>
                      </a:solidFill>
                      <a:prstDash val="solid"/>
                      <a:round/>
                      <a:headEnd type="none" w="med" len="med"/>
                      <a:tailEnd type="none" w="med" len="med"/>
                    </a:lnL>
                    <a:lnR w="7620" cap="flat" cmpd="sng" algn="ctr">
                      <a:solidFill>
                        <a:srgbClr val="DDDDDD"/>
                      </a:solidFill>
                      <a:prstDash val="solid"/>
                      <a:round/>
                      <a:headEnd type="none" w="med" len="med"/>
                      <a:tailEnd type="none" w="med" len="med"/>
                    </a:lnR>
                    <a:lnT w="762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1400" dirty="0">
                          <a:effectLst/>
                        </a:rPr>
                        <a:t>200 (OK). 404 (Not Found), if ID not found or invalid.</a:t>
                      </a:r>
                    </a:p>
                  </a:txBody>
                  <a:tcPr marL="46751" marR="46751" marT="46751" marB="46751">
                    <a:lnL w="7620" cap="flat" cmpd="sng" algn="ctr">
                      <a:solidFill>
                        <a:srgbClr val="DDDDDD"/>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DDDDDD"/>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36330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RESTful vs. SOAP</a:t>
            </a:r>
          </a:p>
        </p:txBody>
      </p:sp>
      <p:sp>
        <p:nvSpPr>
          <p:cNvPr id="4" name="Content Placeholder 3"/>
          <p:cNvSpPr>
            <a:spLocks noGrp="1"/>
          </p:cNvSpPr>
          <p:nvPr>
            <p:ph sz="quarter" idx="1"/>
          </p:nvPr>
        </p:nvSpPr>
        <p:spPr>
          <a:xfrm>
            <a:off x="228600" y="990600"/>
            <a:ext cx="4343400" cy="5305425"/>
          </a:xfrm>
        </p:spPr>
        <p:txBody>
          <a:bodyPr>
            <a:normAutofit fontScale="70000" lnSpcReduction="20000"/>
          </a:bodyPr>
          <a:lstStyle/>
          <a:p>
            <a:pPr marL="0" indent="0">
              <a:buNone/>
            </a:pPr>
            <a:r>
              <a:rPr lang="en-US" i="1" dirty="0"/>
              <a:t>*** SOAP *** </a:t>
            </a:r>
          </a:p>
          <a:p>
            <a:r>
              <a:rPr lang="en-US" dirty="0"/>
              <a:t>Pros:</a:t>
            </a:r>
          </a:p>
          <a:p>
            <a:pPr lvl="1"/>
            <a:r>
              <a:rPr lang="en-US" dirty="0"/>
              <a:t>Language, platform, and transport agnostic</a:t>
            </a:r>
          </a:p>
          <a:p>
            <a:pPr lvl="1"/>
            <a:r>
              <a:rPr lang="en-US" dirty="0"/>
              <a:t>Designed to handle distributed computing environments</a:t>
            </a:r>
          </a:p>
          <a:p>
            <a:pPr lvl="1"/>
            <a:r>
              <a:rPr lang="en-US" dirty="0"/>
              <a:t>Is the prevailing standard for web services, and hence has better support from other standards (WSDL, WS-*) and tooling from vendors</a:t>
            </a:r>
          </a:p>
          <a:p>
            <a:pPr lvl="1"/>
            <a:r>
              <a:rPr lang="en-US" dirty="0"/>
              <a:t>Built-in error handling (faults)</a:t>
            </a:r>
          </a:p>
          <a:p>
            <a:pPr lvl="1"/>
            <a:r>
              <a:rPr lang="en-US" dirty="0"/>
              <a:t>Extensibility</a:t>
            </a:r>
          </a:p>
          <a:p>
            <a:r>
              <a:rPr lang="en-US" dirty="0"/>
              <a:t>Cons:</a:t>
            </a:r>
          </a:p>
          <a:p>
            <a:pPr lvl="1"/>
            <a:r>
              <a:rPr lang="en-US" dirty="0"/>
              <a:t>Conceptually more difficult, more "heavy-weight" than REST</a:t>
            </a:r>
          </a:p>
          <a:p>
            <a:pPr lvl="1"/>
            <a:r>
              <a:rPr lang="en-US" dirty="0"/>
              <a:t>More verbose</a:t>
            </a:r>
          </a:p>
          <a:p>
            <a:pPr lvl="1"/>
            <a:r>
              <a:rPr lang="en-US" dirty="0"/>
              <a:t>Harder to develop, requires tools</a:t>
            </a:r>
          </a:p>
        </p:txBody>
      </p:sp>
      <p:sp>
        <p:nvSpPr>
          <p:cNvPr id="3" name="Slide Number Placeholder 2"/>
          <p:cNvSpPr>
            <a:spLocks noGrp="1"/>
          </p:cNvSpPr>
          <p:nvPr>
            <p:ph type="sldNum" sz="quarter" idx="12"/>
          </p:nvPr>
        </p:nvSpPr>
        <p:spPr/>
        <p:txBody>
          <a:bodyPr/>
          <a:lstStyle/>
          <a:p>
            <a:fld id="{2E325153-1018-431B-94BC-E5F3F0342855}" type="slidenum">
              <a:rPr lang="en-US" altLang="en-US" smtClean="0"/>
              <a:pPr/>
              <a:t>13</a:t>
            </a:fld>
            <a:endParaRPr lang="en-US" altLang="en-US"/>
          </a:p>
        </p:txBody>
      </p:sp>
      <p:sp>
        <p:nvSpPr>
          <p:cNvPr id="6" name="Rectangle 5"/>
          <p:cNvSpPr/>
          <p:nvPr/>
        </p:nvSpPr>
        <p:spPr>
          <a:xfrm>
            <a:off x="1371600" y="6141036"/>
            <a:ext cx="6096000" cy="307777"/>
          </a:xfrm>
          <a:prstGeom prst="rect">
            <a:avLst/>
          </a:prstGeom>
        </p:spPr>
        <p:txBody>
          <a:bodyPr wrap="square">
            <a:spAutoFit/>
          </a:bodyPr>
          <a:lstStyle/>
          <a:p>
            <a:pPr marL="0" marR="0" lvl="2" algn="ctr">
              <a:spcBef>
                <a:spcPts val="0"/>
              </a:spcBef>
              <a:spcAft>
                <a:spcPts val="0"/>
              </a:spcAft>
            </a:pPr>
            <a:r>
              <a:rPr lang="en-US" sz="1400" u="sng" dirty="0">
                <a:solidFill>
                  <a:srgbClr val="0000FF"/>
                </a:solidFill>
                <a:latin typeface="Calibri" panose="020F0502020204030204" pitchFamily="34" charset="0"/>
                <a:ea typeface="SimSun" panose="02010600030101010101" pitchFamily="2" charset="-122"/>
                <a:cs typeface="Times New Roman" panose="02020603050405020304" pitchFamily="18" charset="0"/>
                <a:hlinkClick r:id="rId2"/>
              </a:rPr>
              <a:t>http://www.ajaxonomy.com/2008/xml/web-services-part-1-soap-vs-rest</a:t>
            </a:r>
            <a:endParaRPr lang="en-US" sz="1400" u="sng" dirty="0">
              <a:solidFill>
                <a:srgbClr val="0000FF"/>
              </a:solidFill>
              <a:latin typeface="Calibri" panose="020F0502020204030204" pitchFamily="34" charset="0"/>
              <a:ea typeface="SimSun" panose="02010600030101010101" pitchFamily="2" charset="-122"/>
              <a:cs typeface="Times New Roman" panose="02020603050405020304" pitchFamily="18" charset="0"/>
            </a:endParaRPr>
          </a:p>
        </p:txBody>
      </p:sp>
      <p:sp>
        <p:nvSpPr>
          <p:cNvPr id="13" name="Content Placeholder 3"/>
          <p:cNvSpPr txBox="1">
            <a:spLocks/>
          </p:cNvSpPr>
          <p:nvPr/>
        </p:nvSpPr>
        <p:spPr bwMode="auto">
          <a:xfrm>
            <a:off x="4673080" y="990599"/>
            <a:ext cx="43434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defTabSz="457200" rtl="0" eaLnBrk="1" fontAlgn="base" hangingPunct="1">
              <a:spcBef>
                <a:spcPts val="18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i="1" dirty="0">
                <a:effectLst>
                  <a:outerShdw blurRad="38100" dist="38100" dir="2700000" algn="tl">
                    <a:srgbClr val="000000">
                      <a:alpha val="43137"/>
                    </a:srgbClr>
                  </a:outerShdw>
                </a:effectLst>
              </a:rPr>
              <a:t>*** RESTful ***</a:t>
            </a:r>
          </a:p>
          <a:p>
            <a:r>
              <a:rPr lang="en-US" dirty="0"/>
              <a:t>Pros:</a:t>
            </a:r>
          </a:p>
          <a:p>
            <a:pPr lvl="1"/>
            <a:r>
              <a:rPr lang="en-US" dirty="0"/>
              <a:t>Lightweight, simpler to develop</a:t>
            </a:r>
          </a:p>
          <a:p>
            <a:pPr lvl="1"/>
            <a:r>
              <a:rPr lang="en-US" dirty="0"/>
              <a:t>Human readable content</a:t>
            </a:r>
          </a:p>
          <a:p>
            <a:pPr lvl="1"/>
            <a:r>
              <a:rPr lang="en-US" dirty="0"/>
              <a:t>Less reliance on additional tools</a:t>
            </a:r>
          </a:p>
          <a:p>
            <a:pPr lvl="1"/>
            <a:r>
              <a:rPr lang="en-US" dirty="0"/>
              <a:t>Concise, no need for additional messaging and abstraction layer</a:t>
            </a:r>
          </a:p>
          <a:p>
            <a:pPr lvl="1"/>
            <a:r>
              <a:rPr lang="en-US" dirty="0"/>
              <a:t>Closer in design and philosophy to the Web</a:t>
            </a:r>
          </a:p>
          <a:p>
            <a:r>
              <a:rPr lang="en-US" dirty="0"/>
              <a:t>Cons:</a:t>
            </a:r>
          </a:p>
          <a:p>
            <a:pPr lvl="1"/>
            <a:r>
              <a:rPr lang="en-US" dirty="0"/>
              <a:t>Assumes a point-to-point communication model--not usable for distributed computing environment where message may go through one or more intermediaries</a:t>
            </a:r>
          </a:p>
          <a:p>
            <a:pPr lvl="1"/>
            <a:r>
              <a:rPr lang="en-US" dirty="0"/>
              <a:t>Lack of standards support for security, policy, reliable messaging, etc., so services that have more sophisticated requirements are harder to develop ("roll your own")</a:t>
            </a:r>
          </a:p>
          <a:p>
            <a:pPr lvl="1"/>
            <a:r>
              <a:rPr lang="en-US" dirty="0"/>
              <a:t>Tied to the HTTP transport model</a:t>
            </a:r>
          </a:p>
        </p:txBody>
      </p:sp>
    </p:spTree>
    <p:extLst>
      <p:ext uri="{BB962C8B-B14F-4D97-AF65-F5344CB8AC3E}">
        <p14:creationId xmlns:p14="http://schemas.microsoft.com/office/powerpoint/2010/main" val="2199153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Quotes from book chapter</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14</a:t>
            </a:fld>
            <a:endParaRPr lang="en-US" altLang="en-US"/>
          </a:p>
        </p:txBody>
      </p:sp>
      <p:sp>
        <p:nvSpPr>
          <p:cNvPr id="4" name="Content Placeholder 3"/>
          <p:cNvSpPr>
            <a:spLocks noGrp="1"/>
          </p:cNvSpPr>
          <p:nvPr>
            <p:ph sz="quarter" idx="10"/>
          </p:nvPr>
        </p:nvSpPr>
        <p:spPr/>
        <p:txBody>
          <a:bodyPr>
            <a:normAutofit fontScale="47500" lnSpcReduction="20000"/>
          </a:bodyPr>
          <a:lstStyle/>
          <a:p>
            <a:r>
              <a:rPr lang="en-US" dirty="0"/>
              <a:t>Web services are very ambitious, providing extensibility and processing models, with extension of dealing asynchrony, reliability, integrity, confidentiality, etc. It is protocol independent although almost majority is implemented with HTTP. Service interfaces are more complex but more functional.</a:t>
            </a:r>
          </a:p>
          <a:p>
            <a:r>
              <a:rPr lang="en-US" dirty="0"/>
              <a:t>Compared to the heavyweight full stack of web service, REST is a lightweight implementation of services over the web. It is simple in implementation, resource oriented, with simple interfaces.</a:t>
            </a:r>
          </a:p>
          <a:p>
            <a:r>
              <a:rPr lang="en-US" dirty="0"/>
              <a:t>The necessary infrastructure for REST has become pervasive. The effort required to build a client to a RESTful service is also very small. Developers can begin testing such services from a common web browser, without having to develop custom client-side software, and deploying a RESTful web service is very similar to building a dynamic web site (</a:t>
            </a:r>
            <a:r>
              <a:rPr lang="en-US" dirty="0" err="1"/>
              <a:t>Pautasso</a:t>
            </a:r>
            <a:r>
              <a:rPr lang="en-US" dirty="0"/>
              <a:t> et al. 2008). Furthermore, it is possible to discover RESTful web resources without a centralized repository approach that requires registration like UDDI.</a:t>
            </a:r>
          </a:p>
          <a:p>
            <a:r>
              <a:rPr lang="en-US" dirty="0"/>
              <a:t>However, REST is not a substitute for web services. Rather, it is an alternative style that could be considered as an alternative approach for designing SOA. It has been perceived as a way to provide web services with less dependence on proprietary middleware (e.g., an application server) than the “big” web services. Exposing a system’s resources through a RESTful interface is more flexible to meet integration requirements where data need to be combined easily among different kinds of applications (e.g., the mash-ups). Generally, REST is more widely chosen for simple web applications over the Internet where consumer clients are mostly unknown, while SOAP web services are used more within an organization’s enterprise system. A quantified method of choosing REST- or SOAP-based service can be found in a tutorial at the 19th International Conference on World Wide Web (</a:t>
            </a:r>
            <a:r>
              <a:rPr lang="en-US" dirty="0" err="1"/>
              <a:t>Pautasso</a:t>
            </a:r>
            <a:r>
              <a:rPr lang="en-US" dirty="0"/>
              <a:t> and Wilde 2010).</a:t>
            </a:r>
          </a:p>
        </p:txBody>
      </p:sp>
      <p:sp>
        <p:nvSpPr>
          <p:cNvPr id="5" name="Rectangle 4"/>
          <p:cNvSpPr/>
          <p:nvPr/>
        </p:nvSpPr>
        <p:spPr>
          <a:xfrm>
            <a:off x="988234" y="5543281"/>
            <a:ext cx="7086600" cy="738664"/>
          </a:xfrm>
          <a:prstGeom prst="rect">
            <a:avLst/>
          </a:prstGeom>
        </p:spPr>
        <p:txBody>
          <a:bodyPr wrap="square">
            <a:spAutoFit/>
          </a:bodyPr>
          <a:lstStyle/>
          <a:p>
            <a:r>
              <a:rPr lang="en-US" sz="1400" dirty="0">
                <a:solidFill>
                  <a:srgbClr val="000000"/>
                </a:solidFill>
                <a:latin typeface="Verdana" panose="020B0604030504040204" pitchFamily="34" charset="0"/>
              </a:rPr>
              <a:t>Service-Oriented Development </a:t>
            </a:r>
            <a:r>
              <a:rPr lang="en-US" sz="1400" i="1" dirty="0">
                <a:solidFill>
                  <a:srgbClr val="000000"/>
                </a:solidFill>
                <a:latin typeface="Verdana" panose="020B0604030504040204" pitchFamily="34" charset="0"/>
              </a:rPr>
              <a:t>Andy Wang and Jack Zheng, </a:t>
            </a:r>
            <a:r>
              <a:rPr lang="en-US" sz="1400" dirty="0"/>
              <a:t>In book: Computing Handbook, Third Edition: Computer Science and Software Engineering, Publisher: CRC Press</a:t>
            </a:r>
          </a:p>
        </p:txBody>
      </p:sp>
    </p:spTree>
    <p:extLst>
      <p:ext uri="{BB962C8B-B14F-4D97-AF65-F5344CB8AC3E}">
        <p14:creationId xmlns:p14="http://schemas.microsoft.com/office/powerpoint/2010/main" val="2130358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Consuming Services/APIs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15</a:t>
            </a:fld>
            <a:endParaRPr lang="en-US" altLang="en-US"/>
          </a:p>
        </p:txBody>
      </p:sp>
      <p:sp>
        <p:nvSpPr>
          <p:cNvPr id="4" name="Content Placeholder 3"/>
          <p:cNvSpPr>
            <a:spLocks noGrp="1"/>
          </p:cNvSpPr>
          <p:nvPr>
            <p:ph sz="quarter" idx="10"/>
          </p:nvPr>
        </p:nvSpPr>
        <p:spPr/>
        <p:txBody>
          <a:bodyPr>
            <a:normAutofit/>
          </a:bodyPr>
          <a:lstStyle/>
          <a:p>
            <a:r>
              <a:rPr lang="en-US" dirty="0"/>
              <a:t>There are three basic ways for a web or mobile application issues service calls and then processes the responses.</a:t>
            </a:r>
          </a:p>
        </p:txBody>
      </p:sp>
      <p:graphicFrame>
        <p:nvGraphicFramePr>
          <p:cNvPr id="5" name="Table 4"/>
          <p:cNvGraphicFramePr>
            <a:graphicFrameLocks noGrp="1"/>
          </p:cNvGraphicFramePr>
          <p:nvPr>
            <p:extLst>
              <p:ext uri="{D42A27DB-BD31-4B8C-83A1-F6EECF244321}">
                <p14:modId xmlns:p14="http://schemas.microsoft.com/office/powerpoint/2010/main" val="1485458910"/>
              </p:ext>
            </p:extLst>
          </p:nvPr>
        </p:nvGraphicFramePr>
        <p:xfrm>
          <a:off x="609600" y="2667000"/>
          <a:ext cx="7848600" cy="3840480"/>
        </p:xfrm>
        <a:graphic>
          <a:graphicData uri="http://schemas.openxmlformats.org/drawingml/2006/table">
            <a:tbl>
              <a:tblPr bandRow="1">
                <a:tableStyleId>{5C22544A-7EE6-4342-B048-85BDC9FD1C3A}</a:tableStyleId>
              </a:tblPr>
              <a:tblGrid>
                <a:gridCol w="2350720">
                  <a:extLst>
                    <a:ext uri="{9D8B030D-6E8A-4147-A177-3AD203B41FA5}">
                      <a16:colId xmlns:a16="http://schemas.microsoft.com/office/drawing/2014/main" val="3402866238"/>
                    </a:ext>
                  </a:extLst>
                </a:gridCol>
                <a:gridCol w="5497880">
                  <a:extLst>
                    <a:ext uri="{9D8B030D-6E8A-4147-A177-3AD203B41FA5}">
                      <a16:colId xmlns:a16="http://schemas.microsoft.com/office/drawing/2014/main" val="3410804795"/>
                    </a:ext>
                  </a:extLst>
                </a:gridCol>
              </a:tblGrid>
              <a:tr h="370840">
                <a:tc>
                  <a:txBody>
                    <a:bodyPr/>
                    <a:lstStyle/>
                    <a:p>
                      <a:r>
                        <a:rPr lang="en-US" dirty="0"/>
                        <a:t>Server side</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Server side frameworks like PHP can directly issue HTTP requests and process the response (for example, JSON)</a:t>
                      </a:r>
                    </a:p>
                    <a:p>
                      <a:endParaRPr lang="en-US" dirty="0"/>
                    </a:p>
                  </a:txBody>
                  <a:tcPr/>
                </a:tc>
                <a:extLst>
                  <a:ext uri="{0D108BD9-81ED-4DB2-BD59-A6C34878D82A}">
                    <a16:rowId xmlns:a16="http://schemas.microsoft.com/office/drawing/2014/main" val="220752886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client side (browser or mobile</a:t>
                      </a:r>
                      <a:r>
                        <a:rPr lang="en-US" baseline="0" dirty="0"/>
                        <a:t> app</a:t>
                      </a:r>
                      <a:r>
                        <a:rPr lang="en-US" dirty="0"/>
                        <a:t>)</a:t>
                      </a:r>
                    </a:p>
                  </a:txBody>
                  <a:tcPr/>
                </a:tc>
                <a:tc>
                  <a:txBody>
                    <a:bodyPr/>
                    <a:lstStyle/>
                    <a:p>
                      <a:pPr marL="0" lvl="1" indent="0"/>
                      <a:r>
                        <a:rPr lang="en-US" dirty="0"/>
                        <a:t>JavaScript can call services through AJAX.</a:t>
                      </a:r>
                    </a:p>
                    <a:p>
                      <a:pPr marL="0" lvl="1" indent="0"/>
                      <a:r>
                        <a:rPr lang="en-US" dirty="0"/>
                        <a:t>In a website,</a:t>
                      </a:r>
                      <a:r>
                        <a:rPr lang="en-US" baseline="0" dirty="0"/>
                        <a:t> t</a:t>
                      </a:r>
                      <a:r>
                        <a:rPr lang="en-US" dirty="0"/>
                        <a:t>here are cross-domain concerns which some services do not directly support this way (more will be discussed in module 7)</a:t>
                      </a:r>
                    </a:p>
                    <a:p>
                      <a:endParaRPr lang="en-US" dirty="0"/>
                    </a:p>
                  </a:txBody>
                  <a:tcPr/>
                </a:tc>
                <a:extLst>
                  <a:ext uri="{0D108BD9-81ED-4DB2-BD59-A6C34878D82A}">
                    <a16:rowId xmlns:a16="http://schemas.microsoft.com/office/drawing/2014/main" val="3449213998"/>
                  </a:ext>
                </a:extLst>
              </a:tr>
              <a:tr h="370840">
                <a:tc>
                  <a:txBody>
                    <a:bodyPr/>
                    <a:lstStyle/>
                    <a:p>
                      <a:r>
                        <a:rPr lang="en-US" dirty="0"/>
                        <a:t>Hybrid (proxy)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Server side frameworks like PHP directly issue HTTP requests and dump the response (JSON) to JavaScript for processing. Used when cross-domain is not allowed for a service.</a:t>
                      </a:r>
                    </a:p>
                  </a:txBody>
                  <a:tcPr/>
                </a:tc>
                <a:extLst>
                  <a:ext uri="{0D108BD9-81ED-4DB2-BD59-A6C34878D82A}">
                    <a16:rowId xmlns:a16="http://schemas.microsoft.com/office/drawing/2014/main" val="1280760368"/>
                  </a:ext>
                </a:extLst>
              </a:tr>
            </a:tbl>
          </a:graphicData>
        </a:graphic>
      </p:graphicFrame>
    </p:spTree>
    <p:extLst>
      <p:ext uri="{BB962C8B-B14F-4D97-AF65-F5344CB8AC3E}">
        <p14:creationId xmlns:p14="http://schemas.microsoft.com/office/powerpoint/2010/main" val="428880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Examples Explanation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16</a:t>
            </a:fld>
            <a:endParaRPr lang="en-US" altLang="en-US"/>
          </a:p>
        </p:txBody>
      </p:sp>
      <p:sp>
        <p:nvSpPr>
          <p:cNvPr id="4" name="Content Placeholder 3"/>
          <p:cNvSpPr>
            <a:spLocks noGrp="1"/>
          </p:cNvSpPr>
          <p:nvPr>
            <p:ph sz="quarter" idx="10"/>
          </p:nvPr>
        </p:nvSpPr>
        <p:spPr/>
        <p:txBody>
          <a:bodyPr/>
          <a:lstStyle/>
          <a:p>
            <a:r>
              <a:rPr lang="en-US" dirty="0"/>
              <a:t>  </a:t>
            </a:r>
          </a:p>
        </p:txBody>
      </p:sp>
      <p:graphicFrame>
        <p:nvGraphicFramePr>
          <p:cNvPr id="5" name="Content Placeholder 4"/>
          <p:cNvGraphicFramePr>
            <a:graphicFrameLocks/>
          </p:cNvGraphicFramePr>
          <p:nvPr>
            <p:extLst>
              <p:ext uri="{D42A27DB-BD31-4B8C-83A1-F6EECF244321}">
                <p14:modId xmlns:p14="http://schemas.microsoft.com/office/powerpoint/2010/main" val="2492314761"/>
              </p:ext>
            </p:extLst>
          </p:nvPr>
        </p:nvGraphicFramePr>
        <p:xfrm>
          <a:off x="228599" y="1066800"/>
          <a:ext cx="8716962" cy="4837689"/>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20000"/>
                    </a:ext>
                  </a:extLst>
                </a:gridCol>
                <a:gridCol w="5821361">
                  <a:extLst>
                    <a:ext uri="{9D8B030D-6E8A-4147-A177-3AD203B41FA5}">
                      <a16:colId xmlns:a16="http://schemas.microsoft.com/office/drawing/2014/main" val="20001"/>
                    </a:ext>
                  </a:extLst>
                </a:gridCol>
              </a:tblGrid>
              <a:tr h="418089">
                <a:tc>
                  <a:txBody>
                    <a:bodyPr/>
                    <a:lstStyle/>
                    <a:p>
                      <a:r>
                        <a:rPr lang="en-US" sz="1400" dirty="0"/>
                        <a:t>Files</a:t>
                      </a:r>
                    </a:p>
                  </a:txBody>
                  <a:tcPr/>
                </a:tc>
                <a:tc>
                  <a:txBody>
                    <a:bodyPr/>
                    <a:lstStyle/>
                    <a:p>
                      <a:r>
                        <a:rPr lang="en-US" sz="1400" dirty="0"/>
                        <a:t>Example explanation</a:t>
                      </a:r>
                    </a:p>
                  </a:txBody>
                  <a:tcPr/>
                </a:tc>
                <a:extLst>
                  <a:ext uri="{0D108BD9-81ED-4DB2-BD59-A6C34878D82A}">
                    <a16:rowId xmlns:a16="http://schemas.microsoft.com/office/drawing/2014/main" val="10000"/>
                  </a:ext>
                </a:extLst>
              </a:tr>
              <a:tr h="671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itbook.store-search-1.php</a:t>
                      </a:r>
                    </a:p>
                  </a:txBody>
                  <a:tcPr/>
                </a:tc>
                <a:tc>
                  <a:txBody>
                    <a:bodyPr/>
                    <a:lstStyle/>
                    <a:p>
                      <a:pPr marL="0" lvl="0" indent="0">
                        <a:buNone/>
                      </a:pPr>
                      <a:r>
                        <a:rPr lang="en-US" sz="1400" dirty="0"/>
                        <a:t>This examples demos the first way to consume</a:t>
                      </a:r>
                      <a:r>
                        <a:rPr lang="en-US" sz="1400" baseline="0" dirty="0"/>
                        <a:t> an RESTful web API: using PHP at the server side. There is no cross-origin concern since it is from a server.</a:t>
                      </a:r>
                      <a:endParaRPr lang="en-US" sz="1400" dirty="0"/>
                    </a:p>
                  </a:txBody>
                  <a:tcPr/>
                </a:tc>
                <a:extLst>
                  <a:ext uri="{0D108BD9-81ED-4DB2-BD59-A6C34878D82A}">
                    <a16:rowId xmlns:a16="http://schemas.microsoft.com/office/drawing/2014/main" val="3125455593"/>
                  </a:ext>
                </a:extLst>
              </a:tr>
              <a:tr h="12596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itbook.store-search-2.html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it-ebooks-search2.html</a:t>
                      </a:r>
                    </a:p>
                  </a:txBody>
                  <a:tcPr/>
                </a:tc>
                <a:tc>
                  <a:txBody>
                    <a:bodyPr/>
                    <a:lstStyle/>
                    <a:p>
                      <a:pPr lvl="0"/>
                      <a:r>
                        <a:rPr lang="en-US" sz="1400" dirty="0"/>
                        <a:t>These 2 examples demo the second way to consume an</a:t>
                      </a:r>
                      <a:r>
                        <a:rPr lang="en-US" sz="1400" baseline="0" dirty="0"/>
                        <a:t> RESTful web API: using JavaScript at the client side. </a:t>
                      </a:r>
                    </a:p>
                    <a:p>
                      <a:pPr marL="285750" lvl="0" indent="-285750">
                        <a:buFont typeface="Arial" panose="020B0604020202020204" pitchFamily="34" charset="0"/>
                        <a:buChar char="•"/>
                      </a:pPr>
                      <a:r>
                        <a:rPr lang="en-US" sz="1400" baseline="0" dirty="0"/>
                        <a:t>The first file (example) will NOT work as the service (</a:t>
                      </a:r>
                      <a:r>
                        <a:rPr lang="en-US" sz="1400" baseline="0" dirty="0">
                          <a:hlinkClick r:id="rId2"/>
                        </a:rPr>
                        <a:t>https://api.itbook.store/1.0/search/mobile%20web</a:t>
                      </a:r>
                      <a:r>
                        <a:rPr lang="en-US" sz="1400" baseline="0" dirty="0"/>
                        <a:t>) sets a cross origin restriction. See the browser developer tool console.</a:t>
                      </a:r>
                    </a:p>
                    <a:p>
                      <a:pPr marL="285750" lvl="0" indent="-285750">
                        <a:buFont typeface="Arial" panose="020B0604020202020204" pitchFamily="34" charset="0"/>
                        <a:buChar char="•"/>
                      </a:pPr>
                      <a:r>
                        <a:rPr lang="en-US" sz="1400" baseline="0" dirty="0"/>
                        <a:t>The second file will work as it uses a different service (</a:t>
                      </a:r>
                      <a:r>
                        <a:rPr lang="en-US" sz="1400" baseline="0" dirty="0">
                          <a:hlinkClick r:id="rId3"/>
                        </a:rPr>
                        <a:t>http://it-ebooks-api.info/v1/search/php</a:t>
                      </a:r>
                      <a:r>
                        <a:rPr lang="en-US" sz="1400" baseline="0" dirty="0"/>
                        <a:t>) that does not set such a restriction.</a:t>
                      </a:r>
                    </a:p>
                  </a:txBody>
                  <a:tcPr/>
                </a:tc>
                <a:extLst>
                  <a:ext uri="{0D108BD9-81ED-4DB2-BD59-A6C34878D82A}">
                    <a16:rowId xmlns:a16="http://schemas.microsoft.com/office/drawing/2014/main" val="10002"/>
                  </a:ext>
                </a:extLst>
              </a:tr>
              <a:tr h="7518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itbook.store-search-3.php</a:t>
                      </a:r>
                    </a:p>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This examples demos the second way to consume an</a:t>
                      </a:r>
                      <a:r>
                        <a:rPr lang="en-US" sz="1400" baseline="0" dirty="0"/>
                        <a:t> RESTful web API: hybrid. This bypasses the restriction for the example above (</a:t>
                      </a:r>
                      <a:r>
                        <a:rPr lang="en-US" sz="1400" dirty="0"/>
                        <a:t>itbook.store-search-2.html</a:t>
                      </a:r>
                      <a:r>
                        <a:rPr lang="en-US" sz="1400" baseline="0" dirty="0"/>
                        <a:t>). More details will be covered in later modules.</a:t>
                      </a:r>
                      <a:endParaRPr lang="en-US" sz="1400" dirty="0"/>
                    </a:p>
                  </a:txBody>
                  <a:tcPr/>
                </a:tc>
                <a:extLst>
                  <a:ext uri="{0D108BD9-81ED-4DB2-BD59-A6C34878D82A}">
                    <a16:rowId xmlns:a16="http://schemas.microsoft.com/office/drawing/2014/main" val="10004"/>
                  </a:ext>
                </a:extLst>
              </a:tr>
              <a:tr h="1113747">
                <a:tc>
                  <a:txBody>
                    <a:bodyPr/>
                    <a:lstStyle/>
                    <a:p>
                      <a:r>
                        <a:rPr lang="en-US" sz="1400" dirty="0" err="1"/>
                        <a:t>jsonplaceholder-getcomments.php</a:t>
                      </a:r>
                      <a:endParaRPr lang="en-US" sz="1400" dirty="0"/>
                    </a:p>
                    <a:p>
                      <a:r>
                        <a:rPr lang="en-US" sz="1400" dirty="0"/>
                        <a:t>jsonplaceholder-addcomment.html</a:t>
                      </a:r>
                    </a:p>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hlinkClick r:id="rId4"/>
                        </a:rPr>
                        <a:t>http://jsonplaceholder.typicode.com</a:t>
                      </a:r>
                      <a:r>
                        <a:rPr lang="en-US" sz="1400" baseline="0" dirty="0"/>
                        <a:t> provide RESTful web service playground, and you can practice all HTTP method calls.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aseline="0" dirty="0"/>
                        <a:t>This example is for demonstration purpose only. AJAX will be covered later.</a:t>
                      </a:r>
                      <a:endParaRPr lang="en-US" sz="1400" dirty="0"/>
                    </a:p>
                  </a:txBody>
                  <a:tcPr/>
                </a:tc>
                <a:extLst>
                  <a:ext uri="{0D108BD9-81ED-4DB2-BD59-A6C34878D82A}">
                    <a16:rowId xmlns:a16="http://schemas.microsoft.com/office/drawing/2014/main" val="160055997"/>
                  </a:ext>
                </a:extLst>
              </a:tr>
            </a:tbl>
          </a:graphicData>
        </a:graphic>
      </p:graphicFrame>
      <p:sp>
        <p:nvSpPr>
          <p:cNvPr id="6" name="Rectangle 5"/>
          <p:cNvSpPr/>
          <p:nvPr/>
        </p:nvSpPr>
        <p:spPr>
          <a:xfrm>
            <a:off x="1752600" y="5936184"/>
            <a:ext cx="5257800" cy="584775"/>
          </a:xfrm>
          <a:prstGeom prst="rect">
            <a:avLst/>
          </a:prstGeom>
        </p:spPr>
        <p:txBody>
          <a:bodyPr wrap="square">
            <a:spAutoFit/>
          </a:bodyPr>
          <a:lstStyle/>
          <a:p>
            <a:r>
              <a:rPr lang="en-US" sz="1600" dirty="0"/>
              <a:t>Source codes can be downloaded and see live demo at</a:t>
            </a:r>
          </a:p>
          <a:p>
            <a:r>
              <a:rPr lang="en-US" sz="1600" dirty="0">
                <a:hlinkClick r:id="rId5"/>
              </a:rPr>
              <a:t>http://it4203.azurewebsites.net/demo/rest</a:t>
            </a:r>
            <a:endParaRPr lang="en-US" sz="1600" dirty="0"/>
          </a:p>
        </p:txBody>
      </p:sp>
    </p:spTree>
    <p:extLst>
      <p:ext uri="{BB962C8B-B14F-4D97-AF65-F5344CB8AC3E}">
        <p14:creationId xmlns:p14="http://schemas.microsoft.com/office/powerpoint/2010/main" val="2145429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Calling the Service Using PHP</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17</a:t>
            </a:fld>
            <a:endParaRPr lang="en-US" altLang="en-US"/>
          </a:p>
        </p:txBody>
      </p:sp>
      <p:sp>
        <p:nvSpPr>
          <p:cNvPr id="4" name="Content Placeholder 3"/>
          <p:cNvSpPr>
            <a:spLocks noGrp="1"/>
          </p:cNvSpPr>
          <p:nvPr>
            <p:ph sz="quarter" idx="10"/>
          </p:nvPr>
        </p:nvSpPr>
        <p:spPr/>
        <p:txBody>
          <a:bodyPr>
            <a:normAutofit fontScale="92500"/>
          </a:bodyPr>
          <a:lstStyle/>
          <a:p>
            <a:r>
              <a:rPr lang="en-US" dirty="0"/>
              <a:t>Use file-get-contents function to issue HTTP requests; the response will be stored in a variable.</a:t>
            </a:r>
          </a:p>
          <a:p>
            <a:endParaRPr lang="en-US" dirty="0"/>
          </a:p>
          <a:p>
            <a:endParaRPr lang="en-US" dirty="0"/>
          </a:p>
          <a:p>
            <a:endParaRPr lang="en-US" dirty="0"/>
          </a:p>
          <a:p>
            <a:endParaRPr lang="en-US" dirty="0"/>
          </a:p>
          <a:p>
            <a:r>
              <a:rPr lang="en-US" dirty="0"/>
              <a:t>Read more:</a:t>
            </a:r>
          </a:p>
          <a:p>
            <a:pPr lvl="1"/>
            <a:r>
              <a:rPr lang="en-US" u="sng" dirty="0">
                <a:hlinkClick r:id="rId2"/>
              </a:rPr>
              <a:t>http://rest.elkstein.org/2008/02/using-rest-in-php.html</a:t>
            </a:r>
            <a:r>
              <a:rPr lang="en-US" dirty="0"/>
              <a:t> </a:t>
            </a:r>
            <a:endParaRPr lang="en-US" dirty="0">
              <a:hlinkClick r:id="rId3"/>
            </a:endParaRPr>
          </a:p>
          <a:p>
            <a:pPr lvl="1"/>
            <a:r>
              <a:rPr lang="en-US" dirty="0">
                <a:hlinkClick r:id="rId3"/>
              </a:rPr>
              <a:t>http://php.net/manual/en/function.file-get-contents.php</a:t>
            </a:r>
            <a:endParaRPr lang="en-US" dirty="0"/>
          </a:p>
        </p:txBody>
      </p:sp>
      <p:sp>
        <p:nvSpPr>
          <p:cNvPr id="5" name="Rectangle 4"/>
          <p:cNvSpPr/>
          <p:nvPr/>
        </p:nvSpPr>
        <p:spPr>
          <a:xfrm>
            <a:off x="596402" y="2286000"/>
            <a:ext cx="7981354" cy="20313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dirty="0"/>
              <a:t>itbook.store-search-1.php</a:t>
            </a:r>
          </a:p>
          <a:p>
            <a:endParaRPr lang="en-US" dirty="0"/>
          </a:p>
          <a:p>
            <a:r>
              <a:rPr lang="en-US" dirty="0"/>
              <a:t>&lt;?</a:t>
            </a:r>
            <a:r>
              <a:rPr lang="en-US" dirty="0" err="1"/>
              <a:t>php</a:t>
            </a:r>
            <a:endParaRPr lang="en-US" dirty="0"/>
          </a:p>
          <a:p>
            <a:r>
              <a:rPr lang="en-US" dirty="0"/>
              <a:t>	</a:t>
            </a:r>
            <a:r>
              <a:rPr lang="fr-FR" dirty="0"/>
              <a:t>$</a:t>
            </a:r>
            <a:r>
              <a:rPr lang="fr-FR" dirty="0" err="1"/>
              <a:t>service_point</a:t>
            </a:r>
            <a:r>
              <a:rPr lang="fr-FR" dirty="0"/>
              <a:t> ="https://api.itbook.store/1.0/search/mobile%20web";</a:t>
            </a:r>
          </a:p>
          <a:p>
            <a:r>
              <a:rPr lang="fr-FR" dirty="0"/>
              <a:t>	$</a:t>
            </a:r>
            <a:r>
              <a:rPr lang="fr-FR" dirty="0" err="1"/>
              <a:t>response</a:t>
            </a:r>
            <a:r>
              <a:rPr lang="fr-FR" dirty="0"/>
              <a:t>=</a:t>
            </a:r>
            <a:r>
              <a:rPr lang="fr-FR" dirty="0" err="1"/>
              <a:t>file_get_contents</a:t>
            </a:r>
            <a:r>
              <a:rPr lang="fr-FR" dirty="0"/>
              <a:t>($</a:t>
            </a:r>
            <a:r>
              <a:rPr lang="fr-FR" dirty="0" err="1"/>
              <a:t>service_point</a:t>
            </a:r>
            <a:r>
              <a:rPr lang="fr-FR" dirty="0"/>
              <a:t>);</a:t>
            </a:r>
          </a:p>
          <a:p>
            <a:r>
              <a:rPr lang="fr-FR" dirty="0"/>
              <a:t>	$</a:t>
            </a:r>
            <a:r>
              <a:rPr lang="fr-FR" dirty="0" err="1"/>
              <a:t>json</a:t>
            </a:r>
            <a:r>
              <a:rPr lang="fr-FR" dirty="0"/>
              <a:t>=</a:t>
            </a:r>
            <a:r>
              <a:rPr lang="fr-FR" dirty="0" err="1"/>
              <a:t>json_decode</a:t>
            </a:r>
            <a:r>
              <a:rPr lang="fr-FR" dirty="0"/>
              <a:t>($</a:t>
            </a:r>
            <a:r>
              <a:rPr lang="fr-FR" dirty="0" err="1"/>
              <a:t>response</a:t>
            </a:r>
            <a:r>
              <a:rPr lang="fr-FR" dirty="0"/>
              <a:t>);</a:t>
            </a:r>
          </a:p>
          <a:p>
            <a:r>
              <a:rPr lang="en-US" dirty="0"/>
              <a:t>?&gt;</a:t>
            </a:r>
          </a:p>
        </p:txBody>
      </p:sp>
    </p:spTree>
    <p:extLst>
      <p:ext uri="{BB962C8B-B14F-4D97-AF65-F5344CB8AC3E}">
        <p14:creationId xmlns:p14="http://schemas.microsoft.com/office/powerpoint/2010/main" val="1562597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it-ebooks-search2.html</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18</a:t>
            </a:fld>
            <a:endParaRPr lang="en-US" altLang="en-US"/>
          </a:p>
        </p:txBody>
      </p:sp>
      <p:sp>
        <p:nvSpPr>
          <p:cNvPr id="5" name="Rectangle 4"/>
          <p:cNvSpPr/>
          <p:nvPr/>
        </p:nvSpPr>
        <p:spPr>
          <a:xfrm>
            <a:off x="1371600" y="1979861"/>
            <a:ext cx="7162800" cy="46166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solidFill>
                  <a:srgbClr val="808080"/>
                </a:solidFill>
                <a:latin typeface="Consolas" panose="020B0609020204030204" pitchFamily="49" charset="0"/>
              </a:rPr>
              <a:t>&lt;</a:t>
            </a:r>
            <a:r>
              <a:rPr lang="en-US" sz="1400" dirty="0">
                <a:solidFill>
                  <a:srgbClr val="569CD6"/>
                </a:solidFill>
                <a:latin typeface="Consolas" panose="020B0609020204030204" pitchFamily="49" charset="0"/>
              </a:rPr>
              <a:t>script</a:t>
            </a:r>
            <a:r>
              <a:rPr lang="en-US" sz="1400" dirty="0">
                <a:solidFill>
                  <a:srgbClr val="808080"/>
                </a:solidFill>
                <a:latin typeface="Consolas" panose="020B0609020204030204" pitchFamily="49" charset="0"/>
              </a:rPr>
              <a:t>&gt;</a:t>
            </a:r>
            <a:endParaRPr lang="en-US" sz="1400" dirty="0">
              <a:solidFill>
                <a:srgbClr val="D4D4D4"/>
              </a:solidFill>
              <a:latin typeface="Consolas" panose="020B0609020204030204" pitchFamily="49" charset="0"/>
            </a:endParaRPr>
          </a:p>
          <a:p>
            <a:r>
              <a:rPr lang="en-US" sz="1400" dirty="0">
                <a:solidFill>
                  <a:srgbClr val="DCDCAA"/>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a:solidFill>
                  <a:srgbClr val="569CD6"/>
                </a:solidFill>
                <a:latin typeface="Consolas" panose="020B0609020204030204" pitchFamily="49" charset="0"/>
              </a:rPr>
              <a:t>function</a:t>
            </a:r>
            <a:r>
              <a:rPr lang="en-US" sz="1400" dirty="0">
                <a:solidFill>
                  <a:srgbClr val="D4D4D4"/>
                </a:solidFill>
                <a:latin typeface="Consolas" panose="020B0609020204030204" pitchFamily="49" charset="0"/>
              </a:rPr>
              <a:t>(){</a:t>
            </a:r>
          </a:p>
          <a:p>
            <a:r>
              <a:rPr lang="en-US" sz="1400" dirty="0">
                <a:solidFill>
                  <a:srgbClr val="9CDCFE"/>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err="1">
                <a:solidFill>
                  <a:srgbClr val="DCDCAA"/>
                </a:solidFill>
                <a:latin typeface="Consolas" panose="020B0609020204030204" pitchFamily="49" charset="0"/>
              </a:rPr>
              <a:t>getJSON</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"http://it-ebooks-api.info/v1/search/</a:t>
            </a:r>
            <a:r>
              <a:rPr lang="en-US" sz="1400" dirty="0" err="1">
                <a:solidFill>
                  <a:srgbClr val="CE9178"/>
                </a:solidFill>
                <a:latin typeface="Consolas" panose="020B0609020204030204" pitchFamily="49" charset="0"/>
              </a:rPr>
              <a:t>php</a:t>
            </a:r>
            <a:r>
              <a:rPr lang="en-US" sz="1400" dirty="0">
                <a:solidFill>
                  <a:srgbClr val="CE9178"/>
                </a:solidFill>
                <a:latin typeface="Consolas" panose="020B0609020204030204" pitchFamily="49" charset="0"/>
              </a:rPr>
              <a:t>"</a:t>
            </a:r>
            <a:r>
              <a:rPr lang="en-US" sz="1400" dirty="0">
                <a:solidFill>
                  <a:srgbClr val="D4D4D4"/>
                </a:solidFill>
                <a:latin typeface="Consolas" panose="020B0609020204030204" pitchFamily="49" charset="0"/>
              </a:rPr>
              <a:t>, </a:t>
            </a:r>
            <a:r>
              <a:rPr lang="en-US" sz="1400" dirty="0">
                <a:solidFill>
                  <a:srgbClr val="569CD6"/>
                </a:solidFill>
                <a:latin typeface="Consolas" panose="020B0609020204030204" pitchFamily="49" charset="0"/>
              </a:rPr>
              <a:t>function</a:t>
            </a:r>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json</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r>
              <a:rPr lang="en-US" sz="1400" dirty="0" err="1">
                <a:solidFill>
                  <a:srgbClr val="569CD6"/>
                </a:solidFill>
                <a:latin typeface="Consolas" panose="020B0609020204030204" pitchFamily="49" charset="0"/>
              </a:rPr>
              <a:t>var</a:t>
            </a:r>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r>
              <a:rPr lang="en-US" sz="1400" dirty="0">
                <a:solidFill>
                  <a:srgbClr val="C586C0"/>
                </a:solidFill>
                <a:latin typeface="Consolas" panose="020B0609020204030204" pitchFamily="49" charset="0"/>
              </a:rPr>
              <a:t>for</a:t>
            </a:r>
            <a:r>
              <a:rPr lang="en-US" sz="1400" dirty="0">
                <a:solidFill>
                  <a:srgbClr val="D4D4D4"/>
                </a:solidFill>
                <a:latin typeface="Consolas" panose="020B0609020204030204" pitchFamily="49" charset="0"/>
              </a:rPr>
              <a:t> (</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 </a:t>
            </a:r>
            <a:r>
              <a:rPr lang="en-US" sz="1400" dirty="0">
                <a:solidFill>
                  <a:srgbClr val="569CD6"/>
                </a:solidFill>
                <a:latin typeface="Consolas" panose="020B0609020204030204" pitchFamily="49" charset="0"/>
              </a:rPr>
              <a:t>in</a:t>
            </a:r>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p>
          <a:p>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"&lt;</a:t>
            </a:r>
            <a:r>
              <a:rPr lang="en-US" sz="1400" dirty="0" err="1">
                <a:solidFill>
                  <a:srgbClr val="CE9178"/>
                </a:solidFill>
                <a:latin typeface="Consolas" panose="020B0609020204030204" pitchFamily="49" charset="0"/>
              </a:rPr>
              <a:t>br</a:t>
            </a:r>
            <a:r>
              <a:rPr lang="en-US" sz="1400" dirty="0">
                <a:solidFill>
                  <a:srgbClr val="CE9178"/>
                </a:solidFill>
                <a:latin typeface="Consolas" panose="020B0609020204030204" pitchFamily="49" charset="0"/>
              </a:rPr>
              <a:t>&gt;&lt;</a:t>
            </a:r>
            <a:r>
              <a:rPr lang="en-US" sz="1400" dirty="0" err="1">
                <a:solidFill>
                  <a:srgbClr val="CE9178"/>
                </a:solidFill>
                <a:latin typeface="Consolas" panose="020B0609020204030204" pitchFamily="49" charset="0"/>
              </a:rPr>
              <a:t>img</a:t>
            </a:r>
            <a:r>
              <a:rPr lang="en-US" sz="1400" dirty="0">
                <a:solidFill>
                  <a:srgbClr val="CE9178"/>
                </a:solidFill>
                <a:latin typeface="Consolas" panose="020B0609020204030204" pitchFamily="49" charset="0"/>
              </a:rPr>
              <a:t> </a:t>
            </a:r>
            <a:r>
              <a:rPr lang="en-US" sz="1400" dirty="0" err="1">
                <a:solidFill>
                  <a:srgbClr val="CE9178"/>
                </a:solidFill>
                <a:latin typeface="Consolas" panose="020B0609020204030204" pitchFamily="49" charset="0"/>
              </a:rPr>
              <a:t>src</a:t>
            </a:r>
            <a:r>
              <a:rPr lang="en-US" sz="1400" dirty="0">
                <a:solidFill>
                  <a:srgbClr val="CE9178"/>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Image</a:t>
            </a:r>
            <a:r>
              <a:rPr lang="en-US" sz="1400" dirty="0">
                <a:solidFill>
                  <a:srgbClr val="D4D4D4"/>
                </a:solidFill>
                <a:latin typeface="Consolas" panose="020B0609020204030204" pitchFamily="49" charset="0"/>
              </a:rPr>
              <a:t>+ </a:t>
            </a:r>
            <a:r>
              <a:rPr lang="en-US" sz="1400" dirty="0">
                <a:solidFill>
                  <a:srgbClr val="CE9178"/>
                </a:solidFill>
                <a:latin typeface="Consolas" panose="020B0609020204030204" pitchFamily="49" charset="0"/>
              </a:rPr>
              <a:t>"' height='100' style='</a:t>
            </a:r>
            <a:r>
              <a:rPr lang="en-US" sz="1400" dirty="0" err="1">
                <a:solidFill>
                  <a:srgbClr val="CE9178"/>
                </a:solidFill>
                <a:latin typeface="Consolas" panose="020B0609020204030204" pitchFamily="49" charset="0"/>
              </a:rPr>
              <a:t>float:left</a:t>
            </a:r>
            <a:r>
              <a:rPr lang="en-US" sz="1400" dirty="0">
                <a:solidFill>
                  <a:srgbClr val="CE9178"/>
                </a:solidFill>
                <a:latin typeface="Consolas" panose="020B0609020204030204" pitchFamily="49" charset="0"/>
              </a:rPr>
              <a:t>'&gt;"</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"&lt;h3&gt;"</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Title</a:t>
            </a:r>
            <a:r>
              <a:rPr lang="en-US" sz="1400" dirty="0">
                <a:solidFill>
                  <a:srgbClr val="D4D4D4"/>
                </a:solidFill>
                <a:latin typeface="Consolas" panose="020B0609020204030204" pitchFamily="49" charset="0"/>
              </a:rPr>
              <a:t>+ </a:t>
            </a:r>
            <a:r>
              <a:rPr lang="en-US" sz="1400" dirty="0">
                <a:solidFill>
                  <a:srgbClr val="CE9178"/>
                </a:solidFill>
                <a:latin typeface="Consolas" panose="020B0609020204030204" pitchFamily="49" charset="0"/>
              </a:rPr>
              <a:t>"&lt;/h3&gt;"</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"&lt;a </a:t>
            </a:r>
            <a:r>
              <a:rPr lang="en-US" sz="1400" dirty="0" err="1">
                <a:solidFill>
                  <a:srgbClr val="CE9178"/>
                </a:solidFill>
                <a:latin typeface="Consolas" panose="020B0609020204030204" pitchFamily="49" charset="0"/>
              </a:rPr>
              <a:t>href</a:t>
            </a:r>
            <a:r>
              <a:rPr lang="en-US" sz="1400" dirty="0">
                <a:solidFill>
                  <a:srgbClr val="CE9178"/>
                </a:solidFill>
                <a:latin typeface="Consolas" panose="020B0609020204030204" pitchFamily="49" charset="0"/>
              </a:rPr>
              <a:t>='</a:t>
            </a:r>
            <a:r>
              <a:rPr lang="en-US" sz="1400" dirty="0" err="1">
                <a:solidFill>
                  <a:srgbClr val="CE9178"/>
                </a:solidFill>
                <a:latin typeface="Consolas" panose="020B0609020204030204" pitchFamily="49" charset="0"/>
              </a:rPr>
              <a:t>itebooks-book.php?id</a:t>
            </a:r>
            <a:r>
              <a:rPr lang="en-US" sz="1400" dirty="0">
                <a:solidFill>
                  <a:srgbClr val="CE9178"/>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ID</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"'&gt;Link to detail book information&lt;/a&gt;&lt;</a:t>
            </a:r>
            <a:r>
              <a:rPr lang="en-US" sz="1400" dirty="0" err="1">
                <a:solidFill>
                  <a:srgbClr val="CE9178"/>
                </a:solidFill>
                <a:latin typeface="Consolas" panose="020B0609020204030204" pitchFamily="49" charset="0"/>
              </a:rPr>
              <a:t>br</a:t>
            </a:r>
            <a:r>
              <a:rPr lang="en-US" sz="1400" dirty="0">
                <a:solidFill>
                  <a:srgbClr val="CE9178"/>
                </a:solidFill>
                <a:latin typeface="Consolas" panose="020B0609020204030204" pitchFamily="49" charset="0"/>
              </a:rPr>
              <a:t>&gt;"</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"&lt;a </a:t>
            </a:r>
            <a:r>
              <a:rPr lang="en-US" sz="1400" dirty="0" err="1">
                <a:solidFill>
                  <a:srgbClr val="CE9178"/>
                </a:solidFill>
                <a:latin typeface="Consolas" panose="020B0609020204030204" pitchFamily="49" charset="0"/>
              </a:rPr>
              <a:t>href</a:t>
            </a:r>
            <a:r>
              <a:rPr lang="en-US" sz="1400" dirty="0">
                <a:solidFill>
                  <a:srgbClr val="CE9178"/>
                </a:solidFill>
                <a:latin typeface="Consolas" panose="020B0609020204030204" pitchFamily="49" charset="0"/>
              </a:rPr>
              <a:t>='http://it-ebooks-api.info/v1/book/"</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ID</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"'&gt;See this book's JSON&lt;/a&gt;"</a:t>
            </a:r>
            <a:endParaRPr lang="en-US" sz="1400" dirty="0">
              <a:solidFill>
                <a:srgbClr val="D4D4D4"/>
              </a:solidFill>
              <a:latin typeface="Consolas" panose="020B0609020204030204" pitchFamily="49" charset="0"/>
            </a:endParaRPr>
          </a:p>
          <a:p>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"&lt;</a:t>
            </a:r>
            <a:r>
              <a:rPr lang="en-US" sz="1400" dirty="0" err="1">
                <a:solidFill>
                  <a:srgbClr val="CE9178"/>
                </a:solidFill>
                <a:latin typeface="Consolas" panose="020B0609020204030204" pitchFamily="49" charset="0"/>
              </a:rPr>
              <a:t>hr</a:t>
            </a:r>
            <a:r>
              <a:rPr lang="en-US" sz="1400" dirty="0">
                <a:solidFill>
                  <a:srgbClr val="CE9178"/>
                </a:solidFill>
                <a:latin typeface="Consolas" panose="020B0609020204030204" pitchFamily="49" charset="0"/>
              </a:rPr>
              <a:t>&gt;"</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p>
          <a:p>
            <a:r>
              <a:rPr lang="en-US" sz="1400" dirty="0">
                <a:solidFill>
                  <a:srgbClr val="D4D4D4"/>
                </a:solidFill>
                <a:latin typeface="Consolas" panose="020B0609020204030204" pitchFamily="49" charset="0"/>
              </a:rPr>
              <a:t>            </a:t>
            </a:r>
            <a:r>
              <a:rPr lang="en-US" sz="1400" dirty="0">
                <a:solidFill>
                  <a:srgbClr val="DCDCAA"/>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"#results"</a:t>
            </a:r>
            <a:r>
              <a:rPr lang="en-US" sz="1400" dirty="0">
                <a:solidFill>
                  <a:srgbClr val="D4D4D4"/>
                </a:solidFill>
                <a:latin typeface="Consolas" panose="020B0609020204030204" pitchFamily="49" charset="0"/>
              </a:rPr>
              <a:t>).</a:t>
            </a:r>
            <a:r>
              <a:rPr lang="en-US" sz="1400" dirty="0">
                <a:solidFill>
                  <a:srgbClr val="DCDCAA"/>
                </a:solidFill>
                <a:latin typeface="Consolas" panose="020B0609020204030204" pitchFamily="49" charset="0"/>
              </a:rPr>
              <a:t>html</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p>
          <a:p>
            <a:r>
              <a:rPr lang="en-US" sz="1400" dirty="0">
                <a:solidFill>
                  <a:srgbClr val="D4D4D4"/>
                </a:solidFill>
                <a:latin typeface="Consolas" panose="020B0609020204030204" pitchFamily="49" charset="0"/>
              </a:rPr>
              <a:t>})</a:t>
            </a:r>
          </a:p>
          <a:p>
            <a:r>
              <a:rPr lang="en-US" sz="1400" dirty="0">
                <a:solidFill>
                  <a:srgbClr val="808080"/>
                </a:solidFill>
                <a:latin typeface="Consolas" panose="020B0609020204030204" pitchFamily="49" charset="0"/>
              </a:rPr>
              <a:t>&lt;/</a:t>
            </a:r>
            <a:r>
              <a:rPr lang="en-US" sz="1400" dirty="0">
                <a:solidFill>
                  <a:srgbClr val="569CD6"/>
                </a:solidFill>
                <a:latin typeface="Consolas" panose="020B0609020204030204" pitchFamily="49" charset="0"/>
              </a:rPr>
              <a:t>script</a:t>
            </a:r>
            <a:r>
              <a:rPr lang="en-US" sz="1400" dirty="0">
                <a:solidFill>
                  <a:srgbClr val="808080"/>
                </a:solidFill>
                <a:latin typeface="Consolas" panose="020B0609020204030204" pitchFamily="49" charset="0"/>
              </a:rPr>
              <a:t>&gt;</a:t>
            </a:r>
            <a:endParaRPr lang="en-US" sz="1400" b="0" dirty="0">
              <a:solidFill>
                <a:srgbClr val="D4D4D4"/>
              </a:solidFill>
              <a:effectLst/>
              <a:latin typeface="Consolas" panose="020B0609020204030204" pitchFamily="49" charset="0"/>
            </a:endParaRPr>
          </a:p>
        </p:txBody>
      </p:sp>
      <p:sp>
        <p:nvSpPr>
          <p:cNvPr id="6" name="Line Callout 1 5"/>
          <p:cNvSpPr/>
          <p:nvPr/>
        </p:nvSpPr>
        <p:spPr bwMode="auto">
          <a:xfrm>
            <a:off x="228600" y="1220909"/>
            <a:ext cx="2857500" cy="617574"/>
          </a:xfrm>
          <a:prstGeom prst="borderCallout1">
            <a:avLst>
              <a:gd name="adj1" fmla="val 100561"/>
              <a:gd name="adj2" fmla="val 64024"/>
              <a:gd name="adj3" fmla="val 201176"/>
              <a:gd name="adj4" fmla="val 7067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dirty="0" err="1">
                <a:latin typeface="Consolas" panose="020B0609020204030204" pitchFamily="49" charset="0"/>
              </a:rPr>
              <a:t>getJSON</a:t>
            </a:r>
            <a:r>
              <a:rPr lang="en-US" dirty="0">
                <a:latin typeface="Consolas" panose="020B0609020204030204" pitchFamily="49" charset="0"/>
              </a:rPr>
              <a:t> is a jQuery AJAX function to call a web API; will cover this function later</a:t>
            </a:r>
          </a:p>
        </p:txBody>
      </p:sp>
      <p:sp>
        <p:nvSpPr>
          <p:cNvPr id="10" name="Line Callout 1 9"/>
          <p:cNvSpPr/>
          <p:nvPr/>
        </p:nvSpPr>
        <p:spPr bwMode="auto">
          <a:xfrm>
            <a:off x="6095150" y="2819400"/>
            <a:ext cx="2857500" cy="617574"/>
          </a:xfrm>
          <a:prstGeom prst="borderCallout1">
            <a:avLst>
              <a:gd name="adj1" fmla="val -2739"/>
              <a:gd name="adj2" fmla="val 69233"/>
              <a:gd name="adj3" fmla="val -24936"/>
              <a:gd name="adj4" fmla="val 6546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dirty="0">
                <a:latin typeface="Consolas" panose="020B0609020204030204" pitchFamily="49" charset="0"/>
              </a:rPr>
              <a:t>The response from the service (JSON type by default) will be saved to this variable</a:t>
            </a:r>
          </a:p>
        </p:txBody>
      </p:sp>
      <p:sp>
        <p:nvSpPr>
          <p:cNvPr id="11" name="Line Callout 1 10"/>
          <p:cNvSpPr/>
          <p:nvPr/>
        </p:nvSpPr>
        <p:spPr bwMode="auto">
          <a:xfrm>
            <a:off x="4267200" y="1136366"/>
            <a:ext cx="3124200" cy="617574"/>
          </a:xfrm>
          <a:prstGeom prst="borderCallout1">
            <a:avLst>
              <a:gd name="adj1" fmla="val 100561"/>
              <a:gd name="adj2" fmla="val 38722"/>
              <a:gd name="adj3" fmla="val 205767"/>
              <a:gd name="adj4" fmla="val 3148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dirty="0">
                <a:latin typeface="Consolas" panose="020B0609020204030204" pitchFamily="49" charset="0"/>
              </a:rPr>
              <a:t>This service has no cross domain restriction; thus it can called directly from JavaScript.</a:t>
            </a:r>
          </a:p>
        </p:txBody>
      </p:sp>
    </p:spTree>
    <p:extLst>
      <p:ext uri="{BB962C8B-B14F-4D97-AF65-F5344CB8AC3E}">
        <p14:creationId xmlns:p14="http://schemas.microsoft.com/office/powerpoint/2010/main" val="8145523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itbook.store-search-2.html</a:t>
            </a:r>
            <a:endParaRPr lang="en-US" dirty="0"/>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19</a:t>
            </a:fld>
            <a:endParaRPr lang="en-US" altLang="en-US"/>
          </a:p>
        </p:txBody>
      </p:sp>
      <p:sp>
        <p:nvSpPr>
          <p:cNvPr id="4" name="Content Placeholder 3"/>
          <p:cNvSpPr>
            <a:spLocks noGrp="1"/>
          </p:cNvSpPr>
          <p:nvPr>
            <p:ph sz="quarter" idx="10"/>
          </p:nvPr>
        </p:nvSpPr>
        <p:spPr/>
        <p:txBody>
          <a:bodyPr/>
          <a:lstStyle/>
          <a:p>
            <a:endParaRPr lang="en-US"/>
          </a:p>
        </p:txBody>
      </p:sp>
      <p:pic>
        <p:nvPicPr>
          <p:cNvPr id="5" name="Picture 4"/>
          <p:cNvPicPr>
            <a:picLocks noChangeAspect="1"/>
          </p:cNvPicPr>
          <p:nvPr/>
        </p:nvPicPr>
        <p:blipFill>
          <a:blip r:embed="rId2"/>
          <a:stretch>
            <a:fillRect/>
          </a:stretch>
        </p:blipFill>
        <p:spPr>
          <a:xfrm>
            <a:off x="457200" y="951615"/>
            <a:ext cx="8062743" cy="5754180"/>
          </a:xfrm>
          <a:prstGeom prst="rect">
            <a:avLst/>
          </a:prstGeom>
        </p:spPr>
      </p:pic>
      <p:sp>
        <p:nvSpPr>
          <p:cNvPr id="6" name="Line Callout 1 5"/>
          <p:cNvSpPr/>
          <p:nvPr/>
        </p:nvSpPr>
        <p:spPr bwMode="auto">
          <a:xfrm>
            <a:off x="3048000" y="3581400"/>
            <a:ext cx="2362200" cy="990600"/>
          </a:xfrm>
          <a:prstGeom prst="borderCallout1">
            <a:avLst>
              <a:gd name="adj1" fmla="val -1166"/>
              <a:gd name="adj2" fmla="val 85777"/>
              <a:gd name="adj3" fmla="val -157392"/>
              <a:gd name="adj4" fmla="val 13309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dirty="0"/>
              <a:t>Use the console to view errors. We can use a hybrid (proxy) approach – see next slide for itbook.store-search-3.php</a:t>
            </a:r>
          </a:p>
        </p:txBody>
      </p:sp>
    </p:spTree>
    <p:extLst>
      <p:ext uri="{BB962C8B-B14F-4D97-AF65-F5344CB8AC3E}">
        <p14:creationId xmlns:p14="http://schemas.microsoft.com/office/powerpoint/2010/main" val="790268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a:t>
            </a:r>
            <a:endParaRPr lang="en-US" dirty="0"/>
          </a:p>
        </p:txBody>
      </p:sp>
      <p:sp>
        <p:nvSpPr>
          <p:cNvPr id="4" name="Slide Number Placeholder 3"/>
          <p:cNvSpPr>
            <a:spLocks noGrp="1"/>
          </p:cNvSpPr>
          <p:nvPr>
            <p:ph type="sldNum" sz="quarter" idx="4"/>
          </p:nvPr>
        </p:nvSpPr>
        <p:spPr/>
        <p:txBody>
          <a:bodyPr/>
          <a:lstStyle/>
          <a:p>
            <a:fld id="{C5CEE9A8-FBDC-468A-8692-1A02C1337AC9}" type="slidenum">
              <a:rPr lang="en-US" altLang="en-US" smtClean="0"/>
              <a:pPr/>
              <a:t>2</a:t>
            </a:fld>
            <a:endParaRPr lang="en-US" altLang="en-US"/>
          </a:p>
        </p:txBody>
      </p:sp>
      <p:sp>
        <p:nvSpPr>
          <p:cNvPr id="3" name="Content Placeholder 2"/>
          <p:cNvSpPr>
            <a:spLocks noGrp="1"/>
          </p:cNvSpPr>
          <p:nvPr>
            <p:ph sz="quarter" idx="10"/>
          </p:nvPr>
        </p:nvSpPr>
        <p:spPr/>
        <p:txBody>
          <a:bodyPr/>
          <a:lstStyle/>
          <a:p>
            <a:r>
              <a:rPr lang="en-US" dirty="0"/>
              <a:t>Web Services and </a:t>
            </a:r>
            <a:r>
              <a:rPr lang="en-US" dirty="0" err="1"/>
              <a:t>SoA</a:t>
            </a:r>
            <a:endParaRPr lang="en-US" dirty="0"/>
          </a:p>
          <a:p>
            <a:r>
              <a:rPr lang="en-US" dirty="0"/>
              <a:t>RESTful Web Services and Web API</a:t>
            </a:r>
          </a:p>
          <a:p>
            <a:r>
              <a:rPr lang="en-US" dirty="0"/>
              <a:t>Consuming RESTful web services (APIs)</a:t>
            </a:r>
          </a:p>
        </p:txBody>
      </p:sp>
    </p:spTree>
    <p:extLst>
      <p:ext uri="{BB962C8B-B14F-4D97-AF65-F5344CB8AC3E}">
        <p14:creationId xmlns:p14="http://schemas.microsoft.com/office/powerpoint/2010/main" val="3047629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itbook.store-search-3.php</a:t>
            </a:r>
            <a:endParaRPr lang="en-US" dirty="0"/>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20</a:t>
            </a:fld>
            <a:endParaRPr lang="en-US" altLang="en-US"/>
          </a:p>
        </p:txBody>
      </p:sp>
      <p:sp>
        <p:nvSpPr>
          <p:cNvPr id="5" name="Rectangle 4"/>
          <p:cNvSpPr/>
          <p:nvPr/>
        </p:nvSpPr>
        <p:spPr>
          <a:xfrm>
            <a:off x="906124" y="1524000"/>
            <a:ext cx="7162800" cy="461664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solidFill>
                  <a:srgbClr val="569CD6"/>
                </a:solidFill>
                <a:latin typeface="Consolas" panose="020B0609020204030204" pitchFamily="49" charset="0"/>
              </a:rPr>
              <a:t>&lt;?</a:t>
            </a:r>
            <a:r>
              <a:rPr lang="en-US" sz="1400" dirty="0" err="1">
                <a:solidFill>
                  <a:srgbClr val="569CD6"/>
                </a:solidFill>
                <a:latin typeface="Consolas" panose="020B0609020204030204" pitchFamily="49" charset="0"/>
              </a:rPr>
              <a:t>php</a:t>
            </a:r>
            <a:endParaRPr lang="en-US" sz="1400" dirty="0">
              <a:solidFill>
                <a:srgbClr val="D4D4D4"/>
              </a:solidFill>
              <a:latin typeface="Consolas" panose="020B0609020204030204" pitchFamily="49" charset="0"/>
            </a:endParaRPr>
          </a:p>
          <a:p>
            <a:r>
              <a:rPr lang="en-US" sz="1400" dirty="0">
                <a:solidFill>
                  <a:srgbClr val="9CDCFE"/>
                </a:solidFill>
                <a:latin typeface="Consolas" panose="020B0609020204030204" pitchFamily="49" charset="0"/>
              </a:rPr>
              <a:t>$</a:t>
            </a:r>
            <a:r>
              <a:rPr lang="en-US" sz="1400" dirty="0" err="1">
                <a:solidFill>
                  <a:srgbClr val="9CDCFE"/>
                </a:solidFill>
                <a:latin typeface="Consolas" panose="020B0609020204030204" pitchFamily="49" charset="0"/>
              </a:rPr>
              <a:t>service_point</a:t>
            </a:r>
            <a:r>
              <a:rPr lang="en-US" sz="1400" dirty="0">
                <a:solidFill>
                  <a:srgbClr val="D4D4D4"/>
                </a:solidFill>
                <a:latin typeface="Consolas" panose="020B0609020204030204" pitchFamily="49" charset="0"/>
              </a:rPr>
              <a:t> =</a:t>
            </a:r>
            <a:r>
              <a:rPr lang="en-US" sz="1400" dirty="0">
                <a:solidFill>
                  <a:srgbClr val="CE9178"/>
                </a:solidFill>
                <a:latin typeface="Consolas" panose="020B0609020204030204" pitchFamily="49" charset="0"/>
              </a:rPr>
              <a:t>"https://api.itbook.store/1.0/search/mobile%20web"</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    </a:t>
            </a:r>
            <a:r>
              <a:rPr lang="en-US" sz="1400" dirty="0">
                <a:solidFill>
                  <a:srgbClr val="9CDCFE"/>
                </a:solidFill>
                <a:latin typeface="Consolas" panose="020B0609020204030204" pitchFamily="49" charset="0"/>
              </a:rPr>
              <a:t>$resource</a:t>
            </a:r>
            <a:r>
              <a:rPr lang="en-US" sz="1400" dirty="0">
                <a:solidFill>
                  <a:srgbClr val="D4D4D4"/>
                </a:solidFill>
                <a:latin typeface="Consolas" panose="020B0609020204030204" pitchFamily="49" charset="0"/>
              </a:rPr>
              <a:t>=</a:t>
            </a:r>
            <a:r>
              <a:rPr lang="en-US" sz="1400" dirty="0" err="1">
                <a:solidFill>
                  <a:srgbClr val="DCDCAA"/>
                </a:solidFill>
                <a:latin typeface="Consolas" panose="020B0609020204030204" pitchFamily="49" charset="0"/>
              </a:rPr>
              <a:t>file_get_contents</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a:t>
            </a:r>
            <a:r>
              <a:rPr lang="en-US" sz="1400" dirty="0" err="1">
                <a:solidFill>
                  <a:srgbClr val="9CDCFE"/>
                </a:solidFill>
                <a:latin typeface="Consolas" panose="020B0609020204030204" pitchFamily="49" charset="0"/>
              </a:rPr>
              <a:t>service_point</a:t>
            </a:r>
            <a:r>
              <a:rPr lang="en-US" sz="1400" dirty="0">
                <a:solidFill>
                  <a:srgbClr val="D4D4D4"/>
                </a:solidFill>
                <a:latin typeface="Consolas" panose="020B0609020204030204" pitchFamily="49" charset="0"/>
              </a:rPr>
              <a:t>);</a:t>
            </a:r>
          </a:p>
          <a:p>
            <a:r>
              <a:rPr lang="en-US" sz="1400" dirty="0">
                <a:solidFill>
                  <a:srgbClr val="569CD6"/>
                </a:solidFill>
                <a:latin typeface="Consolas" panose="020B0609020204030204" pitchFamily="49" charset="0"/>
              </a:rPr>
              <a:t>?&gt;</a:t>
            </a:r>
            <a:endParaRPr lang="en-US" sz="1400" dirty="0">
              <a:solidFill>
                <a:srgbClr val="D4D4D4"/>
              </a:solidFill>
              <a:latin typeface="Consolas" panose="020B0609020204030204" pitchFamily="49" charset="0"/>
            </a:endParaRPr>
          </a:p>
          <a:p>
            <a:br>
              <a:rPr lang="en-US" sz="1400" dirty="0">
                <a:solidFill>
                  <a:srgbClr val="D4D4D4"/>
                </a:solidFill>
                <a:latin typeface="Consolas" panose="020B0609020204030204" pitchFamily="49" charset="0"/>
              </a:rPr>
            </a:br>
            <a:r>
              <a:rPr lang="en-US" sz="1400" dirty="0">
                <a:solidFill>
                  <a:srgbClr val="808080"/>
                </a:solidFill>
                <a:latin typeface="Consolas" panose="020B0609020204030204" pitchFamily="49" charset="0"/>
              </a:rPr>
              <a:t>&lt;</a:t>
            </a:r>
            <a:r>
              <a:rPr lang="en-US" sz="1400" dirty="0">
                <a:solidFill>
                  <a:srgbClr val="569CD6"/>
                </a:solidFill>
                <a:latin typeface="Consolas" panose="020B0609020204030204" pitchFamily="49" charset="0"/>
              </a:rPr>
              <a:t>script</a:t>
            </a:r>
            <a:r>
              <a:rPr lang="en-US" sz="1400" dirty="0">
                <a:solidFill>
                  <a:srgbClr val="808080"/>
                </a:solidFill>
                <a:latin typeface="Consolas" panose="020B0609020204030204" pitchFamily="49" charset="0"/>
              </a:rPr>
              <a:t>&gt;</a:t>
            </a:r>
            <a:endParaRPr lang="en-US" sz="1400" dirty="0">
              <a:solidFill>
                <a:srgbClr val="D4D4D4"/>
              </a:solidFill>
              <a:latin typeface="Consolas" panose="020B0609020204030204" pitchFamily="49" charset="0"/>
            </a:endParaRPr>
          </a:p>
          <a:p>
            <a:r>
              <a:rPr lang="en-US" sz="1400" dirty="0">
                <a:solidFill>
                  <a:srgbClr val="DCDCAA"/>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a:solidFill>
                  <a:srgbClr val="569CD6"/>
                </a:solidFill>
                <a:latin typeface="Consolas" panose="020B0609020204030204" pitchFamily="49" charset="0"/>
              </a:rPr>
              <a:t>function</a:t>
            </a:r>
            <a:r>
              <a:rPr lang="en-US" sz="1400" dirty="0">
                <a:solidFill>
                  <a:srgbClr val="D4D4D4"/>
                </a:solidFill>
                <a:latin typeface="Consolas" panose="020B0609020204030204" pitchFamily="49" charset="0"/>
              </a:rPr>
              <a:t>(){</a:t>
            </a:r>
          </a:p>
          <a:p>
            <a:r>
              <a:rPr lang="en-US" sz="1400" dirty="0">
                <a:solidFill>
                  <a:srgbClr val="6A9955"/>
                </a:solidFill>
                <a:latin typeface="Consolas" panose="020B0609020204030204" pitchFamily="49" charset="0"/>
              </a:rPr>
              <a:t>//dump </a:t>
            </a:r>
            <a:r>
              <a:rPr lang="en-US" sz="1400" dirty="0" err="1">
                <a:solidFill>
                  <a:srgbClr val="6A9955"/>
                </a:solidFill>
                <a:latin typeface="Consolas" panose="020B0609020204030204" pitchFamily="49" charset="0"/>
              </a:rPr>
              <a:t>json</a:t>
            </a:r>
            <a:r>
              <a:rPr lang="en-US" sz="1400" dirty="0">
                <a:solidFill>
                  <a:srgbClr val="6A9955"/>
                </a:solidFill>
                <a:latin typeface="Consolas" panose="020B0609020204030204" pitchFamily="49" charset="0"/>
              </a:rPr>
              <a:t> file content to a JavaScript JSON object</a:t>
            </a:r>
            <a:endParaRPr lang="en-US" sz="1400" dirty="0">
              <a:solidFill>
                <a:srgbClr val="D4D4D4"/>
              </a:solidFill>
              <a:latin typeface="Consolas" panose="020B0609020204030204" pitchFamily="49" charset="0"/>
            </a:endParaRPr>
          </a:p>
          <a:p>
            <a:r>
              <a:rPr lang="en-US" sz="1400" dirty="0" err="1">
                <a:solidFill>
                  <a:srgbClr val="569CD6"/>
                </a:solidFill>
                <a:latin typeface="Consolas" panose="020B0609020204030204" pitchFamily="49" charset="0"/>
              </a:rPr>
              <a:t>var</a:t>
            </a:r>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json</a:t>
            </a:r>
            <a:r>
              <a:rPr lang="en-US" sz="1400" dirty="0">
                <a:solidFill>
                  <a:srgbClr val="D4D4D4"/>
                </a:solidFill>
                <a:latin typeface="Consolas" panose="020B0609020204030204" pitchFamily="49" charset="0"/>
              </a:rPr>
              <a:t> = </a:t>
            </a:r>
            <a:r>
              <a:rPr lang="en-US" sz="1400" dirty="0">
                <a:solidFill>
                  <a:srgbClr val="569CD6"/>
                </a:solidFill>
                <a:latin typeface="Consolas" panose="020B0609020204030204" pitchFamily="49" charset="0"/>
              </a:rPr>
              <a:t>&lt;?</a:t>
            </a:r>
            <a:r>
              <a:rPr lang="en-US" sz="1400" dirty="0" err="1">
                <a:solidFill>
                  <a:srgbClr val="569CD6"/>
                </a:solidFill>
                <a:latin typeface="Consolas" panose="020B0609020204030204" pitchFamily="49" charset="0"/>
              </a:rPr>
              <a:t>php</a:t>
            </a:r>
            <a:r>
              <a:rPr lang="en-US" sz="1400" dirty="0">
                <a:solidFill>
                  <a:srgbClr val="D4D4D4"/>
                </a:solidFill>
                <a:latin typeface="Consolas" panose="020B0609020204030204" pitchFamily="49" charset="0"/>
              </a:rPr>
              <a:t> </a:t>
            </a:r>
            <a:r>
              <a:rPr lang="en-US" sz="1400" dirty="0">
                <a:solidFill>
                  <a:srgbClr val="DCDCAA"/>
                </a:solidFill>
                <a:latin typeface="Consolas" panose="020B0609020204030204" pitchFamily="49" charset="0"/>
              </a:rPr>
              <a:t>echo</a:t>
            </a:r>
            <a:r>
              <a:rPr lang="en-US" sz="1400" dirty="0">
                <a:solidFill>
                  <a:srgbClr val="D4D4D4"/>
                </a:solidFill>
                <a:latin typeface="Consolas" panose="020B0609020204030204" pitchFamily="49" charset="0"/>
              </a:rPr>
              <a:t> </a:t>
            </a:r>
            <a:r>
              <a:rPr lang="en-US" sz="1400" dirty="0">
                <a:solidFill>
                  <a:srgbClr val="9CDCFE"/>
                </a:solidFill>
                <a:latin typeface="Consolas" panose="020B0609020204030204" pitchFamily="49" charset="0"/>
              </a:rPr>
              <a:t>$resource</a:t>
            </a:r>
            <a:r>
              <a:rPr lang="en-US" sz="1400" dirty="0">
                <a:solidFill>
                  <a:srgbClr val="D4D4D4"/>
                </a:solidFill>
                <a:latin typeface="Consolas" panose="020B0609020204030204" pitchFamily="49" charset="0"/>
              </a:rPr>
              <a:t>; </a:t>
            </a:r>
            <a:r>
              <a:rPr lang="en-US" sz="1400" dirty="0">
                <a:solidFill>
                  <a:srgbClr val="569CD6"/>
                </a:solidFill>
                <a:latin typeface="Consolas" panose="020B0609020204030204" pitchFamily="49" charset="0"/>
              </a:rPr>
              <a:t>?&gt;</a:t>
            </a:r>
            <a:r>
              <a:rPr lang="en-US" sz="1400" dirty="0">
                <a:solidFill>
                  <a:srgbClr val="D4D4D4"/>
                </a:solidFill>
                <a:latin typeface="Consolas" panose="020B0609020204030204" pitchFamily="49" charset="0"/>
              </a:rPr>
              <a:t>;</a:t>
            </a:r>
          </a:p>
          <a:p>
            <a:br>
              <a:rPr lang="en-US" sz="1400" dirty="0">
                <a:solidFill>
                  <a:srgbClr val="D4D4D4"/>
                </a:solidFill>
                <a:latin typeface="Consolas" panose="020B0609020204030204" pitchFamily="49" charset="0"/>
              </a:rPr>
            </a:br>
            <a:r>
              <a:rPr lang="en-US" sz="1400" dirty="0" err="1">
                <a:solidFill>
                  <a:srgbClr val="569CD6"/>
                </a:solidFill>
                <a:latin typeface="Consolas" panose="020B0609020204030204" pitchFamily="49" charset="0"/>
              </a:rPr>
              <a:t>var</a:t>
            </a:r>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a:t>
            </a:r>
            <a:r>
              <a:rPr lang="en-US" sz="1400" dirty="0">
                <a:solidFill>
                  <a:srgbClr val="D4D4D4"/>
                </a:solidFill>
                <a:latin typeface="Consolas" panose="020B0609020204030204" pitchFamily="49" charset="0"/>
              </a:rPr>
              <a:t>;</a:t>
            </a:r>
          </a:p>
          <a:p>
            <a:r>
              <a:rPr lang="en-US" sz="1400" dirty="0">
                <a:solidFill>
                  <a:srgbClr val="C586C0"/>
                </a:solidFill>
                <a:latin typeface="Consolas" panose="020B0609020204030204" pitchFamily="49" charset="0"/>
              </a:rPr>
              <a:t>for</a:t>
            </a:r>
            <a:r>
              <a:rPr lang="en-US" sz="1400" dirty="0">
                <a:solidFill>
                  <a:srgbClr val="D4D4D4"/>
                </a:solidFill>
                <a:latin typeface="Consolas" panose="020B0609020204030204" pitchFamily="49" charset="0"/>
              </a:rPr>
              <a:t> (</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 </a:t>
            </a:r>
            <a:r>
              <a:rPr lang="en-US" sz="1400" dirty="0">
                <a:solidFill>
                  <a:srgbClr val="569CD6"/>
                </a:solidFill>
                <a:latin typeface="Consolas" panose="020B0609020204030204" pitchFamily="49" charset="0"/>
              </a:rPr>
              <a:t>in</a:t>
            </a:r>
            <a:r>
              <a:rPr lang="en-US" sz="1400" dirty="0">
                <a:solidFill>
                  <a:srgbClr val="D4D4D4"/>
                </a:solidFill>
                <a:latin typeface="Consolas" panose="020B0609020204030204" pitchFamily="49" charset="0"/>
              </a:rPr>
              <a:t> </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a:t>
            </a:r>
          </a:p>
          <a:p>
            <a:r>
              <a:rPr lang="en-US" sz="1400" dirty="0">
                <a:solidFill>
                  <a:srgbClr val="9CDCFE"/>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"&lt;</a:t>
            </a:r>
            <a:r>
              <a:rPr lang="en-US" sz="1400" dirty="0" err="1">
                <a:solidFill>
                  <a:srgbClr val="CE9178"/>
                </a:solidFill>
                <a:latin typeface="Consolas" panose="020B0609020204030204" pitchFamily="49" charset="0"/>
              </a:rPr>
              <a:t>br</a:t>
            </a:r>
            <a:r>
              <a:rPr lang="en-US" sz="1400" dirty="0">
                <a:solidFill>
                  <a:srgbClr val="CE9178"/>
                </a:solidFill>
                <a:latin typeface="Consolas" panose="020B0609020204030204" pitchFamily="49" charset="0"/>
              </a:rPr>
              <a:t>&gt;&lt;</a:t>
            </a:r>
            <a:r>
              <a:rPr lang="en-US" sz="1400" dirty="0" err="1">
                <a:solidFill>
                  <a:srgbClr val="CE9178"/>
                </a:solidFill>
                <a:latin typeface="Consolas" panose="020B0609020204030204" pitchFamily="49" charset="0"/>
              </a:rPr>
              <a:t>img</a:t>
            </a:r>
            <a:r>
              <a:rPr lang="en-US" sz="1400" dirty="0">
                <a:solidFill>
                  <a:srgbClr val="CE9178"/>
                </a:solidFill>
                <a:latin typeface="Consolas" panose="020B0609020204030204" pitchFamily="49" charset="0"/>
              </a:rPr>
              <a:t> </a:t>
            </a:r>
            <a:r>
              <a:rPr lang="en-US" sz="1400" dirty="0" err="1">
                <a:solidFill>
                  <a:srgbClr val="CE9178"/>
                </a:solidFill>
                <a:latin typeface="Consolas" panose="020B0609020204030204" pitchFamily="49" charset="0"/>
              </a:rPr>
              <a:t>src</a:t>
            </a:r>
            <a:r>
              <a:rPr lang="en-US" sz="1400" dirty="0">
                <a:solidFill>
                  <a:srgbClr val="CE9178"/>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image</a:t>
            </a:r>
            <a:r>
              <a:rPr lang="en-US" sz="1400" dirty="0">
                <a:solidFill>
                  <a:srgbClr val="D4D4D4"/>
                </a:solidFill>
                <a:latin typeface="Consolas" panose="020B0609020204030204" pitchFamily="49" charset="0"/>
              </a:rPr>
              <a:t>+ </a:t>
            </a:r>
            <a:r>
              <a:rPr lang="en-US" sz="1400" dirty="0">
                <a:solidFill>
                  <a:srgbClr val="CE9178"/>
                </a:solidFill>
                <a:latin typeface="Consolas" panose="020B0609020204030204" pitchFamily="49" charset="0"/>
              </a:rPr>
              <a:t>"' height='100' style='</a:t>
            </a:r>
            <a:r>
              <a:rPr lang="en-US" sz="1400" dirty="0" err="1">
                <a:solidFill>
                  <a:srgbClr val="CE9178"/>
                </a:solidFill>
                <a:latin typeface="Consolas" panose="020B0609020204030204" pitchFamily="49" charset="0"/>
              </a:rPr>
              <a:t>float:left</a:t>
            </a:r>
            <a:r>
              <a:rPr lang="en-US" sz="1400" dirty="0">
                <a:solidFill>
                  <a:srgbClr val="CE9178"/>
                </a:solidFill>
                <a:latin typeface="Consolas" panose="020B0609020204030204" pitchFamily="49" charset="0"/>
              </a:rPr>
              <a:t>'&gt;"</a:t>
            </a:r>
            <a:r>
              <a:rPr lang="en-US" sz="1400" dirty="0">
                <a:solidFill>
                  <a:srgbClr val="D4D4D4"/>
                </a:solidFill>
                <a:latin typeface="Consolas" panose="020B0609020204030204" pitchFamily="49" charset="0"/>
              </a:rPr>
              <a:t>;</a:t>
            </a:r>
          </a:p>
          <a:p>
            <a:r>
              <a:rPr lang="en-US" sz="1400" dirty="0">
                <a:solidFill>
                  <a:srgbClr val="9CDCFE"/>
                </a:solidFill>
                <a:latin typeface="Consolas" panose="020B0609020204030204" pitchFamily="49" charset="0"/>
              </a:rPr>
              <a:t>	</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"&lt;h3&gt;"</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json</a:t>
            </a:r>
            <a:r>
              <a:rPr lang="en-US" sz="1400" dirty="0" err="1">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i</a:t>
            </a:r>
            <a:r>
              <a:rPr lang="en-US" sz="1400" dirty="0">
                <a:solidFill>
                  <a:srgbClr val="D4D4D4"/>
                </a:solidFill>
                <a:latin typeface="Consolas" panose="020B0609020204030204" pitchFamily="49" charset="0"/>
              </a:rPr>
              <a:t>].</a:t>
            </a:r>
            <a:r>
              <a:rPr lang="en-US" sz="1400" dirty="0">
                <a:solidFill>
                  <a:srgbClr val="9CDCFE"/>
                </a:solidFill>
                <a:latin typeface="Consolas" panose="020B0609020204030204" pitchFamily="49" charset="0"/>
              </a:rPr>
              <a:t>title</a:t>
            </a:r>
            <a:r>
              <a:rPr lang="en-US" sz="1400" dirty="0">
                <a:solidFill>
                  <a:srgbClr val="D4D4D4"/>
                </a:solidFill>
                <a:latin typeface="Consolas" panose="020B0609020204030204" pitchFamily="49" charset="0"/>
              </a:rPr>
              <a:t>+ </a:t>
            </a:r>
            <a:r>
              <a:rPr lang="en-US" sz="1400" dirty="0">
                <a:solidFill>
                  <a:srgbClr val="CE9178"/>
                </a:solidFill>
                <a:latin typeface="Consolas" panose="020B0609020204030204" pitchFamily="49" charset="0"/>
              </a:rPr>
              <a:t>"&lt;/h3&gt;"</a:t>
            </a:r>
            <a:r>
              <a:rPr lang="en-US" sz="1400" dirty="0">
                <a:solidFill>
                  <a:srgbClr val="D4D4D4"/>
                </a:solidFill>
                <a:latin typeface="Consolas" panose="020B0609020204030204" pitchFamily="49" charset="0"/>
              </a:rPr>
              <a:t>;</a:t>
            </a:r>
          </a:p>
          <a:p>
            <a:r>
              <a:rPr lang="en-US" sz="1400" dirty="0">
                <a:solidFill>
                  <a:srgbClr val="9CDCFE"/>
                </a:solidFill>
                <a:latin typeface="Consolas" panose="020B0609020204030204" pitchFamily="49" charset="0"/>
              </a:rPr>
              <a:t>	...</a:t>
            </a:r>
            <a:endParaRPr lang="en-US" sz="1400" dirty="0">
              <a:solidFill>
                <a:srgbClr val="D4D4D4"/>
              </a:solidFill>
              <a:latin typeface="Consolas" panose="020B0609020204030204" pitchFamily="49" charset="0"/>
            </a:endParaRPr>
          </a:p>
          <a:p>
            <a:r>
              <a:rPr lang="en-US" sz="1400" dirty="0">
                <a:solidFill>
                  <a:srgbClr val="D4D4D4"/>
                </a:solidFill>
                <a:latin typeface="Consolas" panose="020B0609020204030204" pitchFamily="49" charset="0"/>
              </a:rPr>
              <a:t>}</a:t>
            </a:r>
          </a:p>
          <a:p>
            <a:r>
              <a:rPr lang="en-US" sz="1400" dirty="0">
                <a:solidFill>
                  <a:srgbClr val="DCDCAA"/>
                </a:solidFill>
                <a:latin typeface="Consolas" panose="020B0609020204030204" pitchFamily="49" charset="0"/>
              </a:rPr>
              <a:t>$</a:t>
            </a:r>
            <a:r>
              <a:rPr lang="en-US" sz="1400" dirty="0">
                <a:solidFill>
                  <a:srgbClr val="D4D4D4"/>
                </a:solidFill>
                <a:latin typeface="Consolas" panose="020B0609020204030204" pitchFamily="49" charset="0"/>
              </a:rPr>
              <a:t>(</a:t>
            </a:r>
            <a:r>
              <a:rPr lang="en-US" sz="1400" dirty="0">
                <a:solidFill>
                  <a:srgbClr val="CE9178"/>
                </a:solidFill>
                <a:latin typeface="Consolas" panose="020B0609020204030204" pitchFamily="49" charset="0"/>
              </a:rPr>
              <a:t>"#results"</a:t>
            </a:r>
            <a:r>
              <a:rPr lang="en-US" sz="1400" dirty="0">
                <a:solidFill>
                  <a:srgbClr val="D4D4D4"/>
                </a:solidFill>
                <a:latin typeface="Consolas" panose="020B0609020204030204" pitchFamily="49" charset="0"/>
              </a:rPr>
              <a:t>).</a:t>
            </a:r>
            <a:r>
              <a:rPr lang="en-US" sz="1400" dirty="0">
                <a:solidFill>
                  <a:srgbClr val="DCDCAA"/>
                </a:solidFill>
                <a:latin typeface="Consolas" panose="020B0609020204030204" pitchFamily="49" charset="0"/>
              </a:rPr>
              <a:t>html</a:t>
            </a:r>
            <a:r>
              <a:rPr lang="en-US" sz="1400" dirty="0">
                <a:solidFill>
                  <a:srgbClr val="D4D4D4"/>
                </a:solidFill>
                <a:latin typeface="Consolas" panose="020B0609020204030204" pitchFamily="49" charset="0"/>
              </a:rPr>
              <a:t>(</a:t>
            </a:r>
            <a:r>
              <a:rPr lang="en-US" sz="1400" dirty="0" err="1">
                <a:solidFill>
                  <a:srgbClr val="9CDCFE"/>
                </a:solidFill>
                <a:latin typeface="Consolas" panose="020B0609020204030204" pitchFamily="49" charset="0"/>
              </a:rPr>
              <a:t>booksHTML</a:t>
            </a:r>
            <a:r>
              <a:rPr lang="en-US" sz="1400" dirty="0">
                <a:solidFill>
                  <a:srgbClr val="D4D4D4"/>
                </a:solidFill>
                <a:latin typeface="Consolas" panose="020B0609020204030204" pitchFamily="49" charset="0"/>
              </a:rPr>
              <a:t>);</a:t>
            </a:r>
          </a:p>
          <a:p>
            <a:r>
              <a:rPr lang="en-US" sz="1400" dirty="0">
                <a:solidFill>
                  <a:srgbClr val="D4D4D4"/>
                </a:solidFill>
                <a:latin typeface="Consolas" panose="020B0609020204030204" pitchFamily="49" charset="0"/>
              </a:rPr>
              <a:t>})</a:t>
            </a:r>
          </a:p>
          <a:p>
            <a:r>
              <a:rPr lang="en-US" sz="1400" dirty="0">
                <a:solidFill>
                  <a:srgbClr val="808080"/>
                </a:solidFill>
                <a:latin typeface="Consolas" panose="020B0609020204030204" pitchFamily="49" charset="0"/>
              </a:rPr>
              <a:t>&lt;/</a:t>
            </a:r>
            <a:r>
              <a:rPr lang="en-US" sz="1400" dirty="0">
                <a:solidFill>
                  <a:srgbClr val="569CD6"/>
                </a:solidFill>
                <a:latin typeface="Consolas" panose="020B0609020204030204" pitchFamily="49" charset="0"/>
              </a:rPr>
              <a:t>script</a:t>
            </a:r>
            <a:r>
              <a:rPr lang="en-US" sz="1400" dirty="0">
                <a:solidFill>
                  <a:srgbClr val="808080"/>
                </a:solidFill>
                <a:latin typeface="Consolas" panose="020B0609020204030204" pitchFamily="49" charset="0"/>
              </a:rPr>
              <a:t>&gt;</a:t>
            </a:r>
            <a:endParaRPr lang="en-US" sz="1400" b="0" dirty="0">
              <a:solidFill>
                <a:srgbClr val="D4D4D4"/>
              </a:solidFill>
              <a:effectLst/>
              <a:latin typeface="Consolas" panose="020B0609020204030204" pitchFamily="49" charset="0"/>
            </a:endParaRPr>
          </a:p>
        </p:txBody>
      </p:sp>
      <p:sp>
        <p:nvSpPr>
          <p:cNvPr id="6" name="Line Callout 1 5"/>
          <p:cNvSpPr/>
          <p:nvPr/>
        </p:nvSpPr>
        <p:spPr bwMode="auto">
          <a:xfrm>
            <a:off x="6019800" y="2133600"/>
            <a:ext cx="2726650" cy="457200"/>
          </a:xfrm>
          <a:prstGeom prst="borderCallout1">
            <a:avLst>
              <a:gd name="adj1" fmla="val 71582"/>
              <a:gd name="adj2" fmla="val -985"/>
              <a:gd name="adj3" fmla="val 28893"/>
              <a:gd name="adj4" fmla="val -7744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dirty="0"/>
              <a:t>1. Use PHP function to call the service and get the JSON content.</a:t>
            </a:r>
          </a:p>
        </p:txBody>
      </p:sp>
      <p:sp>
        <p:nvSpPr>
          <p:cNvPr id="7" name="Line Callout 1 6"/>
          <p:cNvSpPr/>
          <p:nvPr/>
        </p:nvSpPr>
        <p:spPr bwMode="auto">
          <a:xfrm>
            <a:off x="5813343" y="3352800"/>
            <a:ext cx="2929563" cy="609600"/>
          </a:xfrm>
          <a:prstGeom prst="borderCallout1">
            <a:avLst>
              <a:gd name="adj1" fmla="val 71582"/>
              <a:gd name="adj2" fmla="val -985"/>
              <a:gd name="adj3" fmla="val 25792"/>
              <a:gd name="adj4" fmla="val -5498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dirty="0"/>
              <a:t>2. Dump all JSON content to a JavaScript variable. This transfers all JSON content from PHP to JavaScript.</a:t>
            </a:r>
          </a:p>
        </p:txBody>
      </p:sp>
      <p:sp>
        <p:nvSpPr>
          <p:cNvPr id="8" name="Line Callout 1 7"/>
          <p:cNvSpPr/>
          <p:nvPr/>
        </p:nvSpPr>
        <p:spPr bwMode="auto">
          <a:xfrm>
            <a:off x="5813343" y="5105400"/>
            <a:ext cx="2929563" cy="609600"/>
          </a:xfrm>
          <a:prstGeom prst="borderCallout1">
            <a:avLst>
              <a:gd name="adj1" fmla="val 71582"/>
              <a:gd name="adj2" fmla="val -985"/>
              <a:gd name="adj3" fmla="val -3278"/>
              <a:gd name="adj4" fmla="val -6949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dirty="0"/>
              <a:t>3. Just use JavaScript way to process JSON and display them in HTML.</a:t>
            </a:r>
          </a:p>
        </p:txBody>
      </p:sp>
    </p:spTree>
    <p:extLst>
      <p:ext uri="{BB962C8B-B14F-4D97-AF65-F5344CB8AC3E}">
        <p14:creationId xmlns:p14="http://schemas.microsoft.com/office/powerpoint/2010/main" val="409983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Testing RESTful Web API</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21</a:t>
            </a:fld>
            <a:endParaRPr lang="en-US" altLang="en-US"/>
          </a:p>
        </p:txBody>
      </p:sp>
      <p:sp>
        <p:nvSpPr>
          <p:cNvPr id="4" name="Content Placeholder 3"/>
          <p:cNvSpPr>
            <a:spLocks noGrp="1"/>
          </p:cNvSpPr>
          <p:nvPr>
            <p:ph sz="quarter" idx="10"/>
          </p:nvPr>
        </p:nvSpPr>
        <p:spPr/>
        <p:txBody>
          <a:bodyPr>
            <a:normAutofit/>
          </a:bodyPr>
          <a:lstStyle/>
          <a:p>
            <a:r>
              <a:rPr lang="en-US" dirty="0"/>
              <a:t>Example</a:t>
            </a:r>
          </a:p>
          <a:p>
            <a:pPr lvl="1"/>
            <a:r>
              <a:rPr lang="en-US" dirty="0"/>
              <a:t>Test a RESTful API: </a:t>
            </a:r>
            <a:r>
              <a:rPr lang="en-US" u="sng" dirty="0">
                <a:hlinkClick r:id="rId2"/>
              </a:rPr>
              <a:t>http://www.guru99.com/testing-rest-api-manually.html</a:t>
            </a:r>
            <a:endParaRPr lang="en-US" dirty="0"/>
          </a:p>
          <a:p>
            <a:r>
              <a:rPr lang="en-US" dirty="0"/>
              <a:t>Some tools</a:t>
            </a:r>
          </a:p>
          <a:p>
            <a:pPr lvl="1"/>
            <a:r>
              <a:rPr lang="en-US" dirty="0">
                <a:hlinkClick r:id="rId3"/>
              </a:rPr>
              <a:t>https://advancedrestclient.com</a:t>
            </a:r>
            <a:endParaRPr lang="en-US" dirty="0"/>
          </a:p>
          <a:p>
            <a:pPr lvl="1"/>
            <a:r>
              <a:rPr lang="en-US" dirty="0">
                <a:hlinkClick r:id="rId4"/>
              </a:rPr>
              <a:t>https://github.com/jarrodek/ChromeRestClient/wiki/design</a:t>
            </a:r>
            <a:endParaRPr lang="en-US" dirty="0"/>
          </a:p>
          <a:p>
            <a:pPr lvl="1"/>
            <a:r>
              <a:rPr lang="en-US" dirty="0">
                <a:hlinkClick r:id="rId5"/>
              </a:rPr>
              <a:t>https://www.getpostman.com</a:t>
            </a:r>
            <a:endParaRPr lang="en-US" dirty="0"/>
          </a:p>
          <a:p>
            <a:pPr lvl="1"/>
            <a:r>
              <a:rPr lang="en-US" dirty="0">
                <a:hlinkClick r:id="rId6"/>
              </a:rPr>
              <a:t>https://addons.mozilla.org/en-US/firefox/addon/restclient/</a:t>
            </a:r>
            <a:endParaRPr lang="en-US" dirty="0"/>
          </a:p>
        </p:txBody>
      </p:sp>
    </p:spTree>
    <p:extLst>
      <p:ext uri="{BB962C8B-B14F-4D97-AF65-F5344CB8AC3E}">
        <p14:creationId xmlns:p14="http://schemas.microsoft.com/office/powerpoint/2010/main" val="4090383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Good Resources</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22</a:t>
            </a:fld>
            <a:endParaRPr lang="en-US" altLang="en-US"/>
          </a:p>
        </p:txBody>
      </p:sp>
      <p:sp>
        <p:nvSpPr>
          <p:cNvPr id="4" name="Content Placeholder 3"/>
          <p:cNvSpPr>
            <a:spLocks noGrp="1"/>
          </p:cNvSpPr>
          <p:nvPr>
            <p:ph sz="quarter" idx="10"/>
          </p:nvPr>
        </p:nvSpPr>
        <p:spPr/>
        <p:txBody>
          <a:bodyPr>
            <a:normAutofit fontScale="55000" lnSpcReduction="20000"/>
          </a:bodyPr>
          <a:lstStyle/>
          <a:p>
            <a:pPr lvl="0"/>
            <a:r>
              <a:rPr lang="en-US" dirty="0"/>
              <a:t>Core learning resources</a:t>
            </a:r>
          </a:p>
          <a:p>
            <a:pPr lvl="1"/>
            <a:r>
              <a:rPr lang="en-US" dirty="0"/>
              <a:t>Web API: </a:t>
            </a:r>
            <a:r>
              <a:rPr lang="en-US" dirty="0">
                <a:hlinkClick r:id="rId2"/>
              </a:rPr>
              <a:t>https://www.programmableweb.com/api-university/what-are-apis-and-how-do-they-work</a:t>
            </a:r>
            <a:endParaRPr lang="en-US" dirty="0"/>
          </a:p>
          <a:p>
            <a:pPr lvl="1"/>
            <a:r>
              <a:rPr lang="en-US" dirty="0"/>
              <a:t>Learn REST: A Tutorial: </a:t>
            </a:r>
            <a:r>
              <a:rPr lang="en-US" dirty="0">
                <a:hlinkClick r:id="rId3"/>
              </a:rPr>
              <a:t>http://rest.elkstein.org</a:t>
            </a:r>
            <a:endParaRPr lang="en-US" dirty="0"/>
          </a:p>
          <a:p>
            <a:pPr lvl="1"/>
            <a:r>
              <a:rPr lang="en-US" dirty="0">
                <a:hlinkClick r:id="rId4"/>
              </a:rPr>
              <a:t>https://developer.ibm.com/articles/ws-restful/</a:t>
            </a:r>
            <a:endParaRPr lang="en-US" dirty="0"/>
          </a:p>
          <a:p>
            <a:pPr lvl="1"/>
            <a:r>
              <a:rPr lang="en-US" dirty="0"/>
              <a:t>Test a RESTful API: </a:t>
            </a:r>
            <a:r>
              <a:rPr lang="en-US" dirty="0">
                <a:hlinkClick r:id="rId5"/>
              </a:rPr>
              <a:t>http://www.guru99.com/testing-rest-api-manually.html</a:t>
            </a:r>
            <a:endParaRPr lang="en-US" dirty="0"/>
          </a:p>
          <a:p>
            <a:pPr lvl="0"/>
            <a:r>
              <a:rPr lang="en-US" dirty="0"/>
              <a:t>Videos</a:t>
            </a:r>
          </a:p>
          <a:p>
            <a:pPr lvl="1"/>
            <a:r>
              <a:rPr lang="en-US" dirty="0"/>
              <a:t>RESTful web API: </a:t>
            </a:r>
            <a:r>
              <a:rPr lang="en-US" dirty="0">
                <a:hlinkClick r:id="rId6"/>
              </a:rPr>
              <a:t>https://www.youtube.com/watch?v=LooL6_chvN4</a:t>
            </a:r>
            <a:endParaRPr lang="en-US" dirty="0"/>
          </a:p>
          <a:p>
            <a:pPr lvl="1"/>
            <a:r>
              <a:rPr lang="en-US" dirty="0"/>
              <a:t>RESTful API using JSON (just watch it): </a:t>
            </a:r>
            <a:r>
              <a:rPr lang="en-US" dirty="0">
                <a:hlinkClick r:id="rId7"/>
              </a:rPr>
              <a:t>https://www.youtube.com/watch?v=7YcW25PHnAA</a:t>
            </a:r>
            <a:endParaRPr lang="en-US" dirty="0"/>
          </a:p>
          <a:p>
            <a:pPr lvl="0"/>
            <a:r>
              <a:rPr lang="en-US" dirty="0"/>
              <a:t>Additional resources and readings</a:t>
            </a:r>
          </a:p>
          <a:p>
            <a:pPr lvl="1"/>
            <a:r>
              <a:rPr lang="en-US" dirty="0"/>
              <a:t>Further understanding of REST and RESTful services</a:t>
            </a:r>
          </a:p>
          <a:p>
            <a:pPr lvl="2"/>
            <a:r>
              <a:rPr lang="en-US" dirty="0">
                <a:hlinkClick r:id="rId8"/>
              </a:rPr>
              <a:t>https://restfulapi.net/</a:t>
            </a:r>
            <a:endParaRPr lang="en-US" dirty="0"/>
          </a:p>
          <a:p>
            <a:pPr lvl="2"/>
            <a:r>
              <a:rPr lang="en-US" dirty="0"/>
              <a:t>REST principles – a video tutorial: </a:t>
            </a:r>
            <a:r>
              <a:rPr lang="en-US" dirty="0">
                <a:hlinkClick r:id="rId9"/>
              </a:rPr>
              <a:t>http://www.restapitutorial.com/lessons/whatisrest.html</a:t>
            </a:r>
            <a:endParaRPr lang="en-US" dirty="0"/>
          </a:p>
          <a:p>
            <a:pPr lvl="2"/>
            <a:r>
              <a:rPr lang="en-US" dirty="0">
                <a:hlinkClick r:id="rId10"/>
              </a:rPr>
              <a:t>http://www.infoq.com/articles/rest-introduction</a:t>
            </a:r>
            <a:r>
              <a:rPr lang="en-US" dirty="0"/>
              <a:t> -  discussion of its key principles </a:t>
            </a:r>
          </a:p>
          <a:p>
            <a:pPr lvl="2"/>
            <a:r>
              <a:rPr lang="en-US" dirty="0"/>
              <a:t>Resource-Oriented Architecture: The Rest of REST: </a:t>
            </a:r>
            <a:r>
              <a:rPr lang="en-US" dirty="0">
                <a:hlinkClick r:id="rId11"/>
              </a:rPr>
              <a:t>http://www.infoq.com/articles/roa-rest-of-rest</a:t>
            </a:r>
            <a:endParaRPr lang="en-US" dirty="0"/>
          </a:p>
          <a:p>
            <a:pPr lvl="2"/>
            <a:r>
              <a:rPr lang="en-US" dirty="0">
                <a:hlinkClick r:id="rId12"/>
              </a:rPr>
              <a:t>https://www.restapitutorial.com</a:t>
            </a:r>
            <a:endParaRPr lang="en-US" dirty="0"/>
          </a:p>
          <a:p>
            <a:pPr lvl="1"/>
            <a:r>
              <a:rPr lang="en-US" dirty="0"/>
              <a:t>A Comparison of Service-oriented, Resource-oriented, and Object-oriented Architecture Styles</a:t>
            </a:r>
          </a:p>
          <a:p>
            <a:pPr lvl="2"/>
            <a:r>
              <a:rPr lang="en-US" dirty="0">
                <a:hlinkClick r:id="rId13"/>
              </a:rPr>
              <a:t>http://research.microsoft.com/pubs/117710/3-arch-styles.pdf</a:t>
            </a:r>
            <a:endParaRPr lang="en-US" dirty="0"/>
          </a:p>
          <a:p>
            <a:pPr lvl="2"/>
            <a:r>
              <a:rPr lang="en-US" dirty="0">
                <a:hlinkClick r:id="rId14"/>
              </a:rPr>
              <a:t>https://www.researchgate.net/publication/221211522_Roots_of_the_RESTSOAP_Debate</a:t>
            </a:r>
            <a:r>
              <a:rPr lang="en-US" dirty="0"/>
              <a:t> </a:t>
            </a:r>
          </a:p>
          <a:p>
            <a:pPr lvl="1"/>
            <a:r>
              <a:rPr lang="en-US" dirty="0"/>
              <a:t>Database access via services (data services)</a:t>
            </a:r>
          </a:p>
          <a:p>
            <a:pPr lvl="2"/>
            <a:r>
              <a:rPr lang="en-US" dirty="0">
                <a:hlinkClick r:id="rId15"/>
              </a:rPr>
              <a:t>http://www.agiledata.org/essays/implementationStrategies.html</a:t>
            </a:r>
            <a:endParaRPr lang="en-US" dirty="0"/>
          </a:p>
          <a:p>
            <a:pPr lvl="2"/>
            <a:r>
              <a:rPr lang="en-US" dirty="0">
                <a:hlinkClick r:id="rId16"/>
              </a:rPr>
              <a:t>http://www.agile-code.com/blog/direct-sql-access-vs-web-service/</a:t>
            </a:r>
            <a:endParaRPr lang="en-US" dirty="0"/>
          </a:p>
          <a:p>
            <a:endParaRPr lang="en-US" dirty="0"/>
          </a:p>
        </p:txBody>
      </p:sp>
    </p:spTree>
    <p:extLst>
      <p:ext uri="{BB962C8B-B14F-4D97-AF65-F5344CB8AC3E}">
        <p14:creationId xmlns:p14="http://schemas.microsoft.com/office/powerpoint/2010/main" val="31680389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Restful API</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23</a:t>
            </a:fld>
            <a:endParaRPr lang="en-US" altLang="en-US"/>
          </a:p>
        </p:txBody>
      </p:sp>
      <p:sp>
        <p:nvSpPr>
          <p:cNvPr id="4" name="Content Placeholder 3"/>
          <p:cNvSpPr>
            <a:spLocks noGrp="1"/>
          </p:cNvSpPr>
          <p:nvPr>
            <p:ph sz="quarter" idx="10"/>
          </p:nvPr>
        </p:nvSpPr>
        <p:spPr/>
        <p:txBody>
          <a:bodyPr/>
          <a:lstStyle/>
          <a:p>
            <a:r>
              <a:rPr lang="en-US" dirty="0"/>
              <a:t>Many RESTful </a:t>
            </a:r>
            <a:r>
              <a:rPr lang="en-US" dirty="0" err="1"/>
              <a:t>apis</a:t>
            </a:r>
            <a:r>
              <a:rPr lang="en-US" dirty="0"/>
              <a:t> are resource or data based</a:t>
            </a:r>
          </a:p>
          <a:p>
            <a:r>
              <a:rPr lang="en-US" dirty="0"/>
              <a:t>Data APIS</a:t>
            </a:r>
          </a:p>
          <a:p>
            <a:r>
              <a:rPr lang="en-US">
                <a:hlinkClick r:id="rId2"/>
              </a:rPr>
              <a:t>https://votesmart.org/share/api</a:t>
            </a:r>
            <a:endParaRPr lang="en-US"/>
          </a:p>
        </p:txBody>
      </p:sp>
    </p:spTree>
    <p:extLst>
      <p:ext uri="{BB962C8B-B14F-4D97-AF65-F5344CB8AC3E}">
        <p14:creationId xmlns:p14="http://schemas.microsoft.com/office/powerpoint/2010/main" val="1171179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Web API Overview</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44A34618-D25F-4AC8-A394-1D13A87FBCA0}" type="slidenum">
              <a:rPr lang="en-US" altLang="en-US" smtClean="0"/>
              <a:pPr>
                <a:defRPr/>
              </a:pPr>
              <a:t>3</a:t>
            </a:fld>
            <a:endParaRPr lang="en-US" altLang="en-US"/>
          </a:p>
        </p:txBody>
      </p:sp>
      <p:sp>
        <p:nvSpPr>
          <p:cNvPr id="6" name="Content Placeholder 5"/>
          <p:cNvSpPr>
            <a:spLocks noGrp="1"/>
          </p:cNvSpPr>
          <p:nvPr>
            <p:ph sz="quarter" idx="10"/>
          </p:nvPr>
        </p:nvSpPr>
        <p:spPr>
          <a:xfrm>
            <a:off x="228600" y="1143000"/>
            <a:ext cx="8686800" cy="5257800"/>
          </a:xfrm>
          <a:prstGeom prst="rect">
            <a:avLst/>
          </a:prstGeom>
        </p:spPr>
        <p:txBody>
          <a:bodyPr>
            <a:normAutofit fontScale="70000" lnSpcReduction="20000"/>
          </a:bodyPr>
          <a:lstStyle/>
          <a:p>
            <a:r>
              <a:rPr lang="en-US" dirty="0"/>
              <a:t>Web APIs are interfaces exposed based on web technologies</a:t>
            </a:r>
          </a:p>
          <a:p>
            <a:pPr lvl="1"/>
            <a:r>
              <a:rPr lang="en-US" dirty="0">
                <a:hlinkClick r:id="rId2"/>
              </a:rPr>
              <a:t>http://code.tutsplus.com/articles/the-increasing-importance-of-apis-in-web-development--net-22368</a:t>
            </a:r>
            <a:endParaRPr lang="en-US" dirty="0"/>
          </a:p>
          <a:p>
            <a:pPr lvl="1"/>
            <a:r>
              <a:rPr lang="en-US" dirty="0"/>
              <a:t>Server side: similar as web services, interface exposed through HTTP methods</a:t>
            </a:r>
          </a:p>
          <a:p>
            <a:pPr lvl="1"/>
            <a:r>
              <a:rPr lang="en-US" dirty="0">
                <a:hlinkClick r:id="rId3"/>
              </a:rPr>
              <a:t>https://en.wikipedia.org/wiki/Web_API</a:t>
            </a:r>
            <a:endParaRPr lang="en-US" dirty="0"/>
          </a:p>
          <a:p>
            <a:r>
              <a:rPr lang="en-US" dirty="0"/>
              <a:t>Major API techniques</a:t>
            </a:r>
          </a:p>
          <a:p>
            <a:pPr lvl="1"/>
            <a:r>
              <a:rPr lang="en-US" dirty="0"/>
              <a:t>SOAP/XML web services</a:t>
            </a:r>
          </a:p>
          <a:p>
            <a:pPr lvl="1"/>
            <a:r>
              <a:rPr lang="en-US" dirty="0"/>
              <a:t>RESTful web services</a:t>
            </a:r>
          </a:p>
          <a:p>
            <a:pPr lvl="1"/>
            <a:r>
              <a:rPr lang="en-US" dirty="0"/>
              <a:t>JavaScript</a:t>
            </a:r>
          </a:p>
          <a:p>
            <a:r>
              <a:rPr lang="en-US" dirty="0"/>
              <a:t>Major data/message format between service providers and consumers</a:t>
            </a:r>
          </a:p>
          <a:p>
            <a:pPr lvl="1"/>
            <a:r>
              <a:rPr lang="en-US" dirty="0"/>
              <a:t>JSON – the dominant format at this time</a:t>
            </a:r>
          </a:p>
          <a:p>
            <a:pPr lvl="1"/>
            <a:r>
              <a:rPr lang="en-US" dirty="0"/>
              <a:t>XML and XML-based: RSS/Atom (feeds)</a:t>
            </a:r>
          </a:p>
          <a:p>
            <a:r>
              <a:rPr lang="en-US" dirty="0"/>
              <a:t>Directory of web APIs</a:t>
            </a:r>
          </a:p>
          <a:p>
            <a:pPr lvl="1"/>
            <a:r>
              <a:rPr lang="en-US" dirty="0">
                <a:hlinkClick r:id="rId4"/>
              </a:rPr>
              <a:t>http://www.programmableweb.com/apis/directory</a:t>
            </a:r>
            <a:endParaRPr lang="en-US" dirty="0"/>
          </a:p>
          <a:p>
            <a:pPr lvl="1"/>
            <a:r>
              <a:rPr lang="en-US" dirty="0">
                <a:hlinkClick r:id="rId5"/>
              </a:rPr>
              <a:t>http://www.programmableweb.com/api-research</a:t>
            </a:r>
            <a:endParaRPr lang="en-US" dirty="0"/>
          </a:p>
        </p:txBody>
      </p:sp>
    </p:spTree>
    <p:extLst>
      <p:ext uri="{BB962C8B-B14F-4D97-AF65-F5344CB8AC3E}">
        <p14:creationId xmlns:p14="http://schemas.microsoft.com/office/powerpoint/2010/main" val="1916296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Services</a:t>
            </a:r>
          </a:p>
        </p:txBody>
      </p:sp>
      <p:sp>
        <p:nvSpPr>
          <p:cNvPr id="3" name="Content Placeholder 2"/>
          <p:cNvSpPr>
            <a:spLocks noGrp="1"/>
          </p:cNvSpPr>
          <p:nvPr>
            <p:ph sz="quarter" idx="10"/>
          </p:nvPr>
        </p:nvSpPr>
        <p:spPr/>
        <p:txBody>
          <a:bodyPr>
            <a:normAutofit fontScale="92500" lnSpcReduction="20000"/>
          </a:bodyPr>
          <a:lstStyle/>
          <a:p>
            <a:r>
              <a:rPr lang="en-US" dirty="0"/>
              <a:t>Services are commonly viewed as self-contained software application modules exposed through interfaces over a distributed environment (i.e. internet).</a:t>
            </a:r>
          </a:p>
          <a:p>
            <a:r>
              <a:rPr lang="en-US" dirty="0"/>
              <a:t>Major features</a:t>
            </a:r>
          </a:p>
          <a:p>
            <a:pPr lvl="1"/>
            <a:r>
              <a:rPr lang="en-US" dirty="0"/>
              <a:t>Well-defined interfaces that are independent of its implementation.</a:t>
            </a:r>
          </a:p>
          <a:p>
            <a:pPr lvl="1"/>
            <a:r>
              <a:rPr lang="en-US" dirty="0"/>
              <a:t>Publicly accessible (open) on the network</a:t>
            </a:r>
          </a:p>
          <a:p>
            <a:pPr lvl="1"/>
            <a:r>
              <a:rPr lang="en-US" dirty="0"/>
              <a:t>Clear service description (self-describing)</a:t>
            </a:r>
          </a:p>
          <a:p>
            <a:pPr lvl="1"/>
            <a:r>
              <a:rPr lang="en-US" dirty="0"/>
              <a:t>Standard protocol</a:t>
            </a:r>
          </a:p>
          <a:p>
            <a:pPr lvl="1"/>
            <a:r>
              <a:rPr lang="en-US" dirty="0"/>
              <a:t>Self-contained, focusing on results</a:t>
            </a:r>
          </a:p>
          <a:p>
            <a:pPr lvl="1"/>
            <a:r>
              <a:rPr lang="en-US" dirty="0"/>
              <a:t>Distributed</a:t>
            </a:r>
          </a:p>
          <a:p>
            <a:pPr lvl="1"/>
            <a:r>
              <a:rPr lang="en-US" dirty="0"/>
              <a:t>Serving applications, not humans</a:t>
            </a:r>
          </a:p>
        </p:txBody>
      </p:sp>
    </p:spTree>
    <p:extLst>
      <p:ext uri="{BB962C8B-B14F-4D97-AF65-F5344CB8AC3E}">
        <p14:creationId xmlns:p14="http://schemas.microsoft.com/office/powerpoint/2010/main" val="4009690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be a service?</a:t>
            </a:r>
          </a:p>
        </p:txBody>
      </p:sp>
      <p:sp>
        <p:nvSpPr>
          <p:cNvPr id="3" name="Content Placeholder 2"/>
          <p:cNvSpPr>
            <a:spLocks noGrp="1"/>
          </p:cNvSpPr>
          <p:nvPr>
            <p:ph sz="quarter" idx="10"/>
          </p:nvPr>
        </p:nvSpPr>
        <p:spPr/>
        <p:txBody>
          <a:bodyPr>
            <a:normAutofit fontScale="92500" lnSpcReduction="20000"/>
          </a:bodyPr>
          <a:lstStyle/>
          <a:p>
            <a:r>
              <a:rPr lang="en-US" dirty="0"/>
              <a:t>Data (resource)</a:t>
            </a:r>
          </a:p>
          <a:p>
            <a:pPr lvl="1"/>
            <a:r>
              <a:rPr lang="en-US" dirty="0"/>
              <a:t>Products, customers, etc.</a:t>
            </a:r>
          </a:p>
          <a:p>
            <a:r>
              <a:rPr lang="en-US" dirty="0"/>
              <a:t>Business logic</a:t>
            </a:r>
          </a:p>
          <a:p>
            <a:pPr lvl="1"/>
            <a:r>
              <a:rPr lang="en-US" dirty="0"/>
              <a:t>Advanced calculation</a:t>
            </a:r>
          </a:p>
          <a:p>
            <a:pPr lvl="1"/>
            <a:r>
              <a:rPr lang="en-US" dirty="0"/>
              <a:t>Authentication</a:t>
            </a:r>
          </a:p>
          <a:p>
            <a:pPr lvl="1"/>
            <a:r>
              <a:rPr lang="en-US" dirty="0"/>
              <a:t>Conversion: </a:t>
            </a:r>
            <a:r>
              <a:rPr lang="en-US" dirty="0" err="1"/>
              <a:t>GeoIP</a:t>
            </a:r>
            <a:r>
              <a:rPr lang="en-US" dirty="0"/>
              <a:t>, postal codes, currency, etc.</a:t>
            </a:r>
          </a:p>
          <a:p>
            <a:r>
              <a:rPr lang="en-US" dirty="0"/>
              <a:t>Presentation</a:t>
            </a:r>
          </a:p>
          <a:p>
            <a:pPr lvl="1"/>
            <a:r>
              <a:rPr lang="en-US" dirty="0"/>
              <a:t>Map</a:t>
            </a:r>
          </a:p>
          <a:p>
            <a:pPr lvl="1"/>
            <a:r>
              <a:rPr lang="en-US" dirty="0"/>
              <a:t>Charts</a:t>
            </a:r>
          </a:p>
          <a:p>
            <a:pPr lvl="1"/>
            <a:r>
              <a:rPr lang="en-US" dirty="0"/>
              <a:t>Form</a:t>
            </a:r>
          </a:p>
          <a:p>
            <a:pPr lvl="1"/>
            <a:r>
              <a:rPr lang="en-US" dirty="0"/>
              <a:t>Multimedia</a:t>
            </a:r>
          </a:p>
          <a:p>
            <a:r>
              <a:rPr lang="en-US" dirty="0"/>
              <a:t>Composite (two or more of the above)</a:t>
            </a:r>
          </a:p>
        </p:txBody>
      </p:sp>
    </p:spTree>
    <p:extLst>
      <p:ext uri="{BB962C8B-B14F-4D97-AF65-F5344CB8AC3E}">
        <p14:creationId xmlns:p14="http://schemas.microsoft.com/office/powerpoint/2010/main" val="1657500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XML Web Services</a:t>
            </a:r>
          </a:p>
        </p:txBody>
      </p:sp>
      <p:sp>
        <p:nvSpPr>
          <p:cNvPr id="3" name="Content Placeholder 2"/>
          <p:cNvSpPr>
            <a:spLocks noGrp="1"/>
          </p:cNvSpPr>
          <p:nvPr>
            <p:ph sz="quarter" idx="10"/>
          </p:nvPr>
        </p:nvSpPr>
        <p:spPr/>
        <p:txBody>
          <a:bodyPr>
            <a:normAutofit lnSpcReduction="10000"/>
          </a:bodyPr>
          <a:lstStyle/>
          <a:p>
            <a:r>
              <a:rPr lang="en-US" dirty="0"/>
              <a:t>Software components exposed to the web</a:t>
            </a:r>
          </a:p>
          <a:p>
            <a:r>
              <a:rPr lang="en-US" dirty="0"/>
              <a:t>Utilizing the HTTP protocol</a:t>
            </a:r>
          </a:p>
          <a:p>
            <a:r>
              <a:rPr lang="en-US" dirty="0"/>
              <a:t>Based on standards</a:t>
            </a:r>
          </a:p>
          <a:p>
            <a:pPr lvl="1"/>
            <a:r>
              <a:rPr lang="en-US" dirty="0"/>
              <a:t>SOAP: communication</a:t>
            </a:r>
          </a:p>
          <a:p>
            <a:pPr lvl="1"/>
            <a:r>
              <a:rPr lang="en-US" dirty="0"/>
              <a:t>WSDL: service description</a:t>
            </a:r>
          </a:p>
          <a:p>
            <a:pPr lvl="1"/>
            <a:r>
              <a:rPr lang="en-US" dirty="0"/>
              <a:t>UDDI: service registration and discovery</a:t>
            </a:r>
          </a:p>
          <a:p>
            <a:r>
              <a:rPr lang="en-US" dirty="0"/>
              <a:t>It is a heavy height communication protocol and used mostly in the local network</a:t>
            </a:r>
          </a:p>
          <a:p>
            <a:r>
              <a:rPr lang="en-US" dirty="0"/>
              <a:t>More info</a:t>
            </a:r>
          </a:p>
          <a:p>
            <a:pPr lvl="1"/>
            <a:r>
              <a:rPr lang="en-US" dirty="0">
                <a:hlinkClick r:id="rId3"/>
              </a:rPr>
              <a:t>https://en.wikipedia.org/wiki/Web_service</a:t>
            </a:r>
            <a:endParaRPr lang="en-US" dirty="0"/>
          </a:p>
        </p:txBody>
      </p:sp>
      <p:pic>
        <p:nvPicPr>
          <p:cNvPr id="1026" name="Picture 2" descr="https://upload.wikimedia.org/wikipedia/commons/4/4a/Webservic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676400"/>
            <a:ext cx="2286000" cy="20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210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dirty="0"/>
              <a:t>REST (Representational State Transfer)</a:t>
            </a:r>
          </a:p>
        </p:txBody>
      </p:sp>
      <p:sp>
        <p:nvSpPr>
          <p:cNvPr id="4" name="Slide Number Placeholder 3"/>
          <p:cNvSpPr>
            <a:spLocks noGrp="1"/>
          </p:cNvSpPr>
          <p:nvPr>
            <p:ph type="sldNum" sz="quarter" idx="4"/>
          </p:nvPr>
        </p:nvSpPr>
        <p:spPr/>
        <p:txBody>
          <a:bodyPr/>
          <a:lstStyle/>
          <a:p>
            <a:fld id="{44A34618-D25F-4AC8-A394-1D13A87FBCA0}" type="slidenum">
              <a:rPr lang="en-US" altLang="en-US" smtClean="0"/>
              <a:pPr/>
              <a:t>7</a:t>
            </a:fld>
            <a:endParaRPr lang="en-US" altLang="en-US"/>
          </a:p>
        </p:txBody>
      </p:sp>
      <p:sp>
        <p:nvSpPr>
          <p:cNvPr id="6" name="Content Placeholder 5"/>
          <p:cNvSpPr>
            <a:spLocks noGrp="1"/>
          </p:cNvSpPr>
          <p:nvPr>
            <p:ph sz="quarter" idx="10"/>
          </p:nvPr>
        </p:nvSpPr>
        <p:spPr/>
        <p:txBody>
          <a:bodyPr>
            <a:normAutofit fontScale="85000" lnSpcReduction="10000"/>
          </a:bodyPr>
          <a:lstStyle/>
          <a:p>
            <a:r>
              <a:rPr lang="en-US" dirty="0"/>
              <a:t>The REST approach is one of the major resource-oriented approach to building distributed systems using “pure” web technology (HTTP, HTML)</a:t>
            </a:r>
          </a:p>
          <a:p>
            <a:r>
              <a:rPr lang="en-US" dirty="0"/>
              <a:t>Key concepts</a:t>
            </a:r>
          </a:p>
          <a:p>
            <a:pPr lvl="1"/>
            <a:r>
              <a:rPr lang="en-US" dirty="0"/>
              <a:t>Resource: the data or the content</a:t>
            </a:r>
          </a:p>
          <a:p>
            <a:pPr lvl="2"/>
            <a:r>
              <a:rPr lang="en-US" dirty="0"/>
              <a:t>Examples of resources and its operations</a:t>
            </a:r>
          </a:p>
          <a:p>
            <a:pPr lvl="3"/>
            <a:r>
              <a:rPr lang="en-US" dirty="0"/>
              <a:t>Retrieving a HTML page (using HTTP GET request)</a:t>
            </a:r>
          </a:p>
          <a:p>
            <a:pPr lvl="3"/>
            <a:r>
              <a:rPr lang="en-US" dirty="0"/>
              <a:t>Retrieving a database table row (using a SQL SELECT command)</a:t>
            </a:r>
          </a:p>
          <a:p>
            <a:pPr lvl="2"/>
            <a:r>
              <a:rPr lang="en-US" dirty="0"/>
              <a:t>All operations are centered around resources.</a:t>
            </a:r>
          </a:p>
          <a:p>
            <a:pPr lvl="1"/>
            <a:r>
              <a:rPr lang="en-US" dirty="0"/>
              <a:t>Uniform interface or resource identification (URI)</a:t>
            </a:r>
          </a:p>
          <a:p>
            <a:pPr lvl="1"/>
            <a:r>
              <a:rPr lang="en-US" dirty="0"/>
              <a:t>Representation: how a resource is represented (formatted and presented)?</a:t>
            </a:r>
          </a:p>
          <a:p>
            <a:pPr lvl="1"/>
            <a:r>
              <a:rPr lang="en-US" dirty="0"/>
              <a:t>State: a snapshot of resource in one of its representations</a:t>
            </a:r>
          </a:p>
          <a:p>
            <a:pPr lvl="1"/>
            <a:r>
              <a:rPr lang="en-US" dirty="0"/>
              <a:t>Transfer: the movement of the state (resource representation)</a:t>
            </a:r>
          </a:p>
        </p:txBody>
      </p:sp>
    </p:spTree>
    <p:extLst>
      <p:ext uri="{BB962C8B-B14F-4D97-AF65-F5344CB8AC3E}">
        <p14:creationId xmlns:p14="http://schemas.microsoft.com/office/powerpoint/2010/main" val="1011539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REST Principles</a:t>
            </a:r>
          </a:p>
        </p:txBody>
      </p:sp>
      <p:sp>
        <p:nvSpPr>
          <p:cNvPr id="4" name="Slide Number Placeholder 3"/>
          <p:cNvSpPr>
            <a:spLocks noGrp="1"/>
          </p:cNvSpPr>
          <p:nvPr>
            <p:ph type="sldNum" sz="quarter" idx="4"/>
          </p:nvPr>
        </p:nvSpPr>
        <p:spPr/>
        <p:txBody>
          <a:bodyPr/>
          <a:lstStyle/>
          <a:p>
            <a:fld id="{44A34618-D25F-4AC8-A394-1D13A87FBCA0}" type="slidenum">
              <a:rPr lang="en-US" altLang="en-US" smtClean="0"/>
              <a:pPr/>
              <a:t>8</a:t>
            </a:fld>
            <a:endParaRPr lang="en-US" altLang="en-US"/>
          </a:p>
        </p:txBody>
      </p:sp>
      <p:sp>
        <p:nvSpPr>
          <p:cNvPr id="6" name="Content Placeholder 5"/>
          <p:cNvSpPr>
            <a:spLocks noGrp="1"/>
          </p:cNvSpPr>
          <p:nvPr>
            <p:ph sz="quarter" idx="10"/>
          </p:nvPr>
        </p:nvSpPr>
        <p:spPr/>
        <p:txBody>
          <a:bodyPr>
            <a:normAutofit/>
          </a:bodyPr>
          <a:lstStyle/>
          <a:p>
            <a:r>
              <a:rPr lang="en-US" dirty="0"/>
              <a:t>Key principles (constraints)</a:t>
            </a:r>
          </a:p>
          <a:p>
            <a:pPr lvl="1"/>
            <a:r>
              <a:rPr lang="en-US" dirty="0"/>
              <a:t>Client-Server</a:t>
            </a:r>
          </a:p>
          <a:p>
            <a:pPr lvl="1"/>
            <a:r>
              <a:rPr lang="en-US" dirty="0"/>
              <a:t>Stateless</a:t>
            </a:r>
          </a:p>
          <a:p>
            <a:pPr lvl="1"/>
            <a:r>
              <a:rPr lang="en-US" dirty="0"/>
              <a:t>Uniform Interface</a:t>
            </a:r>
          </a:p>
          <a:p>
            <a:pPr lvl="1"/>
            <a:r>
              <a:rPr lang="en-US" dirty="0"/>
              <a:t>Cacheable</a:t>
            </a:r>
          </a:p>
          <a:p>
            <a:r>
              <a:rPr lang="en-US" dirty="0"/>
              <a:t>For a complete discussion on its principles</a:t>
            </a:r>
          </a:p>
          <a:p>
            <a:pPr lvl="1"/>
            <a:r>
              <a:rPr lang="en-US" dirty="0">
                <a:hlinkClick r:id="rId2"/>
              </a:rPr>
              <a:t>http://www.restapitutorial.com/lessons/whatisrest.html</a:t>
            </a:r>
            <a:endParaRPr lang="en-US" dirty="0">
              <a:hlinkClick r:id="rId3"/>
            </a:endParaRPr>
          </a:p>
        </p:txBody>
      </p:sp>
    </p:spTree>
    <p:extLst>
      <p:ext uri="{BB962C8B-B14F-4D97-AF65-F5344CB8AC3E}">
        <p14:creationId xmlns:p14="http://schemas.microsoft.com/office/powerpoint/2010/main" val="2204103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Notes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9</a:t>
            </a:fld>
            <a:endParaRPr lang="en-US" altLang="en-US"/>
          </a:p>
        </p:txBody>
      </p:sp>
      <p:sp>
        <p:nvSpPr>
          <p:cNvPr id="4" name="Content Placeholder 3"/>
          <p:cNvSpPr>
            <a:spLocks noGrp="1"/>
          </p:cNvSpPr>
          <p:nvPr>
            <p:ph sz="quarter" idx="10"/>
          </p:nvPr>
        </p:nvSpPr>
        <p:spPr/>
        <p:txBody>
          <a:bodyPr/>
          <a:lstStyle/>
          <a:p>
            <a:r>
              <a:rPr lang="en-US" dirty="0"/>
              <a:t>REST is an architecture style</a:t>
            </a:r>
          </a:p>
          <a:p>
            <a:r>
              <a:rPr lang="en-US" dirty="0"/>
              <a:t>Can be implemented in HTTP</a:t>
            </a:r>
          </a:p>
          <a:p>
            <a:r>
              <a:rPr lang="en-US" dirty="0"/>
              <a:t>The Web itself is an implementation of REST</a:t>
            </a:r>
          </a:p>
          <a:p>
            <a:r>
              <a:rPr lang="en-US" dirty="0"/>
              <a:t>Web Services APIs can also be implemented based on REST principles</a:t>
            </a:r>
          </a:p>
          <a:p>
            <a:pPr lvl="1"/>
            <a:r>
              <a:rPr lang="en-US" dirty="0"/>
              <a:t>Therefore called “</a:t>
            </a:r>
            <a:r>
              <a:rPr lang="en-US" b="1" i="1" dirty="0"/>
              <a:t>RESTful Web Services</a:t>
            </a:r>
            <a:r>
              <a:rPr lang="en-US" dirty="0"/>
              <a:t>”</a:t>
            </a:r>
          </a:p>
        </p:txBody>
      </p:sp>
    </p:spTree>
    <p:extLst>
      <p:ext uri="{BB962C8B-B14F-4D97-AF65-F5344CB8AC3E}">
        <p14:creationId xmlns:p14="http://schemas.microsoft.com/office/powerpoint/2010/main" val="4017451898"/>
      </p:ext>
    </p:extLst>
  </p:cSld>
  <p:clrMapOvr>
    <a:masterClrMapping/>
  </p:clrMapOvr>
</p:sld>
</file>

<file path=ppt/theme/theme1.xml><?xml version="1.0" encoding="utf-8"?>
<a:theme xmlns:a="http://schemas.openxmlformats.org/drawingml/2006/main" name="Networ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json</Template>
  <TotalTime>19727</TotalTime>
  <Words>3035</Words>
  <Application>Microsoft Office PowerPoint</Application>
  <PresentationFormat>On-screen Show (4:3)</PresentationFormat>
  <Paragraphs>313</Paragraphs>
  <Slides>23</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Calibri</vt:lpstr>
      <vt:lpstr>Consolas</vt:lpstr>
      <vt:lpstr>Courier New</vt:lpstr>
      <vt:lpstr>Times New Roman</vt:lpstr>
      <vt:lpstr>Verdana</vt:lpstr>
      <vt:lpstr>Wingdings</vt:lpstr>
      <vt:lpstr>Network</vt:lpstr>
      <vt:lpstr>RESTful Web Services and APIs</vt:lpstr>
      <vt:lpstr>Overview</vt:lpstr>
      <vt:lpstr>Web API Overview</vt:lpstr>
      <vt:lpstr>Services</vt:lpstr>
      <vt:lpstr>What can be a service?</vt:lpstr>
      <vt:lpstr>XML Web Services</vt:lpstr>
      <vt:lpstr>REST (Representational State Transfer)</vt:lpstr>
      <vt:lpstr>REST Principles</vt:lpstr>
      <vt:lpstr>Additional Notes</vt:lpstr>
      <vt:lpstr>RESTful Web Services</vt:lpstr>
      <vt:lpstr>RESTful web services URI</vt:lpstr>
      <vt:lpstr>HTTP Methods in REST</vt:lpstr>
      <vt:lpstr>RESTful vs. SOAP</vt:lpstr>
      <vt:lpstr>Quotes from book chapter</vt:lpstr>
      <vt:lpstr>Consuming Services/APIs</vt:lpstr>
      <vt:lpstr>Coding Examples Explanation</vt:lpstr>
      <vt:lpstr>Calling the Service Using PHP</vt:lpstr>
      <vt:lpstr>it-ebooks-search2.html</vt:lpstr>
      <vt:lpstr>itbook.store-search-2.html</vt:lpstr>
      <vt:lpstr>itbook.store-search-3.php</vt:lpstr>
      <vt:lpstr>Testing RESTful Web API</vt:lpstr>
      <vt:lpstr>Good Resources</vt:lpstr>
      <vt:lpstr>Restful API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532</cp:revision>
  <dcterms:created xsi:type="dcterms:W3CDTF">1601-01-01T00:00:00Z</dcterms:created>
  <dcterms:modified xsi:type="dcterms:W3CDTF">2020-12-23T14:03:19Z</dcterms:modified>
</cp:coreProperties>
</file>