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6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10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0" d="100"/>
          <a:sy n="40" d="100"/>
        </p:scale>
        <p:origin x="86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A2DDC-3E5E-4940-B193-9A374CFF64E5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AC1E0-8FEA-4F32-A378-35EA47752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980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57132">
              <a:defRPr/>
            </a:pPr>
            <a:r>
              <a:rPr lang="en-US" dirty="0"/>
              <a:t>A lake is a discrete object within the surrounding landscape. Where the water’s edge meets the land can be definitively established. Other examples of discrete objects include buildings, roads, and parcels.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188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57132">
              <a:defRPr/>
            </a:pPr>
            <a:r>
              <a:rPr lang="en-US" dirty="0"/>
              <a:t>A lake is a discrete object within the surrounding landscape. Where the water’s edge meets the land can be definitively established. Other examples of discrete objects include buildings, roads, and parcels.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018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57132">
              <a:defRPr/>
            </a:pPr>
            <a:r>
              <a:rPr lang="en-US" dirty="0"/>
              <a:t>A lake is a discrete object within the surrounding landscape. Where the water’s edge meets the land can be definitively established. Other examples of discrete objects include buildings, roads, and parcels.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004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57132">
              <a:defRPr/>
            </a:pPr>
            <a:r>
              <a:rPr lang="en-US" dirty="0"/>
              <a:t>A lake is a discrete object within the surrounding landscape. Where the water’s edge meets the land can be definitively established. Other examples of discrete objects include buildings, roads, and parcels.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083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57132">
              <a:defRPr/>
            </a:pPr>
            <a:r>
              <a:rPr lang="en-US" dirty="0"/>
              <a:t>A lake is a discrete object within the surrounding landscape. Where the water’s edge meets the land can be definitively established. Other examples of discrete objects include buildings, roads, and parcels.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345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57132">
              <a:defRPr/>
            </a:pPr>
            <a:r>
              <a:rPr lang="en-US" dirty="0"/>
              <a:t>A lake is a discrete object within the surrounding landscape. Where the water’s edge meets the land can be definitively established. Other examples of discrete objects include buildings, roads, and parcels.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017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97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42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18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01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012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83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77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48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93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92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37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593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3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7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7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9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222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84423"/>
            <a:ext cx="12192000" cy="145626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>
                <a:latin typeface="Arial Black" panose="020B0A04020102020204" pitchFamily="34" charset="0"/>
              </a:rPr>
              <a:t>Open educational resources for introduction </a:t>
            </a:r>
            <a:br>
              <a:rPr lang="en-US" sz="3100" dirty="0">
                <a:latin typeface="Arial Black" panose="020B0A04020102020204" pitchFamily="34" charset="0"/>
              </a:rPr>
            </a:br>
            <a:r>
              <a:rPr lang="en-US" sz="3100" dirty="0">
                <a:latin typeface="Arial Black" panose="020B0A04020102020204" pitchFamily="34" charset="0"/>
              </a:rPr>
              <a:t>to geographic information systems</a:t>
            </a:r>
            <a:br>
              <a:rPr lang="en-US" dirty="0"/>
            </a:br>
            <a:r>
              <a:rPr lang="en-US" dirty="0"/>
              <a:t>funded by: USG affordable learning grant</a:t>
            </a: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76" y="3066943"/>
            <a:ext cx="1936995" cy="1952368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406" y="3159767"/>
            <a:ext cx="3082834" cy="2322895"/>
          </a:xfrm>
        </p:spPr>
      </p:pic>
      <p:sp>
        <p:nvSpPr>
          <p:cNvPr id="12" name="TextBox 11"/>
          <p:cNvSpPr txBox="1"/>
          <p:nvPr/>
        </p:nvSpPr>
        <p:spPr>
          <a:xfrm>
            <a:off x="0" y="3728336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Created by:</a:t>
            </a:r>
          </a:p>
          <a:p>
            <a:pPr algn="ctr"/>
            <a:r>
              <a:rPr lang="en-US" dirty="0"/>
              <a:t>Ulrike Ingram</a:t>
            </a:r>
          </a:p>
          <a:p>
            <a:pPr algn="ctr"/>
            <a:r>
              <a:rPr lang="en-US" dirty="0"/>
              <a:t>Allison J. Bailey</a:t>
            </a:r>
          </a:p>
          <a:p>
            <a:pPr algn="ctr"/>
            <a:r>
              <a:rPr lang="en-US" dirty="0"/>
              <a:t>Amber Ignatius</a:t>
            </a:r>
          </a:p>
          <a:p>
            <a:pPr algn="ctr"/>
            <a:r>
              <a:rPr lang="en-US" dirty="0"/>
              <a:t>Katayoun Mobasher</a:t>
            </a:r>
          </a:p>
          <a:p>
            <a:pPr algn="ctr"/>
            <a:r>
              <a:rPr lang="en-US" dirty="0"/>
              <a:t>Mark Patterson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4766" y="5019311"/>
            <a:ext cx="2151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Department of Geography and Anthropology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7286D9-A6BC-4D0D-9291-7A220AA0E57F}"/>
              </a:ext>
            </a:extLst>
          </p:cNvPr>
          <p:cNvSpPr/>
          <p:nvPr/>
        </p:nvSpPr>
        <p:spPr>
          <a:xfrm>
            <a:off x="3048000" y="2009149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800" dirty="0">
                <a:latin typeface="Arial Black" panose="020B0A04020102020204" pitchFamily="34" charset="0"/>
              </a:rPr>
              <a:t>Module 6</a:t>
            </a:r>
          </a:p>
          <a:p>
            <a:pPr algn="ctr"/>
            <a:r>
              <a:rPr lang="en-US" dirty="0">
                <a:latin typeface="Arial Black" panose="020B0A04020102020204" pitchFamily="34" charset="0"/>
              </a:rPr>
              <a:t>Geoprocessing</a:t>
            </a:r>
          </a:p>
        </p:txBody>
      </p:sp>
    </p:spTree>
    <p:extLst>
      <p:ext uri="{BB962C8B-B14F-4D97-AF65-F5344CB8AC3E}">
        <p14:creationId xmlns:p14="http://schemas.microsoft.com/office/powerpoint/2010/main" val="2258309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434" y="216062"/>
            <a:ext cx="10131425" cy="1247504"/>
          </a:xfrm>
        </p:spPr>
        <p:txBody>
          <a:bodyPr>
            <a:normAutofit/>
          </a:bodyPr>
          <a:lstStyle/>
          <a:p>
            <a:r>
              <a:rPr lang="en-US" sz="6000" b="1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932" y="1592317"/>
            <a:ext cx="9556530" cy="4774324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Basic Geospatial Analysis Techniques</a:t>
            </a:r>
            <a:endParaRPr lang="en-US" sz="3600" dirty="0"/>
          </a:p>
          <a:p>
            <a:r>
              <a:rPr lang="en-US" sz="2400" dirty="0"/>
              <a:t>Spatial Selections</a:t>
            </a:r>
            <a:endParaRPr lang="en-US" sz="3600" dirty="0"/>
          </a:p>
          <a:p>
            <a:r>
              <a:rPr lang="en-US" sz="2400" dirty="0"/>
              <a:t>What is a Buffer? </a:t>
            </a:r>
            <a:endParaRPr lang="en-US" sz="3600" dirty="0"/>
          </a:p>
          <a:p>
            <a:r>
              <a:rPr lang="en-US" sz="2400" dirty="0"/>
              <a:t>Dissolve Operation</a:t>
            </a:r>
            <a:endParaRPr lang="en-US" sz="3600" dirty="0"/>
          </a:p>
          <a:p>
            <a:r>
              <a:rPr lang="en-US" sz="2400" dirty="0"/>
              <a:t>Overlay Operations</a:t>
            </a:r>
            <a:br>
              <a:rPr lang="en-US" sz="2400" dirty="0"/>
            </a:br>
            <a:r>
              <a:rPr lang="en-US" sz="2400" dirty="0"/>
              <a:t>Vector Overlay</a:t>
            </a:r>
            <a:endParaRPr lang="en-US" sz="3600" dirty="0"/>
          </a:p>
          <a:p>
            <a:r>
              <a:rPr lang="en-US" sz="2400" dirty="0"/>
              <a:t>Basic Cases of Overlay - Clip</a:t>
            </a:r>
            <a:endParaRPr lang="en-US" sz="3600" dirty="0"/>
          </a:p>
          <a:p>
            <a:r>
              <a:rPr lang="en-US" sz="2400" dirty="0"/>
              <a:t>Basic Cases of Overlay - Intersection</a:t>
            </a:r>
            <a:endParaRPr lang="en-US" sz="3600" dirty="0"/>
          </a:p>
          <a:p>
            <a:r>
              <a:rPr lang="en-US" sz="2400" dirty="0"/>
              <a:t>Basic Cases of Overlay - Union</a:t>
            </a:r>
            <a:endParaRPr lang="en-US" sz="3600" dirty="0"/>
          </a:p>
          <a:p>
            <a:r>
              <a:rPr lang="en-US" sz="2400" dirty="0"/>
              <a:t>Vector Overlay Problems</a:t>
            </a:r>
            <a:endParaRPr lang="en-US" sz="3600" dirty="0"/>
          </a:p>
          <a:p>
            <a:br>
              <a:rPr lang="en-US" sz="28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811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816" y="371303"/>
            <a:ext cx="8039791" cy="1141613"/>
          </a:xfrm>
        </p:spPr>
        <p:txBody>
          <a:bodyPr>
            <a:noAutofit/>
          </a:bodyPr>
          <a:lstStyle/>
          <a:p>
            <a:r>
              <a:rPr lang="en-US" sz="6000" b="1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816" y="1669101"/>
            <a:ext cx="10935392" cy="3649133"/>
          </a:xfrm>
        </p:spPr>
        <p:txBody>
          <a:bodyPr>
            <a:normAutofit/>
          </a:bodyPr>
          <a:lstStyle/>
          <a:p>
            <a:r>
              <a:rPr lang="en-US" sz="2400" dirty="0"/>
              <a:t>Geospatial data analysis is the application of operations to manipulate or calculate coordinates and/or related attribute data. </a:t>
            </a:r>
          </a:p>
          <a:p>
            <a:r>
              <a:rPr lang="en-US" sz="2400" dirty="0"/>
              <a:t>Geospatial data analysis is applied to solve problems such as bus routes, determining flood zones, and in determining suitable sites for construction. </a:t>
            </a:r>
          </a:p>
          <a:p>
            <a:r>
              <a:rPr lang="en-US" sz="2400" dirty="0"/>
              <a:t>Spatial data analysis uses spatial operations to manipulate or calculate. This is in contrast to analysis that does not use spatial operations to manipulate or calculate. 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7710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816" y="371303"/>
            <a:ext cx="8039791" cy="1141613"/>
          </a:xfrm>
        </p:spPr>
        <p:txBody>
          <a:bodyPr>
            <a:noAutofit/>
          </a:bodyPr>
          <a:lstStyle/>
          <a:p>
            <a:r>
              <a:rPr lang="en-US" sz="6000" b="1" dirty="0"/>
              <a:t>Spatial selections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816" y="1669101"/>
            <a:ext cx="10935392" cy="3649133"/>
          </a:xfrm>
        </p:spPr>
        <p:txBody>
          <a:bodyPr>
            <a:normAutofit/>
          </a:bodyPr>
          <a:lstStyle/>
          <a:p>
            <a:r>
              <a:rPr lang="en-US" sz="3200" dirty="0"/>
              <a:t>Spatial Selections</a:t>
            </a:r>
          </a:p>
          <a:p>
            <a:pPr lvl="1"/>
            <a:r>
              <a:rPr lang="en-US" sz="2800" dirty="0"/>
              <a:t>Adjacency </a:t>
            </a:r>
          </a:p>
          <a:p>
            <a:pPr lvl="1"/>
            <a:r>
              <a:rPr lang="en-US" sz="2800" dirty="0"/>
              <a:t>Containment</a:t>
            </a:r>
          </a:p>
          <a:p>
            <a:pPr lvl="1"/>
            <a:r>
              <a:rPr lang="en-US" sz="2800" dirty="0"/>
              <a:t>Distance</a:t>
            </a:r>
          </a:p>
          <a:p>
            <a:r>
              <a:rPr lang="en-US" sz="2400" dirty="0"/>
              <a:t> 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84450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816" y="371303"/>
            <a:ext cx="8039791" cy="1141613"/>
          </a:xfrm>
        </p:spPr>
        <p:txBody>
          <a:bodyPr>
            <a:noAutofit/>
          </a:bodyPr>
          <a:lstStyle/>
          <a:p>
            <a:r>
              <a:rPr lang="en-US" sz="6000" b="1" dirty="0"/>
              <a:t>buffer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816" y="1669101"/>
            <a:ext cx="10935392" cy="3649133"/>
          </a:xfrm>
        </p:spPr>
        <p:txBody>
          <a:bodyPr>
            <a:normAutofit/>
          </a:bodyPr>
          <a:lstStyle/>
          <a:p>
            <a:r>
              <a:rPr lang="en-US" sz="2800" dirty="0"/>
              <a:t>A buffer is a region that is less than or equal to a distance from one or more input features. </a:t>
            </a:r>
          </a:p>
          <a:p>
            <a:r>
              <a:rPr lang="en-US" sz="2800" dirty="0"/>
              <a:t>Buffers can be created from point/line/polygon/raster geospatial data sets. </a:t>
            </a:r>
          </a:p>
          <a:p>
            <a:r>
              <a:rPr lang="en-US" sz="2800" dirty="0"/>
              <a:t>Buffers are typically used to identify areas or objects “inside”, or “outside” the threshold distance. </a:t>
            </a:r>
            <a:r>
              <a:rPr lang="en-US" sz="3600" dirty="0"/>
              <a:t> 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72088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816" y="371303"/>
            <a:ext cx="8039791" cy="1141613"/>
          </a:xfrm>
        </p:spPr>
        <p:txBody>
          <a:bodyPr>
            <a:noAutofit/>
          </a:bodyPr>
          <a:lstStyle/>
          <a:p>
            <a:r>
              <a:rPr lang="en-US" sz="6000" b="1" dirty="0"/>
              <a:t>dissolve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816" y="1669101"/>
            <a:ext cx="10935392" cy="3649133"/>
          </a:xfrm>
        </p:spPr>
        <p:txBody>
          <a:bodyPr>
            <a:normAutofit/>
          </a:bodyPr>
          <a:lstStyle/>
          <a:p>
            <a:r>
              <a:rPr lang="en-US" sz="3200" dirty="0"/>
              <a:t>The dissolve operation combines similar features within a data layer based on a shared attribute.</a:t>
            </a:r>
          </a:p>
          <a:p>
            <a:r>
              <a:rPr lang="en-US" sz="3200" dirty="0"/>
              <a:t>The dissolve field can have as many different values as you choose; however, only records with identical values for that attribute will be combined into a single feature.</a:t>
            </a:r>
          </a:p>
        </p:txBody>
      </p:sp>
    </p:spTree>
    <p:extLst>
      <p:ext uri="{BB962C8B-B14F-4D97-AF65-F5344CB8AC3E}">
        <p14:creationId xmlns:p14="http://schemas.microsoft.com/office/powerpoint/2010/main" val="3660737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816" y="371303"/>
            <a:ext cx="8039791" cy="1141613"/>
          </a:xfrm>
        </p:spPr>
        <p:txBody>
          <a:bodyPr>
            <a:noAutofit/>
          </a:bodyPr>
          <a:lstStyle/>
          <a:p>
            <a:r>
              <a:rPr lang="en-US" sz="6000" b="1" dirty="0"/>
              <a:t>Overlay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816" y="1669101"/>
            <a:ext cx="10935392" cy="3649133"/>
          </a:xfrm>
        </p:spPr>
        <p:txBody>
          <a:bodyPr>
            <a:normAutofit/>
          </a:bodyPr>
          <a:lstStyle/>
          <a:p>
            <a:r>
              <a:rPr lang="en-US" sz="3200" dirty="0"/>
              <a:t>Overlay operations involve combining spatial and attribute data from two or more spatial data layers. In other words, we are stacking the data, and looking for where the layers overlap.</a:t>
            </a:r>
          </a:p>
          <a:p>
            <a:r>
              <a:rPr lang="en-US" sz="3200" dirty="0"/>
              <a:t>One thing to note about overlay operations is that overlays require that the data be in the same coordinate system.  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22688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816" y="371303"/>
            <a:ext cx="8039791" cy="1141613"/>
          </a:xfrm>
        </p:spPr>
        <p:txBody>
          <a:bodyPr>
            <a:noAutofit/>
          </a:bodyPr>
          <a:lstStyle/>
          <a:p>
            <a:r>
              <a:rPr lang="en-US" sz="6000" b="1" dirty="0"/>
              <a:t>Vector Overlay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816" y="1669101"/>
            <a:ext cx="10935392" cy="3649133"/>
          </a:xfrm>
        </p:spPr>
        <p:txBody>
          <a:bodyPr>
            <a:normAutofit/>
          </a:bodyPr>
          <a:lstStyle/>
          <a:p>
            <a:r>
              <a:rPr lang="en-US" sz="3200" dirty="0"/>
              <a:t>A vector overlay involves combining point, line, or polygon geometry and their associated attributes. All overlay operations create new geometry and a new output geospatial data set.  </a:t>
            </a:r>
          </a:p>
          <a:p>
            <a:r>
              <a:rPr lang="en-US" sz="3200" dirty="0"/>
              <a:t>Examples of vector overlay tools are clip, intersect </a:t>
            </a:r>
            <a:r>
              <a:rPr lang="en-US" sz="3200"/>
              <a:t>and union.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849018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C562FABE-5162-44F3-8A7A-0EB68566B632}"/>
</file>

<file path=customXml/itemProps2.xml><?xml version="1.0" encoding="utf-8"?>
<ds:datastoreItem xmlns:ds="http://schemas.openxmlformats.org/officeDocument/2006/customXml" ds:itemID="{B94459D8-6FF1-49C1-B0CE-319B8E05B877}"/>
</file>

<file path=customXml/itemProps3.xml><?xml version="1.0" encoding="utf-8"?>
<ds:datastoreItem xmlns:ds="http://schemas.openxmlformats.org/officeDocument/2006/customXml" ds:itemID="{128E0C02-F219-4605-8D4D-3A03EC52256C}"/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1314</TotalTime>
  <Words>588</Words>
  <Application>Microsoft Office PowerPoint</Application>
  <PresentationFormat>Widescreen</PresentationFormat>
  <Paragraphs>50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Celestial</vt:lpstr>
      <vt:lpstr>Open educational resources for introduction  to geographic information systems funded by: USG affordable learning grant</vt:lpstr>
      <vt:lpstr>Overview</vt:lpstr>
      <vt:lpstr>Summary</vt:lpstr>
      <vt:lpstr>Spatial selections</vt:lpstr>
      <vt:lpstr>buffer</vt:lpstr>
      <vt:lpstr>dissolve</vt:lpstr>
      <vt:lpstr>Overlay operations</vt:lpstr>
      <vt:lpstr>Vector Overlay</vt:lpstr>
    </vt:vector>
  </TitlesOfParts>
  <Company>University of North Georgia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educational resources for introduction to geographic information systems funded by: USG affordable learning grant</dc:title>
  <dc:creator>Allison Bailey</dc:creator>
  <cp:lastModifiedBy>Uli Ingram</cp:lastModifiedBy>
  <cp:revision>25</cp:revision>
  <dcterms:created xsi:type="dcterms:W3CDTF">2020-04-15T19:51:56Z</dcterms:created>
  <dcterms:modified xsi:type="dcterms:W3CDTF">2021-04-29T12:29:06Z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