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2" r:id="rId3"/>
    <p:sldId id="259" r:id="rId4"/>
    <p:sldId id="260" r:id="rId5"/>
    <p:sldId id="261" r:id="rId6"/>
    <p:sldId id="263" r:id="rId7"/>
    <p:sldId id="264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8A4332-ADBC-47D5-0403-70940E6B3DE1}" v="19" dt="2021-03-24T04:06:58.8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anuja Dasoju" userId="S::bdasoju@students.kennesaw.edu::605ef41b-7345-45bd-b61e-66abab52c461" providerId="AD" clId="Web-{F88A4332-ADBC-47D5-0403-70940E6B3DE1}"/>
    <pc:docChg chg="modSld">
      <pc:chgData name="Bhanuja Dasoju" userId="S::bdasoju@students.kennesaw.edu::605ef41b-7345-45bd-b61e-66abab52c461" providerId="AD" clId="Web-{F88A4332-ADBC-47D5-0403-70940E6B3DE1}" dt="2021-03-24T04:06:58.895" v="18"/>
      <pc:docMkLst>
        <pc:docMk/>
      </pc:docMkLst>
      <pc:sldChg chg="modSp">
        <pc:chgData name="Bhanuja Dasoju" userId="S::bdasoju@students.kennesaw.edu::605ef41b-7345-45bd-b61e-66abab52c461" providerId="AD" clId="Web-{F88A4332-ADBC-47D5-0403-70940E6B3DE1}" dt="2021-03-24T03:29:29.687" v="2"/>
        <pc:sldMkLst>
          <pc:docMk/>
          <pc:sldMk cId="988843097" sldId="260"/>
        </pc:sldMkLst>
        <pc:picChg chg="mod">
          <ac:chgData name="Bhanuja Dasoju" userId="S::bdasoju@students.kennesaw.edu::605ef41b-7345-45bd-b61e-66abab52c461" providerId="AD" clId="Web-{F88A4332-ADBC-47D5-0403-70940E6B3DE1}" dt="2021-03-24T03:29:29.687" v="2"/>
          <ac:picMkLst>
            <pc:docMk/>
            <pc:sldMk cId="988843097" sldId="260"/>
            <ac:picMk id="4" creationId="{4EA21F2D-F1ED-4049-BD87-C25FF0BE9988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51:01.734" v="10"/>
        <pc:sldMkLst>
          <pc:docMk/>
          <pc:sldMk cId="2984247380" sldId="262"/>
        </pc:sldMkLst>
        <pc:picChg chg="mod">
          <ac:chgData name="Bhanuja Dasoju" userId="S::bdasoju@students.kennesaw.edu::605ef41b-7345-45bd-b61e-66abab52c461" providerId="AD" clId="Web-{F88A4332-ADBC-47D5-0403-70940E6B3DE1}" dt="2021-03-24T03:51:01.734" v="10"/>
          <ac:picMkLst>
            <pc:docMk/>
            <pc:sldMk cId="2984247380" sldId="262"/>
            <ac:picMk id="11" creationId="{6E7CE8B6-0A05-44C5-852B-F092C108B3EA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30:56.110" v="4"/>
        <pc:sldMkLst>
          <pc:docMk/>
          <pc:sldMk cId="2285894500" sldId="263"/>
        </pc:sldMkLst>
        <pc:picChg chg="mod">
          <ac:chgData name="Bhanuja Dasoju" userId="S::bdasoju@students.kennesaw.edu::605ef41b-7345-45bd-b61e-66abab52c461" providerId="AD" clId="Web-{F88A4332-ADBC-47D5-0403-70940E6B3DE1}" dt="2021-03-24T03:30:07.890" v="3"/>
          <ac:picMkLst>
            <pc:docMk/>
            <pc:sldMk cId="2285894500" sldId="263"/>
            <ac:picMk id="9" creationId="{FF2AE907-2132-4FBE-801C-7E7BA3227185}"/>
          </ac:picMkLst>
        </pc:picChg>
        <pc:picChg chg="mod">
          <ac:chgData name="Bhanuja Dasoju" userId="S::bdasoju@students.kennesaw.edu::605ef41b-7345-45bd-b61e-66abab52c461" providerId="AD" clId="Web-{F88A4332-ADBC-47D5-0403-70940E6B3DE1}" dt="2021-03-24T03:30:56.110" v="4"/>
          <ac:picMkLst>
            <pc:docMk/>
            <pc:sldMk cId="2285894500" sldId="263"/>
            <ac:picMk id="11" creationId="{7CDE0154-DAAE-4813-8409-68EE8A1B0C19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33:44.332" v="8"/>
        <pc:sldMkLst>
          <pc:docMk/>
          <pc:sldMk cId="1185117619" sldId="264"/>
        </pc:sldMkLst>
        <pc:picChg chg="mod">
          <ac:chgData name="Bhanuja Dasoju" userId="S::bdasoju@students.kennesaw.edu::605ef41b-7345-45bd-b61e-66abab52c461" providerId="AD" clId="Web-{F88A4332-ADBC-47D5-0403-70940E6B3DE1}" dt="2021-03-24T03:32:46.018" v="5"/>
          <ac:picMkLst>
            <pc:docMk/>
            <pc:sldMk cId="1185117619" sldId="264"/>
            <ac:picMk id="7" creationId="{FB9AA6BC-6523-4C6B-BD55-75085B089C7F}"/>
          </ac:picMkLst>
        </pc:picChg>
        <pc:picChg chg="mod">
          <ac:chgData name="Bhanuja Dasoju" userId="S::bdasoju@students.kennesaw.edu::605ef41b-7345-45bd-b61e-66abab52c461" providerId="AD" clId="Web-{F88A4332-ADBC-47D5-0403-70940E6B3DE1}" dt="2021-03-24T03:33:44.332" v="8"/>
          <ac:picMkLst>
            <pc:docMk/>
            <pc:sldMk cId="1185117619" sldId="264"/>
            <ac:picMk id="8" creationId="{5EA4F062-A46D-4977-889B-94FB346CC1BD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53:22.377" v="12"/>
        <pc:sldMkLst>
          <pc:docMk/>
          <pc:sldMk cId="3273216482" sldId="265"/>
        </pc:sldMkLst>
        <pc:picChg chg="mod">
          <ac:chgData name="Bhanuja Dasoju" userId="S::bdasoju@students.kennesaw.edu::605ef41b-7345-45bd-b61e-66abab52c461" providerId="AD" clId="Web-{F88A4332-ADBC-47D5-0403-70940E6B3DE1}" dt="2021-03-24T03:53:22.377" v="12"/>
          <ac:picMkLst>
            <pc:docMk/>
            <pc:sldMk cId="3273216482" sldId="265"/>
            <ac:picMk id="5" creationId="{879A51DB-BF37-4C8D-8323-5F57C9A7AE78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57:52.242" v="14"/>
        <pc:sldMkLst>
          <pc:docMk/>
          <pc:sldMk cId="3192620400" sldId="266"/>
        </pc:sldMkLst>
        <pc:picChg chg="mod">
          <ac:chgData name="Bhanuja Dasoju" userId="S::bdasoju@students.kennesaw.edu::605ef41b-7345-45bd-b61e-66abab52c461" providerId="AD" clId="Web-{F88A4332-ADBC-47D5-0403-70940E6B3DE1}" dt="2021-03-24T03:57:52.242" v="14"/>
          <ac:picMkLst>
            <pc:docMk/>
            <pc:sldMk cId="3192620400" sldId="266"/>
            <ac:picMk id="10" creationId="{C07BC56C-4D62-4CCE-B611-4D66FBEEBEC1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3:58:23.180" v="15"/>
        <pc:sldMkLst>
          <pc:docMk/>
          <pc:sldMk cId="3744254454" sldId="267"/>
        </pc:sldMkLst>
        <pc:picChg chg="mod">
          <ac:chgData name="Bhanuja Dasoju" userId="S::bdasoju@students.kennesaw.edu::605ef41b-7345-45bd-b61e-66abab52c461" providerId="AD" clId="Web-{F88A4332-ADBC-47D5-0403-70940E6B3DE1}" dt="2021-03-24T03:58:23.180" v="15"/>
          <ac:picMkLst>
            <pc:docMk/>
            <pc:sldMk cId="3744254454" sldId="267"/>
            <ac:picMk id="7" creationId="{0C716DCE-032D-41B8-A95A-A1E411D827D5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4:06:29.066" v="17"/>
        <pc:sldMkLst>
          <pc:docMk/>
          <pc:sldMk cId="1314350146" sldId="270"/>
        </pc:sldMkLst>
        <pc:picChg chg="mod">
          <ac:chgData name="Bhanuja Dasoju" userId="S::bdasoju@students.kennesaw.edu::605ef41b-7345-45bd-b61e-66abab52c461" providerId="AD" clId="Web-{F88A4332-ADBC-47D5-0403-70940E6B3DE1}" dt="2021-03-24T04:06:29.066" v="17"/>
          <ac:picMkLst>
            <pc:docMk/>
            <pc:sldMk cId="1314350146" sldId="270"/>
            <ac:picMk id="7" creationId="{1FA1AC63-7C30-491A-AF42-C14AB7CC17A9}"/>
          </ac:picMkLst>
        </pc:picChg>
      </pc:sldChg>
      <pc:sldChg chg="modSp">
        <pc:chgData name="Bhanuja Dasoju" userId="S::bdasoju@students.kennesaw.edu::605ef41b-7345-45bd-b61e-66abab52c461" providerId="AD" clId="Web-{F88A4332-ADBC-47D5-0403-70940E6B3DE1}" dt="2021-03-24T04:06:58.895" v="18"/>
        <pc:sldMkLst>
          <pc:docMk/>
          <pc:sldMk cId="1812703306" sldId="271"/>
        </pc:sldMkLst>
        <pc:picChg chg="mod">
          <ac:chgData name="Bhanuja Dasoju" userId="S::bdasoju@students.kennesaw.edu::605ef41b-7345-45bd-b61e-66abab52c461" providerId="AD" clId="Web-{F88A4332-ADBC-47D5-0403-70940E6B3DE1}" dt="2021-03-24T04:06:58.895" v="18"/>
          <ac:picMkLst>
            <pc:docMk/>
            <pc:sldMk cId="1812703306" sldId="271"/>
            <ac:picMk id="6" creationId="{43FA7063-B256-46F8-943E-685C3AC954B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DA9B3-01EB-419D-BABF-7668710F2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2B51CC-B66A-4299-BC55-55DBCBBAA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F57B2-541D-4992-8123-005B05D7A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55EEC-51F3-4DA5-AAE6-7F5B9F116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D0159-3D20-4541-A3EC-C5EFE86E9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06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D9F47-6C31-41F6-8379-79F9EA951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42B157-6707-43AD-974F-5236FCEC8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36FC13-04E9-42B4-8F51-DD6CDBCA7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A5B2-C798-4606-8F1F-9630549F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9C7C2-FF3C-4DE2-A5EE-F5F1D1A0D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6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DD92FF-E766-4F69-AA44-B74F881B82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3C0576-693A-424E-8CF1-BE9CCA7F74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EE793-4D9D-47CA-BAD0-4EDC6A6E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0B2BB-D569-43BC-AB35-5B3A56960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0E1E4-BE1F-4C15-A70C-8924831A1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39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90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658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97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94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2093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5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950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9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F7689-F376-45C1-B529-5E9065C97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40734-D7B5-4C70-BEA2-D2482866C4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7E87C-9CFC-4D0F-B548-78B57143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1B028B-5E6A-4C37-9A0D-6CC03C861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18086-2AB6-4A77-A858-336089814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4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6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09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426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56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5471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647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15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28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2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F58BC-57F8-4FC1-8281-A62452F89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A67CA-4CD4-43C3-A542-634A9789C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5EE50-D56E-4765-89AF-4F0425472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1BF99-D67A-4A1A-83AE-FB32E91D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2FA9-235A-4D02-950D-CAA90E2E2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4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A9C-D2E4-4E4E-8C64-AF7706869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0590F-033F-4DC3-B51D-78A403E152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7F0E0B-4214-4F13-9015-290664E26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847865-BF1E-4D7B-A43E-51B168F02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727ACD-9B44-42E0-8500-A1AE60C18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BFF79-E46E-4674-9077-60C4FD477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27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ECBB0-850B-4F6C-977D-A61F50214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2356B-AAE0-419C-94FF-1797F0C31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AD8657-2C31-460C-84D0-4DB7A53A9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69A400-8C89-4673-BBD1-E01F251F37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9341C0-4603-4CB5-AD6F-2F18C446FE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DA90AA-2139-4B5B-B84F-50FDCF63A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C3AA20-1496-4F3B-9E4A-891AEB932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91EFC2-5002-47B3-A450-DF228323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7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8E3B6-B55D-4DB8-8E61-BF925DA8A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105F2D-39F7-46C6-A59F-79E6AA24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C01D6D-0819-47EA-9B72-DBAA51F2B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300F20-8FC9-4143-AE3A-B0AFFB699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7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D915BC-EC3F-4228-9A73-FF21787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E0C49E-CB03-42A8-AE81-08B4F2EE6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984A9-E482-412A-B00C-F1B959D1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64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5E138-0650-4FF3-8DB6-4B140969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FA2036-D013-4F50-9C77-DA6E2D295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47A53D-BD11-4064-8B7D-F3BF4059E6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8FF6CA-B5B1-4C49-BE6E-151372049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3E971-25CF-4671-B957-18E40315E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70714-ABCC-41F1-8E98-E05D758C0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16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16DAD-B4D8-4385-9585-6686B8975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57611-3B9E-4FB7-9D3A-814A4E7E31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D7DF68-6B2F-4D13-B6EC-C860499C5F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00C9B-1521-4839-B463-FBD9995FA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476F1-74FF-41DF-8085-7BD2A36D3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B0AF02-BFCC-4B3E-9B69-3F5B3026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98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8ECB4-5FD6-4C2A-89BE-7E6F3C369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C20439-7A84-4EDE-9324-ECA2E91C9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7B7E5-A1B3-4E7C-BE8C-60DD8A92FE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927A1-3D18-416F-84A4-AB3D6320A7C6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2D7A8C-6F96-4C96-A771-D1C27A53F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F6C9C-03B8-4F29-9B85-0EB60AC84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CF093-18AF-4951-A1FD-A9EF291A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2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513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84423"/>
            <a:ext cx="12192000" cy="14562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>
                <a:latin typeface="Arial Black" panose="020B0A04020102020204" pitchFamily="34" charset="0"/>
              </a:rPr>
              <a:t>Open educational resources for introduction </a:t>
            </a:r>
            <a:br>
              <a:rPr lang="en-US" sz="3100" dirty="0">
                <a:latin typeface="Arial Black" panose="020B0A04020102020204" pitchFamily="34" charset="0"/>
              </a:rPr>
            </a:br>
            <a:r>
              <a:rPr lang="en-US" sz="3100" dirty="0">
                <a:latin typeface="Arial Black" panose="020B0A04020102020204" pitchFamily="34" charset="0"/>
              </a:rPr>
              <a:t>to geographic information systems</a:t>
            </a:r>
            <a:br>
              <a:rPr lang="en-US" dirty="0"/>
            </a:br>
            <a:r>
              <a:rPr lang="en-US" dirty="0"/>
              <a:t>funded by: USG affordable learning grant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38" y="4085875"/>
            <a:ext cx="2305337" cy="2323634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549" y="4085875"/>
            <a:ext cx="3082834" cy="2322895"/>
          </a:xfrm>
        </p:spPr>
      </p:pic>
      <p:sp>
        <p:nvSpPr>
          <p:cNvPr id="12" name="TextBox 11"/>
          <p:cNvSpPr txBox="1"/>
          <p:nvPr/>
        </p:nvSpPr>
        <p:spPr>
          <a:xfrm>
            <a:off x="0" y="4894218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Created by: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Amber Ignatius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Ulrike Ingram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Allison J. Bailey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Katayoun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Mobasher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Mark Patterson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90058" y="2051280"/>
            <a:ext cx="7863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rPr>
              <a:t>Module 11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25486" y="2883911"/>
            <a:ext cx="714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rPr>
              <a:t>ArcGIS Online and Survey 123</a:t>
            </a:r>
          </a:p>
        </p:txBody>
      </p:sp>
    </p:spTree>
    <p:extLst>
      <p:ext uri="{BB962C8B-B14F-4D97-AF65-F5344CB8AC3E}">
        <p14:creationId xmlns:p14="http://schemas.microsoft.com/office/powerpoint/2010/main" val="2258309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A8EAB-CA4A-4599-88D0-BDBB11B32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Manipulating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27D5D7-7C82-4859-A291-46A9329443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You can convert point data…</a:t>
            </a:r>
          </a:p>
        </p:txBody>
      </p:sp>
      <p:pic>
        <p:nvPicPr>
          <p:cNvPr id="7" name="Content Placeholder 6" descr="Screenshot showing manipulating data on a map">
            <a:extLst>
              <a:ext uri="{FF2B5EF4-FFF2-40B4-BE49-F238E27FC236}">
                <a16:creationId xmlns:a16="http://schemas.microsoft.com/office/drawing/2014/main" id="{0C716DCE-032D-41B8-A95A-A1E411D827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3018476"/>
            <a:ext cx="5157787" cy="265778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68A9C6-49E2-45C0-81D6-4D2AC4FCA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… into polygon data by doing a spatial overlay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8E2BB48-CF31-4BFA-9D65-C1344AAEED6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3003254"/>
            <a:ext cx="5183188" cy="268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54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3F9BC62-0996-4745-A199-5A61B61BB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1969"/>
            <a:ext cx="9144000" cy="2387600"/>
          </a:xfrm>
        </p:spPr>
        <p:txBody>
          <a:bodyPr/>
          <a:lstStyle/>
          <a:p>
            <a:r>
              <a:rPr lang="en-US" dirty="0"/>
              <a:t>Survey 123 for ArcGIS</a:t>
            </a:r>
          </a:p>
        </p:txBody>
      </p:sp>
      <p:pic>
        <p:nvPicPr>
          <p:cNvPr id="3074" name="Picture 2" descr="Survey123 for ArcGIS">
            <a:extLst>
              <a:ext uri="{FF2B5EF4-FFF2-40B4-BE49-F238E27FC236}">
                <a16:creationId xmlns:a16="http://schemas.microsoft.com/office/drawing/2014/main" id="{9839E57A-5437-4457-B742-06CDE3592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3509963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653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0875B-EDEC-45DE-BFE1-6ED8025EF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123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90B20-7EDC-4062-9734-ABE39E15E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Allows you to easily create, share, and analyze surveys.</a:t>
            </a:r>
          </a:p>
          <a:p>
            <a:r>
              <a:rPr lang="en-US" dirty="0"/>
              <a:t>Author forms for field data collection with Survey123 for ArcGIS to create, share, and analyze surveys on the Web.</a:t>
            </a:r>
          </a:p>
          <a:p>
            <a:r>
              <a:rPr lang="en-US" dirty="0"/>
              <a:t>You can collect data in the field and analyze the results in AGOL</a:t>
            </a:r>
          </a:p>
          <a:p>
            <a:r>
              <a:rPr lang="en-US" dirty="0"/>
              <a:t>If you have ever used or created a Google survey, you will see the similarities.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942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F1285EB-121A-419D-9751-8E9A4AE0F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123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34E9DE-550C-45EE-9DC9-3223497F8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293853" cy="4351338"/>
          </a:xfrm>
        </p:spPr>
        <p:txBody>
          <a:bodyPr/>
          <a:lstStyle/>
          <a:p>
            <a:r>
              <a:rPr lang="en-US" dirty="0"/>
              <a:t>Using Survey 123,  you design your survey to collect the required information.</a:t>
            </a:r>
          </a:p>
          <a:p>
            <a:r>
              <a:rPr lang="en-US" dirty="0"/>
              <a:t>The Map option allows you to add a location to your data.</a:t>
            </a:r>
          </a:p>
          <a:p>
            <a:endParaRPr lang="en-US" dirty="0"/>
          </a:p>
        </p:txBody>
      </p:sp>
      <p:pic>
        <p:nvPicPr>
          <p:cNvPr id="7" name="Content Placeholder 6" descr="screenshot of survey 123 that is used to collect required information">
            <a:extLst>
              <a:ext uri="{FF2B5EF4-FFF2-40B4-BE49-F238E27FC236}">
                <a16:creationId xmlns:a16="http://schemas.microsoft.com/office/drawing/2014/main" id="{1FA1AC63-7C30-491A-AF42-C14AB7CC17A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63344" y="1544128"/>
            <a:ext cx="6990456" cy="39041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BA1DFFA-CC05-4DF8-848D-34F36244CFBD}"/>
              </a:ext>
            </a:extLst>
          </p:cNvPr>
          <p:cNvSpPr/>
          <p:nvPr/>
        </p:nvSpPr>
        <p:spPr>
          <a:xfrm>
            <a:off x="9696090" y="3915029"/>
            <a:ext cx="750497" cy="1997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50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597FF-105F-4D4B-927B-8569AF40F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123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8618B-F5AC-4D0F-9FC0-D18F4072CA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354238" cy="4351338"/>
          </a:xfrm>
        </p:spPr>
        <p:txBody>
          <a:bodyPr/>
          <a:lstStyle/>
          <a:p>
            <a:r>
              <a:rPr lang="en-US" dirty="0"/>
              <a:t>After you complete your survey download the app, Survey123, for iOS or Android.</a:t>
            </a:r>
          </a:p>
          <a:p>
            <a:r>
              <a:rPr lang="en-US" dirty="0"/>
              <a:t>Sign into your account and the survey you created will be available to start entering data.</a:t>
            </a:r>
          </a:p>
        </p:txBody>
      </p:sp>
      <p:pic>
        <p:nvPicPr>
          <p:cNvPr id="6" name="Content Placeholder 5" descr="screenshot showing completion of survey 123">
            <a:extLst>
              <a:ext uri="{FF2B5EF4-FFF2-40B4-BE49-F238E27FC236}">
                <a16:creationId xmlns:a16="http://schemas.microsoft.com/office/drawing/2014/main" id="{43FA7063-B256-46F8-943E-685C3AC954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731" y="1584085"/>
            <a:ext cx="2446404" cy="4351338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D793B9-AD9C-42C6-8D41-F585CDDBB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428" y="1584086"/>
            <a:ext cx="2446405" cy="4351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B51215-1F94-4839-BC2A-A2C360FF7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125" y="1584084"/>
            <a:ext cx="2446405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03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A49AC-5E67-45D8-9FE3-4973CF660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41068"/>
            <a:ext cx="9144000" cy="2387600"/>
          </a:xfrm>
        </p:spPr>
        <p:txBody>
          <a:bodyPr/>
          <a:lstStyle/>
          <a:p>
            <a:r>
              <a:rPr lang="en-US" dirty="0"/>
              <a:t>ArcGIS Online</a:t>
            </a:r>
          </a:p>
        </p:txBody>
      </p:sp>
      <p:pic>
        <p:nvPicPr>
          <p:cNvPr id="2050" name="Picture 2" descr="AtlasGIS &amp; IT">
            <a:extLst>
              <a:ext uri="{FF2B5EF4-FFF2-40B4-BE49-F238E27FC236}">
                <a16:creationId xmlns:a16="http://schemas.microsoft.com/office/drawing/2014/main" id="{BCE1452F-5A0C-4025-9E3A-F40255D8D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329565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543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83CD-DE45-442C-A941-5D3BE84B4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Online (AGOL)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6CB92-9AF4-46EE-A010-F9E68D4C7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03475" cy="4351338"/>
          </a:xfrm>
        </p:spPr>
        <p:txBody>
          <a:bodyPr/>
          <a:lstStyle/>
          <a:p>
            <a:r>
              <a:rPr lang="en-US" dirty="0"/>
              <a:t>ArcGIS is a cloud-based geographic information system (GIS). </a:t>
            </a:r>
          </a:p>
          <a:p>
            <a:r>
              <a:rPr lang="en-US" dirty="0"/>
              <a:t>The only software required is a browser.</a:t>
            </a:r>
          </a:p>
          <a:p>
            <a:r>
              <a:rPr lang="en-US" dirty="0"/>
              <a:t>You can use it to create, use, and share geospatial content throughout your organization and community, and openly on the web.</a:t>
            </a:r>
          </a:p>
        </p:txBody>
      </p:sp>
      <p:pic>
        <p:nvPicPr>
          <p:cNvPr id="4" name="Picture 3" descr="Screenshot showing ArcGIS in a browser">
            <a:extLst>
              <a:ext uri="{FF2B5EF4-FFF2-40B4-BE49-F238E27FC236}">
                <a16:creationId xmlns:a16="http://schemas.microsoft.com/office/drawing/2014/main" id="{4EA21F2D-F1ED-4049-BD87-C25FF0BE9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117" y="1889184"/>
            <a:ext cx="5818297" cy="280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43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A8593-CA65-4214-ADC8-85494292A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FC43C1-CAE1-48FA-9AB8-C278FC122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54405"/>
          </a:xfrm>
        </p:spPr>
        <p:txBody>
          <a:bodyPr>
            <a:normAutofit/>
          </a:bodyPr>
          <a:lstStyle/>
          <a:p>
            <a:r>
              <a:rPr lang="en-US" dirty="0"/>
              <a:t>AGOL has four main capabilities</a:t>
            </a:r>
          </a:p>
          <a:p>
            <a:pPr lvl="1"/>
            <a:r>
              <a:rPr lang="en-US" dirty="0"/>
              <a:t>Map making</a:t>
            </a:r>
          </a:p>
          <a:p>
            <a:pPr lvl="1"/>
            <a:r>
              <a:rPr lang="en-US" dirty="0"/>
              <a:t>Sharing/collaborating</a:t>
            </a:r>
          </a:p>
          <a:p>
            <a:pPr lvl="1"/>
            <a:r>
              <a:rPr lang="en-US" dirty="0"/>
              <a:t>Analyzing data</a:t>
            </a:r>
          </a:p>
          <a:p>
            <a:pPr lvl="1"/>
            <a:r>
              <a:rPr lang="en-US" dirty="0"/>
              <a:t>Manipulating data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59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B02125F-227D-4CCF-96E4-F7200A678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making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7AC8F0-09CE-45C1-A090-CB1E7BA332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dirty="0"/>
              <a:t>Default Background</a:t>
            </a:r>
          </a:p>
        </p:txBody>
      </p:sp>
      <p:pic>
        <p:nvPicPr>
          <p:cNvPr id="9" name="Content Placeholder 8" descr="Screenshot showing default background of a map">
            <a:extLst>
              <a:ext uri="{FF2B5EF4-FFF2-40B4-BE49-F238E27FC236}">
                <a16:creationId xmlns:a16="http://schemas.microsoft.com/office/drawing/2014/main" id="{FF2AE907-2132-4FBE-801C-7E7BA32271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3300705"/>
            <a:ext cx="5157787" cy="209332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2B492C-82C3-42C1-AF08-D17E03403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1200" b="0" dirty="0"/>
              <a:t>You can change the background map by selecting a built in theme</a:t>
            </a:r>
          </a:p>
        </p:txBody>
      </p:sp>
      <p:pic>
        <p:nvPicPr>
          <p:cNvPr id="11" name="Picture 10" descr="Screenshot showing the changes made to a default by selecting built in theme">
            <a:extLst>
              <a:ext uri="{FF2B5EF4-FFF2-40B4-BE49-F238E27FC236}">
                <a16:creationId xmlns:a16="http://schemas.microsoft.com/office/drawing/2014/main" id="{7CDE0154-DAAE-4813-8409-68EE8A1B0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041" y="3300705"/>
            <a:ext cx="5183188" cy="210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9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BBBC2-6211-4DAB-BDF1-B55D02DE2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making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60511-B564-4034-8F4E-9D371E69E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You can add a map layer.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800" b="0" dirty="0"/>
              <a:t>The Living Atlas has 1000s of layer to use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We will add county boundaries</a:t>
            </a:r>
          </a:p>
        </p:txBody>
      </p:sp>
      <p:pic>
        <p:nvPicPr>
          <p:cNvPr id="7" name="Content Placeholder 6" descr="Screenshot showing a map before making any changes">
            <a:extLst>
              <a:ext uri="{FF2B5EF4-FFF2-40B4-BE49-F238E27FC236}">
                <a16:creationId xmlns:a16="http://schemas.microsoft.com/office/drawing/2014/main" id="{FB9AA6BC-6523-4C6B-BD55-75085B089C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3292780"/>
            <a:ext cx="5157787" cy="210917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C624D-FD5B-4494-B94A-B1FC4A7D1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Add Income data by census tract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Save your map</a:t>
            </a:r>
          </a:p>
        </p:txBody>
      </p:sp>
      <p:pic>
        <p:nvPicPr>
          <p:cNvPr id="8" name="Content Placeholder 7" descr="Screenshot showing a map after making changes like adding county boundaries and income data by census tract">
            <a:extLst>
              <a:ext uri="{FF2B5EF4-FFF2-40B4-BE49-F238E27FC236}">
                <a16:creationId xmlns:a16="http://schemas.microsoft.com/office/drawing/2014/main" id="{5EA4F062-A46D-4977-889B-94FB346CC1B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3298945"/>
            <a:ext cx="5183188" cy="209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1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265C98-D3CD-41AA-8669-246385483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AGOL and Sharing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5F5DF2-17D4-4DCC-87CD-60133D9DC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ArcGIS Online makes geographic content accessible to your entire organization.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can be made available to members of the organization or the general public.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Since the content is hosted on the web, it can be accessed at any time on any device</a:t>
            </a:r>
          </a:p>
        </p:txBody>
      </p:sp>
      <p:pic>
        <p:nvPicPr>
          <p:cNvPr id="11" name="Content Placeholder 10" descr="Picture showing that Data can be available to entire organization in ArcGIS Online">
            <a:extLst>
              <a:ext uri="{FF2B5EF4-FFF2-40B4-BE49-F238E27FC236}">
                <a16:creationId xmlns:a16="http://schemas.microsoft.com/office/drawing/2014/main" id="{6E7CE8B6-0A05-44C5-852B-F092C108B3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7400"/>
            <a:ext cx="5198864" cy="2913015"/>
          </a:xfrm>
        </p:spPr>
      </p:pic>
    </p:spTree>
    <p:extLst>
      <p:ext uri="{BB962C8B-B14F-4D97-AF65-F5344CB8AC3E}">
        <p14:creationId xmlns:p14="http://schemas.microsoft.com/office/powerpoint/2010/main" val="2984247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D87F3-AA67-4003-B7AC-9EE65C07C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</a:t>
            </a:r>
          </a:p>
        </p:txBody>
      </p:sp>
      <p:pic>
        <p:nvPicPr>
          <p:cNvPr id="5" name="Content Placeholder 4" descr="Screenshot showing that you can share your maps and data easily">
            <a:extLst>
              <a:ext uri="{FF2B5EF4-FFF2-40B4-BE49-F238E27FC236}">
                <a16:creationId xmlns:a16="http://schemas.microsoft.com/office/drawing/2014/main" id="{879A51DB-BF37-4C8D-8323-5F57C9A7AE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3188" y="2010178"/>
            <a:ext cx="6172200" cy="282811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6325E-747C-4AB8-9D7F-BE94A4ACD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It’s easy to share your maps and data with: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general public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Your organization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Your group within your organization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Or keep your data/maps private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Simply check the corresponding sharing option you want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21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EADF38D-F384-4EE5-978C-6DD8892C2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BF5231-C800-4049-8253-759985CCCD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We can map data such as crimes</a:t>
            </a:r>
          </a:p>
        </p:txBody>
      </p:sp>
      <p:pic>
        <p:nvPicPr>
          <p:cNvPr id="10" name="Content Placeholder 9" descr="Screenshots showing analyzing data on a map">
            <a:extLst>
              <a:ext uri="{FF2B5EF4-FFF2-40B4-BE49-F238E27FC236}">
                <a16:creationId xmlns:a16="http://schemas.microsoft.com/office/drawing/2014/main" id="{C07BC56C-4D62-4CCE-B611-4D66FBEEBE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3153764"/>
            <a:ext cx="5157787" cy="238720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83E448-3594-4205-8E76-E4EE26D9E2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/>
              <a:t>And then compute the hotspots of crimes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BB75844-2422-49C3-A96A-639A0387263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3164161"/>
            <a:ext cx="5183188" cy="236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2040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F830A1CC-F8EC-4EAC-8C20-76CC51D87F48}"/>
</file>

<file path=customXml/itemProps2.xml><?xml version="1.0" encoding="utf-8"?>
<ds:datastoreItem xmlns:ds="http://schemas.openxmlformats.org/officeDocument/2006/customXml" ds:itemID="{1E13F651-AE1E-4625-9937-EC62751104B1}"/>
</file>

<file path=customXml/itemProps3.xml><?xml version="1.0" encoding="utf-8"?>
<ds:datastoreItem xmlns:ds="http://schemas.openxmlformats.org/officeDocument/2006/customXml" ds:itemID="{2633C1F2-72F0-44E9-BC6A-7DB6C3AC85E7}"/>
</file>

<file path=docProps/app.xml><?xml version="1.0" encoding="utf-8"?>
<Properties xmlns="http://schemas.openxmlformats.org/officeDocument/2006/extended-properties" xmlns:vt="http://schemas.openxmlformats.org/officeDocument/2006/docPropsVTypes">
  <TotalTime>16863</TotalTime>
  <Words>404</Words>
  <Application>Microsoft Office PowerPoint</Application>
  <PresentationFormat>Widescreen</PresentationFormat>
  <Paragraphs>58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Office Theme</vt:lpstr>
      <vt:lpstr>Celestial</vt:lpstr>
      <vt:lpstr>Open educational resources for introduction  to geographic information systems funded by: USG affordable learning grant</vt:lpstr>
      <vt:lpstr>ArcGIS Online</vt:lpstr>
      <vt:lpstr>ArcGIS Online (AGOL)</vt:lpstr>
      <vt:lpstr>Capabilities</vt:lpstr>
      <vt:lpstr>Map making</vt:lpstr>
      <vt:lpstr>Map making</vt:lpstr>
      <vt:lpstr>AGOL and Sharing</vt:lpstr>
      <vt:lpstr>Sharing</vt:lpstr>
      <vt:lpstr>Analyzing Data</vt:lpstr>
      <vt:lpstr>Manipulating Data</vt:lpstr>
      <vt:lpstr>Survey 123 for ArcGIS</vt:lpstr>
      <vt:lpstr>Survey 123</vt:lpstr>
      <vt:lpstr>Survey 123</vt:lpstr>
      <vt:lpstr>Survey 123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Collector of ArcGIS</dc:title>
  <dc:creator>mark patterson</dc:creator>
  <cp:lastModifiedBy>Uli Ingram</cp:lastModifiedBy>
  <cp:revision>47</cp:revision>
  <dcterms:created xsi:type="dcterms:W3CDTF">2020-04-23T01:14:46Z</dcterms:created>
  <dcterms:modified xsi:type="dcterms:W3CDTF">2021-04-29T12:39:20Z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