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wmf" ContentType="image/x-wmf"/>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9.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37"/>
  </p:notesMasterIdLst>
  <p:sldIdLst>
    <p:sldId id="256" r:id="rId2"/>
    <p:sldId id="257" r:id="rId3"/>
    <p:sldId id="260" r:id="rId4"/>
    <p:sldId id="308" r:id="rId5"/>
    <p:sldId id="310" r:id="rId6"/>
    <p:sldId id="309" r:id="rId7"/>
    <p:sldId id="261" r:id="rId8"/>
    <p:sldId id="311"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E4B79F-D076-B000-EC35-0BAA76148EBA}" v="23" dt="2021-03-26T02:03:03.2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6" d="100"/>
          <a:sy n="66" d="100"/>
        </p:scale>
        <p:origin x="668"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57E4B79F-D076-B000-EC35-0BAA76148EBA}"/>
    <pc:docChg chg="modSld">
      <pc:chgData name="Bhanuja Dasoju" userId="S::bdasoju@students.kennesaw.edu::605ef41b-7345-45bd-b61e-66abab52c461" providerId="AD" clId="Web-{57E4B79F-D076-B000-EC35-0BAA76148EBA}" dt="2021-03-26T02:03:03.240" v="22"/>
      <pc:docMkLst>
        <pc:docMk/>
      </pc:docMkLst>
      <pc:sldChg chg="modSp">
        <pc:chgData name="Bhanuja Dasoju" userId="S::bdasoju@students.kennesaw.edu::605ef41b-7345-45bd-b61e-66abab52c461" providerId="AD" clId="Web-{57E4B79F-D076-B000-EC35-0BAA76148EBA}" dt="2021-03-26T01:27:18.556" v="2"/>
        <pc:sldMkLst>
          <pc:docMk/>
          <pc:sldMk cId="1630489077" sldId="268"/>
        </pc:sldMkLst>
        <pc:picChg chg="mod">
          <ac:chgData name="Bhanuja Dasoju" userId="S::bdasoju@students.kennesaw.edu::605ef41b-7345-45bd-b61e-66abab52c461" providerId="AD" clId="Web-{57E4B79F-D076-B000-EC35-0BAA76148EBA}" dt="2021-03-26T01:27:18.556" v="2"/>
          <ac:picMkLst>
            <pc:docMk/>
            <pc:sldMk cId="1630489077" sldId="268"/>
            <ac:picMk id="4099" creationId="{00000000-0000-0000-0000-000000000000}"/>
          </ac:picMkLst>
        </pc:picChg>
      </pc:sldChg>
      <pc:sldChg chg="modSp">
        <pc:chgData name="Bhanuja Dasoju" userId="S::bdasoju@students.kennesaw.edu::605ef41b-7345-45bd-b61e-66abab52c461" providerId="AD" clId="Web-{57E4B79F-D076-B000-EC35-0BAA76148EBA}" dt="2021-03-26T01:28:03.244" v="3"/>
        <pc:sldMkLst>
          <pc:docMk/>
          <pc:sldMk cId="2720196901" sldId="269"/>
        </pc:sldMkLst>
        <pc:picChg chg="mod">
          <ac:chgData name="Bhanuja Dasoju" userId="S::bdasoju@students.kennesaw.edu::605ef41b-7345-45bd-b61e-66abab52c461" providerId="AD" clId="Web-{57E4B79F-D076-B000-EC35-0BAA76148EBA}" dt="2021-03-26T01:28:03.244" v="3"/>
          <ac:picMkLst>
            <pc:docMk/>
            <pc:sldMk cId="2720196901" sldId="269"/>
            <ac:picMk id="4099" creationId="{00000000-0000-0000-0000-000000000000}"/>
          </ac:picMkLst>
        </pc:picChg>
      </pc:sldChg>
      <pc:sldChg chg="modSp">
        <pc:chgData name="Bhanuja Dasoju" userId="S::bdasoju@students.kennesaw.edu::605ef41b-7345-45bd-b61e-66abab52c461" providerId="AD" clId="Web-{57E4B79F-D076-B000-EC35-0BAA76148EBA}" dt="2021-03-26T01:28:57.980" v="4"/>
        <pc:sldMkLst>
          <pc:docMk/>
          <pc:sldMk cId="2778209726" sldId="270"/>
        </pc:sldMkLst>
        <pc:picChg chg="mod">
          <ac:chgData name="Bhanuja Dasoju" userId="S::bdasoju@students.kennesaw.edu::605ef41b-7345-45bd-b61e-66abab52c461" providerId="AD" clId="Web-{57E4B79F-D076-B000-EC35-0BAA76148EBA}" dt="2021-03-26T01:28:57.980" v="4"/>
          <ac:picMkLst>
            <pc:docMk/>
            <pc:sldMk cId="2778209726" sldId="270"/>
            <ac:picMk id="4" creationId="{00000000-0000-0000-0000-000000000000}"/>
          </ac:picMkLst>
        </pc:picChg>
      </pc:sldChg>
      <pc:sldChg chg="modSp">
        <pc:chgData name="Bhanuja Dasoju" userId="S::bdasoju@students.kennesaw.edu::605ef41b-7345-45bd-b61e-66abab52c461" providerId="AD" clId="Web-{57E4B79F-D076-B000-EC35-0BAA76148EBA}" dt="2021-03-26T01:35:28.678" v="5"/>
        <pc:sldMkLst>
          <pc:docMk/>
          <pc:sldMk cId="4010830288" sldId="273"/>
        </pc:sldMkLst>
        <pc:picChg chg="mod">
          <ac:chgData name="Bhanuja Dasoju" userId="S::bdasoju@students.kennesaw.edu::605ef41b-7345-45bd-b61e-66abab52c461" providerId="AD" clId="Web-{57E4B79F-D076-B000-EC35-0BAA76148EBA}" dt="2021-03-26T01:35:28.678" v="5"/>
          <ac:picMkLst>
            <pc:docMk/>
            <pc:sldMk cId="4010830288" sldId="273"/>
            <ac:picMk id="8196" creationId="{00000000-0000-0000-0000-000000000000}"/>
          </ac:picMkLst>
        </pc:picChg>
      </pc:sldChg>
      <pc:sldChg chg="modSp">
        <pc:chgData name="Bhanuja Dasoju" userId="S::bdasoju@students.kennesaw.edu::605ef41b-7345-45bd-b61e-66abab52c461" providerId="AD" clId="Web-{57E4B79F-D076-B000-EC35-0BAA76148EBA}" dt="2021-03-26T01:35:39.943" v="6" actId="1076"/>
        <pc:sldMkLst>
          <pc:docMk/>
          <pc:sldMk cId="476110133" sldId="274"/>
        </pc:sldMkLst>
        <pc:spChg chg="mod">
          <ac:chgData name="Bhanuja Dasoju" userId="S::bdasoju@students.kennesaw.edu::605ef41b-7345-45bd-b61e-66abab52c461" providerId="AD" clId="Web-{57E4B79F-D076-B000-EC35-0BAA76148EBA}" dt="2021-03-26T01:35:39.943" v="6" actId="1076"/>
          <ac:spMkLst>
            <pc:docMk/>
            <pc:sldMk cId="476110133" sldId="274"/>
            <ac:spMk id="1221" creationId="{00000000-0000-0000-0000-000000000000}"/>
          </ac:spMkLst>
        </pc:spChg>
      </pc:sldChg>
      <pc:sldChg chg="modSp">
        <pc:chgData name="Bhanuja Dasoju" userId="S::bdasoju@students.kennesaw.edu::605ef41b-7345-45bd-b61e-66abab52c461" providerId="AD" clId="Web-{57E4B79F-D076-B000-EC35-0BAA76148EBA}" dt="2021-03-26T01:38:46.604" v="7"/>
        <pc:sldMkLst>
          <pc:docMk/>
          <pc:sldMk cId="3388980825" sldId="278"/>
        </pc:sldMkLst>
        <pc:picChg chg="mod">
          <ac:chgData name="Bhanuja Dasoju" userId="S::bdasoju@students.kennesaw.edu::605ef41b-7345-45bd-b61e-66abab52c461" providerId="AD" clId="Web-{57E4B79F-D076-B000-EC35-0BAA76148EBA}" dt="2021-03-26T01:38:46.604" v="7"/>
          <ac:picMkLst>
            <pc:docMk/>
            <pc:sldMk cId="3388980825" sldId="278"/>
            <ac:picMk id="11268" creationId="{00000000-0000-0000-0000-000000000000}"/>
          </ac:picMkLst>
        </pc:picChg>
      </pc:sldChg>
      <pc:sldChg chg="modSp">
        <pc:chgData name="Bhanuja Dasoju" userId="S::bdasoju@students.kennesaw.edu::605ef41b-7345-45bd-b61e-66abab52c461" providerId="AD" clId="Web-{57E4B79F-D076-B000-EC35-0BAA76148EBA}" dt="2021-03-26T01:39:08.621" v="9"/>
        <pc:sldMkLst>
          <pc:docMk/>
          <pc:sldMk cId="4106783739" sldId="279"/>
        </pc:sldMkLst>
        <pc:picChg chg="mod">
          <ac:chgData name="Bhanuja Dasoju" userId="S::bdasoju@students.kennesaw.edu::605ef41b-7345-45bd-b61e-66abab52c461" providerId="AD" clId="Web-{57E4B79F-D076-B000-EC35-0BAA76148EBA}" dt="2021-03-26T01:39:08.621" v="9"/>
          <ac:picMkLst>
            <pc:docMk/>
            <pc:sldMk cId="4106783739" sldId="279"/>
            <ac:picMk id="13316" creationId="{00000000-0000-0000-0000-000000000000}"/>
          </ac:picMkLst>
        </pc:picChg>
      </pc:sldChg>
      <pc:sldChg chg="modSp">
        <pc:chgData name="Bhanuja Dasoju" userId="S::bdasoju@students.kennesaw.edu::605ef41b-7345-45bd-b61e-66abab52c461" providerId="AD" clId="Web-{57E4B79F-D076-B000-EC35-0BAA76148EBA}" dt="2021-03-26T01:40:16.232" v="11"/>
        <pc:sldMkLst>
          <pc:docMk/>
          <pc:sldMk cId="4026608392" sldId="280"/>
        </pc:sldMkLst>
        <pc:picChg chg="mod">
          <ac:chgData name="Bhanuja Dasoju" userId="S::bdasoju@students.kennesaw.edu::605ef41b-7345-45bd-b61e-66abab52c461" providerId="AD" clId="Web-{57E4B79F-D076-B000-EC35-0BAA76148EBA}" dt="2021-03-26T01:40:16.232" v="11"/>
          <ac:picMkLst>
            <pc:docMk/>
            <pc:sldMk cId="4026608392" sldId="280"/>
            <ac:picMk id="15364" creationId="{00000000-0000-0000-0000-000000000000}"/>
          </ac:picMkLst>
        </pc:picChg>
      </pc:sldChg>
      <pc:sldChg chg="modSp">
        <pc:chgData name="Bhanuja Dasoju" userId="S::bdasoju@students.kennesaw.edu::605ef41b-7345-45bd-b61e-66abab52c461" providerId="AD" clId="Web-{57E4B79F-D076-B000-EC35-0BAA76148EBA}" dt="2021-03-26T01:41:23.921" v="13"/>
        <pc:sldMkLst>
          <pc:docMk/>
          <pc:sldMk cId="3576478461" sldId="281"/>
        </pc:sldMkLst>
        <pc:picChg chg="mod">
          <ac:chgData name="Bhanuja Dasoju" userId="S::bdasoju@students.kennesaw.edu::605ef41b-7345-45bd-b61e-66abab52c461" providerId="AD" clId="Web-{57E4B79F-D076-B000-EC35-0BAA76148EBA}" dt="2021-03-26T01:41:23.921" v="13"/>
          <ac:picMkLst>
            <pc:docMk/>
            <pc:sldMk cId="3576478461" sldId="281"/>
            <ac:picMk id="3079" creationId="{00000000-0000-0000-0000-000000000000}"/>
          </ac:picMkLst>
        </pc:picChg>
      </pc:sldChg>
      <pc:sldChg chg="modSp">
        <pc:chgData name="Bhanuja Dasoju" userId="S::bdasoju@students.kennesaw.edu::605ef41b-7345-45bd-b61e-66abab52c461" providerId="AD" clId="Web-{57E4B79F-D076-B000-EC35-0BAA76148EBA}" dt="2021-03-26T01:45:39.896" v="16"/>
        <pc:sldMkLst>
          <pc:docMk/>
          <pc:sldMk cId="3291096183" sldId="284"/>
        </pc:sldMkLst>
        <pc:picChg chg="mod">
          <ac:chgData name="Bhanuja Dasoju" userId="S::bdasoju@students.kennesaw.edu::605ef41b-7345-45bd-b61e-66abab52c461" providerId="AD" clId="Web-{57E4B79F-D076-B000-EC35-0BAA76148EBA}" dt="2021-03-26T01:45:39.896" v="16"/>
          <ac:picMkLst>
            <pc:docMk/>
            <pc:sldMk cId="3291096183" sldId="284"/>
            <ac:picMk id="20483" creationId="{00000000-0000-0000-0000-000000000000}"/>
          </ac:picMkLst>
        </pc:picChg>
      </pc:sldChg>
      <pc:sldChg chg="modSp">
        <pc:chgData name="Bhanuja Dasoju" userId="S::bdasoju@students.kennesaw.edu::605ef41b-7345-45bd-b61e-66abab52c461" providerId="AD" clId="Web-{57E4B79F-D076-B000-EC35-0BAA76148EBA}" dt="2021-03-26T01:46:09.772" v="17"/>
        <pc:sldMkLst>
          <pc:docMk/>
          <pc:sldMk cId="1060981524" sldId="285"/>
        </pc:sldMkLst>
        <pc:picChg chg="mod">
          <ac:chgData name="Bhanuja Dasoju" userId="S::bdasoju@students.kennesaw.edu::605ef41b-7345-45bd-b61e-66abab52c461" providerId="AD" clId="Web-{57E4B79F-D076-B000-EC35-0BAA76148EBA}" dt="2021-03-26T01:46:09.772" v="17"/>
          <ac:picMkLst>
            <pc:docMk/>
            <pc:sldMk cId="1060981524" sldId="285"/>
            <ac:picMk id="21508" creationId="{00000000-0000-0000-0000-000000000000}"/>
          </ac:picMkLst>
        </pc:picChg>
      </pc:sldChg>
      <pc:sldChg chg="modSp">
        <pc:chgData name="Bhanuja Dasoju" userId="S::bdasoju@students.kennesaw.edu::605ef41b-7345-45bd-b61e-66abab52c461" providerId="AD" clId="Web-{57E4B79F-D076-B000-EC35-0BAA76148EBA}" dt="2021-03-26T01:47:31.946" v="18"/>
        <pc:sldMkLst>
          <pc:docMk/>
          <pc:sldMk cId="2225348708" sldId="286"/>
        </pc:sldMkLst>
        <pc:picChg chg="mod">
          <ac:chgData name="Bhanuja Dasoju" userId="S::bdasoju@students.kennesaw.edu::605ef41b-7345-45bd-b61e-66abab52c461" providerId="AD" clId="Web-{57E4B79F-D076-B000-EC35-0BAA76148EBA}" dt="2021-03-26T01:47:31.946" v="18"/>
          <ac:picMkLst>
            <pc:docMk/>
            <pc:sldMk cId="2225348708" sldId="286"/>
            <ac:picMk id="24579" creationId="{00000000-0000-0000-0000-000000000000}"/>
          </ac:picMkLst>
        </pc:picChg>
      </pc:sldChg>
      <pc:sldChg chg="modSp">
        <pc:chgData name="Bhanuja Dasoju" userId="S::bdasoju@students.kennesaw.edu::605ef41b-7345-45bd-b61e-66abab52c461" providerId="AD" clId="Web-{57E4B79F-D076-B000-EC35-0BAA76148EBA}" dt="2021-03-26T01:49:09.964" v="21"/>
        <pc:sldMkLst>
          <pc:docMk/>
          <pc:sldMk cId="80028526" sldId="287"/>
        </pc:sldMkLst>
        <pc:picChg chg="mod">
          <ac:chgData name="Bhanuja Dasoju" userId="S::bdasoju@students.kennesaw.edu::605ef41b-7345-45bd-b61e-66abab52c461" providerId="AD" clId="Web-{57E4B79F-D076-B000-EC35-0BAA76148EBA}" dt="2021-03-26T01:49:09.964" v="21"/>
          <ac:picMkLst>
            <pc:docMk/>
            <pc:sldMk cId="80028526" sldId="287"/>
            <ac:picMk id="25603" creationId="{00000000-0000-0000-0000-000000000000}"/>
          </ac:picMkLst>
        </pc:picChg>
        <pc:picChg chg="mod">
          <ac:chgData name="Bhanuja Dasoju" userId="S::bdasoju@students.kennesaw.edu::605ef41b-7345-45bd-b61e-66abab52c461" providerId="AD" clId="Web-{57E4B79F-D076-B000-EC35-0BAA76148EBA}" dt="2021-03-26T01:49:00.370" v="20"/>
          <ac:picMkLst>
            <pc:docMk/>
            <pc:sldMk cId="80028526" sldId="287"/>
            <ac:picMk id="25604" creationId="{00000000-0000-0000-0000-000000000000}"/>
          </ac:picMkLst>
        </pc:picChg>
      </pc:sldChg>
      <pc:sldChg chg="modSp">
        <pc:chgData name="Bhanuja Dasoju" userId="S::bdasoju@students.kennesaw.edu::605ef41b-7345-45bd-b61e-66abab52c461" providerId="AD" clId="Web-{57E4B79F-D076-B000-EC35-0BAA76148EBA}" dt="2021-03-26T02:03:03.240" v="22"/>
        <pc:sldMkLst>
          <pc:docMk/>
          <pc:sldMk cId="1267628045" sldId="288"/>
        </pc:sldMkLst>
        <pc:picChg chg="mod">
          <ac:chgData name="Bhanuja Dasoju" userId="S::bdasoju@students.kennesaw.edu::605ef41b-7345-45bd-b61e-66abab52c461" providerId="AD" clId="Web-{57E4B79F-D076-B000-EC35-0BAA76148EBA}" dt="2021-03-26T02:03:03.240" v="22"/>
          <ac:picMkLst>
            <pc:docMk/>
            <pc:sldMk cId="1267628045" sldId="288"/>
            <ac:picMk id="26627" creationId="{00000000-0000-0000-0000-000000000000}"/>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CA2DDC-3E5E-4940-B193-9A374CFF64E5}" type="datetimeFigureOut">
              <a:rPr lang="en-US" smtClean="0"/>
              <a:t>4/29/2021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CAC1E0-8FEA-4F32-A378-35EA47752627}" type="slidenum">
              <a:rPr lang="en-US" smtClean="0"/>
              <a:t>‹#›</a:t>
            </a:fld>
            <a:endParaRPr lang="en-US"/>
          </a:p>
        </p:txBody>
      </p:sp>
    </p:spTree>
    <p:extLst>
      <p:ext uri="{BB962C8B-B14F-4D97-AF65-F5344CB8AC3E}">
        <p14:creationId xmlns:p14="http://schemas.microsoft.com/office/powerpoint/2010/main" val="1265980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A lake is a discrete object within the surrounding landscape. Where the water’s edge meets the land can be definitively established. Other examples of discrete objects include buildings, roads, and parcels. </a:t>
            </a:r>
          </a:p>
          <a:p>
            <a:endParaRPr lang="en-US" dirty="0"/>
          </a:p>
        </p:txBody>
      </p:sp>
    </p:spTree>
    <p:extLst>
      <p:ext uri="{BB962C8B-B14F-4D97-AF65-F5344CB8AC3E}">
        <p14:creationId xmlns:p14="http://schemas.microsoft.com/office/powerpoint/2010/main" val="2911188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0AAD159D-AD3A-4358-8071-4F19D0EEB228}" type="slidenum">
              <a:rPr lang="en-US" smtClean="0"/>
              <a:pPr/>
              <a:t>15</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a:t>The raster model represents reality through selected surfaces arranged in a regular pattern. The raster model is in many ways a mathematical model, as represented by the regular cell pattern. Because squares or rectangles are often used and a pictorial view of them resembles a classic grid of squares, it is sometimes called the </a:t>
            </a:r>
            <a:r>
              <a:rPr lang="en-US" b="1"/>
              <a:t>grid model</a:t>
            </a:r>
            <a:r>
              <a:rPr lang="en-US"/>
              <a:t>. Geometric resolution of the model depends on the size of the cells. </a:t>
            </a:r>
          </a:p>
        </p:txBody>
      </p:sp>
    </p:spTree>
    <p:extLst>
      <p:ext uri="{BB962C8B-B14F-4D97-AF65-F5344CB8AC3E}">
        <p14:creationId xmlns:p14="http://schemas.microsoft.com/office/powerpoint/2010/main" val="975722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EAB937E8-5C1B-4A69-9BD2-3D22AFE09C26}" type="slidenum">
              <a:rPr lang="en-US" smtClean="0"/>
              <a:pPr/>
              <a:t>16</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a:t>Reality is generalized in terms of uniform, regular cells, which are usually rectangular or square but may triangular or hexagonal. </a:t>
            </a:r>
          </a:p>
          <a:p>
            <a:pPr eaLnBrk="1" hangingPunct="1"/>
            <a:r>
              <a:rPr lang="en-US"/>
              <a:t>The cells of a model are given in a sequence determined by a hierarchy of </a:t>
            </a:r>
            <a:r>
              <a:rPr lang="en-US" b="1"/>
              <a:t>rows and columns</a:t>
            </a:r>
            <a:r>
              <a:rPr lang="en-US"/>
              <a:t> in a matrix, with numbering usually starting from the upper left corner (Figure 4.20). The geometric location of a cell, and hence the object it represents, is stated in terms of its row and column numbers. The cells are often called </a:t>
            </a:r>
            <a:r>
              <a:rPr lang="en-US" b="1"/>
              <a:t>pixels</a:t>
            </a:r>
            <a:r>
              <a:rPr lang="en-US"/>
              <a:t> (picture elements), a term borrowed from the video screen technology used in TV and computer displays. A pixel is the smallest element of an image that can be processed and displayed individually. </a:t>
            </a:r>
          </a:p>
          <a:p>
            <a:pPr eaLnBrk="1" hangingPunct="1"/>
            <a:endParaRPr lang="en-US"/>
          </a:p>
        </p:txBody>
      </p:sp>
    </p:spTree>
    <p:extLst>
      <p:ext uri="{BB962C8B-B14F-4D97-AF65-F5344CB8AC3E}">
        <p14:creationId xmlns:p14="http://schemas.microsoft.com/office/powerpoint/2010/main" val="73018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EAB937E8-5C1B-4A69-9BD2-3D22AFE09C26}" type="slidenum">
              <a:rPr lang="en-US" smtClean="0"/>
              <a:pPr/>
              <a:t>17</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a:t>Reality is generalized in terms of uniform, regular cells, which are usually rectangular or square but may triangular or hexagonal. </a:t>
            </a:r>
          </a:p>
          <a:p>
            <a:pPr eaLnBrk="1" hangingPunct="1"/>
            <a:r>
              <a:rPr lang="en-US"/>
              <a:t>The cells of a model are given in a sequence determined by a hierarchy of </a:t>
            </a:r>
            <a:r>
              <a:rPr lang="en-US" b="1"/>
              <a:t>rows and columns</a:t>
            </a:r>
            <a:r>
              <a:rPr lang="en-US"/>
              <a:t> in a matrix, with numbering usually starting from the upper left corner (Figure 4.20). The geometric location of a cell, and hence the object it represents, is stated in terms of its row and column numbers. The cells are often called </a:t>
            </a:r>
            <a:r>
              <a:rPr lang="en-US" b="1"/>
              <a:t>pixels</a:t>
            </a:r>
            <a:r>
              <a:rPr lang="en-US"/>
              <a:t> (picture elements), a term borrowed from the video screen technology used in TV and computer displays. A pixel is the smallest element of an image that can be processed and displayed individually. </a:t>
            </a:r>
          </a:p>
          <a:p>
            <a:pPr eaLnBrk="1" hangingPunct="1"/>
            <a:endParaRPr lang="en-US"/>
          </a:p>
        </p:txBody>
      </p:sp>
    </p:spTree>
    <p:extLst>
      <p:ext uri="{BB962C8B-B14F-4D97-AF65-F5344CB8AC3E}">
        <p14:creationId xmlns:p14="http://schemas.microsoft.com/office/powerpoint/2010/main" val="3060789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EAB937E8-5C1B-4A69-9BD2-3D22AFE09C26}" type="slidenum">
              <a:rPr lang="en-US" smtClean="0"/>
              <a:pPr/>
              <a:t>18</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a:t>Reality is generalized in terms of uniform, regular cells, which are usually rectangular or square but may triangular or hexagonal. </a:t>
            </a:r>
          </a:p>
          <a:p>
            <a:pPr eaLnBrk="1" hangingPunct="1"/>
            <a:r>
              <a:rPr lang="en-US"/>
              <a:t>The cells of a model are given in a sequence determined by a hierarchy of </a:t>
            </a:r>
            <a:r>
              <a:rPr lang="en-US" b="1"/>
              <a:t>rows and columns</a:t>
            </a:r>
            <a:r>
              <a:rPr lang="en-US"/>
              <a:t> in a matrix, with numbering usually starting from the upper left corner (Figure 4.20). The geometric location of a cell, and hence the object it represents, is stated in terms of its row and column numbers. The cells are often called </a:t>
            </a:r>
            <a:r>
              <a:rPr lang="en-US" b="1"/>
              <a:t>pixels</a:t>
            </a:r>
            <a:r>
              <a:rPr lang="en-US"/>
              <a:t> (picture elements), a term borrowed from the video screen technology used in TV and computer displays. A pixel is the smallest element of an image that can be processed and displayed individually. </a:t>
            </a:r>
          </a:p>
          <a:p>
            <a:pPr eaLnBrk="1" hangingPunct="1"/>
            <a:endParaRPr lang="en-US"/>
          </a:p>
        </p:txBody>
      </p:sp>
    </p:spTree>
    <p:extLst>
      <p:ext uri="{BB962C8B-B14F-4D97-AF65-F5344CB8AC3E}">
        <p14:creationId xmlns:p14="http://schemas.microsoft.com/office/powerpoint/2010/main" val="3822975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A5B9B35B-8393-4F90-957A-F187DC4959BA}" type="slidenum">
              <a:rPr lang="en-US" smtClean="0"/>
              <a:pPr/>
              <a:t>19</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4729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F773B366-1E5B-4044-88C1-3D56E346BB61}" type="slidenum">
              <a:rPr lang="en-US" smtClean="0"/>
              <a:pPr/>
              <a:t>20</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lnSpc>
                <a:spcPct val="80000"/>
              </a:lnSpc>
            </a:pPr>
            <a:r>
              <a:rPr lang="en-US" dirty="0"/>
              <a:t>With a cell representation of point data, there is some generalization of the original data. In general, if two or more points fall within the extent of a cell, the GIS program randomly selects one of the points when assigning a value to the cell. </a:t>
            </a:r>
          </a:p>
          <a:p>
            <a:pPr eaLnBrk="1" hangingPunct="1">
              <a:lnSpc>
                <a:spcPct val="80000"/>
              </a:lnSpc>
            </a:pPr>
            <a:r>
              <a:rPr lang="en-US" dirty="0"/>
              <a:t>Point data features will become the size of the cell. Thus, you should choose a cell size appropriate to the feature that the point represents. You should make your cell size small enough to capture enough of the input points for the desired analysis. </a:t>
            </a:r>
          </a:p>
        </p:txBody>
      </p:sp>
    </p:spTree>
    <p:extLst>
      <p:ext uri="{BB962C8B-B14F-4D97-AF65-F5344CB8AC3E}">
        <p14:creationId xmlns:p14="http://schemas.microsoft.com/office/powerpoint/2010/main" val="1019343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DD82C97A-A69B-4DFC-BC36-84237AAD0AB6}" type="slidenum">
              <a:rPr lang="en-US" smtClean="0"/>
              <a:pPr/>
              <a:t>21</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lnSpc>
                <a:spcPct val="80000"/>
              </a:lnSpc>
            </a:pPr>
            <a:r>
              <a:rPr lang="en-US" dirty="0"/>
              <a:t>Converting linear data to a raster dataset is similar to converting point data to a raster. </a:t>
            </a:r>
          </a:p>
          <a:p>
            <a:pPr eaLnBrk="1" hangingPunct="1">
              <a:lnSpc>
                <a:spcPct val="80000"/>
              </a:lnSpc>
            </a:pPr>
            <a:r>
              <a:rPr lang="en-US" dirty="0"/>
              <a:t>For any line that passes within the extent of a cell, that cell will receive the value of the attribute identified in the conversion. </a:t>
            </a:r>
          </a:p>
          <a:p>
            <a:pPr eaLnBrk="1" hangingPunct="1">
              <a:lnSpc>
                <a:spcPct val="80000"/>
              </a:lnSpc>
            </a:pPr>
            <a:r>
              <a:rPr lang="en-US" dirty="0"/>
              <a:t>If multiple lines pass through a single cell, the GIS program will randomly select one of the lines to use to represent that cell location in the output raster dataset. </a:t>
            </a:r>
          </a:p>
          <a:p>
            <a:pPr eaLnBrk="1" hangingPunct="1">
              <a:lnSpc>
                <a:spcPct val="80000"/>
              </a:lnSpc>
            </a:pPr>
            <a:r>
              <a:rPr lang="en-US" dirty="0"/>
              <a:t>As with point data, linear features will become the width of the cell. </a:t>
            </a:r>
          </a:p>
          <a:p>
            <a:pPr eaLnBrk="1" hangingPunct="1">
              <a:lnSpc>
                <a:spcPct val="80000"/>
              </a:lnSpc>
            </a:pPr>
            <a:r>
              <a:rPr lang="en-US" dirty="0"/>
              <a:t>For example, if the linear features that are being converted represent roads and the cell size is one kilometer, the road will be one kilometer wide in the output raster dataset. Obviously, a road is not one kilometer wide; thus, you should choose a cell size that is appropriate to the linear feature that you are representing. If the cell size is one meter, the road would be one meter wide. </a:t>
            </a:r>
          </a:p>
        </p:txBody>
      </p:sp>
    </p:spTree>
    <p:extLst>
      <p:ext uri="{BB962C8B-B14F-4D97-AF65-F5344CB8AC3E}">
        <p14:creationId xmlns:p14="http://schemas.microsoft.com/office/powerpoint/2010/main" val="602570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94005114-7E5B-4B4C-9C23-C5C951863472}" type="slidenum">
              <a:rPr lang="en-US" smtClean="0"/>
              <a:pPr/>
              <a:t>22</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defTabSz="914332" eaLnBrk="1" hangingPunct="1">
              <a:buClrTx/>
              <a:buSzTx/>
              <a:defRPr/>
            </a:pPr>
            <a:r>
              <a:rPr lang="en-US" dirty="0"/>
              <a:t>If the input data is polygonal, each cell on the resulting output raster dataset from the conversion process is assigned the value of the feature that fills the majority of the cell.</a:t>
            </a:r>
          </a:p>
          <a:p>
            <a:pPr eaLnBrk="1" hangingPunct="1"/>
            <a:endParaRPr lang="en-US" dirty="0"/>
          </a:p>
        </p:txBody>
      </p:sp>
    </p:spTree>
    <p:extLst>
      <p:ext uri="{BB962C8B-B14F-4D97-AF65-F5344CB8AC3E}">
        <p14:creationId xmlns:p14="http://schemas.microsoft.com/office/powerpoint/2010/main" val="2628603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10FB6141-8A0C-4032-9AFB-972FF5ABD3FE}" type="slidenum">
              <a:rPr lang="en-US" smtClean="0"/>
              <a:pPr/>
              <a:t>23</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90651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32065FBD-21A9-40DA-9795-23156324BF84}" type="slidenum">
              <a:rPr lang="en-US" smtClean="0"/>
              <a:pPr/>
              <a:t>24</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a:t>For discrete data</a:t>
            </a:r>
          </a:p>
        </p:txBody>
      </p:sp>
    </p:spTree>
    <p:extLst>
      <p:ext uri="{BB962C8B-B14F-4D97-AF65-F5344CB8AC3E}">
        <p14:creationId xmlns:p14="http://schemas.microsoft.com/office/powerpoint/2010/main" val="2641177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A lake is a discrete object within the surrounding landscape. Where the water’s edge meets the land can be definitively established. Other examples of discrete objects include buildings, roads, and parcels. </a:t>
            </a:r>
          </a:p>
          <a:p>
            <a:endParaRPr lang="en-US" dirty="0"/>
          </a:p>
        </p:txBody>
      </p:sp>
    </p:spTree>
    <p:extLst>
      <p:ext uri="{BB962C8B-B14F-4D97-AF65-F5344CB8AC3E}">
        <p14:creationId xmlns:p14="http://schemas.microsoft.com/office/powerpoint/2010/main" val="569405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07B536A3-4D1C-4589-9C78-626515E29FDE}" type="slidenum">
              <a:rPr lang="en-US" smtClean="0"/>
              <a:pPr/>
              <a:t>25</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9476858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84F915A1-4673-4FAB-884E-B096E3C2A063}" type="slidenum">
              <a:rPr lang="en-US" smtClean="0"/>
              <a:pPr/>
              <a:t>26</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9940990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26BE2C5C-8EF9-491A-B6CA-4B93433B0B59}" type="slidenum">
              <a:rPr lang="en-US" smtClean="0"/>
              <a:pPr/>
              <a:t>27</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55998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4CBDAAC8-51AE-45B1-A084-E44D2F7DCF44}" type="slidenum">
              <a:rPr lang="en-US" smtClean="0"/>
              <a:pPr/>
              <a:t>28</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lnSpc>
                <a:spcPct val="80000"/>
              </a:lnSpc>
            </a:pPr>
            <a:r>
              <a:rPr lang="en-US" sz="1200" dirty="0"/>
              <a:t>The dimension of the cells can be as large or as small as needed to represent the surface conveyed by the raster dataset and the features within the surface, such as a square kilometer, square foot, or even a square centimeter. </a:t>
            </a:r>
          </a:p>
          <a:p>
            <a:pPr eaLnBrk="1" hangingPunct="1">
              <a:lnSpc>
                <a:spcPct val="80000"/>
              </a:lnSpc>
            </a:pPr>
            <a:r>
              <a:rPr lang="en-US" sz="1200" dirty="0"/>
              <a:t>The cell size determines how coarse or fine the patterns or features in the raster will appear. The smaller the cell size, the smoother or more detailed the raster will be. </a:t>
            </a:r>
          </a:p>
          <a:p>
            <a:pPr eaLnBrk="1" hangingPunct="1">
              <a:lnSpc>
                <a:spcPct val="80000"/>
              </a:lnSpc>
            </a:pPr>
            <a:r>
              <a:rPr lang="en-US" sz="1200" dirty="0"/>
              <a:t>However, the greater the number of cells, the longer it will take to process and it will increase the demand for storage space. If a cell size is too large, information may be lost or subtle patterns may be obscured. </a:t>
            </a:r>
          </a:p>
          <a:p>
            <a:pPr eaLnBrk="1" hangingPunct="1"/>
            <a:endParaRPr lang="en-US" dirty="0"/>
          </a:p>
        </p:txBody>
      </p:sp>
    </p:spTree>
    <p:extLst>
      <p:ext uri="{BB962C8B-B14F-4D97-AF65-F5344CB8AC3E}">
        <p14:creationId xmlns:p14="http://schemas.microsoft.com/office/powerpoint/2010/main" val="2951787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63C11893-3D1D-4C45-9C76-FED46B508172}" type="slidenum">
              <a:rPr lang="en-US" smtClean="0"/>
              <a:pPr/>
              <a:t>29</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6637777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D0037095-B0C4-49E8-B00B-49A77B651DE7}" type="slidenum">
              <a:rPr lang="en-US" smtClean="0"/>
              <a:pPr/>
              <a:t>30</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79187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AF0164B5-49CA-48BA-BE87-F3AF1D7F9DD5}" type="slidenum">
              <a:rPr lang="en-US" smtClean="0"/>
              <a:pPr/>
              <a:t>31</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552274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A2752F21-3B45-454E-A345-54EDC5FC63E4}" type="slidenum">
              <a:rPr lang="en-US" smtClean="0"/>
              <a:pPr/>
              <a:t>32</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249836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112E5AA0-E038-47B6-BC8D-29EC7885600A}" type="slidenum">
              <a:rPr lang="en-US" smtClean="0"/>
              <a:pPr/>
              <a:t>33</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r>
              <a:rPr lang="en-US"/>
              <a:t>Show Figure 4.35 from textbook here</a:t>
            </a:r>
          </a:p>
        </p:txBody>
      </p:sp>
    </p:spTree>
    <p:extLst>
      <p:ext uri="{BB962C8B-B14F-4D97-AF65-F5344CB8AC3E}">
        <p14:creationId xmlns:p14="http://schemas.microsoft.com/office/powerpoint/2010/main" val="14567217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xfrm>
            <a:off x="4143375" y="9120188"/>
            <a:ext cx="3170238" cy="479425"/>
          </a:xfrm>
          <a:prstGeom prst="rect">
            <a:avLst/>
          </a:prstGeom>
          <a:noFill/>
        </p:spPr>
        <p:txBody>
          <a:bodyPr lIns="91433" tIns="45716" rIns="91433" bIns="45716"/>
          <a:lstStyle/>
          <a:p>
            <a:fld id="{88571F6D-E6CF-4231-805B-89556CFAE485}" type="slidenum">
              <a:rPr lang="en-US" smtClean="0"/>
              <a:pPr/>
              <a:t>34</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179899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A lake is a discrete object within the surrounding landscape. Where the water’s edge meets the land can be definitively established. Other examples of discrete objects include buildings, roads, and parcels. </a:t>
            </a:r>
          </a:p>
          <a:p>
            <a:endParaRPr lang="en-US" dirty="0"/>
          </a:p>
        </p:txBody>
      </p:sp>
    </p:spTree>
    <p:extLst>
      <p:ext uri="{BB962C8B-B14F-4D97-AF65-F5344CB8AC3E}">
        <p14:creationId xmlns:p14="http://schemas.microsoft.com/office/powerpoint/2010/main" val="4047135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A lake is a discrete object within the surrounding landscape. Where the water’s edge meets the land can be definitively established. Other examples of discrete objects include buildings, roads, and parcels. </a:t>
            </a:r>
          </a:p>
          <a:p>
            <a:endParaRPr lang="en-US" dirty="0"/>
          </a:p>
        </p:txBody>
      </p:sp>
    </p:spTree>
    <p:extLst>
      <p:ext uri="{BB962C8B-B14F-4D97-AF65-F5344CB8AC3E}">
        <p14:creationId xmlns:p14="http://schemas.microsoft.com/office/powerpoint/2010/main" val="3354503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Based on measurement, estimate,</a:t>
            </a:r>
            <a:r>
              <a:rPr lang="en-US" baseline="0" dirty="0"/>
              <a:t> or interpolation.</a:t>
            </a:r>
            <a:endParaRPr lang="en-US" dirty="0"/>
          </a:p>
        </p:txBody>
      </p:sp>
    </p:spTree>
    <p:extLst>
      <p:ext uri="{BB962C8B-B14F-4D97-AF65-F5344CB8AC3E}">
        <p14:creationId xmlns:p14="http://schemas.microsoft.com/office/powerpoint/2010/main" val="54103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Based on measurement, estimate,</a:t>
            </a:r>
            <a:r>
              <a:rPr lang="en-US" baseline="0" dirty="0"/>
              <a:t> or interpolation.</a:t>
            </a:r>
            <a:endParaRPr lang="en-US" dirty="0"/>
          </a:p>
        </p:txBody>
      </p:sp>
    </p:spTree>
    <p:extLst>
      <p:ext uri="{BB962C8B-B14F-4D97-AF65-F5344CB8AC3E}">
        <p14:creationId xmlns:p14="http://schemas.microsoft.com/office/powerpoint/2010/main" val="1929486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51400" y="-2000250"/>
            <a:ext cx="9702800" cy="5457825"/>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778293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57132">
              <a:defRPr/>
            </a:pPr>
            <a:r>
              <a:rPr lang="en-US" dirty="0"/>
              <a:t>The vector data model is more suited to the question of “What do I know about this geographic feature?” The raster data model answers the question “What geographic phenomenon occurs at this location?”</a:t>
            </a:r>
          </a:p>
          <a:p>
            <a:endParaRPr lang="en-US" dirty="0"/>
          </a:p>
        </p:txBody>
      </p:sp>
    </p:spTree>
    <p:extLst>
      <p:ext uri="{BB962C8B-B14F-4D97-AF65-F5344CB8AC3E}">
        <p14:creationId xmlns:p14="http://schemas.microsoft.com/office/powerpoint/2010/main" val="2788105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2286003" y="729674"/>
            <a:ext cx="2743200" cy="3601495"/>
          </a:xfrm>
          <a:prstGeom prst="rect">
            <a:avLst/>
          </a:prstGeom>
          <a:solidFill>
            <a:srgbClr val="FFFFFF"/>
          </a:solidFill>
          <a:ln w="9360">
            <a:solidFill>
              <a:srgbClr val="000000"/>
            </a:solidFill>
            <a:miter lim="800000"/>
            <a:headEnd/>
            <a:tailEnd/>
          </a:ln>
        </p:spPr>
        <p:txBody>
          <a:bodyPr wrap="none" lIns="96870" tIns="48436" rIns="96870" bIns="48436" anchor="ctr"/>
          <a:lstStyle/>
          <a:p>
            <a:endParaRPr lang="en-US"/>
          </a:p>
        </p:txBody>
      </p:sp>
      <p:sp>
        <p:nvSpPr>
          <p:cNvPr id="21507" name="Text Box 2"/>
          <p:cNvSpPr>
            <a:spLocks noGrp="1" noChangeArrowheads="1"/>
          </p:cNvSpPr>
          <p:nvPr>
            <p:ph type="body"/>
          </p:nvPr>
        </p:nvSpPr>
        <p:spPr>
          <a:xfrm>
            <a:off x="731524" y="4560446"/>
            <a:ext cx="5848773" cy="4321126"/>
          </a:xfrm>
          <a:noFill/>
          <a:ln/>
        </p:spPr>
        <p:txBody>
          <a:bodyPr wrap="none" anchor="ctr"/>
          <a:lstStyle/>
          <a:p>
            <a:r>
              <a:rPr lang="en-US" b="1" dirty="0"/>
              <a:t>Points</a:t>
            </a:r>
            <a:r>
              <a:rPr lang="en-US" dirty="0"/>
              <a:t> are the fundamental and simplest form of geographical objects and are zero-dimensional because they have no extension. Each point is represented by a coordinate pair. A point has no boundary. </a:t>
            </a:r>
          </a:p>
          <a:p>
            <a:r>
              <a:rPr lang="en-US" b="1" dirty="0"/>
              <a:t>Lines </a:t>
            </a:r>
            <a:r>
              <a:rPr lang="en-US" dirty="0"/>
              <a:t>consist of points linked together with line segments. The points, represent start, break, or end points of the line. Lines are one-dimensional, as they stretch in only one direction. Two is the lowest number of coordinate pairs representing a straight line between two points. </a:t>
            </a:r>
          </a:p>
          <a:p>
            <a:r>
              <a:rPr lang="en-US" b="1" dirty="0"/>
              <a:t>Area:</a:t>
            </a:r>
            <a:r>
              <a:rPr lang="en-US" dirty="0"/>
              <a:t> An area is represented by a single line that encloses a space thus forming a closed polygon. The surrounding line, called a ring, has to start and end at the same point in order for the area to be closed and defined. Areas are two-dimensional because they stretch in 2 dimensions. The term polygon is often used to designate an area. Areas is the most complicated of the geometric primitives. It is possible to have complex areas with different variants of inner rings defining holes, and holes in holes. Thus, an area has a closed line in the outer boundary, but can also have several inner boundaries. </a:t>
            </a:r>
          </a:p>
        </p:txBody>
      </p:sp>
    </p:spTree>
    <p:extLst>
      <p:ext uri="{BB962C8B-B14F-4D97-AF65-F5344CB8AC3E}">
        <p14:creationId xmlns:p14="http://schemas.microsoft.com/office/powerpoint/2010/main" val="31995524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40189709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7485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4050425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592118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7923012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068012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940883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838777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0554885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a:t>Click to edit Master title style</a:t>
            </a:r>
          </a:p>
        </p:txBody>
      </p:sp>
      <p:sp>
        <p:nvSpPr>
          <p:cNvPr id="3" name="Text Placeholder 2"/>
          <p:cNvSpPr>
            <a:spLocks noGrp="1"/>
          </p:cNvSpPr>
          <p:nvPr>
            <p:ph type="body" sz="half" idx="1"/>
          </p:nvPr>
        </p:nvSpPr>
        <p:spPr>
          <a:xfrm>
            <a:off x="1576917" y="2017713"/>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60117" y="2017713"/>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E0D7DE91-EF8C-4641-92F7-49DBB76D7DAE}" type="slidenum">
              <a:rPr lang="en-US"/>
              <a:pPr>
                <a:defRPr/>
              </a:pPr>
              <a:t>‹#›</a:t>
            </a:fld>
            <a:endParaRPr lang="en-US"/>
          </a:p>
        </p:txBody>
      </p:sp>
    </p:spTree>
    <p:extLst>
      <p:ext uri="{BB962C8B-B14F-4D97-AF65-F5344CB8AC3E}">
        <p14:creationId xmlns:p14="http://schemas.microsoft.com/office/powerpoint/2010/main" val="800227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585" y="214314"/>
            <a:ext cx="10390716" cy="1462087"/>
          </a:xfrm>
        </p:spPr>
        <p:txBody>
          <a:bodyPr/>
          <a:lstStyle/>
          <a:p>
            <a:r>
              <a:rPr lang="en-US"/>
              <a:t>Click to edit Master title style</a:t>
            </a:r>
          </a:p>
        </p:txBody>
      </p:sp>
      <p:sp>
        <p:nvSpPr>
          <p:cNvPr id="3" name="Text Placeholder 2"/>
          <p:cNvSpPr>
            <a:spLocks noGrp="1"/>
          </p:cNvSpPr>
          <p:nvPr>
            <p:ph type="body" sz="half" idx="1"/>
          </p:nvPr>
        </p:nvSpPr>
        <p:spPr>
          <a:xfrm>
            <a:off x="1576917" y="2017713"/>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860117" y="2017713"/>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60117" y="4151313"/>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1"/>
          <p:cNvSpPr>
            <a:spLocks noGrp="1" noChangeArrowheads="1"/>
          </p:cNvSpPr>
          <p:nvPr>
            <p:ph type="dt" sz="half" idx="10"/>
          </p:nvPr>
        </p:nvSpPr>
        <p:spPr>
          <a:ln/>
        </p:spPr>
        <p:txBody>
          <a:bodyPr/>
          <a:lstStyle>
            <a:lvl1pPr>
              <a:defRPr/>
            </a:lvl1pPr>
          </a:lstStyle>
          <a:p>
            <a:pPr>
              <a:defRPr/>
            </a:pP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5061C800-36C7-4A26-899C-D1461D19C3DA}" type="slidenum">
              <a:rPr lang="en-US"/>
              <a:pPr>
                <a:defRPr/>
              </a:pPr>
              <a:t>‹#›</a:t>
            </a:fld>
            <a:endParaRPr lang="en-US"/>
          </a:p>
        </p:txBody>
      </p:sp>
    </p:spTree>
    <p:extLst>
      <p:ext uri="{BB962C8B-B14F-4D97-AF65-F5344CB8AC3E}">
        <p14:creationId xmlns:p14="http://schemas.microsoft.com/office/powerpoint/2010/main" val="425326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817938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974992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044375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9E48D69-0226-4565-8385-AE53AB2A798E}" type="datetimeFigureOut">
              <a:rPr lang="en-US" smtClean="0"/>
              <a:t>4/29/2021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93593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9E48D69-0226-4565-8385-AE53AB2A798E}" type="datetimeFigureOut">
              <a:rPr lang="en-US" smtClean="0"/>
              <a:t>4/29/2021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78223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29E48D69-0226-4565-8385-AE53AB2A798E}" type="datetimeFigureOut">
              <a:rPr lang="en-US" smtClean="0"/>
              <a:t>4/29/2021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445072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16597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562394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9E48D69-0226-4565-8385-AE53AB2A798E}" type="datetimeFigureOut">
              <a:rPr lang="en-US" smtClean="0"/>
              <a:t>4/29/2021</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43A2C81-FE62-463E-A82C-7241F583C8D7}" type="slidenum">
              <a:rPr lang="en-US" smtClean="0"/>
              <a:t>‹#›</a:t>
            </a:fld>
            <a:endParaRPr lang="en-US"/>
          </a:p>
        </p:txBody>
      </p:sp>
    </p:spTree>
    <p:extLst>
      <p:ext uri="{BB962C8B-B14F-4D97-AF65-F5344CB8AC3E}">
        <p14:creationId xmlns:p14="http://schemas.microsoft.com/office/powerpoint/2010/main" val="2876622217"/>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w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8.xml"/><Relationship Id="rId7" Type="http://schemas.openxmlformats.org/officeDocument/2006/relationships/image" Target="../media/image15.emf"/><Relationship Id="rId2" Type="http://schemas.openxmlformats.org/officeDocument/2006/relationships/slideLayout" Target="../slideLayouts/slideLayout19.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14.emf"/><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7.emf"/><Relationship Id="rId4" Type="http://schemas.openxmlformats.org/officeDocument/2006/relationships/oleObject" Target="../embeddings/oleObject6.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84423"/>
            <a:ext cx="12192000" cy="1456267"/>
          </a:xfrm>
        </p:spPr>
        <p:txBody>
          <a:bodyPr>
            <a:normAutofit fontScale="90000"/>
          </a:bodyPr>
          <a:lstStyle/>
          <a:p>
            <a:pPr algn="ctr"/>
            <a:r>
              <a:rPr lang="en-US" sz="3100" dirty="0">
                <a:latin typeface="Arial Black" panose="020B0A04020102020204" pitchFamily="34" charset="0"/>
              </a:rPr>
              <a:t>Open educational resources for introduction </a:t>
            </a:r>
            <a:br>
              <a:rPr lang="en-US" sz="3100" dirty="0">
                <a:latin typeface="Arial Black" panose="020B0A04020102020204" pitchFamily="34" charset="0"/>
              </a:rPr>
            </a:br>
            <a:r>
              <a:rPr lang="en-US" sz="3100" dirty="0">
                <a:latin typeface="Arial Black" panose="020B0A04020102020204" pitchFamily="34" charset="0"/>
              </a:rPr>
              <a:t>to geographic information systems</a:t>
            </a:r>
            <a:br>
              <a:rPr lang="en-US" dirty="0"/>
            </a:br>
            <a:r>
              <a:rPr lang="en-US" dirty="0"/>
              <a:t>funded by: USG affordable learning grant</a:t>
            </a:r>
          </a:p>
        </p:txBody>
      </p:sp>
      <p:pic>
        <p:nvPicPr>
          <p:cNvPr id="13" name="Content Placeholder 1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81776" y="3066943"/>
            <a:ext cx="1936995" cy="1952368"/>
          </a:xfrm>
        </p:spPr>
      </p:pic>
      <p:pic>
        <p:nvPicPr>
          <p:cNvPr id="11" name="Content Placeholder 10"/>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743406" y="3159767"/>
            <a:ext cx="3082834" cy="2322895"/>
          </a:xfrm>
        </p:spPr>
      </p:pic>
      <p:sp>
        <p:nvSpPr>
          <p:cNvPr id="12" name="TextBox 11"/>
          <p:cNvSpPr txBox="1"/>
          <p:nvPr/>
        </p:nvSpPr>
        <p:spPr>
          <a:xfrm>
            <a:off x="0" y="4327658"/>
            <a:ext cx="12192000" cy="1754326"/>
          </a:xfrm>
          <a:prstGeom prst="rect">
            <a:avLst/>
          </a:prstGeom>
          <a:noFill/>
        </p:spPr>
        <p:txBody>
          <a:bodyPr wrap="square" rtlCol="0">
            <a:spAutoFit/>
          </a:bodyPr>
          <a:lstStyle/>
          <a:p>
            <a:pPr algn="ctr"/>
            <a:r>
              <a:rPr lang="en-US" i="1" dirty="0"/>
              <a:t>Created by:</a:t>
            </a:r>
          </a:p>
          <a:p>
            <a:pPr algn="ctr"/>
            <a:r>
              <a:rPr lang="en-US" dirty="0"/>
              <a:t>Ulrike Ingram</a:t>
            </a:r>
          </a:p>
          <a:p>
            <a:pPr algn="ctr"/>
            <a:r>
              <a:rPr lang="en-US" dirty="0"/>
              <a:t>Allison J. Bailey</a:t>
            </a:r>
          </a:p>
          <a:p>
            <a:pPr algn="ctr"/>
            <a:r>
              <a:rPr lang="en-US" dirty="0"/>
              <a:t>Amber Ignatius</a:t>
            </a:r>
          </a:p>
          <a:p>
            <a:pPr algn="ctr"/>
            <a:r>
              <a:rPr lang="en-US" dirty="0"/>
              <a:t>Katayoun Mobasher</a:t>
            </a:r>
          </a:p>
          <a:p>
            <a:pPr algn="ctr"/>
            <a:r>
              <a:rPr lang="en-US" dirty="0"/>
              <a:t>Mark Patterson</a:t>
            </a:r>
          </a:p>
        </p:txBody>
      </p:sp>
      <p:sp>
        <p:nvSpPr>
          <p:cNvPr id="16" name="TextBox 15"/>
          <p:cNvSpPr txBox="1"/>
          <p:nvPr/>
        </p:nvSpPr>
        <p:spPr>
          <a:xfrm>
            <a:off x="574766" y="5019311"/>
            <a:ext cx="2151016" cy="523220"/>
          </a:xfrm>
          <a:prstGeom prst="rect">
            <a:avLst/>
          </a:prstGeom>
          <a:noFill/>
        </p:spPr>
        <p:txBody>
          <a:bodyPr wrap="square" rtlCol="0">
            <a:spAutoFit/>
          </a:bodyPr>
          <a:lstStyle/>
          <a:p>
            <a:pPr algn="ctr"/>
            <a:r>
              <a:rPr lang="en-US" sz="1400" dirty="0"/>
              <a:t>Department of Geography and Anthropology</a:t>
            </a:r>
          </a:p>
        </p:txBody>
      </p:sp>
      <p:sp>
        <p:nvSpPr>
          <p:cNvPr id="2" name="Rectangle 1"/>
          <p:cNvSpPr/>
          <p:nvPr/>
        </p:nvSpPr>
        <p:spPr>
          <a:xfrm>
            <a:off x="2916972" y="1930012"/>
            <a:ext cx="6017625" cy="1107996"/>
          </a:xfrm>
          <a:prstGeom prst="rect">
            <a:avLst/>
          </a:prstGeom>
          <a:noFill/>
        </p:spPr>
        <p:txBody>
          <a:bodyPr wrap="square" lIns="91440" tIns="45720" rIns="91440" bIns="45720">
            <a:spAutoFit/>
          </a:bodyPr>
          <a:lstStyle/>
          <a:p>
            <a:pPr algn="ctr"/>
            <a:r>
              <a:rPr lang="en-US" sz="4800" b="0" cap="none" spc="0"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Module 2</a:t>
            </a:r>
          </a:p>
          <a:p>
            <a:pPr algn="ctr"/>
            <a:r>
              <a:rPr lang="en-US" b="0" cap="none" spc="0" dirty="0">
                <a:ln w="0"/>
                <a:solidFill>
                  <a:schemeClr val="tx1"/>
                </a:solidFill>
                <a:effectLst>
                  <a:outerShdw blurRad="38100" dist="19050" dir="2700000" algn="tl" rotWithShape="0">
                    <a:schemeClr val="dk1">
                      <a:alpha val="40000"/>
                    </a:schemeClr>
                  </a:outerShdw>
                </a:effectLst>
                <a:latin typeface="Arial Black" panose="020B0A04020102020204" pitchFamily="34" charset="0"/>
              </a:rPr>
              <a:t>Spatial Data Fundamentals</a:t>
            </a:r>
          </a:p>
        </p:txBody>
      </p:sp>
    </p:spTree>
    <p:extLst>
      <p:ext uri="{BB962C8B-B14F-4D97-AF65-F5344CB8AC3E}">
        <p14:creationId xmlns:p14="http://schemas.microsoft.com/office/powerpoint/2010/main" val="2258309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905000" y="2057400"/>
            <a:ext cx="2590800" cy="3048000"/>
          </a:xfrm>
        </p:spPr>
        <p:txBody>
          <a:bodyPr/>
          <a:lstStyle/>
          <a:p>
            <a:pPr algn="ctr"/>
            <a:r>
              <a:rPr lang="en-US" dirty="0"/>
              <a:t>Which layers are vector and which are raster?</a:t>
            </a:r>
          </a:p>
        </p:txBody>
      </p:sp>
      <p:pic>
        <p:nvPicPr>
          <p:cNvPr id="4099" name="Picture 2" descr="Picture showing GIS layers"/>
          <p:cNvPicPr>
            <a:picLocks noGrp="1" noChangeAspect="1" noChangeArrowheads="1"/>
          </p:cNvPicPr>
          <p:nvPr>
            <p:ph idx="1"/>
          </p:nvPr>
        </p:nvPicPr>
        <p:blipFill>
          <a:blip r:embed="rId2" cstate="print"/>
          <a:srcRect l="19950"/>
          <a:stretch>
            <a:fillRect/>
          </a:stretch>
        </p:blipFill>
        <p:spPr>
          <a:xfrm>
            <a:off x="5105400" y="304800"/>
            <a:ext cx="4586288" cy="6324600"/>
          </a:xfrm>
          <a:noFill/>
        </p:spPr>
      </p:pic>
      <p:sp>
        <p:nvSpPr>
          <p:cNvPr id="2" name="TextBox 1"/>
          <p:cNvSpPr txBox="1"/>
          <p:nvPr/>
        </p:nvSpPr>
        <p:spPr>
          <a:xfrm>
            <a:off x="4257046" y="6367790"/>
            <a:ext cx="710451" cy="261610"/>
          </a:xfrm>
          <a:prstGeom prst="rect">
            <a:avLst/>
          </a:prstGeom>
          <a:noFill/>
        </p:spPr>
        <p:txBody>
          <a:bodyPr wrap="none" rtlCol="0">
            <a:spAutoFit/>
          </a:bodyPr>
          <a:lstStyle/>
          <a:p>
            <a:r>
              <a:rPr lang="en-US" sz="1100" dirty="0"/>
              <a:t>ESRI.com</a:t>
            </a:r>
          </a:p>
        </p:txBody>
      </p:sp>
    </p:spTree>
    <p:extLst>
      <p:ext uri="{BB962C8B-B14F-4D97-AF65-F5344CB8AC3E}">
        <p14:creationId xmlns:p14="http://schemas.microsoft.com/office/powerpoint/2010/main" val="1630489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524000" y="1676400"/>
            <a:ext cx="2895600" cy="3733800"/>
          </a:xfrm>
        </p:spPr>
        <p:txBody>
          <a:bodyPr/>
          <a:lstStyle/>
          <a:p>
            <a:pPr algn="ctr"/>
            <a:r>
              <a:rPr lang="en-US" dirty="0"/>
              <a:t>Vector </a:t>
            </a:r>
            <a:br>
              <a:rPr lang="en-US" dirty="0"/>
            </a:br>
            <a:r>
              <a:rPr lang="en-US" dirty="0"/>
              <a:t>vs. </a:t>
            </a:r>
            <a:br>
              <a:rPr lang="en-US" dirty="0"/>
            </a:br>
            <a:r>
              <a:rPr lang="en-US" dirty="0"/>
              <a:t>Raster Data Model</a:t>
            </a:r>
          </a:p>
        </p:txBody>
      </p:sp>
      <p:pic>
        <p:nvPicPr>
          <p:cNvPr id="4099" name="Picture 2" descr="Picture showing Vector vs Raster data"/>
          <p:cNvPicPr>
            <a:picLocks noGrp="1" noChangeAspect="1" noChangeArrowheads="1"/>
          </p:cNvPicPr>
          <p:nvPr>
            <p:ph idx="1"/>
          </p:nvPr>
        </p:nvPicPr>
        <p:blipFill>
          <a:blip r:embed="rId2" cstate="print"/>
          <a:srcRect/>
          <a:stretch>
            <a:fillRect/>
          </a:stretch>
        </p:blipFill>
        <p:spPr>
          <a:xfrm>
            <a:off x="4648200" y="304800"/>
            <a:ext cx="5729288" cy="6324600"/>
          </a:xfrm>
          <a:noFill/>
        </p:spPr>
      </p:pic>
      <p:cxnSp>
        <p:nvCxnSpPr>
          <p:cNvPr id="5" name="Straight Arrow Connector 4"/>
          <p:cNvCxnSpPr/>
          <p:nvPr/>
        </p:nvCxnSpPr>
        <p:spPr bwMode="auto">
          <a:xfrm rot="16200000" flipH="1">
            <a:off x="4914900" y="1485900"/>
            <a:ext cx="990600" cy="762000"/>
          </a:xfrm>
          <a:prstGeom prst="straightConnector1">
            <a:avLst/>
          </a:prstGeom>
          <a:solidFill>
            <a:schemeClr val="accent1"/>
          </a:solidFill>
          <a:ln w="25400" cap="flat" cmpd="sng" algn="ctr">
            <a:solidFill>
              <a:srgbClr val="C00000"/>
            </a:solidFill>
            <a:prstDash val="solid"/>
            <a:round/>
            <a:headEnd type="none" w="med" len="med"/>
            <a:tailEnd type="arrow"/>
          </a:ln>
          <a:effectLst/>
        </p:spPr>
      </p:cxnSp>
      <p:sp>
        <p:nvSpPr>
          <p:cNvPr id="6" name="TextBox 5"/>
          <p:cNvSpPr txBox="1"/>
          <p:nvPr/>
        </p:nvSpPr>
        <p:spPr>
          <a:xfrm>
            <a:off x="3823449" y="6367790"/>
            <a:ext cx="710451" cy="261610"/>
          </a:xfrm>
          <a:prstGeom prst="rect">
            <a:avLst/>
          </a:prstGeom>
          <a:noFill/>
        </p:spPr>
        <p:txBody>
          <a:bodyPr wrap="none" rtlCol="0">
            <a:spAutoFit/>
          </a:bodyPr>
          <a:lstStyle/>
          <a:p>
            <a:r>
              <a:rPr lang="en-US" sz="1100" dirty="0"/>
              <a:t>ESRI.com</a:t>
            </a:r>
          </a:p>
        </p:txBody>
      </p:sp>
    </p:spTree>
    <p:extLst>
      <p:ext uri="{BB962C8B-B14F-4D97-AF65-F5344CB8AC3E}">
        <p14:creationId xmlns:p14="http://schemas.microsoft.com/office/powerpoint/2010/main" val="2720196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Picture showing Vector vs Raster data as a visual approach"/>
          <p:cNvPicPr>
            <a:picLocks noChangeAspect="1" noChangeArrowheads="1"/>
          </p:cNvPicPr>
          <p:nvPr/>
        </p:nvPicPr>
        <p:blipFill>
          <a:blip r:embed="rId2" cstate="print"/>
          <a:srcRect t="16673" b="7633"/>
          <a:stretch>
            <a:fillRect/>
          </a:stretch>
        </p:blipFill>
        <p:spPr bwMode="auto">
          <a:xfrm>
            <a:off x="4876801" y="228600"/>
            <a:ext cx="5791201" cy="6465187"/>
          </a:xfrm>
          <a:prstGeom prst="rect">
            <a:avLst/>
          </a:prstGeom>
          <a:noFill/>
        </p:spPr>
      </p:pic>
      <p:sp>
        <p:nvSpPr>
          <p:cNvPr id="5" name="Text Box 3"/>
          <p:cNvSpPr txBox="1">
            <a:spLocks noChangeArrowheads="1"/>
          </p:cNvSpPr>
          <p:nvPr/>
        </p:nvSpPr>
        <p:spPr bwMode="auto">
          <a:xfrm>
            <a:off x="1105989" y="6324455"/>
            <a:ext cx="3622467" cy="369332"/>
          </a:xfrm>
          <a:prstGeom prst="rect">
            <a:avLst/>
          </a:prstGeom>
          <a:noFill/>
          <a:ln w="9525">
            <a:noFill/>
            <a:miter lim="800000"/>
            <a:headEnd/>
            <a:tailEnd/>
          </a:ln>
          <a:effectLst/>
        </p:spPr>
        <p:txBody>
          <a:bodyPr wrap="none">
            <a:spAutoFit/>
          </a:bodyPr>
          <a:lstStyle/>
          <a:p>
            <a:r>
              <a:rPr lang="en-US" dirty="0">
                <a:latin typeface="Calibri" panose="020F0502020204030204" pitchFamily="34" charset="0"/>
                <a:cs typeface="Calibri" panose="020F0502020204030204" pitchFamily="34" charset="0"/>
              </a:rPr>
              <a:t>Bruce Davis – </a:t>
            </a:r>
            <a:r>
              <a:rPr lang="en-US" i="1" dirty="0">
                <a:latin typeface="Calibri" panose="020F0502020204030204" pitchFamily="34" charset="0"/>
                <a:cs typeface="Calibri" panose="020F0502020204030204" pitchFamily="34" charset="0"/>
              </a:rPr>
              <a:t>GIS: A Visual Approach</a:t>
            </a:r>
          </a:p>
        </p:txBody>
      </p:sp>
      <p:sp>
        <p:nvSpPr>
          <p:cNvPr id="6" name="Title 1"/>
          <p:cNvSpPr txBox="1">
            <a:spLocks/>
          </p:cNvSpPr>
          <p:nvPr/>
        </p:nvSpPr>
        <p:spPr bwMode="auto">
          <a:xfrm>
            <a:off x="809898" y="448491"/>
            <a:ext cx="2895600" cy="37338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algn="ctr" defTabSz="914400" eaLnBrk="0" fontAlgn="base" hangingPunct="0">
              <a:spcBef>
                <a:spcPct val="0"/>
              </a:spcBef>
              <a:spcAft>
                <a:spcPct val="0"/>
              </a:spcAft>
              <a:defRPr/>
            </a:pPr>
            <a:r>
              <a:rPr lang="en-US" sz="4400" kern="0" dirty="0">
                <a:solidFill>
                  <a:schemeClr val="tx2"/>
                </a:solidFill>
                <a:latin typeface="+mj-lt"/>
                <a:ea typeface="+mj-ea"/>
                <a:cs typeface="+mj-cs"/>
              </a:rPr>
              <a:t>Vector </a:t>
            </a:r>
            <a:br>
              <a:rPr lang="en-US" sz="4400" kern="0" dirty="0">
                <a:solidFill>
                  <a:schemeClr val="tx2"/>
                </a:solidFill>
                <a:latin typeface="+mj-lt"/>
                <a:ea typeface="+mj-ea"/>
                <a:cs typeface="+mj-cs"/>
              </a:rPr>
            </a:br>
            <a:r>
              <a:rPr lang="en-US" sz="4400" kern="0" dirty="0">
                <a:solidFill>
                  <a:schemeClr val="tx2"/>
                </a:solidFill>
                <a:latin typeface="+mj-lt"/>
                <a:ea typeface="+mj-ea"/>
                <a:cs typeface="+mj-cs"/>
              </a:rPr>
              <a:t>vs. </a:t>
            </a:r>
            <a:br>
              <a:rPr lang="en-US" sz="4400" kern="0" dirty="0">
                <a:solidFill>
                  <a:schemeClr val="tx2"/>
                </a:solidFill>
                <a:latin typeface="+mj-lt"/>
                <a:ea typeface="+mj-ea"/>
                <a:cs typeface="+mj-cs"/>
              </a:rPr>
            </a:br>
            <a:r>
              <a:rPr lang="en-US" sz="4400" kern="0" dirty="0">
                <a:solidFill>
                  <a:schemeClr val="tx2"/>
                </a:solidFill>
                <a:latin typeface="+mj-lt"/>
                <a:ea typeface="+mj-ea"/>
                <a:cs typeface="+mj-cs"/>
              </a:rPr>
              <a:t>Raster Data Model</a:t>
            </a:r>
          </a:p>
        </p:txBody>
      </p:sp>
    </p:spTree>
    <p:extLst>
      <p:ext uri="{BB962C8B-B14F-4D97-AF65-F5344CB8AC3E}">
        <p14:creationId xmlns:p14="http://schemas.microsoft.com/office/powerpoint/2010/main" val="2778209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064" y="139338"/>
            <a:ext cx="7793037" cy="1375953"/>
          </a:xfrm>
        </p:spPr>
        <p:txBody>
          <a:bodyPr>
            <a:noAutofit/>
          </a:bodyPr>
          <a:lstStyle/>
          <a:p>
            <a:r>
              <a:rPr lang="en-US" sz="6000" b="1" dirty="0"/>
              <a:t>Spatial Data Models</a:t>
            </a:r>
          </a:p>
        </p:txBody>
      </p:sp>
      <p:sp>
        <p:nvSpPr>
          <p:cNvPr id="3" name="Content Placeholder 2"/>
          <p:cNvSpPr>
            <a:spLocks noGrp="1"/>
          </p:cNvSpPr>
          <p:nvPr>
            <p:ph idx="1"/>
          </p:nvPr>
        </p:nvSpPr>
        <p:spPr>
          <a:xfrm>
            <a:off x="524691" y="1515291"/>
            <a:ext cx="11258006" cy="4343400"/>
          </a:xfrm>
        </p:spPr>
        <p:txBody>
          <a:bodyPr>
            <a:normAutofit/>
          </a:bodyPr>
          <a:lstStyle/>
          <a:p>
            <a:r>
              <a:rPr lang="en-US" sz="3600" dirty="0"/>
              <a:t>Vector Data Model – better for displaying discrete objects</a:t>
            </a:r>
          </a:p>
          <a:p>
            <a:endParaRPr lang="en-US" sz="3600" dirty="0"/>
          </a:p>
          <a:p>
            <a:r>
              <a:rPr lang="en-US" sz="3600" dirty="0"/>
              <a:t>Raster Data Model – better for displaying continuous data</a:t>
            </a:r>
          </a:p>
        </p:txBody>
      </p:sp>
    </p:spTree>
    <p:extLst>
      <p:ext uri="{BB962C8B-B14F-4D97-AF65-F5344CB8AC3E}">
        <p14:creationId xmlns:p14="http://schemas.microsoft.com/office/powerpoint/2010/main" val="2428709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ChangeArrowheads="1"/>
          </p:cNvSpPr>
          <p:nvPr/>
        </p:nvSpPr>
        <p:spPr bwMode="auto">
          <a:xfrm>
            <a:off x="5384800" y="1361124"/>
            <a:ext cx="5573713" cy="5075405"/>
          </a:xfrm>
          <a:prstGeom prst="rect">
            <a:avLst/>
          </a:prstGeom>
          <a:noFill/>
          <a:ln w="9525">
            <a:noFill/>
            <a:round/>
            <a:headEnd/>
            <a:tailEnd/>
          </a:ln>
        </p:spPr>
        <p:txBody>
          <a:bodyPr lIns="90360" tIns="44280" rIns="90360" bIns="44280">
            <a:spAutoFit/>
          </a:bodyPr>
          <a:lstStyle/>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cs typeface="Tahoma" pitchFamily="34" charset="0"/>
              </a:rPr>
              <a:t>Points: </a:t>
            </a:r>
            <a:r>
              <a:rPr lang="en-GB" dirty="0">
                <a:cs typeface="Tahoma" pitchFamily="34" charset="0"/>
              </a:rPr>
              <a:t>A combination of two numbers [X-Y or Lat-Long] that represent locations with zero dimensions.</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cs typeface="Tahoma" pitchFamily="34" charset="0"/>
              </a:rPr>
              <a:t>e.g.</a:t>
            </a:r>
            <a:r>
              <a:rPr lang="en-GB" dirty="0">
                <a:cs typeface="Tahoma" pitchFamily="34" charset="0"/>
              </a:rPr>
              <a:t> Wells, Crime scenes, Cities, Electric Poles</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cs typeface="Tahoma" pitchFamily="34" charset="0"/>
            </a:endParaRP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cs typeface="Tahoma" pitchFamily="34" charset="0"/>
            </a:endParaRP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cs typeface="Tahoma" pitchFamily="34" charset="0"/>
              </a:rPr>
              <a:t>Lines: </a:t>
            </a:r>
            <a:r>
              <a:rPr lang="en-GB" dirty="0">
                <a:cs typeface="Tahoma" pitchFamily="34" charset="0"/>
              </a:rPr>
              <a:t>The shortest distance connecting 2 points --</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cs typeface="Tahoma" pitchFamily="34" charset="0"/>
              </a:rPr>
              <a:t>lines have a beginning and an ending point, and </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cs typeface="Tahoma" pitchFamily="34" charset="0"/>
              </a:rPr>
              <a:t>therefore a left and right side. Lines may also have vertices between the beginning and ending points, and are represented as strings of X-Y coordinate pairs.</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cs typeface="Tahoma" pitchFamily="34" charset="0"/>
              </a:rPr>
              <a:t>e.g.</a:t>
            </a:r>
            <a:r>
              <a:rPr lang="en-GB" dirty="0">
                <a:cs typeface="Tahoma" pitchFamily="34" charset="0"/>
              </a:rPr>
              <a:t> Roads, Streams, Pipelines, Shorelines</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cs typeface="Tahoma" pitchFamily="34" charset="0"/>
            </a:endParaRP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cs typeface="Tahoma" pitchFamily="34" charset="0"/>
            </a:endParaRP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cs typeface="Tahoma" pitchFamily="34" charset="0"/>
              </a:rPr>
              <a:t>Polygons: </a:t>
            </a:r>
            <a:r>
              <a:rPr lang="en-GB" dirty="0">
                <a:cs typeface="Tahoma" pitchFamily="34" charset="0"/>
              </a:rPr>
              <a:t>A set of points connected by line segments that close back to the first vertex, being represented by a closed loop of X-Y coordinate pairs. By definition, a polygon cannot contain intersections. </a:t>
            </a:r>
          </a:p>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cs typeface="Tahoma" pitchFamily="34" charset="0"/>
              </a:rPr>
              <a:t>e.g.</a:t>
            </a:r>
            <a:r>
              <a:rPr lang="en-GB" dirty="0">
                <a:cs typeface="Tahoma" pitchFamily="34" charset="0"/>
              </a:rPr>
              <a:t> Lakes, Building Footprints, Census Tracts</a:t>
            </a:r>
          </a:p>
        </p:txBody>
      </p:sp>
      <p:grpSp>
        <p:nvGrpSpPr>
          <p:cNvPr id="7171" name="Group 9"/>
          <p:cNvGrpSpPr>
            <a:grpSpLocks/>
          </p:cNvGrpSpPr>
          <p:nvPr/>
        </p:nvGrpSpPr>
        <p:grpSpPr bwMode="auto">
          <a:xfrm>
            <a:off x="2590801" y="1320801"/>
            <a:ext cx="1281113" cy="779463"/>
            <a:chOff x="576" y="400"/>
            <a:chExt cx="807" cy="491"/>
          </a:xfrm>
        </p:grpSpPr>
        <p:sp>
          <p:nvSpPr>
            <p:cNvPr id="7203" name="Rectangle 10"/>
            <p:cNvSpPr>
              <a:spLocks noChangeArrowheads="1"/>
            </p:cNvSpPr>
            <p:nvPr/>
          </p:nvSpPr>
          <p:spPr bwMode="auto">
            <a:xfrm>
              <a:off x="576" y="563"/>
              <a:ext cx="807" cy="328"/>
            </a:xfrm>
            <a:prstGeom prst="rect">
              <a:avLst/>
            </a:prstGeom>
            <a:noFill/>
            <a:ln w="9525">
              <a:noFill/>
              <a:round/>
              <a:headEnd/>
              <a:tailEnd/>
            </a:ln>
          </p:spPr>
          <p:txBody>
            <a:bodyPr wrap="none" lIns="90360" tIns="44280" rIns="90360" bIns="44280">
              <a:spAutoFit/>
            </a:bodyPr>
            <a:lstStyle/>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b="1" dirty="0">
                  <a:latin typeface="Arial" charset="0"/>
                </a:rPr>
                <a:t>Points</a:t>
              </a:r>
            </a:p>
          </p:txBody>
        </p:sp>
        <p:sp>
          <p:nvSpPr>
            <p:cNvPr id="7204" name="Oval 11"/>
            <p:cNvSpPr>
              <a:spLocks noChangeArrowheads="1"/>
            </p:cNvSpPr>
            <p:nvPr/>
          </p:nvSpPr>
          <p:spPr bwMode="auto">
            <a:xfrm>
              <a:off x="720" y="480"/>
              <a:ext cx="70" cy="70"/>
            </a:xfrm>
            <a:prstGeom prst="ellipse">
              <a:avLst/>
            </a:prstGeom>
            <a:solidFill>
              <a:schemeClr val="tx2"/>
            </a:solidFill>
            <a:ln w="25560">
              <a:solidFill>
                <a:schemeClr val="tx2"/>
              </a:solidFill>
              <a:miter lim="800000"/>
              <a:headEnd/>
              <a:tailEnd/>
            </a:ln>
          </p:spPr>
          <p:txBody>
            <a:bodyPr wrap="none" anchor="ctr"/>
            <a:lstStyle/>
            <a:p>
              <a:endParaRPr lang="en-US"/>
            </a:p>
          </p:txBody>
        </p:sp>
        <p:sp>
          <p:nvSpPr>
            <p:cNvPr id="7205" name="Oval 12"/>
            <p:cNvSpPr>
              <a:spLocks noChangeArrowheads="1"/>
            </p:cNvSpPr>
            <p:nvPr/>
          </p:nvSpPr>
          <p:spPr bwMode="auto">
            <a:xfrm>
              <a:off x="1091" y="400"/>
              <a:ext cx="65" cy="70"/>
            </a:xfrm>
            <a:prstGeom prst="ellipse">
              <a:avLst/>
            </a:prstGeom>
            <a:solidFill>
              <a:schemeClr val="tx2"/>
            </a:solidFill>
            <a:ln w="25560">
              <a:solidFill>
                <a:schemeClr val="tx2"/>
              </a:solidFill>
              <a:miter lim="800000"/>
              <a:headEnd/>
              <a:tailEnd/>
            </a:ln>
          </p:spPr>
          <p:txBody>
            <a:bodyPr wrap="none" anchor="ctr"/>
            <a:lstStyle/>
            <a:p>
              <a:endParaRPr lang="en-US"/>
            </a:p>
          </p:txBody>
        </p:sp>
      </p:grpSp>
      <p:grpSp>
        <p:nvGrpSpPr>
          <p:cNvPr id="7172" name="Group 13"/>
          <p:cNvGrpSpPr>
            <a:grpSpLocks/>
          </p:cNvGrpSpPr>
          <p:nvPr/>
        </p:nvGrpSpPr>
        <p:grpSpPr bwMode="auto">
          <a:xfrm>
            <a:off x="1905000" y="2362202"/>
            <a:ext cx="2528888" cy="1435101"/>
            <a:chOff x="134" y="1296"/>
            <a:chExt cx="1593" cy="904"/>
          </a:xfrm>
        </p:grpSpPr>
        <p:sp>
          <p:nvSpPr>
            <p:cNvPr id="7193" name="Line 20"/>
            <p:cNvSpPr>
              <a:spLocks noChangeShapeType="1"/>
            </p:cNvSpPr>
            <p:nvPr/>
          </p:nvSpPr>
          <p:spPr bwMode="auto">
            <a:xfrm>
              <a:off x="720" y="1632"/>
              <a:ext cx="192" cy="48"/>
            </a:xfrm>
            <a:prstGeom prst="line">
              <a:avLst/>
            </a:prstGeom>
            <a:solidFill>
              <a:schemeClr val="tx2"/>
            </a:solidFill>
            <a:ln w="9360">
              <a:solidFill>
                <a:schemeClr val="tx2"/>
              </a:solidFill>
              <a:miter lim="800000"/>
              <a:headEnd/>
              <a:tailEnd/>
            </a:ln>
          </p:spPr>
          <p:txBody>
            <a:bodyPr/>
            <a:lstStyle/>
            <a:p>
              <a:endParaRPr lang="en-US"/>
            </a:p>
          </p:txBody>
        </p:sp>
        <p:sp>
          <p:nvSpPr>
            <p:cNvPr id="7194" name="Line 21"/>
            <p:cNvSpPr>
              <a:spLocks noChangeShapeType="1"/>
            </p:cNvSpPr>
            <p:nvPr/>
          </p:nvSpPr>
          <p:spPr bwMode="auto">
            <a:xfrm>
              <a:off x="912" y="1680"/>
              <a:ext cx="192" cy="192"/>
            </a:xfrm>
            <a:prstGeom prst="line">
              <a:avLst/>
            </a:prstGeom>
            <a:noFill/>
            <a:ln w="9360">
              <a:solidFill>
                <a:schemeClr val="tx2"/>
              </a:solidFill>
              <a:miter lim="800000"/>
              <a:headEnd/>
              <a:tailEnd/>
            </a:ln>
          </p:spPr>
          <p:txBody>
            <a:bodyPr/>
            <a:lstStyle/>
            <a:p>
              <a:endParaRPr lang="en-US"/>
            </a:p>
          </p:txBody>
        </p:sp>
        <p:sp>
          <p:nvSpPr>
            <p:cNvPr id="7195" name="Line 22"/>
            <p:cNvSpPr>
              <a:spLocks noChangeShapeType="1"/>
            </p:cNvSpPr>
            <p:nvPr/>
          </p:nvSpPr>
          <p:spPr bwMode="auto">
            <a:xfrm>
              <a:off x="1104" y="1872"/>
              <a:ext cx="336" cy="240"/>
            </a:xfrm>
            <a:prstGeom prst="line">
              <a:avLst/>
            </a:prstGeom>
            <a:solidFill>
              <a:schemeClr val="tx2"/>
            </a:solidFill>
            <a:ln w="9360">
              <a:solidFill>
                <a:schemeClr val="tx2"/>
              </a:solidFill>
              <a:miter lim="800000"/>
              <a:headEnd/>
              <a:tailEnd/>
            </a:ln>
          </p:spPr>
          <p:txBody>
            <a:bodyPr/>
            <a:lstStyle/>
            <a:p>
              <a:endParaRPr lang="en-US"/>
            </a:p>
          </p:txBody>
        </p:sp>
        <p:sp>
          <p:nvSpPr>
            <p:cNvPr id="7196" name="Line 23"/>
            <p:cNvSpPr>
              <a:spLocks noChangeShapeType="1"/>
            </p:cNvSpPr>
            <p:nvPr/>
          </p:nvSpPr>
          <p:spPr bwMode="auto">
            <a:xfrm>
              <a:off x="432" y="1632"/>
              <a:ext cx="288" cy="1"/>
            </a:xfrm>
            <a:prstGeom prst="line">
              <a:avLst/>
            </a:prstGeom>
            <a:solidFill>
              <a:schemeClr val="tx2"/>
            </a:solidFill>
            <a:ln w="9360">
              <a:solidFill>
                <a:schemeClr val="tx2"/>
              </a:solidFill>
              <a:miter lim="800000"/>
              <a:headEnd/>
              <a:tailEnd/>
            </a:ln>
          </p:spPr>
          <p:txBody>
            <a:bodyPr/>
            <a:lstStyle/>
            <a:p>
              <a:endParaRPr lang="en-US"/>
            </a:p>
          </p:txBody>
        </p:sp>
        <p:sp>
          <p:nvSpPr>
            <p:cNvPr id="7187" name="Rectangle 14"/>
            <p:cNvSpPr>
              <a:spLocks noChangeArrowheads="1"/>
            </p:cNvSpPr>
            <p:nvPr/>
          </p:nvSpPr>
          <p:spPr bwMode="auto">
            <a:xfrm>
              <a:off x="134" y="1872"/>
              <a:ext cx="707" cy="328"/>
            </a:xfrm>
            <a:prstGeom prst="rect">
              <a:avLst/>
            </a:prstGeom>
            <a:noFill/>
            <a:ln w="9525">
              <a:noFill/>
              <a:round/>
              <a:headEnd/>
              <a:tailEnd/>
            </a:ln>
          </p:spPr>
          <p:txBody>
            <a:bodyPr wrap="none" lIns="90360" tIns="44280" rIns="90360" bIns="44280">
              <a:spAutoFit/>
            </a:bodyPr>
            <a:lstStyle/>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b="1" dirty="0">
                  <a:latin typeface="Arial" charset="0"/>
                </a:rPr>
                <a:t>Lines</a:t>
              </a:r>
            </a:p>
          </p:txBody>
        </p:sp>
        <p:sp>
          <p:nvSpPr>
            <p:cNvPr id="7188" name="Oval 15"/>
            <p:cNvSpPr>
              <a:spLocks noChangeArrowheads="1"/>
            </p:cNvSpPr>
            <p:nvPr/>
          </p:nvSpPr>
          <p:spPr bwMode="auto">
            <a:xfrm>
              <a:off x="672" y="1584"/>
              <a:ext cx="65" cy="70"/>
            </a:xfrm>
            <a:prstGeom prst="ellipse">
              <a:avLst/>
            </a:prstGeom>
            <a:solidFill>
              <a:schemeClr val="tx2"/>
            </a:solidFill>
            <a:ln w="25560">
              <a:solidFill>
                <a:schemeClr val="tx2"/>
              </a:solidFill>
              <a:miter lim="800000"/>
              <a:headEnd/>
              <a:tailEnd/>
            </a:ln>
          </p:spPr>
          <p:txBody>
            <a:bodyPr wrap="none" anchor="ctr"/>
            <a:lstStyle/>
            <a:p>
              <a:endParaRPr lang="en-US"/>
            </a:p>
          </p:txBody>
        </p:sp>
        <p:sp>
          <p:nvSpPr>
            <p:cNvPr id="7191" name="Oval 18"/>
            <p:cNvSpPr>
              <a:spLocks noChangeArrowheads="1"/>
            </p:cNvSpPr>
            <p:nvPr/>
          </p:nvSpPr>
          <p:spPr bwMode="auto">
            <a:xfrm>
              <a:off x="864" y="1632"/>
              <a:ext cx="65" cy="70"/>
            </a:xfrm>
            <a:prstGeom prst="ellipse">
              <a:avLst/>
            </a:prstGeom>
            <a:solidFill>
              <a:schemeClr val="tx2"/>
            </a:solidFill>
            <a:ln w="25560">
              <a:solidFill>
                <a:schemeClr val="tx2"/>
              </a:solidFill>
              <a:miter lim="800000"/>
              <a:headEnd/>
              <a:tailEnd/>
            </a:ln>
          </p:spPr>
          <p:txBody>
            <a:bodyPr wrap="none" anchor="ctr"/>
            <a:lstStyle/>
            <a:p>
              <a:endParaRPr lang="en-US"/>
            </a:p>
          </p:txBody>
        </p:sp>
        <p:sp>
          <p:nvSpPr>
            <p:cNvPr id="7192" name="Oval 19"/>
            <p:cNvSpPr>
              <a:spLocks noChangeArrowheads="1"/>
            </p:cNvSpPr>
            <p:nvPr/>
          </p:nvSpPr>
          <p:spPr bwMode="auto">
            <a:xfrm>
              <a:off x="1056" y="1824"/>
              <a:ext cx="65" cy="70"/>
            </a:xfrm>
            <a:prstGeom prst="ellipse">
              <a:avLst/>
            </a:prstGeom>
            <a:solidFill>
              <a:schemeClr val="tx2"/>
            </a:solidFill>
            <a:ln w="25560">
              <a:solidFill>
                <a:schemeClr val="tx2"/>
              </a:solidFill>
              <a:miter lim="800000"/>
              <a:headEnd/>
              <a:tailEnd/>
            </a:ln>
          </p:spPr>
          <p:txBody>
            <a:bodyPr wrap="none" anchor="ctr"/>
            <a:lstStyle/>
            <a:p>
              <a:endParaRPr lang="en-US"/>
            </a:p>
          </p:txBody>
        </p:sp>
        <p:sp>
          <p:nvSpPr>
            <p:cNvPr id="7197" name="Text Box 24"/>
            <p:cNvSpPr txBox="1">
              <a:spLocks noChangeArrowheads="1"/>
            </p:cNvSpPr>
            <p:nvPr/>
          </p:nvSpPr>
          <p:spPr bwMode="auto">
            <a:xfrm>
              <a:off x="1440" y="1987"/>
              <a:ext cx="287" cy="176"/>
            </a:xfrm>
            <a:prstGeom prst="rect">
              <a:avLst/>
            </a:prstGeom>
            <a:noFill/>
            <a:ln w="9525">
              <a:noFill/>
              <a:round/>
              <a:headEnd/>
              <a:tailEnd/>
            </a:ln>
          </p:spPr>
          <p:txBody>
            <a:bodyPr wrap="none" lIns="90000" tIns="46800" rIns="90000" bIns="46800">
              <a:spAutoFit/>
            </a:bodyPr>
            <a:lstStyle/>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200" b="1" dirty="0">
                  <a:latin typeface="Arial" charset="0"/>
                </a:rPr>
                <a:t>end</a:t>
              </a:r>
            </a:p>
          </p:txBody>
        </p:sp>
        <p:sp>
          <p:nvSpPr>
            <p:cNvPr id="7198" name="Text Box 25"/>
            <p:cNvSpPr txBox="1">
              <a:spLocks noChangeArrowheads="1"/>
            </p:cNvSpPr>
            <p:nvPr/>
          </p:nvSpPr>
          <p:spPr bwMode="auto">
            <a:xfrm>
              <a:off x="960" y="1296"/>
              <a:ext cx="479" cy="176"/>
            </a:xfrm>
            <a:prstGeom prst="rect">
              <a:avLst/>
            </a:prstGeom>
            <a:noFill/>
            <a:ln w="9525">
              <a:noFill/>
              <a:round/>
              <a:headEnd/>
              <a:tailEnd/>
            </a:ln>
          </p:spPr>
          <p:txBody>
            <a:bodyPr wrap="none" lIns="90000" tIns="46800" rIns="90000" bIns="46800">
              <a:spAutoFit/>
            </a:bodyPr>
            <a:lstStyle/>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200" b="1" dirty="0">
                  <a:latin typeface="Arial" charset="0"/>
                </a:rPr>
                <a:t>vertices</a:t>
              </a:r>
            </a:p>
          </p:txBody>
        </p:sp>
        <p:sp>
          <p:nvSpPr>
            <p:cNvPr id="7199" name="Text Box 26"/>
            <p:cNvSpPr txBox="1">
              <a:spLocks noChangeArrowheads="1"/>
            </p:cNvSpPr>
            <p:nvPr/>
          </p:nvSpPr>
          <p:spPr bwMode="auto">
            <a:xfrm>
              <a:off x="182" y="1411"/>
              <a:ext cx="324" cy="176"/>
            </a:xfrm>
            <a:prstGeom prst="rect">
              <a:avLst/>
            </a:prstGeom>
            <a:noFill/>
            <a:ln w="9525">
              <a:noFill/>
              <a:round/>
              <a:headEnd/>
              <a:tailEnd/>
            </a:ln>
          </p:spPr>
          <p:txBody>
            <a:bodyPr wrap="none" lIns="90000" tIns="46800" rIns="90000" bIns="46800">
              <a:spAutoFit/>
            </a:bodyPr>
            <a:lstStyle/>
            <a:p>
              <a:pPr>
                <a:buClr>
                  <a:srgbClr val="00FF00"/>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1200" b="1" dirty="0">
                  <a:latin typeface="Arial" charset="0"/>
                </a:rPr>
                <a:t>start</a:t>
              </a:r>
            </a:p>
          </p:txBody>
        </p:sp>
        <p:sp>
          <p:nvSpPr>
            <p:cNvPr id="7200" name="Line 27"/>
            <p:cNvSpPr>
              <a:spLocks noChangeShapeType="1"/>
            </p:cNvSpPr>
            <p:nvPr/>
          </p:nvSpPr>
          <p:spPr bwMode="auto">
            <a:xfrm flipH="1">
              <a:off x="717" y="1392"/>
              <a:ext cx="246" cy="144"/>
            </a:xfrm>
            <a:prstGeom prst="line">
              <a:avLst/>
            </a:prstGeom>
            <a:noFill/>
            <a:ln w="9360">
              <a:solidFill>
                <a:schemeClr val="tx2"/>
              </a:solidFill>
              <a:miter lim="800000"/>
              <a:headEnd/>
              <a:tailEnd type="triangle" w="med" len="med"/>
            </a:ln>
          </p:spPr>
          <p:txBody>
            <a:bodyPr/>
            <a:lstStyle/>
            <a:p>
              <a:endParaRPr lang="en-US"/>
            </a:p>
          </p:txBody>
        </p:sp>
        <p:sp>
          <p:nvSpPr>
            <p:cNvPr id="7201" name="Line 28"/>
            <p:cNvSpPr>
              <a:spLocks noChangeShapeType="1"/>
            </p:cNvSpPr>
            <p:nvPr/>
          </p:nvSpPr>
          <p:spPr bwMode="auto">
            <a:xfrm flipH="1">
              <a:off x="909" y="1392"/>
              <a:ext cx="54" cy="192"/>
            </a:xfrm>
            <a:prstGeom prst="line">
              <a:avLst/>
            </a:prstGeom>
            <a:noFill/>
            <a:ln w="9360">
              <a:solidFill>
                <a:schemeClr val="tx2"/>
              </a:solidFill>
              <a:miter lim="800000"/>
              <a:headEnd/>
              <a:tailEnd type="triangle" w="med" len="med"/>
            </a:ln>
          </p:spPr>
          <p:txBody>
            <a:bodyPr/>
            <a:lstStyle/>
            <a:p>
              <a:endParaRPr lang="en-US"/>
            </a:p>
          </p:txBody>
        </p:sp>
        <p:sp>
          <p:nvSpPr>
            <p:cNvPr id="7202" name="Line 29"/>
            <p:cNvSpPr>
              <a:spLocks noChangeShapeType="1"/>
            </p:cNvSpPr>
            <p:nvPr/>
          </p:nvSpPr>
          <p:spPr bwMode="auto">
            <a:xfrm>
              <a:off x="960" y="1392"/>
              <a:ext cx="96" cy="384"/>
            </a:xfrm>
            <a:prstGeom prst="line">
              <a:avLst/>
            </a:prstGeom>
            <a:noFill/>
            <a:ln w="9360">
              <a:solidFill>
                <a:schemeClr val="tx2"/>
              </a:solidFill>
              <a:miter lim="800000"/>
              <a:headEnd/>
              <a:tailEnd type="triangle" w="med" len="med"/>
            </a:ln>
          </p:spPr>
          <p:txBody>
            <a:bodyPr/>
            <a:lstStyle/>
            <a:p>
              <a:endParaRPr lang="en-US"/>
            </a:p>
          </p:txBody>
        </p:sp>
      </p:grpSp>
      <p:sp>
        <p:nvSpPr>
          <p:cNvPr id="7173" name="Text Box 30"/>
          <p:cNvSpPr txBox="1">
            <a:spLocks noChangeArrowheads="1"/>
          </p:cNvSpPr>
          <p:nvPr/>
        </p:nvSpPr>
        <p:spPr bwMode="auto">
          <a:xfrm>
            <a:off x="280852" y="111129"/>
            <a:ext cx="9525000" cy="1017844"/>
          </a:xfrm>
          <a:prstGeom prst="rect">
            <a:avLst/>
          </a:prstGeom>
          <a:noFill/>
          <a:ln w="9525">
            <a:noFill/>
            <a:round/>
            <a:headEnd/>
            <a:tailEnd/>
          </a:ln>
        </p:spPr>
        <p:txBody>
          <a:bodyPr wrap="square" lIns="90000" tIns="46800" rIns="90000" bIns="46800" anchor="ctr">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6000" b="1" dirty="0">
                <a:solidFill>
                  <a:schemeClr val="tx2"/>
                </a:solidFill>
              </a:rPr>
              <a:t>Vector GIS Feature Types</a:t>
            </a:r>
          </a:p>
        </p:txBody>
      </p:sp>
      <p:sp>
        <p:nvSpPr>
          <p:cNvPr id="7174" name="Line 33"/>
          <p:cNvSpPr>
            <a:spLocks noChangeShapeType="1"/>
          </p:cNvSpPr>
          <p:nvPr/>
        </p:nvSpPr>
        <p:spPr bwMode="auto">
          <a:xfrm flipV="1">
            <a:off x="2209800" y="4495800"/>
            <a:ext cx="1066800" cy="838200"/>
          </a:xfrm>
          <a:prstGeom prst="line">
            <a:avLst/>
          </a:prstGeom>
          <a:noFill/>
          <a:ln w="9525">
            <a:solidFill>
              <a:schemeClr val="tx2"/>
            </a:solidFill>
            <a:round/>
            <a:headEnd/>
            <a:tailEnd/>
          </a:ln>
        </p:spPr>
        <p:txBody>
          <a:bodyPr/>
          <a:lstStyle/>
          <a:p>
            <a:endParaRPr lang="en-US"/>
          </a:p>
        </p:txBody>
      </p:sp>
      <p:sp>
        <p:nvSpPr>
          <p:cNvPr id="7175" name="Line 34"/>
          <p:cNvSpPr>
            <a:spLocks noChangeShapeType="1"/>
          </p:cNvSpPr>
          <p:nvPr/>
        </p:nvSpPr>
        <p:spPr bwMode="auto">
          <a:xfrm>
            <a:off x="3276600" y="4495800"/>
            <a:ext cx="838200" cy="990600"/>
          </a:xfrm>
          <a:prstGeom prst="line">
            <a:avLst/>
          </a:prstGeom>
          <a:noFill/>
          <a:ln w="9525">
            <a:solidFill>
              <a:schemeClr val="tx2"/>
            </a:solidFill>
            <a:round/>
            <a:headEnd/>
            <a:tailEnd/>
          </a:ln>
        </p:spPr>
        <p:txBody>
          <a:bodyPr/>
          <a:lstStyle/>
          <a:p>
            <a:endParaRPr lang="en-US"/>
          </a:p>
        </p:txBody>
      </p:sp>
      <p:sp>
        <p:nvSpPr>
          <p:cNvPr id="7176" name="Line 35"/>
          <p:cNvSpPr>
            <a:spLocks noChangeShapeType="1"/>
          </p:cNvSpPr>
          <p:nvPr/>
        </p:nvSpPr>
        <p:spPr bwMode="auto">
          <a:xfrm flipH="1">
            <a:off x="3581400" y="5486400"/>
            <a:ext cx="533400" cy="533400"/>
          </a:xfrm>
          <a:prstGeom prst="line">
            <a:avLst/>
          </a:prstGeom>
          <a:noFill/>
          <a:ln w="9525">
            <a:solidFill>
              <a:schemeClr val="tx2"/>
            </a:solidFill>
            <a:round/>
            <a:headEnd/>
            <a:tailEnd/>
          </a:ln>
        </p:spPr>
        <p:txBody>
          <a:bodyPr/>
          <a:lstStyle/>
          <a:p>
            <a:endParaRPr lang="en-US"/>
          </a:p>
        </p:txBody>
      </p:sp>
      <p:sp>
        <p:nvSpPr>
          <p:cNvPr id="7177" name="Line 36"/>
          <p:cNvSpPr>
            <a:spLocks noChangeShapeType="1"/>
          </p:cNvSpPr>
          <p:nvPr/>
        </p:nvSpPr>
        <p:spPr bwMode="auto">
          <a:xfrm flipH="1" flipV="1">
            <a:off x="3048000" y="5486400"/>
            <a:ext cx="533400" cy="533400"/>
          </a:xfrm>
          <a:prstGeom prst="line">
            <a:avLst/>
          </a:prstGeom>
          <a:noFill/>
          <a:ln w="9525">
            <a:solidFill>
              <a:schemeClr val="tx2"/>
            </a:solidFill>
            <a:round/>
            <a:headEnd/>
            <a:tailEnd/>
          </a:ln>
        </p:spPr>
        <p:txBody>
          <a:bodyPr/>
          <a:lstStyle/>
          <a:p>
            <a:endParaRPr lang="en-US"/>
          </a:p>
        </p:txBody>
      </p:sp>
      <p:sp>
        <p:nvSpPr>
          <p:cNvPr id="7178" name="Line 37"/>
          <p:cNvSpPr>
            <a:spLocks noChangeShapeType="1"/>
          </p:cNvSpPr>
          <p:nvPr/>
        </p:nvSpPr>
        <p:spPr bwMode="auto">
          <a:xfrm flipH="1">
            <a:off x="2590800" y="5486400"/>
            <a:ext cx="457200" cy="381000"/>
          </a:xfrm>
          <a:prstGeom prst="line">
            <a:avLst/>
          </a:prstGeom>
          <a:noFill/>
          <a:ln w="9525">
            <a:solidFill>
              <a:schemeClr val="tx2"/>
            </a:solidFill>
            <a:round/>
            <a:headEnd/>
            <a:tailEnd/>
          </a:ln>
        </p:spPr>
        <p:txBody>
          <a:bodyPr/>
          <a:lstStyle/>
          <a:p>
            <a:endParaRPr lang="en-US"/>
          </a:p>
        </p:txBody>
      </p:sp>
      <p:sp>
        <p:nvSpPr>
          <p:cNvPr id="7179" name="Line 38"/>
          <p:cNvSpPr>
            <a:spLocks noChangeShapeType="1"/>
          </p:cNvSpPr>
          <p:nvPr/>
        </p:nvSpPr>
        <p:spPr bwMode="auto">
          <a:xfrm flipH="1" flipV="1">
            <a:off x="2209800" y="5334000"/>
            <a:ext cx="381000" cy="533400"/>
          </a:xfrm>
          <a:prstGeom prst="line">
            <a:avLst/>
          </a:prstGeom>
          <a:noFill/>
          <a:ln w="9525">
            <a:solidFill>
              <a:schemeClr val="tx2"/>
            </a:solidFill>
            <a:round/>
            <a:headEnd/>
            <a:tailEnd/>
          </a:ln>
        </p:spPr>
        <p:txBody>
          <a:bodyPr/>
          <a:lstStyle/>
          <a:p>
            <a:endParaRPr lang="en-US"/>
          </a:p>
        </p:txBody>
      </p:sp>
      <p:sp>
        <p:nvSpPr>
          <p:cNvPr id="7180" name="Text Box 39"/>
          <p:cNvSpPr txBox="1">
            <a:spLocks noChangeArrowheads="1"/>
          </p:cNvSpPr>
          <p:nvPr/>
        </p:nvSpPr>
        <p:spPr bwMode="auto">
          <a:xfrm>
            <a:off x="2438401" y="6096000"/>
            <a:ext cx="1554163" cy="457200"/>
          </a:xfrm>
          <a:prstGeom prst="rect">
            <a:avLst/>
          </a:prstGeom>
          <a:noFill/>
          <a:ln w="9525">
            <a:noFill/>
            <a:miter lim="800000"/>
            <a:headEnd/>
            <a:tailEnd/>
          </a:ln>
        </p:spPr>
        <p:txBody>
          <a:bodyPr wrap="none">
            <a:spAutoFit/>
          </a:bodyPr>
          <a:lstStyle/>
          <a:p>
            <a:pPr defTabSz="914400"/>
            <a:r>
              <a:rPr lang="en-US" sz="2400" b="1" dirty="0">
                <a:latin typeface="Arial" charset="0"/>
              </a:rPr>
              <a:t>Polygons</a:t>
            </a:r>
          </a:p>
        </p:txBody>
      </p:sp>
      <p:sp>
        <p:nvSpPr>
          <p:cNvPr id="7181" name="Oval 40"/>
          <p:cNvSpPr>
            <a:spLocks noChangeArrowheads="1"/>
          </p:cNvSpPr>
          <p:nvPr/>
        </p:nvSpPr>
        <p:spPr bwMode="auto">
          <a:xfrm>
            <a:off x="3200400" y="4419600"/>
            <a:ext cx="152400" cy="152400"/>
          </a:xfrm>
          <a:prstGeom prst="ellipse">
            <a:avLst/>
          </a:prstGeom>
          <a:solidFill>
            <a:schemeClr val="tx2"/>
          </a:solidFill>
          <a:ln w="9525">
            <a:solidFill>
              <a:schemeClr val="tx2"/>
            </a:solidFill>
            <a:round/>
            <a:headEnd/>
            <a:tailEnd/>
          </a:ln>
        </p:spPr>
        <p:txBody>
          <a:bodyPr wrap="none" anchor="ctr"/>
          <a:lstStyle/>
          <a:p>
            <a:endParaRPr lang="en-US"/>
          </a:p>
        </p:txBody>
      </p:sp>
      <p:sp>
        <p:nvSpPr>
          <p:cNvPr id="7182" name="Oval 41"/>
          <p:cNvSpPr>
            <a:spLocks noChangeArrowheads="1"/>
          </p:cNvSpPr>
          <p:nvPr/>
        </p:nvSpPr>
        <p:spPr bwMode="auto">
          <a:xfrm>
            <a:off x="2971800" y="5410200"/>
            <a:ext cx="152400" cy="152400"/>
          </a:xfrm>
          <a:prstGeom prst="ellipse">
            <a:avLst/>
          </a:prstGeom>
          <a:solidFill>
            <a:schemeClr val="tx2"/>
          </a:solidFill>
          <a:ln w="9525">
            <a:solidFill>
              <a:schemeClr val="tx2"/>
            </a:solidFill>
            <a:round/>
            <a:headEnd/>
            <a:tailEnd/>
          </a:ln>
        </p:spPr>
        <p:txBody>
          <a:bodyPr wrap="none" anchor="ctr"/>
          <a:lstStyle/>
          <a:p>
            <a:endParaRPr lang="en-US"/>
          </a:p>
        </p:txBody>
      </p:sp>
      <p:sp>
        <p:nvSpPr>
          <p:cNvPr id="7183" name="Oval 42"/>
          <p:cNvSpPr>
            <a:spLocks noChangeArrowheads="1"/>
          </p:cNvSpPr>
          <p:nvPr/>
        </p:nvSpPr>
        <p:spPr bwMode="auto">
          <a:xfrm>
            <a:off x="3505200" y="5943600"/>
            <a:ext cx="152400" cy="152400"/>
          </a:xfrm>
          <a:prstGeom prst="ellipse">
            <a:avLst/>
          </a:prstGeom>
          <a:solidFill>
            <a:schemeClr val="tx2"/>
          </a:solidFill>
          <a:ln w="9525">
            <a:solidFill>
              <a:schemeClr val="tx2"/>
            </a:solidFill>
            <a:round/>
            <a:headEnd/>
            <a:tailEnd/>
          </a:ln>
        </p:spPr>
        <p:txBody>
          <a:bodyPr wrap="none" anchor="ctr"/>
          <a:lstStyle/>
          <a:p>
            <a:endParaRPr lang="en-US"/>
          </a:p>
        </p:txBody>
      </p:sp>
      <p:sp>
        <p:nvSpPr>
          <p:cNvPr id="7184" name="Oval 43"/>
          <p:cNvSpPr>
            <a:spLocks noChangeArrowheads="1"/>
          </p:cNvSpPr>
          <p:nvPr/>
        </p:nvSpPr>
        <p:spPr bwMode="auto">
          <a:xfrm>
            <a:off x="4038600" y="5410200"/>
            <a:ext cx="152400" cy="152400"/>
          </a:xfrm>
          <a:prstGeom prst="ellipse">
            <a:avLst/>
          </a:prstGeom>
          <a:solidFill>
            <a:schemeClr val="tx2"/>
          </a:solidFill>
          <a:ln w="9525">
            <a:solidFill>
              <a:schemeClr val="tx2"/>
            </a:solidFill>
            <a:round/>
            <a:headEnd/>
            <a:tailEnd/>
          </a:ln>
        </p:spPr>
        <p:txBody>
          <a:bodyPr wrap="none" anchor="ctr"/>
          <a:lstStyle/>
          <a:p>
            <a:endParaRPr lang="en-US"/>
          </a:p>
        </p:txBody>
      </p:sp>
      <p:sp>
        <p:nvSpPr>
          <p:cNvPr id="7185" name="Oval 44"/>
          <p:cNvSpPr>
            <a:spLocks noChangeArrowheads="1"/>
          </p:cNvSpPr>
          <p:nvPr/>
        </p:nvSpPr>
        <p:spPr bwMode="auto">
          <a:xfrm>
            <a:off x="2133600" y="5257800"/>
            <a:ext cx="152400" cy="152400"/>
          </a:xfrm>
          <a:prstGeom prst="ellipse">
            <a:avLst/>
          </a:prstGeom>
          <a:solidFill>
            <a:schemeClr val="tx2"/>
          </a:solidFill>
          <a:ln w="9525">
            <a:solidFill>
              <a:schemeClr val="tx2"/>
            </a:solidFill>
            <a:round/>
            <a:headEnd/>
            <a:tailEnd/>
          </a:ln>
        </p:spPr>
        <p:txBody>
          <a:bodyPr wrap="none" anchor="ctr"/>
          <a:lstStyle/>
          <a:p>
            <a:endParaRPr lang="en-US"/>
          </a:p>
        </p:txBody>
      </p:sp>
      <p:sp>
        <p:nvSpPr>
          <p:cNvPr id="7186" name="Oval 45"/>
          <p:cNvSpPr>
            <a:spLocks noChangeArrowheads="1"/>
          </p:cNvSpPr>
          <p:nvPr/>
        </p:nvSpPr>
        <p:spPr bwMode="auto">
          <a:xfrm>
            <a:off x="2514600" y="5791200"/>
            <a:ext cx="152400" cy="152400"/>
          </a:xfrm>
          <a:prstGeom prst="ellipse">
            <a:avLst/>
          </a:prstGeom>
          <a:solidFill>
            <a:schemeClr val="tx2"/>
          </a:solidFill>
          <a:ln w="9525">
            <a:solidFill>
              <a:schemeClr val="tx2"/>
            </a:solidFill>
            <a:round/>
            <a:headEnd/>
            <a:tailEnd/>
          </a:ln>
        </p:spPr>
        <p:txBody>
          <a:bodyPr wrap="none" anchor="ctr"/>
          <a:lstStyle/>
          <a:p>
            <a:endParaRPr lang="en-US"/>
          </a:p>
        </p:txBody>
      </p:sp>
      <p:sp>
        <p:nvSpPr>
          <p:cNvPr id="40" name="Oval 19"/>
          <p:cNvSpPr>
            <a:spLocks noChangeArrowheads="1"/>
          </p:cNvSpPr>
          <p:nvPr/>
        </p:nvSpPr>
        <p:spPr bwMode="auto">
          <a:xfrm>
            <a:off x="3886200" y="3581401"/>
            <a:ext cx="103188" cy="111125"/>
          </a:xfrm>
          <a:prstGeom prst="ellipse">
            <a:avLst/>
          </a:prstGeom>
          <a:solidFill>
            <a:schemeClr val="tx2"/>
          </a:solidFill>
          <a:ln w="25560">
            <a:solidFill>
              <a:schemeClr val="tx2"/>
            </a:solidFill>
            <a:miter lim="800000"/>
            <a:headEnd/>
            <a:tailEnd/>
          </a:ln>
        </p:spPr>
        <p:txBody>
          <a:bodyPr wrap="none" anchor="ctr"/>
          <a:lstStyle/>
          <a:p>
            <a:endParaRPr lang="en-US"/>
          </a:p>
        </p:txBody>
      </p:sp>
      <p:sp>
        <p:nvSpPr>
          <p:cNvPr id="41" name="Oval 19"/>
          <p:cNvSpPr>
            <a:spLocks noChangeArrowheads="1"/>
          </p:cNvSpPr>
          <p:nvPr/>
        </p:nvSpPr>
        <p:spPr bwMode="auto">
          <a:xfrm>
            <a:off x="2286000" y="2819401"/>
            <a:ext cx="103188" cy="111125"/>
          </a:xfrm>
          <a:prstGeom prst="ellipse">
            <a:avLst/>
          </a:prstGeom>
          <a:solidFill>
            <a:schemeClr val="tx2"/>
          </a:solidFill>
          <a:ln w="25560">
            <a:solidFill>
              <a:schemeClr val="tx2"/>
            </a:solidFill>
            <a:miter lim="800000"/>
            <a:headEnd/>
            <a:tailEnd/>
          </a:ln>
        </p:spPr>
        <p:txBody>
          <a:bodyPr wrap="none" anchor="ctr"/>
          <a:lstStyle/>
          <a:p>
            <a:endParaRPr lang="en-US"/>
          </a:p>
        </p:txBody>
      </p:sp>
    </p:spTree>
    <p:extLst>
      <p:ext uri="{BB962C8B-B14F-4D97-AF65-F5344CB8AC3E}">
        <p14:creationId xmlns:p14="http://schemas.microsoft.com/office/powerpoint/2010/main" val="7404764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35428" y="300446"/>
            <a:ext cx="9074331" cy="838200"/>
          </a:xfrm>
        </p:spPr>
        <p:txBody>
          <a:bodyPr>
            <a:noAutofit/>
          </a:bodyPr>
          <a:lstStyle/>
          <a:p>
            <a:pPr eaLnBrk="1" hangingPunct="1"/>
            <a:r>
              <a:rPr lang="en-US" sz="6000" b="1" dirty="0"/>
              <a:t>What is Raster Data?</a:t>
            </a:r>
          </a:p>
        </p:txBody>
      </p:sp>
      <p:sp>
        <p:nvSpPr>
          <p:cNvPr id="8195" name="Rectangle 3"/>
          <p:cNvSpPr>
            <a:spLocks noGrp="1" noChangeArrowheads="1"/>
          </p:cNvSpPr>
          <p:nvPr>
            <p:ph type="body" sz="half" idx="1"/>
          </p:nvPr>
        </p:nvSpPr>
        <p:spPr>
          <a:xfrm>
            <a:off x="435428" y="1274764"/>
            <a:ext cx="8610600" cy="5105400"/>
          </a:xfrm>
        </p:spPr>
        <p:txBody>
          <a:bodyPr/>
          <a:lstStyle/>
          <a:p>
            <a:pPr eaLnBrk="1" hangingPunct="1"/>
            <a:r>
              <a:rPr lang="en-US" sz="2400" dirty="0"/>
              <a:t>In its simplest form, a raster consists of a matrix of </a:t>
            </a:r>
            <a:r>
              <a:rPr lang="en-US" sz="2400" u="sng" dirty="0"/>
              <a:t>cells</a:t>
            </a:r>
            <a:r>
              <a:rPr lang="en-US" sz="2400" dirty="0"/>
              <a:t> (or pixels) organized into rows and columns (or a grid) where each cell contains a value representing information, such as temperature. </a:t>
            </a:r>
          </a:p>
          <a:p>
            <a:pPr eaLnBrk="1" hangingPunct="1"/>
            <a:endParaRPr lang="en-US" sz="2400" dirty="0"/>
          </a:p>
          <a:p>
            <a:pPr eaLnBrk="1" hangingPunct="1"/>
            <a:r>
              <a:rPr lang="en-US" sz="2400" dirty="0"/>
              <a:t>Examples of </a:t>
            </a:r>
            <a:r>
              <a:rPr lang="en-US" sz="2400" dirty="0" err="1"/>
              <a:t>rasters</a:t>
            </a:r>
            <a:r>
              <a:rPr lang="en-US" sz="2400" dirty="0"/>
              <a:t> are:</a:t>
            </a:r>
          </a:p>
          <a:p>
            <a:pPr lvl="1" eaLnBrk="1" hangingPunct="1"/>
            <a:r>
              <a:rPr lang="en-US" sz="2000" dirty="0"/>
              <a:t>digital aerial photographs</a:t>
            </a:r>
          </a:p>
          <a:p>
            <a:pPr lvl="1" eaLnBrk="1" hangingPunct="1"/>
            <a:r>
              <a:rPr lang="en-US" sz="2000" dirty="0"/>
              <a:t>imagery from satellites</a:t>
            </a:r>
          </a:p>
          <a:p>
            <a:pPr lvl="1" eaLnBrk="1" hangingPunct="1"/>
            <a:r>
              <a:rPr lang="en-US" sz="2000" dirty="0"/>
              <a:t>digital pictures</a:t>
            </a:r>
          </a:p>
          <a:p>
            <a:pPr lvl="1" eaLnBrk="1" hangingPunct="1"/>
            <a:r>
              <a:rPr lang="en-US" sz="2000" dirty="0"/>
              <a:t>scanned maps</a:t>
            </a:r>
          </a:p>
          <a:p>
            <a:pPr lvl="1" eaLnBrk="1" hangingPunct="1"/>
            <a:r>
              <a:rPr lang="en-US" sz="2000" dirty="0"/>
              <a:t>etc.</a:t>
            </a:r>
          </a:p>
        </p:txBody>
      </p:sp>
      <p:pic>
        <p:nvPicPr>
          <p:cNvPr id="8196" name="Picture 4" descr="Picture showing Raster Data model"/>
          <p:cNvPicPr>
            <a:picLocks noGrp="1" noChangeAspect="1" noChangeArrowheads="1"/>
          </p:cNvPicPr>
          <p:nvPr>
            <p:ph sz="half" idx="2"/>
          </p:nvPr>
        </p:nvPicPr>
        <p:blipFill>
          <a:blip r:embed="rId3" cstate="print"/>
          <a:srcRect/>
          <a:stretch>
            <a:fillRect/>
          </a:stretch>
        </p:blipFill>
        <p:spPr>
          <a:xfrm>
            <a:off x="5885793" y="2901958"/>
            <a:ext cx="5905203" cy="3700511"/>
          </a:xfrm>
          <a:noFill/>
        </p:spPr>
      </p:pic>
    </p:spTree>
    <p:extLst>
      <p:ext uri="{BB962C8B-B14F-4D97-AF65-F5344CB8AC3E}">
        <p14:creationId xmlns:p14="http://schemas.microsoft.com/office/powerpoint/2010/main" val="4010830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296919" y="204789"/>
            <a:ext cx="10131425" cy="1456267"/>
          </a:xfrm>
        </p:spPr>
        <p:txBody>
          <a:bodyPr>
            <a:normAutofit/>
          </a:bodyPr>
          <a:lstStyle/>
          <a:p>
            <a:pPr eaLnBrk="1" hangingPunct="1"/>
            <a:r>
              <a:rPr lang="en-US" sz="6000" b="1" dirty="0"/>
              <a:t>Raster Representation</a:t>
            </a:r>
          </a:p>
        </p:txBody>
      </p:sp>
      <p:graphicFrame>
        <p:nvGraphicFramePr>
          <p:cNvPr id="1026" name="Object 4"/>
          <p:cNvGraphicFramePr>
            <a:graphicFrameLocks noChangeAspect="1"/>
          </p:cNvGraphicFramePr>
          <p:nvPr>
            <p:extLst>
              <p:ext uri="{D42A27DB-BD31-4B8C-83A1-F6EECF244321}">
                <p14:modId xmlns:p14="http://schemas.microsoft.com/office/powerpoint/2010/main" val="506754812"/>
              </p:ext>
            </p:extLst>
          </p:nvPr>
        </p:nvGraphicFramePr>
        <p:xfrm>
          <a:off x="1634258" y="2416175"/>
          <a:ext cx="2328143" cy="2333260"/>
        </p:xfrm>
        <a:graphic>
          <a:graphicData uri="http://schemas.openxmlformats.org/presentationml/2006/ole">
            <mc:AlternateContent xmlns:mc="http://schemas.openxmlformats.org/markup-compatibility/2006">
              <mc:Choice xmlns:v="urn:schemas-microsoft-com:vml" Requires="v">
                <p:oleObj spid="_x0000_s1057" name="Clip" r:id="rId4" imgW="1663920" imgH="1666440" progId="">
                  <p:embed/>
                </p:oleObj>
              </mc:Choice>
              <mc:Fallback>
                <p:oleObj name="Clip" r:id="rId4" imgW="1663920" imgH="1666440" progId="">
                  <p:embed/>
                  <p:pic>
                    <p:nvPicPr>
                      <p:cNvPr id="1026" name="Object 4"/>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4258" y="2416175"/>
                        <a:ext cx="2328143" cy="2333260"/>
                      </a:xfrm>
                      <a:prstGeom prst="rect">
                        <a:avLst/>
                      </a:prstGeom>
                      <a:noFill/>
                      <a:ln>
                        <a:noFill/>
                      </a:ln>
                    </p:spPr>
                  </p:pic>
                </p:oleObj>
              </mc:Fallback>
            </mc:AlternateContent>
          </a:graphicData>
        </a:graphic>
      </p:graphicFrame>
      <p:sp>
        <p:nvSpPr>
          <p:cNvPr id="1028" name="Text Box 5"/>
          <p:cNvSpPr txBox="1">
            <a:spLocks noChangeArrowheads="1"/>
          </p:cNvSpPr>
          <p:nvPr/>
        </p:nvSpPr>
        <p:spPr bwMode="auto">
          <a:xfrm>
            <a:off x="1244192" y="1795440"/>
            <a:ext cx="2285781" cy="584775"/>
          </a:xfrm>
          <a:prstGeom prst="rect">
            <a:avLst/>
          </a:prstGeom>
          <a:noFill/>
          <a:ln w="9525">
            <a:noFill/>
            <a:miter lim="800000"/>
            <a:headEnd/>
            <a:tailEnd/>
          </a:ln>
        </p:spPr>
        <p:txBody>
          <a:bodyPr wrap="square">
            <a:spAutoFit/>
          </a:bodyPr>
          <a:lstStyle/>
          <a:p>
            <a:r>
              <a:rPr lang="en-US" sz="3200" b="1" dirty="0">
                <a:latin typeface="AvantGarde Bk BT" pitchFamily="34" charset="0"/>
                <a:cs typeface="Lucida Sans Unicode" pitchFamily="34" charset="0"/>
              </a:rPr>
              <a:t>Real world</a:t>
            </a:r>
          </a:p>
        </p:txBody>
      </p:sp>
      <p:grpSp>
        <p:nvGrpSpPr>
          <p:cNvPr id="2" name="Group 6"/>
          <p:cNvGrpSpPr>
            <a:grpSpLocks/>
          </p:cNvGrpSpPr>
          <p:nvPr/>
        </p:nvGrpSpPr>
        <p:grpSpPr bwMode="auto">
          <a:xfrm>
            <a:off x="1545021" y="2339975"/>
            <a:ext cx="2493579" cy="2578866"/>
            <a:chOff x="2400" y="2352"/>
            <a:chExt cx="1008" cy="1008"/>
          </a:xfrm>
        </p:grpSpPr>
        <p:sp>
          <p:nvSpPr>
            <p:cNvPr id="1196" name="Rectangle 7"/>
            <p:cNvSpPr>
              <a:spLocks noChangeArrowheads="1"/>
            </p:cNvSpPr>
            <p:nvPr/>
          </p:nvSpPr>
          <p:spPr bwMode="auto">
            <a:xfrm>
              <a:off x="2400" y="2352"/>
              <a:ext cx="144" cy="144"/>
            </a:xfrm>
            <a:prstGeom prst="rect">
              <a:avLst/>
            </a:prstGeom>
            <a:noFill/>
            <a:ln w="9525">
              <a:solidFill>
                <a:srgbClr val="808080"/>
              </a:solidFill>
              <a:miter lim="800000"/>
              <a:headEnd/>
              <a:tailEnd/>
            </a:ln>
          </p:spPr>
          <p:txBody>
            <a:bodyPr wrap="none" anchor="ctr"/>
            <a:lstStyle/>
            <a:p>
              <a:endParaRPr lang="en-US"/>
            </a:p>
          </p:txBody>
        </p:sp>
        <p:sp>
          <p:nvSpPr>
            <p:cNvPr id="1197" name="Rectangle 8"/>
            <p:cNvSpPr>
              <a:spLocks noChangeArrowheads="1"/>
            </p:cNvSpPr>
            <p:nvPr/>
          </p:nvSpPr>
          <p:spPr bwMode="auto">
            <a:xfrm>
              <a:off x="2544" y="2352"/>
              <a:ext cx="144" cy="144"/>
            </a:xfrm>
            <a:prstGeom prst="rect">
              <a:avLst/>
            </a:prstGeom>
            <a:noFill/>
            <a:ln w="9525">
              <a:solidFill>
                <a:srgbClr val="808080"/>
              </a:solidFill>
              <a:miter lim="800000"/>
              <a:headEnd/>
              <a:tailEnd/>
            </a:ln>
          </p:spPr>
          <p:txBody>
            <a:bodyPr wrap="none" anchor="ctr"/>
            <a:lstStyle/>
            <a:p>
              <a:endParaRPr lang="en-US"/>
            </a:p>
          </p:txBody>
        </p:sp>
        <p:sp>
          <p:nvSpPr>
            <p:cNvPr id="1198" name="Rectangle 9"/>
            <p:cNvSpPr>
              <a:spLocks noChangeArrowheads="1"/>
            </p:cNvSpPr>
            <p:nvPr/>
          </p:nvSpPr>
          <p:spPr bwMode="auto">
            <a:xfrm>
              <a:off x="2688" y="2352"/>
              <a:ext cx="144" cy="144"/>
            </a:xfrm>
            <a:prstGeom prst="rect">
              <a:avLst/>
            </a:prstGeom>
            <a:noFill/>
            <a:ln w="9525">
              <a:solidFill>
                <a:srgbClr val="808080"/>
              </a:solidFill>
              <a:miter lim="800000"/>
              <a:headEnd/>
              <a:tailEnd/>
            </a:ln>
          </p:spPr>
          <p:txBody>
            <a:bodyPr wrap="none" anchor="ctr"/>
            <a:lstStyle/>
            <a:p>
              <a:endParaRPr lang="en-US"/>
            </a:p>
          </p:txBody>
        </p:sp>
        <p:sp>
          <p:nvSpPr>
            <p:cNvPr id="1199" name="Rectangle 10"/>
            <p:cNvSpPr>
              <a:spLocks noChangeArrowheads="1"/>
            </p:cNvSpPr>
            <p:nvPr/>
          </p:nvSpPr>
          <p:spPr bwMode="auto">
            <a:xfrm>
              <a:off x="2832" y="2352"/>
              <a:ext cx="144" cy="144"/>
            </a:xfrm>
            <a:prstGeom prst="rect">
              <a:avLst/>
            </a:prstGeom>
            <a:noFill/>
            <a:ln w="9525">
              <a:solidFill>
                <a:srgbClr val="808080"/>
              </a:solidFill>
              <a:miter lim="800000"/>
              <a:headEnd/>
              <a:tailEnd/>
            </a:ln>
          </p:spPr>
          <p:txBody>
            <a:bodyPr wrap="none" anchor="ctr"/>
            <a:lstStyle/>
            <a:p>
              <a:endParaRPr lang="en-US"/>
            </a:p>
          </p:txBody>
        </p:sp>
        <p:sp>
          <p:nvSpPr>
            <p:cNvPr id="1200" name="Rectangle 11"/>
            <p:cNvSpPr>
              <a:spLocks noChangeArrowheads="1"/>
            </p:cNvSpPr>
            <p:nvPr/>
          </p:nvSpPr>
          <p:spPr bwMode="auto">
            <a:xfrm>
              <a:off x="2976" y="2352"/>
              <a:ext cx="144" cy="144"/>
            </a:xfrm>
            <a:prstGeom prst="rect">
              <a:avLst/>
            </a:prstGeom>
            <a:noFill/>
            <a:ln w="9525">
              <a:solidFill>
                <a:srgbClr val="808080"/>
              </a:solidFill>
              <a:miter lim="800000"/>
              <a:headEnd/>
              <a:tailEnd/>
            </a:ln>
          </p:spPr>
          <p:txBody>
            <a:bodyPr wrap="none" anchor="ctr"/>
            <a:lstStyle/>
            <a:p>
              <a:endParaRPr lang="en-US"/>
            </a:p>
          </p:txBody>
        </p:sp>
        <p:sp>
          <p:nvSpPr>
            <p:cNvPr id="1201" name="Rectangle 12"/>
            <p:cNvSpPr>
              <a:spLocks noChangeArrowheads="1"/>
            </p:cNvSpPr>
            <p:nvPr/>
          </p:nvSpPr>
          <p:spPr bwMode="auto">
            <a:xfrm>
              <a:off x="3120" y="2352"/>
              <a:ext cx="144" cy="144"/>
            </a:xfrm>
            <a:prstGeom prst="rect">
              <a:avLst/>
            </a:prstGeom>
            <a:noFill/>
            <a:ln w="9525">
              <a:solidFill>
                <a:srgbClr val="808080"/>
              </a:solidFill>
              <a:miter lim="800000"/>
              <a:headEnd/>
              <a:tailEnd/>
            </a:ln>
          </p:spPr>
          <p:txBody>
            <a:bodyPr wrap="none" anchor="ctr"/>
            <a:lstStyle/>
            <a:p>
              <a:endParaRPr lang="en-US"/>
            </a:p>
          </p:txBody>
        </p:sp>
        <p:sp>
          <p:nvSpPr>
            <p:cNvPr id="1202" name="Rectangle 13"/>
            <p:cNvSpPr>
              <a:spLocks noChangeArrowheads="1"/>
            </p:cNvSpPr>
            <p:nvPr/>
          </p:nvSpPr>
          <p:spPr bwMode="auto">
            <a:xfrm>
              <a:off x="3264" y="2352"/>
              <a:ext cx="144" cy="144"/>
            </a:xfrm>
            <a:prstGeom prst="rect">
              <a:avLst/>
            </a:prstGeom>
            <a:noFill/>
            <a:ln w="9525">
              <a:solidFill>
                <a:srgbClr val="808080"/>
              </a:solidFill>
              <a:miter lim="800000"/>
              <a:headEnd/>
              <a:tailEnd/>
            </a:ln>
          </p:spPr>
          <p:txBody>
            <a:bodyPr wrap="none" anchor="ctr"/>
            <a:lstStyle/>
            <a:p>
              <a:endParaRPr lang="en-US"/>
            </a:p>
          </p:txBody>
        </p:sp>
        <p:sp>
          <p:nvSpPr>
            <p:cNvPr id="1203" name="Rectangle 14"/>
            <p:cNvSpPr>
              <a:spLocks noChangeArrowheads="1"/>
            </p:cNvSpPr>
            <p:nvPr/>
          </p:nvSpPr>
          <p:spPr bwMode="auto">
            <a:xfrm>
              <a:off x="2400" y="2496"/>
              <a:ext cx="144" cy="144"/>
            </a:xfrm>
            <a:prstGeom prst="rect">
              <a:avLst/>
            </a:prstGeom>
            <a:noFill/>
            <a:ln w="9525">
              <a:solidFill>
                <a:srgbClr val="808080"/>
              </a:solidFill>
              <a:miter lim="800000"/>
              <a:headEnd/>
              <a:tailEnd/>
            </a:ln>
          </p:spPr>
          <p:txBody>
            <a:bodyPr wrap="none" anchor="ctr"/>
            <a:lstStyle/>
            <a:p>
              <a:endParaRPr lang="en-US"/>
            </a:p>
          </p:txBody>
        </p:sp>
        <p:sp>
          <p:nvSpPr>
            <p:cNvPr id="1204" name="Rectangle 15"/>
            <p:cNvSpPr>
              <a:spLocks noChangeArrowheads="1"/>
            </p:cNvSpPr>
            <p:nvPr/>
          </p:nvSpPr>
          <p:spPr bwMode="auto">
            <a:xfrm>
              <a:off x="2544" y="2496"/>
              <a:ext cx="144" cy="144"/>
            </a:xfrm>
            <a:prstGeom prst="rect">
              <a:avLst/>
            </a:prstGeom>
            <a:noFill/>
            <a:ln w="9525">
              <a:solidFill>
                <a:srgbClr val="808080"/>
              </a:solidFill>
              <a:miter lim="800000"/>
              <a:headEnd/>
              <a:tailEnd/>
            </a:ln>
          </p:spPr>
          <p:txBody>
            <a:bodyPr wrap="none" anchor="ctr"/>
            <a:lstStyle/>
            <a:p>
              <a:endParaRPr lang="en-US"/>
            </a:p>
          </p:txBody>
        </p:sp>
        <p:sp>
          <p:nvSpPr>
            <p:cNvPr id="1205" name="Rectangle 16"/>
            <p:cNvSpPr>
              <a:spLocks noChangeArrowheads="1"/>
            </p:cNvSpPr>
            <p:nvPr/>
          </p:nvSpPr>
          <p:spPr bwMode="auto">
            <a:xfrm>
              <a:off x="2688" y="2496"/>
              <a:ext cx="144" cy="144"/>
            </a:xfrm>
            <a:prstGeom prst="rect">
              <a:avLst/>
            </a:prstGeom>
            <a:noFill/>
            <a:ln w="9525">
              <a:solidFill>
                <a:srgbClr val="808080"/>
              </a:solidFill>
              <a:miter lim="800000"/>
              <a:headEnd/>
              <a:tailEnd/>
            </a:ln>
          </p:spPr>
          <p:txBody>
            <a:bodyPr wrap="none" anchor="ctr"/>
            <a:lstStyle/>
            <a:p>
              <a:endParaRPr lang="en-US"/>
            </a:p>
          </p:txBody>
        </p:sp>
        <p:sp>
          <p:nvSpPr>
            <p:cNvPr id="1206" name="Rectangle 17"/>
            <p:cNvSpPr>
              <a:spLocks noChangeArrowheads="1"/>
            </p:cNvSpPr>
            <p:nvPr/>
          </p:nvSpPr>
          <p:spPr bwMode="auto">
            <a:xfrm>
              <a:off x="2832" y="2496"/>
              <a:ext cx="144" cy="144"/>
            </a:xfrm>
            <a:prstGeom prst="rect">
              <a:avLst/>
            </a:prstGeom>
            <a:noFill/>
            <a:ln w="9525">
              <a:solidFill>
                <a:srgbClr val="808080"/>
              </a:solidFill>
              <a:miter lim="800000"/>
              <a:headEnd/>
              <a:tailEnd/>
            </a:ln>
          </p:spPr>
          <p:txBody>
            <a:bodyPr wrap="none" anchor="ctr"/>
            <a:lstStyle/>
            <a:p>
              <a:endParaRPr lang="en-US"/>
            </a:p>
          </p:txBody>
        </p:sp>
        <p:sp>
          <p:nvSpPr>
            <p:cNvPr id="1207" name="Rectangle 18"/>
            <p:cNvSpPr>
              <a:spLocks noChangeArrowheads="1"/>
            </p:cNvSpPr>
            <p:nvPr/>
          </p:nvSpPr>
          <p:spPr bwMode="auto">
            <a:xfrm>
              <a:off x="2976" y="2496"/>
              <a:ext cx="144" cy="144"/>
            </a:xfrm>
            <a:prstGeom prst="rect">
              <a:avLst/>
            </a:prstGeom>
            <a:noFill/>
            <a:ln w="9525">
              <a:solidFill>
                <a:srgbClr val="808080"/>
              </a:solidFill>
              <a:miter lim="800000"/>
              <a:headEnd/>
              <a:tailEnd/>
            </a:ln>
          </p:spPr>
          <p:txBody>
            <a:bodyPr wrap="none" anchor="ctr"/>
            <a:lstStyle/>
            <a:p>
              <a:endParaRPr lang="en-US"/>
            </a:p>
          </p:txBody>
        </p:sp>
        <p:sp>
          <p:nvSpPr>
            <p:cNvPr id="1208" name="Rectangle 19"/>
            <p:cNvSpPr>
              <a:spLocks noChangeArrowheads="1"/>
            </p:cNvSpPr>
            <p:nvPr/>
          </p:nvSpPr>
          <p:spPr bwMode="auto">
            <a:xfrm>
              <a:off x="3120" y="2496"/>
              <a:ext cx="144" cy="144"/>
            </a:xfrm>
            <a:prstGeom prst="rect">
              <a:avLst/>
            </a:prstGeom>
            <a:noFill/>
            <a:ln w="9525">
              <a:solidFill>
                <a:srgbClr val="808080"/>
              </a:solidFill>
              <a:miter lim="800000"/>
              <a:headEnd/>
              <a:tailEnd/>
            </a:ln>
          </p:spPr>
          <p:txBody>
            <a:bodyPr wrap="none" anchor="ctr"/>
            <a:lstStyle/>
            <a:p>
              <a:endParaRPr lang="en-US"/>
            </a:p>
          </p:txBody>
        </p:sp>
        <p:sp>
          <p:nvSpPr>
            <p:cNvPr id="1209" name="Rectangle 20"/>
            <p:cNvSpPr>
              <a:spLocks noChangeArrowheads="1"/>
            </p:cNvSpPr>
            <p:nvPr/>
          </p:nvSpPr>
          <p:spPr bwMode="auto">
            <a:xfrm>
              <a:off x="3264" y="2496"/>
              <a:ext cx="144" cy="144"/>
            </a:xfrm>
            <a:prstGeom prst="rect">
              <a:avLst/>
            </a:prstGeom>
            <a:noFill/>
            <a:ln w="9525">
              <a:solidFill>
                <a:srgbClr val="808080"/>
              </a:solidFill>
              <a:miter lim="800000"/>
              <a:headEnd/>
              <a:tailEnd/>
            </a:ln>
          </p:spPr>
          <p:txBody>
            <a:bodyPr wrap="none" anchor="ctr"/>
            <a:lstStyle/>
            <a:p>
              <a:endParaRPr lang="en-US"/>
            </a:p>
          </p:txBody>
        </p:sp>
        <p:sp>
          <p:nvSpPr>
            <p:cNvPr id="1210" name="Rectangle 21"/>
            <p:cNvSpPr>
              <a:spLocks noChangeArrowheads="1"/>
            </p:cNvSpPr>
            <p:nvPr/>
          </p:nvSpPr>
          <p:spPr bwMode="auto">
            <a:xfrm>
              <a:off x="2400" y="2640"/>
              <a:ext cx="144" cy="144"/>
            </a:xfrm>
            <a:prstGeom prst="rect">
              <a:avLst/>
            </a:prstGeom>
            <a:noFill/>
            <a:ln w="9525">
              <a:solidFill>
                <a:srgbClr val="808080"/>
              </a:solidFill>
              <a:miter lim="800000"/>
              <a:headEnd/>
              <a:tailEnd/>
            </a:ln>
          </p:spPr>
          <p:txBody>
            <a:bodyPr wrap="none" anchor="ctr"/>
            <a:lstStyle/>
            <a:p>
              <a:endParaRPr lang="en-US"/>
            </a:p>
          </p:txBody>
        </p:sp>
        <p:sp>
          <p:nvSpPr>
            <p:cNvPr id="1211" name="Rectangle 22"/>
            <p:cNvSpPr>
              <a:spLocks noChangeArrowheads="1"/>
            </p:cNvSpPr>
            <p:nvPr/>
          </p:nvSpPr>
          <p:spPr bwMode="auto">
            <a:xfrm>
              <a:off x="2544" y="2640"/>
              <a:ext cx="144" cy="144"/>
            </a:xfrm>
            <a:prstGeom prst="rect">
              <a:avLst/>
            </a:prstGeom>
            <a:noFill/>
            <a:ln w="9525">
              <a:solidFill>
                <a:srgbClr val="808080"/>
              </a:solidFill>
              <a:miter lim="800000"/>
              <a:headEnd/>
              <a:tailEnd/>
            </a:ln>
          </p:spPr>
          <p:txBody>
            <a:bodyPr wrap="none" anchor="ctr"/>
            <a:lstStyle/>
            <a:p>
              <a:endParaRPr lang="en-US"/>
            </a:p>
          </p:txBody>
        </p:sp>
        <p:sp>
          <p:nvSpPr>
            <p:cNvPr id="1212" name="Rectangle 23"/>
            <p:cNvSpPr>
              <a:spLocks noChangeArrowheads="1"/>
            </p:cNvSpPr>
            <p:nvPr/>
          </p:nvSpPr>
          <p:spPr bwMode="auto">
            <a:xfrm>
              <a:off x="2688" y="2640"/>
              <a:ext cx="144" cy="144"/>
            </a:xfrm>
            <a:prstGeom prst="rect">
              <a:avLst/>
            </a:prstGeom>
            <a:noFill/>
            <a:ln w="9525">
              <a:solidFill>
                <a:srgbClr val="808080"/>
              </a:solidFill>
              <a:miter lim="800000"/>
              <a:headEnd/>
              <a:tailEnd/>
            </a:ln>
          </p:spPr>
          <p:txBody>
            <a:bodyPr wrap="none" anchor="ctr"/>
            <a:lstStyle/>
            <a:p>
              <a:endParaRPr lang="en-US"/>
            </a:p>
          </p:txBody>
        </p:sp>
        <p:sp>
          <p:nvSpPr>
            <p:cNvPr id="1213" name="Rectangle 24"/>
            <p:cNvSpPr>
              <a:spLocks noChangeArrowheads="1"/>
            </p:cNvSpPr>
            <p:nvPr/>
          </p:nvSpPr>
          <p:spPr bwMode="auto">
            <a:xfrm>
              <a:off x="2832" y="2640"/>
              <a:ext cx="144" cy="144"/>
            </a:xfrm>
            <a:prstGeom prst="rect">
              <a:avLst/>
            </a:prstGeom>
            <a:noFill/>
            <a:ln w="9525">
              <a:solidFill>
                <a:srgbClr val="808080"/>
              </a:solidFill>
              <a:miter lim="800000"/>
              <a:headEnd/>
              <a:tailEnd/>
            </a:ln>
          </p:spPr>
          <p:txBody>
            <a:bodyPr wrap="none" anchor="ctr"/>
            <a:lstStyle/>
            <a:p>
              <a:endParaRPr lang="en-US"/>
            </a:p>
          </p:txBody>
        </p:sp>
        <p:sp>
          <p:nvSpPr>
            <p:cNvPr id="1214" name="Rectangle 25"/>
            <p:cNvSpPr>
              <a:spLocks noChangeArrowheads="1"/>
            </p:cNvSpPr>
            <p:nvPr/>
          </p:nvSpPr>
          <p:spPr bwMode="auto">
            <a:xfrm>
              <a:off x="2976" y="2640"/>
              <a:ext cx="144" cy="144"/>
            </a:xfrm>
            <a:prstGeom prst="rect">
              <a:avLst/>
            </a:prstGeom>
            <a:noFill/>
            <a:ln w="9525">
              <a:solidFill>
                <a:srgbClr val="808080"/>
              </a:solidFill>
              <a:miter lim="800000"/>
              <a:headEnd/>
              <a:tailEnd/>
            </a:ln>
          </p:spPr>
          <p:txBody>
            <a:bodyPr wrap="none" anchor="ctr"/>
            <a:lstStyle/>
            <a:p>
              <a:endParaRPr lang="en-US"/>
            </a:p>
          </p:txBody>
        </p:sp>
        <p:sp>
          <p:nvSpPr>
            <p:cNvPr id="1215" name="Rectangle 26"/>
            <p:cNvSpPr>
              <a:spLocks noChangeArrowheads="1"/>
            </p:cNvSpPr>
            <p:nvPr/>
          </p:nvSpPr>
          <p:spPr bwMode="auto">
            <a:xfrm>
              <a:off x="3120" y="2640"/>
              <a:ext cx="144" cy="144"/>
            </a:xfrm>
            <a:prstGeom prst="rect">
              <a:avLst/>
            </a:prstGeom>
            <a:noFill/>
            <a:ln w="9525">
              <a:solidFill>
                <a:srgbClr val="808080"/>
              </a:solidFill>
              <a:miter lim="800000"/>
              <a:headEnd/>
              <a:tailEnd/>
            </a:ln>
          </p:spPr>
          <p:txBody>
            <a:bodyPr wrap="none" anchor="ctr"/>
            <a:lstStyle/>
            <a:p>
              <a:endParaRPr lang="en-US"/>
            </a:p>
          </p:txBody>
        </p:sp>
        <p:sp>
          <p:nvSpPr>
            <p:cNvPr id="1216" name="Rectangle 27"/>
            <p:cNvSpPr>
              <a:spLocks noChangeArrowheads="1"/>
            </p:cNvSpPr>
            <p:nvPr/>
          </p:nvSpPr>
          <p:spPr bwMode="auto">
            <a:xfrm>
              <a:off x="3264" y="2640"/>
              <a:ext cx="144" cy="144"/>
            </a:xfrm>
            <a:prstGeom prst="rect">
              <a:avLst/>
            </a:prstGeom>
            <a:noFill/>
            <a:ln w="9525">
              <a:solidFill>
                <a:srgbClr val="808080"/>
              </a:solidFill>
              <a:miter lim="800000"/>
              <a:headEnd/>
              <a:tailEnd/>
            </a:ln>
          </p:spPr>
          <p:txBody>
            <a:bodyPr wrap="none" anchor="ctr"/>
            <a:lstStyle/>
            <a:p>
              <a:endParaRPr lang="en-US"/>
            </a:p>
          </p:txBody>
        </p:sp>
        <p:sp>
          <p:nvSpPr>
            <p:cNvPr id="1217" name="Rectangle 28"/>
            <p:cNvSpPr>
              <a:spLocks noChangeArrowheads="1"/>
            </p:cNvSpPr>
            <p:nvPr/>
          </p:nvSpPr>
          <p:spPr bwMode="auto">
            <a:xfrm>
              <a:off x="2400" y="2784"/>
              <a:ext cx="144" cy="144"/>
            </a:xfrm>
            <a:prstGeom prst="rect">
              <a:avLst/>
            </a:prstGeom>
            <a:noFill/>
            <a:ln w="9525">
              <a:solidFill>
                <a:srgbClr val="808080"/>
              </a:solidFill>
              <a:miter lim="800000"/>
              <a:headEnd/>
              <a:tailEnd/>
            </a:ln>
          </p:spPr>
          <p:txBody>
            <a:bodyPr wrap="none" anchor="ctr"/>
            <a:lstStyle/>
            <a:p>
              <a:endParaRPr lang="en-US"/>
            </a:p>
          </p:txBody>
        </p:sp>
        <p:sp>
          <p:nvSpPr>
            <p:cNvPr id="1218" name="Rectangle 29"/>
            <p:cNvSpPr>
              <a:spLocks noChangeArrowheads="1"/>
            </p:cNvSpPr>
            <p:nvPr/>
          </p:nvSpPr>
          <p:spPr bwMode="auto">
            <a:xfrm>
              <a:off x="2544" y="2784"/>
              <a:ext cx="144" cy="144"/>
            </a:xfrm>
            <a:prstGeom prst="rect">
              <a:avLst/>
            </a:prstGeom>
            <a:noFill/>
            <a:ln w="9525">
              <a:solidFill>
                <a:srgbClr val="808080"/>
              </a:solidFill>
              <a:miter lim="800000"/>
              <a:headEnd/>
              <a:tailEnd/>
            </a:ln>
          </p:spPr>
          <p:txBody>
            <a:bodyPr wrap="none" anchor="ctr"/>
            <a:lstStyle/>
            <a:p>
              <a:endParaRPr lang="en-US"/>
            </a:p>
          </p:txBody>
        </p:sp>
        <p:sp>
          <p:nvSpPr>
            <p:cNvPr id="1219" name="Rectangle 30"/>
            <p:cNvSpPr>
              <a:spLocks noChangeArrowheads="1"/>
            </p:cNvSpPr>
            <p:nvPr/>
          </p:nvSpPr>
          <p:spPr bwMode="auto">
            <a:xfrm>
              <a:off x="2688" y="2784"/>
              <a:ext cx="144" cy="144"/>
            </a:xfrm>
            <a:prstGeom prst="rect">
              <a:avLst/>
            </a:prstGeom>
            <a:noFill/>
            <a:ln w="9525">
              <a:solidFill>
                <a:srgbClr val="808080"/>
              </a:solidFill>
              <a:miter lim="800000"/>
              <a:headEnd/>
              <a:tailEnd/>
            </a:ln>
          </p:spPr>
          <p:txBody>
            <a:bodyPr wrap="none" anchor="ctr"/>
            <a:lstStyle/>
            <a:p>
              <a:endParaRPr lang="en-US"/>
            </a:p>
          </p:txBody>
        </p:sp>
        <p:sp>
          <p:nvSpPr>
            <p:cNvPr id="1220" name="Rectangle 31"/>
            <p:cNvSpPr>
              <a:spLocks noChangeArrowheads="1"/>
            </p:cNvSpPr>
            <p:nvPr/>
          </p:nvSpPr>
          <p:spPr bwMode="auto">
            <a:xfrm>
              <a:off x="2832" y="2784"/>
              <a:ext cx="144" cy="144"/>
            </a:xfrm>
            <a:prstGeom prst="rect">
              <a:avLst/>
            </a:prstGeom>
            <a:noFill/>
            <a:ln w="9525">
              <a:solidFill>
                <a:srgbClr val="808080"/>
              </a:solidFill>
              <a:miter lim="800000"/>
              <a:headEnd/>
              <a:tailEnd/>
            </a:ln>
          </p:spPr>
          <p:txBody>
            <a:bodyPr wrap="none" anchor="ctr"/>
            <a:lstStyle/>
            <a:p>
              <a:endParaRPr lang="en-US"/>
            </a:p>
          </p:txBody>
        </p:sp>
        <p:sp>
          <p:nvSpPr>
            <p:cNvPr id="1221" name="Rectangle 32"/>
            <p:cNvSpPr>
              <a:spLocks noChangeArrowheads="1"/>
            </p:cNvSpPr>
            <p:nvPr/>
          </p:nvSpPr>
          <p:spPr bwMode="auto">
            <a:xfrm>
              <a:off x="2976" y="2788"/>
              <a:ext cx="144" cy="144"/>
            </a:xfrm>
            <a:prstGeom prst="rect">
              <a:avLst/>
            </a:prstGeom>
            <a:noFill/>
            <a:ln w="9525">
              <a:solidFill>
                <a:srgbClr val="808080"/>
              </a:solidFill>
              <a:miter lim="800000"/>
              <a:headEnd/>
              <a:tailEnd/>
            </a:ln>
          </p:spPr>
          <p:txBody>
            <a:bodyPr wrap="none" anchor="ctr"/>
            <a:lstStyle/>
            <a:p>
              <a:endParaRPr lang="en-US"/>
            </a:p>
          </p:txBody>
        </p:sp>
        <p:sp>
          <p:nvSpPr>
            <p:cNvPr id="1222" name="Rectangle 33"/>
            <p:cNvSpPr>
              <a:spLocks noChangeArrowheads="1"/>
            </p:cNvSpPr>
            <p:nvPr/>
          </p:nvSpPr>
          <p:spPr bwMode="auto">
            <a:xfrm>
              <a:off x="3120" y="2784"/>
              <a:ext cx="144" cy="144"/>
            </a:xfrm>
            <a:prstGeom prst="rect">
              <a:avLst/>
            </a:prstGeom>
            <a:noFill/>
            <a:ln w="9525">
              <a:solidFill>
                <a:srgbClr val="808080"/>
              </a:solidFill>
              <a:miter lim="800000"/>
              <a:headEnd/>
              <a:tailEnd/>
            </a:ln>
          </p:spPr>
          <p:txBody>
            <a:bodyPr wrap="none" anchor="ctr"/>
            <a:lstStyle/>
            <a:p>
              <a:endParaRPr lang="en-US"/>
            </a:p>
          </p:txBody>
        </p:sp>
        <p:sp>
          <p:nvSpPr>
            <p:cNvPr id="1223" name="Rectangle 34"/>
            <p:cNvSpPr>
              <a:spLocks noChangeArrowheads="1"/>
            </p:cNvSpPr>
            <p:nvPr/>
          </p:nvSpPr>
          <p:spPr bwMode="auto">
            <a:xfrm>
              <a:off x="3264" y="2784"/>
              <a:ext cx="144" cy="144"/>
            </a:xfrm>
            <a:prstGeom prst="rect">
              <a:avLst/>
            </a:prstGeom>
            <a:noFill/>
            <a:ln w="9525">
              <a:solidFill>
                <a:srgbClr val="808080"/>
              </a:solidFill>
              <a:miter lim="800000"/>
              <a:headEnd/>
              <a:tailEnd/>
            </a:ln>
          </p:spPr>
          <p:txBody>
            <a:bodyPr wrap="none" anchor="ctr"/>
            <a:lstStyle/>
            <a:p>
              <a:endParaRPr lang="en-US"/>
            </a:p>
          </p:txBody>
        </p:sp>
        <p:sp>
          <p:nvSpPr>
            <p:cNvPr id="1224" name="Rectangle 35"/>
            <p:cNvSpPr>
              <a:spLocks noChangeArrowheads="1"/>
            </p:cNvSpPr>
            <p:nvPr/>
          </p:nvSpPr>
          <p:spPr bwMode="auto">
            <a:xfrm>
              <a:off x="2400" y="2928"/>
              <a:ext cx="144" cy="144"/>
            </a:xfrm>
            <a:prstGeom prst="rect">
              <a:avLst/>
            </a:prstGeom>
            <a:noFill/>
            <a:ln w="9525">
              <a:solidFill>
                <a:srgbClr val="808080"/>
              </a:solidFill>
              <a:miter lim="800000"/>
              <a:headEnd/>
              <a:tailEnd/>
            </a:ln>
          </p:spPr>
          <p:txBody>
            <a:bodyPr wrap="none" anchor="ctr"/>
            <a:lstStyle/>
            <a:p>
              <a:endParaRPr lang="en-US"/>
            </a:p>
          </p:txBody>
        </p:sp>
        <p:sp>
          <p:nvSpPr>
            <p:cNvPr id="1225" name="Rectangle 36"/>
            <p:cNvSpPr>
              <a:spLocks noChangeArrowheads="1"/>
            </p:cNvSpPr>
            <p:nvPr/>
          </p:nvSpPr>
          <p:spPr bwMode="auto">
            <a:xfrm>
              <a:off x="2544" y="2928"/>
              <a:ext cx="144" cy="144"/>
            </a:xfrm>
            <a:prstGeom prst="rect">
              <a:avLst/>
            </a:prstGeom>
            <a:noFill/>
            <a:ln w="9525">
              <a:solidFill>
                <a:srgbClr val="808080"/>
              </a:solidFill>
              <a:miter lim="800000"/>
              <a:headEnd/>
              <a:tailEnd/>
            </a:ln>
          </p:spPr>
          <p:txBody>
            <a:bodyPr wrap="none" anchor="ctr"/>
            <a:lstStyle/>
            <a:p>
              <a:endParaRPr lang="en-US"/>
            </a:p>
          </p:txBody>
        </p:sp>
        <p:sp>
          <p:nvSpPr>
            <p:cNvPr id="1226" name="Rectangle 37"/>
            <p:cNvSpPr>
              <a:spLocks noChangeArrowheads="1"/>
            </p:cNvSpPr>
            <p:nvPr/>
          </p:nvSpPr>
          <p:spPr bwMode="auto">
            <a:xfrm>
              <a:off x="2688" y="2928"/>
              <a:ext cx="144" cy="144"/>
            </a:xfrm>
            <a:prstGeom prst="rect">
              <a:avLst/>
            </a:prstGeom>
            <a:noFill/>
            <a:ln w="9525">
              <a:solidFill>
                <a:srgbClr val="808080"/>
              </a:solidFill>
              <a:miter lim="800000"/>
              <a:headEnd/>
              <a:tailEnd/>
            </a:ln>
          </p:spPr>
          <p:txBody>
            <a:bodyPr wrap="none" anchor="ctr"/>
            <a:lstStyle/>
            <a:p>
              <a:endParaRPr lang="en-US"/>
            </a:p>
          </p:txBody>
        </p:sp>
        <p:sp>
          <p:nvSpPr>
            <p:cNvPr id="1227" name="Rectangle 38"/>
            <p:cNvSpPr>
              <a:spLocks noChangeArrowheads="1"/>
            </p:cNvSpPr>
            <p:nvPr/>
          </p:nvSpPr>
          <p:spPr bwMode="auto">
            <a:xfrm>
              <a:off x="2832" y="2928"/>
              <a:ext cx="144" cy="144"/>
            </a:xfrm>
            <a:prstGeom prst="rect">
              <a:avLst/>
            </a:prstGeom>
            <a:noFill/>
            <a:ln w="9525">
              <a:solidFill>
                <a:srgbClr val="808080"/>
              </a:solidFill>
              <a:miter lim="800000"/>
              <a:headEnd/>
              <a:tailEnd/>
            </a:ln>
          </p:spPr>
          <p:txBody>
            <a:bodyPr wrap="none" anchor="ctr"/>
            <a:lstStyle/>
            <a:p>
              <a:endParaRPr lang="en-US"/>
            </a:p>
          </p:txBody>
        </p:sp>
        <p:sp>
          <p:nvSpPr>
            <p:cNvPr id="1228" name="Rectangle 39"/>
            <p:cNvSpPr>
              <a:spLocks noChangeArrowheads="1"/>
            </p:cNvSpPr>
            <p:nvPr/>
          </p:nvSpPr>
          <p:spPr bwMode="auto">
            <a:xfrm>
              <a:off x="2976" y="2928"/>
              <a:ext cx="144" cy="144"/>
            </a:xfrm>
            <a:prstGeom prst="rect">
              <a:avLst/>
            </a:prstGeom>
            <a:noFill/>
            <a:ln w="9525">
              <a:solidFill>
                <a:srgbClr val="808080"/>
              </a:solidFill>
              <a:miter lim="800000"/>
              <a:headEnd/>
              <a:tailEnd/>
            </a:ln>
          </p:spPr>
          <p:txBody>
            <a:bodyPr wrap="none" anchor="ctr"/>
            <a:lstStyle/>
            <a:p>
              <a:endParaRPr lang="en-US"/>
            </a:p>
          </p:txBody>
        </p:sp>
        <p:sp>
          <p:nvSpPr>
            <p:cNvPr id="1229" name="Rectangle 40"/>
            <p:cNvSpPr>
              <a:spLocks noChangeArrowheads="1"/>
            </p:cNvSpPr>
            <p:nvPr/>
          </p:nvSpPr>
          <p:spPr bwMode="auto">
            <a:xfrm>
              <a:off x="3120" y="2928"/>
              <a:ext cx="144" cy="144"/>
            </a:xfrm>
            <a:prstGeom prst="rect">
              <a:avLst/>
            </a:prstGeom>
            <a:noFill/>
            <a:ln w="9525">
              <a:solidFill>
                <a:srgbClr val="808080"/>
              </a:solidFill>
              <a:miter lim="800000"/>
              <a:headEnd/>
              <a:tailEnd/>
            </a:ln>
          </p:spPr>
          <p:txBody>
            <a:bodyPr wrap="none" anchor="ctr"/>
            <a:lstStyle/>
            <a:p>
              <a:endParaRPr lang="en-US"/>
            </a:p>
          </p:txBody>
        </p:sp>
        <p:sp>
          <p:nvSpPr>
            <p:cNvPr id="1230" name="Rectangle 41"/>
            <p:cNvSpPr>
              <a:spLocks noChangeArrowheads="1"/>
            </p:cNvSpPr>
            <p:nvPr/>
          </p:nvSpPr>
          <p:spPr bwMode="auto">
            <a:xfrm>
              <a:off x="3264" y="2928"/>
              <a:ext cx="144" cy="144"/>
            </a:xfrm>
            <a:prstGeom prst="rect">
              <a:avLst/>
            </a:prstGeom>
            <a:noFill/>
            <a:ln w="9525">
              <a:solidFill>
                <a:srgbClr val="808080"/>
              </a:solidFill>
              <a:miter lim="800000"/>
              <a:headEnd/>
              <a:tailEnd/>
            </a:ln>
          </p:spPr>
          <p:txBody>
            <a:bodyPr wrap="none" anchor="ctr"/>
            <a:lstStyle/>
            <a:p>
              <a:endParaRPr lang="en-US"/>
            </a:p>
          </p:txBody>
        </p:sp>
        <p:sp>
          <p:nvSpPr>
            <p:cNvPr id="1231" name="Rectangle 42"/>
            <p:cNvSpPr>
              <a:spLocks noChangeArrowheads="1"/>
            </p:cNvSpPr>
            <p:nvPr/>
          </p:nvSpPr>
          <p:spPr bwMode="auto">
            <a:xfrm>
              <a:off x="2400" y="3072"/>
              <a:ext cx="144" cy="144"/>
            </a:xfrm>
            <a:prstGeom prst="rect">
              <a:avLst/>
            </a:prstGeom>
            <a:noFill/>
            <a:ln w="9525">
              <a:solidFill>
                <a:srgbClr val="808080"/>
              </a:solidFill>
              <a:miter lim="800000"/>
              <a:headEnd/>
              <a:tailEnd/>
            </a:ln>
          </p:spPr>
          <p:txBody>
            <a:bodyPr wrap="none" anchor="ctr"/>
            <a:lstStyle/>
            <a:p>
              <a:endParaRPr lang="en-US"/>
            </a:p>
          </p:txBody>
        </p:sp>
        <p:sp>
          <p:nvSpPr>
            <p:cNvPr id="1232" name="Rectangle 43"/>
            <p:cNvSpPr>
              <a:spLocks noChangeArrowheads="1"/>
            </p:cNvSpPr>
            <p:nvPr/>
          </p:nvSpPr>
          <p:spPr bwMode="auto">
            <a:xfrm>
              <a:off x="2544" y="3072"/>
              <a:ext cx="144" cy="144"/>
            </a:xfrm>
            <a:prstGeom prst="rect">
              <a:avLst/>
            </a:prstGeom>
            <a:noFill/>
            <a:ln w="9525">
              <a:solidFill>
                <a:srgbClr val="808080"/>
              </a:solidFill>
              <a:miter lim="800000"/>
              <a:headEnd/>
              <a:tailEnd/>
            </a:ln>
          </p:spPr>
          <p:txBody>
            <a:bodyPr wrap="none" anchor="ctr"/>
            <a:lstStyle/>
            <a:p>
              <a:endParaRPr lang="en-US"/>
            </a:p>
          </p:txBody>
        </p:sp>
        <p:sp>
          <p:nvSpPr>
            <p:cNvPr id="1233" name="Rectangle 44"/>
            <p:cNvSpPr>
              <a:spLocks noChangeArrowheads="1"/>
            </p:cNvSpPr>
            <p:nvPr/>
          </p:nvSpPr>
          <p:spPr bwMode="auto">
            <a:xfrm>
              <a:off x="2688" y="3072"/>
              <a:ext cx="144" cy="144"/>
            </a:xfrm>
            <a:prstGeom prst="rect">
              <a:avLst/>
            </a:prstGeom>
            <a:noFill/>
            <a:ln w="9525">
              <a:solidFill>
                <a:srgbClr val="808080"/>
              </a:solidFill>
              <a:miter lim="800000"/>
              <a:headEnd/>
              <a:tailEnd/>
            </a:ln>
          </p:spPr>
          <p:txBody>
            <a:bodyPr wrap="none" anchor="ctr"/>
            <a:lstStyle/>
            <a:p>
              <a:endParaRPr lang="en-US"/>
            </a:p>
          </p:txBody>
        </p:sp>
        <p:sp>
          <p:nvSpPr>
            <p:cNvPr id="1234" name="Rectangle 45"/>
            <p:cNvSpPr>
              <a:spLocks noChangeArrowheads="1"/>
            </p:cNvSpPr>
            <p:nvPr/>
          </p:nvSpPr>
          <p:spPr bwMode="auto">
            <a:xfrm>
              <a:off x="2832" y="3072"/>
              <a:ext cx="144" cy="144"/>
            </a:xfrm>
            <a:prstGeom prst="rect">
              <a:avLst/>
            </a:prstGeom>
            <a:noFill/>
            <a:ln w="9525">
              <a:solidFill>
                <a:srgbClr val="808080"/>
              </a:solidFill>
              <a:miter lim="800000"/>
              <a:headEnd/>
              <a:tailEnd/>
            </a:ln>
          </p:spPr>
          <p:txBody>
            <a:bodyPr wrap="none" anchor="ctr"/>
            <a:lstStyle/>
            <a:p>
              <a:endParaRPr lang="en-US"/>
            </a:p>
          </p:txBody>
        </p:sp>
        <p:sp>
          <p:nvSpPr>
            <p:cNvPr id="1235" name="Rectangle 46"/>
            <p:cNvSpPr>
              <a:spLocks noChangeArrowheads="1"/>
            </p:cNvSpPr>
            <p:nvPr/>
          </p:nvSpPr>
          <p:spPr bwMode="auto">
            <a:xfrm>
              <a:off x="2976" y="3072"/>
              <a:ext cx="144" cy="144"/>
            </a:xfrm>
            <a:prstGeom prst="rect">
              <a:avLst/>
            </a:prstGeom>
            <a:noFill/>
            <a:ln w="9525">
              <a:solidFill>
                <a:srgbClr val="808080"/>
              </a:solidFill>
              <a:miter lim="800000"/>
              <a:headEnd/>
              <a:tailEnd/>
            </a:ln>
          </p:spPr>
          <p:txBody>
            <a:bodyPr wrap="none" anchor="ctr"/>
            <a:lstStyle/>
            <a:p>
              <a:endParaRPr lang="en-US"/>
            </a:p>
          </p:txBody>
        </p:sp>
        <p:sp>
          <p:nvSpPr>
            <p:cNvPr id="1236" name="Rectangle 47"/>
            <p:cNvSpPr>
              <a:spLocks noChangeArrowheads="1"/>
            </p:cNvSpPr>
            <p:nvPr/>
          </p:nvSpPr>
          <p:spPr bwMode="auto">
            <a:xfrm>
              <a:off x="3120" y="3072"/>
              <a:ext cx="144" cy="144"/>
            </a:xfrm>
            <a:prstGeom prst="rect">
              <a:avLst/>
            </a:prstGeom>
            <a:noFill/>
            <a:ln w="9525">
              <a:solidFill>
                <a:srgbClr val="808080"/>
              </a:solidFill>
              <a:miter lim="800000"/>
              <a:headEnd/>
              <a:tailEnd/>
            </a:ln>
          </p:spPr>
          <p:txBody>
            <a:bodyPr wrap="none" anchor="ctr"/>
            <a:lstStyle/>
            <a:p>
              <a:endParaRPr lang="en-US"/>
            </a:p>
          </p:txBody>
        </p:sp>
        <p:sp>
          <p:nvSpPr>
            <p:cNvPr id="1237" name="Rectangle 48"/>
            <p:cNvSpPr>
              <a:spLocks noChangeArrowheads="1"/>
            </p:cNvSpPr>
            <p:nvPr/>
          </p:nvSpPr>
          <p:spPr bwMode="auto">
            <a:xfrm>
              <a:off x="3264" y="3072"/>
              <a:ext cx="144" cy="144"/>
            </a:xfrm>
            <a:prstGeom prst="rect">
              <a:avLst/>
            </a:prstGeom>
            <a:noFill/>
            <a:ln w="9525">
              <a:solidFill>
                <a:srgbClr val="808080"/>
              </a:solidFill>
              <a:miter lim="800000"/>
              <a:headEnd/>
              <a:tailEnd/>
            </a:ln>
          </p:spPr>
          <p:txBody>
            <a:bodyPr wrap="none" anchor="ctr"/>
            <a:lstStyle/>
            <a:p>
              <a:endParaRPr lang="en-US"/>
            </a:p>
          </p:txBody>
        </p:sp>
        <p:sp>
          <p:nvSpPr>
            <p:cNvPr id="1238" name="Rectangle 49"/>
            <p:cNvSpPr>
              <a:spLocks noChangeArrowheads="1"/>
            </p:cNvSpPr>
            <p:nvPr/>
          </p:nvSpPr>
          <p:spPr bwMode="auto">
            <a:xfrm>
              <a:off x="2400" y="3216"/>
              <a:ext cx="144" cy="144"/>
            </a:xfrm>
            <a:prstGeom prst="rect">
              <a:avLst/>
            </a:prstGeom>
            <a:noFill/>
            <a:ln w="9525">
              <a:solidFill>
                <a:srgbClr val="808080"/>
              </a:solidFill>
              <a:miter lim="800000"/>
              <a:headEnd/>
              <a:tailEnd/>
            </a:ln>
          </p:spPr>
          <p:txBody>
            <a:bodyPr wrap="none" anchor="ctr"/>
            <a:lstStyle/>
            <a:p>
              <a:endParaRPr lang="en-US"/>
            </a:p>
          </p:txBody>
        </p:sp>
        <p:sp>
          <p:nvSpPr>
            <p:cNvPr id="1239" name="Rectangle 50"/>
            <p:cNvSpPr>
              <a:spLocks noChangeArrowheads="1"/>
            </p:cNvSpPr>
            <p:nvPr/>
          </p:nvSpPr>
          <p:spPr bwMode="auto">
            <a:xfrm>
              <a:off x="2544" y="3216"/>
              <a:ext cx="144" cy="144"/>
            </a:xfrm>
            <a:prstGeom prst="rect">
              <a:avLst/>
            </a:prstGeom>
            <a:noFill/>
            <a:ln w="9525">
              <a:solidFill>
                <a:srgbClr val="808080"/>
              </a:solidFill>
              <a:miter lim="800000"/>
              <a:headEnd/>
              <a:tailEnd/>
            </a:ln>
          </p:spPr>
          <p:txBody>
            <a:bodyPr wrap="none" anchor="ctr"/>
            <a:lstStyle/>
            <a:p>
              <a:endParaRPr lang="en-US"/>
            </a:p>
          </p:txBody>
        </p:sp>
        <p:sp>
          <p:nvSpPr>
            <p:cNvPr id="1240" name="Rectangle 51"/>
            <p:cNvSpPr>
              <a:spLocks noChangeArrowheads="1"/>
            </p:cNvSpPr>
            <p:nvPr/>
          </p:nvSpPr>
          <p:spPr bwMode="auto">
            <a:xfrm>
              <a:off x="2688" y="3216"/>
              <a:ext cx="144" cy="144"/>
            </a:xfrm>
            <a:prstGeom prst="rect">
              <a:avLst/>
            </a:prstGeom>
            <a:noFill/>
            <a:ln w="9525">
              <a:solidFill>
                <a:srgbClr val="808080"/>
              </a:solidFill>
              <a:miter lim="800000"/>
              <a:headEnd/>
              <a:tailEnd/>
            </a:ln>
          </p:spPr>
          <p:txBody>
            <a:bodyPr wrap="none" anchor="ctr"/>
            <a:lstStyle/>
            <a:p>
              <a:endParaRPr lang="en-US"/>
            </a:p>
          </p:txBody>
        </p:sp>
        <p:sp>
          <p:nvSpPr>
            <p:cNvPr id="1241" name="Rectangle 52"/>
            <p:cNvSpPr>
              <a:spLocks noChangeArrowheads="1"/>
            </p:cNvSpPr>
            <p:nvPr/>
          </p:nvSpPr>
          <p:spPr bwMode="auto">
            <a:xfrm>
              <a:off x="2832" y="3216"/>
              <a:ext cx="144" cy="144"/>
            </a:xfrm>
            <a:prstGeom prst="rect">
              <a:avLst/>
            </a:prstGeom>
            <a:noFill/>
            <a:ln w="9525">
              <a:solidFill>
                <a:srgbClr val="808080"/>
              </a:solidFill>
              <a:miter lim="800000"/>
              <a:headEnd/>
              <a:tailEnd/>
            </a:ln>
          </p:spPr>
          <p:txBody>
            <a:bodyPr wrap="none" anchor="ctr"/>
            <a:lstStyle/>
            <a:p>
              <a:endParaRPr lang="en-US"/>
            </a:p>
          </p:txBody>
        </p:sp>
        <p:sp>
          <p:nvSpPr>
            <p:cNvPr id="1242" name="Rectangle 53"/>
            <p:cNvSpPr>
              <a:spLocks noChangeArrowheads="1"/>
            </p:cNvSpPr>
            <p:nvPr/>
          </p:nvSpPr>
          <p:spPr bwMode="auto">
            <a:xfrm>
              <a:off x="2976" y="3216"/>
              <a:ext cx="144" cy="144"/>
            </a:xfrm>
            <a:prstGeom prst="rect">
              <a:avLst/>
            </a:prstGeom>
            <a:noFill/>
            <a:ln w="9525">
              <a:solidFill>
                <a:srgbClr val="808080"/>
              </a:solidFill>
              <a:miter lim="800000"/>
              <a:headEnd/>
              <a:tailEnd/>
            </a:ln>
          </p:spPr>
          <p:txBody>
            <a:bodyPr wrap="none" anchor="ctr"/>
            <a:lstStyle/>
            <a:p>
              <a:endParaRPr lang="en-US"/>
            </a:p>
          </p:txBody>
        </p:sp>
        <p:sp>
          <p:nvSpPr>
            <p:cNvPr id="1243" name="Rectangle 54"/>
            <p:cNvSpPr>
              <a:spLocks noChangeArrowheads="1"/>
            </p:cNvSpPr>
            <p:nvPr/>
          </p:nvSpPr>
          <p:spPr bwMode="auto">
            <a:xfrm>
              <a:off x="3120" y="3216"/>
              <a:ext cx="144" cy="144"/>
            </a:xfrm>
            <a:prstGeom prst="rect">
              <a:avLst/>
            </a:prstGeom>
            <a:noFill/>
            <a:ln w="9525">
              <a:solidFill>
                <a:srgbClr val="808080"/>
              </a:solidFill>
              <a:miter lim="800000"/>
              <a:headEnd/>
              <a:tailEnd/>
            </a:ln>
          </p:spPr>
          <p:txBody>
            <a:bodyPr wrap="none" anchor="ctr"/>
            <a:lstStyle/>
            <a:p>
              <a:endParaRPr lang="en-US"/>
            </a:p>
          </p:txBody>
        </p:sp>
        <p:sp>
          <p:nvSpPr>
            <p:cNvPr id="1244" name="Rectangle 55"/>
            <p:cNvSpPr>
              <a:spLocks noChangeArrowheads="1"/>
            </p:cNvSpPr>
            <p:nvPr/>
          </p:nvSpPr>
          <p:spPr bwMode="auto">
            <a:xfrm>
              <a:off x="3264" y="3216"/>
              <a:ext cx="144" cy="144"/>
            </a:xfrm>
            <a:prstGeom prst="rect">
              <a:avLst/>
            </a:prstGeom>
            <a:noFill/>
            <a:ln w="9525">
              <a:solidFill>
                <a:srgbClr val="808080"/>
              </a:solidFill>
              <a:miter lim="800000"/>
              <a:headEnd/>
              <a:tailEnd/>
            </a:ln>
          </p:spPr>
          <p:txBody>
            <a:bodyPr wrap="none" anchor="ctr"/>
            <a:lstStyle/>
            <a:p>
              <a:endParaRPr lang="en-US"/>
            </a:p>
          </p:txBody>
        </p:sp>
      </p:grpSp>
      <p:sp>
        <p:nvSpPr>
          <p:cNvPr id="1030" name="Text Box 56"/>
          <p:cNvSpPr txBox="1">
            <a:spLocks noChangeArrowheads="1"/>
          </p:cNvSpPr>
          <p:nvPr/>
        </p:nvSpPr>
        <p:spPr bwMode="auto">
          <a:xfrm>
            <a:off x="1786368" y="4918840"/>
            <a:ext cx="1098362" cy="523220"/>
          </a:xfrm>
          <a:prstGeom prst="rect">
            <a:avLst/>
          </a:prstGeom>
          <a:noFill/>
          <a:ln w="9525">
            <a:noFill/>
            <a:miter lim="800000"/>
            <a:headEnd/>
            <a:tailEnd/>
          </a:ln>
        </p:spPr>
        <p:txBody>
          <a:bodyPr wrap="square">
            <a:spAutoFit/>
          </a:bodyPr>
          <a:lstStyle/>
          <a:p>
            <a:r>
              <a:rPr lang="en-US" sz="2800" b="1" dirty="0">
                <a:latin typeface="AvantGarde Bk BT" pitchFamily="34" charset="0"/>
                <a:cs typeface="Lucida Sans Unicode" pitchFamily="34" charset="0"/>
              </a:rPr>
              <a:t>Grid</a:t>
            </a:r>
          </a:p>
        </p:txBody>
      </p:sp>
      <p:grpSp>
        <p:nvGrpSpPr>
          <p:cNvPr id="3" name="Group 57"/>
          <p:cNvGrpSpPr>
            <a:grpSpLocks/>
          </p:cNvGrpSpPr>
          <p:nvPr/>
        </p:nvGrpSpPr>
        <p:grpSpPr bwMode="auto">
          <a:xfrm>
            <a:off x="6858000" y="3352801"/>
            <a:ext cx="3467100" cy="3262743"/>
            <a:chOff x="3984" y="2448"/>
            <a:chExt cx="1008" cy="1008"/>
          </a:xfrm>
        </p:grpSpPr>
        <p:sp>
          <p:nvSpPr>
            <p:cNvPr id="1147" name="Rectangle 58"/>
            <p:cNvSpPr>
              <a:spLocks noChangeArrowheads="1"/>
            </p:cNvSpPr>
            <p:nvPr/>
          </p:nvSpPr>
          <p:spPr bwMode="auto">
            <a:xfrm>
              <a:off x="3984" y="2448"/>
              <a:ext cx="144" cy="144"/>
            </a:xfrm>
            <a:prstGeom prst="rect">
              <a:avLst/>
            </a:prstGeom>
            <a:noFill/>
            <a:ln w="9525">
              <a:solidFill>
                <a:srgbClr val="808080"/>
              </a:solidFill>
              <a:miter lim="800000"/>
              <a:headEnd/>
              <a:tailEnd/>
            </a:ln>
          </p:spPr>
          <p:txBody>
            <a:bodyPr wrap="none" anchor="ctr"/>
            <a:lstStyle/>
            <a:p>
              <a:endParaRPr lang="en-US"/>
            </a:p>
          </p:txBody>
        </p:sp>
        <p:sp>
          <p:nvSpPr>
            <p:cNvPr id="1148" name="Rectangle 59"/>
            <p:cNvSpPr>
              <a:spLocks noChangeArrowheads="1"/>
            </p:cNvSpPr>
            <p:nvPr/>
          </p:nvSpPr>
          <p:spPr bwMode="auto">
            <a:xfrm>
              <a:off x="4128" y="2448"/>
              <a:ext cx="144" cy="144"/>
            </a:xfrm>
            <a:prstGeom prst="rect">
              <a:avLst/>
            </a:prstGeom>
            <a:noFill/>
            <a:ln w="9525">
              <a:solidFill>
                <a:srgbClr val="808080"/>
              </a:solidFill>
              <a:miter lim="800000"/>
              <a:headEnd/>
              <a:tailEnd/>
            </a:ln>
          </p:spPr>
          <p:txBody>
            <a:bodyPr wrap="none" anchor="ctr"/>
            <a:lstStyle/>
            <a:p>
              <a:endParaRPr lang="en-US"/>
            </a:p>
          </p:txBody>
        </p:sp>
        <p:sp>
          <p:nvSpPr>
            <p:cNvPr id="1149" name="Rectangle 60"/>
            <p:cNvSpPr>
              <a:spLocks noChangeArrowheads="1"/>
            </p:cNvSpPr>
            <p:nvPr/>
          </p:nvSpPr>
          <p:spPr bwMode="auto">
            <a:xfrm>
              <a:off x="4272" y="2448"/>
              <a:ext cx="144" cy="144"/>
            </a:xfrm>
            <a:prstGeom prst="rect">
              <a:avLst/>
            </a:prstGeom>
            <a:noFill/>
            <a:ln w="9525">
              <a:solidFill>
                <a:srgbClr val="808080"/>
              </a:solidFill>
              <a:miter lim="800000"/>
              <a:headEnd/>
              <a:tailEnd/>
            </a:ln>
          </p:spPr>
          <p:txBody>
            <a:bodyPr wrap="none" anchor="ctr"/>
            <a:lstStyle/>
            <a:p>
              <a:endParaRPr lang="en-US"/>
            </a:p>
          </p:txBody>
        </p:sp>
        <p:sp>
          <p:nvSpPr>
            <p:cNvPr id="1150" name="Rectangle 61"/>
            <p:cNvSpPr>
              <a:spLocks noChangeArrowheads="1"/>
            </p:cNvSpPr>
            <p:nvPr/>
          </p:nvSpPr>
          <p:spPr bwMode="auto">
            <a:xfrm>
              <a:off x="4416" y="2448"/>
              <a:ext cx="144" cy="144"/>
            </a:xfrm>
            <a:prstGeom prst="rect">
              <a:avLst/>
            </a:prstGeom>
            <a:noFill/>
            <a:ln w="9525">
              <a:solidFill>
                <a:srgbClr val="808080"/>
              </a:solidFill>
              <a:miter lim="800000"/>
              <a:headEnd/>
              <a:tailEnd/>
            </a:ln>
          </p:spPr>
          <p:txBody>
            <a:bodyPr wrap="none" anchor="ctr"/>
            <a:lstStyle/>
            <a:p>
              <a:endParaRPr lang="en-US"/>
            </a:p>
          </p:txBody>
        </p:sp>
        <p:sp>
          <p:nvSpPr>
            <p:cNvPr id="1151" name="Rectangle 62"/>
            <p:cNvSpPr>
              <a:spLocks noChangeArrowheads="1"/>
            </p:cNvSpPr>
            <p:nvPr/>
          </p:nvSpPr>
          <p:spPr bwMode="auto">
            <a:xfrm>
              <a:off x="4560" y="2448"/>
              <a:ext cx="144" cy="144"/>
            </a:xfrm>
            <a:prstGeom prst="rect">
              <a:avLst/>
            </a:prstGeom>
            <a:noFill/>
            <a:ln w="9525">
              <a:solidFill>
                <a:srgbClr val="808080"/>
              </a:solidFill>
              <a:miter lim="800000"/>
              <a:headEnd/>
              <a:tailEnd/>
            </a:ln>
          </p:spPr>
          <p:txBody>
            <a:bodyPr wrap="none" anchor="ctr"/>
            <a:lstStyle/>
            <a:p>
              <a:endParaRPr lang="en-US"/>
            </a:p>
          </p:txBody>
        </p:sp>
        <p:sp>
          <p:nvSpPr>
            <p:cNvPr id="1152" name="Rectangle 63"/>
            <p:cNvSpPr>
              <a:spLocks noChangeArrowheads="1"/>
            </p:cNvSpPr>
            <p:nvPr/>
          </p:nvSpPr>
          <p:spPr bwMode="auto">
            <a:xfrm>
              <a:off x="4704" y="2448"/>
              <a:ext cx="144" cy="144"/>
            </a:xfrm>
            <a:prstGeom prst="rect">
              <a:avLst/>
            </a:prstGeom>
            <a:noFill/>
            <a:ln w="9525">
              <a:solidFill>
                <a:srgbClr val="808080"/>
              </a:solidFill>
              <a:miter lim="800000"/>
              <a:headEnd/>
              <a:tailEnd/>
            </a:ln>
          </p:spPr>
          <p:txBody>
            <a:bodyPr wrap="none" anchor="ctr"/>
            <a:lstStyle/>
            <a:p>
              <a:endParaRPr lang="en-US"/>
            </a:p>
          </p:txBody>
        </p:sp>
        <p:sp>
          <p:nvSpPr>
            <p:cNvPr id="1153" name="Rectangle 64"/>
            <p:cNvSpPr>
              <a:spLocks noChangeArrowheads="1"/>
            </p:cNvSpPr>
            <p:nvPr/>
          </p:nvSpPr>
          <p:spPr bwMode="auto">
            <a:xfrm>
              <a:off x="4848" y="2448"/>
              <a:ext cx="144" cy="144"/>
            </a:xfrm>
            <a:prstGeom prst="rect">
              <a:avLst/>
            </a:prstGeom>
            <a:noFill/>
            <a:ln w="9525">
              <a:solidFill>
                <a:srgbClr val="808080"/>
              </a:solidFill>
              <a:miter lim="800000"/>
              <a:headEnd/>
              <a:tailEnd/>
            </a:ln>
          </p:spPr>
          <p:txBody>
            <a:bodyPr wrap="none" anchor="ctr"/>
            <a:lstStyle/>
            <a:p>
              <a:endParaRPr lang="en-US"/>
            </a:p>
          </p:txBody>
        </p:sp>
        <p:sp>
          <p:nvSpPr>
            <p:cNvPr id="1154" name="Rectangle 65"/>
            <p:cNvSpPr>
              <a:spLocks noChangeArrowheads="1"/>
            </p:cNvSpPr>
            <p:nvPr/>
          </p:nvSpPr>
          <p:spPr bwMode="auto">
            <a:xfrm>
              <a:off x="3984" y="2592"/>
              <a:ext cx="144" cy="144"/>
            </a:xfrm>
            <a:prstGeom prst="rect">
              <a:avLst/>
            </a:prstGeom>
            <a:noFill/>
            <a:ln w="9525">
              <a:solidFill>
                <a:srgbClr val="808080"/>
              </a:solidFill>
              <a:miter lim="800000"/>
              <a:headEnd/>
              <a:tailEnd/>
            </a:ln>
          </p:spPr>
          <p:txBody>
            <a:bodyPr wrap="none" anchor="ctr"/>
            <a:lstStyle/>
            <a:p>
              <a:endParaRPr lang="en-US"/>
            </a:p>
          </p:txBody>
        </p:sp>
        <p:sp>
          <p:nvSpPr>
            <p:cNvPr id="1155" name="Rectangle 66"/>
            <p:cNvSpPr>
              <a:spLocks noChangeArrowheads="1"/>
            </p:cNvSpPr>
            <p:nvPr/>
          </p:nvSpPr>
          <p:spPr bwMode="auto">
            <a:xfrm>
              <a:off x="4128" y="2592"/>
              <a:ext cx="144" cy="144"/>
            </a:xfrm>
            <a:prstGeom prst="rect">
              <a:avLst/>
            </a:prstGeom>
            <a:solidFill>
              <a:srgbClr val="99CC00"/>
            </a:solidFill>
            <a:ln w="9525">
              <a:solidFill>
                <a:srgbClr val="808080"/>
              </a:solidFill>
              <a:miter lim="800000"/>
              <a:headEnd/>
              <a:tailEnd/>
            </a:ln>
          </p:spPr>
          <p:txBody>
            <a:bodyPr wrap="none" anchor="ctr"/>
            <a:lstStyle/>
            <a:p>
              <a:endParaRPr lang="en-US"/>
            </a:p>
          </p:txBody>
        </p:sp>
        <p:sp>
          <p:nvSpPr>
            <p:cNvPr id="1156" name="Rectangle 67"/>
            <p:cNvSpPr>
              <a:spLocks noChangeArrowheads="1"/>
            </p:cNvSpPr>
            <p:nvPr/>
          </p:nvSpPr>
          <p:spPr bwMode="auto">
            <a:xfrm>
              <a:off x="4272" y="2592"/>
              <a:ext cx="144" cy="144"/>
            </a:xfrm>
            <a:prstGeom prst="rect">
              <a:avLst/>
            </a:prstGeom>
            <a:noFill/>
            <a:ln w="9525">
              <a:solidFill>
                <a:srgbClr val="808080"/>
              </a:solidFill>
              <a:miter lim="800000"/>
              <a:headEnd/>
              <a:tailEnd/>
            </a:ln>
          </p:spPr>
          <p:txBody>
            <a:bodyPr wrap="none" anchor="ctr"/>
            <a:lstStyle/>
            <a:p>
              <a:endParaRPr lang="en-US"/>
            </a:p>
          </p:txBody>
        </p:sp>
        <p:sp>
          <p:nvSpPr>
            <p:cNvPr id="1157" name="Rectangle 68"/>
            <p:cNvSpPr>
              <a:spLocks noChangeArrowheads="1"/>
            </p:cNvSpPr>
            <p:nvPr/>
          </p:nvSpPr>
          <p:spPr bwMode="auto">
            <a:xfrm>
              <a:off x="4416" y="2592"/>
              <a:ext cx="144" cy="144"/>
            </a:xfrm>
            <a:prstGeom prst="rect">
              <a:avLst/>
            </a:prstGeom>
            <a:noFill/>
            <a:ln w="9525">
              <a:solidFill>
                <a:srgbClr val="808080"/>
              </a:solidFill>
              <a:miter lim="800000"/>
              <a:headEnd/>
              <a:tailEnd/>
            </a:ln>
          </p:spPr>
          <p:txBody>
            <a:bodyPr wrap="none" anchor="ctr"/>
            <a:lstStyle/>
            <a:p>
              <a:endParaRPr lang="en-US"/>
            </a:p>
          </p:txBody>
        </p:sp>
        <p:sp>
          <p:nvSpPr>
            <p:cNvPr id="1158" name="Rectangle 69"/>
            <p:cNvSpPr>
              <a:spLocks noChangeArrowheads="1"/>
            </p:cNvSpPr>
            <p:nvPr/>
          </p:nvSpPr>
          <p:spPr bwMode="auto">
            <a:xfrm>
              <a:off x="4560" y="2592"/>
              <a:ext cx="144" cy="144"/>
            </a:xfrm>
            <a:prstGeom prst="rect">
              <a:avLst/>
            </a:prstGeom>
            <a:noFill/>
            <a:ln w="9525">
              <a:solidFill>
                <a:srgbClr val="808080"/>
              </a:solidFill>
              <a:miter lim="800000"/>
              <a:headEnd/>
              <a:tailEnd/>
            </a:ln>
          </p:spPr>
          <p:txBody>
            <a:bodyPr wrap="none" anchor="ctr"/>
            <a:lstStyle/>
            <a:p>
              <a:endParaRPr lang="en-US"/>
            </a:p>
          </p:txBody>
        </p:sp>
        <p:sp>
          <p:nvSpPr>
            <p:cNvPr id="1159" name="Rectangle 70"/>
            <p:cNvSpPr>
              <a:spLocks noChangeArrowheads="1"/>
            </p:cNvSpPr>
            <p:nvPr/>
          </p:nvSpPr>
          <p:spPr bwMode="auto">
            <a:xfrm>
              <a:off x="4704" y="2592"/>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60" name="Rectangle 71"/>
            <p:cNvSpPr>
              <a:spLocks noChangeArrowheads="1"/>
            </p:cNvSpPr>
            <p:nvPr/>
          </p:nvSpPr>
          <p:spPr bwMode="auto">
            <a:xfrm>
              <a:off x="4848" y="2592"/>
              <a:ext cx="144" cy="144"/>
            </a:xfrm>
            <a:prstGeom prst="rect">
              <a:avLst/>
            </a:prstGeom>
            <a:noFill/>
            <a:ln w="9525">
              <a:solidFill>
                <a:srgbClr val="808080"/>
              </a:solidFill>
              <a:miter lim="800000"/>
              <a:headEnd/>
              <a:tailEnd/>
            </a:ln>
          </p:spPr>
          <p:txBody>
            <a:bodyPr wrap="none" anchor="ctr"/>
            <a:lstStyle/>
            <a:p>
              <a:endParaRPr lang="en-US"/>
            </a:p>
          </p:txBody>
        </p:sp>
        <p:sp>
          <p:nvSpPr>
            <p:cNvPr id="1161" name="Rectangle 72"/>
            <p:cNvSpPr>
              <a:spLocks noChangeArrowheads="1"/>
            </p:cNvSpPr>
            <p:nvPr/>
          </p:nvSpPr>
          <p:spPr bwMode="auto">
            <a:xfrm>
              <a:off x="3984" y="2736"/>
              <a:ext cx="144" cy="144"/>
            </a:xfrm>
            <a:prstGeom prst="rect">
              <a:avLst/>
            </a:prstGeom>
            <a:noFill/>
            <a:ln w="9525">
              <a:solidFill>
                <a:srgbClr val="808080"/>
              </a:solidFill>
              <a:miter lim="800000"/>
              <a:headEnd/>
              <a:tailEnd/>
            </a:ln>
          </p:spPr>
          <p:txBody>
            <a:bodyPr wrap="none" anchor="ctr"/>
            <a:lstStyle/>
            <a:p>
              <a:endParaRPr lang="en-US"/>
            </a:p>
          </p:txBody>
        </p:sp>
        <p:sp>
          <p:nvSpPr>
            <p:cNvPr id="1162" name="Rectangle 73"/>
            <p:cNvSpPr>
              <a:spLocks noChangeArrowheads="1"/>
            </p:cNvSpPr>
            <p:nvPr/>
          </p:nvSpPr>
          <p:spPr bwMode="auto">
            <a:xfrm>
              <a:off x="4128" y="2736"/>
              <a:ext cx="144" cy="144"/>
            </a:xfrm>
            <a:prstGeom prst="rect">
              <a:avLst/>
            </a:prstGeom>
            <a:noFill/>
            <a:ln w="9525">
              <a:solidFill>
                <a:srgbClr val="808080"/>
              </a:solidFill>
              <a:miter lim="800000"/>
              <a:headEnd/>
              <a:tailEnd/>
            </a:ln>
          </p:spPr>
          <p:txBody>
            <a:bodyPr wrap="none" anchor="ctr"/>
            <a:lstStyle/>
            <a:p>
              <a:endParaRPr lang="en-US"/>
            </a:p>
          </p:txBody>
        </p:sp>
        <p:sp>
          <p:nvSpPr>
            <p:cNvPr id="1163" name="Rectangle 74"/>
            <p:cNvSpPr>
              <a:spLocks noChangeArrowheads="1"/>
            </p:cNvSpPr>
            <p:nvPr/>
          </p:nvSpPr>
          <p:spPr bwMode="auto">
            <a:xfrm>
              <a:off x="4272" y="2736"/>
              <a:ext cx="144" cy="144"/>
            </a:xfrm>
            <a:prstGeom prst="rect">
              <a:avLst/>
            </a:prstGeom>
            <a:noFill/>
            <a:ln w="9525">
              <a:solidFill>
                <a:srgbClr val="808080"/>
              </a:solidFill>
              <a:miter lim="800000"/>
              <a:headEnd/>
              <a:tailEnd/>
            </a:ln>
          </p:spPr>
          <p:txBody>
            <a:bodyPr wrap="none" anchor="ctr"/>
            <a:lstStyle/>
            <a:p>
              <a:endParaRPr lang="en-US"/>
            </a:p>
          </p:txBody>
        </p:sp>
        <p:sp>
          <p:nvSpPr>
            <p:cNvPr id="1164" name="Rectangle 75"/>
            <p:cNvSpPr>
              <a:spLocks noChangeArrowheads="1"/>
            </p:cNvSpPr>
            <p:nvPr/>
          </p:nvSpPr>
          <p:spPr bwMode="auto">
            <a:xfrm>
              <a:off x="4416" y="2736"/>
              <a:ext cx="144" cy="144"/>
            </a:xfrm>
            <a:prstGeom prst="rect">
              <a:avLst/>
            </a:prstGeom>
            <a:noFill/>
            <a:ln w="9525">
              <a:solidFill>
                <a:srgbClr val="808080"/>
              </a:solidFill>
              <a:miter lim="800000"/>
              <a:headEnd/>
              <a:tailEnd/>
            </a:ln>
          </p:spPr>
          <p:txBody>
            <a:bodyPr wrap="none" anchor="ctr"/>
            <a:lstStyle/>
            <a:p>
              <a:endParaRPr lang="en-US"/>
            </a:p>
          </p:txBody>
        </p:sp>
        <p:sp>
          <p:nvSpPr>
            <p:cNvPr id="1165" name="Rectangle 76"/>
            <p:cNvSpPr>
              <a:spLocks noChangeArrowheads="1"/>
            </p:cNvSpPr>
            <p:nvPr/>
          </p:nvSpPr>
          <p:spPr bwMode="auto">
            <a:xfrm>
              <a:off x="4560" y="2736"/>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66" name="Rectangle 77"/>
            <p:cNvSpPr>
              <a:spLocks noChangeArrowheads="1"/>
            </p:cNvSpPr>
            <p:nvPr/>
          </p:nvSpPr>
          <p:spPr bwMode="auto">
            <a:xfrm>
              <a:off x="4704" y="2736"/>
              <a:ext cx="144" cy="144"/>
            </a:xfrm>
            <a:prstGeom prst="rect">
              <a:avLst/>
            </a:prstGeom>
            <a:noFill/>
            <a:ln w="9525">
              <a:solidFill>
                <a:srgbClr val="808080"/>
              </a:solidFill>
              <a:miter lim="800000"/>
              <a:headEnd/>
              <a:tailEnd/>
            </a:ln>
          </p:spPr>
          <p:txBody>
            <a:bodyPr wrap="none" anchor="ctr"/>
            <a:lstStyle/>
            <a:p>
              <a:endParaRPr lang="en-US"/>
            </a:p>
          </p:txBody>
        </p:sp>
        <p:sp>
          <p:nvSpPr>
            <p:cNvPr id="1167" name="Rectangle 78"/>
            <p:cNvSpPr>
              <a:spLocks noChangeArrowheads="1"/>
            </p:cNvSpPr>
            <p:nvPr/>
          </p:nvSpPr>
          <p:spPr bwMode="auto">
            <a:xfrm>
              <a:off x="4848" y="2736"/>
              <a:ext cx="144" cy="144"/>
            </a:xfrm>
            <a:prstGeom prst="rect">
              <a:avLst/>
            </a:prstGeom>
            <a:noFill/>
            <a:ln w="9525">
              <a:solidFill>
                <a:srgbClr val="808080"/>
              </a:solidFill>
              <a:miter lim="800000"/>
              <a:headEnd/>
              <a:tailEnd/>
            </a:ln>
          </p:spPr>
          <p:txBody>
            <a:bodyPr wrap="none" anchor="ctr"/>
            <a:lstStyle/>
            <a:p>
              <a:endParaRPr lang="en-US"/>
            </a:p>
          </p:txBody>
        </p:sp>
        <p:sp>
          <p:nvSpPr>
            <p:cNvPr id="1168" name="Rectangle 79"/>
            <p:cNvSpPr>
              <a:spLocks noChangeArrowheads="1"/>
            </p:cNvSpPr>
            <p:nvPr/>
          </p:nvSpPr>
          <p:spPr bwMode="auto">
            <a:xfrm>
              <a:off x="3984" y="2880"/>
              <a:ext cx="144" cy="144"/>
            </a:xfrm>
            <a:prstGeom prst="rect">
              <a:avLst/>
            </a:prstGeom>
            <a:noFill/>
            <a:ln w="9525">
              <a:solidFill>
                <a:srgbClr val="808080"/>
              </a:solidFill>
              <a:miter lim="800000"/>
              <a:headEnd/>
              <a:tailEnd/>
            </a:ln>
          </p:spPr>
          <p:txBody>
            <a:bodyPr wrap="none" anchor="ctr"/>
            <a:lstStyle/>
            <a:p>
              <a:endParaRPr lang="en-US"/>
            </a:p>
          </p:txBody>
        </p:sp>
        <p:sp>
          <p:nvSpPr>
            <p:cNvPr id="1169" name="Rectangle 80"/>
            <p:cNvSpPr>
              <a:spLocks noChangeArrowheads="1"/>
            </p:cNvSpPr>
            <p:nvPr/>
          </p:nvSpPr>
          <p:spPr bwMode="auto">
            <a:xfrm>
              <a:off x="4128" y="2880"/>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70" name="Rectangle 81"/>
            <p:cNvSpPr>
              <a:spLocks noChangeArrowheads="1"/>
            </p:cNvSpPr>
            <p:nvPr/>
          </p:nvSpPr>
          <p:spPr bwMode="auto">
            <a:xfrm>
              <a:off x="4272" y="2880"/>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71" name="Rectangle 82"/>
            <p:cNvSpPr>
              <a:spLocks noChangeArrowheads="1"/>
            </p:cNvSpPr>
            <p:nvPr/>
          </p:nvSpPr>
          <p:spPr bwMode="auto">
            <a:xfrm>
              <a:off x="4416" y="2880"/>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72" name="Rectangle 83"/>
            <p:cNvSpPr>
              <a:spLocks noChangeArrowheads="1"/>
            </p:cNvSpPr>
            <p:nvPr/>
          </p:nvSpPr>
          <p:spPr bwMode="auto">
            <a:xfrm>
              <a:off x="4560" y="2880"/>
              <a:ext cx="144" cy="144"/>
            </a:xfrm>
            <a:prstGeom prst="rect">
              <a:avLst/>
            </a:prstGeom>
            <a:noFill/>
            <a:ln w="9525">
              <a:solidFill>
                <a:srgbClr val="808080"/>
              </a:solidFill>
              <a:miter lim="800000"/>
              <a:headEnd/>
              <a:tailEnd/>
            </a:ln>
          </p:spPr>
          <p:txBody>
            <a:bodyPr wrap="none" anchor="ctr"/>
            <a:lstStyle/>
            <a:p>
              <a:endParaRPr lang="en-US"/>
            </a:p>
          </p:txBody>
        </p:sp>
        <p:sp>
          <p:nvSpPr>
            <p:cNvPr id="1173" name="Rectangle 84"/>
            <p:cNvSpPr>
              <a:spLocks noChangeArrowheads="1"/>
            </p:cNvSpPr>
            <p:nvPr/>
          </p:nvSpPr>
          <p:spPr bwMode="auto">
            <a:xfrm>
              <a:off x="4704" y="2880"/>
              <a:ext cx="144" cy="144"/>
            </a:xfrm>
            <a:prstGeom prst="rect">
              <a:avLst/>
            </a:prstGeom>
            <a:noFill/>
            <a:ln w="9525">
              <a:solidFill>
                <a:srgbClr val="808080"/>
              </a:solidFill>
              <a:miter lim="800000"/>
              <a:headEnd/>
              <a:tailEnd/>
            </a:ln>
          </p:spPr>
          <p:txBody>
            <a:bodyPr wrap="none" anchor="ctr"/>
            <a:lstStyle/>
            <a:p>
              <a:endParaRPr lang="en-US"/>
            </a:p>
          </p:txBody>
        </p:sp>
        <p:sp>
          <p:nvSpPr>
            <p:cNvPr id="1174" name="Rectangle 85"/>
            <p:cNvSpPr>
              <a:spLocks noChangeArrowheads="1"/>
            </p:cNvSpPr>
            <p:nvPr/>
          </p:nvSpPr>
          <p:spPr bwMode="auto">
            <a:xfrm>
              <a:off x="4848" y="2880"/>
              <a:ext cx="144" cy="144"/>
            </a:xfrm>
            <a:prstGeom prst="rect">
              <a:avLst/>
            </a:prstGeom>
            <a:noFill/>
            <a:ln w="9525">
              <a:solidFill>
                <a:srgbClr val="808080"/>
              </a:solidFill>
              <a:miter lim="800000"/>
              <a:headEnd/>
              <a:tailEnd/>
            </a:ln>
          </p:spPr>
          <p:txBody>
            <a:bodyPr wrap="none" anchor="ctr"/>
            <a:lstStyle/>
            <a:p>
              <a:endParaRPr lang="en-US"/>
            </a:p>
          </p:txBody>
        </p:sp>
        <p:sp>
          <p:nvSpPr>
            <p:cNvPr id="1175" name="Rectangle 86"/>
            <p:cNvSpPr>
              <a:spLocks noChangeArrowheads="1"/>
            </p:cNvSpPr>
            <p:nvPr/>
          </p:nvSpPr>
          <p:spPr bwMode="auto">
            <a:xfrm>
              <a:off x="3984" y="3024"/>
              <a:ext cx="144" cy="144"/>
            </a:xfrm>
            <a:prstGeom prst="rect">
              <a:avLst/>
            </a:prstGeom>
            <a:noFill/>
            <a:ln w="9525">
              <a:solidFill>
                <a:srgbClr val="808080"/>
              </a:solidFill>
              <a:miter lim="800000"/>
              <a:headEnd/>
              <a:tailEnd/>
            </a:ln>
          </p:spPr>
          <p:txBody>
            <a:bodyPr wrap="none" anchor="ctr"/>
            <a:lstStyle/>
            <a:p>
              <a:endParaRPr lang="en-US"/>
            </a:p>
          </p:txBody>
        </p:sp>
        <p:sp>
          <p:nvSpPr>
            <p:cNvPr id="1176" name="Rectangle 87"/>
            <p:cNvSpPr>
              <a:spLocks noChangeArrowheads="1"/>
            </p:cNvSpPr>
            <p:nvPr/>
          </p:nvSpPr>
          <p:spPr bwMode="auto">
            <a:xfrm>
              <a:off x="4128" y="3024"/>
              <a:ext cx="144" cy="144"/>
            </a:xfrm>
            <a:prstGeom prst="rect">
              <a:avLst/>
            </a:prstGeom>
            <a:noFill/>
            <a:ln w="9525">
              <a:solidFill>
                <a:srgbClr val="808080"/>
              </a:solidFill>
              <a:miter lim="800000"/>
              <a:headEnd/>
              <a:tailEnd/>
            </a:ln>
          </p:spPr>
          <p:txBody>
            <a:bodyPr wrap="none" anchor="ctr"/>
            <a:lstStyle/>
            <a:p>
              <a:endParaRPr lang="en-US"/>
            </a:p>
          </p:txBody>
        </p:sp>
        <p:sp>
          <p:nvSpPr>
            <p:cNvPr id="1177" name="Rectangle 88"/>
            <p:cNvSpPr>
              <a:spLocks noChangeArrowheads="1"/>
            </p:cNvSpPr>
            <p:nvPr/>
          </p:nvSpPr>
          <p:spPr bwMode="auto">
            <a:xfrm>
              <a:off x="4272" y="3024"/>
              <a:ext cx="144" cy="144"/>
            </a:xfrm>
            <a:prstGeom prst="rect">
              <a:avLst/>
            </a:prstGeom>
            <a:noFill/>
            <a:ln w="9525">
              <a:solidFill>
                <a:srgbClr val="808080"/>
              </a:solidFill>
              <a:miter lim="800000"/>
              <a:headEnd/>
              <a:tailEnd/>
            </a:ln>
          </p:spPr>
          <p:txBody>
            <a:bodyPr wrap="none" anchor="ctr"/>
            <a:lstStyle/>
            <a:p>
              <a:endParaRPr lang="en-US"/>
            </a:p>
          </p:txBody>
        </p:sp>
        <p:sp>
          <p:nvSpPr>
            <p:cNvPr id="1178" name="Rectangle 89"/>
            <p:cNvSpPr>
              <a:spLocks noChangeArrowheads="1"/>
            </p:cNvSpPr>
            <p:nvPr/>
          </p:nvSpPr>
          <p:spPr bwMode="auto">
            <a:xfrm>
              <a:off x="4416" y="3024"/>
              <a:ext cx="144" cy="144"/>
            </a:xfrm>
            <a:prstGeom prst="rect">
              <a:avLst/>
            </a:prstGeom>
            <a:noFill/>
            <a:ln w="9525">
              <a:solidFill>
                <a:srgbClr val="808080"/>
              </a:solidFill>
              <a:miter lim="800000"/>
              <a:headEnd/>
              <a:tailEnd/>
            </a:ln>
          </p:spPr>
          <p:txBody>
            <a:bodyPr wrap="none" anchor="ctr"/>
            <a:lstStyle/>
            <a:p>
              <a:endParaRPr lang="en-US"/>
            </a:p>
          </p:txBody>
        </p:sp>
        <p:sp>
          <p:nvSpPr>
            <p:cNvPr id="1179" name="Rectangle 90"/>
            <p:cNvSpPr>
              <a:spLocks noChangeArrowheads="1"/>
            </p:cNvSpPr>
            <p:nvPr/>
          </p:nvSpPr>
          <p:spPr bwMode="auto">
            <a:xfrm>
              <a:off x="4560" y="3024"/>
              <a:ext cx="144" cy="144"/>
            </a:xfrm>
            <a:prstGeom prst="rect">
              <a:avLst/>
            </a:prstGeom>
            <a:noFill/>
            <a:ln w="9525">
              <a:solidFill>
                <a:srgbClr val="808080"/>
              </a:solidFill>
              <a:miter lim="800000"/>
              <a:headEnd/>
              <a:tailEnd/>
            </a:ln>
          </p:spPr>
          <p:txBody>
            <a:bodyPr wrap="none" anchor="ctr"/>
            <a:lstStyle/>
            <a:p>
              <a:endParaRPr lang="en-US"/>
            </a:p>
          </p:txBody>
        </p:sp>
        <p:sp>
          <p:nvSpPr>
            <p:cNvPr id="1180" name="Rectangle 91"/>
            <p:cNvSpPr>
              <a:spLocks noChangeArrowheads="1"/>
            </p:cNvSpPr>
            <p:nvPr/>
          </p:nvSpPr>
          <p:spPr bwMode="auto">
            <a:xfrm>
              <a:off x="4704" y="3024"/>
              <a:ext cx="144" cy="144"/>
            </a:xfrm>
            <a:prstGeom prst="rect">
              <a:avLst/>
            </a:prstGeom>
            <a:noFill/>
            <a:ln w="9525">
              <a:solidFill>
                <a:srgbClr val="808080"/>
              </a:solidFill>
              <a:miter lim="800000"/>
              <a:headEnd/>
              <a:tailEnd/>
            </a:ln>
          </p:spPr>
          <p:txBody>
            <a:bodyPr wrap="none" anchor="ctr"/>
            <a:lstStyle/>
            <a:p>
              <a:endParaRPr lang="en-US"/>
            </a:p>
          </p:txBody>
        </p:sp>
        <p:sp>
          <p:nvSpPr>
            <p:cNvPr id="1181" name="Rectangle 92"/>
            <p:cNvSpPr>
              <a:spLocks noChangeArrowheads="1"/>
            </p:cNvSpPr>
            <p:nvPr/>
          </p:nvSpPr>
          <p:spPr bwMode="auto">
            <a:xfrm>
              <a:off x="4848" y="3024"/>
              <a:ext cx="144" cy="144"/>
            </a:xfrm>
            <a:prstGeom prst="rect">
              <a:avLst/>
            </a:prstGeom>
            <a:noFill/>
            <a:ln w="9525">
              <a:solidFill>
                <a:srgbClr val="808080"/>
              </a:solidFill>
              <a:miter lim="800000"/>
              <a:headEnd/>
              <a:tailEnd/>
            </a:ln>
          </p:spPr>
          <p:txBody>
            <a:bodyPr wrap="none" anchor="ctr"/>
            <a:lstStyle/>
            <a:p>
              <a:endParaRPr lang="en-US"/>
            </a:p>
          </p:txBody>
        </p:sp>
        <p:sp>
          <p:nvSpPr>
            <p:cNvPr id="1182" name="Rectangle 93"/>
            <p:cNvSpPr>
              <a:spLocks noChangeArrowheads="1"/>
            </p:cNvSpPr>
            <p:nvPr/>
          </p:nvSpPr>
          <p:spPr bwMode="auto">
            <a:xfrm>
              <a:off x="3984" y="3168"/>
              <a:ext cx="144" cy="144"/>
            </a:xfrm>
            <a:prstGeom prst="rect">
              <a:avLst/>
            </a:prstGeom>
            <a:noFill/>
            <a:ln w="9525">
              <a:solidFill>
                <a:srgbClr val="808080"/>
              </a:solidFill>
              <a:miter lim="800000"/>
              <a:headEnd/>
              <a:tailEnd/>
            </a:ln>
          </p:spPr>
          <p:txBody>
            <a:bodyPr wrap="none" anchor="ctr"/>
            <a:lstStyle/>
            <a:p>
              <a:endParaRPr lang="en-US"/>
            </a:p>
          </p:txBody>
        </p:sp>
        <p:sp>
          <p:nvSpPr>
            <p:cNvPr id="1183" name="Rectangle 94"/>
            <p:cNvSpPr>
              <a:spLocks noChangeArrowheads="1"/>
            </p:cNvSpPr>
            <p:nvPr/>
          </p:nvSpPr>
          <p:spPr bwMode="auto">
            <a:xfrm>
              <a:off x="4128" y="3168"/>
              <a:ext cx="144" cy="144"/>
            </a:xfrm>
            <a:prstGeom prst="rect">
              <a:avLst/>
            </a:prstGeom>
            <a:noFill/>
            <a:ln w="9525">
              <a:solidFill>
                <a:srgbClr val="808080"/>
              </a:solidFill>
              <a:miter lim="800000"/>
              <a:headEnd/>
              <a:tailEnd/>
            </a:ln>
          </p:spPr>
          <p:txBody>
            <a:bodyPr wrap="none" anchor="ctr"/>
            <a:lstStyle/>
            <a:p>
              <a:endParaRPr lang="en-US"/>
            </a:p>
          </p:txBody>
        </p:sp>
        <p:sp>
          <p:nvSpPr>
            <p:cNvPr id="1184" name="Rectangle 95"/>
            <p:cNvSpPr>
              <a:spLocks noChangeArrowheads="1"/>
            </p:cNvSpPr>
            <p:nvPr/>
          </p:nvSpPr>
          <p:spPr bwMode="auto">
            <a:xfrm>
              <a:off x="4272" y="3168"/>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85" name="Rectangle 96"/>
            <p:cNvSpPr>
              <a:spLocks noChangeArrowheads="1"/>
            </p:cNvSpPr>
            <p:nvPr/>
          </p:nvSpPr>
          <p:spPr bwMode="auto">
            <a:xfrm>
              <a:off x="4416" y="3168"/>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86" name="Rectangle 97"/>
            <p:cNvSpPr>
              <a:spLocks noChangeArrowheads="1"/>
            </p:cNvSpPr>
            <p:nvPr/>
          </p:nvSpPr>
          <p:spPr bwMode="auto">
            <a:xfrm>
              <a:off x="4560" y="3168"/>
              <a:ext cx="144" cy="144"/>
            </a:xfrm>
            <a:prstGeom prst="rect">
              <a:avLst/>
            </a:prstGeom>
            <a:noFill/>
            <a:ln w="9525">
              <a:solidFill>
                <a:srgbClr val="808080"/>
              </a:solidFill>
              <a:miter lim="800000"/>
              <a:headEnd/>
              <a:tailEnd/>
            </a:ln>
          </p:spPr>
          <p:txBody>
            <a:bodyPr wrap="none" anchor="ctr"/>
            <a:lstStyle/>
            <a:p>
              <a:endParaRPr lang="en-US"/>
            </a:p>
          </p:txBody>
        </p:sp>
        <p:sp>
          <p:nvSpPr>
            <p:cNvPr id="1187" name="Rectangle 98"/>
            <p:cNvSpPr>
              <a:spLocks noChangeArrowheads="1"/>
            </p:cNvSpPr>
            <p:nvPr/>
          </p:nvSpPr>
          <p:spPr bwMode="auto">
            <a:xfrm>
              <a:off x="4704" y="3168"/>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88" name="Rectangle 99"/>
            <p:cNvSpPr>
              <a:spLocks noChangeArrowheads="1"/>
            </p:cNvSpPr>
            <p:nvPr/>
          </p:nvSpPr>
          <p:spPr bwMode="auto">
            <a:xfrm>
              <a:off x="4848" y="3168"/>
              <a:ext cx="144" cy="144"/>
            </a:xfrm>
            <a:prstGeom prst="rect">
              <a:avLst/>
            </a:prstGeom>
            <a:noFill/>
            <a:ln w="9525">
              <a:solidFill>
                <a:srgbClr val="808080"/>
              </a:solidFill>
              <a:miter lim="800000"/>
              <a:headEnd/>
              <a:tailEnd/>
            </a:ln>
          </p:spPr>
          <p:txBody>
            <a:bodyPr wrap="none" anchor="ctr"/>
            <a:lstStyle/>
            <a:p>
              <a:endParaRPr lang="en-US"/>
            </a:p>
          </p:txBody>
        </p:sp>
        <p:sp>
          <p:nvSpPr>
            <p:cNvPr id="1189" name="Rectangle 100"/>
            <p:cNvSpPr>
              <a:spLocks noChangeArrowheads="1"/>
            </p:cNvSpPr>
            <p:nvPr/>
          </p:nvSpPr>
          <p:spPr bwMode="auto">
            <a:xfrm>
              <a:off x="3984" y="3312"/>
              <a:ext cx="144" cy="144"/>
            </a:xfrm>
            <a:prstGeom prst="rect">
              <a:avLst/>
            </a:prstGeom>
            <a:noFill/>
            <a:ln w="9525">
              <a:solidFill>
                <a:srgbClr val="808080"/>
              </a:solidFill>
              <a:miter lim="800000"/>
              <a:headEnd/>
              <a:tailEnd/>
            </a:ln>
          </p:spPr>
          <p:txBody>
            <a:bodyPr wrap="none" anchor="ctr"/>
            <a:lstStyle/>
            <a:p>
              <a:endParaRPr lang="en-US"/>
            </a:p>
          </p:txBody>
        </p:sp>
        <p:sp>
          <p:nvSpPr>
            <p:cNvPr id="1190" name="Rectangle 101"/>
            <p:cNvSpPr>
              <a:spLocks noChangeArrowheads="1"/>
            </p:cNvSpPr>
            <p:nvPr/>
          </p:nvSpPr>
          <p:spPr bwMode="auto">
            <a:xfrm>
              <a:off x="4128"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1" name="Rectangle 102"/>
            <p:cNvSpPr>
              <a:spLocks noChangeArrowheads="1"/>
            </p:cNvSpPr>
            <p:nvPr/>
          </p:nvSpPr>
          <p:spPr bwMode="auto">
            <a:xfrm>
              <a:off x="4272"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2" name="Rectangle 103"/>
            <p:cNvSpPr>
              <a:spLocks noChangeArrowheads="1"/>
            </p:cNvSpPr>
            <p:nvPr/>
          </p:nvSpPr>
          <p:spPr bwMode="auto">
            <a:xfrm>
              <a:off x="4416"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3" name="Rectangle 104"/>
            <p:cNvSpPr>
              <a:spLocks noChangeArrowheads="1"/>
            </p:cNvSpPr>
            <p:nvPr/>
          </p:nvSpPr>
          <p:spPr bwMode="auto">
            <a:xfrm>
              <a:off x="4560"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4" name="Rectangle 105"/>
            <p:cNvSpPr>
              <a:spLocks noChangeArrowheads="1"/>
            </p:cNvSpPr>
            <p:nvPr/>
          </p:nvSpPr>
          <p:spPr bwMode="auto">
            <a:xfrm>
              <a:off x="4704"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5" name="Rectangle 106"/>
            <p:cNvSpPr>
              <a:spLocks noChangeArrowheads="1"/>
            </p:cNvSpPr>
            <p:nvPr/>
          </p:nvSpPr>
          <p:spPr bwMode="auto">
            <a:xfrm>
              <a:off x="4848"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grpSp>
      <p:sp>
        <p:nvSpPr>
          <p:cNvPr id="1032" name="AutoShape 107"/>
          <p:cNvSpPr>
            <a:spLocks noChangeArrowheads="1"/>
          </p:cNvSpPr>
          <p:nvPr/>
        </p:nvSpPr>
        <p:spPr bwMode="auto">
          <a:xfrm rot="2298940">
            <a:off x="4262278" y="2847520"/>
            <a:ext cx="1312200" cy="685800"/>
          </a:xfrm>
          <a:prstGeom prst="rightArrow">
            <a:avLst>
              <a:gd name="adj1" fmla="val 50000"/>
              <a:gd name="adj2" fmla="val 63889"/>
            </a:avLst>
          </a:prstGeom>
          <a:solidFill>
            <a:srgbClr val="FF0000"/>
          </a:solidFill>
          <a:ln w="25400">
            <a:solidFill>
              <a:srgbClr val="FFCC00"/>
            </a:solidFill>
            <a:miter lim="800000"/>
            <a:headEnd/>
            <a:tailEnd/>
          </a:ln>
        </p:spPr>
        <p:txBody>
          <a:bodyPr wrap="none" anchor="ctr"/>
          <a:lstStyle/>
          <a:p>
            <a:pPr algn="ctr"/>
            <a:r>
              <a:rPr lang="en-US" sz="2000" b="1" dirty="0">
                <a:latin typeface="AvantGarde Bk BT" pitchFamily="34" charset="0"/>
                <a:cs typeface="Lucida Sans Unicode" pitchFamily="34" charset="0"/>
              </a:rPr>
              <a:t>Raster</a:t>
            </a:r>
          </a:p>
        </p:txBody>
      </p:sp>
      <p:grpSp>
        <p:nvGrpSpPr>
          <p:cNvPr id="4" name="Group 120"/>
          <p:cNvGrpSpPr>
            <a:grpSpLocks/>
          </p:cNvGrpSpPr>
          <p:nvPr/>
        </p:nvGrpSpPr>
        <p:grpSpPr bwMode="auto">
          <a:xfrm>
            <a:off x="5438773" y="3259411"/>
            <a:ext cx="1423987" cy="2259322"/>
            <a:chOff x="2712" y="2516"/>
            <a:chExt cx="414" cy="698"/>
          </a:xfrm>
        </p:grpSpPr>
        <p:sp>
          <p:nvSpPr>
            <p:cNvPr id="1145" name="Text Box 121"/>
            <p:cNvSpPr txBox="1">
              <a:spLocks noChangeArrowheads="1"/>
            </p:cNvSpPr>
            <p:nvPr/>
          </p:nvSpPr>
          <p:spPr bwMode="auto">
            <a:xfrm>
              <a:off x="2712" y="2516"/>
              <a:ext cx="414" cy="162"/>
            </a:xfrm>
            <a:prstGeom prst="rect">
              <a:avLst/>
            </a:prstGeom>
            <a:noFill/>
            <a:ln w="9525">
              <a:noFill/>
              <a:miter lim="800000"/>
              <a:headEnd/>
              <a:tailEnd/>
            </a:ln>
          </p:spPr>
          <p:txBody>
            <a:bodyPr wrap="none">
              <a:spAutoFit/>
            </a:bodyPr>
            <a:lstStyle/>
            <a:p>
              <a:pPr algn="r"/>
              <a:r>
                <a:rPr lang="en-US" sz="2800" dirty="0">
                  <a:latin typeface="Arial" charset="0"/>
                  <a:cs typeface="Lucida Sans Unicode" pitchFamily="34" charset="0"/>
                </a:rPr>
                <a:t>Column</a:t>
              </a:r>
            </a:p>
          </p:txBody>
        </p:sp>
        <p:sp>
          <p:nvSpPr>
            <p:cNvPr id="1146" name="Line 122"/>
            <p:cNvSpPr>
              <a:spLocks noChangeShapeType="1"/>
            </p:cNvSpPr>
            <p:nvPr/>
          </p:nvSpPr>
          <p:spPr bwMode="auto">
            <a:xfrm>
              <a:off x="2992" y="2686"/>
              <a:ext cx="0" cy="528"/>
            </a:xfrm>
            <a:prstGeom prst="line">
              <a:avLst/>
            </a:prstGeom>
            <a:noFill/>
            <a:ln w="9525">
              <a:solidFill>
                <a:schemeClr val="tx1"/>
              </a:solidFill>
              <a:round/>
              <a:headEnd/>
              <a:tailEnd type="triangle" w="med" len="med"/>
            </a:ln>
          </p:spPr>
          <p:txBody>
            <a:bodyPr wrap="none" anchor="ctr"/>
            <a:lstStyle/>
            <a:p>
              <a:endParaRPr lang="en-US"/>
            </a:p>
          </p:txBody>
        </p:sp>
      </p:grpSp>
      <p:grpSp>
        <p:nvGrpSpPr>
          <p:cNvPr id="5" name="Group 123"/>
          <p:cNvGrpSpPr>
            <a:grpSpLocks/>
          </p:cNvGrpSpPr>
          <p:nvPr/>
        </p:nvGrpSpPr>
        <p:grpSpPr bwMode="auto">
          <a:xfrm>
            <a:off x="6821783" y="2799299"/>
            <a:ext cx="2112010" cy="524370"/>
            <a:chOff x="3430" y="2066"/>
            <a:chExt cx="440" cy="162"/>
          </a:xfrm>
        </p:grpSpPr>
        <p:sp>
          <p:nvSpPr>
            <p:cNvPr id="1143" name="Text Box 124"/>
            <p:cNvSpPr txBox="1">
              <a:spLocks noChangeArrowheads="1"/>
            </p:cNvSpPr>
            <p:nvPr/>
          </p:nvSpPr>
          <p:spPr bwMode="auto">
            <a:xfrm>
              <a:off x="3430" y="2066"/>
              <a:ext cx="188" cy="162"/>
            </a:xfrm>
            <a:prstGeom prst="rect">
              <a:avLst/>
            </a:prstGeom>
            <a:noFill/>
            <a:ln w="9525">
              <a:noFill/>
              <a:miter lim="800000"/>
              <a:headEnd/>
              <a:tailEnd/>
            </a:ln>
          </p:spPr>
          <p:txBody>
            <a:bodyPr wrap="none">
              <a:spAutoFit/>
            </a:bodyPr>
            <a:lstStyle/>
            <a:p>
              <a:r>
                <a:rPr lang="en-US" sz="2800" dirty="0">
                  <a:latin typeface="Arial" charset="0"/>
                  <a:cs typeface="Lucida Sans Unicode" pitchFamily="34" charset="0"/>
                </a:rPr>
                <a:t>Row</a:t>
              </a:r>
            </a:p>
          </p:txBody>
        </p:sp>
        <p:sp>
          <p:nvSpPr>
            <p:cNvPr id="1144" name="Line 125"/>
            <p:cNvSpPr>
              <a:spLocks noChangeShapeType="1"/>
            </p:cNvSpPr>
            <p:nvPr/>
          </p:nvSpPr>
          <p:spPr bwMode="auto">
            <a:xfrm>
              <a:off x="3630" y="2136"/>
              <a:ext cx="240" cy="0"/>
            </a:xfrm>
            <a:prstGeom prst="line">
              <a:avLst/>
            </a:prstGeom>
            <a:noFill/>
            <a:ln w="9525">
              <a:solidFill>
                <a:schemeClr val="tx1"/>
              </a:solidFill>
              <a:round/>
              <a:headEnd/>
              <a:tailEnd type="triangle" w="med" len="med"/>
            </a:ln>
          </p:spPr>
          <p:txBody>
            <a:bodyPr wrap="none" anchor="ctr"/>
            <a:lstStyle/>
            <a:p>
              <a:endParaRPr lang="en-US"/>
            </a:p>
          </p:txBody>
        </p:sp>
      </p:grpSp>
    </p:spTree>
    <p:extLst>
      <p:ext uri="{BB962C8B-B14F-4D97-AF65-F5344CB8AC3E}">
        <p14:creationId xmlns:p14="http://schemas.microsoft.com/office/powerpoint/2010/main" val="476110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212836" y="148168"/>
            <a:ext cx="10131425" cy="1456267"/>
          </a:xfrm>
        </p:spPr>
        <p:txBody>
          <a:bodyPr>
            <a:normAutofit/>
          </a:bodyPr>
          <a:lstStyle/>
          <a:p>
            <a:pPr eaLnBrk="1" hangingPunct="1"/>
            <a:r>
              <a:rPr lang="en-US" sz="6000" b="1" dirty="0"/>
              <a:t>Raster Representation</a:t>
            </a:r>
          </a:p>
        </p:txBody>
      </p:sp>
      <p:graphicFrame>
        <p:nvGraphicFramePr>
          <p:cNvPr id="1026" name="Object 4"/>
          <p:cNvGraphicFramePr>
            <a:graphicFrameLocks noChangeAspect="1"/>
          </p:cNvGraphicFramePr>
          <p:nvPr>
            <p:extLst>
              <p:ext uri="{D42A27DB-BD31-4B8C-83A1-F6EECF244321}">
                <p14:modId xmlns:p14="http://schemas.microsoft.com/office/powerpoint/2010/main" val="20769459"/>
              </p:ext>
            </p:extLst>
          </p:nvPr>
        </p:nvGraphicFramePr>
        <p:xfrm>
          <a:off x="1902159" y="2232158"/>
          <a:ext cx="2323115" cy="2328221"/>
        </p:xfrm>
        <a:graphic>
          <a:graphicData uri="http://schemas.openxmlformats.org/presentationml/2006/ole">
            <mc:AlternateContent xmlns:mc="http://schemas.openxmlformats.org/markup-compatibility/2006">
              <mc:Choice xmlns:v="urn:schemas-microsoft-com:vml" Requires="v">
                <p:oleObj spid="_x0000_s2081" name="Clip" r:id="rId4" imgW="1663920" imgH="1666440" progId="">
                  <p:embed/>
                </p:oleObj>
              </mc:Choice>
              <mc:Fallback>
                <p:oleObj name="Clip" r:id="rId4" imgW="1663920" imgH="1666440" progId="">
                  <p:embed/>
                  <p:pic>
                    <p:nvPicPr>
                      <p:cNvPr id="1026" name="Object 4"/>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2159" y="2232158"/>
                        <a:ext cx="2323115" cy="2328221"/>
                      </a:xfrm>
                      <a:prstGeom prst="rect">
                        <a:avLst/>
                      </a:prstGeom>
                      <a:noFill/>
                      <a:ln>
                        <a:noFill/>
                      </a:ln>
                    </p:spPr>
                  </p:pic>
                </p:oleObj>
              </mc:Fallback>
            </mc:AlternateContent>
          </a:graphicData>
        </a:graphic>
      </p:graphicFrame>
      <p:sp>
        <p:nvSpPr>
          <p:cNvPr id="1028" name="Text Box 5"/>
          <p:cNvSpPr txBox="1">
            <a:spLocks noChangeArrowheads="1"/>
          </p:cNvSpPr>
          <p:nvPr/>
        </p:nvSpPr>
        <p:spPr bwMode="auto">
          <a:xfrm>
            <a:off x="1781251" y="1577113"/>
            <a:ext cx="2257349" cy="584775"/>
          </a:xfrm>
          <a:prstGeom prst="rect">
            <a:avLst/>
          </a:prstGeom>
          <a:noFill/>
          <a:ln w="9525">
            <a:noFill/>
            <a:miter lim="800000"/>
            <a:headEnd/>
            <a:tailEnd/>
          </a:ln>
        </p:spPr>
        <p:txBody>
          <a:bodyPr wrap="none">
            <a:spAutoFit/>
          </a:bodyPr>
          <a:lstStyle/>
          <a:p>
            <a:r>
              <a:rPr lang="en-US" sz="3200" b="1" dirty="0">
                <a:latin typeface="AvantGarde Bk BT" pitchFamily="34" charset="0"/>
                <a:cs typeface="Lucida Sans Unicode" pitchFamily="34" charset="0"/>
              </a:rPr>
              <a:t>Real world</a:t>
            </a:r>
          </a:p>
        </p:txBody>
      </p:sp>
      <p:grpSp>
        <p:nvGrpSpPr>
          <p:cNvPr id="2" name="Group 6"/>
          <p:cNvGrpSpPr>
            <a:grpSpLocks/>
          </p:cNvGrpSpPr>
          <p:nvPr/>
        </p:nvGrpSpPr>
        <p:grpSpPr bwMode="auto">
          <a:xfrm>
            <a:off x="1822782" y="2155959"/>
            <a:ext cx="2573297" cy="2368416"/>
            <a:chOff x="2400" y="2352"/>
            <a:chExt cx="1008" cy="1008"/>
          </a:xfrm>
        </p:grpSpPr>
        <p:sp>
          <p:nvSpPr>
            <p:cNvPr id="1196" name="Rectangle 7"/>
            <p:cNvSpPr>
              <a:spLocks noChangeArrowheads="1"/>
            </p:cNvSpPr>
            <p:nvPr/>
          </p:nvSpPr>
          <p:spPr bwMode="auto">
            <a:xfrm>
              <a:off x="2400" y="2352"/>
              <a:ext cx="144" cy="144"/>
            </a:xfrm>
            <a:prstGeom prst="rect">
              <a:avLst/>
            </a:prstGeom>
            <a:noFill/>
            <a:ln w="9525">
              <a:solidFill>
                <a:srgbClr val="808080"/>
              </a:solidFill>
              <a:miter lim="800000"/>
              <a:headEnd/>
              <a:tailEnd/>
            </a:ln>
          </p:spPr>
          <p:txBody>
            <a:bodyPr wrap="none" anchor="ctr"/>
            <a:lstStyle/>
            <a:p>
              <a:endParaRPr lang="en-US"/>
            </a:p>
          </p:txBody>
        </p:sp>
        <p:sp>
          <p:nvSpPr>
            <p:cNvPr id="1197" name="Rectangle 8"/>
            <p:cNvSpPr>
              <a:spLocks noChangeArrowheads="1"/>
            </p:cNvSpPr>
            <p:nvPr/>
          </p:nvSpPr>
          <p:spPr bwMode="auto">
            <a:xfrm>
              <a:off x="2544" y="2352"/>
              <a:ext cx="144" cy="144"/>
            </a:xfrm>
            <a:prstGeom prst="rect">
              <a:avLst/>
            </a:prstGeom>
            <a:noFill/>
            <a:ln w="9525">
              <a:solidFill>
                <a:srgbClr val="808080"/>
              </a:solidFill>
              <a:miter lim="800000"/>
              <a:headEnd/>
              <a:tailEnd/>
            </a:ln>
          </p:spPr>
          <p:txBody>
            <a:bodyPr wrap="none" anchor="ctr"/>
            <a:lstStyle/>
            <a:p>
              <a:endParaRPr lang="en-US"/>
            </a:p>
          </p:txBody>
        </p:sp>
        <p:sp>
          <p:nvSpPr>
            <p:cNvPr id="1198" name="Rectangle 9"/>
            <p:cNvSpPr>
              <a:spLocks noChangeArrowheads="1"/>
            </p:cNvSpPr>
            <p:nvPr/>
          </p:nvSpPr>
          <p:spPr bwMode="auto">
            <a:xfrm>
              <a:off x="2688" y="2352"/>
              <a:ext cx="144" cy="144"/>
            </a:xfrm>
            <a:prstGeom prst="rect">
              <a:avLst/>
            </a:prstGeom>
            <a:noFill/>
            <a:ln w="9525">
              <a:solidFill>
                <a:srgbClr val="808080"/>
              </a:solidFill>
              <a:miter lim="800000"/>
              <a:headEnd/>
              <a:tailEnd/>
            </a:ln>
          </p:spPr>
          <p:txBody>
            <a:bodyPr wrap="none" anchor="ctr"/>
            <a:lstStyle/>
            <a:p>
              <a:endParaRPr lang="en-US"/>
            </a:p>
          </p:txBody>
        </p:sp>
        <p:sp>
          <p:nvSpPr>
            <p:cNvPr id="1199" name="Rectangle 10"/>
            <p:cNvSpPr>
              <a:spLocks noChangeArrowheads="1"/>
            </p:cNvSpPr>
            <p:nvPr/>
          </p:nvSpPr>
          <p:spPr bwMode="auto">
            <a:xfrm>
              <a:off x="2832" y="2352"/>
              <a:ext cx="144" cy="144"/>
            </a:xfrm>
            <a:prstGeom prst="rect">
              <a:avLst/>
            </a:prstGeom>
            <a:noFill/>
            <a:ln w="9525">
              <a:solidFill>
                <a:srgbClr val="808080"/>
              </a:solidFill>
              <a:miter lim="800000"/>
              <a:headEnd/>
              <a:tailEnd/>
            </a:ln>
          </p:spPr>
          <p:txBody>
            <a:bodyPr wrap="none" anchor="ctr"/>
            <a:lstStyle/>
            <a:p>
              <a:endParaRPr lang="en-US"/>
            </a:p>
          </p:txBody>
        </p:sp>
        <p:sp>
          <p:nvSpPr>
            <p:cNvPr id="1200" name="Rectangle 11"/>
            <p:cNvSpPr>
              <a:spLocks noChangeArrowheads="1"/>
            </p:cNvSpPr>
            <p:nvPr/>
          </p:nvSpPr>
          <p:spPr bwMode="auto">
            <a:xfrm>
              <a:off x="2976" y="2352"/>
              <a:ext cx="144" cy="144"/>
            </a:xfrm>
            <a:prstGeom prst="rect">
              <a:avLst/>
            </a:prstGeom>
            <a:noFill/>
            <a:ln w="9525">
              <a:solidFill>
                <a:srgbClr val="808080"/>
              </a:solidFill>
              <a:miter lim="800000"/>
              <a:headEnd/>
              <a:tailEnd/>
            </a:ln>
          </p:spPr>
          <p:txBody>
            <a:bodyPr wrap="none" anchor="ctr"/>
            <a:lstStyle/>
            <a:p>
              <a:endParaRPr lang="en-US"/>
            </a:p>
          </p:txBody>
        </p:sp>
        <p:sp>
          <p:nvSpPr>
            <p:cNvPr id="1201" name="Rectangle 12"/>
            <p:cNvSpPr>
              <a:spLocks noChangeArrowheads="1"/>
            </p:cNvSpPr>
            <p:nvPr/>
          </p:nvSpPr>
          <p:spPr bwMode="auto">
            <a:xfrm>
              <a:off x="3120" y="2352"/>
              <a:ext cx="144" cy="144"/>
            </a:xfrm>
            <a:prstGeom prst="rect">
              <a:avLst/>
            </a:prstGeom>
            <a:noFill/>
            <a:ln w="9525">
              <a:solidFill>
                <a:srgbClr val="808080"/>
              </a:solidFill>
              <a:miter lim="800000"/>
              <a:headEnd/>
              <a:tailEnd/>
            </a:ln>
          </p:spPr>
          <p:txBody>
            <a:bodyPr wrap="none" anchor="ctr"/>
            <a:lstStyle/>
            <a:p>
              <a:endParaRPr lang="en-US"/>
            </a:p>
          </p:txBody>
        </p:sp>
        <p:sp>
          <p:nvSpPr>
            <p:cNvPr id="1202" name="Rectangle 13"/>
            <p:cNvSpPr>
              <a:spLocks noChangeArrowheads="1"/>
            </p:cNvSpPr>
            <p:nvPr/>
          </p:nvSpPr>
          <p:spPr bwMode="auto">
            <a:xfrm>
              <a:off x="3264" y="2352"/>
              <a:ext cx="144" cy="144"/>
            </a:xfrm>
            <a:prstGeom prst="rect">
              <a:avLst/>
            </a:prstGeom>
            <a:noFill/>
            <a:ln w="9525">
              <a:solidFill>
                <a:srgbClr val="808080"/>
              </a:solidFill>
              <a:miter lim="800000"/>
              <a:headEnd/>
              <a:tailEnd/>
            </a:ln>
          </p:spPr>
          <p:txBody>
            <a:bodyPr wrap="none" anchor="ctr"/>
            <a:lstStyle/>
            <a:p>
              <a:endParaRPr lang="en-US"/>
            </a:p>
          </p:txBody>
        </p:sp>
        <p:sp>
          <p:nvSpPr>
            <p:cNvPr id="1203" name="Rectangle 14"/>
            <p:cNvSpPr>
              <a:spLocks noChangeArrowheads="1"/>
            </p:cNvSpPr>
            <p:nvPr/>
          </p:nvSpPr>
          <p:spPr bwMode="auto">
            <a:xfrm>
              <a:off x="2400" y="2496"/>
              <a:ext cx="144" cy="144"/>
            </a:xfrm>
            <a:prstGeom prst="rect">
              <a:avLst/>
            </a:prstGeom>
            <a:noFill/>
            <a:ln w="9525">
              <a:solidFill>
                <a:srgbClr val="808080"/>
              </a:solidFill>
              <a:miter lim="800000"/>
              <a:headEnd/>
              <a:tailEnd/>
            </a:ln>
          </p:spPr>
          <p:txBody>
            <a:bodyPr wrap="none" anchor="ctr"/>
            <a:lstStyle/>
            <a:p>
              <a:endParaRPr lang="en-US"/>
            </a:p>
          </p:txBody>
        </p:sp>
        <p:sp>
          <p:nvSpPr>
            <p:cNvPr id="1204" name="Rectangle 15"/>
            <p:cNvSpPr>
              <a:spLocks noChangeArrowheads="1"/>
            </p:cNvSpPr>
            <p:nvPr/>
          </p:nvSpPr>
          <p:spPr bwMode="auto">
            <a:xfrm>
              <a:off x="2544" y="2496"/>
              <a:ext cx="144" cy="144"/>
            </a:xfrm>
            <a:prstGeom prst="rect">
              <a:avLst/>
            </a:prstGeom>
            <a:noFill/>
            <a:ln w="9525">
              <a:solidFill>
                <a:srgbClr val="808080"/>
              </a:solidFill>
              <a:miter lim="800000"/>
              <a:headEnd/>
              <a:tailEnd/>
            </a:ln>
          </p:spPr>
          <p:txBody>
            <a:bodyPr wrap="none" anchor="ctr"/>
            <a:lstStyle/>
            <a:p>
              <a:endParaRPr lang="en-US"/>
            </a:p>
          </p:txBody>
        </p:sp>
        <p:sp>
          <p:nvSpPr>
            <p:cNvPr id="1205" name="Rectangle 16"/>
            <p:cNvSpPr>
              <a:spLocks noChangeArrowheads="1"/>
            </p:cNvSpPr>
            <p:nvPr/>
          </p:nvSpPr>
          <p:spPr bwMode="auto">
            <a:xfrm>
              <a:off x="2688" y="2496"/>
              <a:ext cx="144" cy="144"/>
            </a:xfrm>
            <a:prstGeom prst="rect">
              <a:avLst/>
            </a:prstGeom>
            <a:noFill/>
            <a:ln w="9525">
              <a:solidFill>
                <a:srgbClr val="808080"/>
              </a:solidFill>
              <a:miter lim="800000"/>
              <a:headEnd/>
              <a:tailEnd/>
            </a:ln>
          </p:spPr>
          <p:txBody>
            <a:bodyPr wrap="none" anchor="ctr"/>
            <a:lstStyle/>
            <a:p>
              <a:endParaRPr lang="en-US"/>
            </a:p>
          </p:txBody>
        </p:sp>
        <p:sp>
          <p:nvSpPr>
            <p:cNvPr id="1206" name="Rectangle 17"/>
            <p:cNvSpPr>
              <a:spLocks noChangeArrowheads="1"/>
            </p:cNvSpPr>
            <p:nvPr/>
          </p:nvSpPr>
          <p:spPr bwMode="auto">
            <a:xfrm>
              <a:off x="2832" y="2496"/>
              <a:ext cx="144" cy="144"/>
            </a:xfrm>
            <a:prstGeom prst="rect">
              <a:avLst/>
            </a:prstGeom>
            <a:noFill/>
            <a:ln w="9525">
              <a:solidFill>
                <a:srgbClr val="808080"/>
              </a:solidFill>
              <a:miter lim="800000"/>
              <a:headEnd/>
              <a:tailEnd/>
            </a:ln>
          </p:spPr>
          <p:txBody>
            <a:bodyPr wrap="none" anchor="ctr"/>
            <a:lstStyle/>
            <a:p>
              <a:endParaRPr lang="en-US"/>
            </a:p>
          </p:txBody>
        </p:sp>
        <p:sp>
          <p:nvSpPr>
            <p:cNvPr id="1207" name="Rectangle 18"/>
            <p:cNvSpPr>
              <a:spLocks noChangeArrowheads="1"/>
            </p:cNvSpPr>
            <p:nvPr/>
          </p:nvSpPr>
          <p:spPr bwMode="auto">
            <a:xfrm>
              <a:off x="2976" y="2496"/>
              <a:ext cx="144" cy="144"/>
            </a:xfrm>
            <a:prstGeom prst="rect">
              <a:avLst/>
            </a:prstGeom>
            <a:noFill/>
            <a:ln w="9525">
              <a:solidFill>
                <a:srgbClr val="808080"/>
              </a:solidFill>
              <a:miter lim="800000"/>
              <a:headEnd/>
              <a:tailEnd/>
            </a:ln>
          </p:spPr>
          <p:txBody>
            <a:bodyPr wrap="none" anchor="ctr"/>
            <a:lstStyle/>
            <a:p>
              <a:endParaRPr lang="en-US"/>
            </a:p>
          </p:txBody>
        </p:sp>
        <p:sp>
          <p:nvSpPr>
            <p:cNvPr id="1208" name="Rectangle 19"/>
            <p:cNvSpPr>
              <a:spLocks noChangeArrowheads="1"/>
            </p:cNvSpPr>
            <p:nvPr/>
          </p:nvSpPr>
          <p:spPr bwMode="auto">
            <a:xfrm>
              <a:off x="3120" y="2496"/>
              <a:ext cx="144" cy="144"/>
            </a:xfrm>
            <a:prstGeom prst="rect">
              <a:avLst/>
            </a:prstGeom>
            <a:noFill/>
            <a:ln w="9525">
              <a:solidFill>
                <a:srgbClr val="808080"/>
              </a:solidFill>
              <a:miter lim="800000"/>
              <a:headEnd/>
              <a:tailEnd/>
            </a:ln>
          </p:spPr>
          <p:txBody>
            <a:bodyPr wrap="none" anchor="ctr"/>
            <a:lstStyle/>
            <a:p>
              <a:endParaRPr lang="en-US"/>
            </a:p>
          </p:txBody>
        </p:sp>
        <p:sp>
          <p:nvSpPr>
            <p:cNvPr id="1209" name="Rectangle 20"/>
            <p:cNvSpPr>
              <a:spLocks noChangeArrowheads="1"/>
            </p:cNvSpPr>
            <p:nvPr/>
          </p:nvSpPr>
          <p:spPr bwMode="auto">
            <a:xfrm>
              <a:off x="3264" y="2496"/>
              <a:ext cx="144" cy="144"/>
            </a:xfrm>
            <a:prstGeom prst="rect">
              <a:avLst/>
            </a:prstGeom>
            <a:noFill/>
            <a:ln w="9525">
              <a:solidFill>
                <a:srgbClr val="808080"/>
              </a:solidFill>
              <a:miter lim="800000"/>
              <a:headEnd/>
              <a:tailEnd/>
            </a:ln>
          </p:spPr>
          <p:txBody>
            <a:bodyPr wrap="none" anchor="ctr"/>
            <a:lstStyle/>
            <a:p>
              <a:endParaRPr lang="en-US"/>
            </a:p>
          </p:txBody>
        </p:sp>
        <p:sp>
          <p:nvSpPr>
            <p:cNvPr id="1210" name="Rectangle 21"/>
            <p:cNvSpPr>
              <a:spLocks noChangeArrowheads="1"/>
            </p:cNvSpPr>
            <p:nvPr/>
          </p:nvSpPr>
          <p:spPr bwMode="auto">
            <a:xfrm>
              <a:off x="2400" y="2640"/>
              <a:ext cx="144" cy="144"/>
            </a:xfrm>
            <a:prstGeom prst="rect">
              <a:avLst/>
            </a:prstGeom>
            <a:noFill/>
            <a:ln w="9525">
              <a:solidFill>
                <a:srgbClr val="808080"/>
              </a:solidFill>
              <a:miter lim="800000"/>
              <a:headEnd/>
              <a:tailEnd/>
            </a:ln>
          </p:spPr>
          <p:txBody>
            <a:bodyPr wrap="none" anchor="ctr"/>
            <a:lstStyle/>
            <a:p>
              <a:endParaRPr lang="en-US"/>
            </a:p>
          </p:txBody>
        </p:sp>
        <p:sp>
          <p:nvSpPr>
            <p:cNvPr id="1211" name="Rectangle 22"/>
            <p:cNvSpPr>
              <a:spLocks noChangeArrowheads="1"/>
            </p:cNvSpPr>
            <p:nvPr/>
          </p:nvSpPr>
          <p:spPr bwMode="auto">
            <a:xfrm>
              <a:off x="2544" y="2640"/>
              <a:ext cx="144" cy="144"/>
            </a:xfrm>
            <a:prstGeom prst="rect">
              <a:avLst/>
            </a:prstGeom>
            <a:noFill/>
            <a:ln w="9525">
              <a:solidFill>
                <a:srgbClr val="808080"/>
              </a:solidFill>
              <a:miter lim="800000"/>
              <a:headEnd/>
              <a:tailEnd/>
            </a:ln>
          </p:spPr>
          <p:txBody>
            <a:bodyPr wrap="none" anchor="ctr"/>
            <a:lstStyle/>
            <a:p>
              <a:endParaRPr lang="en-US"/>
            </a:p>
          </p:txBody>
        </p:sp>
        <p:sp>
          <p:nvSpPr>
            <p:cNvPr id="1212" name="Rectangle 23"/>
            <p:cNvSpPr>
              <a:spLocks noChangeArrowheads="1"/>
            </p:cNvSpPr>
            <p:nvPr/>
          </p:nvSpPr>
          <p:spPr bwMode="auto">
            <a:xfrm>
              <a:off x="2688" y="2640"/>
              <a:ext cx="144" cy="144"/>
            </a:xfrm>
            <a:prstGeom prst="rect">
              <a:avLst/>
            </a:prstGeom>
            <a:noFill/>
            <a:ln w="9525">
              <a:solidFill>
                <a:srgbClr val="808080"/>
              </a:solidFill>
              <a:miter lim="800000"/>
              <a:headEnd/>
              <a:tailEnd/>
            </a:ln>
          </p:spPr>
          <p:txBody>
            <a:bodyPr wrap="none" anchor="ctr"/>
            <a:lstStyle/>
            <a:p>
              <a:endParaRPr lang="en-US"/>
            </a:p>
          </p:txBody>
        </p:sp>
        <p:sp>
          <p:nvSpPr>
            <p:cNvPr id="1213" name="Rectangle 24"/>
            <p:cNvSpPr>
              <a:spLocks noChangeArrowheads="1"/>
            </p:cNvSpPr>
            <p:nvPr/>
          </p:nvSpPr>
          <p:spPr bwMode="auto">
            <a:xfrm>
              <a:off x="2832" y="2640"/>
              <a:ext cx="144" cy="144"/>
            </a:xfrm>
            <a:prstGeom prst="rect">
              <a:avLst/>
            </a:prstGeom>
            <a:noFill/>
            <a:ln w="9525">
              <a:solidFill>
                <a:srgbClr val="808080"/>
              </a:solidFill>
              <a:miter lim="800000"/>
              <a:headEnd/>
              <a:tailEnd/>
            </a:ln>
          </p:spPr>
          <p:txBody>
            <a:bodyPr wrap="none" anchor="ctr"/>
            <a:lstStyle/>
            <a:p>
              <a:endParaRPr lang="en-US"/>
            </a:p>
          </p:txBody>
        </p:sp>
        <p:sp>
          <p:nvSpPr>
            <p:cNvPr id="1214" name="Rectangle 25"/>
            <p:cNvSpPr>
              <a:spLocks noChangeArrowheads="1"/>
            </p:cNvSpPr>
            <p:nvPr/>
          </p:nvSpPr>
          <p:spPr bwMode="auto">
            <a:xfrm>
              <a:off x="2976" y="2640"/>
              <a:ext cx="144" cy="144"/>
            </a:xfrm>
            <a:prstGeom prst="rect">
              <a:avLst/>
            </a:prstGeom>
            <a:noFill/>
            <a:ln w="9525">
              <a:solidFill>
                <a:srgbClr val="808080"/>
              </a:solidFill>
              <a:miter lim="800000"/>
              <a:headEnd/>
              <a:tailEnd/>
            </a:ln>
          </p:spPr>
          <p:txBody>
            <a:bodyPr wrap="none" anchor="ctr"/>
            <a:lstStyle/>
            <a:p>
              <a:endParaRPr lang="en-US"/>
            </a:p>
          </p:txBody>
        </p:sp>
        <p:sp>
          <p:nvSpPr>
            <p:cNvPr id="1215" name="Rectangle 26"/>
            <p:cNvSpPr>
              <a:spLocks noChangeArrowheads="1"/>
            </p:cNvSpPr>
            <p:nvPr/>
          </p:nvSpPr>
          <p:spPr bwMode="auto">
            <a:xfrm>
              <a:off x="3120" y="2640"/>
              <a:ext cx="144" cy="144"/>
            </a:xfrm>
            <a:prstGeom prst="rect">
              <a:avLst/>
            </a:prstGeom>
            <a:noFill/>
            <a:ln w="9525">
              <a:solidFill>
                <a:srgbClr val="808080"/>
              </a:solidFill>
              <a:miter lim="800000"/>
              <a:headEnd/>
              <a:tailEnd/>
            </a:ln>
          </p:spPr>
          <p:txBody>
            <a:bodyPr wrap="none" anchor="ctr"/>
            <a:lstStyle/>
            <a:p>
              <a:endParaRPr lang="en-US"/>
            </a:p>
          </p:txBody>
        </p:sp>
        <p:sp>
          <p:nvSpPr>
            <p:cNvPr id="1216" name="Rectangle 27"/>
            <p:cNvSpPr>
              <a:spLocks noChangeArrowheads="1"/>
            </p:cNvSpPr>
            <p:nvPr/>
          </p:nvSpPr>
          <p:spPr bwMode="auto">
            <a:xfrm>
              <a:off x="3264" y="2640"/>
              <a:ext cx="144" cy="144"/>
            </a:xfrm>
            <a:prstGeom prst="rect">
              <a:avLst/>
            </a:prstGeom>
            <a:noFill/>
            <a:ln w="9525">
              <a:solidFill>
                <a:srgbClr val="808080"/>
              </a:solidFill>
              <a:miter lim="800000"/>
              <a:headEnd/>
              <a:tailEnd/>
            </a:ln>
          </p:spPr>
          <p:txBody>
            <a:bodyPr wrap="none" anchor="ctr"/>
            <a:lstStyle/>
            <a:p>
              <a:endParaRPr lang="en-US"/>
            </a:p>
          </p:txBody>
        </p:sp>
        <p:sp>
          <p:nvSpPr>
            <p:cNvPr id="1217" name="Rectangle 28"/>
            <p:cNvSpPr>
              <a:spLocks noChangeArrowheads="1"/>
            </p:cNvSpPr>
            <p:nvPr/>
          </p:nvSpPr>
          <p:spPr bwMode="auto">
            <a:xfrm>
              <a:off x="2400" y="2784"/>
              <a:ext cx="144" cy="144"/>
            </a:xfrm>
            <a:prstGeom prst="rect">
              <a:avLst/>
            </a:prstGeom>
            <a:noFill/>
            <a:ln w="9525">
              <a:solidFill>
                <a:srgbClr val="808080"/>
              </a:solidFill>
              <a:miter lim="800000"/>
              <a:headEnd/>
              <a:tailEnd/>
            </a:ln>
          </p:spPr>
          <p:txBody>
            <a:bodyPr wrap="none" anchor="ctr"/>
            <a:lstStyle/>
            <a:p>
              <a:endParaRPr lang="en-US"/>
            </a:p>
          </p:txBody>
        </p:sp>
        <p:sp>
          <p:nvSpPr>
            <p:cNvPr id="1218" name="Rectangle 29"/>
            <p:cNvSpPr>
              <a:spLocks noChangeArrowheads="1"/>
            </p:cNvSpPr>
            <p:nvPr/>
          </p:nvSpPr>
          <p:spPr bwMode="auto">
            <a:xfrm>
              <a:off x="2544" y="2784"/>
              <a:ext cx="144" cy="144"/>
            </a:xfrm>
            <a:prstGeom prst="rect">
              <a:avLst/>
            </a:prstGeom>
            <a:noFill/>
            <a:ln w="9525">
              <a:solidFill>
                <a:srgbClr val="808080"/>
              </a:solidFill>
              <a:miter lim="800000"/>
              <a:headEnd/>
              <a:tailEnd/>
            </a:ln>
          </p:spPr>
          <p:txBody>
            <a:bodyPr wrap="none" anchor="ctr"/>
            <a:lstStyle/>
            <a:p>
              <a:endParaRPr lang="en-US"/>
            </a:p>
          </p:txBody>
        </p:sp>
        <p:sp>
          <p:nvSpPr>
            <p:cNvPr id="1219" name="Rectangle 30"/>
            <p:cNvSpPr>
              <a:spLocks noChangeArrowheads="1"/>
            </p:cNvSpPr>
            <p:nvPr/>
          </p:nvSpPr>
          <p:spPr bwMode="auto">
            <a:xfrm>
              <a:off x="2688" y="2784"/>
              <a:ext cx="144" cy="144"/>
            </a:xfrm>
            <a:prstGeom prst="rect">
              <a:avLst/>
            </a:prstGeom>
            <a:noFill/>
            <a:ln w="9525">
              <a:solidFill>
                <a:srgbClr val="808080"/>
              </a:solidFill>
              <a:miter lim="800000"/>
              <a:headEnd/>
              <a:tailEnd/>
            </a:ln>
          </p:spPr>
          <p:txBody>
            <a:bodyPr wrap="none" anchor="ctr"/>
            <a:lstStyle/>
            <a:p>
              <a:endParaRPr lang="en-US"/>
            </a:p>
          </p:txBody>
        </p:sp>
        <p:sp>
          <p:nvSpPr>
            <p:cNvPr id="1220" name="Rectangle 31"/>
            <p:cNvSpPr>
              <a:spLocks noChangeArrowheads="1"/>
            </p:cNvSpPr>
            <p:nvPr/>
          </p:nvSpPr>
          <p:spPr bwMode="auto">
            <a:xfrm>
              <a:off x="2832" y="2784"/>
              <a:ext cx="144" cy="144"/>
            </a:xfrm>
            <a:prstGeom prst="rect">
              <a:avLst/>
            </a:prstGeom>
            <a:noFill/>
            <a:ln w="9525">
              <a:solidFill>
                <a:srgbClr val="808080"/>
              </a:solidFill>
              <a:miter lim="800000"/>
              <a:headEnd/>
              <a:tailEnd/>
            </a:ln>
          </p:spPr>
          <p:txBody>
            <a:bodyPr wrap="none" anchor="ctr"/>
            <a:lstStyle/>
            <a:p>
              <a:endParaRPr lang="en-US"/>
            </a:p>
          </p:txBody>
        </p:sp>
        <p:sp>
          <p:nvSpPr>
            <p:cNvPr id="1221" name="Rectangle 32"/>
            <p:cNvSpPr>
              <a:spLocks noChangeArrowheads="1"/>
            </p:cNvSpPr>
            <p:nvPr/>
          </p:nvSpPr>
          <p:spPr bwMode="auto">
            <a:xfrm>
              <a:off x="2976" y="2784"/>
              <a:ext cx="144" cy="144"/>
            </a:xfrm>
            <a:prstGeom prst="rect">
              <a:avLst/>
            </a:prstGeom>
            <a:noFill/>
            <a:ln w="9525">
              <a:solidFill>
                <a:srgbClr val="808080"/>
              </a:solidFill>
              <a:miter lim="800000"/>
              <a:headEnd/>
              <a:tailEnd/>
            </a:ln>
          </p:spPr>
          <p:txBody>
            <a:bodyPr wrap="none" anchor="ctr"/>
            <a:lstStyle/>
            <a:p>
              <a:endParaRPr lang="en-US"/>
            </a:p>
          </p:txBody>
        </p:sp>
        <p:sp>
          <p:nvSpPr>
            <p:cNvPr id="1222" name="Rectangle 33"/>
            <p:cNvSpPr>
              <a:spLocks noChangeArrowheads="1"/>
            </p:cNvSpPr>
            <p:nvPr/>
          </p:nvSpPr>
          <p:spPr bwMode="auto">
            <a:xfrm>
              <a:off x="3120" y="2784"/>
              <a:ext cx="144" cy="144"/>
            </a:xfrm>
            <a:prstGeom prst="rect">
              <a:avLst/>
            </a:prstGeom>
            <a:noFill/>
            <a:ln w="9525">
              <a:solidFill>
                <a:srgbClr val="808080"/>
              </a:solidFill>
              <a:miter lim="800000"/>
              <a:headEnd/>
              <a:tailEnd/>
            </a:ln>
          </p:spPr>
          <p:txBody>
            <a:bodyPr wrap="none" anchor="ctr"/>
            <a:lstStyle/>
            <a:p>
              <a:endParaRPr lang="en-US"/>
            </a:p>
          </p:txBody>
        </p:sp>
        <p:sp>
          <p:nvSpPr>
            <p:cNvPr id="1223" name="Rectangle 34"/>
            <p:cNvSpPr>
              <a:spLocks noChangeArrowheads="1"/>
            </p:cNvSpPr>
            <p:nvPr/>
          </p:nvSpPr>
          <p:spPr bwMode="auto">
            <a:xfrm>
              <a:off x="3264" y="2784"/>
              <a:ext cx="144" cy="144"/>
            </a:xfrm>
            <a:prstGeom prst="rect">
              <a:avLst/>
            </a:prstGeom>
            <a:noFill/>
            <a:ln w="9525">
              <a:solidFill>
                <a:srgbClr val="808080"/>
              </a:solidFill>
              <a:miter lim="800000"/>
              <a:headEnd/>
              <a:tailEnd/>
            </a:ln>
          </p:spPr>
          <p:txBody>
            <a:bodyPr wrap="none" anchor="ctr"/>
            <a:lstStyle/>
            <a:p>
              <a:endParaRPr lang="en-US"/>
            </a:p>
          </p:txBody>
        </p:sp>
        <p:sp>
          <p:nvSpPr>
            <p:cNvPr id="1224" name="Rectangle 35"/>
            <p:cNvSpPr>
              <a:spLocks noChangeArrowheads="1"/>
            </p:cNvSpPr>
            <p:nvPr/>
          </p:nvSpPr>
          <p:spPr bwMode="auto">
            <a:xfrm>
              <a:off x="2400" y="2928"/>
              <a:ext cx="144" cy="144"/>
            </a:xfrm>
            <a:prstGeom prst="rect">
              <a:avLst/>
            </a:prstGeom>
            <a:noFill/>
            <a:ln w="9525">
              <a:solidFill>
                <a:srgbClr val="808080"/>
              </a:solidFill>
              <a:miter lim="800000"/>
              <a:headEnd/>
              <a:tailEnd/>
            </a:ln>
          </p:spPr>
          <p:txBody>
            <a:bodyPr wrap="none" anchor="ctr"/>
            <a:lstStyle/>
            <a:p>
              <a:endParaRPr lang="en-US"/>
            </a:p>
          </p:txBody>
        </p:sp>
        <p:sp>
          <p:nvSpPr>
            <p:cNvPr id="1225" name="Rectangle 36"/>
            <p:cNvSpPr>
              <a:spLocks noChangeArrowheads="1"/>
            </p:cNvSpPr>
            <p:nvPr/>
          </p:nvSpPr>
          <p:spPr bwMode="auto">
            <a:xfrm>
              <a:off x="2544" y="2928"/>
              <a:ext cx="144" cy="144"/>
            </a:xfrm>
            <a:prstGeom prst="rect">
              <a:avLst/>
            </a:prstGeom>
            <a:noFill/>
            <a:ln w="9525">
              <a:solidFill>
                <a:srgbClr val="808080"/>
              </a:solidFill>
              <a:miter lim="800000"/>
              <a:headEnd/>
              <a:tailEnd/>
            </a:ln>
          </p:spPr>
          <p:txBody>
            <a:bodyPr wrap="none" anchor="ctr"/>
            <a:lstStyle/>
            <a:p>
              <a:endParaRPr lang="en-US"/>
            </a:p>
          </p:txBody>
        </p:sp>
        <p:sp>
          <p:nvSpPr>
            <p:cNvPr id="1226" name="Rectangle 37"/>
            <p:cNvSpPr>
              <a:spLocks noChangeArrowheads="1"/>
            </p:cNvSpPr>
            <p:nvPr/>
          </p:nvSpPr>
          <p:spPr bwMode="auto">
            <a:xfrm>
              <a:off x="2688" y="2928"/>
              <a:ext cx="144" cy="144"/>
            </a:xfrm>
            <a:prstGeom prst="rect">
              <a:avLst/>
            </a:prstGeom>
            <a:noFill/>
            <a:ln w="9525">
              <a:solidFill>
                <a:srgbClr val="808080"/>
              </a:solidFill>
              <a:miter lim="800000"/>
              <a:headEnd/>
              <a:tailEnd/>
            </a:ln>
          </p:spPr>
          <p:txBody>
            <a:bodyPr wrap="none" anchor="ctr"/>
            <a:lstStyle/>
            <a:p>
              <a:endParaRPr lang="en-US"/>
            </a:p>
          </p:txBody>
        </p:sp>
        <p:sp>
          <p:nvSpPr>
            <p:cNvPr id="1227" name="Rectangle 38"/>
            <p:cNvSpPr>
              <a:spLocks noChangeArrowheads="1"/>
            </p:cNvSpPr>
            <p:nvPr/>
          </p:nvSpPr>
          <p:spPr bwMode="auto">
            <a:xfrm>
              <a:off x="2832" y="2928"/>
              <a:ext cx="144" cy="144"/>
            </a:xfrm>
            <a:prstGeom prst="rect">
              <a:avLst/>
            </a:prstGeom>
            <a:noFill/>
            <a:ln w="9525">
              <a:solidFill>
                <a:srgbClr val="808080"/>
              </a:solidFill>
              <a:miter lim="800000"/>
              <a:headEnd/>
              <a:tailEnd/>
            </a:ln>
          </p:spPr>
          <p:txBody>
            <a:bodyPr wrap="none" anchor="ctr"/>
            <a:lstStyle/>
            <a:p>
              <a:endParaRPr lang="en-US"/>
            </a:p>
          </p:txBody>
        </p:sp>
        <p:sp>
          <p:nvSpPr>
            <p:cNvPr id="1228" name="Rectangle 39"/>
            <p:cNvSpPr>
              <a:spLocks noChangeArrowheads="1"/>
            </p:cNvSpPr>
            <p:nvPr/>
          </p:nvSpPr>
          <p:spPr bwMode="auto">
            <a:xfrm>
              <a:off x="2976" y="2928"/>
              <a:ext cx="144" cy="144"/>
            </a:xfrm>
            <a:prstGeom prst="rect">
              <a:avLst/>
            </a:prstGeom>
            <a:noFill/>
            <a:ln w="9525">
              <a:solidFill>
                <a:srgbClr val="808080"/>
              </a:solidFill>
              <a:miter lim="800000"/>
              <a:headEnd/>
              <a:tailEnd/>
            </a:ln>
          </p:spPr>
          <p:txBody>
            <a:bodyPr wrap="none" anchor="ctr"/>
            <a:lstStyle/>
            <a:p>
              <a:endParaRPr lang="en-US"/>
            </a:p>
          </p:txBody>
        </p:sp>
        <p:sp>
          <p:nvSpPr>
            <p:cNvPr id="1229" name="Rectangle 40"/>
            <p:cNvSpPr>
              <a:spLocks noChangeArrowheads="1"/>
            </p:cNvSpPr>
            <p:nvPr/>
          </p:nvSpPr>
          <p:spPr bwMode="auto">
            <a:xfrm>
              <a:off x="3120" y="2928"/>
              <a:ext cx="144" cy="144"/>
            </a:xfrm>
            <a:prstGeom prst="rect">
              <a:avLst/>
            </a:prstGeom>
            <a:noFill/>
            <a:ln w="9525">
              <a:solidFill>
                <a:srgbClr val="808080"/>
              </a:solidFill>
              <a:miter lim="800000"/>
              <a:headEnd/>
              <a:tailEnd/>
            </a:ln>
          </p:spPr>
          <p:txBody>
            <a:bodyPr wrap="none" anchor="ctr"/>
            <a:lstStyle/>
            <a:p>
              <a:endParaRPr lang="en-US"/>
            </a:p>
          </p:txBody>
        </p:sp>
        <p:sp>
          <p:nvSpPr>
            <p:cNvPr id="1230" name="Rectangle 41"/>
            <p:cNvSpPr>
              <a:spLocks noChangeArrowheads="1"/>
            </p:cNvSpPr>
            <p:nvPr/>
          </p:nvSpPr>
          <p:spPr bwMode="auto">
            <a:xfrm>
              <a:off x="3264" y="2928"/>
              <a:ext cx="144" cy="144"/>
            </a:xfrm>
            <a:prstGeom prst="rect">
              <a:avLst/>
            </a:prstGeom>
            <a:noFill/>
            <a:ln w="9525">
              <a:solidFill>
                <a:srgbClr val="808080"/>
              </a:solidFill>
              <a:miter lim="800000"/>
              <a:headEnd/>
              <a:tailEnd/>
            </a:ln>
          </p:spPr>
          <p:txBody>
            <a:bodyPr wrap="none" anchor="ctr"/>
            <a:lstStyle/>
            <a:p>
              <a:endParaRPr lang="en-US"/>
            </a:p>
          </p:txBody>
        </p:sp>
        <p:sp>
          <p:nvSpPr>
            <p:cNvPr id="1231" name="Rectangle 42"/>
            <p:cNvSpPr>
              <a:spLocks noChangeArrowheads="1"/>
            </p:cNvSpPr>
            <p:nvPr/>
          </p:nvSpPr>
          <p:spPr bwMode="auto">
            <a:xfrm>
              <a:off x="2400" y="3072"/>
              <a:ext cx="144" cy="144"/>
            </a:xfrm>
            <a:prstGeom prst="rect">
              <a:avLst/>
            </a:prstGeom>
            <a:noFill/>
            <a:ln w="9525">
              <a:solidFill>
                <a:srgbClr val="808080"/>
              </a:solidFill>
              <a:miter lim="800000"/>
              <a:headEnd/>
              <a:tailEnd/>
            </a:ln>
          </p:spPr>
          <p:txBody>
            <a:bodyPr wrap="none" anchor="ctr"/>
            <a:lstStyle/>
            <a:p>
              <a:endParaRPr lang="en-US"/>
            </a:p>
          </p:txBody>
        </p:sp>
        <p:sp>
          <p:nvSpPr>
            <p:cNvPr id="1232" name="Rectangle 43"/>
            <p:cNvSpPr>
              <a:spLocks noChangeArrowheads="1"/>
            </p:cNvSpPr>
            <p:nvPr/>
          </p:nvSpPr>
          <p:spPr bwMode="auto">
            <a:xfrm>
              <a:off x="2544" y="3072"/>
              <a:ext cx="144" cy="144"/>
            </a:xfrm>
            <a:prstGeom prst="rect">
              <a:avLst/>
            </a:prstGeom>
            <a:noFill/>
            <a:ln w="9525">
              <a:solidFill>
                <a:srgbClr val="808080"/>
              </a:solidFill>
              <a:miter lim="800000"/>
              <a:headEnd/>
              <a:tailEnd/>
            </a:ln>
          </p:spPr>
          <p:txBody>
            <a:bodyPr wrap="none" anchor="ctr"/>
            <a:lstStyle/>
            <a:p>
              <a:endParaRPr lang="en-US"/>
            </a:p>
          </p:txBody>
        </p:sp>
        <p:sp>
          <p:nvSpPr>
            <p:cNvPr id="1233" name="Rectangle 44"/>
            <p:cNvSpPr>
              <a:spLocks noChangeArrowheads="1"/>
            </p:cNvSpPr>
            <p:nvPr/>
          </p:nvSpPr>
          <p:spPr bwMode="auto">
            <a:xfrm>
              <a:off x="2688" y="3072"/>
              <a:ext cx="144" cy="144"/>
            </a:xfrm>
            <a:prstGeom prst="rect">
              <a:avLst/>
            </a:prstGeom>
            <a:noFill/>
            <a:ln w="9525">
              <a:solidFill>
                <a:srgbClr val="808080"/>
              </a:solidFill>
              <a:miter lim="800000"/>
              <a:headEnd/>
              <a:tailEnd/>
            </a:ln>
          </p:spPr>
          <p:txBody>
            <a:bodyPr wrap="none" anchor="ctr"/>
            <a:lstStyle/>
            <a:p>
              <a:endParaRPr lang="en-US"/>
            </a:p>
          </p:txBody>
        </p:sp>
        <p:sp>
          <p:nvSpPr>
            <p:cNvPr id="1234" name="Rectangle 45"/>
            <p:cNvSpPr>
              <a:spLocks noChangeArrowheads="1"/>
            </p:cNvSpPr>
            <p:nvPr/>
          </p:nvSpPr>
          <p:spPr bwMode="auto">
            <a:xfrm>
              <a:off x="2832" y="3072"/>
              <a:ext cx="144" cy="144"/>
            </a:xfrm>
            <a:prstGeom prst="rect">
              <a:avLst/>
            </a:prstGeom>
            <a:noFill/>
            <a:ln w="9525">
              <a:solidFill>
                <a:srgbClr val="808080"/>
              </a:solidFill>
              <a:miter lim="800000"/>
              <a:headEnd/>
              <a:tailEnd/>
            </a:ln>
          </p:spPr>
          <p:txBody>
            <a:bodyPr wrap="none" anchor="ctr"/>
            <a:lstStyle/>
            <a:p>
              <a:endParaRPr lang="en-US"/>
            </a:p>
          </p:txBody>
        </p:sp>
        <p:sp>
          <p:nvSpPr>
            <p:cNvPr id="1235" name="Rectangle 46"/>
            <p:cNvSpPr>
              <a:spLocks noChangeArrowheads="1"/>
            </p:cNvSpPr>
            <p:nvPr/>
          </p:nvSpPr>
          <p:spPr bwMode="auto">
            <a:xfrm>
              <a:off x="2976" y="3072"/>
              <a:ext cx="144" cy="144"/>
            </a:xfrm>
            <a:prstGeom prst="rect">
              <a:avLst/>
            </a:prstGeom>
            <a:noFill/>
            <a:ln w="9525">
              <a:solidFill>
                <a:srgbClr val="808080"/>
              </a:solidFill>
              <a:miter lim="800000"/>
              <a:headEnd/>
              <a:tailEnd/>
            </a:ln>
          </p:spPr>
          <p:txBody>
            <a:bodyPr wrap="none" anchor="ctr"/>
            <a:lstStyle/>
            <a:p>
              <a:endParaRPr lang="en-US"/>
            </a:p>
          </p:txBody>
        </p:sp>
        <p:sp>
          <p:nvSpPr>
            <p:cNvPr id="1236" name="Rectangle 47"/>
            <p:cNvSpPr>
              <a:spLocks noChangeArrowheads="1"/>
            </p:cNvSpPr>
            <p:nvPr/>
          </p:nvSpPr>
          <p:spPr bwMode="auto">
            <a:xfrm>
              <a:off x="3120" y="3072"/>
              <a:ext cx="144" cy="144"/>
            </a:xfrm>
            <a:prstGeom prst="rect">
              <a:avLst/>
            </a:prstGeom>
            <a:noFill/>
            <a:ln w="9525">
              <a:solidFill>
                <a:srgbClr val="808080"/>
              </a:solidFill>
              <a:miter lim="800000"/>
              <a:headEnd/>
              <a:tailEnd/>
            </a:ln>
          </p:spPr>
          <p:txBody>
            <a:bodyPr wrap="none" anchor="ctr"/>
            <a:lstStyle/>
            <a:p>
              <a:endParaRPr lang="en-US"/>
            </a:p>
          </p:txBody>
        </p:sp>
        <p:sp>
          <p:nvSpPr>
            <p:cNvPr id="1237" name="Rectangle 48"/>
            <p:cNvSpPr>
              <a:spLocks noChangeArrowheads="1"/>
            </p:cNvSpPr>
            <p:nvPr/>
          </p:nvSpPr>
          <p:spPr bwMode="auto">
            <a:xfrm>
              <a:off x="3264" y="3072"/>
              <a:ext cx="144" cy="144"/>
            </a:xfrm>
            <a:prstGeom prst="rect">
              <a:avLst/>
            </a:prstGeom>
            <a:noFill/>
            <a:ln w="9525">
              <a:solidFill>
                <a:srgbClr val="808080"/>
              </a:solidFill>
              <a:miter lim="800000"/>
              <a:headEnd/>
              <a:tailEnd/>
            </a:ln>
          </p:spPr>
          <p:txBody>
            <a:bodyPr wrap="none" anchor="ctr"/>
            <a:lstStyle/>
            <a:p>
              <a:endParaRPr lang="en-US"/>
            </a:p>
          </p:txBody>
        </p:sp>
        <p:sp>
          <p:nvSpPr>
            <p:cNvPr id="1238" name="Rectangle 49"/>
            <p:cNvSpPr>
              <a:spLocks noChangeArrowheads="1"/>
            </p:cNvSpPr>
            <p:nvPr/>
          </p:nvSpPr>
          <p:spPr bwMode="auto">
            <a:xfrm>
              <a:off x="2400" y="3216"/>
              <a:ext cx="144" cy="144"/>
            </a:xfrm>
            <a:prstGeom prst="rect">
              <a:avLst/>
            </a:prstGeom>
            <a:noFill/>
            <a:ln w="9525">
              <a:solidFill>
                <a:srgbClr val="808080"/>
              </a:solidFill>
              <a:miter lim="800000"/>
              <a:headEnd/>
              <a:tailEnd/>
            </a:ln>
          </p:spPr>
          <p:txBody>
            <a:bodyPr wrap="none" anchor="ctr"/>
            <a:lstStyle/>
            <a:p>
              <a:endParaRPr lang="en-US"/>
            </a:p>
          </p:txBody>
        </p:sp>
        <p:sp>
          <p:nvSpPr>
            <p:cNvPr id="1239" name="Rectangle 50"/>
            <p:cNvSpPr>
              <a:spLocks noChangeArrowheads="1"/>
            </p:cNvSpPr>
            <p:nvPr/>
          </p:nvSpPr>
          <p:spPr bwMode="auto">
            <a:xfrm>
              <a:off x="2544" y="3216"/>
              <a:ext cx="144" cy="144"/>
            </a:xfrm>
            <a:prstGeom prst="rect">
              <a:avLst/>
            </a:prstGeom>
            <a:noFill/>
            <a:ln w="9525">
              <a:solidFill>
                <a:srgbClr val="808080"/>
              </a:solidFill>
              <a:miter lim="800000"/>
              <a:headEnd/>
              <a:tailEnd/>
            </a:ln>
          </p:spPr>
          <p:txBody>
            <a:bodyPr wrap="none" anchor="ctr"/>
            <a:lstStyle/>
            <a:p>
              <a:endParaRPr lang="en-US"/>
            </a:p>
          </p:txBody>
        </p:sp>
        <p:sp>
          <p:nvSpPr>
            <p:cNvPr id="1240" name="Rectangle 51"/>
            <p:cNvSpPr>
              <a:spLocks noChangeArrowheads="1"/>
            </p:cNvSpPr>
            <p:nvPr/>
          </p:nvSpPr>
          <p:spPr bwMode="auto">
            <a:xfrm>
              <a:off x="2688" y="3216"/>
              <a:ext cx="144" cy="144"/>
            </a:xfrm>
            <a:prstGeom prst="rect">
              <a:avLst/>
            </a:prstGeom>
            <a:noFill/>
            <a:ln w="9525">
              <a:solidFill>
                <a:srgbClr val="808080"/>
              </a:solidFill>
              <a:miter lim="800000"/>
              <a:headEnd/>
              <a:tailEnd/>
            </a:ln>
          </p:spPr>
          <p:txBody>
            <a:bodyPr wrap="none" anchor="ctr"/>
            <a:lstStyle/>
            <a:p>
              <a:endParaRPr lang="en-US"/>
            </a:p>
          </p:txBody>
        </p:sp>
        <p:sp>
          <p:nvSpPr>
            <p:cNvPr id="1241" name="Rectangle 52"/>
            <p:cNvSpPr>
              <a:spLocks noChangeArrowheads="1"/>
            </p:cNvSpPr>
            <p:nvPr/>
          </p:nvSpPr>
          <p:spPr bwMode="auto">
            <a:xfrm>
              <a:off x="2832" y="3216"/>
              <a:ext cx="144" cy="144"/>
            </a:xfrm>
            <a:prstGeom prst="rect">
              <a:avLst/>
            </a:prstGeom>
            <a:noFill/>
            <a:ln w="9525">
              <a:solidFill>
                <a:srgbClr val="808080"/>
              </a:solidFill>
              <a:miter lim="800000"/>
              <a:headEnd/>
              <a:tailEnd/>
            </a:ln>
          </p:spPr>
          <p:txBody>
            <a:bodyPr wrap="none" anchor="ctr"/>
            <a:lstStyle/>
            <a:p>
              <a:endParaRPr lang="en-US"/>
            </a:p>
          </p:txBody>
        </p:sp>
        <p:sp>
          <p:nvSpPr>
            <p:cNvPr id="1242" name="Rectangle 53"/>
            <p:cNvSpPr>
              <a:spLocks noChangeArrowheads="1"/>
            </p:cNvSpPr>
            <p:nvPr/>
          </p:nvSpPr>
          <p:spPr bwMode="auto">
            <a:xfrm>
              <a:off x="2976" y="3216"/>
              <a:ext cx="144" cy="144"/>
            </a:xfrm>
            <a:prstGeom prst="rect">
              <a:avLst/>
            </a:prstGeom>
            <a:noFill/>
            <a:ln w="9525">
              <a:solidFill>
                <a:srgbClr val="808080"/>
              </a:solidFill>
              <a:miter lim="800000"/>
              <a:headEnd/>
              <a:tailEnd/>
            </a:ln>
          </p:spPr>
          <p:txBody>
            <a:bodyPr wrap="none" anchor="ctr"/>
            <a:lstStyle/>
            <a:p>
              <a:endParaRPr lang="en-US"/>
            </a:p>
          </p:txBody>
        </p:sp>
        <p:sp>
          <p:nvSpPr>
            <p:cNvPr id="1243" name="Rectangle 54"/>
            <p:cNvSpPr>
              <a:spLocks noChangeArrowheads="1"/>
            </p:cNvSpPr>
            <p:nvPr/>
          </p:nvSpPr>
          <p:spPr bwMode="auto">
            <a:xfrm>
              <a:off x="3120" y="3216"/>
              <a:ext cx="144" cy="144"/>
            </a:xfrm>
            <a:prstGeom prst="rect">
              <a:avLst/>
            </a:prstGeom>
            <a:noFill/>
            <a:ln w="9525">
              <a:solidFill>
                <a:srgbClr val="808080"/>
              </a:solidFill>
              <a:miter lim="800000"/>
              <a:headEnd/>
              <a:tailEnd/>
            </a:ln>
          </p:spPr>
          <p:txBody>
            <a:bodyPr wrap="none" anchor="ctr"/>
            <a:lstStyle/>
            <a:p>
              <a:endParaRPr lang="en-US"/>
            </a:p>
          </p:txBody>
        </p:sp>
        <p:sp>
          <p:nvSpPr>
            <p:cNvPr id="1244" name="Rectangle 55"/>
            <p:cNvSpPr>
              <a:spLocks noChangeArrowheads="1"/>
            </p:cNvSpPr>
            <p:nvPr/>
          </p:nvSpPr>
          <p:spPr bwMode="auto">
            <a:xfrm>
              <a:off x="3264" y="3216"/>
              <a:ext cx="144" cy="144"/>
            </a:xfrm>
            <a:prstGeom prst="rect">
              <a:avLst/>
            </a:prstGeom>
            <a:noFill/>
            <a:ln w="9525">
              <a:solidFill>
                <a:srgbClr val="808080"/>
              </a:solidFill>
              <a:miter lim="800000"/>
              <a:headEnd/>
              <a:tailEnd/>
            </a:ln>
          </p:spPr>
          <p:txBody>
            <a:bodyPr wrap="none" anchor="ctr"/>
            <a:lstStyle/>
            <a:p>
              <a:endParaRPr lang="en-US"/>
            </a:p>
          </p:txBody>
        </p:sp>
      </p:grpSp>
      <p:sp>
        <p:nvSpPr>
          <p:cNvPr id="1030" name="Text Box 56"/>
          <p:cNvSpPr txBox="1">
            <a:spLocks noChangeArrowheads="1"/>
          </p:cNvSpPr>
          <p:nvPr/>
        </p:nvSpPr>
        <p:spPr bwMode="auto">
          <a:xfrm>
            <a:off x="2771775" y="4557329"/>
            <a:ext cx="1027845" cy="584775"/>
          </a:xfrm>
          <a:prstGeom prst="rect">
            <a:avLst/>
          </a:prstGeom>
          <a:noFill/>
          <a:ln w="9525">
            <a:noFill/>
            <a:miter lim="800000"/>
            <a:headEnd/>
            <a:tailEnd/>
          </a:ln>
        </p:spPr>
        <p:txBody>
          <a:bodyPr wrap="none">
            <a:spAutoFit/>
          </a:bodyPr>
          <a:lstStyle/>
          <a:p>
            <a:r>
              <a:rPr lang="en-US" sz="3200" b="1" dirty="0">
                <a:latin typeface="AvantGarde Bk BT" pitchFamily="34" charset="0"/>
                <a:cs typeface="Lucida Sans Unicode" pitchFamily="34" charset="0"/>
              </a:rPr>
              <a:t>Grid</a:t>
            </a:r>
          </a:p>
        </p:txBody>
      </p:sp>
      <p:grpSp>
        <p:nvGrpSpPr>
          <p:cNvPr id="3" name="Group 57"/>
          <p:cNvGrpSpPr>
            <a:grpSpLocks/>
          </p:cNvGrpSpPr>
          <p:nvPr/>
        </p:nvGrpSpPr>
        <p:grpSpPr bwMode="auto">
          <a:xfrm>
            <a:off x="6489700" y="4173538"/>
            <a:ext cx="2895600" cy="2455862"/>
            <a:chOff x="3984" y="2448"/>
            <a:chExt cx="1008" cy="1008"/>
          </a:xfrm>
        </p:grpSpPr>
        <p:sp>
          <p:nvSpPr>
            <p:cNvPr id="1147" name="Rectangle 58"/>
            <p:cNvSpPr>
              <a:spLocks noChangeArrowheads="1"/>
            </p:cNvSpPr>
            <p:nvPr/>
          </p:nvSpPr>
          <p:spPr bwMode="auto">
            <a:xfrm>
              <a:off x="3984" y="2448"/>
              <a:ext cx="144" cy="144"/>
            </a:xfrm>
            <a:prstGeom prst="rect">
              <a:avLst/>
            </a:prstGeom>
            <a:noFill/>
            <a:ln w="9525">
              <a:solidFill>
                <a:srgbClr val="808080"/>
              </a:solidFill>
              <a:miter lim="800000"/>
              <a:headEnd/>
              <a:tailEnd/>
            </a:ln>
          </p:spPr>
          <p:txBody>
            <a:bodyPr wrap="none" anchor="ctr"/>
            <a:lstStyle/>
            <a:p>
              <a:endParaRPr lang="en-US"/>
            </a:p>
          </p:txBody>
        </p:sp>
        <p:sp>
          <p:nvSpPr>
            <p:cNvPr id="1148" name="Rectangle 59"/>
            <p:cNvSpPr>
              <a:spLocks noChangeArrowheads="1"/>
            </p:cNvSpPr>
            <p:nvPr/>
          </p:nvSpPr>
          <p:spPr bwMode="auto">
            <a:xfrm>
              <a:off x="4128" y="2448"/>
              <a:ext cx="144" cy="144"/>
            </a:xfrm>
            <a:prstGeom prst="rect">
              <a:avLst/>
            </a:prstGeom>
            <a:noFill/>
            <a:ln w="9525">
              <a:solidFill>
                <a:srgbClr val="808080"/>
              </a:solidFill>
              <a:miter lim="800000"/>
              <a:headEnd/>
              <a:tailEnd/>
            </a:ln>
          </p:spPr>
          <p:txBody>
            <a:bodyPr wrap="none" anchor="ctr"/>
            <a:lstStyle/>
            <a:p>
              <a:endParaRPr lang="en-US"/>
            </a:p>
          </p:txBody>
        </p:sp>
        <p:sp>
          <p:nvSpPr>
            <p:cNvPr id="1149" name="Rectangle 60"/>
            <p:cNvSpPr>
              <a:spLocks noChangeArrowheads="1"/>
            </p:cNvSpPr>
            <p:nvPr/>
          </p:nvSpPr>
          <p:spPr bwMode="auto">
            <a:xfrm>
              <a:off x="4272" y="2448"/>
              <a:ext cx="144" cy="144"/>
            </a:xfrm>
            <a:prstGeom prst="rect">
              <a:avLst/>
            </a:prstGeom>
            <a:noFill/>
            <a:ln w="9525">
              <a:solidFill>
                <a:srgbClr val="808080"/>
              </a:solidFill>
              <a:miter lim="800000"/>
              <a:headEnd/>
              <a:tailEnd/>
            </a:ln>
          </p:spPr>
          <p:txBody>
            <a:bodyPr wrap="none" anchor="ctr"/>
            <a:lstStyle/>
            <a:p>
              <a:endParaRPr lang="en-US"/>
            </a:p>
          </p:txBody>
        </p:sp>
        <p:sp>
          <p:nvSpPr>
            <p:cNvPr id="1150" name="Rectangle 61"/>
            <p:cNvSpPr>
              <a:spLocks noChangeArrowheads="1"/>
            </p:cNvSpPr>
            <p:nvPr/>
          </p:nvSpPr>
          <p:spPr bwMode="auto">
            <a:xfrm>
              <a:off x="4416" y="2448"/>
              <a:ext cx="144" cy="144"/>
            </a:xfrm>
            <a:prstGeom prst="rect">
              <a:avLst/>
            </a:prstGeom>
            <a:noFill/>
            <a:ln w="9525">
              <a:solidFill>
                <a:srgbClr val="808080"/>
              </a:solidFill>
              <a:miter lim="800000"/>
              <a:headEnd/>
              <a:tailEnd/>
            </a:ln>
          </p:spPr>
          <p:txBody>
            <a:bodyPr wrap="none" anchor="ctr"/>
            <a:lstStyle/>
            <a:p>
              <a:endParaRPr lang="en-US"/>
            </a:p>
          </p:txBody>
        </p:sp>
        <p:sp>
          <p:nvSpPr>
            <p:cNvPr id="1151" name="Rectangle 62"/>
            <p:cNvSpPr>
              <a:spLocks noChangeArrowheads="1"/>
            </p:cNvSpPr>
            <p:nvPr/>
          </p:nvSpPr>
          <p:spPr bwMode="auto">
            <a:xfrm>
              <a:off x="4560" y="2448"/>
              <a:ext cx="144" cy="144"/>
            </a:xfrm>
            <a:prstGeom prst="rect">
              <a:avLst/>
            </a:prstGeom>
            <a:noFill/>
            <a:ln w="9525">
              <a:solidFill>
                <a:srgbClr val="808080"/>
              </a:solidFill>
              <a:miter lim="800000"/>
              <a:headEnd/>
              <a:tailEnd/>
            </a:ln>
          </p:spPr>
          <p:txBody>
            <a:bodyPr wrap="none" anchor="ctr"/>
            <a:lstStyle/>
            <a:p>
              <a:endParaRPr lang="en-US"/>
            </a:p>
          </p:txBody>
        </p:sp>
        <p:sp>
          <p:nvSpPr>
            <p:cNvPr id="1152" name="Rectangle 63"/>
            <p:cNvSpPr>
              <a:spLocks noChangeArrowheads="1"/>
            </p:cNvSpPr>
            <p:nvPr/>
          </p:nvSpPr>
          <p:spPr bwMode="auto">
            <a:xfrm>
              <a:off x="4704" y="2448"/>
              <a:ext cx="144" cy="144"/>
            </a:xfrm>
            <a:prstGeom prst="rect">
              <a:avLst/>
            </a:prstGeom>
            <a:noFill/>
            <a:ln w="9525">
              <a:solidFill>
                <a:srgbClr val="808080"/>
              </a:solidFill>
              <a:miter lim="800000"/>
              <a:headEnd/>
              <a:tailEnd/>
            </a:ln>
          </p:spPr>
          <p:txBody>
            <a:bodyPr wrap="none" anchor="ctr"/>
            <a:lstStyle/>
            <a:p>
              <a:endParaRPr lang="en-US"/>
            </a:p>
          </p:txBody>
        </p:sp>
        <p:sp>
          <p:nvSpPr>
            <p:cNvPr id="1153" name="Rectangle 64"/>
            <p:cNvSpPr>
              <a:spLocks noChangeArrowheads="1"/>
            </p:cNvSpPr>
            <p:nvPr/>
          </p:nvSpPr>
          <p:spPr bwMode="auto">
            <a:xfrm>
              <a:off x="4848" y="2448"/>
              <a:ext cx="144" cy="144"/>
            </a:xfrm>
            <a:prstGeom prst="rect">
              <a:avLst/>
            </a:prstGeom>
            <a:noFill/>
            <a:ln w="9525">
              <a:solidFill>
                <a:srgbClr val="808080"/>
              </a:solidFill>
              <a:miter lim="800000"/>
              <a:headEnd/>
              <a:tailEnd/>
            </a:ln>
          </p:spPr>
          <p:txBody>
            <a:bodyPr wrap="none" anchor="ctr"/>
            <a:lstStyle/>
            <a:p>
              <a:endParaRPr lang="en-US"/>
            </a:p>
          </p:txBody>
        </p:sp>
        <p:sp>
          <p:nvSpPr>
            <p:cNvPr id="1154" name="Rectangle 65"/>
            <p:cNvSpPr>
              <a:spLocks noChangeArrowheads="1"/>
            </p:cNvSpPr>
            <p:nvPr/>
          </p:nvSpPr>
          <p:spPr bwMode="auto">
            <a:xfrm>
              <a:off x="3984" y="2592"/>
              <a:ext cx="144" cy="144"/>
            </a:xfrm>
            <a:prstGeom prst="rect">
              <a:avLst/>
            </a:prstGeom>
            <a:noFill/>
            <a:ln w="9525">
              <a:solidFill>
                <a:srgbClr val="808080"/>
              </a:solidFill>
              <a:miter lim="800000"/>
              <a:headEnd/>
              <a:tailEnd/>
            </a:ln>
          </p:spPr>
          <p:txBody>
            <a:bodyPr wrap="none" anchor="ctr"/>
            <a:lstStyle/>
            <a:p>
              <a:endParaRPr lang="en-US"/>
            </a:p>
          </p:txBody>
        </p:sp>
        <p:sp>
          <p:nvSpPr>
            <p:cNvPr id="1155" name="Rectangle 66"/>
            <p:cNvSpPr>
              <a:spLocks noChangeArrowheads="1"/>
            </p:cNvSpPr>
            <p:nvPr/>
          </p:nvSpPr>
          <p:spPr bwMode="auto">
            <a:xfrm>
              <a:off x="4128" y="2592"/>
              <a:ext cx="144" cy="144"/>
            </a:xfrm>
            <a:prstGeom prst="rect">
              <a:avLst/>
            </a:prstGeom>
            <a:solidFill>
              <a:srgbClr val="99CC00"/>
            </a:solidFill>
            <a:ln w="9525">
              <a:solidFill>
                <a:srgbClr val="808080"/>
              </a:solidFill>
              <a:miter lim="800000"/>
              <a:headEnd/>
              <a:tailEnd/>
            </a:ln>
          </p:spPr>
          <p:txBody>
            <a:bodyPr wrap="none" anchor="ctr"/>
            <a:lstStyle/>
            <a:p>
              <a:endParaRPr lang="en-US"/>
            </a:p>
          </p:txBody>
        </p:sp>
        <p:sp>
          <p:nvSpPr>
            <p:cNvPr id="1156" name="Rectangle 67"/>
            <p:cNvSpPr>
              <a:spLocks noChangeArrowheads="1"/>
            </p:cNvSpPr>
            <p:nvPr/>
          </p:nvSpPr>
          <p:spPr bwMode="auto">
            <a:xfrm>
              <a:off x="4272" y="2592"/>
              <a:ext cx="144" cy="144"/>
            </a:xfrm>
            <a:prstGeom prst="rect">
              <a:avLst/>
            </a:prstGeom>
            <a:noFill/>
            <a:ln w="9525">
              <a:solidFill>
                <a:srgbClr val="808080"/>
              </a:solidFill>
              <a:miter lim="800000"/>
              <a:headEnd/>
              <a:tailEnd/>
            </a:ln>
          </p:spPr>
          <p:txBody>
            <a:bodyPr wrap="none" anchor="ctr"/>
            <a:lstStyle/>
            <a:p>
              <a:endParaRPr lang="en-US"/>
            </a:p>
          </p:txBody>
        </p:sp>
        <p:sp>
          <p:nvSpPr>
            <p:cNvPr id="1157" name="Rectangle 68"/>
            <p:cNvSpPr>
              <a:spLocks noChangeArrowheads="1"/>
            </p:cNvSpPr>
            <p:nvPr/>
          </p:nvSpPr>
          <p:spPr bwMode="auto">
            <a:xfrm>
              <a:off x="4416" y="2592"/>
              <a:ext cx="144" cy="144"/>
            </a:xfrm>
            <a:prstGeom prst="rect">
              <a:avLst/>
            </a:prstGeom>
            <a:noFill/>
            <a:ln w="9525">
              <a:solidFill>
                <a:srgbClr val="808080"/>
              </a:solidFill>
              <a:miter lim="800000"/>
              <a:headEnd/>
              <a:tailEnd/>
            </a:ln>
          </p:spPr>
          <p:txBody>
            <a:bodyPr wrap="none" anchor="ctr"/>
            <a:lstStyle/>
            <a:p>
              <a:endParaRPr lang="en-US"/>
            </a:p>
          </p:txBody>
        </p:sp>
        <p:sp>
          <p:nvSpPr>
            <p:cNvPr id="1158" name="Rectangle 69"/>
            <p:cNvSpPr>
              <a:spLocks noChangeArrowheads="1"/>
            </p:cNvSpPr>
            <p:nvPr/>
          </p:nvSpPr>
          <p:spPr bwMode="auto">
            <a:xfrm>
              <a:off x="4560" y="2592"/>
              <a:ext cx="144" cy="144"/>
            </a:xfrm>
            <a:prstGeom prst="rect">
              <a:avLst/>
            </a:prstGeom>
            <a:noFill/>
            <a:ln w="9525">
              <a:solidFill>
                <a:srgbClr val="808080"/>
              </a:solidFill>
              <a:miter lim="800000"/>
              <a:headEnd/>
              <a:tailEnd/>
            </a:ln>
          </p:spPr>
          <p:txBody>
            <a:bodyPr wrap="none" anchor="ctr"/>
            <a:lstStyle/>
            <a:p>
              <a:endParaRPr lang="en-US"/>
            </a:p>
          </p:txBody>
        </p:sp>
        <p:sp>
          <p:nvSpPr>
            <p:cNvPr id="1159" name="Rectangle 70"/>
            <p:cNvSpPr>
              <a:spLocks noChangeArrowheads="1"/>
            </p:cNvSpPr>
            <p:nvPr/>
          </p:nvSpPr>
          <p:spPr bwMode="auto">
            <a:xfrm>
              <a:off x="4704" y="2592"/>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60" name="Rectangle 71"/>
            <p:cNvSpPr>
              <a:spLocks noChangeArrowheads="1"/>
            </p:cNvSpPr>
            <p:nvPr/>
          </p:nvSpPr>
          <p:spPr bwMode="auto">
            <a:xfrm>
              <a:off x="4848" y="2592"/>
              <a:ext cx="144" cy="144"/>
            </a:xfrm>
            <a:prstGeom prst="rect">
              <a:avLst/>
            </a:prstGeom>
            <a:noFill/>
            <a:ln w="9525">
              <a:solidFill>
                <a:srgbClr val="808080"/>
              </a:solidFill>
              <a:miter lim="800000"/>
              <a:headEnd/>
              <a:tailEnd/>
            </a:ln>
          </p:spPr>
          <p:txBody>
            <a:bodyPr wrap="none" anchor="ctr"/>
            <a:lstStyle/>
            <a:p>
              <a:endParaRPr lang="en-US"/>
            </a:p>
          </p:txBody>
        </p:sp>
        <p:sp>
          <p:nvSpPr>
            <p:cNvPr id="1161" name="Rectangle 72"/>
            <p:cNvSpPr>
              <a:spLocks noChangeArrowheads="1"/>
            </p:cNvSpPr>
            <p:nvPr/>
          </p:nvSpPr>
          <p:spPr bwMode="auto">
            <a:xfrm>
              <a:off x="3984" y="2736"/>
              <a:ext cx="144" cy="144"/>
            </a:xfrm>
            <a:prstGeom prst="rect">
              <a:avLst/>
            </a:prstGeom>
            <a:noFill/>
            <a:ln w="9525">
              <a:solidFill>
                <a:srgbClr val="808080"/>
              </a:solidFill>
              <a:miter lim="800000"/>
              <a:headEnd/>
              <a:tailEnd/>
            </a:ln>
          </p:spPr>
          <p:txBody>
            <a:bodyPr wrap="none" anchor="ctr"/>
            <a:lstStyle/>
            <a:p>
              <a:endParaRPr lang="en-US"/>
            </a:p>
          </p:txBody>
        </p:sp>
        <p:sp>
          <p:nvSpPr>
            <p:cNvPr id="1162" name="Rectangle 73"/>
            <p:cNvSpPr>
              <a:spLocks noChangeArrowheads="1"/>
            </p:cNvSpPr>
            <p:nvPr/>
          </p:nvSpPr>
          <p:spPr bwMode="auto">
            <a:xfrm>
              <a:off x="4128" y="2736"/>
              <a:ext cx="144" cy="144"/>
            </a:xfrm>
            <a:prstGeom prst="rect">
              <a:avLst/>
            </a:prstGeom>
            <a:noFill/>
            <a:ln w="9525">
              <a:solidFill>
                <a:srgbClr val="808080"/>
              </a:solidFill>
              <a:miter lim="800000"/>
              <a:headEnd/>
              <a:tailEnd/>
            </a:ln>
          </p:spPr>
          <p:txBody>
            <a:bodyPr wrap="none" anchor="ctr"/>
            <a:lstStyle/>
            <a:p>
              <a:endParaRPr lang="en-US"/>
            </a:p>
          </p:txBody>
        </p:sp>
        <p:sp>
          <p:nvSpPr>
            <p:cNvPr id="1163" name="Rectangle 74"/>
            <p:cNvSpPr>
              <a:spLocks noChangeArrowheads="1"/>
            </p:cNvSpPr>
            <p:nvPr/>
          </p:nvSpPr>
          <p:spPr bwMode="auto">
            <a:xfrm>
              <a:off x="4272" y="2736"/>
              <a:ext cx="144" cy="144"/>
            </a:xfrm>
            <a:prstGeom prst="rect">
              <a:avLst/>
            </a:prstGeom>
            <a:noFill/>
            <a:ln w="9525">
              <a:solidFill>
                <a:srgbClr val="808080"/>
              </a:solidFill>
              <a:miter lim="800000"/>
              <a:headEnd/>
              <a:tailEnd/>
            </a:ln>
          </p:spPr>
          <p:txBody>
            <a:bodyPr wrap="none" anchor="ctr"/>
            <a:lstStyle/>
            <a:p>
              <a:endParaRPr lang="en-US"/>
            </a:p>
          </p:txBody>
        </p:sp>
        <p:sp>
          <p:nvSpPr>
            <p:cNvPr id="1164" name="Rectangle 75"/>
            <p:cNvSpPr>
              <a:spLocks noChangeArrowheads="1"/>
            </p:cNvSpPr>
            <p:nvPr/>
          </p:nvSpPr>
          <p:spPr bwMode="auto">
            <a:xfrm>
              <a:off x="4416" y="2736"/>
              <a:ext cx="144" cy="144"/>
            </a:xfrm>
            <a:prstGeom prst="rect">
              <a:avLst/>
            </a:prstGeom>
            <a:noFill/>
            <a:ln w="9525">
              <a:solidFill>
                <a:srgbClr val="808080"/>
              </a:solidFill>
              <a:miter lim="800000"/>
              <a:headEnd/>
              <a:tailEnd/>
            </a:ln>
          </p:spPr>
          <p:txBody>
            <a:bodyPr wrap="none" anchor="ctr"/>
            <a:lstStyle/>
            <a:p>
              <a:endParaRPr lang="en-US"/>
            </a:p>
          </p:txBody>
        </p:sp>
        <p:sp>
          <p:nvSpPr>
            <p:cNvPr id="1165" name="Rectangle 76"/>
            <p:cNvSpPr>
              <a:spLocks noChangeArrowheads="1"/>
            </p:cNvSpPr>
            <p:nvPr/>
          </p:nvSpPr>
          <p:spPr bwMode="auto">
            <a:xfrm>
              <a:off x="4560" y="2736"/>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66" name="Rectangle 77"/>
            <p:cNvSpPr>
              <a:spLocks noChangeArrowheads="1"/>
            </p:cNvSpPr>
            <p:nvPr/>
          </p:nvSpPr>
          <p:spPr bwMode="auto">
            <a:xfrm>
              <a:off x="4704" y="2736"/>
              <a:ext cx="144" cy="144"/>
            </a:xfrm>
            <a:prstGeom prst="rect">
              <a:avLst/>
            </a:prstGeom>
            <a:noFill/>
            <a:ln w="9525">
              <a:solidFill>
                <a:srgbClr val="808080"/>
              </a:solidFill>
              <a:miter lim="800000"/>
              <a:headEnd/>
              <a:tailEnd/>
            </a:ln>
          </p:spPr>
          <p:txBody>
            <a:bodyPr wrap="none" anchor="ctr"/>
            <a:lstStyle/>
            <a:p>
              <a:endParaRPr lang="en-US"/>
            </a:p>
          </p:txBody>
        </p:sp>
        <p:sp>
          <p:nvSpPr>
            <p:cNvPr id="1167" name="Rectangle 78"/>
            <p:cNvSpPr>
              <a:spLocks noChangeArrowheads="1"/>
            </p:cNvSpPr>
            <p:nvPr/>
          </p:nvSpPr>
          <p:spPr bwMode="auto">
            <a:xfrm>
              <a:off x="4848" y="2736"/>
              <a:ext cx="144" cy="144"/>
            </a:xfrm>
            <a:prstGeom prst="rect">
              <a:avLst/>
            </a:prstGeom>
            <a:noFill/>
            <a:ln w="9525">
              <a:solidFill>
                <a:srgbClr val="808080"/>
              </a:solidFill>
              <a:miter lim="800000"/>
              <a:headEnd/>
              <a:tailEnd/>
            </a:ln>
          </p:spPr>
          <p:txBody>
            <a:bodyPr wrap="none" anchor="ctr"/>
            <a:lstStyle/>
            <a:p>
              <a:endParaRPr lang="en-US"/>
            </a:p>
          </p:txBody>
        </p:sp>
        <p:sp>
          <p:nvSpPr>
            <p:cNvPr id="1168" name="Rectangle 79"/>
            <p:cNvSpPr>
              <a:spLocks noChangeArrowheads="1"/>
            </p:cNvSpPr>
            <p:nvPr/>
          </p:nvSpPr>
          <p:spPr bwMode="auto">
            <a:xfrm>
              <a:off x="3984" y="2880"/>
              <a:ext cx="144" cy="144"/>
            </a:xfrm>
            <a:prstGeom prst="rect">
              <a:avLst/>
            </a:prstGeom>
            <a:noFill/>
            <a:ln w="9525">
              <a:solidFill>
                <a:srgbClr val="808080"/>
              </a:solidFill>
              <a:miter lim="800000"/>
              <a:headEnd/>
              <a:tailEnd/>
            </a:ln>
          </p:spPr>
          <p:txBody>
            <a:bodyPr wrap="none" anchor="ctr"/>
            <a:lstStyle/>
            <a:p>
              <a:endParaRPr lang="en-US"/>
            </a:p>
          </p:txBody>
        </p:sp>
        <p:sp>
          <p:nvSpPr>
            <p:cNvPr id="1169" name="Rectangle 80"/>
            <p:cNvSpPr>
              <a:spLocks noChangeArrowheads="1"/>
            </p:cNvSpPr>
            <p:nvPr/>
          </p:nvSpPr>
          <p:spPr bwMode="auto">
            <a:xfrm>
              <a:off x="4128" y="2880"/>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70" name="Rectangle 81"/>
            <p:cNvSpPr>
              <a:spLocks noChangeArrowheads="1"/>
            </p:cNvSpPr>
            <p:nvPr/>
          </p:nvSpPr>
          <p:spPr bwMode="auto">
            <a:xfrm>
              <a:off x="4272" y="2880"/>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71" name="Rectangle 82"/>
            <p:cNvSpPr>
              <a:spLocks noChangeArrowheads="1"/>
            </p:cNvSpPr>
            <p:nvPr/>
          </p:nvSpPr>
          <p:spPr bwMode="auto">
            <a:xfrm>
              <a:off x="4416" y="2880"/>
              <a:ext cx="144" cy="144"/>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172" name="Rectangle 83"/>
            <p:cNvSpPr>
              <a:spLocks noChangeArrowheads="1"/>
            </p:cNvSpPr>
            <p:nvPr/>
          </p:nvSpPr>
          <p:spPr bwMode="auto">
            <a:xfrm>
              <a:off x="4560" y="2880"/>
              <a:ext cx="144" cy="144"/>
            </a:xfrm>
            <a:prstGeom prst="rect">
              <a:avLst/>
            </a:prstGeom>
            <a:noFill/>
            <a:ln w="9525">
              <a:solidFill>
                <a:srgbClr val="808080"/>
              </a:solidFill>
              <a:miter lim="800000"/>
              <a:headEnd/>
              <a:tailEnd/>
            </a:ln>
          </p:spPr>
          <p:txBody>
            <a:bodyPr wrap="none" anchor="ctr"/>
            <a:lstStyle/>
            <a:p>
              <a:endParaRPr lang="en-US"/>
            </a:p>
          </p:txBody>
        </p:sp>
        <p:sp>
          <p:nvSpPr>
            <p:cNvPr id="1173" name="Rectangle 84"/>
            <p:cNvSpPr>
              <a:spLocks noChangeArrowheads="1"/>
            </p:cNvSpPr>
            <p:nvPr/>
          </p:nvSpPr>
          <p:spPr bwMode="auto">
            <a:xfrm>
              <a:off x="4704" y="2880"/>
              <a:ext cx="144" cy="144"/>
            </a:xfrm>
            <a:prstGeom prst="rect">
              <a:avLst/>
            </a:prstGeom>
            <a:noFill/>
            <a:ln w="9525">
              <a:solidFill>
                <a:srgbClr val="808080"/>
              </a:solidFill>
              <a:miter lim="800000"/>
              <a:headEnd/>
              <a:tailEnd/>
            </a:ln>
          </p:spPr>
          <p:txBody>
            <a:bodyPr wrap="none" anchor="ctr"/>
            <a:lstStyle/>
            <a:p>
              <a:endParaRPr lang="en-US"/>
            </a:p>
          </p:txBody>
        </p:sp>
        <p:sp>
          <p:nvSpPr>
            <p:cNvPr id="1174" name="Rectangle 85"/>
            <p:cNvSpPr>
              <a:spLocks noChangeArrowheads="1"/>
            </p:cNvSpPr>
            <p:nvPr/>
          </p:nvSpPr>
          <p:spPr bwMode="auto">
            <a:xfrm>
              <a:off x="4848" y="2880"/>
              <a:ext cx="144" cy="144"/>
            </a:xfrm>
            <a:prstGeom prst="rect">
              <a:avLst/>
            </a:prstGeom>
            <a:noFill/>
            <a:ln w="9525">
              <a:solidFill>
                <a:srgbClr val="808080"/>
              </a:solidFill>
              <a:miter lim="800000"/>
              <a:headEnd/>
              <a:tailEnd/>
            </a:ln>
          </p:spPr>
          <p:txBody>
            <a:bodyPr wrap="none" anchor="ctr"/>
            <a:lstStyle/>
            <a:p>
              <a:endParaRPr lang="en-US"/>
            </a:p>
          </p:txBody>
        </p:sp>
        <p:sp>
          <p:nvSpPr>
            <p:cNvPr id="1175" name="Rectangle 86"/>
            <p:cNvSpPr>
              <a:spLocks noChangeArrowheads="1"/>
            </p:cNvSpPr>
            <p:nvPr/>
          </p:nvSpPr>
          <p:spPr bwMode="auto">
            <a:xfrm>
              <a:off x="3984" y="3024"/>
              <a:ext cx="144" cy="144"/>
            </a:xfrm>
            <a:prstGeom prst="rect">
              <a:avLst/>
            </a:prstGeom>
            <a:noFill/>
            <a:ln w="9525">
              <a:solidFill>
                <a:srgbClr val="808080"/>
              </a:solidFill>
              <a:miter lim="800000"/>
              <a:headEnd/>
              <a:tailEnd/>
            </a:ln>
          </p:spPr>
          <p:txBody>
            <a:bodyPr wrap="none" anchor="ctr"/>
            <a:lstStyle/>
            <a:p>
              <a:endParaRPr lang="en-US"/>
            </a:p>
          </p:txBody>
        </p:sp>
        <p:sp>
          <p:nvSpPr>
            <p:cNvPr id="1176" name="Rectangle 87"/>
            <p:cNvSpPr>
              <a:spLocks noChangeArrowheads="1"/>
            </p:cNvSpPr>
            <p:nvPr/>
          </p:nvSpPr>
          <p:spPr bwMode="auto">
            <a:xfrm>
              <a:off x="4128" y="3024"/>
              <a:ext cx="144" cy="144"/>
            </a:xfrm>
            <a:prstGeom prst="rect">
              <a:avLst/>
            </a:prstGeom>
            <a:noFill/>
            <a:ln w="9525">
              <a:solidFill>
                <a:srgbClr val="808080"/>
              </a:solidFill>
              <a:miter lim="800000"/>
              <a:headEnd/>
              <a:tailEnd/>
            </a:ln>
          </p:spPr>
          <p:txBody>
            <a:bodyPr wrap="none" anchor="ctr"/>
            <a:lstStyle/>
            <a:p>
              <a:endParaRPr lang="en-US"/>
            </a:p>
          </p:txBody>
        </p:sp>
        <p:sp>
          <p:nvSpPr>
            <p:cNvPr id="1177" name="Rectangle 88"/>
            <p:cNvSpPr>
              <a:spLocks noChangeArrowheads="1"/>
            </p:cNvSpPr>
            <p:nvPr/>
          </p:nvSpPr>
          <p:spPr bwMode="auto">
            <a:xfrm>
              <a:off x="4272" y="3024"/>
              <a:ext cx="144" cy="144"/>
            </a:xfrm>
            <a:prstGeom prst="rect">
              <a:avLst/>
            </a:prstGeom>
            <a:noFill/>
            <a:ln w="9525">
              <a:solidFill>
                <a:srgbClr val="808080"/>
              </a:solidFill>
              <a:miter lim="800000"/>
              <a:headEnd/>
              <a:tailEnd/>
            </a:ln>
          </p:spPr>
          <p:txBody>
            <a:bodyPr wrap="none" anchor="ctr"/>
            <a:lstStyle/>
            <a:p>
              <a:endParaRPr lang="en-US"/>
            </a:p>
          </p:txBody>
        </p:sp>
        <p:sp>
          <p:nvSpPr>
            <p:cNvPr id="1178" name="Rectangle 89"/>
            <p:cNvSpPr>
              <a:spLocks noChangeArrowheads="1"/>
            </p:cNvSpPr>
            <p:nvPr/>
          </p:nvSpPr>
          <p:spPr bwMode="auto">
            <a:xfrm>
              <a:off x="4416" y="3024"/>
              <a:ext cx="144" cy="144"/>
            </a:xfrm>
            <a:prstGeom prst="rect">
              <a:avLst/>
            </a:prstGeom>
            <a:noFill/>
            <a:ln w="9525">
              <a:solidFill>
                <a:srgbClr val="808080"/>
              </a:solidFill>
              <a:miter lim="800000"/>
              <a:headEnd/>
              <a:tailEnd/>
            </a:ln>
          </p:spPr>
          <p:txBody>
            <a:bodyPr wrap="none" anchor="ctr"/>
            <a:lstStyle/>
            <a:p>
              <a:endParaRPr lang="en-US"/>
            </a:p>
          </p:txBody>
        </p:sp>
        <p:sp>
          <p:nvSpPr>
            <p:cNvPr id="1179" name="Rectangle 90"/>
            <p:cNvSpPr>
              <a:spLocks noChangeArrowheads="1"/>
            </p:cNvSpPr>
            <p:nvPr/>
          </p:nvSpPr>
          <p:spPr bwMode="auto">
            <a:xfrm>
              <a:off x="4560" y="3024"/>
              <a:ext cx="144" cy="144"/>
            </a:xfrm>
            <a:prstGeom prst="rect">
              <a:avLst/>
            </a:prstGeom>
            <a:noFill/>
            <a:ln w="9525">
              <a:solidFill>
                <a:srgbClr val="808080"/>
              </a:solidFill>
              <a:miter lim="800000"/>
              <a:headEnd/>
              <a:tailEnd/>
            </a:ln>
          </p:spPr>
          <p:txBody>
            <a:bodyPr wrap="none" anchor="ctr"/>
            <a:lstStyle/>
            <a:p>
              <a:endParaRPr lang="en-US"/>
            </a:p>
          </p:txBody>
        </p:sp>
        <p:sp>
          <p:nvSpPr>
            <p:cNvPr id="1180" name="Rectangle 91"/>
            <p:cNvSpPr>
              <a:spLocks noChangeArrowheads="1"/>
            </p:cNvSpPr>
            <p:nvPr/>
          </p:nvSpPr>
          <p:spPr bwMode="auto">
            <a:xfrm>
              <a:off x="4704" y="3024"/>
              <a:ext cx="144" cy="144"/>
            </a:xfrm>
            <a:prstGeom prst="rect">
              <a:avLst/>
            </a:prstGeom>
            <a:noFill/>
            <a:ln w="9525">
              <a:solidFill>
                <a:srgbClr val="808080"/>
              </a:solidFill>
              <a:miter lim="800000"/>
              <a:headEnd/>
              <a:tailEnd/>
            </a:ln>
          </p:spPr>
          <p:txBody>
            <a:bodyPr wrap="none" anchor="ctr"/>
            <a:lstStyle/>
            <a:p>
              <a:endParaRPr lang="en-US"/>
            </a:p>
          </p:txBody>
        </p:sp>
        <p:sp>
          <p:nvSpPr>
            <p:cNvPr id="1181" name="Rectangle 92"/>
            <p:cNvSpPr>
              <a:spLocks noChangeArrowheads="1"/>
            </p:cNvSpPr>
            <p:nvPr/>
          </p:nvSpPr>
          <p:spPr bwMode="auto">
            <a:xfrm>
              <a:off x="4848" y="3024"/>
              <a:ext cx="144" cy="144"/>
            </a:xfrm>
            <a:prstGeom prst="rect">
              <a:avLst/>
            </a:prstGeom>
            <a:noFill/>
            <a:ln w="9525">
              <a:solidFill>
                <a:srgbClr val="808080"/>
              </a:solidFill>
              <a:miter lim="800000"/>
              <a:headEnd/>
              <a:tailEnd/>
            </a:ln>
          </p:spPr>
          <p:txBody>
            <a:bodyPr wrap="none" anchor="ctr"/>
            <a:lstStyle/>
            <a:p>
              <a:endParaRPr lang="en-US"/>
            </a:p>
          </p:txBody>
        </p:sp>
        <p:sp>
          <p:nvSpPr>
            <p:cNvPr id="1182" name="Rectangle 93"/>
            <p:cNvSpPr>
              <a:spLocks noChangeArrowheads="1"/>
            </p:cNvSpPr>
            <p:nvPr/>
          </p:nvSpPr>
          <p:spPr bwMode="auto">
            <a:xfrm>
              <a:off x="3984" y="3168"/>
              <a:ext cx="144" cy="144"/>
            </a:xfrm>
            <a:prstGeom prst="rect">
              <a:avLst/>
            </a:prstGeom>
            <a:noFill/>
            <a:ln w="9525">
              <a:solidFill>
                <a:srgbClr val="808080"/>
              </a:solidFill>
              <a:miter lim="800000"/>
              <a:headEnd/>
              <a:tailEnd/>
            </a:ln>
          </p:spPr>
          <p:txBody>
            <a:bodyPr wrap="none" anchor="ctr"/>
            <a:lstStyle/>
            <a:p>
              <a:endParaRPr lang="en-US"/>
            </a:p>
          </p:txBody>
        </p:sp>
        <p:sp>
          <p:nvSpPr>
            <p:cNvPr id="1183" name="Rectangle 94"/>
            <p:cNvSpPr>
              <a:spLocks noChangeArrowheads="1"/>
            </p:cNvSpPr>
            <p:nvPr/>
          </p:nvSpPr>
          <p:spPr bwMode="auto">
            <a:xfrm>
              <a:off x="4128" y="3168"/>
              <a:ext cx="144" cy="144"/>
            </a:xfrm>
            <a:prstGeom prst="rect">
              <a:avLst/>
            </a:prstGeom>
            <a:noFill/>
            <a:ln w="9525">
              <a:solidFill>
                <a:srgbClr val="808080"/>
              </a:solidFill>
              <a:miter lim="800000"/>
              <a:headEnd/>
              <a:tailEnd/>
            </a:ln>
          </p:spPr>
          <p:txBody>
            <a:bodyPr wrap="none" anchor="ctr"/>
            <a:lstStyle/>
            <a:p>
              <a:endParaRPr lang="en-US"/>
            </a:p>
          </p:txBody>
        </p:sp>
        <p:sp>
          <p:nvSpPr>
            <p:cNvPr id="1184" name="Rectangle 95"/>
            <p:cNvSpPr>
              <a:spLocks noChangeArrowheads="1"/>
            </p:cNvSpPr>
            <p:nvPr/>
          </p:nvSpPr>
          <p:spPr bwMode="auto">
            <a:xfrm>
              <a:off x="4272" y="3168"/>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85" name="Rectangle 96"/>
            <p:cNvSpPr>
              <a:spLocks noChangeArrowheads="1"/>
            </p:cNvSpPr>
            <p:nvPr/>
          </p:nvSpPr>
          <p:spPr bwMode="auto">
            <a:xfrm>
              <a:off x="4416" y="3168"/>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86" name="Rectangle 97"/>
            <p:cNvSpPr>
              <a:spLocks noChangeArrowheads="1"/>
            </p:cNvSpPr>
            <p:nvPr/>
          </p:nvSpPr>
          <p:spPr bwMode="auto">
            <a:xfrm>
              <a:off x="4560" y="3168"/>
              <a:ext cx="144" cy="144"/>
            </a:xfrm>
            <a:prstGeom prst="rect">
              <a:avLst/>
            </a:prstGeom>
            <a:noFill/>
            <a:ln w="9525">
              <a:solidFill>
                <a:srgbClr val="808080"/>
              </a:solidFill>
              <a:miter lim="800000"/>
              <a:headEnd/>
              <a:tailEnd/>
            </a:ln>
          </p:spPr>
          <p:txBody>
            <a:bodyPr wrap="none" anchor="ctr"/>
            <a:lstStyle/>
            <a:p>
              <a:endParaRPr lang="en-US"/>
            </a:p>
          </p:txBody>
        </p:sp>
        <p:sp>
          <p:nvSpPr>
            <p:cNvPr id="1187" name="Rectangle 98"/>
            <p:cNvSpPr>
              <a:spLocks noChangeArrowheads="1"/>
            </p:cNvSpPr>
            <p:nvPr/>
          </p:nvSpPr>
          <p:spPr bwMode="auto">
            <a:xfrm>
              <a:off x="4704" y="3168"/>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88" name="Rectangle 99"/>
            <p:cNvSpPr>
              <a:spLocks noChangeArrowheads="1"/>
            </p:cNvSpPr>
            <p:nvPr/>
          </p:nvSpPr>
          <p:spPr bwMode="auto">
            <a:xfrm>
              <a:off x="4848" y="3168"/>
              <a:ext cx="144" cy="144"/>
            </a:xfrm>
            <a:prstGeom prst="rect">
              <a:avLst/>
            </a:prstGeom>
            <a:noFill/>
            <a:ln w="9525">
              <a:solidFill>
                <a:srgbClr val="808080"/>
              </a:solidFill>
              <a:miter lim="800000"/>
              <a:headEnd/>
              <a:tailEnd/>
            </a:ln>
          </p:spPr>
          <p:txBody>
            <a:bodyPr wrap="none" anchor="ctr"/>
            <a:lstStyle/>
            <a:p>
              <a:endParaRPr lang="en-US"/>
            </a:p>
          </p:txBody>
        </p:sp>
        <p:sp>
          <p:nvSpPr>
            <p:cNvPr id="1189" name="Rectangle 100"/>
            <p:cNvSpPr>
              <a:spLocks noChangeArrowheads="1"/>
            </p:cNvSpPr>
            <p:nvPr/>
          </p:nvSpPr>
          <p:spPr bwMode="auto">
            <a:xfrm>
              <a:off x="3984" y="3312"/>
              <a:ext cx="144" cy="144"/>
            </a:xfrm>
            <a:prstGeom prst="rect">
              <a:avLst/>
            </a:prstGeom>
            <a:noFill/>
            <a:ln w="9525">
              <a:solidFill>
                <a:srgbClr val="808080"/>
              </a:solidFill>
              <a:miter lim="800000"/>
              <a:headEnd/>
              <a:tailEnd/>
            </a:ln>
          </p:spPr>
          <p:txBody>
            <a:bodyPr wrap="none" anchor="ctr"/>
            <a:lstStyle/>
            <a:p>
              <a:endParaRPr lang="en-US"/>
            </a:p>
          </p:txBody>
        </p:sp>
        <p:sp>
          <p:nvSpPr>
            <p:cNvPr id="1190" name="Rectangle 101"/>
            <p:cNvSpPr>
              <a:spLocks noChangeArrowheads="1"/>
            </p:cNvSpPr>
            <p:nvPr/>
          </p:nvSpPr>
          <p:spPr bwMode="auto">
            <a:xfrm>
              <a:off x="4128"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1" name="Rectangle 102"/>
            <p:cNvSpPr>
              <a:spLocks noChangeArrowheads="1"/>
            </p:cNvSpPr>
            <p:nvPr/>
          </p:nvSpPr>
          <p:spPr bwMode="auto">
            <a:xfrm>
              <a:off x="4272"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2" name="Rectangle 103"/>
            <p:cNvSpPr>
              <a:spLocks noChangeArrowheads="1"/>
            </p:cNvSpPr>
            <p:nvPr/>
          </p:nvSpPr>
          <p:spPr bwMode="auto">
            <a:xfrm>
              <a:off x="4416"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3" name="Rectangle 104"/>
            <p:cNvSpPr>
              <a:spLocks noChangeArrowheads="1"/>
            </p:cNvSpPr>
            <p:nvPr/>
          </p:nvSpPr>
          <p:spPr bwMode="auto">
            <a:xfrm>
              <a:off x="4560"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4" name="Rectangle 105"/>
            <p:cNvSpPr>
              <a:spLocks noChangeArrowheads="1"/>
            </p:cNvSpPr>
            <p:nvPr/>
          </p:nvSpPr>
          <p:spPr bwMode="auto">
            <a:xfrm>
              <a:off x="4704"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195" name="Rectangle 106"/>
            <p:cNvSpPr>
              <a:spLocks noChangeArrowheads="1"/>
            </p:cNvSpPr>
            <p:nvPr/>
          </p:nvSpPr>
          <p:spPr bwMode="auto">
            <a:xfrm>
              <a:off x="4848" y="3312"/>
              <a:ext cx="144" cy="144"/>
            </a:xfrm>
            <a:prstGeom prst="rect">
              <a:avLst/>
            </a:prstGeom>
            <a:solidFill>
              <a:srgbClr val="800080"/>
            </a:solidFill>
            <a:ln w="9525">
              <a:solidFill>
                <a:srgbClr val="808080"/>
              </a:solidFill>
              <a:miter lim="800000"/>
              <a:headEnd/>
              <a:tailEnd/>
            </a:ln>
          </p:spPr>
          <p:txBody>
            <a:bodyPr wrap="none" anchor="ctr"/>
            <a:lstStyle/>
            <a:p>
              <a:endParaRPr lang="en-US"/>
            </a:p>
          </p:txBody>
        </p:sp>
      </p:grpSp>
      <p:sp>
        <p:nvSpPr>
          <p:cNvPr id="1032" name="AutoShape 107"/>
          <p:cNvSpPr>
            <a:spLocks noChangeArrowheads="1"/>
          </p:cNvSpPr>
          <p:nvPr/>
        </p:nvSpPr>
        <p:spPr bwMode="auto">
          <a:xfrm rot="1835325">
            <a:off x="4495800" y="2743200"/>
            <a:ext cx="1752600" cy="685800"/>
          </a:xfrm>
          <a:prstGeom prst="rightArrow">
            <a:avLst>
              <a:gd name="adj1" fmla="val 50000"/>
              <a:gd name="adj2" fmla="val 63889"/>
            </a:avLst>
          </a:prstGeom>
          <a:solidFill>
            <a:srgbClr val="FF0000"/>
          </a:solidFill>
          <a:ln w="25400">
            <a:solidFill>
              <a:srgbClr val="FFCC00"/>
            </a:solidFill>
            <a:miter lim="800000"/>
            <a:headEnd/>
            <a:tailEnd/>
          </a:ln>
        </p:spPr>
        <p:txBody>
          <a:bodyPr wrap="none" anchor="ctr"/>
          <a:lstStyle/>
          <a:p>
            <a:pPr algn="ctr"/>
            <a:r>
              <a:rPr lang="en-US" sz="2000" b="1">
                <a:latin typeface="AvantGarde Bk BT" pitchFamily="34" charset="0"/>
                <a:cs typeface="Lucida Sans Unicode" pitchFamily="34" charset="0"/>
              </a:rPr>
              <a:t>Raster</a:t>
            </a:r>
          </a:p>
        </p:txBody>
      </p:sp>
      <p:sp>
        <p:nvSpPr>
          <p:cNvPr id="1033" name="Line 108"/>
          <p:cNvSpPr>
            <a:spLocks noChangeShapeType="1"/>
          </p:cNvSpPr>
          <p:nvPr/>
        </p:nvSpPr>
        <p:spPr bwMode="auto">
          <a:xfrm flipH="1">
            <a:off x="7099301" y="3886200"/>
            <a:ext cx="76201" cy="762000"/>
          </a:xfrm>
          <a:prstGeom prst="line">
            <a:avLst/>
          </a:prstGeom>
          <a:noFill/>
          <a:ln w="25400">
            <a:solidFill>
              <a:srgbClr val="808080"/>
            </a:solidFill>
            <a:round/>
            <a:headEnd/>
            <a:tailEnd type="triangle" w="med" len="med"/>
          </a:ln>
        </p:spPr>
        <p:txBody>
          <a:bodyPr wrap="none" anchor="ctr"/>
          <a:lstStyle/>
          <a:p>
            <a:endParaRPr lang="en-US"/>
          </a:p>
        </p:txBody>
      </p:sp>
      <p:sp>
        <p:nvSpPr>
          <p:cNvPr id="1034" name="Text Box 109"/>
          <p:cNvSpPr txBox="1">
            <a:spLocks noChangeArrowheads="1"/>
          </p:cNvSpPr>
          <p:nvPr/>
        </p:nvSpPr>
        <p:spPr bwMode="auto">
          <a:xfrm>
            <a:off x="6696528" y="3479833"/>
            <a:ext cx="1275443" cy="523220"/>
          </a:xfrm>
          <a:prstGeom prst="rect">
            <a:avLst/>
          </a:prstGeom>
          <a:noFill/>
          <a:ln w="9525">
            <a:noFill/>
            <a:miter lim="800000"/>
            <a:headEnd/>
            <a:tailEnd/>
          </a:ln>
        </p:spPr>
        <p:txBody>
          <a:bodyPr wrap="square">
            <a:spAutoFit/>
          </a:bodyPr>
          <a:lstStyle/>
          <a:p>
            <a:r>
              <a:rPr lang="en-US" sz="2800" dirty="0">
                <a:latin typeface="Arial" charset="0"/>
                <a:cs typeface="Lucida Sans Unicode" pitchFamily="34" charset="0"/>
              </a:rPr>
              <a:t>Point</a:t>
            </a:r>
          </a:p>
        </p:txBody>
      </p:sp>
      <p:sp>
        <p:nvSpPr>
          <p:cNvPr id="1035" name="Line 110"/>
          <p:cNvSpPr>
            <a:spLocks noChangeShapeType="1"/>
          </p:cNvSpPr>
          <p:nvPr/>
        </p:nvSpPr>
        <p:spPr bwMode="auto">
          <a:xfrm>
            <a:off x="8394700" y="4114800"/>
            <a:ext cx="116114" cy="724958"/>
          </a:xfrm>
          <a:prstGeom prst="line">
            <a:avLst/>
          </a:prstGeom>
          <a:noFill/>
          <a:ln w="25400">
            <a:solidFill>
              <a:srgbClr val="808080"/>
            </a:solidFill>
            <a:round/>
            <a:headEnd/>
            <a:tailEnd type="triangle" w="med" len="med"/>
          </a:ln>
        </p:spPr>
        <p:txBody>
          <a:bodyPr wrap="none" anchor="ctr"/>
          <a:lstStyle/>
          <a:p>
            <a:endParaRPr lang="en-US"/>
          </a:p>
        </p:txBody>
      </p:sp>
      <p:sp>
        <p:nvSpPr>
          <p:cNvPr id="1036" name="Text Box 111"/>
          <p:cNvSpPr txBox="1">
            <a:spLocks noChangeArrowheads="1"/>
          </p:cNvSpPr>
          <p:nvPr/>
        </p:nvSpPr>
        <p:spPr bwMode="auto">
          <a:xfrm>
            <a:off x="8044110" y="3586075"/>
            <a:ext cx="1114576" cy="523220"/>
          </a:xfrm>
          <a:prstGeom prst="rect">
            <a:avLst/>
          </a:prstGeom>
          <a:noFill/>
          <a:ln w="9525">
            <a:noFill/>
            <a:miter lim="800000"/>
            <a:headEnd/>
            <a:tailEnd/>
          </a:ln>
        </p:spPr>
        <p:txBody>
          <a:bodyPr wrap="square">
            <a:spAutoFit/>
          </a:bodyPr>
          <a:lstStyle/>
          <a:p>
            <a:r>
              <a:rPr lang="en-US" sz="2800" dirty="0">
                <a:latin typeface="Arial" charset="0"/>
                <a:cs typeface="Lucida Sans Unicode" pitchFamily="34" charset="0"/>
              </a:rPr>
              <a:t>Line</a:t>
            </a:r>
          </a:p>
        </p:txBody>
      </p:sp>
      <p:sp>
        <p:nvSpPr>
          <p:cNvPr id="1037" name="Line 112"/>
          <p:cNvSpPr>
            <a:spLocks noChangeShapeType="1"/>
          </p:cNvSpPr>
          <p:nvPr/>
        </p:nvSpPr>
        <p:spPr bwMode="auto">
          <a:xfrm flipH="1">
            <a:off x="7745186" y="5486400"/>
            <a:ext cx="1716314" cy="370076"/>
          </a:xfrm>
          <a:prstGeom prst="line">
            <a:avLst/>
          </a:prstGeom>
          <a:noFill/>
          <a:ln w="25400">
            <a:solidFill>
              <a:srgbClr val="808080"/>
            </a:solidFill>
            <a:round/>
            <a:headEnd/>
            <a:tailEnd type="triangle" w="med" len="med"/>
          </a:ln>
        </p:spPr>
        <p:txBody>
          <a:bodyPr wrap="none" anchor="ctr"/>
          <a:lstStyle/>
          <a:p>
            <a:endParaRPr lang="en-US"/>
          </a:p>
        </p:txBody>
      </p:sp>
      <p:sp>
        <p:nvSpPr>
          <p:cNvPr id="1038" name="Text Box 113"/>
          <p:cNvSpPr txBox="1">
            <a:spLocks noChangeArrowheads="1"/>
          </p:cNvSpPr>
          <p:nvPr/>
        </p:nvSpPr>
        <p:spPr bwMode="auto">
          <a:xfrm>
            <a:off x="9476015" y="5303126"/>
            <a:ext cx="1206500" cy="523220"/>
          </a:xfrm>
          <a:prstGeom prst="rect">
            <a:avLst/>
          </a:prstGeom>
          <a:noFill/>
          <a:ln w="9525">
            <a:noFill/>
            <a:miter lim="800000"/>
            <a:headEnd/>
            <a:tailEnd/>
          </a:ln>
        </p:spPr>
        <p:txBody>
          <a:bodyPr wrap="square">
            <a:spAutoFit/>
          </a:bodyPr>
          <a:lstStyle/>
          <a:p>
            <a:r>
              <a:rPr lang="en-US" sz="2800" dirty="0">
                <a:latin typeface="Arial" charset="0"/>
                <a:cs typeface="Lucida Sans Unicode" pitchFamily="34" charset="0"/>
              </a:rPr>
              <a:t>Area</a:t>
            </a:r>
          </a:p>
        </p:txBody>
      </p:sp>
      <p:sp>
        <p:nvSpPr>
          <p:cNvPr id="1039" name="Rectangle 114"/>
          <p:cNvSpPr>
            <a:spLocks noChangeArrowheads="1"/>
          </p:cNvSpPr>
          <p:nvPr/>
        </p:nvSpPr>
        <p:spPr bwMode="auto">
          <a:xfrm>
            <a:off x="5559425" y="5438775"/>
            <a:ext cx="228600" cy="228600"/>
          </a:xfrm>
          <a:prstGeom prst="rect">
            <a:avLst/>
          </a:prstGeom>
          <a:solidFill>
            <a:srgbClr val="99CC00"/>
          </a:solidFill>
          <a:ln w="9525">
            <a:solidFill>
              <a:srgbClr val="808080"/>
            </a:solidFill>
            <a:miter lim="800000"/>
            <a:headEnd/>
            <a:tailEnd/>
          </a:ln>
        </p:spPr>
        <p:txBody>
          <a:bodyPr wrap="none" anchor="ctr"/>
          <a:lstStyle/>
          <a:p>
            <a:endParaRPr lang="en-US"/>
          </a:p>
        </p:txBody>
      </p:sp>
      <p:sp>
        <p:nvSpPr>
          <p:cNvPr id="1040" name="Rectangle 115"/>
          <p:cNvSpPr>
            <a:spLocks noChangeArrowheads="1"/>
          </p:cNvSpPr>
          <p:nvPr/>
        </p:nvSpPr>
        <p:spPr bwMode="auto">
          <a:xfrm>
            <a:off x="5559425" y="5743575"/>
            <a:ext cx="228600" cy="228600"/>
          </a:xfrm>
          <a:prstGeom prst="rect">
            <a:avLst/>
          </a:prstGeom>
          <a:solidFill>
            <a:srgbClr val="008080"/>
          </a:solidFill>
          <a:ln w="9525">
            <a:solidFill>
              <a:srgbClr val="808080"/>
            </a:solidFill>
            <a:miter lim="800000"/>
            <a:headEnd/>
            <a:tailEnd/>
          </a:ln>
        </p:spPr>
        <p:txBody>
          <a:bodyPr wrap="none" anchor="ctr"/>
          <a:lstStyle/>
          <a:p>
            <a:endParaRPr lang="en-US"/>
          </a:p>
        </p:txBody>
      </p:sp>
      <p:sp>
        <p:nvSpPr>
          <p:cNvPr id="1041" name="Rectangle 116"/>
          <p:cNvSpPr>
            <a:spLocks noChangeArrowheads="1"/>
          </p:cNvSpPr>
          <p:nvPr/>
        </p:nvSpPr>
        <p:spPr bwMode="auto">
          <a:xfrm>
            <a:off x="5559425" y="6048375"/>
            <a:ext cx="228600" cy="228600"/>
          </a:xfrm>
          <a:prstGeom prst="rect">
            <a:avLst/>
          </a:prstGeom>
          <a:solidFill>
            <a:srgbClr val="800080"/>
          </a:solidFill>
          <a:ln w="9525">
            <a:solidFill>
              <a:srgbClr val="808080"/>
            </a:solidFill>
            <a:miter lim="800000"/>
            <a:headEnd/>
            <a:tailEnd/>
          </a:ln>
        </p:spPr>
        <p:txBody>
          <a:bodyPr wrap="none" anchor="ctr"/>
          <a:lstStyle/>
          <a:p>
            <a:endParaRPr lang="en-US"/>
          </a:p>
        </p:txBody>
      </p:sp>
      <p:sp>
        <p:nvSpPr>
          <p:cNvPr id="1042" name="Rectangle 117"/>
          <p:cNvSpPr>
            <a:spLocks noChangeArrowheads="1"/>
          </p:cNvSpPr>
          <p:nvPr/>
        </p:nvSpPr>
        <p:spPr bwMode="auto">
          <a:xfrm>
            <a:off x="5559425" y="5133975"/>
            <a:ext cx="228600" cy="228600"/>
          </a:xfrm>
          <a:prstGeom prst="rect">
            <a:avLst/>
          </a:prstGeom>
          <a:noFill/>
          <a:ln w="9525">
            <a:solidFill>
              <a:srgbClr val="808080"/>
            </a:solidFill>
            <a:miter lim="800000"/>
            <a:headEnd/>
            <a:tailEnd/>
          </a:ln>
        </p:spPr>
        <p:txBody>
          <a:bodyPr wrap="none" anchor="ctr"/>
          <a:lstStyle/>
          <a:p>
            <a:endParaRPr lang="en-US"/>
          </a:p>
        </p:txBody>
      </p:sp>
      <p:sp>
        <p:nvSpPr>
          <p:cNvPr id="1043" name="Text Box 118"/>
          <p:cNvSpPr txBox="1">
            <a:spLocks noChangeArrowheads="1"/>
          </p:cNvSpPr>
          <p:nvPr/>
        </p:nvSpPr>
        <p:spPr bwMode="auto">
          <a:xfrm>
            <a:off x="5410201" y="4648201"/>
            <a:ext cx="835025" cy="396875"/>
          </a:xfrm>
          <a:prstGeom prst="rect">
            <a:avLst/>
          </a:prstGeom>
          <a:noFill/>
          <a:ln w="9525">
            <a:noFill/>
            <a:miter lim="800000"/>
            <a:headEnd/>
            <a:tailEnd/>
          </a:ln>
        </p:spPr>
        <p:txBody>
          <a:bodyPr wrap="none">
            <a:spAutoFit/>
          </a:bodyPr>
          <a:lstStyle/>
          <a:p>
            <a:r>
              <a:rPr lang="en-US" sz="2000" dirty="0">
                <a:latin typeface="Arial" charset="0"/>
                <a:cs typeface="Lucida Sans Unicode" pitchFamily="34" charset="0"/>
              </a:rPr>
              <a:t>Value</a:t>
            </a:r>
          </a:p>
        </p:txBody>
      </p:sp>
      <p:sp>
        <p:nvSpPr>
          <p:cNvPr id="1044" name="Text Box 119"/>
          <p:cNvSpPr txBox="1">
            <a:spLocks noChangeArrowheads="1"/>
          </p:cNvSpPr>
          <p:nvPr/>
        </p:nvSpPr>
        <p:spPr bwMode="auto">
          <a:xfrm>
            <a:off x="5772151" y="5041901"/>
            <a:ext cx="473075" cy="1311275"/>
          </a:xfrm>
          <a:prstGeom prst="rect">
            <a:avLst/>
          </a:prstGeom>
          <a:noFill/>
          <a:ln w="9525">
            <a:noFill/>
            <a:miter lim="800000"/>
            <a:headEnd/>
            <a:tailEnd/>
          </a:ln>
        </p:spPr>
        <p:txBody>
          <a:bodyPr wrap="none">
            <a:spAutoFit/>
          </a:bodyPr>
          <a:lstStyle/>
          <a:p>
            <a:r>
              <a:rPr lang="en-US" sz="2000" dirty="0">
                <a:latin typeface="Arial" charset="0"/>
                <a:cs typeface="Lucida Sans Unicode" pitchFamily="34" charset="0"/>
              </a:rPr>
              <a:t>=0</a:t>
            </a:r>
          </a:p>
          <a:p>
            <a:r>
              <a:rPr lang="en-US" sz="2000" dirty="0">
                <a:latin typeface="Arial" charset="0"/>
                <a:cs typeface="Lucida Sans Unicode" pitchFamily="34" charset="0"/>
              </a:rPr>
              <a:t>=1</a:t>
            </a:r>
          </a:p>
          <a:p>
            <a:r>
              <a:rPr lang="en-US" sz="2000" dirty="0">
                <a:latin typeface="Arial" charset="0"/>
                <a:cs typeface="Lucida Sans Unicode" pitchFamily="34" charset="0"/>
              </a:rPr>
              <a:t>=2</a:t>
            </a:r>
          </a:p>
          <a:p>
            <a:r>
              <a:rPr lang="en-US" sz="2000" dirty="0">
                <a:latin typeface="Arial" charset="0"/>
                <a:cs typeface="Lucida Sans Unicode" pitchFamily="34" charset="0"/>
              </a:rPr>
              <a:t>=3</a:t>
            </a:r>
          </a:p>
        </p:txBody>
      </p:sp>
    </p:spTree>
    <p:extLst>
      <p:ext uri="{BB962C8B-B14F-4D97-AF65-F5344CB8AC3E}">
        <p14:creationId xmlns:p14="http://schemas.microsoft.com/office/powerpoint/2010/main" val="2663727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20687" y="273315"/>
            <a:ext cx="10131425" cy="1456267"/>
          </a:xfrm>
        </p:spPr>
        <p:txBody>
          <a:bodyPr>
            <a:normAutofit/>
          </a:bodyPr>
          <a:lstStyle/>
          <a:p>
            <a:pPr eaLnBrk="1" hangingPunct="1"/>
            <a:r>
              <a:rPr lang="en-US" sz="6000" b="1" dirty="0"/>
              <a:t>Raster Representation</a:t>
            </a:r>
          </a:p>
        </p:txBody>
      </p:sp>
      <p:sp>
        <p:nvSpPr>
          <p:cNvPr id="1047" name="AutoShape 126"/>
          <p:cNvSpPr>
            <a:spLocks noChangeArrowheads="1"/>
          </p:cNvSpPr>
          <p:nvPr/>
        </p:nvSpPr>
        <p:spPr bwMode="auto">
          <a:xfrm>
            <a:off x="54864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48" name="AutoShape 127"/>
          <p:cNvSpPr>
            <a:spLocks noChangeArrowheads="1"/>
          </p:cNvSpPr>
          <p:nvPr/>
        </p:nvSpPr>
        <p:spPr bwMode="auto">
          <a:xfrm flipV="1">
            <a:off x="56388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49" name="AutoShape 128"/>
          <p:cNvSpPr>
            <a:spLocks noChangeArrowheads="1"/>
          </p:cNvSpPr>
          <p:nvPr/>
        </p:nvSpPr>
        <p:spPr bwMode="auto">
          <a:xfrm>
            <a:off x="5791200" y="2209801"/>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50" name="AutoShape 129"/>
          <p:cNvSpPr>
            <a:spLocks noChangeArrowheads="1"/>
          </p:cNvSpPr>
          <p:nvPr/>
        </p:nvSpPr>
        <p:spPr bwMode="auto">
          <a:xfrm flipV="1">
            <a:off x="5943600" y="2209801"/>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51" name="AutoShape 130"/>
          <p:cNvSpPr>
            <a:spLocks noChangeArrowheads="1"/>
          </p:cNvSpPr>
          <p:nvPr/>
        </p:nvSpPr>
        <p:spPr bwMode="auto">
          <a:xfrm>
            <a:off x="6096000" y="2209801"/>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52" name="AutoShape 131"/>
          <p:cNvSpPr>
            <a:spLocks noChangeArrowheads="1"/>
          </p:cNvSpPr>
          <p:nvPr/>
        </p:nvSpPr>
        <p:spPr bwMode="auto">
          <a:xfrm flipV="1">
            <a:off x="6248400" y="2209801"/>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53" name="AutoShape 132"/>
          <p:cNvSpPr>
            <a:spLocks noChangeArrowheads="1"/>
          </p:cNvSpPr>
          <p:nvPr/>
        </p:nvSpPr>
        <p:spPr bwMode="auto">
          <a:xfrm>
            <a:off x="64008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54" name="AutoShape 133"/>
          <p:cNvSpPr>
            <a:spLocks noChangeArrowheads="1"/>
          </p:cNvSpPr>
          <p:nvPr/>
        </p:nvSpPr>
        <p:spPr bwMode="auto">
          <a:xfrm flipV="1">
            <a:off x="65532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55" name="AutoShape 134"/>
          <p:cNvSpPr>
            <a:spLocks noChangeArrowheads="1"/>
          </p:cNvSpPr>
          <p:nvPr/>
        </p:nvSpPr>
        <p:spPr bwMode="auto">
          <a:xfrm>
            <a:off x="67056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56" name="AutoShape 135"/>
          <p:cNvSpPr>
            <a:spLocks noChangeArrowheads="1"/>
          </p:cNvSpPr>
          <p:nvPr/>
        </p:nvSpPr>
        <p:spPr bwMode="auto">
          <a:xfrm flipV="1">
            <a:off x="68580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57" name="AutoShape 136"/>
          <p:cNvSpPr>
            <a:spLocks noChangeArrowheads="1"/>
          </p:cNvSpPr>
          <p:nvPr/>
        </p:nvSpPr>
        <p:spPr bwMode="auto">
          <a:xfrm>
            <a:off x="70104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58" name="AutoShape 137"/>
          <p:cNvSpPr>
            <a:spLocks noChangeArrowheads="1"/>
          </p:cNvSpPr>
          <p:nvPr/>
        </p:nvSpPr>
        <p:spPr bwMode="auto">
          <a:xfrm flipV="1">
            <a:off x="71628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59" name="AutoShape 138"/>
          <p:cNvSpPr>
            <a:spLocks noChangeArrowheads="1"/>
          </p:cNvSpPr>
          <p:nvPr/>
        </p:nvSpPr>
        <p:spPr bwMode="auto">
          <a:xfrm>
            <a:off x="56388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60" name="AutoShape 139"/>
          <p:cNvSpPr>
            <a:spLocks noChangeArrowheads="1"/>
          </p:cNvSpPr>
          <p:nvPr/>
        </p:nvSpPr>
        <p:spPr bwMode="auto">
          <a:xfrm flipV="1">
            <a:off x="5791200" y="2473326"/>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61" name="AutoShape 140"/>
          <p:cNvSpPr>
            <a:spLocks noChangeArrowheads="1"/>
          </p:cNvSpPr>
          <p:nvPr/>
        </p:nvSpPr>
        <p:spPr bwMode="auto">
          <a:xfrm>
            <a:off x="5943600" y="2473326"/>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62" name="AutoShape 141"/>
          <p:cNvSpPr>
            <a:spLocks noChangeArrowheads="1"/>
          </p:cNvSpPr>
          <p:nvPr/>
        </p:nvSpPr>
        <p:spPr bwMode="auto">
          <a:xfrm flipV="1">
            <a:off x="6096000" y="2473326"/>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63" name="AutoShape 142"/>
          <p:cNvSpPr>
            <a:spLocks noChangeArrowheads="1"/>
          </p:cNvSpPr>
          <p:nvPr/>
        </p:nvSpPr>
        <p:spPr bwMode="auto">
          <a:xfrm>
            <a:off x="6248400" y="2473326"/>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64" name="AutoShape 143"/>
          <p:cNvSpPr>
            <a:spLocks noChangeArrowheads="1"/>
          </p:cNvSpPr>
          <p:nvPr/>
        </p:nvSpPr>
        <p:spPr bwMode="auto">
          <a:xfrm flipV="1">
            <a:off x="64008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65" name="AutoShape 144"/>
          <p:cNvSpPr>
            <a:spLocks noChangeArrowheads="1"/>
          </p:cNvSpPr>
          <p:nvPr/>
        </p:nvSpPr>
        <p:spPr bwMode="auto">
          <a:xfrm>
            <a:off x="65532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66" name="AutoShape 145"/>
          <p:cNvSpPr>
            <a:spLocks noChangeArrowheads="1"/>
          </p:cNvSpPr>
          <p:nvPr/>
        </p:nvSpPr>
        <p:spPr bwMode="auto">
          <a:xfrm flipV="1">
            <a:off x="67056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67" name="AutoShape 146"/>
          <p:cNvSpPr>
            <a:spLocks noChangeArrowheads="1"/>
          </p:cNvSpPr>
          <p:nvPr/>
        </p:nvSpPr>
        <p:spPr bwMode="auto">
          <a:xfrm>
            <a:off x="68580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68" name="AutoShape 147"/>
          <p:cNvSpPr>
            <a:spLocks noChangeArrowheads="1"/>
          </p:cNvSpPr>
          <p:nvPr/>
        </p:nvSpPr>
        <p:spPr bwMode="auto">
          <a:xfrm flipV="1">
            <a:off x="70104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69" name="AutoShape 148"/>
          <p:cNvSpPr>
            <a:spLocks noChangeArrowheads="1"/>
          </p:cNvSpPr>
          <p:nvPr/>
        </p:nvSpPr>
        <p:spPr bwMode="auto">
          <a:xfrm>
            <a:off x="71628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0" name="AutoShape 149"/>
          <p:cNvSpPr>
            <a:spLocks noChangeArrowheads="1"/>
          </p:cNvSpPr>
          <p:nvPr/>
        </p:nvSpPr>
        <p:spPr bwMode="auto">
          <a:xfrm flipV="1">
            <a:off x="73152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1" name="AutoShape 150"/>
          <p:cNvSpPr>
            <a:spLocks noChangeArrowheads="1"/>
          </p:cNvSpPr>
          <p:nvPr/>
        </p:nvSpPr>
        <p:spPr bwMode="auto">
          <a:xfrm>
            <a:off x="54864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2" name="AutoShape 151"/>
          <p:cNvSpPr>
            <a:spLocks noChangeArrowheads="1"/>
          </p:cNvSpPr>
          <p:nvPr/>
        </p:nvSpPr>
        <p:spPr bwMode="auto">
          <a:xfrm flipV="1">
            <a:off x="56388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3" name="AutoShape 152"/>
          <p:cNvSpPr>
            <a:spLocks noChangeArrowheads="1"/>
          </p:cNvSpPr>
          <p:nvPr/>
        </p:nvSpPr>
        <p:spPr bwMode="auto">
          <a:xfrm>
            <a:off x="57912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4" name="AutoShape 153"/>
          <p:cNvSpPr>
            <a:spLocks noChangeArrowheads="1"/>
          </p:cNvSpPr>
          <p:nvPr/>
        </p:nvSpPr>
        <p:spPr bwMode="auto">
          <a:xfrm flipV="1">
            <a:off x="59436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5" name="AutoShape 154"/>
          <p:cNvSpPr>
            <a:spLocks noChangeArrowheads="1"/>
          </p:cNvSpPr>
          <p:nvPr/>
        </p:nvSpPr>
        <p:spPr bwMode="auto">
          <a:xfrm>
            <a:off x="60960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6" name="AutoShape 155"/>
          <p:cNvSpPr>
            <a:spLocks noChangeArrowheads="1"/>
          </p:cNvSpPr>
          <p:nvPr/>
        </p:nvSpPr>
        <p:spPr bwMode="auto">
          <a:xfrm flipV="1">
            <a:off x="6248400" y="2736851"/>
            <a:ext cx="304800" cy="263525"/>
          </a:xfrm>
          <a:prstGeom prst="triangle">
            <a:avLst>
              <a:gd name="adj" fmla="val 50000"/>
            </a:avLst>
          </a:prstGeom>
          <a:solidFill>
            <a:srgbClr val="99CC00"/>
          </a:solidFill>
          <a:ln w="12700">
            <a:solidFill>
              <a:srgbClr val="808080"/>
            </a:solidFill>
            <a:miter lim="800000"/>
            <a:headEnd/>
            <a:tailEnd/>
          </a:ln>
        </p:spPr>
        <p:txBody>
          <a:bodyPr wrap="none" anchor="ctr"/>
          <a:lstStyle/>
          <a:p>
            <a:endParaRPr lang="en-US"/>
          </a:p>
        </p:txBody>
      </p:sp>
      <p:sp>
        <p:nvSpPr>
          <p:cNvPr id="1077" name="AutoShape 156"/>
          <p:cNvSpPr>
            <a:spLocks noChangeArrowheads="1"/>
          </p:cNvSpPr>
          <p:nvPr/>
        </p:nvSpPr>
        <p:spPr bwMode="auto">
          <a:xfrm>
            <a:off x="64008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8" name="AutoShape 157"/>
          <p:cNvSpPr>
            <a:spLocks noChangeArrowheads="1"/>
          </p:cNvSpPr>
          <p:nvPr/>
        </p:nvSpPr>
        <p:spPr bwMode="auto">
          <a:xfrm flipV="1">
            <a:off x="65532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79" name="AutoShape 158"/>
          <p:cNvSpPr>
            <a:spLocks noChangeArrowheads="1"/>
          </p:cNvSpPr>
          <p:nvPr/>
        </p:nvSpPr>
        <p:spPr bwMode="auto">
          <a:xfrm>
            <a:off x="67056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0" name="AutoShape 159"/>
          <p:cNvSpPr>
            <a:spLocks noChangeArrowheads="1"/>
          </p:cNvSpPr>
          <p:nvPr/>
        </p:nvSpPr>
        <p:spPr bwMode="auto">
          <a:xfrm flipV="1">
            <a:off x="68580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1" name="AutoShape 160"/>
          <p:cNvSpPr>
            <a:spLocks noChangeArrowheads="1"/>
          </p:cNvSpPr>
          <p:nvPr/>
        </p:nvSpPr>
        <p:spPr bwMode="auto">
          <a:xfrm>
            <a:off x="70104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2" name="AutoShape 161"/>
          <p:cNvSpPr>
            <a:spLocks noChangeArrowheads="1"/>
          </p:cNvSpPr>
          <p:nvPr/>
        </p:nvSpPr>
        <p:spPr bwMode="auto">
          <a:xfrm flipV="1">
            <a:off x="7162800" y="27368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3" name="AutoShape 162"/>
          <p:cNvSpPr>
            <a:spLocks noChangeArrowheads="1"/>
          </p:cNvSpPr>
          <p:nvPr/>
        </p:nvSpPr>
        <p:spPr bwMode="auto">
          <a:xfrm>
            <a:off x="5638800" y="3000376"/>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084" name="AutoShape 163"/>
          <p:cNvSpPr>
            <a:spLocks noChangeArrowheads="1"/>
          </p:cNvSpPr>
          <p:nvPr/>
        </p:nvSpPr>
        <p:spPr bwMode="auto">
          <a:xfrm flipV="1">
            <a:off x="5791200" y="3000376"/>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085" name="AutoShape 164"/>
          <p:cNvSpPr>
            <a:spLocks noChangeArrowheads="1"/>
          </p:cNvSpPr>
          <p:nvPr/>
        </p:nvSpPr>
        <p:spPr bwMode="auto">
          <a:xfrm>
            <a:off x="5943600" y="30003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6" name="AutoShape 165"/>
          <p:cNvSpPr>
            <a:spLocks noChangeArrowheads="1"/>
          </p:cNvSpPr>
          <p:nvPr/>
        </p:nvSpPr>
        <p:spPr bwMode="auto">
          <a:xfrm flipV="1">
            <a:off x="6096000" y="30003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7" name="AutoShape 166"/>
          <p:cNvSpPr>
            <a:spLocks noChangeArrowheads="1"/>
          </p:cNvSpPr>
          <p:nvPr/>
        </p:nvSpPr>
        <p:spPr bwMode="auto">
          <a:xfrm>
            <a:off x="6248400" y="30003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8" name="AutoShape 167"/>
          <p:cNvSpPr>
            <a:spLocks noChangeArrowheads="1"/>
          </p:cNvSpPr>
          <p:nvPr/>
        </p:nvSpPr>
        <p:spPr bwMode="auto">
          <a:xfrm flipV="1">
            <a:off x="6400800" y="30003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89" name="AutoShape 168"/>
          <p:cNvSpPr>
            <a:spLocks noChangeArrowheads="1"/>
          </p:cNvSpPr>
          <p:nvPr/>
        </p:nvSpPr>
        <p:spPr bwMode="auto">
          <a:xfrm>
            <a:off x="6553200" y="30003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90" name="AutoShape 169"/>
          <p:cNvSpPr>
            <a:spLocks noChangeArrowheads="1"/>
          </p:cNvSpPr>
          <p:nvPr/>
        </p:nvSpPr>
        <p:spPr bwMode="auto">
          <a:xfrm flipV="1">
            <a:off x="6705600" y="30003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91" name="AutoShape 170"/>
          <p:cNvSpPr>
            <a:spLocks noChangeArrowheads="1"/>
          </p:cNvSpPr>
          <p:nvPr/>
        </p:nvSpPr>
        <p:spPr bwMode="auto">
          <a:xfrm>
            <a:off x="6858000" y="30003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092" name="AutoShape 171"/>
          <p:cNvSpPr>
            <a:spLocks noChangeArrowheads="1"/>
          </p:cNvSpPr>
          <p:nvPr/>
        </p:nvSpPr>
        <p:spPr bwMode="auto">
          <a:xfrm flipV="1">
            <a:off x="7010400" y="30003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093" name="AutoShape 172"/>
          <p:cNvSpPr>
            <a:spLocks noChangeArrowheads="1"/>
          </p:cNvSpPr>
          <p:nvPr/>
        </p:nvSpPr>
        <p:spPr bwMode="auto">
          <a:xfrm>
            <a:off x="7162800" y="30003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094" name="AutoShape 173"/>
          <p:cNvSpPr>
            <a:spLocks noChangeArrowheads="1"/>
          </p:cNvSpPr>
          <p:nvPr/>
        </p:nvSpPr>
        <p:spPr bwMode="auto">
          <a:xfrm flipV="1">
            <a:off x="7315200" y="30003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095" name="AutoShape 174"/>
          <p:cNvSpPr>
            <a:spLocks noChangeArrowheads="1"/>
          </p:cNvSpPr>
          <p:nvPr/>
        </p:nvSpPr>
        <p:spPr bwMode="auto">
          <a:xfrm>
            <a:off x="5486400" y="3270251"/>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096" name="AutoShape 175"/>
          <p:cNvSpPr>
            <a:spLocks noChangeArrowheads="1"/>
          </p:cNvSpPr>
          <p:nvPr/>
        </p:nvSpPr>
        <p:spPr bwMode="auto">
          <a:xfrm flipV="1">
            <a:off x="5638800" y="3270251"/>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097" name="AutoShape 176"/>
          <p:cNvSpPr>
            <a:spLocks noChangeArrowheads="1"/>
          </p:cNvSpPr>
          <p:nvPr/>
        </p:nvSpPr>
        <p:spPr bwMode="auto">
          <a:xfrm>
            <a:off x="5791200" y="3270251"/>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098" name="AutoShape 177"/>
          <p:cNvSpPr>
            <a:spLocks noChangeArrowheads="1"/>
          </p:cNvSpPr>
          <p:nvPr/>
        </p:nvSpPr>
        <p:spPr bwMode="auto">
          <a:xfrm flipV="1">
            <a:off x="5943600" y="32702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099" name="AutoShape 178"/>
          <p:cNvSpPr>
            <a:spLocks noChangeArrowheads="1"/>
          </p:cNvSpPr>
          <p:nvPr/>
        </p:nvSpPr>
        <p:spPr bwMode="auto">
          <a:xfrm>
            <a:off x="6096000" y="32702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00" name="AutoShape 179"/>
          <p:cNvSpPr>
            <a:spLocks noChangeArrowheads="1"/>
          </p:cNvSpPr>
          <p:nvPr/>
        </p:nvSpPr>
        <p:spPr bwMode="auto">
          <a:xfrm flipV="1">
            <a:off x="6248400" y="327025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01" name="AutoShape 180"/>
          <p:cNvSpPr>
            <a:spLocks noChangeArrowheads="1"/>
          </p:cNvSpPr>
          <p:nvPr/>
        </p:nvSpPr>
        <p:spPr bwMode="auto">
          <a:xfrm>
            <a:off x="64008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02" name="AutoShape 181"/>
          <p:cNvSpPr>
            <a:spLocks noChangeArrowheads="1"/>
          </p:cNvSpPr>
          <p:nvPr/>
        </p:nvSpPr>
        <p:spPr bwMode="auto">
          <a:xfrm flipV="1">
            <a:off x="65532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03" name="AutoShape 182"/>
          <p:cNvSpPr>
            <a:spLocks noChangeArrowheads="1"/>
          </p:cNvSpPr>
          <p:nvPr/>
        </p:nvSpPr>
        <p:spPr bwMode="auto">
          <a:xfrm>
            <a:off x="67056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04" name="AutoShape 183"/>
          <p:cNvSpPr>
            <a:spLocks noChangeArrowheads="1"/>
          </p:cNvSpPr>
          <p:nvPr/>
        </p:nvSpPr>
        <p:spPr bwMode="auto">
          <a:xfrm flipV="1">
            <a:off x="68580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05" name="AutoShape 184"/>
          <p:cNvSpPr>
            <a:spLocks noChangeArrowheads="1"/>
          </p:cNvSpPr>
          <p:nvPr/>
        </p:nvSpPr>
        <p:spPr bwMode="auto">
          <a:xfrm>
            <a:off x="70104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06" name="AutoShape 185"/>
          <p:cNvSpPr>
            <a:spLocks noChangeArrowheads="1"/>
          </p:cNvSpPr>
          <p:nvPr/>
        </p:nvSpPr>
        <p:spPr bwMode="auto">
          <a:xfrm flipV="1">
            <a:off x="71628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07" name="AutoShape 186"/>
          <p:cNvSpPr>
            <a:spLocks noChangeArrowheads="1"/>
          </p:cNvSpPr>
          <p:nvPr/>
        </p:nvSpPr>
        <p:spPr bwMode="auto">
          <a:xfrm>
            <a:off x="5638800" y="3533776"/>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108" name="AutoShape 187"/>
          <p:cNvSpPr>
            <a:spLocks noChangeArrowheads="1"/>
          </p:cNvSpPr>
          <p:nvPr/>
        </p:nvSpPr>
        <p:spPr bwMode="auto">
          <a:xfrm flipV="1">
            <a:off x="5791200" y="3533776"/>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109" name="AutoShape 188"/>
          <p:cNvSpPr>
            <a:spLocks noChangeArrowheads="1"/>
          </p:cNvSpPr>
          <p:nvPr/>
        </p:nvSpPr>
        <p:spPr bwMode="auto">
          <a:xfrm>
            <a:off x="5943600" y="35337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10" name="AutoShape 189"/>
          <p:cNvSpPr>
            <a:spLocks noChangeArrowheads="1"/>
          </p:cNvSpPr>
          <p:nvPr/>
        </p:nvSpPr>
        <p:spPr bwMode="auto">
          <a:xfrm flipV="1">
            <a:off x="6096000" y="353377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11" name="AutoShape 190"/>
          <p:cNvSpPr>
            <a:spLocks noChangeArrowheads="1"/>
          </p:cNvSpPr>
          <p:nvPr/>
        </p:nvSpPr>
        <p:spPr bwMode="auto">
          <a:xfrm>
            <a:off x="62484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2" name="AutoShape 191"/>
          <p:cNvSpPr>
            <a:spLocks noChangeArrowheads="1"/>
          </p:cNvSpPr>
          <p:nvPr/>
        </p:nvSpPr>
        <p:spPr bwMode="auto">
          <a:xfrm flipV="1">
            <a:off x="64008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3" name="AutoShape 192"/>
          <p:cNvSpPr>
            <a:spLocks noChangeArrowheads="1"/>
          </p:cNvSpPr>
          <p:nvPr/>
        </p:nvSpPr>
        <p:spPr bwMode="auto">
          <a:xfrm>
            <a:off x="65532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4" name="AutoShape 193"/>
          <p:cNvSpPr>
            <a:spLocks noChangeArrowheads="1"/>
          </p:cNvSpPr>
          <p:nvPr/>
        </p:nvSpPr>
        <p:spPr bwMode="auto">
          <a:xfrm flipV="1">
            <a:off x="67056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5" name="AutoShape 194"/>
          <p:cNvSpPr>
            <a:spLocks noChangeArrowheads="1"/>
          </p:cNvSpPr>
          <p:nvPr/>
        </p:nvSpPr>
        <p:spPr bwMode="auto">
          <a:xfrm>
            <a:off x="68580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6" name="AutoShape 195"/>
          <p:cNvSpPr>
            <a:spLocks noChangeArrowheads="1"/>
          </p:cNvSpPr>
          <p:nvPr/>
        </p:nvSpPr>
        <p:spPr bwMode="auto">
          <a:xfrm flipV="1">
            <a:off x="70104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7" name="AutoShape 196"/>
          <p:cNvSpPr>
            <a:spLocks noChangeArrowheads="1"/>
          </p:cNvSpPr>
          <p:nvPr/>
        </p:nvSpPr>
        <p:spPr bwMode="auto">
          <a:xfrm>
            <a:off x="71628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8" name="AutoShape 197"/>
          <p:cNvSpPr>
            <a:spLocks noChangeArrowheads="1"/>
          </p:cNvSpPr>
          <p:nvPr/>
        </p:nvSpPr>
        <p:spPr bwMode="auto">
          <a:xfrm flipV="1">
            <a:off x="7315200" y="3533776"/>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19" name="AutoShape 198"/>
          <p:cNvSpPr>
            <a:spLocks noChangeArrowheads="1"/>
          </p:cNvSpPr>
          <p:nvPr/>
        </p:nvSpPr>
        <p:spPr bwMode="auto">
          <a:xfrm flipV="1">
            <a:off x="5486400" y="2473326"/>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20" name="AutoShape 199"/>
          <p:cNvSpPr>
            <a:spLocks noChangeArrowheads="1"/>
          </p:cNvSpPr>
          <p:nvPr/>
        </p:nvSpPr>
        <p:spPr bwMode="auto">
          <a:xfrm flipV="1">
            <a:off x="5486400" y="3006726"/>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121" name="AutoShape 200"/>
          <p:cNvSpPr>
            <a:spLocks noChangeArrowheads="1"/>
          </p:cNvSpPr>
          <p:nvPr/>
        </p:nvSpPr>
        <p:spPr bwMode="auto">
          <a:xfrm flipV="1">
            <a:off x="5486400" y="3533776"/>
            <a:ext cx="304800" cy="263525"/>
          </a:xfrm>
          <a:prstGeom prst="triangle">
            <a:avLst>
              <a:gd name="adj" fmla="val 50000"/>
            </a:avLst>
          </a:prstGeom>
          <a:solidFill>
            <a:srgbClr val="008080"/>
          </a:solidFill>
          <a:ln w="12700">
            <a:solidFill>
              <a:srgbClr val="808080"/>
            </a:solidFill>
            <a:miter lim="800000"/>
            <a:headEnd/>
            <a:tailEnd/>
          </a:ln>
        </p:spPr>
        <p:txBody>
          <a:bodyPr wrap="none" anchor="ctr"/>
          <a:lstStyle/>
          <a:p>
            <a:endParaRPr lang="en-US"/>
          </a:p>
        </p:txBody>
      </p:sp>
      <p:sp>
        <p:nvSpPr>
          <p:cNvPr id="1122" name="AutoShape 201"/>
          <p:cNvSpPr>
            <a:spLocks noChangeArrowheads="1"/>
          </p:cNvSpPr>
          <p:nvPr/>
        </p:nvSpPr>
        <p:spPr bwMode="auto">
          <a:xfrm>
            <a:off x="7315200" y="22098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23" name="AutoShape 202"/>
          <p:cNvSpPr>
            <a:spLocks noChangeArrowheads="1"/>
          </p:cNvSpPr>
          <p:nvPr/>
        </p:nvSpPr>
        <p:spPr bwMode="auto">
          <a:xfrm>
            <a:off x="7315200" y="2743201"/>
            <a:ext cx="304800" cy="263525"/>
          </a:xfrm>
          <a:prstGeom prst="triangle">
            <a:avLst>
              <a:gd name="adj" fmla="val 50000"/>
            </a:avLst>
          </a:prstGeom>
          <a:noFill/>
          <a:ln w="12700">
            <a:solidFill>
              <a:srgbClr val="808080"/>
            </a:solidFill>
            <a:miter lim="800000"/>
            <a:headEnd/>
            <a:tailEnd/>
          </a:ln>
        </p:spPr>
        <p:txBody>
          <a:bodyPr wrap="none" anchor="ctr"/>
          <a:lstStyle/>
          <a:p>
            <a:endParaRPr lang="en-US"/>
          </a:p>
        </p:txBody>
      </p:sp>
      <p:sp>
        <p:nvSpPr>
          <p:cNvPr id="1124" name="AutoShape 203"/>
          <p:cNvSpPr>
            <a:spLocks noChangeArrowheads="1"/>
          </p:cNvSpPr>
          <p:nvPr/>
        </p:nvSpPr>
        <p:spPr bwMode="auto">
          <a:xfrm>
            <a:off x="7315200" y="3270251"/>
            <a:ext cx="304800" cy="263525"/>
          </a:xfrm>
          <a:prstGeom prst="triangle">
            <a:avLst>
              <a:gd name="adj" fmla="val 50000"/>
            </a:avLst>
          </a:prstGeom>
          <a:solidFill>
            <a:srgbClr val="993366"/>
          </a:solidFill>
          <a:ln w="12700">
            <a:solidFill>
              <a:srgbClr val="808080"/>
            </a:solidFill>
            <a:miter lim="800000"/>
            <a:headEnd/>
            <a:tailEnd/>
          </a:ln>
        </p:spPr>
        <p:txBody>
          <a:bodyPr wrap="none" anchor="ctr"/>
          <a:lstStyle/>
          <a:p>
            <a:endParaRPr lang="en-US"/>
          </a:p>
        </p:txBody>
      </p:sp>
      <p:sp>
        <p:nvSpPr>
          <p:cNvPr id="1125" name="Text Box 204"/>
          <p:cNvSpPr txBox="1">
            <a:spLocks noChangeArrowheads="1"/>
          </p:cNvSpPr>
          <p:nvPr/>
        </p:nvSpPr>
        <p:spPr bwMode="auto">
          <a:xfrm>
            <a:off x="5759655" y="3902949"/>
            <a:ext cx="1763047" cy="523220"/>
          </a:xfrm>
          <a:prstGeom prst="rect">
            <a:avLst/>
          </a:prstGeom>
          <a:noFill/>
          <a:ln w="9525">
            <a:noFill/>
            <a:miter lim="800000"/>
            <a:headEnd/>
            <a:tailEnd/>
          </a:ln>
        </p:spPr>
        <p:txBody>
          <a:bodyPr wrap="none">
            <a:spAutoFit/>
          </a:bodyPr>
          <a:lstStyle/>
          <a:p>
            <a:r>
              <a:rPr lang="en-US" sz="2800" b="1" dirty="0">
                <a:latin typeface="AvantGarde Bk BT" pitchFamily="34" charset="0"/>
                <a:cs typeface="Lucida Sans Unicode" pitchFamily="34" charset="0"/>
              </a:rPr>
              <a:t>Triangles</a:t>
            </a:r>
          </a:p>
        </p:txBody>
      </p:sp>
      <p:sp>
        <p:nvSpPr>
          <p:cNvPr id="1126" name="Freeform 205"/>
          <p:cNvSpPr>
            <a:spLocks/>
          </p:cNvSpPr>
          <p:nvPr/>
        </p:nvSpPr>
        <p:spPr bwMode="auto">
          <a:xfrm>
            <a:off x="8320089" y="4681538"/>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99CC00"/>
          </a:solidFill>
          <a:ln w="12700" cap="rnd">
            <a:solidFill>
              <a:srgbClr val="808080"/>
            </a:solidFill>
            <a:round/>
            <a:headEnd/>
            <a:tailEnd/>
          </a:ln>
        </p:spPr>
        <p:txBody>
          <a:bodyPr/>
          <a:lstStyle/>
          <a:p>
            <a:endParaRPr lang="en-US"/>
          </a:p>
        </p:txBody>
      </p:sp>
      <p:sp>
        <p:nvSpPr>
          <p:cNvPr id="1127" name="Freeform 206"/>
          <p:cNvSpPr>
            <a:spLocks/>
          </p:cNvSpPr>
          <p:nvPr/>
        </p:nvSpPr>
        <p:spPr bwMode="auto">
          <a:xfrm>
            <a:off x="8639176" y="4681538"/>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28" name="Freeform 207"/>
          <p:cNvSpPr>
            <a:spLocks/>
          </p:cNvSpPr>
          <p:nvPr/>
        </p:nvSpPr>
        <p:spPr bwMode="auto">
          <a:xfrm>
            <a:off x="8799514" y="5000625"/>
            <a:ext cx="319087"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993366"/>
          </a:solidFill>
          <a:ln w="12700" cap="rnd">
            <a:solidFill>
              <a:srgbClr val="808080"/>
            </a:solidFill>
            <a:round/>
            <a:headEnd/>
            <a:tailEnd/>
          </a:ln>
        </p:spPr>
        <p:txBody>
          <a:bodyPr/>
          <a:lstStyle/>
          <a:p>
            <a:endParaRPr lang="en-US"/>
          </a:p>
        </p:txBody>
      </p:sp>
      <p:sp>
        <p:nvSpPr>
          <p:cNvPr id="1129" name="Freeform 208"/>
          <p:cNvSpPr>
            <a:spLocks/>
          </p:cNvSpPr>
          <p:nvPr/>
        </p:nvSpPr>
        <p:spPr bwMode="auto">
          <a:xfrm>
            <a:off x="8639176" y="5319713"/>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993366"/>
          </a:solidFill>
          <a:ln w="12700" cap="rnd">
            <a:solidFill>
              <a:srgbClr val="808080"/>
            </a:solidFill>
            <a:round/>
            <a:headEnd/>
            <a:tailEnd/>
          </a:ln>
        </p:spPr>
        <p:txBody>
          <a:bodyPr/>
          <a:lstStyle/>
          <a:p>
            <a:endParaRPr lang="en-US"/>
          </a:p>
        </p:txBody>
      </p:sp>
      <p:sp>
        <p:nvSpPr>
          <p:cNvPr id="1130" name="Freeform 209"/>
          <p:cNvSpPr>
            <a:spLocks/>
          </p:cNvSpPr>
          <p:nvPr/>
        </p:nvSpPr>
        <p:spPr bwMode="auto">
          <a:xfrm>
            <a:off x="8320089" y="5319713"/>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31" name="Freeform 210"/>
          <p:cNvSpPr>
            <a:spLocks/>
          </p:cNvSpPr>
          <p:nvPr/>
        </p:nvSpPr>
        <p:spPr bwMode="auto">
          <a:xfrm>
            <a:off x="8161339" y="5000625"/>
            <a:ext cx="319087"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32" name="Freeform 211"/>
          <p:cNvSpPr>
            <a:spLocks/>
          </p:cNvSpPr>
          <p:nvPr/>
        </p:nvSpPr>
        <p:spPr bwMode="auto">
          <a:xfrm>
            <a:off x="8959850" y="4681538"/>
            <a:ext cx="319088"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33" name="Freeform 212"/>
          <p:cNvSpPr>
            <a:spLocks/>
          </p:cNvSpPr>
          <p:nvPr/>
        </p:nvSpPr>
        <p:spPr bwMode="auto">
          <a:xfrm>
            <a:off x="8959850" y="5319713"/>
            <a:ext cx="319088"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34" name="Freeform 213"/>
          <p:cNvSpPr>
            <a:spLocks/>
          </p:cNvSpPr>
          <p:nvPr/>
        </p:nvSpPr>
        <p:spPr bwMode="auto">
          <a:xfrm>
            <a:off x="8480425" y="5638800"/>
            <a:ext cx="319088"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35" name="Freeform 214"/>
          <p:cNvSpPr>
            <a:spLocks/>
          </p:cNvSpPr>
          <p:nvPr/>
        </p:nvSpPr>
        <p:spPr bwMode="auto">
          <a:xfrm>
            <a:off x="8001001" y="5319713"/>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008080"/>
          </a:solidFill>
          <a:ln w="12700" cap="rnd">
            <a:solidFill>
              <a:srgbClr val="808080"/>
            </a:solidFill>
            <a:round/>
            <a:headEnd/>
            <a:tailEnd/>
          </a:ln>
        </p:spPr>
        <p:txBody>
          <a:bodyPr/>
          <a:lstStyle/>
          <a:p>
            <a:endParaRPr lang="en-US"/>
          </a:p>
        </p:txBody>
      </p:sp>
      <p:sp>
        <p:nvSpPr>
          <p:cNvPr id="1136" name="Freeform 215"/>
          <p:cNvSpPr>
            <a:spLocks/>
          </p:cNvSpPr>
          <p:nvPr/>
        </p:nvSpPr>
        <p:spPr bwMode="auto">
          <a:xfrm>
            <a:off x="8001001" y="4681538"/>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99CC00"/>
          </a:solidFill>
          <a:ln w="12700" cap="rnd">
            <a:solidFill>
              <a:srgbClr val="808080"/>
            </a:solidFill>
            <a:round/>
            <a:headEnd/>
            <a:tailEnd/>
          </a:ln>
        </p:spPr>
        <p:txBody>
          <a:bodyPr/>
          <a:lstStyle/>
          <a:p>
            <a:endParaRPr lang="en-US"/>
          </a:p>
        </p:txBody>
      </p:sp>
      <p:sp>
        <p:nvSpPr>
          <p:cNvPr id="1137" name="Freeform 216"/>
          <p:cNvSpPr>
            <a:spLocks/>
          </p:cNvSpPr>
          <p:nvPr/>
        </p:nvSpPr>
        <p:spPr bwMode="auto">
          <a:xfrm>
            <a:off x="8480425" y="4362450"/>
            <a:ext cx="319088"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38" name="Freeform 217"/>
          <p:cNvSpPr>
            <a:spLocks/>
          </p:cNvSpPr>
          <p:nvPr/>
        </p:nvSpPr>
        <p:spPr bwMode="auto">
          <a:xfrm>
            <a:off x="8153401" y="4362450"/>
            <a:ext cx="320675"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99CC00"/>
          </a:solidFill>
          <a:ln w="12700" cap="rnd">
            <a:solidFill>
              <a:srgbClr val="808080"/>
            </a:solidFill>
            <a:round/>
            <a:headEnd/>
            <a:tailEnd/>
          </a:ln>
        </p:spPr>
        <p:txBody>
          <a:bodyPr/>
          <a:lstStyle/>
          <a:p>
            <a:endParaRPr lang="en-US"/>
          </a:p>
        </p:txBody>
      </p:sp>
      <p:sp>
        <p:nvSpPr>
          <p:cNvPr id="1139" name="Freeform 218"/>
          <p:cNvSpPr>
            <a:spLocks/>
          </p:cNvSpPr>
          <p:nvPr/>
        </p:nvSpPr>
        <p:spPr bwMode="auto">
          <a:xfrm>
            <a:off x="8153400" y="5638800"/>
            <a:ext cx="319088"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008080"/>
          </a:solidFill>
          <a:ln w="12700" cap="rnd">
            <a:solidFill>
              <a:srgbClr val="808080"/>
            </a:solidFill>
            <a:round/>
            <a:headEnd/>
            <a:tailEnd/>
          </a:ln>
        </p:spPr>
        <p:txBody>
          <a:bodyPr/>
          <a:lstStyle/>
          <a:p>
            <a:endParaRPr lang="en-US"/>
          </a:p>
        </p:txBody>
      </p:sp>
      <p:sp>
        <p:nvSpPr>
          <p:cNvPr id="1140" name="Freeform 219"/>
          <p:cNvSpPr>
            <a:spLocks/>
          </p:cNvSpPr>
          <p:nvPr/>
        </p:nvSpPr>
        <p:spPr bwMode="auto">
          <a:xfrm>
            <a:off x="8805864" y="5638800"/>
            <a:ext cx="319087"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solidFill>
            <a:srgbClr val="993366"/>
          </a:solidFill>
          <a:ln w="12700" cap="rnd">
            <a:solidFill>
              <a:srgbClr val="808080"/>
            </a:solidFill>
            <a:round/>
            <a:headEnd/>
            <a:tailEnd/>
          </a:ln>
        </p:spPr>
        <p:txBody>
          <a:bodyPr/>
          <a:lstStyle/>
          <a:p>
            <a:endParaRPr lang="en-US"/>
          </a:p>
        </p:txBody>
      </p:sp>
      <p:sp>
        <p:nvSpPr>
          <p:cNvPr id="1141" name="Freeform 220"/>
          <p:cNvSpPr>
            <a:spLocks/>
          </p:cNvSpPr>
          <p:nvPr/>
        </p:nvSpPr>
        <p:spPr bwMode="auto">
          <a:xfrm>
            <a:off x="8791575" y="4362450"/>
            <a:ext cx="319088" cy="400050"/>
          </a:xfrm>
          <a:custGeom>
            <a:avLst/>
            <a:gdLst>
              <a:gd name="T0" fmla="*/ 0 w 385"/>
              <a:gd name="T1" fmla="*/ 2147483647 h 481"/>
              <a:gd name="T2" fmla="*/ 2147483647 w 385"/>
              <a:gd name="T3" fmla="*/ 2147483647 h 481"/>
              <a:gd name="T4" fmla="*/ 2147483647 w 385"/>
              <a:gd name="T5" fmla="*/ 2147483647 h 481"/>
              <a:gd name="T6" fmla="*/ 2147483647 w 385"/>
              <a:gd name="T7" fmla="*/ 2147483647 h 481"/>
              <a:gd name="T8" fmla="*/ 2147483647 w 385"/>
              <a:gd name="T9" fmla="*/ 0 h 481"/>
              <a:gd name="T10" fmla="*/ 0 w 385"/>
              <a:gd name="T11" fmla="*/ 2147483647 h 481"/>
              <a:gd name="T12" fmla="*/ 0 w 385"/>
              <a:gd name="T13" fmla="*/ 2147483647 h 481"/>
              <a:gd name="T14" fmla="*/ 0 60000 65536"/>
              <a:gd name="T15" fmla="*/ 0 60000 65536"/>
              <a:gd name="T16" fmla="*/ 0 60000 65536"/>
              <a:gd name="T17" fmla="*/ 0 60000 65536"/>
              <a:gd name="T18" fmla="*/ 0 60000 65536"/>
              <a:gd name="T19" fmla="*/ 0 60000 65536"/>
              <a:gd name="T20" fmla="*/ 0 60000 65536"/>
              <a:gd name="T21" fmla="*/ 0 w 385"/>
              <a:gd name="T22" fmla="*/ 0 h 481"/>
              <a:gd name="T23" fmla="*/ 385 w 385"/>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5" h="481">
                <a:moveTo>
                  <a:pt x="0" y="384"/>
                </a:moveTo>
                <a:lnTo>
                  <a:pt x="192" y="480"/>
                </a:lnTo>
                <a:lnTo>
                  <a:pt x="384" y="384"/>
                </a:lnTo>
                <a:lnTo>
                  <a:pt x="384" y="96"/>
                </a:lnTo>
                <a:lnTo>
                  <a:pt x="192" y="0"/>
                </a:lnTo>
                <a:lnTo>
                  <a:pt x="0" y="96"/>
                </a:lnTo>
                <a:lnTo>
                  <a:pt x="0" y="384"/>
                </a:lnTo>
              </a:path>
            </a:pathLst>
          </a:custGeom>
          <a:noFill/>
          <a:ln w="12700" cap="rnd">
            <a:solidFill>
              <a:srgbClr val="808080"/>
            </a:solidFill>
            <a:round/>
            <a:headEnd/>
            <a:tailEnd/>
          </a:ln>
        </p:spPr>
        <p:txBody>
          <a:bodyPr/>
          <a:lstStyle/>
          <a:p>
            <a:endParaRPr lang="en-US"/>
          </a:p>
        </p:txBody>
      </p:sp>
      <p:sp>
        <p:nvSpPr>
          <p:cNvPr id="1142" name="Text Box 221"/>
          <p:cNvSpPr txBox="1">
            <a:spLocks noChangeArrowheads="1"/>
          </p:cNvSpPr>
          <p:nvPr/>
        </p:nvSpPr>
        <p:spPr bwMode="auto">
          <a:xfrm>
            <a:off x="7686831" y="6096327"/>
            <a:ext cx="1904689" cy="523220"/>
          </a:xfrm>
          <a:prstGeom prst="rect">
            <a:avLst/>
          </a:prstGeom>
          <a:noFill/>
          <a:ln w="12700">
            <a:noFill/>
            <a:miter lim="800000"/>
            <a:headEnd/>
            <a:tailEnd/>
          </a:ln>
        </p:spPr>
        <p:txBody>
          <a:bodyPr wrap="none">
            <a:spAutoFit/>
          </a:bodyPr>
          <a:lstStyle/>
          <a:p>
            <a:r>
              <a:rPr lang="en-US" sz="2800" b="1" dirty="0">
                <a:latin typeface="AvantGarde Bk BT" pitchFamily="34" charset="0"/>
                <a:cs typeface="Lucida Sans Unicode" pitchFamily="34" charset="0"/>
              </a:rPr>
              <a:t>Hexagons</a:t>
            </a:r>
          </a:p>
        </p:txBody>
      </p:sp>
      <p:sp>
        <p:nvSpPr>
          <p:cNvPr id="221" name="TextBox 220"/>
          <p:cNvSpPr txBox="1"/>
          <p:nvPr/>
        </p:nvSpPr>
        <p:spPr>
          <a:xfrm>
            <a:off x="942705" y="2160925"/>
            <a:ext cx="3653171" cy="3477875"/>
          </a:xfrm>
          <a:prstGeom prst="rect">
            <a:avLst/>
          </a:prstGeom>
          <a:noFill/>
        </p:spPr>
        <p:txBody>
          <a:bodyPr wrap="square" rtlCol="0">
            <a:spAutoFit/>
          </a:bodyPr>
          <a:lstStyle/>
          <a:p>
            <a:pPr algn="ctr"/>
            <a:r>
              <a:rPr lang="en-US" sz="4400" dirty="0"/>
              <a:t>Pixels are most commonly squares, but can also be other shapes.</a:t>
            </a:r>
          </a:p>
        </p:txBody>
      </p:sp>
    </p:spTree>
    <p:extLst>
      <p:ext uri="{BB962C8B-B14F-4D97-AF65-F5344CB8AC3E}">
        <p14:creationId xmlns:p14="http://schemas.microsoft.com/office/powerpoint/2010/main" val="11587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378373" y="152400"/>
            <a:ext cx="7462292" cy="852488"/>
          </a:xfrm>
        </p:spPr>
        <p:txBody>
          <a:bodyPr>
            <a:noAutofit/>
          </a:bodyPr>
          <a:lstStyle/>
          <a:p>
            <a:pPr eaLnBrk="1" hangingPunct="1"/>
            <a:r>
              <a:rPr lang="en-US" sz="6000" b="1" dirty="0"/>
              <a:t>Vector and Raster</a:t>
            </a:r>
          </a:p>
        </p:txBody>
      </p:sp>
      <p:sp>
        <p:nvSpPr>
          <p:cNvPr id="2052" name="AutoShape 4"/>
          <p:cNvSpPr>
            <a:spLocks noChangeArrowheads="1"/>
          </p:cNvSpPr>
          <p:nvPr/>
        </p:nvSpPr>
        <p:spPr bwMode="auto">
          <a:xfrm>
            <a:off x="6934200" y="1066800"/>
            <a:ext cx="3263900" cy="1892300"/>
          </a:xfrm>
          <a:prstGeom prst="parallelogram">
            <a:avLst>
              <a:gd name="adj" fmla="val 43113"/>
            </a:avLst>
          </a:prstGeom>
          <a:noFill/>
          <a:ln w="12700">
            <a:solidFill>
              <a:schemeClr val="tx1"/>
            </a:solidFill>
            <a:miter lim="800000"/>
            <a:headEnd/>
            <a:tailEnd/>
          </a:ln>
        </p:spPr>
        <p:txBody>
          <a:bodyPr wrap="none" anchor="ctr"/>
          <a:lstStyle/>
          <a:p>
            <a:endParaRPr lang="en-US"/>
          </a:p>
        </p:txBody>
      </p:sp>
      <p:grpSp>
        <p:nvGrpSpPr>
          <p:cNvPr id="2" name="Group 5"/>
          <p:cNvGrpSpPr>
            <a:grpSpLocks/>
          </p:cNvGrpSpPr>
          <p:nvPr/>
        </p:nvGrpSpPr>
        <p:grpSpPr bwMode="auto">
          <a:xfrm>
            <a:off x="6553200" y="3732214"/>
            <a:ext cx="3263900" cy="3125787"/>
            <a:chOff x="3172" y="2016"/>
            <a:chExt cx="2056" cy="1969"/>
          </a:xfrm>
        </p:grpSpPr>
        <p:sp>
          <p:nvSpPr>
            <p:cNvPr id="2087" name="Rectangle 6"/>
            <p:cNvSpPr>
              <a:spLocks noChangeArrowheads="1"/>
            </p:cNvSpPr>
            <p:nvPr/>
          </p:nvSpPr>
          <p:spPr bwMode="auto">
            <a:xfrm>
              <a:off x="3172" y="2020"/>
              <a:ext cx="2056" cy="1912"/>
            </a:xfrm>
            <a:prstGeom prst="rect">
              <a:avLst/>
            </a:prstGeom>
            <a:noFill/>
            <a:ln w="12700">
              <a:solidFill>
                <a:schemeClr val="tx1"/>
              </a:solidFill>
              <a:miter lim="800000"/>
              <a:headEnd/>
              <a:tailEnd/>
            </a:ln>
          </p:spPr>
          <p:txBody>
            <a:bodyPr wrap="none" anchor="ctr"/>
            <a:lstStyle/>
            <a:p>
              <a:endParaRPr lang="en-US"/>
            </a:p>
          </p:txBody>
        </p:sp>
        <p:sp>
          <p:nvSpPr>
            <p:cNvPr id="2088" name="Freeform 7"/>
            <p:cNvSpPr>
              <a:spLocks/>
            </p:cNvSpPr>
            <p:nvPr/>
          </p:nvSpPr>
          <p:spPr bwMode="auto">
            <a:xfrm>
              <a:off x="3360" y="2016"/>
              <a:ext cx="1489" cy="1969"/>
            </a:xfrm>
            <a:custGeom>
              <a:avLst/>
              <a:gdLst>
                <a:gd name="T0" fmla="*/ 1488 w 1489"/>
                <a:gd name="T1" fmla="*/ 0 h 1969"/>
                <a:gd name="T2" fmla="*/ 1476 w 1489"/>
                <a:gd name="T3" fmla="*/ 53 h 1969"/>
                <a:gd name="T4" fmla="*/ 1454 w 1489"/>
                <a:gd name="T5" fmla="*/ 101 h 1969"/>
                <a:gd name="T6" fmla="*/ 1442 w 1489"/>
                <a:gd name="T7" fmla="*/ 148 h 1969"/>
                <a:gd name="T8" fmla="*/ 1430 w 1489"/>
                <a:gd name="T9" fmla="*/ 195 h 1969"/>
                <a:gd name="T10" fmla="*/ 1408 w 1489"/>
                <a:gd name="T11" fmla="*/ 242 h 1969"/>
                <a:gd name="T12" fmla="*/ 1396 w 1489"/>
                <a:gd name="T13" fmla="*/ 289 h 1969"/>
                <a:gd name="T14" fmla="*/ 1385 w 1489"/>
                <a:gd name="T15" fmla="*/ 336 h 1969"/>
                <a:gd name="T16" fmla="*/ 1350 w 1489"/>
                <a:gd name="T17" fmla="*/ 368 h 1969"/>
                <a:gd name="T18" fmla="*/ 1315 w 1489"/>
                <a:gd name="T19" fmla="*/ 415 h 1969"/>
                <a:gd name="T20" fmla="*/ 1281 w 1489"/>
                <a:gd name="T21" fmla="*/ 462 h 1969"/>
                <a:gd name="T22" fmla="*/ 1247 w 1489"/>
                <a:gd name="T23" fmla="*/ 493 h 1969"/>
                <a:gd name="T24" fmla="*/ 1224 w 1489"/>
                <a:gd name="T25" fmla="*/ 540 h 1969"/>
                <a:gd name="T26" fmla="*/ 1202 w 1489"/>
                <a:gd name="T27" fmla="*/ 587 h 1969"/>
                <a:gd name="T28" fmla="*/ 1167 w 1489"/>
                <a:gd name="T29" fmla="*/ 619 h 1969"/>
                <a:gd name="T30" fmla="*/ 1144 w 1489"/>
                <a:gd name="T31" fmla="*/ 666 h 1969"/>
                <a:gd name="T32" fmla="*/ 1109 w 1489"/>
                <a:gd name="T33" fmla="*/ 697 h 1969"/>
                <a:gd name="T34" fmla="*/ 1075 w 1489"/>
                <a:gd name="T35" fmla="*/ 713 h 1969"/>
                <a:gd name="T36" fmla="*/ 1041 w 1489"/>
                <a:gd name="T37" fmla="*/ 744 h 1969"/>
                <a:gd name="T38" fmla="*/ 1007 w 1489"/>
                <a:gd name="T39" fmla="*/ 775 h 1969"/>
                <a:gd name="T40" fmla="*/ 972 w 1489"/>
                <a:gd name="T41" fmla="*/ 791 h 1969"/>
                <a:gd name="T42" fmla="*/ 938 w 1489"/>
                <a:gd name="T43" fmla="*/ 791 h 1969"/>
                <a:gd name="T44" fmla="*/ 904 w 1489"/>
                <a:gd name="T45" fmla="*/ 807 h 1969"/>
                <a:gd name="T46" fmla="*/ 869 w 1489"/>
                <a:gd name="T47" fmla="*/ 822 h 1969"/>
                <a:gd name="T48" fmla="*/ 835 w 1489"/>
                <a:gd name="T49" fmla="*/ 838 h 1969"/>
                <a:gd name="T50" fmla="*/ 801 w 1489"/>
                <a:gd name="T51" fmla="*/ 838 h 1969"/>
                <a:gd name="T52" fmla="*/ 766 w 1489"/>
                <a:gd name="T53" fmla="*/ 854 h 1969"/>
                <a:gd name="T54" fmla="*/ 732 w 1489"/>
                <a:gd name="T55" fmla="*/ 854 h 1969"/>
                <a:gd name="T56" fmla="*/ 698 w 1489"/>
                <a:gd name="T57" fmla="*/ 871 h 1969"/>
                <a:gd name="T58" fmla="*/ 664 w 1489"/>
                <a:gd name="T59" fmla="*/ 885 h 1969"/>
                <a:gd name="T60" fmla="*/ 629 w 1489"/>
                <a:gd name="T61" fmla="*/ 901 h 1969"/>
                <a:gd name="T62" fmla="*/ 595 w 1489"/>
                <a:gd name="T63" fmla="*/ 918 h 1969"/>
                <a:gd name="T64" fmla="*/ 561 w 1489"/>
                <a:gd name="T65" fmla="*/ 948 h 1969"/>
                <a:gd name="T66" fmla="*/ 526 w 1489"/>
                <a:gd name="T67" fmla="*/ 979 h 1969"/>
                <a:gd name="T68" fmla="*/ 492 w 1489"/>
                <a:gd name="T69" fmla="*/ 1012 h 1969"/>
                <a:gd name="T70" fmla="*/ 458 w 1489"/>
                <a:gd name="T71" fmla="*/ 1042 h 1969"/>
                <a:gd name="T72" fmla="*/ 446 w 1489"/>
                <a:gd name="T73" fmla="*/ 1089 h 1969"/>
                <a:gd name="T74" fmla="*/ 412 w 1489"/>
                <a:gd name="T75" fmla="*/ 1136 h 1969"/>
                <a:gd name="T76" fmla="*/ 389 w 1489"/>
                <a:gd name="T77" fmla="*/ 1183 h 1969"/>
                <a:gd name="T78" fmla="*/ 365 w 1489"/>
                <a:gd name="T79" fmla="*/ 1230 h 1969"/>
                <a:gd name="T80" fmla="*/ 343 w 1489"/>
                <a:gd name="T81" fmla="*/ 1277 h 1969"/>
                <a:gd name="T82" fmla="*/ 321 w 1489"/>
                <a:gd name="T83" fmla="*/ 1324 h 1969"/>
                <a:gd name="T84" fmla="*/ 285 w 1489"/>
                <a:gd name="T85" fmla="*/ 1357 h 1969"/>
                <a:gd name="T86" fmla="*/ 263 w 1489"/>
                <a:gd name="T87" fmla="*/ 1404 h 1969"/>
                <a:gd name="T88" fmla="*/ 228 w 1489"/>
                <a:gd name="T89" fmla="*/ 1435 h 1969"/>
                <a:gd name="T90" fmla="*/ 194 w 1489"/>
                <a:gd name="T91" fmla="*/ 1482 h 1969"/>
                <a:gd name="T92" fmla="*/ 160 w 1489"/>
                <a:gd name="T93" fmla="*/ 1512 h 1969"/>
                <a:gd name="T94" fmla="*/ 148 w 1489"/>
                <a:gd name="T95" fmla="*/ 1559 h 1969"/>
                <a:gd name="T96" fmla="*/ 137 w 1489"/>
                <a:gd name="T97" fmla="*/ 1606 h 1969"/>
                <a:gd name="T98" fmla="*/ 103 w 1489"/>
                <a:gd name="T99" fmla="*/ 1639 h 1969"/>
                <a:gd name="T100" fmla="*/ 91 w 1489"/>
                <a:gd name="T101" fmla="*/ 1686 h 1969"/>
                <a:gd name="T102" fmla="*/ 79 w 1489"/>
                <a:gd name="T103" fmla="*/ 1733 h 1969"/>
                <a:gd name="T104" fmla="*/ 57 w 1489"/>
                <a:gd name="T105" fmla="*/ 1780 h 1969"/>
                <a:gd name="T106" fmla="*/ 45 w 1489"/>
                <a:gd name="T107" fmla="*/ 1827 h 1969"/>
                <a:gd name="T108" fmla="*/ 22 w 1489"/>
                <a:gd name="T109" fmla="*/ 1874 h 1969"/>
                <a:gd name="T110" fmla="*/ 11 w 1489"/>
                <a:gd name="T111" fmla="*/ 1921 h 1969"/>
                <a:gd name="T112" fmla="*/ 0 w 1489"/>
                <a:gd name="T113" fmla="*/ 1968 h 196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89"/>
                <a:gd name="T172" fmla="*/ 0 h 1969"/>
                <a:gd name="T173" fmla="*/ 1489 w 1489"/>
                <a:gd name="T174" fmla="*/ 1969 h 196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89" h="1969">
                  <a:moveTo>
                    <a:pt x="1488" y="0"/>
                  </a:moveTo>
                  <a:lnTo>
                    <a:pt x="1476" y="53"/>
                  </a:lnTo>
                  <a:lnTo>
                    <a:pt x="1454" y="101"/>
                  </a:lnTo>
                  <a:lnTo>
                    <a:pt x="1442" y="148"/>
                  </a:lnTo>
                  <a:lnTo>
                    <a:pt x="1430" y="195"/>
                  </a:lnTo>
                  <a:lnTo>
                    <a:pt x="1408" y="242"/>
                  </a:lnTo>
                  <a:lnTo>
                    <a:pt x="1396" y="289"/>
                  </a:lnTo>
                  <a:lnTo>
                    <a:pt x="1385" y="336"/>
                  </a:lnTo>
                  <a:lnTo>
                    <a:pt x="1350" y="368"/>
                  </a:lnTo>
                  <a:lnTo>
                    <a:pt x="1315" y="415"/>
                  </a:lnTo>
                  <a:lnTo>
                    <a:pt x="1281" y="462"/>
                  </a:lnTo>
                  <a:lnTo>
                    <a:pt x="1247" y="493"/>
                  </a:lnTo>
                  <a:lnTo>
                    <a:pt x="1224" y="540"/>
                  </a:lnTo>
                  <a:lnTo>
                    <a:pt x="1202" y="587"/>
                  </a:lnTo>
                  <a:lnTo>
                    <a:pt x="1167" y="619"/>
                  </a:lnTo>
                  <a:lnTo>
                    <a:pt x="1144" y="666"/>
                  </a:lnTo>
                  <a:lnTo>
                    <a:pt x="1109" y="697"/>
                  </a:lnTo>
                  <a:lnTo>
                    <a:pt x="1075" y="713"/>
                  </a:lnTo>
                  <a:lnTo>
                    <a:pt x="1041" y="744"/>
                  </a:lnTo>
                  <a:lnTo>
                    <a:pt x="1007" y="775"/>
                  </a:lnTo>
                  <a:lnTo>
                    <a:pt x="972" y="791"/>
                  </a:lnTo>
                  <a:lnTo>
                    <a:pt x="938" y="791"/>
                  </a:lnTo>
                  <a:lnTo>
                    <a:pt x="904" y="807"/>
                  </a:lnTo>
                  <a:lnTo>
                    <a:pt x="869" y="822"/>
                  </a:lnTo>
                  <a:lnTo>
                    <a:pt x="835" y="838"/>
                  </a:lnTo>
                  <a:lnTo>
                    <a:pt x="801" y="838"/>
                  </a:lnTo>
                  <a:lnTo>
                    <a:pt x="766" y="854"/>
                  </a:lnTo>
                  <a:lnTo>
                    <a:pt x="732" y="854"/>
                  </a:lnTo>
                  <a:lnTo>
                    <a:pt x="698" y="871"/>
                  </a:lnTo>
                  <a:lnTo>
                    <a:pt x="664" y="885"/>
                  </a:lnTo>
                  <a:lnTo>
                    <a:pt x="629" y="901"/>
                  </a:lnTo>
                  <a:lnTo>
                    <a:pt x="595" y="918"/>
                  </a:lnTo>
                  <a:lnTo>
                    <a:pt x="561" y="948"/>
                  </a:lnTo>
                  <a:lnTo>
                    <a:pt x="526" y="979"/>
                  </a:lnTo>
                  <a:lnTo>
                    <a:pt x="492" y="1012"/>
                  </a:lnTo>
                  <a:lnTo>
                    <a:pt x="458" y="1042"/>
                  </a:lnTo>
                  <a:lnTo>
                    <a:pt x="446" y="1089"/>
                  </a:lnTo>
                  <a:lnTo>
                    <a:pt x="412" y="1136"/>
                  </a:lnTo>
                  <a:lnTo>
                    <a:pt x="389" y="1183"/>
                  </a:lnTo>
                  <a:lnTo>
                    <a:pt x="365" y="1230"/>
                  </a:lnTo>
                  <a:lnTo>
                    <a:pt x="343" y="1277"/>
                  </a:lnTo>
                  <a:lnTo>
                    <a:pt x="321" y="1324"/>
                  </a:lnTo>
                  <a:lnTo>
                    <a:pt x="285" y="1357"/>
                  </a:lnTo>
                  <a:lnTo>
                    <a:pt x="263" y="1404"/>
                  </a:lnTo>
                  <a:lnTo>
                    <a:pt x="228" y="1435"/>
                  </a:lnTo>
                  <a:lnTo>
                    <a:pt x="194" y="1482"/>
                  </a:lnTo>
                  <a:lnTo>
                    <a:pt x="160" y="1512"/>
                  </a:lnTo>
                  <a:lnTo>
                    <a:pt x="148" y="1559"/>
                  </a:lnTo>
                  <a:lnTo>
                    <a:pt x="137" y="1606"/>
                  </a:lnTo>
                  <a:lnTo>
                    <a:pt x="103" y="1639"/>
                  </a:lnTo>
                  <a:lnTo>
                    <a:pt x="91" y="1686"/>
                  </a:lnTo>
                  <a:lnTo>
                    <a:pt x="79" y="1733"/>
                  </a:lnTo>
                  <a:lnTo>
                    <a:pt x="57" y="1780"/>
                  </a:lnTo>
                  <a:lnTo>
                    <a:pt x="45" y="1827"/>
                  </a:lnTo>
                  <a:lnTo>
                    <a:pt x="22" y="1874"/>
                  </a:lnTo>
                  <a:lnTo>
                    <a:pt x="11" y="1921"/>
                  </a:lnTo>
                  <a:lnTo>
                    <a:pt x="0" y="1968"/>
                  </a:lnTo>
                </a:path>
              </a:pathLst>
            </a:custGeom>
            <a:noFill/>
            <a:ln w="12700" cap="rnd">
              <a:solidFill>
                <a:schemeClr val="tx1"/>
              </a:solidFill>
              <a:round/>
              <a:headEnd type="none" w="sm" len="sm"/>
              <a:tailEnd type="none" w="sm" len="sm"/>
            </a:ln>
          </p:spPr>
          <p:txBody>
            <a:bodyPr/>
            <a:lstStyle/>
            <a:p>
              <a:endParaRPr lang="en-US"/>
            </a:p>
          </p:txBody>
        </p:sp>
        <p:sp>
          <p:nvSpPr>
            <p:cNvPr id="2089" name="Rectangle 8"/>
            <p:cNvSpPr>
              <a:spLocks noChangeArrowheads="1"/>
            </p:cNvSpPr>
            <p:nvPr/>
          </p:nvSpPr>
          <p:spPr bwMode="auto">
            <a:xfrm>
              <a:off x="4708" y="3172"/>
              <a:ext cx="88" cy="88"/>
            </a:xfrm>
            <a:prstGeom prst="rect">
              <a:avLst/>
            </a:prstGeom>
            <a:solidFill>
              <a:schemeClr val="tx1"/>
            </a:solidFill>
            <a:ln w="12700">
              <a:solidFill>
                <a:schemeClr val="tx1"/>
              </a:solidFill>
              <a:miter lim="800000"/>
              <a:headEnd/>
              <a:tailEnd/>
            </a:ln>
          </p:spPr>
          <p:txBody>
            <a:bodyPr wrap="none" anchor="ctr"/>
            <a:lstStyle/>
            <a:p>
              <a:endParaRPr lang="en-US"/>
            </a:p>
          </p:txBody>
        </p:sp>
        <p:sp>
          <p:nvSpPr>
            <p:cNvPr id="2090" name="Rectangle 9"/>
            <p:cNvSpPr>
              <a:spLocks noChangeArrowheads="1"/>
            </p:cNvSpPr>
            <p:nvPr/>
          </p:nvSpPr>
          <p:spPr bwMode="auto">
            <a:xfrm>
              <a:off x="3508" y="2356"/>
              <a:ext cx="88" cy="88"/>
            </a:xfrm>
            <a:prstGeom prst="rect">
              <a:avLst/>
            </a:prstGeom>
            <a:solidFill>
              <a:schemeClr val="tx1"/>
            </a:solidFill>
            <a:ln w="12700">
              <a:solidFill>
                <a:schemeClr val="tx1"/>
              </a:solidFill>
              <a:miter lim="800000"/>
              <a:headEnd/>
              <a:tailEnd/>
            </a:ln>
          </p:spPr>
          <p:txBody>
            <a:bodyPr wrap="none" anchor="ctr"/>
            <a:lstStyle/>
            <a:p>
              <a:endParaRPr lang="en-US"/>
            </a:p>
          </p:txBody>
        </p:sp>
        <p:sp>
          <p:nvSpPr>
            <p:cNvPr id="2091" name="Freeform 10"/>
            <p:cNvSpPr>
              <a:spLocks/>
            </p:cNvSpPr>
            <p:nvPr/>
          </p:nvSpPr>
          <p:spPr bwMode="auto">
            <a:xfrm>
              <a:off x="4925" y="2112"/>
              <a:ext cx="204" cy="252"/>
            </a:xfrm>
            <a:custGeom>
              <a:avLst/>
              <a:gdLst>
                <a:gd name="T0" fmla="*/ 19 w 204"/>
                <a:gd name="T1" fmla="*/ 0 h 252"/>
                <a:gd name="T2" fmla="*/ 0 w 204"/>
                <a:gd name="T3" fmla="*/ 29 h 252"/>
                <a:gd name="T4" fmla="*/ 9 w 204"/>
                <a:gd name="T5" fmla="*/ 58 h 252"/>
                <a:gd name="T6" fmla="*/ 29 w 204"/>
                <a:gd name="T7" fmla="*/ 87 h 252"/>
                <a:gd name="T8" fmla="*/ 38 w 204"/>
                <a:gd name="T9" fmla="*/ 116 h 252"/>
                <a:gd name="T10" fmla="*/ 58 w 204"/>
                <a:gd name="T11" fmla="*/ 145 h 252"/>
                <a:gd name="T12" fmla="*/ 77 w 204"/>
                <a:gd name="T13" fmla="*/ 174 h 252"/>
                <a:gd name="T14" fmla="*/ 106 w 204"/>
                <a:gd name="T15" fmla="*/ 203 h 252"/>
                <a:gd name="T16" fmla="*/ 125 w 204"/>
                <a:gd name="T17" fmla="*/ 232 h 252"/>
                <a:gd name="T18" fmla="*/ 154 w 204"/>
                <a:gd name="T19" fmla="*/ 242 h 252"/>
                <a:gd name="T20" fmla="*/ 184 w 204"/>
                <a:gd name="T21" fmla="*/ 251 h 252"/>
                <a:gd name="T22" fmla="*/ 193 w 204"/>
                <a:gd name="T23" fmla="*/ 222 h 252"/>
                <a:gd name="T24" fmla="*/ 193 w 204"/>
                <a:gd name="T25" fmla="*/ 193 h 252"/>
                <a:gd name="T26" fmla="*/ 203 w 204"/>
                <a:gd name="T27" fmla="*/ 164 h 252"/>
                <a:gd name="T28" fmla="*/ 203 w 204"/>
                <a:gd name="T29" fmla="*/ 135 h 252"/>
                <a:gd name="T30" fmla="*/ 203 w 204"/>
                <a:gd name="T31" fmla="*/ 106 h 252"/>
                <a:gd name="T32" fmla="*/ 184 w 204"/>
                <a:gd name="T33" fmla="*/ 77 h 252"/>
                <a:gd name="T34" fmla="*/ 154 w 204"/>
                <a:gd name="T35" fmla="*/ 58 h 252"/>
                <a:gd name="T36" fmla="*/ 145 w 204"/>
                <a:gd name="T37" fmla="*/ 29 h 252"/>
                <a:gd name="T38" fmla="*/ 116 w 204"/>
                <a:gd name="T39" fmla="*/ 19 h 252"/>
                <a:gd name="T40" fmla="*/ 87 w 204"/>
                <a:gd name="T41" fmla="*/ 9 h 252"/>
                <a:gd name="T42" fmla="*/ 58 w 204"/>
                <a:gd name="T43" fmla="*/ 9 h 252"/>
                <a:gd name="T44" fmla="*/ 29 w 204"/>
                <a:gd name="T45" fmla="*/ 0 h 252"/>
                <a:gd name="T46" fmla="*/ 19 w 204"/>
                <a:gd name="T47" fmla="*/ 0 h 2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4"/>
                <a:gd name="T73" fmla="*/ 0 h 252"/>
                <a:gd name="T74" fmla="*/ 204 w 204"/>
                <a:gd name="T75" fmla="*/ 252 h 2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4" h="252">
                  <a:moveTo>
                    <a:pt x="19" y="0"/>
                  </a:moveTo>
                  <a:lnTo>
                    <a:pt x="0" y="29"/>
                  </a:lnTo>
                  <a:lnTo>
                    <a:pt x="9" y="58"/>
                  </a:lnTo>
                  <a:lnTo>
                    <a:pt x="29" y="87"/>
                  </a:lnTo>
                  <a:lnTo>
                    <a:pt x="38" y="116"/>
                  </a:lnTo>
                  <a:lnTo>
                    <a:pt x="58" y="145"/>
                  </a:lnTo>
                  <a:lnTo>
                    <a:pt x="77" y="174"/>
                  </a:lnTo>
                  <a:lnTo>
                    <a:pt x="106" y="203"/>
                  </a:lnTo>
                  <a:lnTo>
                    <a:pt x="125" y="232"/>
                  </a:lnTo>
                  <a:lnTo>
                    <a:pt x="154" y="242"/>
                  </a:lnTo>
                  <a:lnTo>
                    <a:pt x="184" y="251"/>
                  </a:lnTo>
                  <a:lnTo>
                    <a:pt x="193" y="222"/>
                  </a:lnTo>
                  <a:lnTo>
                    <a:pt x="193" y="193"/>
                  </a:lnTo>
                  <a:lnTo>
                    <a:pt x="203" y="164"/>
                  </a:lnTo>
                  <a:lnTo>
                    <a:pt x="203" y="135"/>
                  </a:lnTo>
                  <a:lnTo>
                    <a:pt x="203" y="106"/>
                  </a:lnTo>
                  <a:lnTo>
                    <a:pt x="184" y="77"/>
                  </a:lnTo>
                  <a:lnTo>
                    <a:pt x="154" y="58"/>
                  </a:lnTo>
                  <a:lnTo>
                    <a:pt x="145" y="29"/>
                  </a:lnTo>
                  <a:lnTo>
                    <a:pt x="116" y="19"/>
                  </a:lnTo>
                  <a:lnTo>
                    <a:pt x="87" y="9"/>
                  </a:lnTo>
                  <a:lnTo>
                    <a:pt x="58" y="9"/>
                  </a:lnTo>
                  <a:lnTo>
                    <a:pt x="29" y="0"/>
                  </a:lnTo>
                  <a:lnTo>
                    <a:pt x="19" y="0"/>
                  </a:lnTo>
                </a:path>
              </a:pathLst>
            </a:custGeom>
            <a:solidFill>
              <a:schemeClr val="bg2"/>
            </a:solidFill>
            <a:ln w="12700" cap="rnd">
              <a:solidFill>
                <a:schemeClr val="tx1"/>
              </a:solidFill>
              <a:round/>
              <a:headEnd/>
              <a:tailEnd/>
            </a:ln>
          </p:spPr>
          <p:txBody>
            <a:bodyPr/>
            <a:lstStyle/>
            <a:p>
              <a:endParaRPr lang="en-US"/>
            </a:p>
          </p:txBody>
        </p:sp>
        <p:sp>
          <p:nvSpPr>
            <p:cNvPr id="2092" name="Freeform 11"/>
            <p:cNvSpPr>
              <a:spLocks/>
            </p:cNvSpPr>
            <p:nvPr/>
          </p:nvSpPr>
          <p:spPr bwMode="auto">
            <a:xfrm>
              <a:off x="3947" y="3021"/>
              <a:ext cx="408" cy="272"/>
            </a:xfrm>
            <a:custGeom>
              <a:avLst/>
              <a:gdLst>
                <a:gd name="T0" fmla="*/ 181 w 408"/>
                <a:gd name="T1" fmla="*/ 3 h 272"/>
                <a:gd name="T2" fmla="*/ 145 w 408"/>
                <a:gd name="T3" fmla="*/ 20 h 272"/>
                <a:gd name="T4" fmla="*/ 116 w 408"/>
                <a:gd name="T5" fmla="*/ 20 h 272"/>
                <a:gd name="T6" fmla="*/ 87 w 408"/>
                <a:gd name="T7" fmla="*/ 29 h 272"/>
                <a:gd name="T8" fmla="*/ 58 w 408"/>
                <a:gd name="T9" fmla="*/ 49 h 272"/>
                <a:gd name="T10" fmla="*/ 39 w 408"/>
                <a:gd name="T11" fmla="*/ 78 h 272"/>
                <a:gd name="T12" fmla="*/ 29 w 408"/>
                <a:gd name="T13" fmla="*/ 107 h 272"/>
                <a:gd name="T14" fmla="*/ 20 w 408"/>
                <a:gd name="T15" fmla="*/ 136 h 272"/>
                <a:gd name="T16" fmla="*/ 10 w 408"/>
                <a:gd name="T17" fmla="*/ 165 h 272"/>
                <a:gd name="T18" fmla="*/ 10 w 408"/>
                <a:gd name="T19" fmla="*/ 194 h 272"/>
                <a:gd name="T20" fmla="*/ 0 w 408"/>
                <a:gd name="T21" fmla="*/ 223 h 272"/>
                <a:gd name="T22" fmla="*/ 0 w 408"/>
                <a:gd name="T23" fmla="*/ 252 h 272"/>
                <a:gd name="T24" fmla="*/ 29 w 408"/>
                <a:gd name="T25" fmla="*/ 262 h 272"/>
                <a:gd name="T26" fmla="*/ 58 w 408"/>
                <a:gd name="T27" fmla="*/ 262 h 272"/>
                <a:gd name="T28" fmla="*/ 87 w 408"/>
                <a:gd name="T29" fmla="*/ 271 h 272"/>
                <a:gd name="T30" fmla="*/ 116 w 408"/>
                <a:gd name="T31" fmla="*/ 271 h 272"/>
                <a:gd name="T32" fmla="*/ 155 w 408"/>
                <a:gd name="T33" fmla="*/ 271 h 272"/>
                <a:gd name="T34" fmla="*/ 184 w 408"/>
                <a:gd name="T35" fmla="*/ 271 h 272"/>
                <a:gd name="T36" fmla="*/ 213 w 408"/>
                <a:gd name="T37" fmla="*/ 271 h 272"/>
                <a:gd name="T38" fmla="*/ 242 w 408"/>
                <a:gd name="T39" fmla="*/ 271 h 272"/>
                <a:gd name="T40" fmla="*/ 271 w 408"/>
                <a:gd name="T41" fmla="*/ 271 h 272"/>
                <a:gd name="T42" fmla="*/ 300 w 408"/>
                <a:gd name="T43" fmla="*/ 271 h 272"/>
                <a:gd name="T44" fmla="*/ 329 w 408"/>
                <a:gd name="T45" fmla="*/ 271 h 272"/>
                <a:gd name="T46" fmla="*/ 358 w 408"/>
                <a:gd name="T47" fmla="*/ 271 h 272"/>
                <a:gd name="T48" fmla="*/ 387 w 408"/>
                <a:gd name="T49" fmla="*/ 252 h 272"/>
                <a:gd name="T50" fmla="*/ 397 w 408"/>
                <a:gd name="T51" fmla="*/ 223 h 272"/>
                <a:gd name="T52" fmla="*/ 407 w 408"/>
                <a:gd name="T53" fmla="*/ 194 h 272"/>
                <a:gd name="T54" fmla="*/ 407 w 408"/>
                <a:gd name="T55" fmla="*/ 165 h 272"/>
                <a:gd name="T56" fmla="*/ 407 w 408"/>
                <a:gd name="T57" fmla="*/ 136 h 272"/>
                <a:gd name="T58" fmla="*/ 407 w 408"/>
                <a:gd name="T59" fmla="*/ 107 h 272"/>
                <a:gd name="T60" fmla="*/ 387 w 408"/>
                <a:gd name="T61" fmla="*/ 78 h 272"/>
                <a:gd name="T62" fmla="*/ 358 w 408"/>
                <a:gd name="T63" fmla="*/ 49 h 272"/>
                <a:gd name="T64" fmla="*/ 329 w 408"/>
                <a:gd name="T65" fmla="*/ 39 h 272"/>
                <a:gd name="T66" fmla="*/ 300 w 408"/>
                <a:gd name="T67" fmla="*/ 29 h 272"/>
                <a:gd name="T68" fmla="*/ 271 w 408"/>
                <a:gd name="T69" fmla="*/ 29 h 272"/>
                <a:gd name="T70" fmla="*/ 242 w 408"/>
                <a:gd name="T71" fmla="*/ 20 h 272"/>
                <a:gd name="T72" fmla="*/ 213 w 408"/>
                <a:gd name="T73" fmla="*/ 10 h 272"/>
                <a:gd name="T74" fmla="*/ 184 w 408"/>
                <a:gd name="T75" fmla="*/ 0 h 272"/>
                <a:gd name="T76" fmla="*/ 181 w 408"/>
                <a:gd name="T77" fmla="*/ 3 h 2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8"/>
                <a:gd name="T118" fmla="*/ 0 h 272"/>
                <a:gd name="T119" fmla="*/ 408 w 408"/>
                <a:gd name="T120" fmla="*/ 272 h 27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8" h="272">
                  <a:moveTo>
                    <a:pt x="181" y="3"/>
                  </a:moveTo>
                  <a:lnTo>
                    <a:pt x="145" y="20"/>
                  </a:lnTo>
                  <a:lnTo>
                    <a:pt x="116" y="20"/>
                  </a:lnTo>
                  <a:lnTo>
                    <a:pt x="87" y="29"/>
                  </a:lnTo>
                  <a:lnTo>
                    <a:pt x="58" y="49"/>
                  </a:lnTo>
                  <a:lnTo>
                    <a:pt x="39" y="78"/>
                  </a:lnTo>
                  <a:lnTo>
                    <a:pt x="29" y="107"/>
                  </a:lnTo>
                  <a:lnTo>
                    <a:pt x="20" y="136"/>
                  </a:lnTo>
                  <a:lnTo>
                    <a:pt x="10" y="165"/>
                  </a:lnTo>
                  <a:lnTo>
                    <a:pt x="10" y="194"/>
                  </a:lnTo>
                  <a:lnTo>
                    <a:pt x="0" y="223"/>
                  </a:lnTo>
                  <a:lnTo>
                    <a:pt x="0" y="252"/>
                  </a:lnTo>
                  <a:lnTo>
                    <a:pt x="29" y="262"/>
                  </a:lnTo>
                  <a:lnTo>
                    <a:pt x="58" y="262"/>
                  </a:lnTo>
                  <a:lnTo>
                    <a:pt x="87" y="271"/>
                  </a:lnTo>
                  <a:lnTo>
                    <a:pt x="116" y="271"/>
                  </a:lnTo>
                  <a:lnTo>
                    <a:pt x="155" y="271"/>
                  </a:lnTo>
                  <a:lnTo>
                    <a:pt x="184" y="271"/>
                  </a:lnTo>
                  <a:lnTo>
                    <a:pt x="213" y="271"/>
                  </a:lnTo>
                  <a:lnTo>
                    <a:pt x="242" y="271"/>
                  </a:lnTo>
                  <a:lnTo>
                    <a:pt x="271" y="271"/>
                  </a:lnTo>
                  <a:lnTo>
                    <a:pt x="300" y="271"/>
                  </a:lnTo>
                  <a:lnTo>
                    <a:pt x="329" y="271"/>
                  </a:lnTo>
                  <a:lnTo>
                    <a:pt x="358" y="271"/>
                  </a:lnTo>
                  <a:lnTo>
                    <a:pt x="387" y="252"/>
                  </a:lnTo>
                  <a:lnTo>
                    <a:pt x="397" y="223"/>
                  </a:lnTo>
                  <a:lnTo>
                    <a:pt x="407" y="194"/>
                  </a:lnTo>
                  <a:lnTo>
                    <a:pt x="407" y="165"/>
                  </a:lnTo>
                  <a:lnTo>
                    <a:pt x="407" y="136"/>
                  </a:lnTo>
                  <a:lnTo>
                    <a:pt x="407" y="107"/>
                  </a:lnTo>
                  <a:lnTo>
                    <a:pt x="387" y="78"/>
                  </a:lnTo>
                  <a:lnTo>
                    <a:pt x="358" y="49"/>
                  </a:lnTo>
                  <a:lnTo>
                    <a:pt x="329" y="39"/>
                  </a:lnTo>
                  <a:lnTo>
                    <a:pt x="300" y="29"/>
                  </a:lnTo>
                  <a:lnTo>
                    <a:pt x="271" y="29"/>
                  </a:lnTo>
                  <a:lnTo>
                    <a:pt x="242" y="20"/>
                  </a:lnTo>
                  <a:lnTo>
                    <a:pt x="213" y="10"/>
                  </a:lnTo>
                  <a:lnTo>
                    <a:pt x="184" y="0"/>
                  </a:lnTo>
                  <a:lnTo>
                    <a:pt x="181" y="3"/>
                  </a:lnTo>
                </a:path>
              </a:pathLst>
            </a:custGeom>
            <a:solidFill>
              <a:schemeClr val="bg2"/>
            </a:solidFill>
            <a:ln w="12700" cap="rnd">
              <a:solidFill>
                <a:schemeClr val="tx1"/>
              </a:solidFill>
              <a:round/>
              <a:headEnd/>
              <a:tailEnd/>
            </a:ln>
          </p:spPr>
          <p:txBody>
            <a:bodyPr/>
            <a:lstStyle/>
            <a:p>
              <a:endParaRPr lang="en-US"/>
            </a:p>
          </p:txBody>
        </p:sp>
      </p:grpSp>
      <p:graphicFrame>
        <p:nvGraphicFramePr>
          <p:cNvPr id="2050" name="Object 12"/>
          <p:cNvGraphicFramePr>
            <a:graphicFrameLocks/>
          </p:cNvGraphicFramePr>
          <p:nvPr/>
        </p:nvGraphicFramePr>
        <p:xfrm>
          <a:off x="1752601" y="3276600"/>
          <a:ext cx="3611563" cy="3352800"/>
        </p:xfrm>
        <a:graphic>
          <a:graphicData uri="http://schemas.openxmlformats.org/presentationml/2006/ole">
            <mc:AlternateContent xmlns:mc="http://schemas.openxmlformats.org/markup-compatibility/2006">
              <mc:Choice xmlns:v="urn:schemas-microsoft-com:vml" Requires="v">
                <p:oleObj spid="_x0000_s3105" name="Worksheet" r:id="rId4" imgW="2714400" imgH="1788840" progId="Excel.Sheet.8">
                  <p:embed/>
                </p:oleObj>
              </mc:Choice>
              <mc:Fallback>
                <p:oleObj name="Worksheet" r:id="rId4" imgW="2714400" imgH="1788840" progId="Excel.Sheet.8">
                  <p:embed/>
                  <p:pic>
                    <p:nvPicPr>
                      <p:cNvPr id="2050" name="Object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1" y="3276600"/>
                        <a:ext cx="361156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4" name="Rectangle 13"/>
          <p:cNvSpPr>
            <a:spLocks noChangeArrowheads="1"/>
          </p:cNvSpPr>
          <p:nvPr/>
        </p:nvSpPr>
        <p:spPr bwMode="auto">
          <a:xfrm>
            <a:off x="8763001" y="533401"/>
            <a:ext cx="1777175" cy="523842"/>
          </a:xfrm>
          <a:prstGeom prst="rect">
            <a:avLst/>
          </a:prstGeom>
          <a:noFill/>
          <a:ln w="9525">
            <a:noFill/>
            <a:miter lim="800000"/>
            <a:headEnd/>
            <a:tailEnd/>
          </a:ln>
        </p:spPr>
        <p:txBody>
          <a:bodyPr wrap="none" lIns="92054" tIns="46028" rIns="92054" bIns="46028">
            <a:spAutoFit/>
          </a:bodyPr>
          <a:lstStyle/>
          <a:p>
            <a:r>
              <a:rPr lang="en-US" sz="2800" dirty="0">
                <a:latin typeface="Calibri" panose="020F0502020204030204" pitchFamily="34" charset="0"/>
                <a:cs typeface="Calibri" panose="020F0502020204030204" pitchFamily="34" charset="0"/>
              </a:rPr>
              <a:t>Real World</a:t>
            </a:r>
          </a:p>
        </p:txBody>
      </p:sp>
      <p:sp>
        <p:nvSpPr>
          <p:cNvPr id="2055" name="Rectangle 14"/>
          <p:cNvSpPr>
            <a:spLocks noChangeArrowheads="1"/>
          </p:cNvSpPr>
          <p:nvPr/>
        </p:nvSpPr>
        <p:spPr bwMode="auto">
          <a:xfrm>
            <a:off x="6585902" y="3234905"/>
            <a:ext cx="3438207" cy="523842"/>
          </a:xfrm>
          <a:prstGeom prst="rect">
            <a:avLst/>
          </a:prstGeom>
          <a:noFill/>
          <a:ln w="9525">
            <a:noFill/>
            <a:miter lim="800000"/>
            <a:headEnd/>
            <a:tailEnd/>
          </a:ln>
        </p:spPr>
        <p:txBody>
          <a:bodyPr wrap="none" lIns="92054" tIns="46028" rIns="92054" bIns="46028">
            <a:spAutoFit/>
          </a:bodyPr>
          <a:lstStyle/>
          <a:p>
            <a:r>
              <a:rPr lang="en-US" sz="2800" dirty="0">
                <a:latin typeface="Calibri" panose="020F0502020204030204" pitchFamily="34" charset="0"/>
                <a:cs typeface="Calibri" panose="020F0502020204030204" pitchFamily="34" charset="0"/>
              </a:rPr>
              <a:t>Vector Representation</a:t>
            </a:r>
          </a:p>
        </p:txBody>
      </p:sp>
      <p:sp>
        <p:nvSpPr>
          <p:cNvPr id="2056" name="Rectangle 15"/>
          <p:cNvSpPr>
            <a:spLocks noChangeArrowheads="1"/>
          </p:cNvSpPr>
          <p:nvPr/>
        </p:nvSpPr>
        <p:spPr bwMode="auto">
          <a:xfrm>
            <a:off x="2199433" y="2854795"/>
            <a:ext cx="2954164" cy="462287"/>
          </a:xfrm>
          <a:prstGeom prst="rect">
            <a:avLst/>
          </a:prstGeom>
          <a:noFill/>
          <a:ln w="9525">
            <a:noFill/>
            <a:miter lim="800000"/>
            <a:headEnd/>
            <a:tailEnd/>
          </a:ln>
        </p:spPr>
        <p:txBody>
          <a:bodyPr wrap="none" lIns="92054" tIns="46028" rIns="92054" bIns="46028">
            <a:spAutoFit/>
          </a:bodyPr>
          <a:lstStyle/>
          <a:p>
            <a:r>
              <a:rPr lang="en-US" sz="2400" dirty="0">
                <a:latin typeface="Calibri" panose="020F0502020204030204" pitchFamily="34" charset="0"/>
                <a:cs typeface="Calibri" panose="020F0502020204030204" pitchFamily="34" charset="0"/>
              </a:rPr>
              <a:t>Raster Representation</a:t>
            </a:r>
          </a:p>
        </p:txBody>
      </p:sp>
      <p:sp>
        <p:nvSpPr>
          <p:cNvPr id="2057" name="Freeform 16"/>
          <p:cNvSpPr>
            <a:spLocks/>
          </p:cNvSpPr>
          <p:nvPr/>
        </p:nvSpPr>
        <p:spPr bwMode="auto">
          <a:xfrm>
            <a:off x="7367588" y="1060450"/>
            <a:ext cx="2000250" cy="1898650"/>
          </a:xfrm>
          <a:custGeom>
            <a:avLst/>
            <a:gdLst>
              <a:gd name="T0" fmla="*/ 2147483647 w 1260"/>
              <a:gd name="T1" fmla="*/ 0 h 1196"/>
              <a:gd name="T2" fmla="*/ 2147483647 w 1260"/>
              <a:gd name="T3" fmla="*/ 2147483647 h 1196"/>
              <a:gd name="T4" fmla="*/ 2147483647 w 1260"/>
              <a:gd name="T5" fmla="*/ 2147483647 h 1196"/>
              <a:gd name="T6" fmla="*/ 2147483647 w 1260"/>
              <a:gd name="T7" fmla="*/ 2147483647 h 1196"/>
              <a:gd name="T8" fmla="*/ 2147483647 w 1260"/>
              <a:gd name="T9" fmla="*/ 2147483647 h 1196"/>
              <a:gd name="T10" fmla="*/ 2147483647 w 1260"/>
              <a:gd name="T11" fmla="*/ 2147483647 h 1196"/>
              <a:gd name="T12" fmla="*/ 2147483647 w 1260"/>
              <a:gd name="T13" fmla="*/ 2147483647 h 1196"/>
              <a:gd name="T14" fmla="*/ 2147483647 w 1260"/>
              <a:gd name="T15" fmla="*/ 2147483647 h 1196"/>
              <a:gd name="T16" fmla="*/ 2147483647 w 1260"/>
              <a:gd name="T17" fmla="*/ 2147483647 h 1196"/>
              <a:gd name="T18" fmla="*/ 2147483647 w 1260"/>
              <a:gd name="T19" fmla="*/ 2147483647 h 1196"/>
              <a:gd name="T20" fmla="*/ 2147483647 w 1260"/>
              <a:gd name="T21" fmla="*/ 2147483647 h 1196"/>
              <a:gd name="T22" fmla="*/ 2147483647 w 1260"/>
              <a:gd name="T23" fmla="*/ 2147483647 h 1196"/>
              <a:gd name="T24" fmla="*/ 2147483647 w 1260"/>
              <a:gd name="T25" fmla="*/ 2147483647 h 1196"/>
              <a:gd name="T26" fmla="*/ 2147483647 w 1260"/>
              <a:gd name="T27" fmla="*/ 2147483647 h 1196"/>
              <a:gd name="T28" fmla="*/ 2147483647 w 1260"/>
              <a:gd name="T29" fmla="*/ 2147483647 h 1196"/>
              <a:gd name="T30" fmla="*/ 2147483647 w 1260"/>
              <a:gd name="T31" fmla="*/ 2147483647 h 1196"/>
              <a:gd name="T32" fmla="*/ 2147483647 w 1260"/>
              <a:gd name="T33" fmla="*/ 2147483647 h 1196"/>
              <a:gd name="T34" fmla="*/ 2147483647 w 1260"/>
              <a:gd name="T35" fmla="*/ 2147483647 h 1196"/>
              <a:gd name="T36" fmla="*/ 2147483647 w 1260"/>
              <a:gd name="T37" fmla="*/ 2147483647 h 1196"/>
              <a:gd name="T38" fmla="*/ 2147483647 w 1260"/>
              <a:gd name="T39" fmla="*/ 2147483647 h 1196"/>
              <a:gd name="T40" fmla="*/ 2147483647 w 1260"/>
              <a:gd name="T41" fmla="*/ 2147483647 h 1196"/>
              <a:gd name="T42" fmla="*/ 2147483647 w 1260"/>
              <a:gd name="T43" fmla="*/ 2147483647 h 1196"/>
              <a:gd name="T44" fmla="*/ 2147483647 w 1260"/>
              <a:gd name="T45" fmla="*/ 2147483647 h 1196"/>
              <a:gd name="T46" fmla="*/ 2147483647 w 1260"/>
              <a:gd name="T47" fmla="*/ 2147483647 h 1196"/>
              <a:gd name="T48" fmla="*/ 2147483647 w 1260"/>
              <a:gd name="T49" fmla="*/ 2147483647 h 1196"/>
              <a:gd name="T50" fmla="*/ 2147483647 w 1260"/>
              <a:gd name="T51" fmla="*/ 2147483647 h 1196"/>
              <a:gd name="T52" fmla="*/ 2147483647 w 1260"/>
              <a:gd name="T53" fmla="*/ 2147483647 h 1196"/>
              <a:gd name="T54" fmla="*/ 2147483647 w 1260"/>
              <a:gd name="T55" fmla="*/ 2147483647 h 1196"/>
              <a:gd name="T56" fmla="*/ 2147483647 w 1260"/>
              <a:gd name="T57" fmla="*/ 2147483647 h 1196"/>
              <a:gd name="T58" fmla="*/ 2147483647 w 1260"/>
              <a:gd name="T59" fmla="*/ 2147483647 h 1196"/>
              <a:gd name="T60" fmla="*/ 2147483647 w 1260"/>
              <a:gd name="T61" fmla="*/ 2147483647 h 1196"/>
              <a:gd name="T62" fmla="*/ 2147483647 w 1260"/>
              <a:gd name="T63" fmla="*/ 2147483647 h 1196"/>
              <a:gd name="T64" fmla="*/ 2147483647 w 1260"/>
              <a:gd name="T65" fmla="*/ 2147483647 h 1196"/>
              <a:gd name="T66" fmla="*/ 2147483647 w 1260"/>
              <a:gd name="T67" fmla="*/ 2147483647 h 1196"/>
              <a:gd name="T68" fmla="*/ 2147483647 w 1260"/>
              <a:gd name="T69" fmla="*/ 2147483647 h 1196"/>
              <a:gd name="T70" fmla="*/ 2147483647 w 1260"/>
              <a:gd name="T71" fmla="*/ 2147483647 h 1196"/>
              <a:gd name="T72" fmla="*/ 2147483647 w 1260"/>
              <a:gd name="T73" fmla="*/ 2147483647 h 1196"/>
              <a:gd name="T74" fmla="*/ 2147483647 w 1260"/>
              <a:gd name="T75" fmla="*/ 2147483647 h 1196"/>
              <a:gd name="T76" fmla="*/ 2147483647 w 1260"/>
              <a:gd name="T77" fmla="*/ 2147483647 h 1196"/>
              <a:gd name="T78" fmla="*/ 2147483647 w 1260"/>
              <a:gd name="T79" fmla="*/ 2147483647 h 1196"/>
              <a:gd name="T80" fmla="*/ 2147483647 w 1260"/>
              <a:gd name="T81" fmla="*/ 2147483647 h 1196"/>
              <a:gd name="T82" fmla="*/ 2147483647 w 1260"/>
              <a:gd name="T83" fmla="*/ 2147483647 h 1196"/>
              <a:gd name="T84" fmla="*/ 2147483647 w 1260"/>
              <a:gd name="T85" fmla="*/ 2147483647 h 1196"/>
              <a:gd name="T86" fmla="*/ 2147483647 w 1260"/>
              <a:gd name="T87" fmla="*/ 2147483647 h 1196"/>
              <a:gd name="T88" fmla="*/ 2147483647 w 1260"/>
              <a:gd name="T89" fmla="*/ 2147483647 h 1196"/>
              <a:gd name="T90" fmla="*/ 2147483647 w 1260"/>
              <a:gd name="T91" fmla="*/ 2147483647 h 1196"/>
              <a:gd name="T92" fmla="*/ 2147483647 w 1260"/>
              <a:gd name="T93" fmla="*/ 2147483647 h 1196"/>
              <a:gd name="T94" fmla="*/ 2147483647 w 1260"/>
              <a:gd name="T95" fmla="*/ 2147483647 h 1196"/>
              <a:gd name="T96" fmla="*/ 0 w 1260"/>
              <a:gd name="T97" fmla="*/ 2147483647 h 1196"/>
              <a:gd name="T98" fmla="*/ 0 w 1260"/>
              <a:gd name="T99" fmla="*/ 2147483647 h 11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60"/>
              <a:gd name="T151" fmla="*/ 0 h 1196"/>
              <a:gd name="T152" fmla="*/ 1260 w 1260"/>
              <a:gd name="T153" fmla="*/ 1196 h 11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60" h="1196">
                <a:moveTo>
                  <a:pt x="1259" y="0"/>
                </a:moveTo>
                <a:lnTo>
                  <a:pt x="1239" y="33"/>
                </a:lnTo>
                <a:lnTo>
                  <a:pt x="1210" y="53"/>
                </a:lnTo>
                <a:lnTo>
                  <a:pt x="1181" y="82"/>
                </a:lnTo>
                <a:lnTo>
                  <a:pt x="1152" y="120"/>
                </a:lnTo>
                <a:lnTo>
                  <a:pt x="1113" y="149"/>
                </a:lnTo>
                <a:lnTo>
                  <a:pt x="1084" y="178"/>
                </a:lnTo>
                <a:lnTo>
                  <a:pt x="1065" y="207"/>
                </a:lnTo>
                <a:lnTo>
                  <a:pt x="1036" y="237"/>
                </a:lnTo>
                <a:lnTo>
                  <a:pt x="1016" y="266"/>
                </a:lnTo>
                <a:lnTo>
                  <a:pt x="997" y="295"/>
                </a:lnTo>
                <a:lnTo>
                  <a:pt x="997" y="324"/>
                </a:lnTo>
                <a:lnTo>
                  <a:pt x="987" y="353"/>
                </a:lnTo>
                <a:lnTo>
                  <a:pt x="910" y="362"/>
                </a:lnTo>
                <a:lnTo>
                  <a:pt x="852" y="372"/>
                </a:lnTo>
                <a:lnTo>
                  <a:pt x="794" y="382"/>
                </a:lnTo>
                <a:lnTo>
                  <a:pt x="755" y="391"/>
                </a:lnTo>
                <a:lnTo>
                  <a:pt x="716" y="401"/>
                </a:lnTo>
                <a:lnTo>
                  <a:pt x="687" y="411"/>
                </a:lnTo>
                <a:lnTo>
                  <a:pt x="658" y="411"/>
                </a:lnTo>
                <a:lnTo>
                  <a:pt x="629" y="430"/>
                </a:lnTo>
                <a:lnTo>
                  <a:pt x="600" y="449"/>
                </a:lnTo>
                <a:lnTo>
                  <a:pt x="581" y="478"/>
                </a:lnTo>
                <a:lnTo>
                  <a:pt x="552" y="488"/>
                </a:lnTo>
                <a:lnTo>
                  <a:pt x="532" y="517"/>
                </a:lnTo>
                <a:lnTo>
                  <a:pt x="503" y="537"/>
                </a:lnTo>
                <a:lnTo>
                  <a:pt x="474" y="566"/>
                </a:lnTo>
                <a:lnTo>
                  <a:pt x="455" y="595"/>
                </a:lnTo>
                <a:lnTo>
                  <a:pt x="426" y="624"/>
                </a:lnTo>
                <a:lnTo>
                  <a:pt x="397" y="653"/>
                </a:lnTo>
                <a:lnTo>
                  <a:pt x="368" y="672"/>
                </a:lnTo>
                <a:lnTo>
                  <a:pt x="339" y="691"/>
                </a:lnTo>
                <a:lnTo>
                  <a:pt x="310" y="711"/>
                </a:lnTo>
                <a:lnTo>
                  <a:pt x="290" y="740"/>
                </a:lnTo>
                <a:lnTo>
                  <a:pt x="261" y="769"/>
                </a:lnTo>
                <a:lnTo>
                  <a:pt x="242" y="798"/>
                </a:lnTo>
                <a:lnTo>
                  <a:pt x="223" y="827"/>
                </a:lnTo>
                <a:lnTo>
                  <a:pt x="203" y="856"/>
                </a:lnTo>
                <a:lnTo>
                  <a:pt x="184" y="885"/>
                </a:lnTo>
                <a:lnTo>
                  <a:pt x="165" y="914"/>
                </a:lnTo>
                <a:lnTo>
                  <a:pt x="145" y="943"/>
                </a:lnTo>
                <a:lnTo>
                  <a:pt x="116" y="972"/>
                </a:lnTo>
                <a:lnTo>
                  <a:pt x="87" y="1001"/>
                </a:lnTo>
                <a:lnTo>
                  <a:pt x="58" y="1020"/>
                </a:lnTo>
                <a:lnTo>
                  <a:pt x="29" y="1049"/>
                </a:lnTo>
                <a:lnTo>
                  <a:pt x="20" y="1078"/>
                </a:lnTo>
                <a:lnTo>
                  <a:pt x="10" y="1107"/>
                </a:lnTo>
                <a:lnTo>
                  <a:pt x="10" y="1137"/>
                </a:lnTo>
                <a:lnTo>
                  <a:pt x="0" y="1166"/>
                </a:lnTo>
                <a:lnTo>
                  <a:pt x="0" y="1195"/>
                </a:lnTo>
              </a:path>
            </a:pathLst>
          </a:custGeom>
          <a:noFill/>
          <a:ln w="12700" cap="rnd">
            <a:solidFill>
              <a:schemeClr val="tx1"/>
            </a:solidFill>
            <a:round/>
            <a:headEnd type="none" w="sm" len="sm"/>
            <a:tailEnd type="none" w="sm" len="sm"/>
          </a:ln>
        </p:spPr>
        <p:txBody>
          <a:bodyPr/>
          <a:lstStyle/>
          <a:p>
            <a:endParaRPr lang="en-US"/>
          </a:p>
        </p:txBody>
      </p:sp>
      <p:sp>
        <p:nvSpPr>
          <p:cNvPr id="2058" name="Freeform 17"/>
          <p:cNvSpPr>
            <a:spLocks/>
          </p:cNvSpPr>
          <p:nvPr/>
        </p:nvSpPr>
        <p:spPr bwMode="auto">
          <a:xfrm>
            <a:off x="7445376" y="1060451"/>
            <a:ext cx="1998663" cy="1928813"/>
          </a:xfrm>
          <a:custGeom>
            <a:avLst/>
            <a:gdLst>
              <a:gd name="T0" fmla="*/ 2147483647 w 1259"/>
              <a:gd name="T1" fmla="*/ 0 h 1215"/>
              <a:gd name="T2" fmla="*/ 2147483647 w 1259"/>
              <a:gd name="T3" fmla="*/ 2147483647 h 1215"/>
              <a:gd name="T4" fmla="*/ 2147483647 w 1259"/>
              <a:gd name="T5" fmla="*/ 2147483647 h 1215"/>
              <a:gd name="T6" fmla="*/ 2147483647 w 1259"/>
              <a:gd name="T7" fmla="*/ 2147483647 h 1215"/>
              <a:gd name="T8" fmla="*/ 2147483647 w 1259"/>
              <a:gd name="T9" fmla="*/ 2147483647 h 1215"/>
              <a:gd name="T10" fmla="*/ 2147483647 w 1259"/>
              <a:gd name="T11" fmla="*/ 2147483647 h 1215"/>
              <a:gd name="T12" fmla="*/ 2147483647 w 1259"/>
              <a:gd name="T13" fmla="*/ 2147483647 h 1215"/>
              <a:gd name="T14" fmla="*/ 2147483647 w 1259"/>
              <a:gd name="T15" fmla="*/ 2147483647 h 1215"/>
              <a:gd name="T16" fmla="*/ 2147483647 w 1259"/>
              <a:gd name="T17" fmla="*/ 2147483647 h 1215"/>
              <a:gd name="T18" fmla="*/ 2147483647 w 1259"/>
              <a:gd name="T19" fmla="*/ 2147483647 h 1215"/>
              <a:gd name="T20" fmla="*/ 2147483647 w 1259"/>
              <a:gd name="T21" fmla="*/ 2147483647 h 1215"/>
              <a:gd name="T22" fmla="*/ 2147483647 w 1259"/>
              <a:gd name="T23" fmla="*/ 2147483647 h 1215"/>
              <a:gd name="T24" fmla="*/ 2147483647 w 1259"/>
              <a:gd name="T25" fmla="*/ 2147483647 h 1215"/>
              <a:gd name="T26" fmla="*/ 2147483647 w 1259"/>
              <a:gd name="T27" fmla="*/ 2147483647 h 1215"/>
              <a:gd name="T28" fmla="*/ 2147483647 w 1259"/>
              <a:gd name="T29" fmla="*/ 2147483647 h 1215"/>
              <a:gd name="T30" fmla="*/ 2147483647 w 1259"/>
              <a:gd name="T31" fmla="*/ 2147483647 h 1215"/>
              <a:gd name="T32" fmla="*/ 2147483647 w 1259"/>
              <a:gd name="T33" fmla="*/ 2147483647 h 1215"/>
              <a:gd name="T34" fmla="*/ 2147483647 w 1259"/>
              <a:gd name="T35" fmla="*/ 2147483647 h 1215"/>
              <a:gd name="T36" fmla="*/ 2147483647 w 1259"/>
              <a:gd name="T37" fmla="*/ 2147483647 h 1215"/>
              <a:gd name="T38" fmla="*/ 2147483647 w 1259"/>
              <a:gd name="T39" fmla="*/ 2147483647 h 1215"/>
              <a:gd name="T40" fmla="*/ 2147483647 w 1259"/>
              <a:gd name="T41" fmla="*/ 2147483647 h 1215"/>
              <a:gd name="T42" fmla="*/ 2147483647 w 1259"/>
              <a:gd name="T43" fmla="*/ 2147483647 h 1215"/>
              <a:gd name="T44" fmla="*/ 2147483647 w 1259"/>
              <a:gd name="T45" fmla="*/ 2147483647 h 1215"/>
              <a:gd name="T46" fmla="*/ 2147483647 w 1259"/>
              <a:gd name="T47" fmla="*/ 2147483647 h 1215"/>
              <a:gd name="T48" fmla="*/ 2147483647 w 1259"/>
              <a:gd name="T49" fmla="*/ 2147483647 h 1215"/>
              <a:gd name="T50" fmla="*/ 2147483647 w 1259"/>
              <a:gd name="T51" fmla="*/ 2147483647 h 1215"/>
              <a:gd name="T52" fmla="*/ 2147483647 w 1259"/>
              <a:gd name="T53" fmla="*/ 2147483647 h 1215"/>
              <a:gd name="T54" fmla="*/ 2147483647 w 1259"/>
              <a:gd name="T55" fmla="*/ 2147483647 h 1215"/>
              <a:gd name="T56" fmla="*/ 2147483647 w 1259"/>
              <a:gd name="T57" fmla="*/ 2147483647 h 1215"/>
              <a:gd name="T58" fmla="*/ 2147483647 w 1259"/>
              <a:gd name="T59" fmla="*/ 2147483647 h 1215"/>
              <a:gd name="T60" fmla="*/ 2147483647 w 1259"/>
              <a:gd name="T61" fmla="*/ 2147483647 h 1215"/>
              <a:gd name="T62" fmla="*/ 2147483647 w 1259"/>
              <a:gd name="T63" fmla="*/ 2147483647 h 1215"/>
              <a:gd name="T64" fmla="*/ 2147483647 w 1259"/>
              <a:gd name="T65" fmla="*/ 2147483647 h 1215"/>
              <a:gd name="T66" fmla="*/ 2147483647 w 1259"/>
              <a:gd name="T67" fmla="*/ 2147483647 h 1215"/>
              <a:gd name="T68" fmla="*/ 2147483647 w 1259"/>
              <a:gd name="T69" fmla="*/ 2147483647 h 1215"/>
              <a:gd name="T70" fmla="*/ 2147483647 w 1259"/>
              <a:gd name="T71" fmla="*/ 2147483647 h 1215"/>
              <a:gd name="T72" fmla="*/ 2147483647 w 1259"/>
              <a:gd name="T73" fmla="*/ 2147483647 h 1215"/>
              <a:gd name="T74" fmla="*/ 2147483647 w 1259"/>
              <a:gd name="T75" fmla="*/ 2147483647 h 1215"/>
              <a:gd name="T76" fmla="*/ 2147483647 w 1259"/>
              <a:gd name="T77" fmla="*/ 2147483647 h 1215"/>
              <a:gd name="T78" fmla="*/ 2147483647 w 1259"/>
              <a:gd name="T79" fmla="*/ 2147483647 h 1215"/>
              <a:gd name="T80" fmla="*/ 2147483647 w 1259"/>
              <a:gd name="T81" fmla="*/ 2147483647 h 1215"/>
              <a:gd name="T82" fmla="*/ 2147483647 w 1259"/>
              <a:gd name="T83" fmla="*/ 2147483647 h 1215"/>
              <a:gd name="T84" fmla="*/ 2147483647 w 1259"/>
              <a:gd name="T85" fmla="*/ 2147483647 h 1215"/>
              <a:gd name="T86" fmla="*/ 2147483647 w 1259"/>
              <a:gd name="T87" fmla="*/ 2147483647 h 1215"/>
              <a:gd name="T88" fmla="*/ 2147483647 w 1259"/>
              <a:gd name="T89" fmla="*/ 2147483647 h 1215"/>
              <a:gd name="T90" fmla="*/ 2147483647 w 1259"/>
              <a:gd name="T91" fmla="*/ 2147483647 h 1215"/>
              <a:gd name="T92" fmla="*/ 2147483647 w 1259"/>
              <a:gd name="T93" fmla="*/ 2147483647 h 1215"/>
              <a:gd name="T94" fmla="*/ 2147483647 w 1259"/>
              <a:gd name="T95" fmla="*/ 2147483647 h 1215"/>
              <a:gd name="T96" fmla="*/ 2147483647 w 1259"/>
              <a:gd name="T97" fmla="*/ 2147483647 h 1215"/>
              <a:gd name="T98" fmla="*/ 2147483647 w 1259"/>
              <a:gd name="T99" fmla="*/ 2147483647 h 1215"/>
              <a:gd name="T100" fmla="*/ 2147483647 w 1259"/>
              <a:gd name="T101" fmla="*/ 2147483647 h 1215"/>
              <a:gd name="T102" fmla="*/ 2147483647 w 1259"/>
              <a:gd name="T103" fmla="*/ 2147483647 h 1215"/>
              <a:gd name="T104" fmla="*/ 2147483647 w 1259"/>
              <a:gd name="T105" fmla="*/ 2147483647 h 1215"/>
              <a:gd name="T106" fmla="*/ 2147483647 w 1259"/>
              <a:gd name="T107" fmla="*/ 2147483647 h 1215"/>
              <a:gd name="T108" fmla="*/ 2147483647 w 1259"/>
              <a:gd name="T109" fmla="*/ 2147483647 h 1215"/>
              <a:gd name="T110" fmla="*/ 2147483647 w 1259"/>
              <a:gd name="T111" fmla="*/ 2147483647 h 1215"/>
              <a:gd name="T112" fmla="*/ 0 w 1259"/>
              <a:gd name="T113" fmla="*/ 2147483647 h 121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59"/>
              <a:gd name="T172" fmla="*/ 0 h 1215"/>
              <a:gd name="T173" fmla="*/ 1259 w 1259"/>
              <a:gd name="T174" fmla="*/ 1215 h 121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59" h="1215">
                <a:moveTo>
                  <a:pt x="1258" y="0"/>
                </a:moveTo>
                <a:lnTo>
                  <a:pt x="1248" y="33"/>
                </a:lnTo>
                <a:lnTo>
                  <a:pt x="1229" y="62"/>
                </a:lnTo>
                <a:lnTo>
                  <a:pt x="1219" y="91"/>
                </a:lnTo>
                <a:lnTo>
                  <a:pt x="1209" y="120"/>
                </a:lnTo>
                <a:lnTo>
                  <a:pt x="1190" y="149"/>
                </a:lnTo>
                <a:lnTo>
                  <a:pt x="1180" y="178"/>
                </a:lnTo>
                <a:lnTo>
                  <a:pt x="1171" y="207"/>
                </a:lnTo>
                <a:lnTo>
                  <a:pt x="1141" y="227"/>
                </a:lnTo>
                <a:lnTo>
                  <a:pt x="1112" y="256"/>
                </a:lnTo>
                <a:lnTo>
                  <a:pt x="1083" y="285"/>
                </a:lnTo>
                <a:lnTo>
                  <a:pt x="1054" y="304"/>
                </a:lnTo>
                <a:lnTo>
                  <a:pt x="1035" y="333"/>
                </a:lnTo>
                <a:lnTo>
                  <a:pt x="1016" y="362"/>
                </a:lnTo>
                <a:lnTo>
                  <a:pt x="987" y="382"/>
                </a:lnTo>
                <a:lnTo>
                  <a:pt x="967" y="411"/>
                </a:lnTo>
                <a:lnTo>
                  <a:pt x="938" y="430"/>
                </a:lnTo>
                <a:lnTo>
                  <a:pt x="909" y="440"/>
                </a:lnTo>
                <a:lnTo>
                  <a:pt x="880" y="459"/>
                </a:lnTo>
                <a:lnTo>
                  <a:pt x="851" y="478"/>
                </a:lnTo>
                <a:lnTo>
                  <a:pt x="822" y="488"/>
                </a:lnTo>
                <a:lnTo>
                  <a:pt x="793" y="488"/>
                </a:lnTo>
                <a:lnTo>
                  <a:pt x="764" y="498"/>
                </a:lnTo>
                <a:lnTo>
                  <a:pt x="735" y="507"/>
                </a:lnTo>
                <a:lnTo>
                  <a:pt x="706" y="517"/>
                </a:lnTo>
                <a:lnTo>
                  <a:pt x="677" y="517"/>
                </a:lnTo>
                <a:lnTo>
                  <a:pt x="648" y="527"/>
                </a:lnTo>
                <a:lnTo>
                  <a:pt x="619" y="527"/>
                </a:lnTo>
                <a:lnTo>
                  <a:pt x="590" y="537"/>
                </a:lnTo>
                <a:lnTo>
                  <a:pt x="561" y="546"/>
                </a:lnTo>
                <a:lnTo>
                  <a:pt x="532" y="556"/>
                </a:lnTo>
                <a:lnTo>
                  <a:pt x="503" y="566"/>
                </a:lnTo>
                <a:lnTo>
                  <a:pt x="474" y="585"/>
                </a:lnTo>
                <a:lnTo>
                  <a:pt x="445" y="604"/>
                </a:lnTo>
                <a:lnTo>
                  <a:pt x="416" y="624"/>
                </a:lnTo>
                <a:lnTo>
                  <a:pt x="387" y="643"/>
                </a:lnTo>
                <a:lnTo>
                  <a:pt x="377" y="672"/>
                </a:lnTo>
                <a:lnTo>
                  <a:pt x="348" y="701"/>
                </a:lnTo>
                <a:lnTo>
                  <a:pt x="329" y="730"/>
                </a:lnTo>
                <a:lnTo>
                  <a:pt x="309" y="759"/>
                </a:lnTo>
                <a:lnTo>
                  <a:pt x="290" y="788"/>
                </a:lnTo>
                <a:lnTo>
                  <a:pt x="271" y="817"/>
                </a:lnTo>
                <a:lnTo>
                  <a:pt x="241" y="837"/>
                </a:lnTo>
                <a:lnTo>
                  <a:pt x="222" y="866"/>
                </a:lnTo>
                <a:lnTo>
                  <a:pt x="193" y="885"/>
                </a:lnTo>
                <a:lnTo>
                  <a:pt x="164" y="914"/>
                </a:lnTo>
                <a:lnTo>
                  <a:pt x="135" y="933"/>
                </a:lnTo>
                <a:lnTo>
                  <a:pt x="125" y="962"/>
                </a:lnTo>
                <a:lnTo>
                  <a:pt x="116" y="991"/>
                </a:lnTo>
                <a:lnTo>
                  <a:pt x="87" y="1011"/>
                </a:lnTo>
                <a:lnTo>
                  <a:pt x="77" y="1040"/>
                </a:lnTo>
                <a:lnTo>
                  <a:pt x="67" y="1069"/>
                </a:lnTo>
                <a:lnTo>
                  <a:pt x="48" y="1098"/>
                </a:lnTo>
                <a:lnTo>
                  <a:pt x="38" y="1127"/>
                </a:lnTo>
                <a:lnTo>
                  <a:pt x="19" y="1156"/>
                </a:lnTo>
                <a:lnTo>
                  <a:pt x="9" y="1185"/>
                </a:lnTo>
                <a:lnTo>
                  <a:pt x="0" y="1214"/>
                </a:lnTo>
              </a:path>
            </a:pathLst>
          </a:custGeom>
          <a:noFill/>
          <a:ln w="12700" cap="rnd">
            <a:solidFill>
              <a:schemeClr val="tx1"/>
            </a:solidFill>
            <a:round/>
            <a:headEnd type="none" w="sm" len="sm"/>
            <a:tailEnd type="none" w="sm" len="sm"/>
          </a:ln>
        </p:spPr>
        <p:txBody>
          <a:bodyPr/>
          <a:lstStyle/>
          <a:p>
            <a:endParaRPr lang="en-US"/>
          </a:p>
        </p:txBody>
      </p:sp>
      <p:grpSp>
        <p:nvGrpSpPr>
          <p:cNvPr id="3" name="Group 18"/>
          <p:cNvGrpSpPr>
            <a:grpSpLocks/>
          </p:cNvGrpSpPr>
          <p:nvPr/>
        </p:nvGrpSpPr>
        <p:grpSpPr bwMode="auto">
          <a:xfrm>
            <a:off x="8991600" y="1981200"/>
            <a:ext cx="292100" cy="292100"/>
            <a:chOff x="3748" y="868"/>
            <a:chExt cx="184" cy="184"/>
          </a:xfrm>
        </p:grpSpPr>
        <p:grpSp>
          <p:nvGrpSpPr>
            <p:cNvPr id="4" name="Group 19"/>
            <p:cNvGrpSpPr>
              <a:grpSpLocks/>
            </p:cNvGrpSpPr>
            <p:nvPr/>
          </p:nvGrpSpPr>
          <p:grpSpPr bwMode="auto">
            <a:xfrm>
              <a:off x="3748" y="868"/>
              <a:ext cx="184" cy="184"/>
              <a:chOff x="3748" y="868"/>
              <a:chExt cx="184" cy="184"/>
            </a:xfrm>
          </p:grpSpPr>
          <p:sp>
            <p:nvSpPr>
              <p:cNvPr id="2085" name="Rectangle 20"/>
              <p:cNvSpPr>
                <a:spLocks noChangeArrowheads="1"/>
              </p:cNvSpPr>
              <p:nvPr/>
            </p:nvSpPr>
            <p:spPr bwMode="auto">
              <a:xfrm>
                <a:off x="3796" y="964"/>
                <a:ext cx="88" cy="88"/>
              </a:xfrm>
              <a:prstGeom prst="rect">
                <a:avLst/>
              </a:prstGeom>
              <a:noFill/>
              <a:ln w="12700">
                <a:solidFill>
                  <a:schemeClr val="tx1"/>
                </a:solidFill>
                <a:miter lim="800000"/>
                <a:headEnd/>
                <a:tailEnd/>
              </a:ln>
            </p:spPr>
            <p:txBody>
              <a:bodyPr wrap="none" anchor="ctr"/>
              <a:lstStyle/>
              <a:p>
                <a:endParaRPr lang="en-US"/>
              </a:p>
            </p:txBody>
          </p:sp>
          <p:sp>
            <p:nvSpPr>
              <p:cNvPr id="2086" name="AutoShape 21"/>
              <p:cNvSpPr>
                <a:spLocks noChangeArrowheads="1"/>
              </p:cNvSpPr>
              <p:nvPr/>
            </p:nvSpPr>
            <p:spPr bwMode="auto">
              <a:xfrm>
                <a:off x="3748" y="868"/>
                <a:ext cx="184" cy="88"/>
              </a:xfrm>
              <a:prstGeom prst="triangle">
                <a:avLst>
                  <a:gd name="adj" fmla="val 49995"/>
                </a:avLst>
              </a:prstGeom>
              <a:noFill/>
              <a:ln w="12700">
                <a:solidFill>
                  <a:schemeClr val="tx1"/>
                </a:solidFill>
                <a:miter lim="800000"/>
                <a:headEnd/>
                <a:tailEnd/>
              </a:ln>
            </p:spPr>
            <p:txBody>
              <a:bodyPr wrap="none" anchor="ctr"/>
              <a:lstStyle/>
              <a:p>
                <a:endParaRPr lang="en-US"/>
              </a:p>
            </p:txBody>
          </p:sp>
        </p:grpSp>
        <p:sp>
          <p:nvSpPr>
            <p:cNvPr id="2084" name="Rectangle 22"/>
            <p:cNvSpPr>
              <a:spLocks noChangeArrowheads="1"/>
            </p:cNvSpPr>
            <p:nvPr/>
          </p:nvSpPr>
          <p:spPr bwMode="auto">
            <a:xfrm>
              <a:off x="3796" y="1012"/>
              <a:ext cx="40" cy="40"/>
            </a:xfrm>
            <a:prstGeom prst="rect">
              <a:avLst/>
            </a:prstGeom>
            <a:solidFill>
              <a:schemeClr val="tx1"/>
            </a:solidFill>
            <a:ln w="12700">
              <a:solidFill>
                <a:schemeClr val="tx1"/>
              </a:solidFill>
              <a:miter lim="800000"/>
              <a:headEnd/>
              <a:tailEnd/>
            </a:ln>
          </p:spPr>
          <p:txBody>
            <a:bodyPr wrap="none" anchor="ctr"/>
            <a:lstStyle/>
            <a:p>
              <a:endParaRPr lang="en-US"/>
            </a:p>
          </p:txBody>
        </p:sp>
      </p:grpSp>
      <p:grpSp>
        <p:nvGrpSpPr>
          <p:cNvPr id="5" name="Group 23"/>
          <p:cNvGrpSpPr>
            <a:grpSpLocks/>
          </p:cNvGrpSpPr>
          <p:nvPr/>
        </p:nvGrpSpPr>
        <p:grpSpPr bwMode="auto">
          <a:xfrm>
            <a:off x="7848600" y="1295400"/>
            <a:ext cx="292100" cy="292100"/>
            <a:chOff x="3028" y="436"/>
            <a:chExt cx="184" cy="184"/>
          </a:xfrm>
        </p:grpSpPr>
        <p:grpSp>
          <p:nvGrpSpPr>
            <p:cNvPr id="6" name="Group 24"/>
            <p:cNvGrpSpPr>
              <a:grpSpLocks/>
            </p:cNvGrpSpPr>
            <p:nvPr/>
          </p:nvGrpSpPr>
          <p:grpSpPr bwMode="auto">
            <a:xfrm>
              <a:off x="3028" y="436"/>
              <a:ext cx="184" cy="184"/>
              <a:chOff x="3028" y="436"/>
              <a:chExt cx="184" cy="184"/>
            </a:xfrm>
          </p:grpSpPr>
          <p:sp>
            <p:nvSpPr>
              <p:cNvPr id="2081" name="Rectangle 25"/>
              <p:cNvSpPr>
                <a:spLocks noChangeArrowheads="1"/>
              </p:cNvSpPr>
              <p:nvPr/>
            </p:nvSpPr>
            <p:spPr bwMode="auto">
              <a:xfrm>
                <a:off x="3076" y="532"/>
                <a:ext cx="88" cy="88"/>
              </a:xfrm>
              <a:prstGeom prst="rect">
                <a:avLst/>
              </a:prstGeom>
              <a:noFill/>
              <a:ln w="12700">
                <a:solidFill>
                  <a:schemeClr val="tx1"/>
                </a:solidFill>
                <a:miter lim="800000"/>
                <a:headEnd/>
                <a:tailEnd/>
              </a:ln>
            </p:spPr>
            <p:txBody>
              <a:bodyPr wrap="none" anchor="ctr"/>
              <a:lstStyle/>
              <a:p>
                <a:endParaRPr lang="en-US"/>
              </a:p>
            </p:txBody>
          </p:sp>
          <p:sp>
            <p:nvSpPr>
              <p:cNvPr id="2082" name="AutoShape 26"/>
              <p:cNvSpPr>
                <a:spLocks noChangeArrowheads="1"/>
              </p:cNvSpPr>
              <p:nvPr/>
            </p:nvSpPr>
            <p:spPr bwMode="auto">
              <a:xfrm>
                <a:off x="3028" y="436"/>
                <a:ext cx="184" cy="88"/>
              </a:xfrm>
              <a:prstGeom prst="triangle">
                <a:avLst>
                  <a:gd name="adj" fmla="val 49995"/>
                </a:avLst>
              </a:prstGeom>
              <a:noFill/>
              <a:ln w="12700">
                <a:solidFill>
                  <a:schemeClr val="tx1"/>
                </a:solidFill>
                <a:miter lim="800000"/>
                <a:headEnd/>
                <a:tailEnd/>
              </a:ln>
            </p:spPr>
            <p:txBody>
              <a:bodyPr wrap="none" anchor="ctr"/>
              <a:lstStyle/>
              <a:p>
                <a:endParaRPr lang="en-US"/>
              </a:p>
            </p:txBody>
          </p:sp>
        </p:grpSp>
        <p:sp>
          <p:nvSpPr>
            <p:cNvPr id="2080" name="Rectangle 27"/>
            <p:cNvSpPr>
              <a:spLocks noChangeArrowheads="1"/>
            </p:cNvSpPr>
            <p:nvPr/>
          </p:nvSpPr>
          <p:spPr bwMode="auto">
            <a:xfrm>
              <a:off x="3076" y="580"/>
              <a:ext cx="40" cy="40"/>
            </a:xfrm>
            <a:prstGeom prst="rect">
              <a:avLst/>
            </a:prstGeom>
            <a:solidFill>
              <a:schemeClr val="tx1"/>
            </a:solidFill>
            <a:ln w="12700">
              <a:solidFill>
                <a:schemeClr val="tx1"/>
              </a:solidFill>
              <a:miter lim="800000"/>
              <a:headEnd/>
              <a:tailEnd/>
            </a:ln>
          </p:spPr>
          <p:txBody>
            <a:bodyPr wrap="none" anchor="ctr"/>
            <a:lstStyle/>
            <a:p>
              <a:endParaRPr lang="en-US"/>
            </a:p>
          </p:txBody>
        </p:sp>
      </p:grpSp>
      <p:grpSp>
        <p:nvGrpSpPr>
          <p:cNvPr id="7" name="Group 28"/>
          <p:cNvGrpSpPr>
            <a:grpSpLocks/>
          </p:cNvGrpSpPr>
          <p:nvPr/>
        </p:nvGrpSpPr>
        <p:grpSpPr bwMode="auto">
          <a:xfrm>
            <a:off x="9601200" y="1066800"/>
            <a:ext cx="215900" cy="368300"/>
            <a:chOff x="4132" y="292"/>
            <a:chExt cx="136" cy="232"/>
          </a:xfrm>
        </p:grpSpPr>
        <p:sp>
          <p:nvSpPr>
            <p:cNvPr id="2077" name="AutoShape 29"/>
            <p:cNvSpPr>
              <a:spLocks noChangeArrowheads="1"/>
            </p:cNvSpPr>
            <p:nvPr/>
          </p:nvSpPr>
          <p:spPr bwMode="auto">
            <a:xfrm>
              <a:off x="4132" y="292"/>
              <a:ext cx="136" cy="88"/>
            </a:xfrm>
            <a:prstGeom prst="star16">
              <a:avLst>
                <a:gd name="adj" fmla="val 37500"/>
              </a:avLst>
            </a:prstGeom>
            <a:noFill/>
            <a:ln w="12700">
              <a:solidFill>
                <a:schemeClr val="tx1"/>
              </a:solidFill>
              <a:miter lim="800000"/>
              <a:headEnd/>
              <a:tailEnd/>
            </a:ln>
          </p:spPr>
          <p:txBody>
            <a:bodyPr wrap="none" anchor="ctr"/>
            <a:lstStyle/>
            <a:p>
              <a:endParaRPr lang="en-US"/>
            </a:p>
          </p:txBody>
        </p:sp>
        <p:sp>
          <p:nvSpPr>
            <p:cNvPr id="2078" name="Rectangle 30"/>
            <p:cNvSpPr>
              <a:spLocks noChangeArrowheads="1"/>
            </p:cNvSpPr>
            <p:nvPr/>
          </p:nvSpPr>
          <p:spPr bwMode="auto">
            <a:xfrm>
              <a:off x="4180" y="388"/>
              <a:ext cx="40" cy="136"/>
            </a:xfrm>
            <a:prstGeom prst="rect">
              <a:avLst/>
            </a:prstGeom>
            <a:solidFill>
              <a:schemeClr val="tx1"/>
            </a:solidFill>
            <a:ln w="12700">
              <a:solidFill>
                <a:schemeClr val="tx1"/>
              </a:solidFill>
              <a:miter lim="800000"/>
              <a:headEnd/>
              <a:tailEnd/>
            </a:ln>
          </p:spPr>
          <p:txBody>
            <a:bodyPr wrap="none" anchor="ctr"/>
            <a:lstStyle/>
            <a:p>
              <a:endParaRPr lang="en-US"/>
            </a:p>
          </p:txBody>
        </p:sp>
      </p:grpSp>
      <p:grpSp>
        <p:nvGrpSpPr>
          <p:cNvPr id="8" name="Group 31"/>
          <p:cNvGrpSpPr>
            <a:grpSpLocks/>
          </p:cNvGrpSpPr>
          <p:nvPr/>
        </p:nvGrpSpPr>
        <p:grpSpPr bwMode="auto">
          <a:xfrm>
            <a:off x="9753600" y="1219200"/>
            <a:ext cx="215900" cy="368300"/>
            <a:chOff x="4228" y="388"/>
            <a:chExt cx="136" cy="232"/>
          </a:xfrm>
        </p:grpSpPr>
        <p:sp>
          <p:nvSpPr>
            <p:cNvPr id="2075" name="AutoShape 32"/>
            <p:cNvSpPr>
              <a:spLocks noChangeArrowheads="1"/>
            </p:cNvSpPr>
            <p:nvPr/>
          </p:nvSpPr>
          <p:spPr bwMode="auto">
            <a:xfrm>
              <a:off x="4228" y="388"/>
              <a:ext cx="136" cy="88"/>
            </a:xfrm>
            <a:prstGeom prst="star16">
              <a:avLst>
                <a:gd name="adj" fmla="val 37500"/>
              </a:avLst>
            </a:prstGeom>
            <a:noFill/>
            <a:ln w="12700">
              <a:solidFill>
                <a:schemeClr val="tx1"/>
              </a:solidFill>
              <a:miter lim="800000"/>
              <a:headEnd/>
              <a:tailEnd/>
            </a:ln>
          </p:spPr>
          <p:txBody>
            <a:bodyPr wrap="none" anchor="ctr"/>
            <a:lstStyle/>
            <a:p>
              <a:endParaRPr lang="en-US"/>
            </a:p>
          </p:txBody>
        </p:sp>
        <p:sp>
          <p:nvSpPr>
            <p:cNvPr id="2076" name="Rectangle 33"/>
            <p:cNvSpPr>
              <a:spLocks noChangeArrowheads="1"/>
            </p:cNvSpPr>
            <p:nvPr/>
          </p:nvSpPr>
          <p:spPr bwMode="auto">
            <a:xfrm>
              <a:off x="4276" y="484"/>
              <a:ext cx="40" cy="136"/>
            </a:xfrm>
            <a:prstGeom prst="rect">
              <a:avLst/>
            </a:prstGeom>
            <a:solidFill>
              <a:schemeClr val="tx1"/>
            </a:solidFill>
            <a:ln w="12700">
              <a:solidFill>
                <a:schemeClr val="tx1"/>
              </a:solidFill>
              <a:miter lim="800000"/>
              <a:headEnd/>
              <a:tailEnd/>
            </a:ln>
          </p:spPr>
          <p:txBody>
            <a:bodyPr wrap="none" anchor="ctr"/>
            <a:lstStyle/>
            <a:p>
              <a:endParaRPr lang="en-US"/>
            </a:p>
          </p:txBody>
        </p:sp>
      </p:grpSp>
      <p:grpSp>
        <p:nvGrpSpPr>
          <p:cNvPr id="9" name="Group 34"/>
          <p:cNvGrpSpPr>
            <a:grpSpLocks/>
          </p:cNvGrpSpPr>
          <p:nvPr/>
        </p:nvGrpSpPr>
        <p:grpSpPr bwMode="auto">
          <a:xfrm>
            <a:off x="8305800" y="1905000"/>
            <a:ext cx="215900" cy="368300"/>
            <a:chOff x="3316" y="820"/>
            <a:chExt cx="136" cy="232"/>
          </a:xfrm>
        </p:grpSpPr>
        <p:sp>
          <p:nvSpPr>
            <p:cNvPr id="2073" name="AutoShape 35"/>
            <p:cNvSpPr>
              <a:spLocks noChangeArrowheads="1"/>
            </p:cNvSpPr>
            <p:nvPr/>
          </p:nvSpPr>
          <p:spPr bwMode="auto">
            <a:xfrm>
              <a:off x="3316" y="820"/>
              <a:ext cx="136" cy="88"/>
            </a:xfrm>
            <a:prstGeom prst="star16">
              <a:avLst>
                <a:gd name="adj" fmla="val 37500"/>
              </a:avLst>
            </a:prstGeom>
            <a:noFill/>
            <a:ln w="12700">
              <a:solidFill>
                <a:schemeClr val="tx1"/>
              </a:solidFill>
              <a:miter lim="800000"/>
              <a:headEnd/>
              <a:tailEnd/>
            </a:ln>
          </p:spPr>
          <p:txBody>
            <a:bodyPr wrap="none" anchor="ctr"/>
            <a:lstStyle/>
            <a:p>
              <a:endParaRPr lang="en-US"/>
            </a:p>
          </p:txBody>
        </p:sp>
        <p:sp>
          <p:nvSpPr>
            <p:cNvPr id="2074" name="Rectangle 36"/>
            <p:cNvSpPr>
              <a:spLocks noChangeArrowheads="1"/>
            </p:cNvSpPr>
            <p:nvPr/>
          </p:nvSpPr>
          <p:spPr bwMode="auto">
            <a:xfrm>
              <a:off x="3364" y="916"/>
              <a:ext cx="40" cy="136"/>
            </a:xfrm>
            <a:prstGeom prst="rect">
              <a:avLst/>
            </a:prstGeom>
            <a:solidFill>
              <a:schemeClr val="tx1"/>
            </a:solidFill>
            <a:ln w="12700">
              <a:solidFill>
                <a:schemeClr val="tx1"/>
              </a:solidFill>
              <a:miter lim="800000"/>
              <a:headEnd/>
              <a:tailEnd/>
            </a:ln>
          </p:spPr>
          <p:txBody>
            <a:bodyPr wrap="none" anchor="ctr"/>
            <a:lstStyle/>
            <a:p>
              <a:endParaRPr lang="en-US"/>
            </a:p>
          </p:txBody>
        </p:sp>
      </p:grpSp>
      <p:grpSp>
        <p:nvGrpSpPr>
          <p:cNvPr id="10" name="Group 37"/>
          <p:cNvGrpSpPr>
            <a:grpSpLocks/>
          </p:cNvGrpSpPr>
          <p:nvPr/>
        </p:nvGrpSpPr>
        <p:grpSpPr bwMode="auto">
          <a:xfrm>
            <a:off x="8458200" y="2057400"/>
            <a:ext cx="215900" cy="368300"/>
            <a:chOff x="3412" y="916"/>
            <a:chExt cx="136" cy="232"/>
          </a:xfrm>
        </p:grpSpPr>
        <p:sp>
          <p:nvSpPr>
            <p:cNvPr id="2071" name="AutoShape 38"/>
            <p:cNvSpPr>
              <a:spLocks noChangeArrowheads="1"/>
            </p:cNvSpPr>
            <p:nvPr/>
          </p:nvSpPr>
          <p:spPr bwMode="auto">
            <a:xfrm>
              <a:off x="3412" y="916"/>
              <a:ext cx="136" cy="88"/>
            </a:xfrm>
            <a:prstGeom prst="star16">
              <a:avLst>
                <a:gd name="adj" fmla="val 37500"/>
              </a:avLst>
            </a:prstGeom>
            <a:noFill/>
            <a:ln w="12700">
              <a:solidFill>
                <a:schemeClr val="tx1"/>
              </a:solidFill>
              <a:miter lim="800000"/>
              <a:headEnd/>
              <a:tailEnd/>
            </a:ln>
          </p:spPr>
          <p:txBody>
            <a:bodyPr wrap="none" anchor="ctr"/>
            <a:lstStyle/>
            <a:p>
              <a:endParaRPr lang="en-US"/>
            </a:p>
          </p:txBody>
        </p:sp>
        <p:sp>
          <p:nvSpPr>
            <p:cNvPr id="2072" name="Rectangle 39"/>
            <p:cNvSpPr>
              <a:spLocks noChangeArrowheads="1"/>
            </p:cNvSpPr>
            <p:nvPr/>
          </p:nvSpPr>
          <p:spPr bwMode="auto">
            <a:xfrm>
              <a:off x="3460" y="1012"/>
              <a:ext cx="40" cy="136"/>
            </a:xfrm>
            <a:prstGeom prst="rect">
              <a:avLst/>
            </a:prstGeom>
            <a:solidFill>
              <a:schemeClr val="tx1"/>
            </a:solidFill>
            <a:ln w="12700">
              <a:solidFill>
                <a:schemeClr val="tx1"/>
              </a:solidFill>
              <a:miter lim="800000"/>
              <a:headEnd/>
              <a:tailEnd/>
            </a:ln>
          </p:spPr>
          <p:txBody>
            <a:bodyPr wrap="none" anchor="ctr"/>
            <a:lstStyle/>
            <a:p>
              <a:endParaRPr lang="en-US"/>
            </a:p>
          </p:txBody>
        </p:sp>
      </p:grpSp>
      <p:grpSp>
        <p:nvGrpSpPr>
          <p:cNvPr id="11" name="Group 40"/>
          <p:cNvGrpSpPr>
            <a:grpSpLocks/>
          </p:cNvGrpSpPr>
          <p:nvPr/>
        </p:nvGrpSpPr>
        <p:grpSpPr bwMode="auto">
          <a:xfrm>
            <a:off x="8153400" y="1981200"/>
            <a:ext cx="215900" cy="368300"/>
            <a:chOff x="3220" y="868"/>
            <a:chExt cx="136" cy="232"/>
          </a:xfrm>
        </p:grpSpPr>
        <p:sp>
          <p:nvSpPr>
            <p:cNvPr id="2069" name="AutoShape 41"/>
            <p:cNvSpPr>
              <a:spLocks noChangeArrowheads="1"/>
            </p:cNvSpPr>
            <p:nvPr/>
          </p:nvSpPr>
          <p:spPr bwMode="auto">
            <a:xfrm>
              <a:off x="3220" y="868"/>
              <a:ext cx="136" cy="88"/>
            </a:xfrm>
            <a:prstGeom prst="star16">
              <a:avLst>
                <a:gd name="adj" fmla="val 37500"/>
              </a:avLst>
            </a:prstGeom>
            <a:noFill/>
            <a:ln w="12700">
              <a:solidFill>
                <a:schemeClr val="tx1"/>
              </a:solidFill>
              <a:miter lim="800000"/>
              <a:headEnd/>
              <a:tailEnd/>
            </a:ln>
          </p:spPr>
          <p:txBody>
            <a:bodyPr wrap="none" anchor="ctr"/>
            <a:lstStyle/>
            <a:p>
              <a:endParaRPr lang="en-US"/>
            </a:p>
          </p:txBody>
        </p:sp>
        <p:sp>
          <p:nvSpPr>
            <p:cNvPr id="2070" name="Rectangle 42"/>
            <p:cNvSpPr>
              <a:spLocks noChangeArrowheads="1"/>
            </p:cNvSpPr>
            <p:nvPr/>
          </p:nvSpPr>
          <p:spPr bwMode="auto">
            <a:xfrm>
              <a:off x="3268" y="964"/>
              <a:ext cx="40" cy="136"/>
            </a:xfrm>
            <a:prstGeom prst="rect">
              <a:avLst/>
            </a:prstGeom>
            <a:solidFill>
              <a:schemeClr val="tx1"/>
            </a:solidFill>
            <a:ln w="12700">
              <a:solidFill>
                <a:schemeClr val="tx1"/>
              </a:solidFill>
              <a:miter lim="800000"/>
              <a:headEnd/>
              <a:tailEnd/>
            </a:ln>
          </p:spPr>
          <p:txBody>
            <a:bodyPr wrap="none" anchor="ctr"/>
            <a:lstStyle/>
            <a:p>
              <a:endParaRPr lang="en-US"/>
            </a:p>
          </p:txBody>
        </p:sp>
      </p:grpSp>
      <p:sp>
        <p:nvSpPr>
          <p:cNvPr id="2066" name="Rectangle 43"/>
          <p:cNvSpPr>
            <a:spLocks noChangeArrowheads="1"/>
          </p:cNvSpPr>
          <p:nvPr/>
        </p:nvSpPr>
        <p:spPr bwMode="auto">
          <a:xfrm>
            <a:off x="8740775" y="4554539"/>
            <a:ext cx="645968" cy="462287"/>
          </a:xfrm>
          <a:prstGeom prst="rect">
            <a:avLst/>
          </a:prstGeom>
          <a:noFill/>
          <a:ln w="9525">
            <a:noFill/>
            <a:miter lim="800000"/>
            <a:headEnd/>
            <a:tailEnd/>
          </a:ln>
        </p:spPr>
        <p:txBody>
          <a:bodyPr wrap="none" lIns="92054" tIns="46028" rIns="92054" bIns="46028">
            <a:spAutoFit/>
          </a:bodyPr>
          <a:lstStyle/>
          <a:p>
            <a:r>
              <a:rPr lang="en-US" sz="2400" i="1" dirty="0">
                <a:cs typeface="Lucida Sans Unicode" pitchFamily="34" charset="0"/>
              </a:rPr>
              <a:t>line</a:t>
            </a:r>
          </a:p>
        </p:txBody>
      </p:sp>
      <p:sp>
        <p:nvSpPr>
          <p:cNvPr id="2067" name="Rectangle 44"/>
          <p:cNvSpPr>
            <a:spLocks noChangeArrowheads="1"/>
          </p:cNvSpPr>
          <p:nvPr/>
        </p:nvSpPr>
        <p:spPr bwMode="auto">
          <a:xfrm>
            <a:off x="7673975" y="5697539"/>
            <a:ext cx="1176562" cy="462287"/>
          </a:xfrm>
          <a:prstGeom prst="rect">
            <a:avLst/>
          </a:prstGeom>
          <a:noFill/>
          <a:ln w="9525">
            <a:noFill/>
            <a:miter lim="800000"/>
            <a:headEnd/>
            <a:tailEnd/>
          </a:ln>
        </p:spPr>
        <p:txBody>
          <a:bodyPr wrap="none" lIns="92054" tIns="46028" rIns="92054" bIns="46028">
            <a:spAutoFit/>
          </a:bodyPr>
          <a:lstStyle/>
          <a:p>
            <a:r>
              <a:rPr lang="en-US" sz="2400" i="1" dirty="0">
                <a:latin typeface="Calibri" panose="020F0502020204030204" pitchFamily="34" charset="0"/>
                <a:cs typeface="Calibri" panose="020F0502020204030204" pitchFamily="34" charset="0"/>
              </a:rPr>
              <a:t>polygon</a:t>
            </a:r>
          </a:p>
        </p:txBody>
      </p:sp>
      <p:sp>
        <p:nvSpPr>
          <p:cNvPr id="2068" name="Rectangle 45"/>
          <p:cNvSpPr>
            <a:spLocks noChangeArrowheads="1"/>
          </p:cNvSpPr>
          <p:nvPr/>
        </p:nvSpPr>
        <p:spPr bwMode="auto">
          <a:xfrm>
            <a:off x="7292976" y="4097339"/>
            <a:ext cx="832108" cy="462287"/>
          </a:xfrm>
          <a:prstGeom prst="rect">
            <a:avLst/>
          </a:prstGeom>
          <a:noFill/>
          <a:ln w="9525">
            <a:noFill/>
            <a:miter lim="800000"/>
            <a:headEnd/>
            <a:tailEnd/>
          </a:ln>
        </p:spPr>
        <p:txBody>
          <a:bodyPr wrap="none" lIns="92054" tIns="46028" rIns="92054" bIns="46028">
            <a:spAutoFit/>
          </a:bodyPr>
          <a:lstStyle/>
          <a:p>
            <a:r>
              <a:rPr lang="en-US" sz="2400" i="1" dirty="0">
                <a:latin typeface="Calibri" panose="020F0502020204030204" pitchFamily="34" charset="0"/>
                <a:cs typeface="Calibri" panose="020F0502020204030204" pitchFamily="34" charset="0"/>
              </a:rPr>
              <a:t>point</a:t>
            </a:r>
          </a:p>
        </p:txBody>
      </p:sp>
      <p:cxnSp>
        <p:nvCxnSpPr>
          <p:cNvPr id="46" name="Straight Arrow Connector 45"/>
          <p:cNvCxnSpPr>
            <a:endCxn id="2056" idx="0"/>
          </p:cNvCxnSpPr>
          <p:nvPr/>
        </p:nvCxnSpPr>
        <p:spPr bwMode="auto">
          <a:xfrm rot="10800000" flipV="1">
            <a:off x="3641727" y="1828800"/>
            <a:ext cx="3673475" cy="10668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48" name="Straight Arrow Connector 47"/>
          <p:cNvCxnSpPr/>
          <p:nvPr/>
        </p:nvCxnSpPr>
        <p:spPr bwMode="auto">
          <a:xfrm rot="5400000">
            <a:off x="8077200" y="3124200"/>
            <a:ext cx="457200"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82271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55"/>
                                        </p:tgtEl>
                                        <p:attrNameLst>
                                          <p:attrName>style.visibility</p:attrName>
                                        </p:attrNameLst>
                                      </p:cBhvr>
                                      <p:to>
                                        <p:strVal val="visible"/>
                                      </p:to>
                                    </p:set>
                                    <p:anim calcmode="lin" valueType="num">
                                      <p:cBhvr additive="base">
                                        <p:cTn id="15" dur="500" fill="hold"/>
                                        <p:tgtEl>
                                          <p:spTgt spid="2055"/>
                                        </p:tgtEl>
                                        <p:attrNameLst>
                                          <p:attrName>ppt_x</p:attrName>
                                        </p:attrNameLst>
                                      </p:cBhvr>
                                      <p:tavLst>
                                        <p:tav tm="0">
                                          <p:val>
                                            <p:strVal val="#ppt_x"/>
                                          </p:val>
                                        </p:tav>
                                        <p:tav tm="100000">
                                          <p:val>
                                            <p:strVal val="#ppt_x"/>
                                          </p:val>
                                        </p:tav>
                                      </p:tavLst>
                                    </p:anim>
                                    <p:anim calcmode="lin" valueType="num">
                                      <p:cBhvr additive="base">
                                        <p:cTn id="16" dur="500" fill="hold"/>
                                        <p:tgtEl>
                                          <p:spTgt spid="205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66"/>
                                        </p:tgtEl>
                                        <p:attrNameLst>
                                          <p:attrName>style.visibility</p:attrName>
                                        </p:attrNameLst>
                                      </p:cBhvr>
                                      <p:to>
                                        <p:strVal val="visible"/>
                                      </p:to>
                                    </p:set>
                                    <p:anim calcmode="lin" valueType="num">
                                      <p:cBhvr additive="base">
                                        <p:cTn id="19" dur="500" fill="hold"/>
                                        <p:tgtEl>
                                          <p:spTgt spid="2066"/>
                                        </p:tgtEl>
                                        <p:attrNameLst>
                                          <p:attrName>ppt_x</p:attrName>
                                        </p:attrNameLst>
                                      </p:cBhvr>
                                      <p:tavLst>
                                        <p:tav tm="0">
                                          <p:val>
                                            <p:strVal val="#ppt_x"/>
                                          </p:val>
                                        </p:tav>
                                        <p:tav tm="100000">
                                          <p:val>
                                            <p:strVal val="#ppt_x"/>
                                          </p:val>
                                        </p:tav>
                                      </p:tavLst>
                                    </p:anim>
                                    <p:anim calcmode="lin" valueType="num">
                                      <p:cBhvr additive="base">
                                        <p:cTn id="20" dur="500" fill="hold"/>
                                        <p:tgtEl>
                                          <p:spTgt spid="206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67"/>
                                        </p:tgtEl>
                                        <p:attrNameLst>
                                          <p:attrName>style.visibility</p:attrName>
                                        </p:attrNameLst>
                                      </p:cBhvr>
                                      <p:to>
                                        <p:strVal val="visible"/>
                                      </p:to>
                                    </p:set>
                                    <p:anim calcmode="lin" valueType="num">
                                      <p:cBhvr additive="base">
                                        <p:cTn id="23" dur="500" fill="hold"/>
                                        <p:tgtEl>
                                          <p:spTgt spid="2067"/>
                                        </p:tgtEl>
                                        <p:attrNameLst>
                                          <p:attrName>ppt_x</p:attrName>
                                        </p:attrNameLst>
                                      </p:cBhvr>
                                      <p:tavLst>
                                        <p:tav tm="0">
                                          <p:val>
                                            <p:strVal val="#ppt_x"/>
                                          </p:val>
                                        </p:tav>
                                        <p:tav tm="100000">
                                          <p:val>
                                            <p:strVal val="#ppt_x"/>
                                          </p:val>
                                        </p:tav>
                                      </p:tavLst>
                                    </p:anim>
                                    <p:anim calcmode="lin" valueType="num">
                                      <p:cBhvr additive="base">
                                        <p:cTn id="24" dur="500" fill="hold"/>
                                        <p:tgtEl>
                                          <p:spTgt spid="206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68"/>
                                        </p:tgtEl>
                                        <p:attrNameLst>
                                          <p:attrName>style.visibility</p:attrName>
                                        </p:attrNameLst>
                                      </p:cBhvr>
                                      <p:to>
                                        <p:strVal val="visible"/>
                                      </p:to>
                                    </p:set>
                                    <p:anim calcmode="lin" valueType="num">
                                      <p:cBhvr additive="base">
                                        <p:cTn id="27" dur="500" fill="hold"/>
                                        <p:tgtEl>
                                          <p:spTgt spid="2068"/>
                                        </p:tgtEl>
                                        <p:attrNameLst>
                                          <p:attrName>ppt_x</p:attrName>
                                        </p:attrNameLst>
                                      </p:cBhvr>
                                      <p:tavLst>
                                        <p:tav tm="0">
                                          <p:val>
                                            <p:strVal val="#ppt_x"/>
                                          </p:val>
                                        </p:tav>
                                        <p:tav tm="100000">
                                          <p:val>
                                            <p:strVal val="#ppt_x"/>
                                          </p:val>
                                        </p:tav>
                                      </p:tavLst>
                                    </p:anim>
                                    <p:anim calcmode="lin" valueType="num">
                                      <p:cBhvr additive="base">
                                        <p:cTn id="28" dur="500" fill="hold"/>
                                        <p:tgtEl>
                                          <p:spTgt spid="206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050"/>
                                        </p:tgtEl>
                                        <p:attrNameLst>
                                          <p:attrName>style.visibility</p:attrName>
                                        </p:attrNameLst>
                                      </p:cBhvr>
                                      <p:to>
                                        <p:strVal val="visible"/>
                                      </p:to>
                                    </p:set>
                                    <p:anim calcmode="lin" valueType="num">
                                      <p:cBhvr additive="base">
                                        <p:cTn id="33" dur="500" fill="hold"/>
                                        <p:tgtEl>
                                          <p:spTgt spid="2050"/>
                                        </p:tgtEl>
                                        <p:attrNameLst>
                                          <p:attrName>ppt_x</p:attrName>
                                        </p:attrNameLst>
                                      </p:cBhvr>
                                      <p:tavLst>
                                        <p:tav tm="0">
                                          <p:val>
                                            <p:strVal val="#ppt_x"/>
                                          </p:val>
                                        </p:tav>
                                        <p:tav tm="100000">
                                          <p:val>
                                            <p:strVal val="#ppt_x"/>
                                          </p:val>
                                        </p:tav>
                                      </p:tavLst>
                                    </p:anim>
                                    <p:anim calcmode="lin" valueType="num">
                                      <p:cBhvr additive="base">
                                        <p:cTn id="34" dur="500" fill="hold"/>
                                        <p:tgtEl>
                                          <p:spTgt spid="205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56"/>
                                        </p:tgtEl>
                                        <p:attrNameLst>
                                          <p:attrName>style.visibility</p:attrName>
                                        </p:attrNameLst>
                                      </p:cBhvr>
                                      <p:to>
                                        <p:strVal val="visible"/>
                                      </p:to>
                                    </p:set>
                                    <p:anim calcmode="lin" valueType="num">
                                      <p:cBhvr additive="base">
                                        <p:cTn id="37" dur="500" fill="hold"/>
                                        <p:tgtEl>
                                          <p:spTgt spid="2056"/>
                                        </p:tgtEl>
                                        <p:attrNameLst>
                                          <p:attrName>ppt_x</p:attrName>
                                        </p:attrNameLst>
                                      </p:cBhvr>
                                      <p:tavLst>
                                        <p:tav tm="0">
                                          <p:val>
                                            <p:strVal val="#ppt_x"/>
                                          </p:val>
                                        </p:tav>
                                        <p:tav tm="100000">
                                          <p:val>
                                            <p:strVal val="#ppt_x"/>
                                          </p:val>
                                        </p:tav>
                                      </p:tavLst>
                                    </p:anim>
                                    <p:anim calcmode="lin" valueType="num">
                                      <p:cBhvr additive="base">
                                        <p:cTn id="38" dur="500" fill="hold"/>
                                        <p:tgtEl>
                                          <p:spTgt spid="2056"/>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ppt_x"/>
                                          </p:val>
                                        </p:tav>
                                        <p:tav tm="100000">
                                          <p:val>
                                            <p:strVal val="#ppt_x"/>
                                          </p:val>
                                        </p:tav>
                                      </p:tavLst>
                                    </p:anim>
                                    <p:anim calcmode="lin" valueType="num">
                                      <p:cBhvr additive="base">
                                        <p:cTn id="4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6" grpId="0"/>
      <p:bldP spid="2066" grpId="0"/>
      <p:bldP spid="2067" grpId="0"/>
      <p:bldP spid="20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434" y="216062"/>
            <a:ext cx="10131425" cy="1247504"/>
          </a:xfrm>
        </p:spPr>
        <p:txBody>
          <a:bodyPr>
            <a:normAutofit/>
          </a:bodyPr>
          <a:lstStyle/>
          <a:p>
            <a:r>
              <a:rPr lang="en-US" sz="6000" b="1" dirty="0"/>
              <a:t>Overview</a:t>
            </a:r>
          </a:p>
        </p:txBody>
      </p:sp>
      <p:sp>
        <p:nvSpPr>
          <p:cNvPr id="3" name="Content Placeholder 2"/>
          <p:cNvSpPr>
            <a:spLocks noGrp="1"/>
          </p:cNvSpPr>
          <p:nvPr>
            <p:ph idx="1"/>
          </p:nvPr>
        </p:nvSpPr>
        <p:spPr>
          <a:xfrm>
            <a:off x="564932" y="1592317"/>
            <a:ext cx="8001000" cy="4774324"/>
          </a:xfrm>
        </p:spPr>
        <p:txBody>
          <a:bodyPr>
            <a:normAutofit lnSpcReduction="10000"/>
          </a:bodyPr>
          <a:lstStyle/>
          <a:p>
            <a:r>
              <a:rPr lang="en-US" sz="2800" dirty="0"/>
              <a:t>Geospatial Data Models</a:t>
            </a:r>
          </a:p>
          <a:p>
            <a:pPr lvl="1"/>
            <a:r>
              <a:rPr lang="en-US" sz="2600" dirty="0"/>
              <a:t>Objects and Attributes</a:t>
            </a:r>
          </a:p>
          <a:p>
            <a:r>
              <a:rPr lang="en-US" sz="2800" dirty="0"/>
              <a:t>Types of Spatial Phenomenon</a:t>
            </a:r>
          </a:p>
          <a:p>
            <a:pPr lvl="1"/>
            <a:r>
              <a:rPr lang="en-US" sz="2600" dirty="0"/>
              <a:t>Discrete</a:t>
            </a:r>
          </a:p>
          <a:p>
            <a:pPr lvl="1"/>
            <a:r>
              <a:rPr lang="en-US" sz="2600" dirty="0"/>
              <a:t>Continuous</a:t>
            </a:r>
          </a:p>
          <a:p>
            <a:pPr lvl="1"/>
            <a:r>
              <a:rPr lang="en-US" sz="2600" dirty="0"/>
              <a:t>Organizing Geospatial Data Models – Attributes</a:t>
            </a:r>
          </a:p>
          <a:p>
            <a:r>
              <a:rPr lang="en-US" sz="2800" dirty="0"/>
              <a:t>Spatial Data Models</a:t>
            </a:r>
          </a:p>
          <a:p>
            <a:pPr lvl="1"/>
            <a:r>
              <a:rPr lang="en-US" sz="2600" dirty="0"/>
              <a:t>Vector</a:t>
            </a:r>
          </a:p>
          <a:p>
            <a:pPr lvl="1"/>
            <a:r>
              <a:rPr lang="en-US" sz="2600" dirty="0"/>
              <a:t>Raster</a:t>
            </a:r>
          </a:p>
          <a:p>
            <a:pPr>
              <a:buNone/>
            </a:pPr>
            <a:endParaRPr lang="en-US" dirty="0"/>
          </a:p>
        </p:txBody>
      </p:sp>
    </p:spTree>
    <p:extLst>
      <p:ext uri="{BB962C8B-B14F-4D97-AF65-F5344CB8AC3E}">
        <p14:creationId xmlns:p14="http://schemas.microsoft.com/office/powerpoint/2010/main" val="1011811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08769" y="164068"/>
            <a:ext cx="3649662" cy="990600"/>
          </a:xfrm>
        </p:spPr>
        <p:txBody>
          <a:bodyPr>
            <a:noAutofit/>
          </a:bodyPr>
          <a:lstStyle/>
          <a:p>
            <a:pPr eaLnBrk="1" hangingPunct="1"/>
            <a:r>
              <a:rPr lang="en-US" sz="6000" b="1" dirty="0"/>
              <a:t>Points</a:t>
            </a:r>
          </a:p>
        </p:txBody>
      </p:sp>
      <p:sp>
        <p:nvSpPr>
          <p:cNvPr id="11267" name="Rectangle 3"/>
          <p:cNvSpPr>
            <a:spLocks noGrp="1" noChangeArrowheads="1"/>
          </p:cNvSpPr>
          <p:nvPr>
            <p:ph type="body" sz="half" idx="1"/>
          </p:nvPr>
        </p:nvSpPr>
        <p:spPr>
          <a:xfrm>
            <a:off x="518976" y="1363717"/>
            <a:ext cx="10130631" cy="2895600"/>
          </a:xfrm>
        </p:spPr>
        <p:txBody>
          <a:bodyPr/>
          <a:lstStyle/>
          <a:p>
            <a:pPr eaLnBrk="1" hangingPunct="1"/>
            <a:r>
              <a:rPr lang="en-US" dirty="0"/>
              <a:t>A point is represented by an explicit x, y coordinate in vector format, but as a raster, it is represented as a single cell—the smallest unit of a raster. </a:t>
            </a:r>
          </a:p>
          <a:p>
            <a:pPr eaLnBrk="1" hangingPunct="1"/>
            <a:r>
              <a:rPr lang="en-US" dirty="0"/>
              <a:t>By definition, a point has no area but is converted to a cell representing area. Therefore, the smaller the cell size, the smaller the area and, thus, the closer the representation of the point feature. </a:t>
            </a:r>
          </a:p>
          <a:p>
            <a:pPr eaLnBrk="1" hangingPunct="1"/>
            <a:r>
              <a:rPr lang="en-US" dirty="0"/>
              <a:t>For example, it is assumed that a well, a telephone pole, or the location of an endangered plant occupies the entire area covered by a cell.</a:t>
            </a:r>
          </a:p>
          <a:p>
            <a:pPr eaLnBrk="1" hangingPunct="1"/>
            <a:endParaRPr lang="en-US" dirty="0"/>
          </a:p>
        </p:txBody>
      </p:sp>
      <p:pic>
        <p:nvPicPr>
          <p:cNvPr id="11268" name="Picture 4" descr="Picture showing point representation in vector vs raster format"/>
          <p:cNvPicPr>
            <a:picLocks noGrp="1" noChangeAspect="1" noChangeArrowheads="1"/>
          </p:cNvPicPr>
          <p:nvPr>
            <p:ph sz="half" idx="2"/>
          </p:nvPr>
        </p:nvPicPr>
        <p:blipFill>
          <a:blip r:embed="rId3" cstate="print"/>
          <a:srcRect t="14508" b="9770"/>
          <a:stretch>
            <a:fillRect/>
          </a:stretch>
        </p:blipFill>
        <p:spPr>
          <a:xfrm>
            <a:off x="2133600" y="3886200"/>
            <a:ext cx="7736738" cy="2362200"/>
          </a:xfrm>
          <a:noFill/>
        </p:spPr>
      </p:pic>
      <p:sp>
        <p:nvSpPr>
          <p:cNvPr id="5" name="TextBox 4"/>
          <p:cNvSpPr txBox="1"/>
          <p:nvPr/>
        </p:nvSpPr>
        <p:spPr>
          <a:xfrm>
            <a:off x="2590801" y="6172200"/>
            <a:ext cx="2103333" cy="369332"/>
          </a:xfrm>
          <a:prstGeom prst="rect">
            <a:avLst/>
          </a:prstGeom>
          <a:noFill/>
        </p:spPr>
        <p:txBody>
          <a:bodyPr wrap="none" rtlCol="0">
            <a:spAutoFit/>
          </a:bodyPr>
          <a:lstStyle/>
          <a:p>
            <a:r>
              <a:rPr lang="en-US" dirty="0"/>
              <a:t>Vector Point Feature</a:t>
            </a:r>
          </a:p>
        </p:txBody>
      </p:sp>
      <p:sp>
        <p:nvSpPr>
          <p:cNvPr id="6" name="TextBox 5"/>
          <p:cNvSpPr txBox="1"/>
          <p:nvPr/>
        </p:nvSpPr>
        <p:spPr>
          <a:xfrm>
            <a:off x="7010400" y="6172200"/>
            <a:ext cx="2086340" cy="369332"/>
          </a:xfrm>
          <a:prstGeom prst="rect">
            <a:avLst/>
          </a:prstGeom>
          <a:noFill/>
        </p:spPr>
        <p:txBody>
          <a:bodyPr wrap="none" rtlCol="0">
            <a:spAutoFit/>
          </a:bodyPr>
          <a:lstStyle/>
          <a:p>
            <a:r>
              <a:rPr lang="en-US" dirty="0"/>
              <a:t>Raster Point Feature</a:t>
            </a:r>
          </a:p>
        </p:txBody>
      </p:sp>
    </p:spTree>
    <p:extLst>
      <p:ext uri="{BB962C8B-B14F-4D97-AF65-F5344CB8AC3E}">
        <p14:creationId xmlns:p14="http://schemas.microsoft.com/office/powerpoint/2010/main" val="33889808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62759" y="316468"/>
            <a:ext cx="5483717" cy="762000"/>
          </a:xfrm>
        </p:spPr>
        <p:txBody>
          <a:bodyPr>
            <a:noAutofit/>
          </a:bodyPr>
          <a:lstStyle/>
          <a:p>
            <a:pPr eaLnBrk="1" hangingPunct="1"/>
            <a:r>
              <a:rPr lang="en-US" sz="6000" b="1" dirty="0"/>
              <a:t>Lines</a:t>
            </a:r>
          </a:p>
        </p:txBody>
      </p:sp>
      <p:sp>
        <p:nvSpPr>
          <p:cNvPr id="13315" name="Rectangle 3"/>
          <p:cNvSpPr>
            <a:spLocks noGrp="1" noChangeArrowheads="1"/>
          </p:cNvSpPr>
          <p:nvPr>
            <p:ph type="body" sz="half" idx="1"/>
          </p:nvPr>
        </p:nvSpPr>
        <p:spPr>
          <a:xfrm>
            <a:off x="375744" y="1377433"/>
            <a:ext cx="11343289" cy="1460359"/>
          </a:xfrm>
        </p:spPr>
        <p:txBody>
          <a:bodyPr>
            <a:normAutofit/>
          </a:bodyPr>
          <a:lstStyle/>
          <a:p>
            <a:pPr eaLnBrk="1" hangingPunct="1">
              <a:lnSpc>
                <a:spcPct val="90000"/>
              </a:lnSpc>
            </a:pPr>
            <a:r>
              <a:rPr lang="en-US" sz="2800" dirty="0"/>
              <a:t>In vector format, a line is an ordered list of x, y coordinates, but in raster format it is represented as a chain of spatially connected cells with the same value. </a:t>
            </a:r>
          </a:p>
          <a:p>
            <a:pPr eaLnBrk="1" hangingPunct="1">
              <a:lnSpc>
                <a:spcPct val="90000"/>
              </a:lnSpc>
            </a:pPr>
            <a:endParaRPr lang="en-US" sz="2000" dirty="0"/>
          </a:p>
        </p:txBody>
      </p:sp>
      <p:pic>
        <p:nvPicPr>
          <p:cNvPr id="13316" name="Picture 4" descr="Picture showing line representation in vector vs raster format"/>
          <p:cNvPicPr>
            <a:picLocks noGrp="1" noChangeAspect="1" noChangeArrowheads="1"/>
          </p:cNvPicPr>
          <p:nvPr>
            <p:ph sz="half" idx="2"/>
          </p:nvPr>
        </p:nvPicPr>
        <p:blipFill>
          <a:blip r:embed="rId3" cstate="print"/>
          <a:srcRect b="10352"/>
          <a:stretch>
            <a:fillRect/>
          </a:stretch>
        </p:blipFill>
        <p:spPr>
          <a:xfrm>
            <a:off x="1615967" y="3347545"/>
            <a:ext cx="8728075" cy="2667000"/>
          </a:xfrm>
          <a:noFill/>
        </p:spPr>
      </p:pic>
      <p:sp>
        <p:nvSpPr>
          <p:cNvPr id="5" name="TextBox 4"/>
          <p:cNvSpPr txBox="1"/>
          <p:nvPr/>
        </p:nvSpPr>
        <p:spPr>
          <a:xfrm>
            <a:off x="2530366" y="6014545"/>
            <a:ext cx="2005870" cy="369332"/>
          </a:xfrm>
          <a:prstGeom prst="rect">
            <a:avLst/>
          </a:prstGeom>
          <a:noFill/>
        </p:spPr>
        <p:txBody>
          <a:bodyPr wrap="none" rtlCol="0">
            <a:spAutoFit/>
          </a:bodyPr>
          <a:lstStyle/>
          <a:p>
            <a:r>
              <a:rPr lang="en-US" dirty="0"/>
              <a:t>Vector Line Feature</a:t>
            </a:r>
          </a:p>
        </p:txBody>
      </p:sp>
      <p:sp>
        <p:nvSpPr>
          <p:cNvPr id="6" name="TextBox 5"/>
          <p:cNvSpPr txBox="1"/>
          <p:nvPr/>
        </p:nvSpPr>
        <p:spPr>
          <a:xfrm>
            <a:off x="6949966" y="6014545"/>
            <a:ext cx="1988878" cy="369332"/>
          </a:xfrm>
          <a:prstGeom prst="rect">
            <a:avLst/>
          </a:prstGeom>
          <a:noFill/>
        </p:spPr>
        <p:txBody>
          <a:bodyPr wrap="none" rtlCol="0">
            <a:spAutoFit/>
          </a:bodyPr>
          <a:lstStyle/>
          <a:p>
            <a:r>
              <a:rPr lang="en-US" dirty="0"/>
              <a:t>Raster Line Feature</a:t>
            </a:r>
          </a:p>
        </p:txBody>
      </p:sp>
    </p:spTree>
    <p:extLst>
      <p:ext uri="{BB962C8B-B14F-4D97-AF65-F5344CB8AC3E}">
        <p14:creationId xmlns:p14="http://schemas.microsoft.com/office/powerpoint/2010/main" val="4106783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75897" y="155027"/>
            <a:ext cx="3802062" cy="1295400"/>
          </a:xfrm>
        </p:spPr>
        <p:txBody>
          <a:bodyPr>
            <a:noAutofit/>
          </a:bodyPr>
          <a:lstStyle/>
          <a:p>
            <a:pPr eaLnBrk="1" hangingPunct="1"/>
            <a:r>
              <a:rPr lang="en-US" sz="6000" b="1" dirty="0"/>
              <a:t>Polygons</a:t>
            </a:r>
          </a:p>
        </p:txBody>
      </p:sp>
      <p:sp>
        <p:nvSpPr>
          <p:cNvPr id="15363" name="Rectangle 3"/>
          <p:cNvSpPr>
            <a:spLocks noGrp="1" noChangeArrowheads="1"/>
          </p:cNvSpPr>
          <p:nvPr>
            <p:ph type="body" sz="half" idx="1"/>
          </p:nvPr>
        </p:nvSpPr>
        <p:spPr>
          <a:xfrm>
            <a:off x="430924" y="413266"/>
            <a:ext cx="11013528" cy="3962400"/>
          </a:xfrm>
        </p:spPr>
        <p:txBody>
          <a:bodyPr>
            <a:normAutofit/>
          </a:bodyPr>
          <a:lstStyle/>
          <a:p>
            <a:pPr eaLnBrk="1" hangingPunct="1">
              <a:lnSpc>
                <a:spcPct val="80000"/>
              </a:lnSpc>
            </a:pPr>
            <a:r>
              <a:rPr lang="en-US" sz="2400" dirty="0"/>
              <a:t>A vector polygon is an enclosed area defined by an ordered list of x, y coordinates in which the first and last coordinates are the same, thereby representing area. By contrast, a raster polygon is a group of contiguous cells with the same value that most accurately portray the shape of the area.</a:t>
            </a:r>
          </a:p>
          <a:p>
            <a:pPr eaLnBrk="1" hangingPunct="1">
              <a:lnSpc>
                <a:spcPct val="80000"/>
              </a:lnSpc>
            </a:pPr>
            <a:r>
              <a:rPr lang="en-US" sz="2400" dirty="0"/>
              <a:t>Polygonal, or area, data is best represented by a series of connected cells. Examples of polygonal features include buildings, ponds, soils, forests, swamps, and fields.</a:t>
            </a:r>
          </a:p>
        </p:txBody>
      </p:sp>
      <p:pic>
        <p:nvPicPr>
          <p:cNvPr id="15364" name="Picture 4" descr="Picture showing polygon representation in vector vs raster format"/>
          <p:cNvPicPr>
            <a:picLocks noGrp="1" noChangeAspect="1" noChangeArrowheads="1"/>
          </p:cNvPicPr>
          <p:nvPr>
            <p:ph sz="half" idx="2"/>
          </p:nvPr>
        </p:nvPicPr>
        <p:blipFill>
          <a:blip r:embed="rId3" cstate="print"/>
          <a:srcRect b="8108"/>
          <a:stretch>
            <a:fillRect/>
          </a:stretch>
        </p:blipFill>
        <p:spPr>
          <a:xfrm>
            <a:off x="1981200" y="3581400"/>
            <a:ext cx="8476683" cy="2590800"/>
          </a:xfrm>
          <a:noFill/>
        </p:spPr>
      </p:pic>
      <p:sp>
        <p:nvSpPr>
          <p:cNvPr id="5" name="TextBox 4"/>
          <p:cNvSpPr txBox="1"/>
          <p:nvPr/>
        </p:nvSpPr>
        <p:spPr>
          <a:xfrm>
            <a:off x="2667001" y="6172200"/>
            <a:ext cx="2358979" cy="369332"/>
          </a:xfrm>
          <a:prstGeom prst="rect">
            <a:avLst/>
          </a:prstGeom>
          <a:noFill/>
        </p:spPr>
        <p:txBody>
          <a:bodyPr wrap="none" rtlCol="0">
            <a:spAutoFit/>
          </a:bodyPr>
          <a:lstStyle/>
          <a:p>
            <a:r>
              <a:rPr lang="en-US" dirty="0"/>
              <a:t>Vector Polygon Feature</a:t>
            </a:r>
          </a:p>
        </p:txBody>
      </p:sp>
      <p:sp>
        <p:nvSpPr>
          <p:cNvPr id="6" name="TextBox 5"/>
          <p:cNvSpPr txBox="1"/>
          <p:nvPr/>
        </p:nvSpPr>
        <p:spPr>
          <a:xfrm>
            <a:off x="7086600" y="6172200"/>
            <a:ext cx="2341988" cy="369332"/>
          </a:xfrm>
          <a:prstGeom prst="rect">
            <a:avLst/>
          </a:prstGeom>
          <a:noFill/>
        </p:spPr>
        <p:txBody>
          <a:bodyPr wrap="none" rtlCol="0">
            <a:spAutoFit/>
          </a:bodyPr>
          <a:lstStyle/>
          <a:p>
            <a:r>
              <a:rPr lang="en-US" dirty="0"/>
              <a:t>Raster Polygon Feature</a:t>
            </a:r>
          </a:p>
        </p:txBody>
      </p:sp>
    </p:spTree>
    <p:extLst>
      <p:ext uri="{BB962C8B-B14F-4D97-AF65-F5344CB8AC3E}">
        <p14:creationId xmlns:p14="http://schemas.microsoft.com/office/powerpoint/2010/main" val="4026608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4"/>
          <p:cNvGraphicFramePr>
            <a:graphicFrameLocks noGrp="1" noChangeAspect="1"/>
          </p:cNvGraphicFramePr>
          <p:nvPr>
            <p:ph sz="quarter" idx="2"/>
          </p:nvPr>
        </p:nvGraphicFramePr>
        <p:xfrm>
          <a:off x="2819400" y="4267200"/>
          <a:ext cx="2946400" cy="1981200"/>
        </p:xfrm>
        <a:graphic>
          <a:graphicData uri="http://schemas.openxmlformats.org/presentationml/2006/ole">
            <mc:AlternateContent xmlns:mc="http://schemas.openxmlformats.org/markup-compatibility/2006">
              <mc:Choice xmlns:v="urn:schemas-microsoft-com:vml" Requires="v">
                <p:oleObj spid="_x0000_s4160" name="Worksheet" r:id="rId4" imgW="7791602" imgH="5238902" progId="Excel.Sheet.8">
                  <p:embed/>
                </p:oleObj>
              </mc:Choice>
              <mc:Fallback>
                <p:oleObj name="Worksheet" r:id="rId4" imgW="7791602" imgH="5238902" progId="Excel.Sheet.8">
                  <p:embed/>
                  <p:pic>
                    <p:nvPicPr>
                      <p:cNvPr id="3074" name="Object 4"/>
                      <p:cNvPicPr>
                        <a:picLocks noChangeAspect="1" noChangeArrowheads="1"/>
                      </p:cNvPicPr>
                      <p:nvPr/>
                    </p:nvPicPr>
                    <p:blipFill>
                      <a:blip r:embed="rId5">
                        <a:extLst>
                          <a:ext uri="{28A0092B-C50C-407E-A947-70E740481C1C}">
                            <a14:useLocalDpi xmlns:a14="http://schemas.microsoft.com/office/drawing/2010/main" val="0"/>
                          </a:ext>
                        </a:extLst>
                      </a:blip>
                      <a:srcRect l="1888" t="2808" r="1848" b="3159"/>
                      <a:stretch>
                        <a:fillRect/>
                      </a:stretch>
                    </p:blipFill>
                    <p:spPr bwMode="auto">
                      <a:xfrm>
                        <a:off x="2819400" y="4267200"/>
                        <a:ext cx="2946400" cy="1981200"/>
                      </a:xfrm>
                      <a:prstGeom prst="rect">
                        <a:avLst/>
                      </a:prstGeom>
                      <a:noFill/>
                      <a:extLst>
                        <a:ext uri="{909E8E84-426E-40DD-AFC4-6F175D3DCCD1}">
                          <a14:hiddenFill xmlns:a14="http://schemas.microsoft.com/office/drawing/2010/main">
                            <a:blipFill dpi="0" rotWithShape="0">
                              <a:blip/>
                              <a:srcRect l="1888" t="2808" r="1848" b="3159"/>
                              <a:stretch>
                                <a:fillRect/>
                              </a:stretch>
                            </a:blipFill>
                          </a14:hiddenFill>
                        </a:ext>
                      </a:extLst>
                    </p:spPr>
                  </p:pic>
                </p:oleObj>
              </mc:Fallback>
            </mc:AlternateContent>
          </a:graphicData>
        </a:graphic>
      </p:graphicFrame>
      <p:sp>
        <p:nvSpPr>
          <p:cNvPr id="3076" name="Rectangle 2"/>
          <p:cNvSpPr>
            <a:spLocks noGrp="1" noChangeArrowheads="1"/>
          </p:cNvSpPr>
          <p:nvPr>
            <p:ph type="title"/>
          </p:nvPr>
        </p:nvSpPr>
        <p:spPr>
          <a:xfrm>
            <a:off x="336331" y="152400"/>
            <a:ext cx="9264869" cy="1219200"/>
          </a:xfrm>
        </p:spPr>
        <p:txBody>
          <a:bodyPr>
            <a:noAutofit/>
          </a:bodyPr>
          <a:lstStyle/>
          <a:p>
            <a:pPr eaLnBrk="1" hangingPunct="1"/>
            <a:r>
              <a:rPr lang="en-US" sz="6000" b="1" dirty="0"/>
              <a:t>Discrete vs. Continuous</a:t>
            </a:r>
          </a:p>
        </p:txBody>
      </p:sp>
      <p:sp>
        <p:nvSpPr>
          <p:cNvPr id="3077" name="Rectangle 3"/>
          <p:cNvSpPr>
            <a:spLocks noGrp="1" noChangeArrowheads="1"/>
          </p:cNvSpPr>
          <p:nvPr>
            <p:ph type="body" sz="half" idx="1"/>
          </p:nvPr>
        </p:nvSpPr>
        <p:spPr>
          <a:xfrm>
            <a:off x="1905000" y="1371600"/>
            <a:ext cx="3810000" cy="954088"/>
          </a:xfrm>
        </p:spPr>
        <p:txBody>
          <a:bodyPr/>
          <a:lstStyle/>
          <a:p>
            <a:pPr eaLnBrk="1" hangingPunct="1">
              <a:lnSpc>
                <a:spcPct val="90000"/>
              </a:lnSpc>
            </a:pPr>
            <a:r>
              <a:rPr lang="en-US" sz="2800" dirty="0"/>
              <a:t>Discrete example:</a:t>
            </a:r>
          </a:p>
          <a:p>
            <a:pPr lvl="1" eaLnBrk="1" hangingPunct="1">
              <a:lnSpc>
                <a:spcPct val="90000"/>
              </a:lnSpc>
            </a:pPr>
            <a:r>
              <a:rPr lang="en-US" sz="2400" dirty="0" err="1"/>
              <a:t>Landuse</a:t>
            </a:r>
            <a:endParaRPr lang="en-US" sz="2400" dirty="0"/>
          </a:p>
        </p:txBody>
      </p:sp>
      <p:graphicFrame>
        <p:nvGraphicFramePr>
          <p:cNvPr id="3075" name="Object 6"/>
          <p:cNvGraphicFramePr>
            <a:graphicFrameLocks noGrp="1" noChangeAspect="1"/>
          </p:cNvGraphicFramePr>
          <p:nvPr>
            <p:ph sz="quarter" idx="3"/>
          </p:nvPr>
        </p:nvGraphicFramePr>
        <p:xfrm>
          <a:off x="1524001" y="2286000"/>
          <a:ext cx="3281363" cy="1981200"/>
        </p:xfrm>
        <a:graphic>
          <a:graphicData uri="http://schemas.openxmlformats.org/presentationml/2006/ole">
            <mc:AlternateContent xmlns:mc="http://schemas.openxmlformats.org/markup-compatibility/2006">
              <mc:Choice xmlns:v="urn:schemas-microsoft-com:vml" Requires="v">
                <p:oleObj spid="_x0000_s4161" name="Worksheet" r:id="rId6" imgW="7791602" imgH="4705502" progId="Excel.Sheet.8">
                  <p:embed/>
                </p:oleObj>
              </mc:Choice>
              <mc:Fallback>
                <p:oleObj name="Worksheet" r:id="rId6" imgW="7791602" imgH="4705502" progId="Excel.Sheet.8">
                  <p:embed/>
                  <p:pic>
                    <p:nvPicPr>
                      <p:cNvPr id="3075"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1" y="2286000"/>
                        <a:ext cx="3281363" cy="1981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3078" name="Rectangle 8"/>
          <p:cNvSpPr>
            <a:spLocks noChangeArrowheads="1"/>
          </p:cNvSpPr>
          <p:nvPr/>
        </p:nvSpPr>
        <p:spPr bwMode="auto">
          <a:xfrm>
            <a:off x="6400800" y="1524000"/>
            <a:ext cx="3886200" cy="954088"/>
          </a:xfrm>
          <a:prstGeom prst="rect">
            <a:avLst/>
          </a:prstGeom>
          <a:noFill/>
          <a:ln w="9525">
            <a:noFill/>
            <a:miter lim="800000"/>
            <a:headEnd/>
            <a:tailEnd/>
          </a:ln>
        </p:spPr>
        <p:txBody>
          <a:bodyPr/>
          <a:lstStyle/>
          <a:p>
            <a:pPr marL="457200" indent="-457200">
              <a:lnSpc>
                <a:spcPct val="90000"/>
              </a:lnSpc>
              <a:spcBef>
                <a:spcPct val="20000"/>
              </a:spcBef>
              <a:buClr>
                <a:schemeClr val="tx1"/>
              </a:buClr>
              <a:buSzPct val="60000"/>
              <a:buFont typeface="Arial" panose="020B0604020202020204" pitchFamily="34" charset="0"/>
              <a:buChar char="•"/>
            </a:pPr>
            <a:r>
              <a:rPr lang="en-US" sz="2800" dirty="0"/>
              <a:t>Continuous example:</a:t>
            </a:r>
          </a:p>
          <a:p>
            <a:pPr marL="800100" lvl="1" indent="-342900">
              <a:lnSpc>
                <a:spcPct val="90000"/>
              </a:lnSpc>
              <a:spcBef>
                <a:spcPct val="20000"/>
              </a:spcBef>
              <a:buClr>
                <a:schemeClr val="tx1"/>
              </a:buClr>
              <a:buSzPct val="55000"/>
              <a:buFont typeface="Arial" panose="020B0604020202020204" pitchFamily="34" charset="0"/>
              <a:buChar char="•"/>
            </a:pPr>
            <a:r>
              <a:rPr lang="en-US" sz="2400" dirty="0"/>
              <a:t>Elevation</a:t>
            </a:r>
          </a:p>
        </p:txBody>
      </p:sp>
      <p:pic>
        <p:nvPicPr>
          <p:cNvPr id="3079" name="Picture 9" descr="Example of raster data showing continuous data"/>
          <p:cNvPicPr>
            <a:picLocks noChangeAspect="1" noChangeArrowheads="1"/>
          </p:cNvPicPr>
          <p:nvPr/>
        </p:nvPicPr>
        <p:blipFill>
          <a:blip r:embed="rId8" cstate="print"/>
          <a:srcRect/>
          <a:stretch>
            <a:fillRect/>
          </a:stretch>
        </p:blipFill>
        <p:spPr bwMode="auto">
          <a:xfrm>
            <a:off x="6477000" y="2362201"/>
            <a:ext cx="3657600" cy="3216275"/>
          </a:xfrm>
          <a:prstGeom prst="rect">
            <a:avLst/>
          </a:prstGeom>
          <a:noFill/>
          <a:ln w="9525">
            <a:noFill/>
            <a:round/>
            <a:headEnd/>
            <a:tailEnd/>
          </a:ln>
        </p:spPr>
      </p:pic>
      <p:sp>
        <p:nvSpPr>
          <p:cNvPr id="8" name="TextBox 7"/>
          <p:cNvSpPr txBox="1"/>
          <p:nvPr/>
        </p:nvSpPr>
        <p:spPr>
          <a:xfrm>
            <a:off x="6477000" y="5562601"/>
            <a:ext cx="3657600" cy="646331"/>
          </a:xfrm>
          <a:prstGeom prst="rect">
            <a:avLst/>
          </a:prstGeom>
          <a:noFill/>
        </p:spPr>
        <p:txBody>
          <a:bodyPr wrap="square" rtlCol="0">
            <a:spAutoFit/>
          </a:bodyPr>
          <a:lstStyle/>
          <a:p>
            <a:pPr algn="ctr"/>
            <a:r>
              <a:rPr lang="en-US" dirty="0"/>
              <a:t>Raster data is more commonly used for continuous data.</a:t>
            </a:r>
          </a:p>
        </p:txBody>
      </p:sp>
    </p:spTree>
    <p:extLst>
      <p:ext uri="{BB962C8B-B14F-4D97-AF65-F5344CB8AC3E}">
        <p14:creationId xmlns:p14="http://schemas.microsoft.com/office/powerpoint/2010/main" val="3576478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57"/>
          <p:cNvGraphicFramePr>
            <a:graphicFrameLocks noChangeAspect="1"/>
          </p:cNvGraphicFramePr>
          <p:nvPr>
            <p:extLst>
              <p:ext uri="{D42A27DB-BD31-4B8C-83A1-F6EECF244321}">
                <p14:modId xmlns:p14="http://schemas.microsoft.com/office/powerpoint/2010/main" val="2570889483"/>
              </p:ext>
            </p:extLst>
          </p:nvPr>
        </p:nvGraphicFramePr>
        <p:xfrm>
          <a:off x="590728" y="1531883"/>
          <a:ext cx="6642100" cy="4343400"/>
        </p:xfrm>
        <a:graphic>
          <a:graphicData uri="http://schemas.openxmlformats.org/presentationml/2006/ole">
            <mc:AlternateContent xmlns:mc="http://schemas.openxmlformats.org/markup-compatibility/2006">
              <mc:Choice xmlns:v="urn:schemas-microsoft-com:vml" Requires="v">
                <p:oleObj spid="_x0000_s5153" name="Worksheet" r:id="rId4" imgW="7791602" imgH="4705502" progId="Excel.Sheet.8">
                  <p:embed/>
                </p:oleObj>
              </mc:Choice>
              <mc:Fallback>
                <p:oleObj name="Worksheet" r:id="rId4" imgW="7791602" imgH="4705502" progId="Excel.Sheet.8">
                  <p:embed/>
                  <p:pic>
                    <p:nvPicPr>
                      <p:cNvPr id="4098" name="Object 57"/>
                      <p:cNvPicPr>
                        <a:picLocks noChangeAspect="1" noChangeArrowheads="1"/>
                      </p:cNvPicPr>
                      <p:nvPr/>
                    </p:nvPicPr>
                    <p:blipFill>
                      <a:blip r:embed="rId5">
                        <a:extLst>
                          <a:ext uri="{28A0092B-C50C-407E-A947-70E740481C1C}">
                            <a14:useLocalDpi xmlns:a14="http://schemas.microsoft.com/office/drawing/2010/main" val="0"/>
                          </a:ext>
                        </a:extLst>
                      </a:blip>
                      <a:srcRect l="1852" t="2756" r="1814" b="3560"/>
                      <a:stretch>
                        <a:fillRect/>
                      </a:stretch>
                    </p:blipFill>
                    <p:spPr bwMode="auto">
                      <a:xfrm>
                        <a:off x="590728" y="1531883"/>
                        <a:ext cx="6642100" cy="4343400"/>
                      </a:xfrm>
                      <a:prstGeom prst="rect">
                        <a:avLst/>
                      </a:prstGeom>
                      <a:noFill/>
                      <a:extLst>
                        <a:ext uri="{909E8E84-426E-40DD-AFC4-6F175D3DCCD1}">
                          <a14:hiddenFill xmlns:a14="http://schemas.microsoft.com/office/drawing/2010/main">
                            <a:blipFill dpi="0" rotWithShape="0">
                              <a:blip/>
                              <a:srcRect l="1852" t="2756" r="1814" b="3560"/>
                              <a:stretch>
                                <a:fillRect/>
                              </a:stretch>
                            </a:blipFill>
                          </a14:hiddenFill>
                        </a:ext>
                      </a:extLst>
                    </p:spPr>
                  </p:pic>
                </p:oleObj>
              </mc:Fallback>
            </mc:AlternateContent>
          </a:graphicData>
        </a:graphic>
      </p:graphicFrame>
      <p:sp>
        <p:nvSpPr>
          <p:cNvPr id="4099" name="Rectangle 2"/>
          <p:cNvSpPr>
            <a:spLocks noGrp="1" noChangeArrowheads="1"/>
          </p:cNvSpPr>
          <p:nvPr>
            <p:ph type="title"/>
          </p:nvPr>
        </p:nvSpPr>
        <p:spPr>
          <a:xfrm>
            <a:off x="451945" y="228600"/>
            <a:ext cx="8920655" cy="1219200"/>
          </a:xfrm>
        </p:spPr>
        <p:txBody>
          <a:bodyPr>
            <a:noAutofit/>
          </a:bodyPr>
          <a:lstStyle/>
          <a:p>
            <a:pPr eaLnBrk="1" hangingPunct="1"/>
            <a:r>
              <a:rPr lang="en-US" sz="6000" b="1" dirty="0"/>
              <a:t>Value Attribute Table</a:t>
            </a:r>
          </a:p>
        </p:txBody>
      </p:sp>
      <p:graphicFrame>
        <p:nvGraphicFramePr>
          <p:cNvPr id="57426" name="Group 82"/>
          <p:cNvGraphicFramePr>
            <a:graphicFrameLocks noGrp="1"/>
          </p:cNvGraphicFramePr>
          <p:nvPr>
            <p:extLst>
              <p:ext uri="{D42A27DB-BD31-4B8C-83A1-F6EECF244321}">
                <p14:modId xmlns:p14="http://schemas.microsoft.com/office/powerpoint/2010/main" val="3805425103"/>
              </p:ext>
            </p:extLst>
          </p:nvPr>
        </p:nvGraphicFramePr>
        <p:xfrm>
          <a:off x="7483365" y="3042423"/>
          <a:ext cx="4267200" cy="3584448"/>
        </p:xfrm>
        <a:graphic>
          <a:graphicData uri="http://schemas.openxmlformats.org/drawingml/2006/table">
            <a:tbl>
              <a:tblPr/>
              <a:tblGrid>
                <a:gridCol w="8382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16764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tblGrid>
              <a:tr h="3556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1" i="0" u="none" strike="noStrike" cap="none" normalizeH="0" baseline="0" dirty="0">
                          <a:ln>
                            <a:noFill/>
                          </a:ln>
                          <a:solidFill>
                            <a:schemeClr val="tx1"/>
                          </a:solidFill>
                          <a:effectLst/>
                          <a:latin typeface="Tahoma" pitchFamily="34" charset="0"/>
                        </a:rPr>
                        <a:t>Value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1" i="0" u="none" strike="noStrike" cap="none" normalizeH="0" baseline="0">
                          <a:ln>
                            <a:noFill/>
                          </a:ln>
                          <a:solidFill>
                            <a:schemeClr val="tx1"/>
                          </a:solidFill>
                          <a:effectLst/>
                          <a:latin typeface="Tahoma" pitchFamily="34" charset="0"/>
                        </a:rPr>
                        <a:t>Count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1" i="0" u="none" strike="noStrike" cap="none" normalizeH="0" baseline="0">
                          <a:ln>
                            <a:noFill/>
                          </a:ln>
                          <a:solidFill>
                            <a:schemeClr val="tx1"/>
                          </a:solidFill>
                          <a:effectLst/>
                          <a:latin typeface="Tahoma" pitchFamily="34" charset="0"/>
                        </a:rPr>
                        <a:t>Category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1" i="0" u="none" strike="noStrike" cap="none" normalizeH="0" baseline="0">
                          <a:ln>
                            <a:noFill/>
                          </a:ln>
                          <a:solidFill>
                            <a:schemeClr val="tx1"/>
                          </a:solidFill>
                          <a:effectLst/>
                          <a:latin typeface="Tahoma" pitchFamily="34" charset="0"/>
                        </a:rPr>
                        <a:t>Code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92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CBD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CBD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92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err="1">
                          <a:ln>
                            <a:noFill/>
                          </a:ln>
                          <a:solidFill>
                            <a:schemeClr val="tx1"/>
                          </a:solidFill>
                          <a:effectLst/>
                          <a:latin typeface="Tahoma" pitchFamily="34" charset="0"/>
                        </a:rPr>
                        <a:t>Comm</a:t>
                      </a:r>
                      <a:r>
                        <a:rPr kumimoji="0" lang="en-US" sz="1600" b="0" i="0" u="none" strike="noStrike" cap="none" normalizeH="0" baseline="0" dirty="0">
                          <a:ln>
                            <a:noFill/>
                          </a:ln>
                          <a:solidFill>
                            <a:schemeClr val="tx1"/>
                          </a:solidFill>
                          <a:effectLst/>
                          <a:latin typeface="Tahoma" pitchFamily="34" charset="0"/>
                        </a:rPr>
                        <a:t> 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C – 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92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107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err="1">
                          <a:ln>
                            <a:noFill/>
                          </a:ln>
                          <a:solidFill>
                            <a:schemeClr val="tx1"/>
                          </a:solidFill>
                          <a:effectLst/>
                          <a:latin typeface="Tahoma" pitchFamily="34" charset="0"/>
                        </a:rPr>
                        <a:t>Comm</a:t>
                      </a:r>
                      <a:r>
                        <a:rPr kumimoji="0" lang="en-US" sz="1600" b="0" i="0" u="none" strike="noStrike" cap="none" normalizeH="0" baseline="0" dirty="0">
                          <a:ln>
                            <a:noFill/>
                          </a:ln>
                          <a:solidFill>
                            <a:schemeClr val="tx1"/>
                          </a:solidFill>
                          <a:effectLst/>
                          <a:latin typeface="Tahoma" pitchFamily="34" charset="0"/>
                        </a:rPr>
                        <a: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C – 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192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Industrial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192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Multifamily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MF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3653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Single Family – </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Attached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SFA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23495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206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Single Family - Detached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SFD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19208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a:ln>
                            <a:noFill/>
                          </a:ln>
                          <a:solidFill>
                            <a:schemeClr val="tx1"/>
                          </a:solidFill>
                          <a:effectLst/>
                          <a:latin typeface="Tahoma" pitchFamily="34" charset="0"/>
                        </a:rPr>
                        <a:t>175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Townhomes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tx1"/>
                          </a:solidFill>
                          <a:effectLst/>
                          <a:latin typeface="Tahoma" pitchFamily="34" charset="0"/>
                        </a:rPr>
                        <a:t>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bl>
          </a:graphicData>
        </a:graphic>
      </p:graphicFrame>
      <p:sp>
        <p:nvSpPr>
          <p:cNvPr id="4152" name="Text Box 56"/>
          <p:cNvSpPr txBox="1">
            <a:spLocks noChangeArrowheads="1"/>
          </p:cNvSpPr>
          <p:nvPr/>
        </p:nvSpPr>
        <p:spPr bwMode="auto">
          <a:xfrm>
            <a:off x="9136118" y="2580758"/>
            <a:ext cx="711157" cy="461665"/>
          </a:xfrm>
          <a:prstGeom prst="rect">
            <a:avLst/>
          </a:prstGeom>
          <a:noFill/>
          <a:ln w="9525">
            <a:noFill/>
            <a:miter lim="800000"/>
            <a:headEnd/>
            <a:tailEnd/>
          </a:ln>
        </p:spPr>
        <p:txBody>
          <a:bodyPr wrap="none">
            <a:spAutoFit/>
          </a:bodyPr>
          <a:lstStyle/>
          <a:p>
            <a:r>
              <a:rPr lang="en-US" sz="2400" dirty="0">
                <a:cs typeface="Lucida Sans Unicode" pitchFamily="34" charset="0"/>
              </a:rPr>
              <a:t>VAT:</a:t>
            </a:r>
          </a:p>
        </p:txBody>
      </p:sp>
    </p:spTree>
    <p:extLst>
      <p:ext uri="{BB962C8B-B14F-4D97-AF65-F5344CB8AC3E}">
        <p14:creationId xmlns:p14="http://schemas.microsoft.com/office/powerpoint/2010/main" val="704449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36331" y="304801"/>
            <a:ext cx="10047507" cy="1093075"/>
          </a:xfrm>
        </p:spPr>
        <p:txBody>
          <a:bodyPr>
            <a:noAutofit/>
          </a:bodyPr>
          <a:lstStyle/>
          <a:p>
            <a:pPr eaLnBrk="1" hangingPunct="1"/>
            <a:r>
              <a:rPr lang="en-US" sz="6000" b="1" dirty="0"/>
              <a:t>Cell Values</a:t>
            </a:r>
          </a:p>
        </p:txBody>
      </p:sp>
      <p:sp>
        <p:nvSpPr>
          <p:cNvPr id="19459" name="Rectangle 3"/>
          <p:cNvSpPr>
            <a:spLocks noGrp="1" noChangeArrowheads="1"/>
          </p:cNvSpPr>
          <p:nvPr>
            <p:ph type="body" idx="1"/>
          </p:nvPr>
        </p:nvSpPr>
        <p:spPr>
          <a:xfrm>
            <a:off x="1156137" y="1397876"/>
            <a:ext cx="9501352" cy="4953000"/>
          </a:xfrm>
        </p:spPr>
        <p:txBody>
          <a:bodyPr>
            <a:normAutofit/>
          </a:bodyPr>
          <a:lstStyle/>
          <a:p>
            <a:pPr eaLnBrk="1" hangingPunct="1"/>
            <a:r>
              <a:rPr lang="en-US" sz="2800" dirty="0"/>
              <a:t>Cell values can be either:</a:t>
            </a:r>
          </a:p>
          <a:p>
            <a:pPr lvl="1" eaLnBrk="1" hangingPunct="1"/>
            <a:r>
              <a:rPr lang="en-US" sz="2400" dirty="0"/>
              <a:t>positive </a:t>
            </a:r>
          </a:p>
          <a:p>
            <a:pPr lvl="1" eaLnBrk="1" hangingPunct="1"/>
            <a:r>
              <a:rPr lang="en-US" sz="2400" dirty="0"/>
              <a:t>negative </a:t>
            </a:r>
          </a:p>
          <a:p>
            <a:pPr lvl="1" eaLnBrk="1" hangingPunct="1"/>
            <a:r>
              <a:rPr lang="en-US" sz="2400" dirty="0"/>
              <a:t>integer - best used to represent categorical (discrete) data</a:t>
            </a:r>
          </a:p>
          <a:p>
            <a:pPr lvl="1" eaLnBrk="1" hangingPunct="1"/>
            <a:r>
              <a:rPr lang="en-US" sz="2400" dirty="0"/>
              <a:t>floating point (decimals) - to represent continuous surfaces</a:t>
            </a:r>
          </a:p>
        </p:txBody>
      </p:sp>
    </p:spTree>
    <p:extLst>
      <p:ext uri="{BB962C8B-B14F-4D97-AF65-F5344CB8AC3E}">
        <p14:creationId xmlns:p14="http://schemas.microsoft.com/office/powerpoint/2010/main" val="313017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23346" y="220133"/>
            <a:ext cx="10131425" cy="1456267"/>
          </a:xfrm>
        </p:spPr>
        <p:txBody>
          <a:bodyPr>
            <a:normAutofit/>
          </a:bodyPr>
          <a:lstStyle/>
          <a:p>
            <a:pPr eaLnBrk="1" hangingPunct="1"/>
            <a:r>
              <a:rPr lang="en-US" sz="6000" b="1" dirty="0" err="1"/>
              <a:t>NoData</a:t>
            </a:r>
            <a:r>
              <a:rPr lang="en-US" sz="6000" b="1" dirty="0"/>
              <a:t> Values</a:t>
            </a:r>
          </a:p>
        </p:txBody>
      </p:sp>
      <p:pic>
        <p:nvPicPr>
          <p:cNvPr id="20483" name="Picture 4" descr="An example picture showing NoData values"/>
          <p:cNvPicPr>
            <a:picLocks noGrp="1" noChangeAspect="1" noChangeArrowheads="1"/>
          </p:cNvPicPr>
          <p:nvPr>
            <p:ph idx="1"/>
          </p:nvPr>
        </p:nvPicPr>
        <p:blipFill>
          <a:blip r:embed="rId3" cstate="print"/>
          <a:srcRect/>
          <a:stretch>
            <a:fillRect/>
          </a:stretch>
        </p:blipFill>
        <p:spPr>
          <a:xfrm>
            <a:off x="5073869" y="2209800"/>
            <a:ext cx="6477000" cy="4521200"/>
          </a:xfrm>
          <a:noFill/>
        </p:spPr>
      </p:pic>
      <p:sp>
        <p:nvSpPr>
          <p:cNvPr id="4" name="Rectangle 3"/>
          <p:cNvSpPr txBox="1">
            <a:spLocks noChangeArrowheads="1"/>
          </p:cNvSpPr>
          <p:nvPr/>
        </p:nvSpPr>
        <p:spPr bwMode="auto">
          <a:xfrm>
            <a:off x="338958" y="2459421"/>
            <a:ext cx="4474780" cy="24699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defTabSz="914400" fontAlgn="base">
              <a:spcBef>
                <a:spcPct val="20000"/>
              </a:spcBef>
              <a:spcAft>
                <a:spcPct val="0"/>
              </a:spcAft>
              <a:buClr>
                <a:schemeClr val="tx1"/>
              </a:buClr>
              <a:buSzPct val="100000"/>
              <a:buFont typeface="Arial" panose="020B0604020202020204" pitchFamily="34" charset="0"/>
              <a:buChar char="•"/>
              <a:defRPr/>
            </a:pPr>
            <a:r>
              <a:rPr lang="en-US" sz="3200" kern="0" dirty="0"/>
              <a:t>Cells can also have a </a:t>
            </a:r>
            <a:r>
              <a:rPr lang="en-US" sz="3200" kern="0" dirty="0" err="1"/>
              <a:t>NoData</a:t>
            </a:r>
            <a:r>
              <a:rPr lang="en-US" sz="3200" kern="0" dirty="0"/>
              <a:t> value to represent the absence of data. </a:t>
            </a:r>
          </a:p>
        </p:txBody>
      </p:sp>
    </p:spTree>
    <p:extLst>
      <p:ext uri="{BB962C8B-B14F-4D97-AF65-F5344CB8AC3E}">
        <p14:creationId xmlns:p14="http://schemas.microsoft.com/office/powerpoint/2010/main" val="3291096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10206" y="199697"/>
            <a:ext cx="6821159" cy="1324303"/>
          </a:xfrm>
        </p:spPr>
        <p:txBody>
          <a:bodyPr>
            <a:noAutofit/>
          </a:bodyPr>
          <a:lstStyle/>
          <a:p>
            <a:pPr eaLnBrk="1" hangingPunct="1"/>
            <a:r>
              <a:rPr lang="en-US" sz="6000" b="1" dirty="0"/>
              <a:t>Cells</a:t>
            </a:r>
          </a:p>
        </p:txBody>
      </p:sp>
      <p:sp>
        <p:nvSpPr>
          <p:cNvPr id="21507" name="Rectangle 3"/>
          <p:cNvSpPr>
            <a:spLocks noGrp="1" noChangeArrowheads="1"/>
          </p:cNvSpPr>
          <p:nvPr>
            <p:ph type="body" sz="half" idx="1"/>
          </p:nvPr>
        </p:nvSpPr>
        <p:spPr>
          <a:xfrm>
            <a:off x="342870" y="1524000"/>
            <a:ext cx="7466315" cy="4572000"/>
          </a:xfrm>
        </p:spPr>
        <p:txBody>
          <a:bodyPr>
            <a:normAutofit/>
          </a:bodyPr>
          <a:lstStyle/>
          <a:p>
            <a:pPr eaLnBrk="1" hangingPunct="1">
              <a:lnSpc>
                <a:spcPct val="90000"/>
              </a:lnSpc>
            </a:pPr>
            <a:r>
              <a:rPr lang="en-US" sz="2800" dirty="0"/>
              <a:t>The area (or surface) represented by each cell consists of the same width and height and is an equal portion of the entire surface represented by the raster. </a:t>
            </a:r>
          </a:p>
          <a:p>
            <a:pPr eaLnBrk="1" hangingPunct="1">
              <a:lnSpc>
                <a:spcPct val="90000"/>
              </a:lnSpc>
            </a:pPr>
            <a:r>
              <a:rPr lang="en-US" sz="2800" dirty="0"/>
              <a:t>For example, a raster representing elevation may cover an area of 100 square kilometers. </a:t>
            </a:r>
          </a:p>
          <a:p>
            <a:pPr eaLnBrk="1" hangingPunct="1">
              <a:lnSpc>
                <a:spcPct val="90000"/>
              </a:lnSpc>
            </a:pPr>
            <a:r>
              <a:rPr lang="en-US" sz="2800" dirty="0"/>
              <a:t>If there were 100 cells in this raster, each cell would represent one square kilometer of equal width and height (that is, 1 km x 1 km). </a:t>
            </a:r>
          </a:p>
        </p:txBody>
      </p:sp>
      <p:pic>
        <p:nvPicPr>
          <p:cNvPr id="21508" name="Picture 4" descr="A picture showing height and width of a cell"/>
          <p:cNvPicPr>
            <a:picLocks noGrp="1" noChangeAspect="1" noChangeArrowheads="1"/>
          </p:cNvPicPr>
          <p:nvPr>
            <p:ph sz="half" idx="2"/>
          </p:nvPr>
        </p:nvPicPr>
        <p:blipFill>
          <a:blip r:embed="rId3" cstate="print"/>
          <a:srcRect/>
          <a:stretch>
            <a:fillRect/>
          </a:stretch>
        </p:blipFill>
        <p:spPr>
          <a:xfrm>
            <a:off x="8410905" y="3434294"/>
            <a:ext cx="3297620" cy="3196311"/>
          </a:xfrm>
          <a:noFill/>
        </p:spPr>
      </p:pic>
    </p:spTree>
    <p:extLst>
      <p:ext uri="{BB962C8B-B14F-4D97-AF65-F5344CB8AC3E}">
        <p14:creationId xmlns:p14="http://schemas.microsoft.com/office/powerpoint/2010/main" val="10609815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title"/>
          </p:nvPr>
        </p:nvSpPr>
        <p:spPr>
          <a:xfrm>
            <a:off x="216010" y="136634"/>
            <a:ext cx="10131425" cy="1456267"/>
          </a:xfrm>
        </p:spPr>
        <p:txBody>
          <a:bodyPr>
            <a:normAutofit/>
          </a:bodyPr>
          <a:lstStyle/>
          <a:p>
            <a:pPr eaLnBrk="1" hangingPunct="1"/>
            <a:r>
              <a:rPr lang="en-US" sz="6000" b="1" dirty="0"/>
              <a:t>Resolution and Cell Size</a:t>
            </a:r>
          </a:p>
        </p:txBody>
      </p:sp>
      <p:pic>
        <p:nvPicPr>
          <p:cNvPr id="24579" name="Picture 4" descr="A picture showing resolution and size of a cell"/>
          <p:cNvPicPr>
            <a:picLocks noGrp="1" noChangeAspect="1" noChangeArrowheads="1"/>
          </p:cNvPicPr>
          <p:nvPr>
            <p:ph idx="1"/>
          </p:nvPr>
        </p:nvPicPr>
        <p:blipFill>
          <a:blip r:embed="rId3" cstate="print"/>
          <a:srcRect/>
          <a:stretch>
            <a:fillRect/>
          </a:stretch>
        </p:blipFill>
        <p:spPr>
          <a:xfrm>
            <a:off x="1965435" y="1687494"/>
            <a:ext cx="8382000" cy="4821397"/>
          </a:xfrm>
          <a:noFill/>
        </p:spPr>
      </p:pic>
    </p:spTree>
    <p:extLst>
      <p:ext uri="{BB962C8B-B14F-4D97-AF65-F5344CB8AC3E}">
        <p14:creationId xmlns:p14="http://schemas.microsoft.com/office/powerpoint/2010/main" val="22253487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60351" y="241738"/>
            <a:ext cx="10131425" cy="1456267"/>
          </a:xfrm>
        </p:spPr>
        <p:txBody>
          <a:bodyPr>
            <a:normAutofit/>
          </a:bodyPr>
          <a:lstStyle/>
          <a:p>
            <a:pPr eaLnBrk="1" hangingPunct="1"/>
            <a:r>
              <a:rPr lang="en-US" sz="6000" b="1" dirty="0"/>
              <a:t>Resolution and Cell Size</a:t>
            </a:r>
          </a:p>
        </p:txBody>
      </p:sp>
      <p:pic>
        <p:nvPicPr>
          <p:cNvPr id="25603" name="Picture 4" descr="A picture showing resolution and size of a cell with grid cell width of 30 feet"/>
          <p:cNvPicPr>
            <a:picLocks noChangeAspect="1" noChangeArrowheads="1"/>
          </p:cNvPicPr>
          <p:nvPr/>
        </p:nvPicPr>
        <p:blipFill>
          <a:blip r:embed="rId3" cstate="print"/>
          <a:srcRect/>
          <a:stretch>
            <a:fillRect/>
          </a:stretch>
        </p:blipFill>
        <p:spPr bwMode="auto">
          <a:xfrm>
            <a:off x="260350" y="3114617"/>
            <a:ext cx="5089415" cy="3442380"/>
          </a:xfrm>
          <a:prstGeom prst="rect">
            <a:avLst/>
          </a:prstGeom>
          <a:noFill/>
          <a:ln w="9525">
            <a:noFill/>
            <a:round/>
            <a:headEnd/>
            <a:tailEnd/>
          </a:ln>
        </p:spPr>
      </p:pic>
      <p:pic>
        <p:nvPicPr>
          <p:cNvPr id="25604" name="Picture 5" descr="A picture showing resolution and size of a cell with grid cell width of 300 feet"/>
          <p:cNvPicPr>
            <a:picLocks noChangeAspect="1" noChangeArrowheads="1"/>
          </p:cNvPicPr>
          <p:nvPr/>
        </p:nvPicPr>
        <p:blipFill>
          <a:blip r:embed="rId4" cstate="print"/>
          <a:srcRect/>
          <a:stretch>
            <a:fillRect/>
          </a:stretch>
        </p:blipFill>
        <p:spPr bwMode="auto">
          <a:xfrm>
            <a:off x="6810705" y="3082466"/>
            <a:ext cx="5112382" cy="3474531"/>
          </a:xfrm>
          <a:prstGeom prst="rect">
            <a:avLst/>
          </a:prstGeom>
          <a:noFill/>
          <a:ln w="9525">
            <a:noFill/>
            <a:round/>
            <a:headEnd/>
            <a:tailEnd/>
          </a:ln>
        </p:spPr>
      </p:pic>
      <p:sp>
        <p:nvSpPr>
          <p:cNvPr id="25605" name="Text Box 6"/>
          <p:cNvSpPr txBox="1">
            <a:spLocks noChangeArrowheads="1"/>
          </p:cNvSpPr>
          <p:nvPr/>
        </p:nvSpPr>
        <p:spPr bwMode="auto">
          <a:xfrm>
            <a:off x="1151795" y="2553101"/>
            <a:ext cx="3306524" cy="463846"/>
          </a:xfrm>
          <a:prstGeom prst="rect">
            <a:avLst/>
          </a:prstGeom>
          <a:noFill/>
          <a:ln w="9525">
            <a:noFill/>
            <a:round/>
            <a:headEnd/>
            <a:tailEnd/>
          </a:ln>
        </p:spPr>
        <p:txBody>
          <a:bodyPr wrap="none" lIns="90000" tIns="46800" rIns="90000" bIns="46800">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latin typeface="Calibri" panose="020F0502020204030204" pitchFamily="34" charset="0"/>
                <a:cs typeface="Calibri" panose="020F0502020204030204" pitchFamily="34" charset="0"/>
              </a:rPr>
              <a:t>Grid Cell Width = 30 feet</a:t>
            </a:r>
          </a:p>
        </p:txBody>
      </p:sp>
      <p:sp>
        <p:nvSpPr>
          <p:cNvPr id="25606" name="Text Box 7"/>
          <p:cNvSpPr txBox="1">
            <a:spLocks noChangeArrowheads="1"/>
          </p:cNvSpPr>
          <p:nvPr/>
        </p:nvSpPr>
        <p:spPr bwMode="auto">
          <a:xfrm>
            <a:off x="7635888" y="2553101"/>
            <a:ext cx="3462015" cy="463846"/>
          </a:xfrm>
          <a:prstGeom prst="rect">
            <a:avLst/>
          </a:prstGeom>
          <a:noFill/>
          <a:ln w="9525">
            <a:noFill/>
            <a:round/>
            <a:headEnd/>
            <a:tailEnd/>
          </a:ln>
        </p:spPr>
        <p:txBody>
          <a:bodyPr wrap="none" lIns="90000" tIns="46800" rIns="90000" bIns="46800">
            <a:spAutoFit/>
          </a:bodyPr>
          <a:lstStyle/>
          <a:p>
            <a:pPr>
              <a:buClr>
                <a:srgbClr val="FFA605"/>
              </a:buCl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400" b="1" dirty="0">
                <a:latin typeface="Calibri" panose="020F0502020204030204" pitchFamily="34" charset="0"/>
                <a:cs typeface="Calibri" panose="020F0502020204030204" pitchFamily="34" charset="0"/>
              </a:rPr>
              <a:t>Grid Cell Width = 300 feet</a:t>
            </a:r>
          </a:p>
        </p:txBody>
      </p:sp>
    </p:spTree>
    <p:extLst>
      <p:ext uri="{BB962C8B-B14F-4D97-AF65-F5344CB8AC3E}">
        <p14:creationId xmlns:p14="http://schemas.microsoft.com/office/powerpoint/2010/main" val="800285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816" y="371303"/>
            <a:ext cx="8039791" cy="1141613"/>
          </a:xfrm>
        </p:spPr>
        <p:txBody>
          <a:bodyPr>
            <a:noAutofit/>
          </a:bodyPr>
          <a:lstStyle/>
          <a:p>
            <a:r>
              <a:rPr lang="en-US" sz="6000" b="1" dirty="0"/>
              <a:t>Summary</a:t>
            </a:r>
          </a:p>
        </p:txBody>
      </p:sp>
      <p:sp>
        <p:nvSpPr>
          <p:cNvPr id="3" name="Content Placeholder 2"/>
          <p:cNvSpPr>
            <a:spLocks noGrp="1"/>
          </p:cNvSpPr>
          <p:nvPr>
            <p:ph idx="1"/>
          </p:nvPr>
        </p:nvSpPr>
        <p:spPr>
          <a:xfrm>
            <a:off x="455816" y="1669101"/>
            <a:ext cx="10935392" cy="3649133"/>
          </a:xfrm>
        </p:spPr>
        <p:txBody>
          <a:bodyPr>
            <a:normAutofit/>
          </a:bodyPr>
          <a:lstStyle/>
          <a:p>
            <a:r>
              <a:rPr lang="en-US" sz="2400" dirty="0"/>
              <a:t>This module focuses on geospatial data models. You will learn about discrete and continuous spatial phenomena and how these concepts are applied in mapped examples. The module will briefly introduce attributes, but they will also be covered in more detail in a future module. Lastly, this module covers the differences between the vector and the raster data model.</a:t>
            </a:r>
          </a:p>
        </p:txBody>
      </p:sp>
    </p:spTree>
    <p:extLst>
      <p:ext uri="{BB962C8B-B14F-4D97-AF65-F5344CB8AC3E}">
        <p14:creationId xmlns:p14="http://schemas.microsoft.com/office/powerpoint/2010/main" val="2377103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Grp="1" noChangeArrowheads="1"/>
          </p:cNvSpPr>
          <p:nvPr>
            <p:ph type="title"/>
          </p:nvPr>
        </p:nvSpPr>
        <p:spPr>
          <a:xfrm>
            <a:off x="230995" y="241738"/>
            <a:ext cx="5917557" cy="1456267"/>
          </a:xfrm>
        </p:spPr>
        <p:txBody>
          <a:bodyPr>
            <a:normAutofit/>
          </a:bodyPr>
          <a:lstStyle/>
          <a:p>
            <a:pPr marL="342900" indent="-342900"/>
            <a:r>
              <a:rPr lang="en-US" sz="6000" b="1" dirty="0"/>
              <a:t>Cell size</a:t>
            </a:r>
          </a:p>
        </p:txBody>
      </p:sp>
      <p:pic>
        <p:nvPicPr>
          <p:cNvPr id="26627" name="Picture 4" descr="Picture showing cell size within 1-8 meters"/>
          <p:cNvPicPr>
            <a:picLocks noGrp="1" noChangeAspect="1" noChangeArrowheads="1"/>
          </p:cNvPicPr>
          <p:nvPr>
            <p:ph idx="1"/>
          </p:nvPr>
        </p:nvPicPr>
        <p:blipFill>
          <a:blip r:embed="rId3" cstate="print"/>
          <a:srcRect/>
          <a:stretch>
            <a:fillRect/>
          </a:stretch>
        </p:blipFill>
        <p:spPr>
          <a:xfrm>
            <a:off x="7928209" y="241738"/>
            <a:ext cx="3885419" cy="3101975"/>
          </a:xfrm>
          <a:noFill/>
        </p:spPr>
      </p:pic>
      <p:sp>
        <p:nvSpPr>
          <p:cNvPr id="26628" name="Rectangle 8"/>
          <p:cNvSpPr>
            <a:spLocks noChangeArrowheads="1"/>
          </p:cNvSpPr>
          <p:nvPr/>
        </p:nvSpPr>
        <p:spPr bwMode="auto">
          <a:xfrm>
            <a:off x="315310" y="3531476"/>
            <a:ext cx="11498318" cy="3097923"/>
          </a:xfrm>
          <a:prstGeom prst="rect">
            <a:avLst/>
          </a:prstGeom>
          <a:noFill/>
          <a:ln w="9525">
            <a:noFill/>
            <a:miter lim="800000"/>
            <a:headEnd/>
            <a:tailEnd/>
          </a:ln>
        </p:spPr>
        <p:txBody>
          <a:bodyPr/>
          <a:lstStyle/>
          <a:p>
            <a:pPr marL="342900" indent="-342900">
              <a:buClr>
                <a:schemeClr val="tx1"/>
              </a:buClr>
              <a:buFont typeface="Arial" panose="020B0604020202020204" pitchFamily="34" charset="0"/>
              <a:buChar char="•"/>
            </a:pPr>
            <a:r>
              <a:rPr lang="en-US" sz="2400" dirty="0"/>
              <a:t>Choose raster cell size 1/2 the length (1/4 the area) of  smallest feature to map (smallest feature called minimum mapping unit or </a:t>
            </a:r>
            <a:r>
              <a:rPr lang="en-US" sz="2400" dirty="0" err="1"/>
              <a:t>resel</a:t>
            </a:r>
            <a:r>
              <a:rPr lang="en-US" sz="2400" dirty="0"/>
              <a:t>--</a:t>
            </a:r>
            <a:r>
              <a:rPr lang="en-US" sz="2400" b="1" dirty="0"/>
              <a:t>res</a:t>
            </a:r>
            <a:r>
              <a:rPr lang="en-US" sz="2400" dirty="0"/>
              <a:t>olution </a:t>
            </a:r>
            <a:r>
              <a:rPr lang="en-US" sz="2400" b="1" dirty="0"/>
              <a:t>el</a:t>
            </a:r>
            <a:r>
              <a:rPr lang="en-US" sz="2400" dirty="0"/>
              <a:t>ement)</a:t>
            </a:r>
          </a:p>
          <a:p>
            <a:pPr marL="342900" indent="-342900">
              <a:buClr>
                <a:schemeClr val="tx1"/>
              </a:buClr>
              <a:buFont typeface="Arial" panose="020B0604020202020204" pitchFamily="34" charset="0"/>
              <a:buChar char="•"/>
            </a:pPr>
            <a:r>
              <a:rPr lang="en-US" sz="2400" dirty="0"/>
              <a:t>A raster dataset can always be re-sampled to have a larger cell size; however, you will not obtain any greater detail by re-sampling your raster to have a smaller cell size. </a:t>
            </a:r>
          </a:p>
          <a:p>
            <a:pPr marL="342900" indent="-342900">
              <a:buClr>
                <a:schemeClr val="tx1"/>
              </a:buClr>
              <a:buFont typeface="Arial" panose="020B0604020202020204" pitchFamily="34" charset="0"/>
              <a:buChar char="•"/>
            </a:pPr>
            <a:r>
              <a:rPr lang="en-US" sz="2400" dirty="0"/>
              <a:t>Depending on your future plans for your data, it may be worthwhile to store a copy of your data at its smallest and most accurate cell size, meanwhile re-sampling it to match that of your least—this could increase your analysis processing speed. </a:t>
            </a:r>
          </a:p>
        </p:txBody>
      </p:sp>
    </p:spTree>
    <p:extLst>
      <p:ext uri="{BB962C8B-B14F-4D97-AF65-F5344CB8AC3E}">
        <p14:creationId xmlns:p14="http://schemas.microsoft.com/office/powerpoint/2010/main" val="12676280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p:cNvPicPr>
            <a:picLocks noGrp="1" noChangeAspect="1" noChangeArrowheads="1"/>
          </p:cNvPicPr>
          <p:nvPr>
            <p:ph sz="quarter" idx="2"/>
          </p:nvPr>
        </p:nvPicPr>
        <p:blipFill>
          <a:blip r:embed="rId3" cstate="print"/>
          <a:srcRect r="49042"/>
          <a:stretch>
            <a:fillRect/>
          </a:stretch>
        </p:blipFill>
        <p:spPr>
          <a:xfrm>
            <a:off x="7706340" y="2339649"/>
            <a:ext cx="4180860" cy="4197786"/>
          </a:xfrm>
          <a:noFill/>
        </p:spPr>
      </p:pic>
      <p:sp>
        <p:nvSpPr>
          <p:cNvPr id="27650" name="Rectangle 2"/>
          <p:cNvSpPr>
            <a:spLocks noGrp="1" noChangeArrowheads="1"/>
          </p:cNvSpPr>
          <p:nvPr>
            <p:ph type="title"/>
          </p:nvPr>
        </p:nvSpPr>
        <p:spPr>
          <a:xfrm>
            <a:off x="388883" y="304800"/>
            <a:ext cx="5751731" cy="959069"/>
          </a:xfrm>
        </p:spPr>
        <p:txBody>
          <a:bodyPr>
            <a:noAutofit/>
          </a:bodyPr>
          <a:lstStyle/>
          <a:p>
            <a:pPr eaLnBrk="1" hangingPunct="1"/>
            <a:r>
              <a:rPr lang="en-US" sz="6000" b="1" dirty="0"/>
              <a:t>Cell Location</a:t>
            </a:r>
          </a:p>
        </p:txBody>
      </p:sp>
      <p:sp>
        <p:nvSpPr>
          <p:cNvPr id="27651" name="Rectangle 3"/>
          <p:cNvSpPr>
            <a:spLocks noGrp="1" noChangeArrowheads="1"/>
          </p:cNvSpPr>
          <p:nvPr>
            <p:ph type="body" sz="half" idx="1"/>
          </p:nvPr>
        </p:nvSpPr>
        <p:spPr>
          <a:xfrm>
            <a:off x="493987" y="1752601"/>
            <a:ext cx="6674068" cy="4267200"/>
          </a:xfrm>
        </p:spPr>
        <p:txBody>
          <a:bodyPr/>
          <a:lstStyle/>
          <a:p>
            <a:pPr eaLnBrk="1" hangingPunct="1">
              <a:lnSpc>
                <a:spcPct val="90000"/>
              </a:lnSpc>
            </a:pPr>
            <a:r>
              <a:rPr lang="en-US" sz="2800" dirty="0"/>
              <a:t>The location of each cell is defined by the row or column where it is located within the raster matrix. </a:t>
            </a:r>
          </a:p>
          <a:p>
            <a:pPr eaLnBrk="1" hangingPunct="1">
              <a:lnSpc>
                <a:spcPct val="90000"/>
              </a:lnSpc>
            </a:pPr>
            <a:r>
              <a:rPr lang="en-US" sz="2800" dirty="0"/>
              <a:t>Essentially, the matrix is represented by a Cartesian coordinate system, in which the rows of the matrix are parallel to the x-axis and the columns to the y-axis of the Cartesian plane. </a:t>
            </a:r>
          </a:p>
          <a:p>
            <a:pPr eaLnBrk="1" hangingPunct="1">
              <a:lnSpc>
                <a:spcPct val="90000"/>
              </a:lnSpc>
            </a:pPr>
            <a:r>
              <a:rPr lang="en-US" sz="2800" dirty="0"/>
              <a:t>Row and column values begin with 0. </a:t>
            </a:r>
            <a:br>
              <a:rPr lang="en-US" sz="2000" dirty="0"/>
            </a:br>
            <a:endParaRPr lang="en-US" sz="2000" dirty="0"/>
          </a:p>
        </p:txBody>
      </p:sp>
    </p:spTree>
    <p:extLst>
      <p:ext uri="{BB962C8B-B14F-4D97-AF65-F5344CB8AC3E}">
        <p14:creationId xmlns:p14="http://schemas.microsoft.com/office/powerpoint/2010/main" val="22352009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23042" y="168166"/>
            <a:ext cx="10131425" cy="1456267"/>
          </a:xfrm>
        </p:spPr>
        <p:txBody>
          <a:bodyPr>
            <a:normAutofit/>
          </a:bodyPr>
          <a:lstStyle/>
          <a:p>
            <a:pPr eaLnBrk="1" hangingPunct="1"/>
            <a:r>
              <a:rPr lang="en-US" sz="6000" b="1" dirty="0"/>
              <a:t>Raster Data Formats</a:t>
            </a:r>
            <a:r>
              <a:rPr lang="en-US" sz="6000" dirty="0"/>
              <a:t> </a:t>
            </a:r>
          </a:p>
        </p:txBody>
      </p:sp>
      <p:sp>
        <p:nvSpPr>
          <p:cNvPr id="28675" name="Rectangle 3"/>
          <p:cNvSpPr>
            <a:spLocks noGrp="1" noChangeArrowheads="1"/>
          </p:cNvSpPr>
          <p:nvPr>
            <p:ph type="body" idx="1"/>
          </p:nvPr>
        </p:nvSpPr>
        <p:spPr>
          <a:xfrm>
            <a:off x="588579" y="1624433"/>
            <a:ext cx="11140966" cy="4595648"/>
          </a:xfrm>
        </p:spPr>
        <p:txBody>
          <a:bodyPr/>
          <a:lstStyle/>
          <a:p>
            <a:pPr eaLnBrk="1" hangingPunct="1">
              <a:lnSpc>
                <a:spcPct val="90000"/>
              </a:lnSpc>
            </a:pPr>
            <a:r>
              <a:rPr lang="en-US" sz="2800" dirty="0"/>
              <a:t>GRID</a:t>
            </a:r>
            <a:r>
              <a:rPr lang="en-US" sz="2800" b="1" dirty="0"/>
              <a:t> </a:t>
            </a:r>
            <a:r>
              <a:rPr lang="en-US" sz="2800" dirty="0"/>
              <a:t>is ESRI’s proprietary format for storing and processing raster data</a:t>
            </a:r>
          </a:p>
          <a:p>
            <a:pPr eaLnBrk="1" hangingPunct="1">
              <a:lnSpc>
                <a:spcPct val="90000"/>
              </a:lnSpc>
            </a:pPr>
            <a:r>
              <a:rPr lang="en-US" sz="2800" dirty="0"/>
              <a:t>Standard industry formats for image data such as JPEG,</a:t>
            </a:r>
            <a:r>
              <a:rPr lang="en-US" sz="2800" b="1" dirty="0"/>
              <a:t> </a:t>
            </a:r>
            <a:r>
              <a:rPr lang="en-US" sz="2800" dirty="0"/>
              <a:t>TIFF and </a:t>
            </a:r>
            <a:r>
              <a:rPr lang="en-US" sz="2800" dirty="0" err="1"/>
              <a:t>MrSid</a:t>
            </a:r>
            <a:r>
              <a:rPr lang="en-US" sz="2800" dirty="0"/>
              <a:t> formats can be used to </a:t>
            </a:r>
            <a:r>
              <a:rPr lang="en-US" sz="2800" u="sng" dirty="0"/>
              <a:t>display</a:t>
            </a:r>
            <a:r>
              <a:rPr lang="en-US" sz="2800" dirty="0"/>
              <a:t> raster data, but not for analysis (must convert to GRID)</a:t>
            </a:r>
          </a:p>
          <a:p>
            <a:pPr eaLnBrk="1" hangingPunct="1">
              <a:lnSpc>
                <a:spcPct val="90000"/>
              </a:lnSpc>
            </a:pPr>
            <a:r>
              <a:rPr lang="en-US" sz="2800" dirty="0" err="1"/>
              <a:t>Georeferencing</a:t>
            </a:r>
            <a:r>
              <a:rPr lang="en-US" sz="2800" dirty="0"/>
              <a:t> information required to display images with mapped vector data</a:t>
            </a:r>
          </a:p>
          <a:p>
            <a:pPr lvl="1" eaLnBrk="1" hangingPunct="1">
              <a:lnSpc>
                <a:spcPct val="90000"/>
              </a:lnSpc>
            </a:pPr>
            <a:r>
              <a:rPr lang="en-US" sz="2400" dirty="0"/>
              <a:t>Requires an accompanying “world” file which provides </a:t>
            </a:r>
            <a:r>
              <a:rPr lang="en-US" sz="2400" dirty="0" err="1"/>
              <a:t>locational</a:t>
            </a:r>
            <a:r>
              <a:rPr lang="en-US" sz="2400" dirty="0"/>
              <a:t> information </a:t>
            </a:r>
          </a:p>
        </p:txBody>
      </p:sp>
    </p:spTree>
    <p:extLst>
      <p:ext uri="{BB962C8B-B14F-4D97-AF65-F5344CB8AC3E}">
        <p14:creationId xmlns:p14="http://schemas.microsoft.com/office/powerpoint/2010/main" val="41762089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49470" y="241738"/>
            <a:ext cx="10131425" cy="1456267"/>
          </a:xfrm>
        </p:spPr>
        <p:txBody>
          <a:bodyPr>
            <a:normAutofit/>
          </a:bodyPr>
          <a:lstStyle/>
          <a:p>
            <a:pPr eaLnBrk="1" hangingPunct="1"/>
            <a:r>
              <a:rPr lang="en-US" sz="6000" b="1" dirty="0"/>
              <a:t>Why store data as a raster?</a:t>
            </a:r>
          </a:p>
        </p:txBody>
      </p:sp>
      <p:sp>
        <p:nvSpPr>
          <p:cNvPr id="17411" name="Rectangle 3"/>
          <p:cNvSpPr>
            <a:spLocks noGrp="1" noChangeArrowheads="1"/>
          </p:cNvSpPr>
          <p:nvPr>
            <p:ph type="body" idx="1"/>
          </p:nvPr>
        </p:nvSpPr>
        <p:spPr>
          <a:xfrm>
            <a:off x="451945" y="1698004"/>
            <a:ext cx="11014841" cy="4778995"/>
          </a:xfrm>
        </p:spPr>
        <p:txBody>
          <a:bodyPr/>
          <a:lstStyle/>
          <a:p>
            <a:pPr eaLnBrk="1" hangingPunct="1">
              <a:lnSpc>
                <a:spcPct val="80000"/>
              </a:lnSpc>
            </a:pPr>
            <a:r>
              <a:rPr lang="en-US" sz="2400" dirty="0"/>
              <a:t>Sometimes you don't have the choice whether to store your data as a vector or raster; for example, imagery is only available as a raster. </a:t>
            </a:r>
            <a:br>
              <a:rPr lang="en-US" sz="2000" dirty="0"/>
            </a:br>
            <a:endParaRPr lang="en-US" sz="2000" dirty="0"/>
          </a:p>
          <a:p>
            <a:pPr eaLnBrk="1" hangingPunct="1">
              <a:lnSpc>
                <a:spcPct val="80000"/>
              </a:lnSpc>
            </a:pPr>
            <a:r>
              <a:rPr lang="en-US" sz="2400" dirty="0"/>
              <a:t>The advantages of storing your data as a raster are:</a:t>
            </a:r>
          </a:p>
          <a:p>
            <a:pPr lvl="1" eaLnBrk="1" hangingPunct="1">
              <a:lnSpc>
                <a:spcPct val="80000"/>
              </a:lnSpc>
            </a:pPr>
            <a:r>
              <a:rPr lang="en-US" sz="2000" dirty="0"/>
              <a:t>A simple data structure: A matrix of cells with values representing a coordinate and sometimes linked to an attribute table</a:t>
            </a:r>
          </a:p>
          <a:p>
            <a:pPr lvl="1" eaLnBrk="1" hangingPunct="1">
              <a:lnSpc>
                <a:spcPct val="80000"/>
              </a:lnSpc>
            </a:pPr>
            <a:r>
              <a:rPr lang="en-US" sz="2000" dirty="0"/>
              <a:t>A powerful format for advanced spatial and statistical analysis</a:t>
            </a:r>
          </a:p>
          <a:p>
            <a:pPr lvl="1" eaLnBrk="1" hangingPunct="1">
              <a:lnSpc>
                <a:spcPct val="80000"/>
              </a:lnSpc>
            </a:pPr>
            <a:r>
              <a:rPr lang="en-US" sz="2000" dirty="0"/>
              <a:t>The ability to represent dense, continuous surfaces and to perform surface analysis</a:t>
            </a:r>
          </a:p>
          <a:p>
            <a:pPr lvl="1" eaLnBrk="1" hangingPunct="1">
              <a:lnSpc>
                <a:spcPct val="80000"/>
              </a:lnSpc>
            </a:pPr>
            <a:r>
              <a:rPr lang="en-US" sz="2000" dirty="0"/>
              <a:t>The ability to uniformly store points, lines, polygons, and surfaces</a:t>
            </a:r>
          </a:p>
          <a:p>
            <a:pPr lvl="1" eaLnBrk="1" hangingPunct="1">
              <a:lnSpc>
                <a:spcPct val="80000"/>
              </a:lnSpc>
            </a:pPr>
            <a:r>
              <a:rPr lang="en-US" sz="2000" dirty="0"/>
              <a:t>The ability to perform fast overlays with complex datasets</a:t>
            </a:r>
          </a:p>
          <a:p>
            <a:pPr eaLnBrk="1" hangingPunct="1">
              <a:lnSpc>
                <a:spcPct val="80000"/>
              </a:lnSpc>
            </a:pPr>
            <a:endParaRPr lang="en-US" sz="2000" dirty="0"/>
          </a:p>
        </p:txBody>
      </p:sp>
    </p:spTree>
    <p:extLst>
      <p:ext uri="{BB962C8B-B14F-4D97-AF65-F5344CB8AC3E}">
        <p14:creationId xmlns:p14="http://schemas.microsoft.com/office/powerpoint/2010/main" val="41695063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1001" y="283779"/>
            <a:ext cx="10131425" cy="1456267"/>
          </a:xfrm>
        </p:spPr>
        <p:txBody>
          <a:bodyPr>
            <a:normAutofit/>
          </a:bodyPr>
          <a:lstStyle/>
          <a:p>
            <a:pPr eaLnBrk="1" hangingPunct="1"/>
            <a:r>
              <a:rPr lang="en-US" sz="6000" b="1" dirty="0"/>
              <a:t>Other considerations</a:t>
            </a:r>
          </a:p>
        </p:txBody>
      </p:sp>
      <p:sp>
        <p:nvSpPr>
          <p:cNvPr id="18435" name="Rectangle 3"/>
          <p:cNvSpPr>
            <a:spLocks noGrp="1" noChangeArrowheads="1"/>
          </p:cNvSpPr>
          <p:nvPr>
            <p:ph type="body" idx="1"/>
          </p:nvPr>
        </p:nvSpPr>
        <p:spPr>
          <a:xfrm>
            <a:off x="557047" y="1524000"/>
            <a:ext cx="11246069" cy="5105400"/>
          </a:xfrm>
        </p:spPr>
        <p:txBody>
          <a:bodyPr/>
          <a:lstStyle/>
          <a:p>
            <a:pPr eaLnBrk="1" hangingPunct="1">
              <a:lnSpc>
                <a:spcPct val="90000"/>
              </a:lnSpc>
            </a:pPr>
            <a:r>
              <a:rPr lang="en-US" sz="2400" dirty="0"/>
              <a:t>There are other considerations that may convince you to use a vector-based storage option. For example:</a:t>
            </a:r>
            <a:br>
              <a:rPr lang="en-US" sz="2400" dirty="0"/>
            </a:br>
            <a:endParaRPr lang="en-US" sz="2400" dirty="0"/>
          </a:p>
          <a:p>
            <a:pPr lvl="1" eaLnBrk="1" hangingPunct="1">
              <a:lnSpc>
                <a:spcPct val="90000"/>
              </a:lnSpc>
            </a:pPr>
            <a:r>
              <a:rPr lang="en-US" sz="2000" dirty="0"/>
              <a:t>There can be spatial inaccuracies due to the limits imposed by the raster dataset cell dimensions.</a:t>
            </a:r>
            <a:br>
              <a:rPr lang="en-US" sz="2000" dirty="0"/>
            </a:br>
            <a:endParaRPr lang="en-US" sz="2000" dirty="0"/>
          </a:p>
          <a:p>
            <a:pPr lvl="1" eaLnBrk="1" hangingPunct="1">
              <a:lnSpc>
                <a:spcPct val="90000"/>
              </a:lnSpc>
            </a:pPr>
            <a:r>
              <a:rPr lang="en-US" sz="2000" dirty="0"/>
              <a:t>Raster datasets are potentially very large datasets. Resolution increases as the size of the cell decreases; however, normally cost also increases in both disk space and processing speeds. For a given area, changing cells to one-half the current size requires as much as four times the storage space, depending on the type of data and storage techniques used. </a:t>
            </a:r>
            <a:br>
              <a:rPr lang="en-US" sz="2000" dirty="0"/>
            </a:br>
            <a:endParaRPr lang="en-US" sz="2000" dirty="0"/>
          </a:p>
        </p:txBody>
      </p:sp>
    </p:spTree>
    <p:extLst>
      <p:ext uri="{BB962C8B-B14F-4D97-AF65-F5344CB8AC3E}">
        <p14:creationId xmlns:p14="http://schemas.microsoft.com/office/powerpoint/2010/main" val="42125313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a:t>Raster vs. Vector</a:t>
            </a:r>
          </a:p>
        </p:txBody>
      </p:sp>
      <p:sp>
        <p:nvSpPr>
          <p:cNvPr id="3" name="Rectangle 2"/>
          <p:cNvSpPr/>
          <p:nvPr/>
        </p:nvSpPr>
        <p:spPr>
          <a:xfrm>
            <a:off x="685801" y="2262352"/>
            <a:ext cx="10297509" cy="1877437"/>
          </a:xfrm>
          <a:prstGeom prst="rect">
            <a:avLst/>
          </a:prstGeom>
        </p:spPr>
        <p:txBody>
          <a:bodyPr wrap="square">
            <a:spAutoFit/>
          </a:bodyPr>
          <a:lstStyle/>
          <a:p>
            <a:r>
              <a:rPr lang="en-US" sz="4400" dirty="0"/>
              <a:t>Raster is faster, but raster is vaster, and vector just seems corrector. </a:t>
            </a:r>
          </a:p>
          <a:p>
            <a:r>
              <a:rPr lang="en-US" sz="2800" dirty="0"/>
              <a:t>Paraphrased from C. Dana Tomlin</a:t>
            </a:r>
          </a:p>
        </p:txBody>
      </p:sp>
    </p:spTree>
    <p:extLst>
      <p:ext uri="{BB962C8B-B14F-4D97-AF65-F5344CB8AC3E}">
        <p14:creationId xmlns:p14="http://schemas.microsoft.com/office/powerpoint/2010/main" val="1337432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816" y="371303"/>
            <a:ext cx="10516984" cy="1141613"/>
          </a:xfrm>
        </p:spPr>
        <p:txBody>
          <a:bodyPr>
            <a:noAutofit/>
          </a:bodyPr>
          <a:lstStyle/>
          <a:p>
            <a:r>
              <a:rPr lang="en-US" sz="6000" b="1" dirty="0"/>
              <a:t>Geospatial data models</a:t>
            </a:r>
          </a:p>
        </p:txBody>
      </p:sp>
      <p:sp>
        <p:nvSpPr>
          <p:cNvPr id="3" name="Content Placeholder 2"/>
          <p:cNvSpPr>
            <a:spLocks noGrp="1"/>
          </p:cNvSpPr>
          <p:nvPr>
            <p:ph idx="1"/>
          </p:nvPr>
        </p:nvSpPr>
        <p:spPr>
          <a:xfrm>
            <a:off x="685801" y="2142067"/>
            <a:ext cx="10935392" cy="3649133"/>
          </a:xfrm>
        </p:spPr>
        <p:txBody>
          <a:bodyPr>
            <a:normAutofit/>
          </a:bodyPr>
          <a:lstStyle/>
          <a:p>
            <a:r>
              <a:rPr lang="en-US" sz="4000" dirty="0"/>
              <a:t>A geospatial data model is a formal means of representing spatially referenced information. </a:t>
            </a:r>
          </a:p>
          <a:p>
            <a:endParaRPr lang="en-US" sz="3200" dirty="0"/>
          </a:p>
        </p:txBody>
      </p:sp>
    </p:spTree>
    <p:extLst>
      <p:ext uri="{BB962C8B-B14F-4D97-AF65-F5344CB8AC3E}">
        <p14:creationId xmlns:p14="http://schemas.microsoft.com/office/powerpoint/2010/main" val="2961592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815" y="371303"/>
            <a:ext cx="11454533" cy="1141613"/>
          </a:xfrm>
        </p:spPr>
        <p:txBody>
          <a:bodyPr>
            <a:noAutofit/>
          </a:bodyPr>
          <a:lstStyle/>
          <a:p>
            <a:r>
              <a:rPr lang="en-US" sz="6000" b="1" dirty="0"/>
              <a:t>Objects and attributes</a:t>
            </a:r>
          </a:p>
        </p:txBody>
      </p:sp>
      <p:sp>
        <p:nvSpPr>
          <p:cNvPr id="3" name="Content Placeholder 2"/>
          <p:cNvSpPr>
            <a:spLocks noGrp="1"/>
          </p:cNvSpPr>
          <p:nvPr>
            <p:ph idx="1"/>
          </p:nvPr>
        </p:nvSpPr>
        <p:spPr>
          <a:xfrm>
            <a:off x="685801" y="2142067"/>
            <a:ext cx="10935392" cy="3649133"/>
          </a:xfrm>
        </p:spPr>
        <p:txBody>
          <a:bodyPr>
            <a:normAutofit/>
          </a:bodyPr>
          <a:lstStyle/>
          <a:p>
            <a:r>
              <a:rPr lang="en-US" sz="3200" dirty="0"/>
              <a:t>The object in geospatial data stores the geometry of the spatial phenomenon that is being modeled. </a:t>
            </a:r>
          </a:p>
          <a:p>
            <a:r>
              <a:rPr lang="en-US" sz="3200" dirty="0"/>
              <a:t>The attribute stores the descriptive information related to the object part of the geospatial data model.</a:t>
            </a:r>
          </a:p>
          <a:p>
            <a:endParaRPr lang="en-US" sz="2800" dirty="0"/>
          </a:p>
          <a:p>
            <a:endParaRPr lang="en-US" sz="3200" dirty="0"/>
          </a:p>
        </p:txBody>
      </p:sp>
    </p:spTree>
    <p:extLst>
      <p:ext uri="{BB962C8B-B14F-4D97-AF65-F5344CB8AC3E}">
        <p14:creationId xmlns:p14="http://schemas.microsoft.com/office/powerpoint/2010/main" val="1691188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816" y="371303"/>
            <a:ext cx="8039791" cy="1141613"/>
          </a:xfrm>
        </p:spPr>
        <p:txBody>
          <a:bodyPr>
            <a:noAutofit/>
          </a:bodyPr>
          <a:lstStyle/>
          <a:p>
            <a:r>
              <a:rPr lang="en-US" sz="6000" b="1" dirty="0"/>
              <a:t>Discrete Data </a:t>
            </a:r>
          </a:p>
        </p:txBody>
      </p:sp>
      <p:sp>
        <p:nvSpPr>
          <p:cNvPr id="3" name="Content Placeholder 2"/>
          <p:cNvSpPr>
            <a:spLocks noGrp="1"/>
          </p:cNvSpPr>
          <p:nvPr>
            <p:ph idx="1"/>
          </p:nvPr>
        </p:nvSpPr>
        <p:spPr>
          <a:xfrm>
            <a:off x="685801" y="2142067"/>
            <a:ext cx="10935392" cy="3649133"/>
          </a:xfrm>
        </p:spPr>
        <p:txBody>
          <a:bodyPr>
            <a:normAutofit/>
          </a:bodyPr>
          <a:lstStyle/>
          <a:p>
            <a:r>
              <a:rPr lang="en-US" sz="3200" dirty="0"/>
              <a:t>Also called thematic, categorical, or discontinuous data.</a:t>
            </a:r>
          </a:p>
          <a:p>
            <a:r>
              <a:rPr lang="en-US" sz="3200" dirty="0"/>
              <a:t>A discrete object has known and definable boundaries. </a:t>
            </a:r>
          </a:p>
          <a:p>
            <a:r>
              <a:rPr lang="en-US" sz="3200" dirty="0"/>
              <a:t>It is easy to define precisely where the object begins and where it ends. </a:t>
            </a:r>
          </a:p>
          <a:p>
            <a:r>
              <a:rPr lang="en-US" sz="3200" dirty="0"/>
              <a:t>Examples: counties, light poles, lakes, etc.</a:t>
            </a:r>
          </a:p>
        </p:txBody>
      </p:sp>
    </p:spTree>
    <p:extLst>
      <p:ext uri="{BB962C8B-B14F-4D97-AF65-F5344CB8AC3E}">
        <p14:creationId xmlns:p14="http://schemas.microsoft.com/office/powerpoint/2010/main" val="2688873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313" y="404554"/>
            <a:ext cx="7793037" cy="700087"/>
          </a:xfrm>
        </p:spPr>
        <p:txBody>
          <a:bodyPr>
            <a:noAutofit/>
          </a:bodyPr>
          <a:lstStyle/>
          <a:p>
            <a:r>
              <a:rPr lang="en-US" sz="6000" b="1" dirty="0"/>
              <a:t>Continuous Data</a:t>
            </a:r>
          </a:p>
        </p:txBody>
      </p:sp>
      <p:sp>
        <p:nvSpPr>
          <p:cNvPr id="3" name="Content Placeholder 2"/>
          <p:cNvSpPr>
            <a:spLocks noGrp="1"/>
          </p:cNvSpPr>
          <p:nvPr>
            <p:ph idx="1"/>
          </p:nvPr>
        </p:nvSpPr>
        <p:spPr>
          <a:xfrm>
            <a:off x="685801" y="2142067"/>
            <a:ext cx="10785763" cy="4142355"/>
          </a:xfrm>
        </p:spPr>
        <p:txBody>
          <a:bodyPr>
            <a:noAutofit/>
          </a:bodyPr>
          <a:lstStyle/>
          <a:p>
            <a:r>
              <a:rPr lang="en-US" sz="3200" dirty="0"/>
              <a:t>Also referred to as field, non-discrete, or surface data. </a:t>
            </a:r>
          </a:p>
          <a:p>
            <a:r>
              <a:rPr lang="en-US" sz="3200" dirty="0"/>
              <a:t>A continuous surface represents phenomena in which each location on the surface is a measure of the concentration level or its relationship from a fixed point in space or from an emitting source.</a:t>
            </a:r>
          </a:p>
          <a:p>
            <a:r>
              <a:rPr lang="en-US" sz="3200" dirty="0"/>
              <a:t>Examples: elevation, soil type, rain fall, etc. </a:t>
            </a:r>
          </a:p>
          <a:p>
            <a:r>
              <a:rPr lang="en-US" sz="3200" dirty="0"/>
              <a:t>Used more commonly in environmental applications. </a:t>
            </a:r>
            <a:endParaRPr lang="en-US" sz="2000" dirty="0"/>
          </a:p>
        </p:txBody>
      </p:sp>
    </p:spTree>
    <p:extLst>
      <p:ext uri="{BB962C8B-B14F-4D97-AF65-F5344CB8AC3E}">
        <p14:creationId xmlns:p14="http://schemas.microsoft.com/office/powerpoint/2010/main" val="1178290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313" y="404554"/>
            <a:ext cx="11082251" cy="700087"/>
          </a:xfrm>
        </p:spPr>
        <p:txBody>
          <a:bodyPr>
            <a:noAutofit/>
          </a:bodyPr>
          <a:lstStyle/>
          <a:p>
            <a:r>
              <a:rPr lang="en-US" sz="6000" b="1" dirty="0"/>
              <a:t>ORGANIZATION OF SPATIAL DATA</a:t>
            </a:r>
          </a:p>
        </p:txBody>
      </p:sp>
      <p:sp>
        <p:nvSpPr>
          <p:cNvPr id="3" name="Content Placeholder 2"/>
          <p:cNvSpPr>
            <a:spLocks noGrp="1"/>
          </p:cNvSpPr>
          <p:nvPr>
            <p:ph idx="1"/>
          </p:nvPr>
        </p:nvSpPr>
        <p:spPr>
          <a:xfrm>
            <a:off x="685801" y="2142067"/>
            <a:ext cx="10785763" cy="4142355"/>
          </a:xfrm>
        </p:spPr>
        <p:txBody>
          <a:bodyPr>
            <a:noAutofit/>
          </a:bodyPr>
          <a:lstStyle/>
          <a:p>
            <a:r>
              <a:rPr lang="en-US" sz="3200" dirty="0"/>
              <a:t>Generally spatial phenomena are organized into separate geospatial data models by theme. </a:t>
            </a:r>
          </a:p>
          <a:p>
            <a:r>
              <a:rPr lang="en-US" sz="3200" dirty="0"/>
              <a:t>Example of the Mexico map with 5 layers: </a:t>
            </a:r>
          </a:p>
          <a:p>
            <a:pPr lvl="1"/>
            <a:r>
              <a:rPr lang="en-US" sz="2000" dirty="0"/>
              <a:t>Cities</a:t>
            </a:r>
          </a:p>
          <a:p>
            <a:pPr lvl="1"/>
            <a:r>
              <a:rPr lang="en-US" sz="2000" dirty="0"/>
              <a:t>Water</a:t>
            </a:r>
          </a:p>
          <a:p>
            <a:pPr lvl="1"/>
            <a:r>
              <a:rPr lang="en-US" sz="2000" dirty="0"/>
              <a:t>Roads</a:t>
            </a:r>
          </a:p>
          <a:p>
            <a:pPr lvl="1"/>
            <a:r>
              <a:rPr lang="en-US" sz="2000" dirty="0"/>
              <a:t>State boundaries</a:t>
            </a:r>
          </a:p>
          <a:p>
            <a:pPr lvl="1"/>
            <a:r>
              <a:rPr lang="en-US" sz="2000" dirty="0"/>
              <a:t>National boundary</a:t>
            </a:r>
            <a:endParaRPr lang="en-US" sz="1200" dirty="0"/>
          </a:p>
        </p:txBody>
      </p:sp>
    </p:spTree>
    <p:extLst>
      <p:ext uri="{BB962C8B-B14F-4D97-AF65-F5344CB8AC3E}">
        <p14:creationId xmlns:p14="http://schemas.microsoft.com/office/powerpoint/2010/main" val="2288578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noChangeArrowheads="1"/>
          </p:cNvSpPr>
          <p:nvPr>
            <p:ph type="ctrTitle"/>
          </p:nvPr>
        </p:nvSpPr>
        <p:spPr>
          <a:xfrm>
            <a:off x="2386148" y="1894599"/>
            <a:ext cx="7197726" cy="2421464"/>
          </a:xfrm>
        </p:spPr>
        <p:txBody>
          <a:bodyPr>
            <a:normAutofit/>
          </a:bodyPr>
          <a:lstStyle/>
          <a:p>
            <a:pPr algn="ctr"/>
            <a:r>
              <a:rPr lang="en-US" sz="6000" b="1" dirty="0"/>
              <a:t>Vector Data Vs. </a:t>
            </a:r>
            <a:br>
              <a:rPr lang="en-US" sz="6000" b="1" dirty="0"/>
            </a:br>
            <a:r>
              <a:rPr lang="en-US" sz="6000" b="1" dirty="0"/>
              <a:t>Raster Data</a:t>
            </a:r>
          </a:p>
        </p:txBody>
      </p:sp>
    </p:spTree>
    <p:extLst>
      <p:ext uri="{BB962C8B-B14F-4D97-AF65-F5344CB8AC3E}">
        <p14:creationId xmlns:p14="http://schemas.microsoft.com/office/powerpoint/2010/main" val="33047618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61DDDE80-2DFA-4F2A-B66F-72059846BD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2F9592B8-08DE-48A4-8076-DCEC150BD1B2}"/>
</file>

<file path=customXml/itemProps2.xml><?xml version="1.0" encoding="utf-8"?>
<ds:datastoreItem xmlns:ds="http://schemas.openxmlformats.org/officeDocument/2006/customXml" ds:itemID="{93AC6928-9AF3-4DA8-AE91-065F637709F4}"/>
</file>

<file path=customXml/itemProps3.xml><?xml version="1.0" encoding="utf-8"?>
<ds:datastoreItem xmlns:ds="http://schemas.openxmlformats.org/officeDocument/2006/customXml" ds:itemID="{30683CF6-771C-4AEB-91CF-2F5902EEBA90}"/>
</file>

<file path=docProps/app.xml><?xml version="1.0" encoding="utf-8"?>
<Properties xmlns="http://schemas.openxmlformats.org/officeDocument/2006/extended-properties" xmlns:vt="http://schemas.openxmlformats.org/officeDocument/2006/docPropsVTypes">
  <Template>TM03457452[[fn=Celestial]]</Template>
  <TotalTime>1305</TotalTime>
  <Words>2943</Words>
  <Application>Microsoft Office PowerPoint</Application>
  <PresentationFormat>Widescreen</PresentationFormat>
  <Paragraphs>267</Paragraphs>
  <Slides>35</Slides>
  <Notes>29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35</vt:i4>
      </vt:variant>
    </vt:vector>
  </HeadingPairs>
  <TitlesOfParts>
    <vt:vector size="45" baseType="lpstr">
      <vt:lpstr>Arial</vt:lpstr>
      <vt:lpstr>Arial Black</vt:lpstr>
      <vt:lpstr>AvantGarde Bk BT</vt:lpstr>
      <vt:lpstr>Calibri</vt:lpstr>
      <vt:lpstr>Calibri Light</vt:lpstr>
      <vt:lpstr>Tahoma</vt:lpstr>
      <vt:lpstr>Wingdings</vt:lpstr>
      <vt:lpstr>Celestial</vt:lpstr>
      <vt:lpstr>Clip</vt:lpstr>
      <vt:lpstr>Worksheet</vt:lpstr>
      <vt:lpstr>Open educational resources for introduction  to geographic information systems funded by: USG affordable learning grant</vt:lpstr>
      <vt:lpstr>Overview</vt:lpstr>
      <vt:lpstr>Summary</vt:lpstr>
      <vt:lpstr>Geospatial data models</vt:lpstr>
      <vt:lpstr>Objects and attributes</vt:lpstr>
      <vt:lpstr>Discrete Data </vt:lpstr>
      <vt:lpstr>Continuous Data</vt:lpstr>
      <vt:lpstr>ORGANIZATION OF SPATIAL DATA</vt:lpstr>
      <vt:lpstr>Vector Data Vs.  Raster Data</vt:lpstr>
      <vt:lpstr>Which layers are vector and which are raster?</vt:lpstr>
      <vt:lpstr>Vector  vs.  Raster Data Model</vt:lpstr>
      <vt:lpstr>PowerPoint Presentation</vt:lpstr>
      <vt:lpstr>Spatial Data Models</vt:lpstr>
      <vt:lpstr>PowerPoint Presentation</vt:lpstr>
      <vt:lpstr>What is Raster Data?</vt:lpstr>
      <vt:lpstr>Raster Representation</vt:lpstr>
      <vt:lpstr>Raster Representation</vt:lpstr>
      <vt:lpstr>Raster Representation</vt:lpstr>
      <vt:lpstr>Vector and Raster</vt:lpstr>
      <vt:lpstr>Points</vt:lpstr>
      <vt:lpstr>Lines</vt:lpstr>
      <vt:lpstr>Polygons</vt:lpstr>
      <vt:lpstr>Discrete vs. Continuous</vt:lpstr>
      <vt:lpstr>Value Attribute Table</vt:lpstr>
      <vt:lpstr>Cell Values</vt:lpstr>
      <vt:lpstr>NoData Values</vt:lpstr>
      <vt:lpstr>Cells</vt:lpstr>
      <vt:lpstr>Resolution and Cell Size</vt:lpstr>
      <vt:lpstr>Resolution and Cell Size</vt:lpstr>
      <vt:lpstr>Cell size</vt:lpstr>
      <vt:lpstr>Cell Location</vt:lpstr>
      <vt:lpstr>Raster Data Formats </vt:lpstr>
      <vt:lpstr>Why store data as a raster?</vt:lpstr>
      <vt:lpstr>Other considerations</vt:lpstr>
      <vt:lpstr>Raster vs. Vector</vt:lpstr>
    </vt:vector>
  </TitlesOfParts>
  <Company>University of North Georgia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dc:creator>Allison Bailey</dc:creator>
  <cp:lastModifiedBy>Uli Ingram</cp:lastModifiedBy>
  <cp:revision>48</cp:revision>
  <dcterms:created xsi:type="dcterms:W3CDTF">2020-04-15T19:51:56Z</dcterms:created>
  <dcterms:modified xsi:type="dcterms:W3CDTF">2021-04-29T12:24:53Z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