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1.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64" r:id="rId3"/>
    <p:sldId id="256" r:id="rId4"/>
    <p:sldId id="258" r:id="rId5"/>
    <p:sldId id="259" r:id="rId6"/>
    <p:sldId id="257" r:id="rId7"/>
    <p:sldId id="261" r:id="rId8"/>
    <p:sldId id="262" r:id="rId9"/>
    <p:sldId id="260" r:id="rId10"/>
    <p:sldId id="263"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EC6D47-149B-BF4D-A0C4-C672E568340E}" v="17" dt="2021-03-26T01:04:07.6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6" d="100"/>
          <a:sy n="66" d="100"/>
        </p:scale>
        <p:origin x="63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28"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 Id="rId27"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anuja Dasoju" userId="S::bdasoju@students.kennesaw.edu::605ef41b-7345-45bd-b61e-66abab52c461" providerId="AD" clId="Web-{CCEC6D47-149B-BF4D-A0C4-C672E568340E}"/>
    <pc:docChg chg="modSld">
      <pc:chgData name="Bhanuja Dasoju" userId="S::bdasoju@students.kennesaw.edu::605ef41b-7345-45bd-b61e-66abab52c461" providerId="AD" clId="Web-{CCEC6D47-149B-BF4D-A0C4-C672E568340E}" dt="2021-03-26T01:04:07.624" v="13"/>
      <pc:docMkLst>
        <pc:docMk/>
      </pc:docMkLst>
      <pc:sldChg chg="modSp">
        <pc:chgData name="Bhanuja Dasoju" userId="S::bdasoju@students.kennesaw.edu::605ef41b-7345-45bd-b61e-66abab52c461" providerId="AD" clId="Web-{CCEC6D47-149B-BF4D-A0C4-C672E568340E}" dt="2021-03-26T00:55:22.248" v="0" actId="1076"/>
        <pc:sldMkLst>
          <pc:docMk/>
          <pc:sldMk cId="594018984" sldId="258"/>
        </pc:sldMkLst>
        <pc:picChg chg="mod">
          <ac:chgData name="Bhanuja Dasoju" userId="S::bdasoju@students.kennesaw.edu::605ef41b-7345-45bd-b61e-66abab52c461" providerId="AD" clId="Web-{CCEC6D47-149B-BF4D-A0C4-C672E568340E}" dt="2021-03-26T00:55:22.248" v="0" actId="1076"/>
          <ac:picMkLst>
            <pc:docMk/>
            <pc:sldMk cId="594018984" sldId="258"/>
            <ac:picMk id="4" creationId="{1298F585-C25D-4F9C-87FE-91F655BFD015}"/>
          </ac:picMkLst>
        </pc:picChg>
      </pc:sldChg>
      <pc:sldChg chg="modSp">
        <pc:chgData name="Bhanuja Dasoju" userId="S::bdasoju@students.kennesaw.edu::605ef41b-7345-45bd-b61e-66abab52c461" providerId="AD" clId="Web-{CCEC6D47-149B-BF4D-A0C4-C672E568340E}" dt="2021-03-26T00:55:57.140" v="1"/>
        <pc:sldMkLst>
          <pc:docMk/>
          <pc:sldMk cId="3388324984" sldId="267"/>
        </pc:sldMkLst>
        <pc:picChg chg="mod">
          <ac:chgData name="Bhanuja Dasoju" userId="S::bdasoju@students.kennesaw.edu::605ef41b-7345-45bd-b61e-66abab52c461" providerId="AD" clId="Web-{CCEC6D47-149B-BF4D-A0C4-C672E568340E}" dt="2021-03-26T00:55:57.140" v="1"/>
          <ac:picMkLst>
            <pc:docMk/>
            <pc:sldMk cId="3388324984" sldId="267"/>
            <ac:picMk id="6" creationId="{720B4C27-B484-489B-A8C5-E0C6A4333C14}"/>
          </ac:picMkLst>
        </pc:picChg>
      </pc:sldChg>
      <pc:sldChg chg="modSp">
        <pc:chgData name="Bhanuja Dasoju" userId="S::bdasoju@students.kennesaw.edu::605ef41b-7345-45bd-b61e-66abab52c461" providerId="AD" clId="Web-{CCEC6D47-149B-BF4D-A0C4-C672E568340E}" dt="2021-03-26T01:02:20.418" v="5"/>
        <pc:sldMkLst>
          <pc:docMk/>
          <pc:sldMk cId="1761627926" sldId="268"/>
        </pc:sldMkLst>
        <pc:picChg chg="mod">
          <ac:chgData name="Bhanuja Dasoju" userId="S::bdasoju@students.kennesaw.edu::605ef41b-7345-45bd-b61e-66abab52c461" providerId="AD" clId="Web-{CCEC6D47-149B-BF4D-A0C4-C672E568340E}" dt="2021-03-26T01:02:20.418" v="5"/>
          <ac:picMkLst>
            <pc:docMk/>
            <pc:sldMk cId="1761627926" sldId="268"/>
            <ac:picMk id="5" creationId="{A40D3ED2-B721-45DE-A949-69F0B11D604E}"/>
          </ac:picMkLst>
        </pc:picChg>
      </pc:sldChg>
      <pc:sldChg chg="modSp">
        <pc:chgData name="Bhanuja Dasoju" userId="S::bdasoju@students.kennesaw.edu::605ef41b-7345-45bd-b61e-66abab52c461" providerId="AD" clId="Web-{CCEC6D47-149B-BF4D-A0C4-C672E568340E}" dt="2021-03-26T01:02:59.247" v="6"/>
        <pc:sldMkLst>
          <pc:docMk/>
          <pc:sldMk cId="2121627209" sldId="269"/>
        </pc:sldMkLst>
        <pc:picChg chg="mod">
          <ac:chgData name="Bhanuja Dasoju" userId="S::bdasoju@students.kennesaw.edu::605ef41b-7345-45bd-b61e-66abab52c461" providerId="AD" clId="Web-{CCEC6D47-149B-BF4D-A0C4-C672E568340E}" dt="2021-03-26T01:02:59.247" v="6"/>
          <ac:picMkLst>
            <pc:docMk/>
            <pc:sldMk cId="2121627209" sldId="269"/>
            <ac:picMk id="7" creationId="{3FBE0488-DD54-4ACE-882F-048131CD8261}"/>
          </ac:picMkLst>
        </pc:picChg>
      </pc:sldChg>
      <pc:sldChg chg="modSp">
        <pc:chgData name="Bhanuja Dasoju" userId="S::bdasoju@students.kennesaw.edu::605ef41b-7345-45bd-b61e-66abab52c461" providerId="AD" clId="Web-{CCEC6D47-149B-BF4D-A0C4-C672E568340E}" dt="2021-03-26T01:03:20.513" v="8"/>
        <pc:sldMkLst>
          <pc:docMk/>
          <pc:sldMk cId="891389088" sldId="270"/>
        </pc:sldMkLst>
        <pc:picChg chg="mod">
          <ac:chgData name="Bhanuja Dasoju" userId="S::bdasoju@students.kennesaw.edu::605ef41b-7345-45bd-b61e-66abab52c461" providerId="AD" clId="Web-{CCEC6D47-149B-BF4D-A0C4-C672E568340E}" dt="2021-03-26T01:03:20.513" v="8"/>
          <ac:picMkLst>
            <pc:docMk/>
            <pc:sldMk cId="891389088" sldId="270"/>
            <ac:picMk id="6" creationId="{4AFBEA07-F567-4744-812E-1938405DC09E}"/>
          </ac:picMkLst>
        </pc:picChg>
      </pc:sldChg>
      <pc:sldChg chg="modSp">
        <pc:chgData name="Bhanuja Dasoju" userId="S::bdasoju@students.kennesaw.edu::605ef41b-7345-45bd-b61e-66abab52c461" providerId="AD" clId="Web-{CCEC6D47-149B-BF4D-A0C4-C672E568340E}" dt="2021-03-26T01:04:07.624" v="13"/>
        <pc:sldMkLst>
          <pc:docMk/>
          <pc:sldMk cId="2615400478" sldId="271"/>
        </pc:sldMkLst>
        <pc:spChg chg="mod">
          <ac:chgData name="Bhanuja Dasoju" userId="S::bdasoju@students.kennesaw.edu::605ef41b-7345-45bd-b61e-66abab52c461" providerId="AD" clId="Web-{CCEC6D47-149B-BF4D-A0C4-C672E568340E}" dt="2021-03-26T01:03:34.905" v="10" actId="20577"/>
          <ac:spMkLst>
            <pc:docMk/>
            <pc:sldMk cId="2615400478" sldId="271"/>
            <ac:spMk id="4" creationId="{DCADC218-62D2-40AA-8E2F-82F98EB204A9}"/>
          </ac:spMkLst>
        </pc:spChg>
        <pc:picChg chg="mod">
          <ac:chgData name="Bhanuja Dasoju" userId="S::bdasoju@students.kennesaw.edu::605ef41b-7345-45bd-b61e-66abab52c461" providerId="AD" clId="Web-{CCEC6D47-149B-BF4D-A0C4-C672E568340E}" dt="2021-03-26T01:04:07.624" v="13"/>
          <ac:picMkLst>
            <pc:docMk/>
            <pc:sldMk cId="2615400478" sldId="271"/>
            <ac:picMk id="7" creationId="{35B4BD23-2015-4FF6-922A-90D5BA2CBE2C}"/>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51F17-CDBD-494B-8A8E-7C685A318B9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8A781-E4AB-458B-9984-0EBEF88074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5CA6496-3726-41A1-A024-1AC51BAAE547}"/>
              </a:ext>
            </a:extLst>
          </p:cNvPr>
          <p:cNvSpPr>
            <a:spLocks noGrp="1"/>
          </p:cNvSpPr>
          <p:nvPr>
            <p:ph type="dt" sz="half" idx="10"/>
          </p:nvPr>
        </p:nvSpPr>
        <p:spPr/>
        <p:txBody>
          <a:bodyPr/>
          <a:lstStyle/>
          <a:p>
            <a:fld id="{C993831A-A38B-437C-A3BE-D4676AED4F55}" type="datetimeFigureOut">
              <a:rPr lang="en-US" smtClean="0"/>
              <a:t>4/29/2021</a:t>
            </a:fld>
            <a:endParaRPr lang="en-US"/>
          </a:p>
        </p:txBody>
      </p:sp>
      <p:sp>
        <p:nvSpPr>
          <p:cNvPr id="5" name="Footer Placeholder 4">
            <a:extLst>
              <a:ext uri="{FF2B5EF4-FFF2-40B4-BE49-F238E27FC236}">
                <a16:creationId xmlns:a16="http://schemas.microsoft.com/office/drawing/2014/main" id="{DBB0BCE7-DFD2-4704-BA92-BAA84DA230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78EA0E-ECA1-44CB-9ABB-859DB3611DC3}"/>
              </a:ext>
            </a:extLst>
          </p:cNvPr>
          <p:cNvSpPr>
            <a:spLocks noGrp="1"/>
          </p:cNvSpPr>
          <p:nvPr>
            <p:ph type="sldNum" sz="quarter" idx="12"/>
          </p:nvPr>
        </p:nvSpPr>
        <p:spPr/>
        <p:txBody>
          <a:bodyPr/>
          <a:lstStyle/>
          <a:p>
            <a:fld id="{86679ED3-5E74-4FF4-8F1F-9518A511E80F}" type="slidenum">
              <a:rPr lang="en-US" smtClean="0"/>
              <a:t>‹#›</a:t>
            </a:fld>
            <a:endParaRPr lang="en-US"/>
          </a:p>
        </p:txBody>
      </p:sp>
    </p:spTree>
    <p:extLst>
      <p:ext uri="{BB962C8B-B14F-4D97-AF65-F5344CB8AC3E}">
        <p14:creationId xmlns:p14="http://schemas.microsoft.com/office/powerpoint/2010/main" val="2577646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CE005-785A-4545-B060-5E24B767C8E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4BED419-B0F5-4E46-BD3A-B4A5636DD5E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D77FF-5051-4E77-9EE9-30EBB8A64601}"/>
              </a:ext>
            </a:extLst>
          </p:cNvPr>
          <p:cNvSpPr>
            <a:spLocks noGrp="1"/>
          </p:cNvSpPr>
          <p:nvPr>
            <p:ph type="dt" sz="half" idx="10"/>
          </p:nvPr>
        </p:nvSpPr>
        <p:spPr/>
        <p:txBody>
          <a:bodyPr/>
          <a:lstStyle/>
          <a:p>
            <a:fld id="{C993831A-A38B-437C-A3BE-D4676AED4F55}" type="datetimeFigureOut">
              <a:rPr lang="en-US" smtClean="0"/>
              <a:t>4/29/2021</a:t>
            </a:fld>
            <a:endParaRPr lang="en-US"/>
          </a:p>
        </p:txBody>
      </p:sp>
      <p:sp>
        <p:nvSpPr>
          <p:cNvPr id="5" name="Footer Placeholder 4">
            <a:extLst>
              <a:ext uri="{FF2B5EF4-FFF2-40B4-BE49-F238E27FC236}">
                <a16:creationId xmlns:a16="http://schemas.microsoft.com/office/drawing/2014/main" id="{ED91450F-E6B0-4B87-BE80-FE9EB774DF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EAC2F7-05E7-46BC-AAD4-65692A85A1E0}"/>
              </a:ext>
            </a:extLst>
          </p:cNvPr>
          <p:cNvSpPr>
            <a:spLocks noGrp="1"/>
          </p:cNvSpPr>
          <p:nvPr>
            <p:ph type="sldNum" sz="quarter" idx="12"/>
          </p:nvPr>
        </p:nvSpPr>
        <p:spPr/>
        <p:txBody>
          <a:bodyPr/>
          <a:lstStyle/>
          <a:p>
            <a:fld id="{86679ED3-5E74-4FF4-8F1F-9518A511E80F}" type="slidenum">
              <a:rPr lang="en-US" smtClean="0"/>
              <a:t>‹#›</a:t>
            </a:fld>
            <a:endParaRPr lang="en-US"/>
          </a:p>
        </p:txBody>
      </p:sp>
    </p:spTree>
    <p:extLst>
      <p:ext uri="{BB962C8B-B14F-4D97-AF65-F5344CB8AC3E}">
        <p14:creationId xmlns:p14="http://schemas.microsoft.com/office/powerpoint/2010/main" val="4055132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906AF6-62D3-41B3-BBB2-3E9915780A7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CC9AFC0-C672-41A5-97DB-4AF4E81538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ABD372-2E41-4E6C-938B-A16CA8EDABD4}"/>
              </a:ext>
            </a:extLst>
          </p:cNvPr>
          <p:cNvSpPr>
            <a:spLocks noGrp="1"/>
          </p:cNvSpPr>
          <p:nvPr>
            <p:ph type="dt" sz="half" idx="10"/>
          </p:nvPr>
        </p:nvSpPr>
        <p:spPr/>
        <p:txBody>
          <a:bodyPr/>
          <a:lstStyle/>
          <a:p>
            <a:fld id="{C993831A-A38B-437C-A3BE-D4676AED4F55}" type="datetimeFigureOut">
              <a:rPr lang="en-US" smtClean="0"/>
              <a:t>4/29/2021</a:t>
            </a:fld>
            <a:endParaRPr lang="en-US"/>
          </a:p>
        </p:txBody>
      </p:sp>
      <p:sp>
        <p:nvSpPr>
          <p:cNvPr id="5" name="Footer Placeholder 4">
            <a:extLst>
              <a:ext uri="{FF2B5EF4-FFF2-40B4-BE49-F238E27FC236}">
                <a16:creationId xmlns:a16="http://schemas.microsoft.com/office/drawing/2014/main" id="{8012E1A9-A62B-427F-BD4E-E6419C418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1501EB-5942-4786-AC20-F47B61363588}"/>
              </a:ext>
            </a:extLst>
          </p:cNvPr>
          <p:cNvSpPr>
            <a:spLocks noGrp="1"/>
          </p:cNvSpPr>
          <p:nvPr>
            <p:ph type="sldNum" sz="quarter" idx="12"/>
          </p:nvPr>
        </p:nvSpPr>
        <p:spPr/>
        <p:txBody>
          <a:bodyPr/>
          <a:lstStyle/>
          <a:p>
            <a:fld id="{86679ED3-5E74-4FF4-8F1F-9518A511E80F}" type="slidenum">
              <a:rPr lang="en-US" smtClean="0"/>
              <a:t>‹#›</a:t>
            </a:fld>
            <a:endParaRPr lang="en-US"/>
          </a:p>
        </p:txBody>
      </p:sp>
    </p:spTree>
    <p:extLst>
      <p:ext uri="{BB962C8B-B14F-4D97-AF65-F5344CB8AC3E}">
        <p14:creationId xmlns:p14="http://schemas.microsoft.com/office/powerpoint/2010/main" val="34366046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a:xfrm>
            <a:off x="3962399" y="5870575"/>
            <a:ext cx="4893958" cy="377825"/>
          </a:xfrm>
        </p:spPr>
        <p:txBody>
          <a:bodyPr/>
          <a:lstStyle/>
          <a:p>
            <a:endParaRPr lang="en-US"/>
          </a:p>
        </p:txBody>
      </p:sp>
      <p:sp>
        <p:nvSpPr>
          <p:cNvPr id="6" name="Slide Number Placeholder 5"/>
          <p:cNvSpPr>
            <a:spLocks noGrp="1"/>
          </p:cNvSpPr>
          <p:nvPr>
            <p:ph type="sldNum" sz="quarter" idx="12"/>
          </p:nvPr>
        </p:nvSpPr>
        <p:spPr>
          <a:xfrm>
            <a:off x="10608958" y="5870575"/>
            <a:ext cx="551167" cy="377825"/>
          </a:xfrm>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196167692"/>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26667173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1685442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915105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9E48D69-0226-4565-8385-AE53AB2A798E}" type="datetimeFigureOut">
              <a:rPr lang="en-US" smtClean="0"/>
              <a:t>4/29/2021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8039994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9E48D69-0226-4565-8385-AE53AB2A798E}" type="datetimeFigureOut">
              <a:rPr lang="en-US" smtClean="0"/>
              <a:t>4/29/2021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21007834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29E48D69-0226-4565-8385-AE53AB2A798E}" type="datetimeFigureOut">
              <a:rPr lang="en-US" smtClean="0"/>
              <a:t>4/29/2021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2431192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657463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0096E-5590-48BA-A3DE-F8D0B85BDC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5ED4828-7F8D-4FB1-BE7E-437F1A5E8C6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BB403A-2D1C-493C-9150-CCBC36159217}"/>
              </a:ext>
            </a:extLst>
          </p:cNvPr>
          <p:cNvSpPr>
            <a:spLocks noGrp="1"/>
          </p:cNvSpPr>
          <p:nvPr>
            <p:ph type="dt" sz="half" idx="10"/>
          </p:nvPr>
        </p:nvSpPr>
        <p:spPr/>
        <p:txBody>
          <a:bodyPr/>
          <a:lstStyle/>
          <a:p>
            <a:fld id="{C993831A-A38B-437C-A3BE-D4676AED4F55}" type="datetimeFigureOut">
              <a:rPr lang="en-US" smtClean="0"/>
              <a:t>4/29/2021</a:t>
            </a:fld>
            <a:endParaRPr lang="en-US"/>
          </a:p>
        </p:txBody>
      </p:sp>
      <p:sp>
        <p:nvSpPr>
          <p:cNvPr id="5" name="Footer Placeholder 4">
            <a:extLst>
              <a:ext uri="{FF2B5EF4-FFF2-40B4-BE49-F238E27FC236}">
                <a16:creationId xmlns:a16="http://schemas.microsoft.com/office/drawing/2014/main" id="{961DEB9A-0858-4CC7-BB50-64E19DAB53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089D73-948A-42D2-BBE2-BBF105A0F93B}"/>
              </a:ext>
            </a:extLst>
          </p:cNvPr>
          <p:cNvSpPr>
            <a:spLocks noGrp="1"/>
          </p:cNvSpPr>
          <p:nvPr>
            <p:ph type="sldNum" sz="quarter" idx="12"/>
          </p:nvPr>
        </p:nvSpPr>
        <p:spPr/>
        <p:txBody>
          <a:bodyPr/>
          <a:lstStyle/>
          <a:p>
            <a:fld id="{86679ED3-5E74-4FF4-8F1F-9518A511E80F}" type="slidenum">
              <a:rPr lang="en-US" smtClean="0"/>
              <a:t>‹#›</a:t>
            </a:fld>
            <a:endParaRPr lang="en-US"/>
          </a:p>
        </p:txBody>
      </p:sp>
    </p:spTree>
    <p:extLst>
      <p:ext uri="{BB962C8B-B14F-4D97-AF65-F5344CB8AC3E}">
        <p14:creationId xmlns:p14="http://schemas.microsoft.com/office/powerpoint/2010/main" val="15816180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20538590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9E48D69-0226-4565-8385-AE53AB2A798E}" type="datetimeFigureOut">
              <a:rPr lang="en-US" smtClean="0"/>
              <a:t>4/29/2021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8249457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7167570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29301692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25733455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1524196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24452794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30445246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E48D69-0226-4565-8385-AE53AB2A798E}" type="datetimeFigureOut">
              <a:rPr lang="en-US" smtClean="0"/>
              <a:t>4/29/2021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3A2C81-FE62-463E-A82C-7241F583C8D7}" type="slidenum">
              <a:rPr lang="en-US" smtClean="0"/>
              <a:t>‹#›</a:t>
            </a:fld>
            <a:endParaRPr lang="en-US"/>
          </a:p>
        </p:txBody>
      </p:sp>
    </p:spTree>
    <p:extLst>
      <p:ext uri="{BB962C8B-B14F-4D97-AF65-F5344CB8AC3E}">
        <p14:creationId xmlns:p14="http://schemas.microsoft.com/office/powerpoint/2010/main" val="861753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8B7E1-7122-452A-8E3B-FB60BA4548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C60A23-C114-4CE8-96E3-D80D6E10DE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5D2A7E-725E-4A33-AD02-4A14EF9B6EC3}"/>
              </a:ext>
            </a:extLst>
          </p:cNvPr>
          <p:cNvSpPr>
            <a:spLocks noGrp="1"/>
          </p:cNvSpPr>
          <p:nvPr>
            <p:ph type="dt" sz="half" idx="10"/>
          </p:nvPr>
        </p:nvSpPr>
        <p:spPr/>
        <p:txBody>
          <a:bodyPr/>
          <a:lstStyle/>
          <a:p>
            <a:fld id="{C993831A-A38B-437C-A3BE-D4676AED4F55}" type="datetimeFigureOut">
              <a:rPr lang="en-US" smtClean="0"/>
              <a:t>4/29/2021</a:t>
            </a:fld>
            <a:endParaRPr lang="en-US"/>
          </a:p>
        </p:txBody>
      </p:sp>
      <p:sp>
        <p:nvSpPr>
          <p:cNvPr id="5" name="Footer Placeholder 4">
            <a:extLst>
              <a:ext uri="{FF2B5EF4-FFF2-40B4-BE49-F238E27FC236}">
                <a16:creationId xmlns:a16="http://schemas.microsoft.com/office/drawing/2014/main" id="{04E8BC5D-10E6-4FF1-A343-83B318D784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DB7893-EB15-45C0-AB39-22A14AFC8B27}"/>
              </a:ext>
            </a:extLst>
          </p:cNvPr>
          <p:cNvSpPr>
            <a:spLocks noGrp="1"/>
          </p:cNvSpPr>
          <p:nvPr>
            <p:ph type="sldNum" sz="quarter" idx="12"/>
          </p:nvPr>
        </p:nvSpPr>
        <p:spPr/>
        <p:txBody>
          <a:bodyPr/>
          <a:lstStyle/>
          <a:p>
            <a:fld id="{86679ED3-5E74-4FF4-8F1F-9518A511E80F}" type="slidenum">
              <a:rPr lang="en-US" smtClean="0"/>
              <a:t>‹#›</a:t>
            </a:fld>
            <a:endParaRPr lang="en-US"/>
          </a:p>
        </p:txBody>
      </p:sp>
    </p:spTree>
    <p:extLst>
      <p:ext uri="{BB962C8B-B14F-4D97-AF65-F5344CB8AC3E}">
        <p14:creationId xmlns:p14="http://schemas.microsoft.com/office/powerpoint/2010/main" val="2296955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0F469-B965-4116-B7EB-80A2FB1AD4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BF3FBD-D319-4EA3-9A65-A4BF48A920A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2E7542E-C74D-4079-95E6-012C4E1D69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CB9CEC9-475D-48BD-B164-5DC2739659CE}"/>
              </a:ext>
            </a:extLst>
          </p:cNvPr>
          <p:cNvSpPr>
            <a:spLocks noGrp="1"/>
          </p:cNvSpPr>
          <p:nvPr>
            <p:ph type="dt" sz="half" idx="10"/>
          </p:nvPr>
        </p:nvSpPr>
        <p:spPr/>
        <p:txBody>
          <a:bodyPr/>
          <a:lstStyle/>
          <a:p>
            <a:fld id="{C993831A-A38B-437C-A3BE-D4676AED4F55}" type="datetimeFigureOut">
              <a:rPr lang="en-US" smtClean="0"/>
              <a:t>4/29/2021</a:t>
            </a:fld>
            <a:endParaRPr lang="en-US"/>
          </a:p>
        </p:txBody>
      </p:sp>
      <p:sp>
        <p:nvSpPr>
          <p:cNvPr id="6" name="Footer Placeholder 5">
            <a:extLst>
              <a:ext uri="{FF2B5EF4-FFF2-40B4-BE49-F238E27FC236}">
                <a16:creationId xmlns:a16="http://schemas.microsoft.com/office/drawing/2014/main" id="{0105C8BD-B432-4CA0-A1DD-58B5053EE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4C6FFB-9C6B-4CA7-8420-66C5AA8C96E1}"/>
              </a:ext>
            </a:extLst>
          </p:cNvPr>
          <p:cNvSpPr>
            <a:spLocks noGrp="1"/>
          </p:cNvSpPr>
          <p:nvPr>
            <p:ph type="sldNum" sz="quarter" idx="12"/>
          </p:nvPr>
        </p:nvSpPr>
        <p:spPr/>
        <p:txBody>
          <a:bodyPr/>
          <a:lstStyle/>
          <a:p>
            <a:fld id="{86679ED3-5E74-4FF4-8F1F-9518A511E80F}" type="slidenum">
              <a:rPr lang="en-US" smtClean="0"/>
              <a:t>‹#›</a:t>
            </a:fld>
            <a:endParaRPr lang="en-US"/>
          </a:p>
        </p:txBody>
      </p:sp>
    </p:spTree>
    <p:extLst>
      <p:ext uri="{BB962C8B-B14F-4D97-AF65-F5344CB8AC3E}">
        <p14:creationId xmlns:p14="http://schemas.microsoft.com/office/powerpoint/2010/main" val="3649809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556B7-09BC-40D9-80CE-167DF7DB7D2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4519716-068E-48B8-AEA8-CB67F545E8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D301F40-7F01-4854-8808-DF20EFC9BF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669C0E-C348-4021-89F1-41FDC3DF96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C6A610-FAF7-4678-B5F4-BC097C8F21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C999D8-5408-412A-A11F-AD75C11A036E}"/>
              </a:ext>
            </a:extLst>
          </p:cNvPr>
          <p:cNvSpPr>
            <a:spLocks noGrp="1"/>
          </p:cNvSpPr>
          <p:nvPr>
            <p:ph type="dt" sz="half" idx="10"/>
          </p:nvPr>
        </p:nvSpPr>
        <p:spPr/>
        <p:txBody>
          <a:bodyPr/>
          <a:lstStyle/>
          <a:p>
            <a:fld id="{C993831A-A38B-437C-A3BE-D4676AED4F55}" type="datetimeFigureOut">
              <a:rPr lang="en-US" smtClean="0"/>
              <a:t>4/29/2021</a:t>
            </a:fld>
            <a:endParaRPr lang="en-US"/>
          </a:p>
        </p:txBody>
      </p:sp>
      <p:sp>
        <p:nvSpPr>
          <p:cNvPr id="8" name="Footer Placeholder 7">
            <a:extLst>
              <a:ext uri="{FF2B5EF4-FFF2-40B4-BE49-F238E27FC236}">
                <a16:creationId xmlns:a16="http://schemas.microsoft.com/office/drawing/2014/main" id="{CB19FEB5-AAF5-47F1-A144-F7B304C67A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288A6A2-F054-4990-8766-9C988A812FDD}"/>
              </a:ext>
            </a:extLst>
          </p:cNvPr>
          <p:cNvSpPr>
            <a:spLocks noGrp="1"/>
          </p:cNvSpPr>
          <p:nvPr>
            <p:ph type="sldNum" sz="quarter" idx="12"/>
          </p:nvPr>
        </p:nvSpPr>
        <p:spPr/>
        <p:txBody>
          <a:bodyPr/>
          <a:lstStyle/>
          <a:p>
            <a:fld id="{86679ED3-5E74-4FF4-8F1F-9518A511E80F}" type="slidenum">
              <a:rPr lang="en-US" smtClean="0"/>
              <a:t>‹#›</a:t>
            </a:fld>
            <a:endParaRPr lang="en-US"/>
          </a:p>
        </p:txBody>
      </p:sp>
    </p:spTree>
    <p:extLst>
      <p:ext uri="{BB962C8B-B14F-4D97-AF65-F5344CB8AC3E}">
        <p14:creationId xmlns:p14="http://schemas.microsoft.com/office/powerpoint/2010/main" val="622661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69C2E-1D62-4B68-A031-E62DDC3DCA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9F2F3F9-CA14-4914-BE11-14436E0B0676}"/>
              </a:ext>
            </a:extLst>
          </p:cNvPr>
          <p:cNvSpPr>
            <a:spLocks noGrp="1"/>
          </p:cNvSpPr>
          <p:nvPr>
            <p:ph type="dt" sz="half" idx="10"/>
          </p:nvPr>
        </p:nvSpPr>
        <p:spPr/>
        <p:txBody>
          <a:bodyPr/>
          <a:lstStyle/>
          <a:p>
            <a:fld id="{C993831A-A38B-437C-A3BE-D4676AED4F55}" type="datetimeFigureOut">
              <a:rPr lang="en-US" smtClean="0"/>
              <a:t>4/29/2021</a:t>
            </a:fld>
            <a:endParaRPr lang="en-US"/>
          </a:p>
        </p:txBody>
      </p:sp>
      <p:sp>
        <p:nvSpPr>
          <p:cNvPr id="4" name="Footer Placeholder 3">
            <a:extLst>
              <a:ext uri="{FF2B5EF4-FFF2-40B4-BE49-F238E27FC236}">
                <a16:creationId xmlns:a16="http://schemas.microsoft.com/office/drawing/2014/main" id="{E162A8A9-E1D8-4DA6-95C7-16BA332DD1B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4C3D8F-D57C-4169-852D-155719778505}"/>
              </a:ext>
            </a:extLst>
          </p:cNvPr>
          <p:cNvSpPr>
            <a:spLocks noGrp="1"/>
          </p:cNvSpPr>
          <p:nvPr>
            <p:ph type="sldNum" sz="quarter" idx="12"/>
          </p:nvPr>
        </p:nvSpPr>
        <p:spPr/>
        <p:txBody>
          <a:bodyPr/>
          <a:lstStyle/>
          <a:p>
            <a:fld id="{86679ED3-5E74-4FF4-8F1F-9518A511E80F}" type="slidenum">
              <a:rPr lang="en-US" smtClean="0"/>
              <a:t>‹#›</a:t>
            </a:fld>
            <a:endParaRPr lang="en-US"/>
          </a:p>
        </p:txBody>
      </p:sp>
    </p:spTree>
    <p:extLst>
      <p:ext uri="{BB962C8B-B14F-4D97-AF65-F5344CB8AC3E}">
        <p14:creationId xmlns:p14="http://schemas.microsoft.com/office/powerpoint/2010/main" val="252530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EF4DCB-4BA7-40DF-A43E-34CE20DB27FB}"/>
              </a:ext>
            </a:extLst>
          </p:cNvPr>
          <p:cNvSpPr>
            <a:spLocks noGrp="1"/>
          </p:cNvSpPr>
          <p:nvPr>
            <p:ph type="dt" sz="half" idx="10"/>
          </p:nvPr>
        </p:nvSpPr>
        <p:spPr/>
        <p:txBody>
          <a:bodyPr/>
          <a:lstStyle/>
          <a:p>
            <a:fld id="{C993831A-A38B-437C-A3BE-D4676AED4F55}" type="datetimeFigureOut">
              <a:rPr lang="en-US" smtClean="0"/>
              <a:t>4/29/2021</a:t>
            </a:fld>
            <a:endParaRPr lang="en-US"/>
          </a:p>
        </p:txBody>
      </p:sp>
      <p:sp>
        <p:nvSpPr>
          <p:cNvPr id="3" name="Footer Placeholder 2">
            <a:extLst>
              <a:ext uri="{FF2B5EF4-FFF2-40B4-BE49-F238E27FC236}">
                <a16:creationId xmlns:a16="http://schemas.microsoft.com/office/drawing/2014/main" id="{8A3D0BC0-D864-4A30-B5BE-AE83A754C1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CB641DD-9F97-4A89-9A83-C9C1D70E56A4}"/>
              </a:ext>
            </a:extLst>
          </p:cNvPr>
          <p:cNvSpPr>
            <a:spLocks noGrp="1"/>
          </p:cNvSpPr>
          <p:nvPr>
            <p:ph type="sldNum" sz="quarter" idx="12"/>
          </p:nvPr>
        </p:nvSpPr>
        <p:spPr/>
        <p:txBody>
          <a:bodyPr/>
          <a:lstStyle/>
          <a:p>
            <a:fld id="{86679ED3-5E74-4FF4-8F1F-9518A511E80F}" type="slidenum">
              <a:rPr lang="en-US" smtClean="0"/>
              <a:t>‹#›</a:t>
            </a:fld>
            <a:endParaRPr lang="en-US"/>
          </a:p>
        </p:txBody>
      </p:sp>
    </p:spTree>
    <p:extLst>
      <p:ext uri="{BB962C8B-B14F-4D97-AF65-F5344CB8AC3E}">
        <p14:creationId xmlns:p14="http://schemas.microsoft.com/office/powerpoint/2010/main" val="1972087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40F80-18D9-4F61-9266-F4A35BF970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9A25EEC-04DF-4DBE-B4B6-69DECB2843B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03BAA5F-51DF-4972-878C-C0BF75CE63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3A93C1-E490-4D46-9407-52E5986FBCAC}"/>
              </a:ext>
            </a:extLst>
          </p:cNvPr>
          <p:cNvSpPr>
            <a:spLocks noGrp="1"/>
          </p:cNvSpPr>
          <p:nvPr>
            <p:ph type="dt" sz="half" idx="10"/>
          </p:nvPr>
        </p:nvSpPr>
        <p:spPr/>
        <p:txBody>
          <a:bodyPr/>
          <a:lstStyle/>
          <a:p>
            <a:fld id="{C993831A-A38B-437C-A3BE-D4676AED4F55}" type="datetimeFigureOut">
              <a:rPr lang="en-US" smtClean="0"/>
              <a:t>4/29/2021</a:t>
            </a:fld>
            <a:endParaRPr lang="en-US"/>
          </a:p>
        </p:txBody>
      </p:sp>
      <p:sp>
        <p:nvSpPr>
          <p:cNvPr id="6" name="Footer Placeholder 5">
            <a:extLst>
              <a:ext uri="{FF2B5EF4-FFF2-40B4-BE49-F238E27FC236}">
                <a16:creationId xmlns:a16="http://schemas.microsoft.com/office/drawing/2014/main" id="{0CE4E47F-6668-4104-BF89-82C006D8D0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0A2E3B-E5D6-4377-9177-02C8B3208256}"/>
              </a:ext>
            </a:extLst>
          </p:cNvPr>
          <p:cNvSpPr>
            <a:spLocks noGrp="1"/>
          </p:cNvSpPr>
          <p:nvPr>
            <p:ph type="sldNum" sz="quarter" idx="12"/>
          </p:nvPr>
        </p:nvSpPr>
        <p:spPr/>
        <p:txBody>
          <a:bodyPr/>
          <a:lstStyle/>
          <a:p>
            <a:fld id="{86679ED3-5E74-4FF4-8F1F-9518A511E80F}" type="slidenum">
              <a:rPr lang="en-US" smtClean="0"/>
              <a:t>‹#›</a:t>
            </a:fld>
            <a:endParaRPr lang="en-US"/>
          </a:p>
        </p:txBody>
      </p:sp>
    </p:spTree>
    <p:extLst>
      <p:ext uri="{BB962C8B-B14F-4D97-AF65-F5344CB8AC3E}">
        <p14:creationId xmlns:p14="http://schemas.microsoft.com/office/powerpoint/2010/main" val="394568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1C7D1-00B2-43D9-BA4E-772DB9A50B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B90939D-E3F2-43F1-A283-443D1A7CF0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3BE26AD-7D26-415B-92B2-67C929FF16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D4AF10-50ED-49BC-9BC5-B0A543E849D8}"/>
              </a:ext>
            </a:extLst>
          </p:cNvPr>
          <p:cNvSpPr>
            <a:spLocks noGrp="1"/>
          </p:cNvSpPr>
          <p:nvPr>
            <p:ph type="dt" sz="half" idx="10"/>
          </p:nvPr>
        </p:nvSpPr>
        <p:spPr/>
        <p:txBody>
          <a:bodyPr/>
          <a:lstStyle/>
          <a:p>
            <a:fld id="{C993831A-A38B-437C-A3BE-D4676AED4F55}" type="datetimeFigureOut">
              <a:rPr lang="en-US" smtClean="0"/>
              <a:t>4/29/2021</a:t>
            </a:fld>
            <a:endParaRPr lang="en-US"/>
          </a:p>
        </p:txBody>
      </p:sp>
      <p:sp>
        <p:nvSpPr>
          <p:cNvPr id="6" name="Footer Placeholder 5">
            <a:extLst>
              <a:ext uri="{FF2B5EF4-FFF2-40B4-BE49-F238E27FC236}">
                <a16:creationId xmlns:a16="http://schemas.microsoft.com/office/drawing/2014/main" id="{F0BF1108-0C0F-4414-AA10-6E686D3560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A63148-92E3-4C88-A0BB-8038AC126189}"/>
              </a:ext>
            </a:extLst>
          </p:cNvPr>
          <p:cNvSpPr>
            <a:spLocks noGrp="1"/>
          </p:cNvSpPr>
          <p:nvPr>
            <p:ph type="sldNum" sz="quarter" idx="12"/>
          </p:nvPr>
        </p:nvSpPr>
        <p:spPr/>
        <p:txBody>
          <a:bodyPr/>
          <a:lstStyle/>
          <a:p>
            <a:fld id="{86679ED3-5E74-4FF4-8F1F-9518A511E80F}" type="slidenum">
              <a:rPr lang="en-US" smtClean="0"/>
              <a:t>‹#›</a:t>
            </a:fld>
            <a:endParaRPr lang="en-US"/>
          </a:p>
        </p:txBody>
      </p:sp>
    </p:spTree>
    <p:extLst>
      <p:ext uri="{BB962C8B-B14F-4D97-AF65-F5344CB8AC3E}">
        <p14:creationId xmlns:p14="http://schemas.microsoft.com/office/powerpoint/2010/main" val="3925200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6020E2-4D7D-4B55-A662-DF3C1BB526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64C6077-9D8D-4699-830B-1601B02145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B807A-729C-46D1-BE11-6D352BAA4C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93831A-A38B-437C-A3BE-D4676AED4F55}" type="datetimeFigureOut">
              <a:rPr lang="en-US" smtClean="0"/>
              <a:t>4/29/2021</a:t>
            </a:fld>
            <a:endParaRPr lang="en-US"/>
          </a:p>
        </p:txBody>
      </p:sp>
      <p:sp>
        <p:nvSpPr>
          <p:cNvPr id="5" name="Footer Placeholder 4">
            <a:extLst>
              <a:ext uri="{FF2B5EF4-FFF2-40B4-BE49-F238E27FC236}">
                <a16:creationId xmlns:a16="http://schemas.microsoft.com/office/drawing/2014/main" id="{D1A8C052-4365-41B8-854F-8F8206971C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193B5E9-05D4-4C48-A18D-7CA8780312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679ED3-5E74-4FF4-8F1F-9518A511E80F}" type="slidenum">
              <a:rPr lang="en-US" smtClean="0"/>
              <a:t>‹#›</a:t>
            </a:fld>
            <a:endParaRPr lang="en-US"/>
          </a:p>
        </p:txBody>
      </p:sp>
    </p:spTree>
    <p:extLst>
      <p:ext uri="{BB962C8B-B14F-4D97-AF65-F5344CB8AC3E}">
        <p14:creationId xmlns:p14="http://schemas.microsoft.com/office/powerpoint/2010/main" val="2627206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9E48D69-0226-4565-8385-AE53AB2A798E}" type="datetimeFigureOut">
              <a:rPr lang="en-US" smtClean="0"/>
              <a:t>4/29/2021</a:t>
            </a:fld>
            <a:endParaRPr lang="en-US"/>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43A2C81-FE62-463E-A82C-7241F583C8D7}" type="slidenum">
              <a:rPr lang="en-US" smtClean="0"/>
              <a:t>‹#›</a:t>
            </a:fld>
            <a:endParaRPr lang="en-US"/>
          </a:p>
        </p:txBody>
      </p:sp>
    </p:spTree>
    <p:extLst>
      <p:ext uri="{BB962C8B-B14F-4D97-AF65-F5344CB8AC3E}">
        <p14:creationId xmlns:p14="http://schemas.microsoft.com/office/powerpoint/2010/main" val="62655501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urisa.org/about-us/gis-code-of-ethic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384423"/>
            <a:ext cx="12192000" cy="1456267"/>
          </a:xfrm>
        </p:spPr>
        <p:txBody>
          <a:bodyPr>
            <a:normAutofit fontScale="90000"/>
          </a:bodyPr>
          <a:lstStyle/>
          <a:p>
            <a:pPr algn="ctr"/>
            <a:r>
              <a:rPr lang="en-US" sz="3100" dirty="0">
                <a:latin typeface="Arial Black" panose="020B0A04020102020204" pitchFamily="34" charset="0"/>
              </a:rPr>
              <a:t>Open educational resources for introduction </a:t>
            </a:r>
            <a:br>
              <a:rPr lang="en-US" sz="3100" dirty="0">
                <a:latin typeface="Arial Black" panose="020B0A04020102020204" pitchFamily="34" charset="0"/>
              </a:rPr>
            </a:br>
            <a:r>
              <a:rPr lang="en-US" sz="3100" dirty="0">
                <a:latin typeface="Arial Black" panose="020B0A04020102020204" pitchFamily="34" charset="0"/>
              </a:rPr>
              <a:t>to geographic information systems</a:t>
            </a:r>
            <a:br>
              <a:rPr lang="en-US" dirty="0"/>
            </a:br>
            <a:r>
              <a:rPr lang="en-US" dirty="0"/>
              <a:t>funded by: USG affordable learning grant</a:t>
            </a:r>
          </a:p>
        </p:txBody>
      </p:sp>
      <p:pic>
        <p:nvPicPr>
          <p:cNvPr id="13" name="Content Placeholder 12"/>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014187" y="3967272"/>
            <a:ext cx="1936995" cy="1952368"/>
          </a:xfrm>
        </p:spPr>
      </p:pic>
      <p:pic>
        <p:nvPicPr>
          <p:cNvPr id="11" name="Content Placeholder 10"/>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872549" y="4085875"/>
            <a:ext cx="3082834" cy="2322895"/>
          </a:xfrm>
        </p:spPr>
      </p:pic>
      <p:sp>
        <p:nvSpPr>
          <p:cNvPr id="12" name="TextBox 11"/>
          <p:cNvSpPr txBox="1"/>
          <p:nvPr/>
        </p:nvSpPr>
        <p:spPr>
          <a:xfrm>
            <a:off x="0" y="4894218"/>
            <a:ext cx="12192000" cy="175432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Created by:</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Ulrike Ingram</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Allison J. Bailey</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Amber Ignatius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Katayoun Mobasher</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Mark Patterson</a:t>
            </a:r>
          </a:p>
        </p:txBody>
      </p:sp>
      <p:sp>
        <p:nvSpPr>
          <p:cNvPr id="14" name="TextBox 13"/>
          <p:cNvSpPr txBox="1"/>
          <p:nvPr/>
        </p:nvSpPr>
        <p:spPr>
          <a:xfrm>
            <a:off x="2090058" y="2051280"/>
            <a:ext cx="7863840" cy="83099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a:ln>
                  <a:noFill/>
                </a:ln>
                <a:solidFill>
                  <a:prstClr val="white"/>
                </a:solidFill>
                <a:effectLst/>
                <a:uLnTx/>
                <a:uFillTx/>
                <a:latin typeface="Arial Black" panose="020B0A04020102020204" pitchFamily="34" charset="0"/>
              </a:rPr>
              <a:t>Module 12</a:t>
            </a:r>
            <a:endPar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ndParaRPr>
          </a:p>
        </p:txBody>
      </p:sp>
      <p:sp>
        <p:nvSpPr>
          <p:cNvPr id="15" name="TextBox 14"/>
          <p:cNvSpPr txBox="1"/>
          <p:nvPr/>
        </p:nvSpPr>
        <p:spPr>
          <a:xfrm>
            <a:off x="2525486" y="2883911"/>
            <a:ext cx="7141028"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i="0" u="none" strike="noStrike" kern="1200" cap="none" spc="0" normalizeH="0" baseline="0" noProof="0" dirty="0">
                <a:ln>
                  <a:noFill/>
                </a:ln>
                <a:solidFill>
                  <a:prstClr val="white"/>
                </a:solidFill>
                <a:effectLst/>
                <a:uLnTx/>
                <a:uFillTx/>
                <a:latin typeface="Arial Black" panose="020B0A04020102020204" pitchFamily="34" charset="0"/>
              </a:rPr>
              <a:t>Metadata and Ethics</a:t>
            </a:r>
          </a:p>
        </p:txBody>
      </p:sp>
      <p:sp>
        <p:nvSpPr>
          <p:cNvPr id="16" name="TextBox 15"/>
          <p:cNvSpPr txBox="1"/>
          <p:nvPr/>
        </p:nvSpPr>
        <p:spPr>
          <a:xfrm>
            <a:off x="1907177" y="5919640"/>
            <a:ext cx="2151016"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Department of Geography and Anthropology</a:t>
            </a:r>
          </a:p>
        </p:txBody>
      </p:sp>
    </p:spTree>
    <p:extLst>
      <p:ext uri="{BB962C8B-B14F-4D97-AF65-F5344CB8AC3E}">
        <p14:creationId xmlns:p14="http://schemas.microsoft.com/office/powerpoint/2010/main" val="2258309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56112-EE99-4EBA-B2AE-65E08DC6DD56}"/>
              </a:ext>
            </a:extLst>
          </p:cNvPr>
          <p:cNvSpPr>
            <a:spLocks noGrp="1"/>
          </p:cNvSpPr>
          <p:nvPr>
            <p:ph type="title"/>
          </p:nvPr>
        </p:nvSpPr>
        <p:spPr/>
        <p:txBody>
          <a:bodyPr/>
          <a:lstStyle/>
          <a:p>
            <a:r>
              <a:rPr lang="en-US" dirty="0"/>
              <a:t>Metadata</a:t>
            </a:r>
          </a:p>
        </p:txBody>
      </p:sp>
      <p:sp>
        <p:nvSpPr>
          <p:cNvPr id="3" name="Content Placeholder 2">
            <a:extLst>
              <a:ext uri="{FF2B5EF4-FFF2-40B4-BE49-F238E27FC236}">
                <a16:creationId xmlns:a16="http://schemas.microsoft.com/office/drawing/2014/main" id="{068B714D-9F19-4B3A-BD7B-F8C08745BF29}"/>
              </a:ext>
            </a:extLst>
          </p:cNvPr>
          <p:cNvSpPr>
            <a:spLocks noGrp="1"/>
          </p:cNvSpPr>
          <p:nvPr>
            <p:ph idx="1"/>
          </p:nvPr>
        </p:nvSpPr>
        <p:spPr/>
        <p:txBody>
          <a:bodyPr/>
          <a:lstStyle/>
          <a:p>
            <a:r>
              <a:rPr lang="en-US" dirty="0"/>
              <a:t>Simply put, metadata is data about data.</a:t>
            </a:r>
          </a:p>
          <a:p>
            <a:r>
              <a:rPr lang="en-US" dirty="0"/>
              <a:t>It includes information about the content, quality, condition, and other characteristics of data. </a:t>
            </a:r>
          </a:p>
          <a:p>
            <a:r>
              <a:rPr lang="en-US" dirty="0"/>
              <a:t>Metadata provides a way to document information about your data and is essential to the effective use of GIS.  </a:t>
            </a:r>
          </a:p>
          <a:p>
            <a:r>
              <a:rPr lang="en-US" dirty="0"/>
              <a:t>Knowing about your data, will allow you to know how reliable and useful your analysis is and also allows for the effective sharing of data and knowledge with other GIS users. </a:t>
            </a:r>
          </a:p>
        </p:txBody>
      </p:sp>
    </p:spTree>
    <p:extLst>
      <p:ext uri="{BB962C8B-B14F-4D97-AF65-F5344CB8AC3E}">
        <p14:creationId xmlns:p14="http://schemas.microsoft.com/office/powerpoint/2010/main" val="3475942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51344-8976-4902-8E6E-92870480AFD6}"/>
              </a:ext>
            </a:extLst>
          </p:cNvPr>
          <p:cNvSpPr>
            <a:spLocks noGrp="1"/>
          </p:cNvSpPr>
          <p:nvPr>
            <p:ph type="title"/>
          </p:nvPr>
        </p:nvSpPr>
        <p:spPr/>
        <p:txBody>
          <a:bodyPr/>
          <a:lstStyle/>
          <a:p>
            <a:r>
              <a:rPr lang="en-US" dirty="0"/>
              <a:t>GIS Metadata</a:t>
            </a:r>
          </a:p>
        </p:txBody>
      </p:sp>
      <p:sp>
        <p:nvSpPr>
          <p:cNvPr id="3" name="Content Placeholder 2">
            <a:extLst>
              <a:ext uri="{FF2B5EF4-FFF2-40B4-BE49-F238E27FC236}">
                <a16:creationId xmlns:a16="http://schemas.microsoft.com/office/drawing/2014/main" id="{231CD0BF-22F4-473D-B09F-10DDF21357F1}"/>
              </a:ext>
            </a:extLst>
          </p:cNvPr>
          <p:cNvSpPr>
            <a:spLocks noGrp="1"/>
          </p:cNvSpPr>
          <p:nvPr>
            <p:ph idx="1"/>
          </p:nvPr>
        </p:nvSpPr>
        <p:spPr/>
        <p:txBody>
          <a:bodyPr/>
          <a:lstStyle/>
          <a:p>
            <a:r>
              <a:rPr lang="en-US" dirty="0">
                <a:latin typeface="Lato"/>
              </a:rPr>
              <a:t>GIS metadata records document the who, what, when, where, how, and why of spatial data.</a:t>
            </a:r>
            <a:endParaRPr lang="en-US" dirty="0"/>
          </a:p>
          <a:p>
            <a:r>
              <a:rPr lang="en-US" dirty="0"/>
              <a:t>The Federal Geographic Data Committee (FGDC) identifies several pieces of information that should be included as metadata.</a:t>
            </a:r>
          </a:p>
          <a:p>
            <a:r>
              <a:rPr lang="en-US" dirty="0"/>
              <a:t>It also provides a common format for compiling metadata.</a:t>
            </a:r>
          </a:p>
          <a:p>
            <a:pPr marL="0" indent="0">
              <a:buNone/>
            </a:pPr>
            <a:endParaRPr lang="en-US" dirty="0"/>
          </a:p>
        </p:txBody>
      </p:sp>
    </p:spTree>
    <p:extLst>
      <p:ext uri="{BB962C8B-B14F-4D97-AF65-F5344CB8AC3E}">
        <p14:creationId xmlns:p14="http://schemas.microsoft.com/office/powerpoint/2010/main" val="1345121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AA79E-675A-4AF0-AFD8-BCF257D0C014}"/>
              </a:ext>
            </a:extLst>
          </p:cNvPr>
          <p:cNvSpPr>
            <a:spLocks noGrp="1"/>
          </p:cNvSpPr>
          <p:nvPr>
            <p:ph type="title"/>
          </p:nvPr>
        </p:nvSpPr>
        <p:spPr/>
        <p:txBody>
          <a:bodyPr/>
          <a:lstStyle/>
          <a:p>
            <a:r>
              <a:rPr lang="en-US" dirty="0"/>
              <a:t>GIS Metadata</a:t>
            </a:r>
          </a:p>
        </p:txBody>
      </p:sp>
      <p:pic>
        <p:nvPicPr>
          <p:cNvPr id="6" name="Content Placeholder 5" descr="Example of Metadata from ArcGIS Pro">
            <a:extLst>
              <a:ext uri="{FF2B5EF4-FFF2-40B4-BE49-F238E27FC236}">
                <a16:creationId xmlns:a16="http://schemas.microsoft.com/office/drawing/2014/main" id="{720B4C27-B484-489B-A8C5-E0C6A4333C14}"/>
              </a:ext>
            </a:extLst>
          </p:cNvPr>
          <p:cNvPicPr>
            <a:picLocks noGrp="1" noChangeAspect="1"/>
          </p:cNvPicPr>
          <p:nvPr>
            <p:ph idx="1"/>
          </p:nvPr>
        </p:nvPicPr>
        <p:blipFill>
          <a:blip r:embed="rId2"/>
          <a:stretch>
            <a:fillRect/>
          </a:stretch>
        </p:blipFill>
        <p:spPr>
          <a:xfrm>
            <a:off x="5587853" y="987425"/>
            <a:ext cx="5362869" cy="4873625"/>
          </a:xfrm>
          <a:prstGeom prst="rect">
            <a:avLst/>
          </a:prstGeom>
        </p:spPr>
      </p:pic>
      <p:sp>
        <p:nvSpPr>
          <p:cNvPr id="5" name="Text Placeholder 4">
            <a:extLst>
              <a:ext uri="{FF2B5EF4-FFF2-40B4-BE49-F238E27FC236}">
                <a16:creationId xmlns:a16="http://schemas.microsoft.com/office/drawing/2014/main" id="{E52D7C65-77E0-4469-BCF1-CB9E54C105F1}"/>
              </a:ext>
            </a:extLst>
          </p:cNvPr>
          <p:cNvSpPr>
            <a:spLocks noGrp="1"/>
          </p:cNvSpPr>
          <p:nvPr>
            <p:ph type="body" sz="half" idx="2"/>
          </p:nvPr>
        </p:nvSpPr>
        <p:spPr/>
        <p:txBody>
          <a:bodyPr/>
          <a:lstStyle/>
          <a:p>
            <a:pPr marL="285750" indent="-285750">
              <a:buFont typeface="Arial" panose="020B0604020202020204" pitchFamily="34" charset="0"/>
              <a:buChar char="•"/>
            </a:pPr>
            <a:r>
              <a:rPr lang="en-US" dirty="0"/>
              <a:t>Here is an example of metadata from ArcGIS Pro.</a:t>
            </a:r>
          </a:p>
          <a:p>
            <a:pPr marL="285750" indent="-285750">
              <a:buFont typeface="Arial" panose="020B0604020202020204" pitchFamily="34" charset="0"/>
              <a:buChar char="•"/>
            </a:pPr>
            <a:r>
              <a:rPr lang="en-US" dirty="0"/>
              <a:t>It contains a summary, descriptive information, the conditions under which it can be used…</a:t>
            </a:r>
          </a:p>
        </p:txBody>
      </p:sp>
    </p:spTree>
    <p:extLst>
      <p:ext uri="{BB962C8B-B14F-4D97-AF65-F5344CB8AC3E}">
        <p14:creationId xmlns:p14="http://schemas.microsoft.com/office/powerpoint/2010/main" val="3388324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731C8-F2A2-41BC-972A-AE8DF0D9AA5F}"/>
              </a:ext>
            </a:extLst>
          </p:cNvPr>
          <p:cNvSpPr>
            <a:spLocks noGrp="1"/>
          </p:cNvSpPr>
          <p:nvPr>
            <p:ph type="title"/>
          </p:nvPr>
        </p:nvSpPr>
        <p:spPr/>
        <p:txBody>
          <a:bodyPr/>
          <a:lstStyle/>
          <a:p>
            <a:r>
              <a:rPr lang="en-US" dirty="0"/>
              <a:t>GIS Metadata</a:t>
            </a:r>
          </a:p>
        </p:txBody>
      </p:sp>
      <p:pic>
        <p:nvPicPr>
          <p:cNvPr id="5" name="Content Placeholder 4" descr="Picture showing GIS Meta data which includes spatial information, keywords, source">
            <a:extLst>
              <a:ext uri="{FF2B5EF4-FFF2-40B4-BE49-F238E27FC236}">
                <a16:creationId xmlns:a16="http://schemas.microsoft.com/office/drawing/2014/main" id="{A40D3ED2-B721-45DE-A949-69F0B11D604E}"/>
              </a:ext>
            </a:extLst>
          </p:cNvPr>
          <p:cNvPicPr>
            <a:picLocks noGrp="1" noChangeAspect="1"/>
          </p:cNvPicPr>
          <p:nvPr>
            <p:ph idx="1"/>
          </p:nvPr>
        </p:nvPicPr>
        <p:blipFill>
          <a:blip r:embed="rId2"/>
          <a:stretch>
            <a:fillRect/>
          </a:stretch>
        </p:blipFill>
        <p:spPr>
          <a:xfrm>
            <a:off x="5654695" y="987425"/>
            <a:ext cx="5229185" cy="4873625"/>
          </a:xfrm>
          <a:prstGeom prst="rect">
            <a:avLst/>
          </a:prstGeom>
        </p:spPr>
      </p:pic>
      <p:sp>
        <p:nvSpPr>
          <p:cNvPr id="4" name="Text Placeholder 3">
            <a:extLst>
              <a:ext uri="{FF2B5EF4-FFF2-40B4-BE49-F238E27FC236}">
                <a16:creationId xmlns:a16="http://schemas.microsoft.com/office/drawing/2014/main" id="{DCADC218-62D2-40AA-8E2F-82F98EB204A9}"/>
              </a:ext>
            </a:extLst>
          </p:cNvPr>
          <p:cNvSpPr>
            <a:spLocks noGrp="1"/>
          </p:cNvSpPr>
          <p:nvPr>
            <p:ph type="body" sz="half" idx="2"/>
          </p:nvPr>
        </p:nvSpPr>
        <p:spPr/>
        <p:txBody>
          <a:bodyPr/>
          <a:lstStyle/>
          <a:p>
            <a:pPr marL="285750" indent="-285750">
              <a:buFont typeface="Arial" panose="020B0604020202020204" pitchFamily="34" charset="0"/>
              <a:buChar char="•"/>
            </a:pPr>
            <a:r>
              <a:rPr lang="en-US" dirty="0"/>
              <a:t>Also included are spatial information, keywords, source</a:t>
            </a:r>
          </a:p>
        </p:txBody>
      </p:sp>
    </p:spTree>
    <p:extLst>
      <p:ext uri="{BB962C8B-B14F-4D97-AF65-F5344CB8AC3E}">
        <p14:creationId xmlns:p14="http://schemas.microsoft.com/office/powerpoint/2010/main" val="17616279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731C8-F2A2-41BC-972A-AE8DF0D9AA5F}"/>
              </a:ext>
            </a:extLst>
          </p:cNvPr>
          <p:cNvSpPr>
            <a:spLocks noGrp="1"/>
          </p:cNvSpPr>
          <p:nvPr>
            <p:ph type="title"/>
          </p:nvPr>
        </p:nvSpPr>
        <p:spPr/>
        <p:txBody>
          <a:bodyPr/>
          <a:lstStyle/>
          <a:p>
            <a:r>
              <a:rPr lang="en-US" dirty="0"/>
              <a:t>GIS Metadata</a:t>
            </a:r>
          </a:p>
        </p:txBody>
      </p:sp>
      <p:sp>
        <p:nvSpPr>
          <p:cNvPr id="4" name="Text Placeholder 3">
            <a:extLst>
              <a:ext uri="{FF2B5EF4-FFF2-40B4-BE49-F238E27FC236}">
                <a16:creationId xmlns:a16="http://schemas.microsoft.com/office/drawing/2014/main" id="{DCADC218-62D2-40AA-8E2F-82F98EB204A9}"/>
              </a:ext>
            </a:extLst>
          </p:cNvPr>
          <p:cNvSpPr>
            <a:spLocks noGrp="1"/>
          </p:cNvSpPr>
          <p:nvPr>
            <p:ph type="body" sz="half" idx="2"/>
          </p:nvPr>
        </p:nvSpPr>
        <p:spPr/>
        <p:txBody>
          <a:bodyPr/>
          <a:lstStyle/>
          <a:p>
            <a:pPr marL="285750" indent="-285750">
              <a:buFont typeface="Arial" panose="020B0604020202020204" pitchFamily="34" charset="0"/>
              <a:buChar char="•"/>
            </a:pPr>
            <a:r>
              <a:rPr lang="en-US" dirty="0"/>
              <a:t>The source should include a name, an email and phone number in case you need to contact the originator of the data</a:t>
            </a:r>
          </a:p>
        </p:txBody>
      </p:sp>
      <p:pic>
        <p:nvPicPr>
          <p:cNvPr id="7" name="Content Placeholder 6" descr="Picture showing GIS Meta data which includes contact information">
            <a:extLst>
              <a:ext uri="{FF2B5EF4-FFF2-40B4-BE49-F238E27FC236}">
                <a16:creationId xmlns:a16="http://schemas.microsoft.com/office/drawing/2014/main" id="{3FBE0488-DD54-4ACE-882F-048131CD8261}"/>
              </a:ext>
            </a:extLst>
          </p:cNvPr>
          <p:cNvPicPr>
            <a:picLocks noGrp="1" noChangeAspect="1"/>
          </p:cNvPicPr>
          <p:nvPr>
            <p:ph idx="1"/>
          </p:nvPr>
        </p:nvPicPr>
        <p:blipFill>
          <a:blip r:embed="rId2"/>
          <a:stretch>
            <a:fillRect/>
          </a:stretch>
        </p:blipFill>
        <p:spPr>
          <a:xfrm>
            <a:off x="5282341" y="987425"/>
            <a:ext cx="5973893" cy="4873625"/>
          </a:xfrm>
          <a:prstGeom prst="rect">
            <a:avLst/>
          </a:prstGeom>
        </p:spPr>
      </p:pic>
    </p:spTree>
    <p:extLst>
      <p:ext uri="{BB962C8B-B14F-4D97-AF65-F5344CB8AC3E}">
        <p14:creationId xmlns:p14="http://schemas.microsoft.com/office/powerpoint/2010/main" val="2121627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731C8-F2A2-41BC-972A-AE8DF0D9AA5F}"/>
              </a:ext>
            </a:extLst>
          </p:cNvPr>
          <p:cNvSpPr>
            <a:spLocks noGrp="1"/>
          </p:cNvSpPr>
          <p:nvPr>
            <p:ph type="title"/>
          </p:nvPr>
        </p:nvSpPr>
        <p:spPr/>
        <p:txBody>
          <a:bodyPr/>
          <a:lstStyle/>
          <a:p>
            <a:r>
              <a:rPr lang="en-US" dirty="0"/>
              <a:t>GIS Metadata</a:t>
            </a:r>
          </a:p>
        </p:txBody>
      </p:sp>
      <p:sp>
        <p:nvSpPr>
          <p:cNvPr id="4" name="Text Placeholder 3">
            <a:extLst>
              <a:ext uri="{FF2B5EF4-FFF2-40B4-BE49-F238E27FC236}">
                <a16:creationId xmlns:a16="http://schemas.microsoft.com/office/drawing/2014/main" id="{DCADC218-62D2-40AA-8E2F-82F98EB204A9}"/>
              </a:ext>
            </a:extLst>
          </p:cNvPr>
          <p:cNvSpPr>
            <a:spLocks noGrp="1"/>
          </p:cNvSpPr>
          <p:nvPr>
            <p:ph type="body" sz="half" idx="2"/>
          </p:nvPr>
        </p:nvSpPr>
        <p:spPr/>
        <p:txBody>
          <a:bodyPr/>
          <a:lstStyle/>
          <a:p>
            <a:pPr marL="285750" indent="-285750">
              <a:buFont typeface="Arial" panose="020B0604020202020204" pitchFamily="34" charset="0"/>
              <a:buChar char="•"/>
            </a:pPr>
            <a:r>
              <a:rPr lang="en-US" dirty="0"/>
              <a:t>As you scroll through the metadata, spatial information becomes more detailed</a:t>
            </a:r>
          </a:p>
        </p:txBody>
      </p:sp>
      <p:pic>
        <p:nvPicPr>
          <p:cNvPr id="6" name="Content Placeholder 5" descr="Picture showing GIS Meta data which includes spatial information in detail">
            <a:extLst>
              <a:ext uri="{FF2B5EF4-FFF2-40B4-BE49-F238E27FC236}">
                <a16:creationId xmlns:a16="http://schemas.microsoft.com/office/drawing/2014/main" id="{4AFBEA07-F567-4744-812E-1938405DC09E}"/>
              </a:ext>
            </a:extLst>
          </p:cNvPr>
          <p:cNvPicPr>
            <a:picLocks noGrp="1" noChangeAspect="1"/>
          </p:cNvPicPr>
          <p:nvPr>
            <p:ph idx="1"/>
          </p:nvPr>
        </p:nvPicPr>
        <p:blipFill>
          <a:blip r:embed="rId2"/>
          <a:stretch>
            <a:fillRect/>
          </a:stretch>
        </p:blipFill>
        <p:spPr>
          <a:xfrm>
            <a:off x="5508862" y="987425"/>
            <a:ext cx="5520852" cy="4873625"/>
          </a:xfrm>
          <a:prstGeom prst="rect">
            <a:avLst/>
          </a:prstGeom>
        </p:spPr>
      </p:pic>
    </p:spTree>
    <p:extLst>
      <p:ext uri="{BB962C8B-B14F-4D97-AF65-F5344CB8AC3E}">
        <p14:creationId xmlns:p14="http://schemas.microsoft.com/office/powerpoint/2010/main" val="8913890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731C8-F2A2-41BC-972A-AE8DF0D9AA5F}"/>
              </a:ext>
            </a:extLst>
          </p:cNvPr>
          <p:cNvSpPr>
            <a:spLocks noGrp="1"/>
          </p:cNvSpPr>
          <p:nvPr>
            <p:ph type="title"/>
          </p:nvPr>
        </p:nvSpPr>
        <p:spPr/>
        <p:txBody>
          <a:bodyPr/>
          <a:lstStyle/>
          <a:p>
            <a:r>
              <a:rPr lang="en-US" dirty="0"/>
              <a:t>GIS Metadata</a:t>
            </a:r>
          </a:p>
        </p:txBody>
      </p:sp>
      <p:sp>
        <p:nvSpPr>
          <p:cNvPr id="4" name="Text Placeholder 3">
            <a:extLst>
              <a:ext uri="{FF2B5EF4-FFF2-40B4-BE49-F238E27FC236}">
                <a16:creationId xmlns:a16="http://schemas.microsoft.com/office/drawing/2014/main" id="{DCADC218-62D2-40AA-8E2F-82F98EB204A9}"/>
              </a:ext>
            </a:extLst>
          </p:cNvPr>
          <p:cNvSpPr>
            <a:spLocks noGrp="1"/>
          </p:cNvSpPr>
          <p:nvPr>
            <p:ph type="body" sz="half" idx="2"/>
          </p:nvPr>
        </p:nvSpPr>
        <p:spPr/>
        <p:txBody>
          <a:bodyPr vert="horz" lIns="91440" tIns="45720" rIns="91440" bIns="45720" rtlCol="0" anchor="t">
            <a:normAutofit/>
          </a:bodyPr>
          <a:lstStyle/>
          <a:p>
            <a:pPr marL="285750" indent="-285750">
              <a:buFont typeface="Arial" panose="020B0604020202020204" pitchFamily="34" charset="0"/>
              <a:buChar char="•"/>
            </a:pPr>
            <a:r>
              <a:rPr lang="en-US" dirty="0"/>
              <a:t>As you scroll through the metadata, attribute information becomes more detailed</a:t>
            </a:r>
          </a:p>
        </p:txBody>
      </p:sp>
      <p:pic>
        <p:nvPicPr>
          <p:cNvPr id="7" name="Content Placeholder 6" descr="Picture showing GIS Meta data which includes attribute information in detail">
            <a:extLst>
              <a:ext uri="{FF2B5EF4-FFF2-40B4-BE49-F238E27FC236}">
                <a16:creationId xmlns:a16="http://schemas.microsoft.com/office/drawing/2014/main" id="{35B4BD23-2015-4FF6-922A-90D5BA2CBE2C}"/>
              </a:ext>
            </a:extLst>
          </p:cNvPr>
          <p:cNvPicPr>
            <a:picLocks noGrp="1" noChangeAspect="1"/>
          </p:cNvPicPr>
          <p:nvPr>
            <p:ph idx="1"/>
          </p:nvPr>
        </p:nvPicPr>
        <p:blipFill>
          <a:blip r:embed="rId2"/>
          <a:stretch>
            <a:fillRect/>
          </a:stretch>
        </p:blipFill>
        <p:spPr>
          <a:xfrm>
            <a:off x="5652660" y="987425"/>
            <a:ext cx="5233256" cy="4873625"/>
          </a:xfrm>
          <a:prstGeom prst="rect">
            <a:avLst/>
          </a:prstGeom>
        </p:spPr>
      </p:pic>
    </p:spTree>
    <p:extLst>
      <p:ext uri="{BB962C8B-B14F-4D97-AF65-F5344CB8AC3E}">
        <p14:creationId xmlns:p14="http://schemas.microsoft.com/office/powerpoint/2010/main" val="2615400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D53D7C0-CB06-471F-BF64-6DF0DB64669E}"/>
              </a:ext>
            </a:extLst>
          </p:cNvPr>
          <p:cNvSpPr>
            <a:spLocks noGrp="1"/>
          </p:cNvSpPr>
          <p:nvPr>
            <p:ph type="title"/>
          </p:nvPr>
        </p:nvSpPr>
        <p:spPr/>
        <p:txBody>
          <a:bodyPr/>
          <a:lstStyle/>
          <a:p>
            <a:r>
              <a:rPr lang="en-US" dirty="0"/>
              <a:t>GIS Metadata</a:t>
            </a:r>
          </a:p>
        </p:txBody>
      </p:sp>
      <p:sp>
        <p:nvSpPr>
          <p:cNvPr id="6" name="Content Placeholder 5">
            <a:extLst>
              <a:ext uri="{FF2B5EF4-FFF2-40B4-BE49-F238E27FC236}">
                <a16:creationId xmlns:a16="http://schemas.microsoft.com/office/drawing/2014/main" id="{4B2DB772-449D-4AAC-B0EB-B68017E46F73}"/>
              </a:ext>
            </a:extLst>
          </p:cNvPr>
          <p:cNvSpPr>
            <a:spLocks noGrp="1"/>
          </p:cNvSpPr>
          <p:nvPr>
            <p:ph idx="1"/>
          </p:nvPr>
        </p:nvSpPr>
        <p:spPr/>
        <p:txBody>
          <a:bodyPr/>
          <a:lstStyle/>
          <a:p>
            <a:r>
              <a:rPr lang="en-US" dirty="0"/>
              <a:t>Yes, metadata contains a lot of information.</a:t>
            </a:r>
          </a:p>
          <a:p>
            <a:r>
              <a:rPr lang="en-US" dirty="0"/>
              <a:t>Spatial information can automatically populated the metadata, so you do not have to enter it.</a:t>
            </a:r>
          </a:p>
          <a:p>
            <a:r>
              <a:rPr lang="en-US" dirty="0"/>
              <a:t>Attribute information can be partially populated in the metadata, but you will need to provide a description of what each field represents.</a:t>
            </a:r>
          </a:p>
          <a:p>
            <a:r>
              <a:rPr lang="en-US" dirty="0"/>
              <a:t>Contact information will need to be provided by the creator of data.</a:t>
            </a:r>
          </a:p>
        </p:txBody>
      </p:sp>
    </p:spTree>
    <p:extLst>
      <p:ext uri="{BB962C8B-B14F-4D97-AF65-F5344CB8AC3E}">
        <p14:creationId xmlns:p14="http://schemas.microsoft.com/office/powerpoint/2010/main" val="362718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B5E8D-723E-4FA6-B007-43806018D37D}"/>
              </a:ext>
            </a:extLst>
          </p:cNvPr>
          <p:cNvSpPr>
            <a:spLocks noGrp="1"/>
          </p:cNvSpPr>
          <p:nvPr>
            <p:ph type="title"/>
          </p:nvPr>
        </p:nvSpPr>
        <p:spPr/>
        <p:txBody>
          <a:bodyPr/>
          <a:lstStyle/>
          <a:p>
            <a:r>
              <a:rPr lang="en-US" dirty="0"/>
              <a:t>GIS Metadata</a:t>
            </a:r>
          </a:p>
        </p:txBody>
      </p:sp>
      <p:sp>
        <p:nvSpPr>
          <p:cNvPr id="3" name="Content Placeholder 2">
            <a:extLst>
              <a:ext uri="{FF2B5EF4-FFF2-40B4-BE49-F238E27FC236}">
                <a16:creationId xmlns:a16="http://schemas.microsoft.com/office/drawing/2014/main" id="{5F1943DC-5F64-4A9B-AEF5-4D7174C0A272}"/>
              </a:ext>
            </a:extLst>
          </p:cNvPr>
          <p:cNvSpPr>
            <a:spLocks noGrp="1"/>
          </p:cNvSpPr>
          <p:nvPr>
            <p:ph idx="1"/>
          </p:nvPr>
        </p:nvSpPr>
        <p:spPr/>
        <p:txBody>
          <a:bodyPr/>
          <a:lstStyle/>
          <a:p>
            <a:r>
              <a:rPr lang="en-US" dirty="0"/>
              <a:t>Honestly, the creation of metadata is usually one of the last things done on a project.</a:t>
            </a:r>
          </a:p>
          <a:p>
            <a:r>
              <a:rPr lang="en-US" dirty="0"/>
              <a:t>However, if you share, or used shared data, metadata is of </a:t>
            </a:r>
            <a:r>
              <a:rPr lang="en-US"/>
              <a:t>paramount importance.</a:t>
            </a:r>
          </a:p>
        </p:txBody>
      </p:sp>
    </p:spTree>
    <p:extLst>
      <p:ext uri="{BB962C8B-B14F-4D97-AF65-F5344CB8AC3E}">
        <p14:creationId xmlns:p14="http://schemas.microsoft.com/office/powerpoint/2010/main" val="1035350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0364C-4A68-444E-882D-39FD2D0A162F}"/>
              </a:ext>
            </a:extLst>
          </p:cNvPr>
          <p:cNvSpPr>
            <a:spLocks noGrp="1"/>
          </p:cNvSpPr>
          <p:nvPr>
            <p:ph type="ctrTitle"/>
          </p:nvPr>
        </p:nvSpPr>
        <p:spPr/>
        <p:txBody>
          <a:bodyPr/>
          <a:lstStyle/>
          <a:p>
            <a:r>
              <a:rPr lang="en-US" dirty="0"/>
              <a:t>GIS and Ethics</a:t>
            </a:r>
          </a:p>
        </p:txBody>
      </p:sp>
      <p:sp>
        <p:nvSpPr>
          <p:cNvPr id="3" name="Subtitle 2">
            <a:extLst>
              <a:ext uri="{FF2B5EF4-FFF2-40B4-BE49-F238E27FC236}">
                <a16:creationId xmlns:a16="http://schemas.microsoft.com/office/drawing/2014/main" id="{DC2916A1-5A89-4A4C-A372-0AA7EEECA92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53727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8E96A-9479-4CBF-875F-028B58CB7F40}"/>
              </a:ext>
            </a:extLst>
          </p:cNvPr>
          <p:cNvSpPr>
            <a:spLocks noGrp="1"/>
          </p:cNvSpPr>
          <p:nvPr>
            <p:ph type="title"/>
          </p:nvPr>
        </p:nvSpPr>
        <p:spPr/>
        <p:txBody>
          <a:bodyPr/>
          <a:lstStyle/>
          <a:p>
            <a:r>
              <a:rPr lang="en-US" dirty="0"/>
              <a:t>Easy money</a:t>
            </a:r>
          </a:p>
        </p:txBody>
      </p:sp>
      <p:sp>
        <p:nvSpPr>
          <p:cNvPr id="3" name="Content Placeholder 2">
            <a:extLst>
              <a:ext uri="{FF2B5EF4-FFF2-40B4-BE49-F238E27FC236}">
                <a16:creationId xmlns:a16="http://schemas.microsoft.com/office/drawing/2014/main" id="{89200E60-6768-42C2-BD45-46669B4CB97E}"/>
              </a:ext>
            </a:extLst>
          </p:cNvPr>
          <p:cNvSpPr>
            <a:spLocks noGrp="1"/>
          </p:cNvSpPr>
          <p:nvPr>
            <p:ph idx="1"/>
          </p:nvPr>
        </p:nvSpPr>
        <p:spPr>
          <a:xfrm>
            <a:off x="838200" y="1825625"/>
            <a:ext cx="4303143" cy="4351338"/>
          </a:xfrm>
        </p:spPr>
        <p:txBody>
          <a:bodyPr>
            <a:normAutofit lnSpcReduction="10000"/>
          </a:bodyPr>
          <a:lstStyle/>
          <a:p>
            <a:r>
              <a:rPr lang="en-US" dirty="0"/>
              <a:t>You are contacted by a law firm to make a map showing the location of a car accident on a dirt road in a rural area along the US/Canada border.</a:t>
            </a:r>
          </a:p>
          <a:p>
            <a:r>
              <a:rPr lang="en-US" dirty="0"/>
              <a:t>The firm wants you to “adjust” the location by a couple hundred meters to show the location as being just inside the US.</a:t>
            </a:r>
          </a:p>
        </p:txBody>
      </p:sp>
      <p:grpSp>
        <p:nvGrpSpPr>
          <p:cNvPr id="13" name="Group 12">
            <a:extLst>
              <a:ext uri="{FF2B5EF4-FFF2-40B4-BE49-F238E27FC236}">
                <a16:creationId xmlns:a16="http://schemas.microsoft.com/office/drawing/2014/main" id="{B9E9E379-5DEF-4F6B-97A6-6C18FE54E4EA}"/>
              </a:ext>
            </a:extLst>
          </p:cNvPr>
          <p:cNvGrpSpPr/>
          <p:nvPr/>
        </p:nvGrpSpPr>
        <p:grpSpPr>
          <a:xfrm>
            <a:off x="5442057" y="1836063"/>
            <a:ext cx="6253762" cy="4190910"/>
            <a:chOff x="5442057" y="1836063"/>
            <a:chExt cx="6253762" cy="4190910"/>
          </a:xfrm>
        </p:grpSpPr>
        <p:grpSp>
          <p:nvGrpSpPr>
            <p:cNvPr id="11" name="Group 10">
              <a:extLst>
                <a:ext uri="{FF2B5EF4-FFF2-40B4-BE49-F238E27FC236}">
                  <a16:creationId xmlns:a16="http://schemas.microsoft.com/office/drawing/2014/main" id="{E60C63B0-DC8E-4271-8120-B2EDAAA380B7}"/>
                </a:ext>
              </a:extLst>
            </p:cNvPr>
            <p:cNvGrpSpPr/>
            <p:nvPr/>
          </p:nvGrpSpPr>
          <p:grpSpPr>
            <a:xfrm>
              <a:off x="5442057" y="1836063"/>
              <a:ext cx="6253762" cy="4190910"/>
              <a:chOff x="5442057" y="1836063"/>
              <a:chExt cx="6253762" cy="4190910"/>
            </a:xfrm>
          </p:grpSpPr>
          <p:pic>
            <p:nvPicPr>
              <p:cNvPr id="4" name="Picture 3">
                <a:extLst>
                  <a:ext uri="{FF2B5EF4-FFF2-40B4-BE49-F238E27FC236}">
                    <a16:creationId xmlns:a16="http://schemas.microsoft.com/office/drawing/2014/main" id="{1298F585-C25D-4F9C-87FE-91F655BFD015}"/>
                  </a:ext>
                </a:extLst>
              </p:cNvPr>
              <p:cNvPicPr>
                <a:picLocks noChangeAspect="1"/>
              </p:cNvPicPr>
              <p:nvPr/>
            </p:nvPicPr>
            <p:blipFill>
              <a:blip r:embed="rId2"/>
              <a:stretch>
                <a:fillRect/>
              </a:stretch>
            </p:blipFill>
            <p:spPr>
              <a:xfrm>
                <a:off x="5442057" y="1836063"/>
                <a:ext cx="6253762" cy="4190910"/>
              </a:xfrm>
              <a:prstGeom prst="rect">
                <a:avLst/>
              </a:prstGeom>
            </p:spPr>
          </p:pic>
          <p:sp>
            <p:nvSpPr>
              <p:cNvPr id="5" name="Star: 5 Points 4">
                <a:extLst>
                  <a:ext uri="{FF2B5EF4-FFF2-40B4-BE49-F238E27FC236}">
                    <a16:creationId xmlns:a16="http://schemas.microsoft.com/office/drawing/2014/main" id="{4602C5D0-2D46-4F53-AA05-A2A8602179E6}"/>
                  </a:ext>
                </a:extLst>
              </p:cNvPr>
              <p:cNvSpPr/>
              <p:nvPr/>
            </p:nvSpPr>
            <p:spPr>
              <a:xfrm>
                <a:off x="9040483" y="2441275"/>
                <a:ext cx="163902" cy="14664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tar: 5 Points 5">
                <a:extLst>
                  <a:ext uri="{FF2B5EF4-FFF2-40B4-BE49-F238E27FC236}">
                    <a16:creationId xmlns:a16="http://schemas.microsoft.com/office/drawing/2014/main" id="{D407F2A9-4C9A-4410-811C-07B06299731C}"/>
                  </a:ext>
                </a:extLst>
              </p:cNvPr>
              <p:cNvSpPr/>
              <p:nvPr/>
            </p:nvSpPr>
            <p:spPr>
              <a:xfrm>
                <a:off x="9040483" y="3911944"/>
                <a:ext cx="163902" cy="146649"/>
              </a:xfrm>
              <a:prstGeom prst="star5">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70B00A8-4BD8-48D0-8AAF-196452A65E04}"/>
                  </a:ext>
                </a:extLst>
              </p:cNvPr>
              <p:cNvSpPr txBox="1"/>
              <p:nvPr/>
            </p:nvSpPr>
            <p:spPr>
              <a:xfrm>
                <a:off x="6546461" y="2329933"/>
                <a:ext cx="2429127" cy="369332"/>
              </a:xfrm>
              <a:prstGeom prst="rect">
                <a:avLst/>
              </a:prstGeom>
              <a:noFill/>
            </p:spPr>
            <p:txBody>
              <a:bodyPr wrap="none" rtlCol="0">
                <a:spAutoFit/>
              </a:bodyPr>
              <a:lstStyle/>
              <a:p>
                <a:r>
                  <a:rPr lang="en-US" dirty="0"/>
                  <a:t>Actual accident location</a:t>
                </a:r>
              </a:p>
            </p:txBody>
          </p:sp>
          <p:sp>
            <p:nvSpPr>
              <p:cNvPr id="8" name="TextBox 7">
                <a:extLst>
                  <a:ext uri="{FF2B5EF4-FFF2-40B4-BE49-F238E27FC236}">
                    <a16:creationId xmlns:a16="http://schemas.microsoft.com/office/drawing/2014/main" id="{0FBBCF04-C186-40E3-8346-9A4C7EF890CA}"/>
                  </a:ext>
                </a:extLst>
              </p:cNvPr>
              <p:cNvSpPr txBox="1"/>
              <p:nvPr/>
            </p:nvSpPr>
            <p:spPr>
              <a:xfrm>
                <a:off x="6991070" y="3800602"/>
                <a:ext cx="1984518" cy="369332"/>
              </a:xfrm>
              <a:prstGeom prst="rect">
                <a:avLst/>
              </a:prstGeom>
              <a:noFill/>
            </p:spPr>
            <p:txBody>
              <a:bodyPr wrap="none" rtlCol="0">
                <a:spAutoFit/>
              </a:bodyPr>
              <a:lstStyle/>
              <a:p>
                <a:r>
                  <a:rPr lang="en-US" dirty="0"/>
                  <a:t>“adjusted” location</a:t>
                </a:r>
              </a:p>
            </p:txBody>
          </p:sp>
          <p:sp>
            <p:nvSpPr>
              <p:cNvPr id="9" name="Right Brace 8">
                <a:extLst>
                  <a:ext uri="{FF2B5EF4-FFF2-40B4-BE49-F238E27FC236}">
                    <a16:creationId xmlns:a16="http://schemas.microsoft.com/office/drawing/2014/main" id="{7907027E-131F-442E-92A2-AB7C3C203670}"/>
                  </a:ext>
                </a:extLst>
              </p:cNvPr>
              <p:cNvSpPr/>
              <p:nvPr/>
            </p:nvSpPr>
            <p:spPr>
              <a:xfrm>
                <a:off x="9270809" y="2514599"/>
                <a:ext cx="234290" cy="154399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B99DCE8E-EB14-4F5D-9B87-3B2CD7772E63}"/>
                  </a:ext>
                </a:extLst>
              </p:cNvPr>
              <p:cNvSpPr txBox="1"/>
              <p:nvPr/>
            </p:nvSpPr>
            <p:spPr>
              <a:xfrm>
                <a:off x="9505099" y="3101930"/>
                <a:ext cx="1242969" cy="369332"/>
              </a:xfrm>
              <a:prstGeom prst="rect">
                <a:avLst/>
              </a:prstGeom>
              <a:noFill/>
            </p:spPr>
            <p:txBody>
              <a:bodyPr wrap="none" rtlCol="0">
                <a:spAutoFit/>
              </a:bodyPr>
              <a:lstStyle/>
              <a:p>
                <a:r>
                  <a:rPr lang="en-US" dirty="0"/>
                  <a:t>225 meters</a:t>
                </a:r>
              </a:p>
            </p:txBody>
          </p:sp>
        </p:grpSp>
        <p:sp>
          <p:nvSpPr>
            <p:cNvPr id="12" name="TextBox 11">
              <a:extLst>
                <a:ext uri="{FF2B5EF4-FFF2-40B4-BE49-F238E27FC236}">
                  <a16:creationId xmlns:a16="http://schemas.microsoft.com/office/drawing/2014/main" id="{F7CA0968-FDE5-47CE-88A6-C15D31C531AB}"/>
                </a:ext>
              </a:extLst>
            </p:cNvPr>
            <p:cNvSpPr txBox="1"/>
            <p:nvPr/>
          </p:nvSpPr>
          <p:spPr>
            <a:xfrm>
              <a:off x="6153435" y="3088257"/>
              <a:ext cx="647934" cy="461665"/>
            </a:xfrm>
            <a:prstGeom prst="rect">
              <a:avLst/>
            </a:prstGeom>
            <a:noFill/>
          </p:spPr>
          <p:txBody>
            <a:bodyPr wrap="none" rtlCol="0">
              <a:spAutoFit/>
            </a:bodyPr>
            <a:lstStyle/>
            <a:p>
              <a:pPr algn="ctr"/>
              <a:r>
                <a:rPr lang="en-US" sz="1200" dirty="0"/>
                <a:t>Canada</a:t>
              </a:r>
            </a:p>
            <a:p>
              <a:pPr algn="ctr"/>
              <a:r>
                <a:rPr lang="en-US" sz="1200" dirty="0"/>
                <a:t>USA</a:t>
              </a:r>
            </a:p>
          </p:txBody>
        </p:sp>
      </p:grpSp>
    </p:spTree>
    <p:extLst>
      <p:ext uri="{BB962C8B-B14F-4D97-AF65-F5344CB8AC3E}">
        <p14:creationId xmlns:p14="http://schemas.microsoft.com/office/powerpoint/2010/main" val="594018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66799-175B-42AB-9472-9C73014E13E5}"/>
              </a:ext>
            </a:extLst>
          </p:cNvPr>
          <p:cNvSpPr>
            <a:spLocks noGrp="1"/>
          </p:cNvSpPr>
          <p:nvPr>
            <p:ph type="title"/>
          </p:nvPr>
        </p:nvSpPr>
        <p:spPr/>
        <p:txBody>
          <a:bodyPr/>
          <a:lstStyle/>
          <a:p>
            <a:r>
              <a:rPr lang="en-US" dirty="0"/>
              <a:t>Easy money</a:t>
            </a:r>
          </a:p>
        </p:txBody>
      </p:sp>
      <p:sp>
        <p:nvSpPr>
          <p:cNvPr id="3" name="Content Placeholder 2">
            <a:extLst>
              <a:ext uri="{FF2B5EF4-FFF2-40B4-BE49-F238E27FC236}">
                <a16:creationId xmlns:a16="http://schemas.microsoft.com/office/drawing/2014/main" id="{C7FD6958-E9C7-4289-9FC1-E424EBE461F7}"/>
              </a:ext>
            </a:extLst>
          </p:cNvPr>
          <p:cNvSpPr>
            <a:spLocks noGrp="1"/>
          </p:cNvSpPr>
          <p:nvPr>
            <p:ph idx="1"/>
          </p:nvPr>
        </p:nvSpPr>
        <p:spPr/>
        <p:txBody>
          <a:bodyPr/>
          <a:lstStyle/>
          <a:p>
            <a:r>
              <a:rPr lang="en-US" dirty="0"/>
              <a:t>As a poor student, the $1,000 they are willing to pay you would help with expenses. </a:t>
            </a:r>
          </a:p>
          <a:p>
            <a:r>
              <a:rPr lang="en-US" dirty="0"/>
              <a:t>You can make this map in under 5 minutes. And they don’t even want your name on the map.</a:t>
            </a:r>
          </a:p>
          <a:p>
            <a:r>
              <a:rPr lang="en-US" dirty="0"/>
              <a:t>Besides, the location of the accident was in an isolated area, the police weren’t called, and no one was hurt in the accident.</a:t>
            </a:r>
          </a:p>
          <a:p>
            <a:r>
              <a:rPr lang="en-US" dirty="0"/>
              <a:t>No one, other than the lawyers, will ever know.</a:t>
            </a:r>
          </a:p>
          <a:p>
            <a:r>
              <a:rPr lang="en-US" dirty="0"/>
              <a:t>Do you make the map?</a:t>
            </a:r>
          </a:p>
          <a:p>
            <a:endParaRPr lang="en-US" dirty="0"/>
          </a:p>
        </p:txBody>
      </p:sp>
    </p:spTree>
    <p:extLst>
      <p:ext uri="{BB962C8B-B14F-4D97-AF65-F5344CB8AC3E}">
        <p14:creationId xmlns:p14="http://schemas.microsoft.com/office/powerpoint/2010/main" val="3695711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F8DA5-A68C-468E-9DB0-A007CB1C78E0}"/>
              </a:ext>
            </a:extLst>
          </p:cNvPr>
          <p:cNvSpPr>
            <a:spLocks noGrp="1"/>
          </p:cNvSpPr>
          <p:nvPr>
            <p:ph type="title"/>
          </p:nvPr>
        </p:nvSpPr>
        <p:spPr/>
        <p:txBody>
          <a:bodyPr/>
          <a:lstStyle/>
          <a:p>
            <a:r>
              <a:rPr lang="en-US" dirty="0"/>
              <a:t>Ethics</a:t>
            </a:r>
          </a:p>
        </p:txBody>
      </p:sp>
      <p:sp>
        <p:nvSpPr>
          <p:cNvPr id="3" name="Content Placeholder 2">
            <a:extLst>
              <a:ext uri="{FF2B5EF4-FFF2-40B4-BE49-F238E27FC236}">
                <a16:creationId xmlns:a16="http://schemas.microsoft.com/office/drawing/2014/main" id="{2FFEA1CD-474A-49A6-B2E5-993B367D54ED}"/>
              </a:ext>
            </a:extLst>
          </p:cNvPr>
          <p:cNvSpPr>
            <a:spLocks noGrp="1"/>
          </p:cNvSpPr>
          <p:nvPr>
            <p:ph idx="1"/>
          </p:nvPr>
        </p:nvSpPr>
        <p:spPr/>
        <p:txBody>
          <a:bodyPr/>
          <a:lstStyle/>
          <a:p>
            <a:r>
              <a:rPr lang="en-US" dirty="0"/>
              <a:t>Ethics may be thought of a code of conduct based on moral standards.</a:t>
            </a:r>
          </a:p>
          <a:p>
            <a:r>
              <a:rPr lang="en-US" dirty="0"/>
              <a:t>Ethics helps us distinguish right from wrong, good from bad.</a:t>
            </a:r>
          </a:p>
          <a:p>
            <a:r>
              <a:rPr lang="en-US" dirty="0"/>
              <a:t>Ethical behavior is driven by values, so choosing right from wrong is a decision based on values.</a:t>
            </a:r>
          </a:p>
          <a:p>
            <a:r>
              <a:rPr lang="en-US" dirty="0"/>
              <a:t>These values are often codified in a business’s/industry’s handbook</a:t>
            </a:r>
          </a:p>
          <a:p>
            <a:r>
              <a:rPr lang="en-US" dirty="0"/>
              <a:t>The many GIS organizations and the GIS Certification Institute have such a code of ethics.</a:t>
            </a:r>
          </a:p>
        </p:txBody>
      </p:sp>
    </p:spTree>
    <p:extLst>
      <p:ext uri="{BB962C8B-B14F-4D97-AF65-F5344CB8AC3E}">
        <p14:creationId xmlns:p14="http://schemas.microsoft.com/office/powerpoint/2010/main" val="2141447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0979E-992F-4E90-B247-351957FF2590}"/>
              </a:ext>
            </a:extLst>
          </p:cNvPr>
          <p:cNvSpPr>
            <a:spLocks noGrp="1"/>
          </p:cNvSpPr>
          <p:nvPr>
            <p:ph type="title"/>
          </p:nvPr>
        </p:nvSpPr>
        <p:spPr/>
        <p:txBody>
          <a:bodyPr/>
          <a:lstStyle/>
          <a:p>
            <a:r>
              <a:rPr lang="en-US" dirty="0"/>
              <a:t>GIS Ethics</a:t>
            </a:r>
          </a:p>
        </p:txBody>
      </p:sp>
      <p:sp>
        <p:nvSpPr>
          <p:cNvPr id="3" name="Content Placeholder 2">
            <a:extLst>
              <a:ext uri="{FF2B5EF4-FFF2-40B4-BE49-F238E27FC236}">
                <a16:creationId xmlns:a16="http://schemas.microsoft.com/office/drawing/2014/main" id="{3B829677-D64C-4666-935C-FA7977A45828}"/>
              </a:ext>
            </a:extLst>
          </p:cNvPr>
          <p:cNvSpPr>
            <a:spLocks noGrp="1"/>
          </p:cNvSpPr>
          <p:nvPr>
            <p:ph idx="1"/>
          </p:nvPr>
        </p:nvSpPr>
        <p:spPr/>
        <p:txBody>
          <a:bodyPr/>
          <a:lstStyle/>
          <a:p>
            <a:r>
              <a:rPr lang="en-US" dirty="0"/>
              <a:t>The Urban and Regional Information Systems Association (URISA) and the GIS Certification Institute code is divided into 4 categories.</a:t>
            </a:r>
          </a:p>
          <a:p>
            <a:pPr marL="914400" lvl="1" indent="-457200">
              <a:buFont typeface="+mj-lt"/>
              <a:buAutoNum type="arabicPeriod"/>
            </a:pPr>
            <a:r>
              <a:rPr lang="en-US" dirty="0"/>
              <a:t>Obligations to Society</a:t>
            </a:r>
          </a:p>
          <a:p>
            <a:pPr marL="914400" lvl="1" indent="-457200">
              <a:buFont typeface="+mj-lt"/>
              <a:buAutoNum type="arabicPeriod"/>
            </a:pPr>
            <a:r>
              <a:rPr lang="en-US" dirty="0"/>
              <a:t>Obligations to Employers and Funders</a:t>
            </a:r>
          </a:p>
          <a:p>
            <a:pPr marL="914400" lvl="1" indent="-457200">
              <a:buFont typeface="+mj-lt"/>
              <a:buAutoNum type="arabicPeriod"/>
            </a:pPr>
            <a:r>
              <a:rPr lang="en-US" dirty="0"/>
              <a:t>Obligations to Colleagues and the Profession</a:t>
            </a:r>
          </a:p>
          <a:p>
            <a:pPr marL="914400" lvl="1" indent="-457200">
              <a:buFont typeface="+mj-lt"/>
              <a:buAutoNum type="arabicPeriod"/>
            </a:pPr>
            <a:r>
              <a:rPr lang="en-US" dirty="0"/>
              <a:t>Obligations to Individuals in Society</a:t>
            </a:r>
          </a:p>
          <a:p>
            <a:r>
              <a:rPr lang="en-US" dirty="0"/>
              <a:t>The code stresses: honesty, transparency, and respect.</a:t>
            </a:r>
          </a:p>
          <a:p>
            <a:r>
              <a:rPr lang="en-US" dirty="0"/>
              <a:t>You can read the details here: </a:t>
            </a:r>
            <a:r>
              <a:rPr lang="en-US" dirty="0">
                <a:hlinkClick r:id="rId2"/>
              </a:rPr>
              <a:t>https://www.urisa.org/about-us/gis-code-of-ethics/</a:t>
            </a:r>
            <a:endParaRPr lang="en-US" dirty="0"/>
          </a:p>
        </p:txBody>
      </p:sp>
    </p:spTree>
    <p:extLst>
      <p:ext uri="{BB962C8B-B14F-4D97-AF65-F5344CB8AC3E}">
        <p14:creationId xmlns:p14="http://schemas.microsoft.com/office/powerpoint/2010/main" val="3748663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D9FC7-FC56-4F7A-9F86-F933938BD01B}"/>
              </a:ext>
            </a:extLst>
          </p:cNvPr>
          <p:cNvSpPr>
            <a:spLocks noGrp="1"/>
          </p:cNvSpPr>
          <p:nvPr>
            <p:ph type="title"/>
          </p:nvPr>
        </p:nvSpPr>
        <p:spPr/>
        <p:txBody>
          <a:bodyPr/>
          <a:lstStyle/>
          <a:p>
            <a:r>
              <a:rPr lang="en-US" dirty="0"/>
              <a:t>Putting Ethics into Practice</a:t>
            </a:r>
          </a:p>
        </p:txBody>
      </p:sp>
      <p:sp>
        <p:nvSpPr>
          <p:cNvPr id="3" name="Content Placeholder 2">
            <a:extLst>
              <a:ext uri="{FF2B5EF4-FFF2-40B4-BE49-F238E27FC236}">
                <a16:creationId xmlns:a16="http://schemas.microsoft.com/office/drawing/2014/main" id="{2EE47175-8ADA-45AA-9052-4A3F92F832F8}"/>
              </a:ext>
            </a:extLst>
          </p:cNvPr>
          <p:cNvSpPr>
            <a:spLocks noGrp="1"/>
          </p:cNvSpPr>
          <p:nvPr>
            <p:ph idx="1"/>
          </p:nvPr>
        </p:nvSpPr>
        <p:spPr/>
        <p:txBody>
          <a:bodyPr/>
          <a:lstStyle/>
          <a:p>
            <a:r>
              <a:rPr lang="en-US" dirty="0"/>
              <a:t>Having a code of ethics is meaningless unless practitioners abide by it.</a:t>
            </a:r>
          </a:p>
          <a:p>
            <a:r>
              <a:rPr lang="en-US" dirty="0"/>
              <a:t>The code helps to guide you and co-workers in behavior and decision making when there may be ethical concerns.</a:t>
            </a:r>
          </a:p>
          <a:p>
            <a:r>
              <a:rPr lang="en-US" dirty="0"/>
              <a:t>It includes a responsibility to report other practitioners who violate the code.</a:t>
            </a:r>
          </a:p>
          <a:p>
            <a:endParaRPr lang="en-US" dirty="0"/>
          </a:p>
        </p:txBody>
      </p:sp>
    </p:spTree>
    <p:extLst>
      <p:ext uri="{BB962C8B-B14F-4D97-AF65-F5344CB8AC3E}">
        <p14:creationId xmlns:p14="http://schemas.microsoft.com/office/powerpoint/2010/main" val="10525818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62E97-9B84-41C5-AE13-DBB708A0B866}"/>
              </a:ext>
            </a:extLst>
          </p:cNvPr>
          <p:cNvSpPr>
            <a:spLocks noGrp="1"/>
          </p:cNvSpPr>
          <p:nvPr>
            <p:ph type="title"/>
          </p:nvPr>
        </p:nvSpPr>
        <p:spPr/>
        <p:txBody>
          <a:bodyPr/>
          <a:lstStyle/>
          <a:p>
            <a:r>
              <a:rPr lang="en-US" dirty="0"/>
              <a:t>Not so easy money</a:t>
            </a:r>
          </a:p>
        </p:txBody>
      </p:sp>
      <p:sp>
        <p:nvSpPr>
          <p:cNvPr id="3" name="Content Placeholder 2">
            <a:extLst>
              <a:ext uri="{FF2B5EF4-FFF2-40B4-BE49-F238E27FC236}">
                <a16:creationId xmlns:a16="http://schemas.microsoft.com/office/drawing/2014/main" id="{BB6D2F8D-6D6B-4944-AC06-DA0018775FB0}"/>
              </a:ext>
            </a:extLst>
          </p:cNvPr>
          <p:cNvSpPr>
            <a:spLocks noGrp="1"/>
          </p:cNvSpPr>
          <p:nvPr>
            <p:ph idx="1"/>
          </p:nvPr>
        </p:nvSpPr>
        <p:spPr/>
        <p:txBody>
          <a:bodyPr/>
          <a:lstStyle/>
          <a:p>
            <a:r>
              <a:rPr lang="en-US" dirty="0"/>
              <a:t>So, did you make the map of the adjusted location of the car accident?</a:t>
            </a:r>
          </a:p>
          <a:p>
            <a:r>
              <a:rPr lang="en-US" dirty="0"/>
              <a:t>Turns out the car was a rental car from the US, and the driver was not allowed to take the car into Canada.</a:t>
            </a:r>
          </a:p>
          <a:p>
            <a:r>
              <a:rPr lang="en-US" dirty="0"/>
              <a:t>By driving into Canada, the driver nullified his insurance, and thus is responsible for the replacement cost of the car (it was totaled in the accident).</a:t>
            </a:r>
          </a:p>
          <a:p>
            <a:r>
              <a:rPr lang="en-US" dirty="0"/>
              <a:t>The driver (and lawyers) was claiming the accident happened in the US, so the insurance would cover the replacement cost.</a:t>
            </a:r>
          </a:p>
        </p:txBody>
      </p:sp>
    </p:spTree>
    <p:extLst>
      <p:ext uri="{BB962C8B-B14F-4D97-AF65-F5344CB8AC3E}">
        <p14:creationId xmlns:p14="http://schemas.microsoft.com/office/powerpoint/2010/main" val="777030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C5DB79-9674-470C-8752-B4B4319BD1A0}"/>
              </a:ext>
            </a:extLst>
          </p:cNvPr>
          <p:cNvSpPr>
            <a:spLocks noGrp="1"/>
          </p:cNvSpPr>
          <p:nvPr>
            <p:ph type="ctrTitle"/>
          </p:nvPr>
        </p:nvSpPr>
        <p:spPr/>
        <p:txBody>
          <a:bodyPr/>
          <a:lstStyle/>
          <a:p>
            <a:r>
              <a:rPr lang="en-US" dirty="0"/>
              <a:t>Metadata</a:t>
            </a:r>
          </a:p>
        </p:txBody>
      </p:sp>
      <p:sp>
        <p:nvSpPr>
          <p:cNvPr id="5" name="Subtitle 4">
            <a:extLst>
              <a:ext uri="{FF2B5EF4-FFF2-40B4-BE49-F238E27FC236}">
                <a16:creationId xmlns:a16="http://schemas.microsoft.com/office/drawing/2014/main" id="{857179E7-BF4C-47DE-9A49-B00206E2660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756237674"/>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elestial">
  <a:themeElements>
    <a:clrScheme name="Celestial">
      <a:dk1>
        <a:sysClr val="windowText" lastClr="000000"/>
      </a:dk1>
      <a:lt1>
        <a:sysClr val="window" lastClr="FFFFFF"/>
      </a:lt1>
      <a:dk2>
        <a:srgbClr val="3F296A"/>
      </a:dk2>
      <a:lt2>
        <a:srgbClr val="EBEBEB"/>
      </a:lt2>
      <a:accent1>
        <a:srgbClr val="E84574"/>
      </a:accent1>
      <a:accent2>
        <a:srgbClr val="798FF2"/>
      </a:accent2>
      <a:accent3>
        <a:srgbClr val="95C369"/>
      </a:accent3>
      <a:accent4>
        <a:srgbClr val="EE875A"/>
      </a:accent4>
      <a:accent5>
        <a:srgbClr val="C363E8"/>
      </a:accent5>
      <a:accent6>
        <a:srgbClr val="6AADC8"/>
      </a:accent6>
      <a:hlink>
        <a:srgbClr val="FE80C7"/>
      </a:hlink>
      <a:folHlink>
        <a:srgbClr val="FBA3EC"/>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61DDDE80-2DFA-4F2A-B66F-72059846BDA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219B58E3-264F-4B0C-B5FD-0E97B604BC57}"/>
</file>

<file path=customXml/itemProps2.xml><?xml version="1.0" encoding="utf-8"?>
<ds:datastoreItem xmlns:ds="http://schemas.openxmlformats.org/officeDocument/2006/customXml" ds:itemID="{2A292B18-CA6A-4ECA-91A0-C3F3140540AF}"/>
</file>

<file path=customXml/itemProps3.xml><?xml version="1.0" encoding="utf-8"?>
<ds:datastoreItem xmlns:ds="http://schemas.openxmlformats.org/officeDocument/2006/customXml" ds:itemID="{8F617E86-30FD-46D3-90B6-AFFABB759F06}"/>
</file>

<file path=docProps/app.xml><?xml version="1.0" encoding="utf-8"?>
<Properties xmlns="http://schemas.openxmlformats.org/officeDocument/2006/extended-properties" xmlns:vt="http://schemas.openxmlformats.org/officeDocument/2006/docPropsVTypes">
  <TotalTime>1651</TotalTime>
  <Words>829</Words>
  <Application>Microsoft Office PowerPoint</Application>
  <PresentationFormat>Widescreen</PresentationFormat>
  <Paragraphs>77</Paragraphs>
  <Slides>18</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Arial Black</vt:lpstr>
      <vt:lpstr>Calibri</vt:lpstr>
      <vt:lpstr>Calibri Light</vt:lpstr>
      <vt:lpstr>Lato</vt:lpstr>
      <vt:lpstr>Office Theme</vt:lpstr>
      <vt:lpstr>Celestial</vt:lpstr>
      <vt:lpstr>Open educational resources for introduction  to geographic information systems funded by: USG affordable learning grant</vt:lpstr>
      <vt:lpstr>GIS and Ethics</vt:lpstr>
      <vt:lpstr>Easy money</vt:lpstr>
      <vt:lpstr>Easy money</vt:lpstr>
      <vt:lpstr>Ethics</vt:lpstr>
      <vt:lpstr>GIS Ethics</vt:lpstr>
      <vt:lpstr>Putting Ethics into Practice</vt:lpstr>
      <vt:lpstr>Not so easy money</vt:lpstr>
      <vt:lpstr>Metadata</vt:lpstr>
      <vt:lpstr>Metadata</vt:lpstr>
      <vt:lpstr>GIS Metadata</vt:lpstr>
      <vt:lpstr>GIS Metadata</vt:lpstr>
      <vt:lpstr>GIS Metadata</vt:lpstr>
      <vt:lpstr>GIS Metadata</vt:lpstr>
      <vt:lpstr>GIS Metadata</vt:lpstr>
      <vt:lpstr>GIS Metadata</vt:lpstr>
      <vt:lpstr>GIS Metadata</vt:lpstr>
      <vt:lpstr>GIS Metadata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GIS and Ethics</dc:title>
  <dc:creator>mark patterson</dc:creator>
  <cp:lastModifiedBy>Uli Ingram</cp:lastModifiedBy>
  <cp:revision>34</cp:revision>
  <dcterms:created xsi:type="dcterms:W3CDTF">2020-04-20T14:44:37Z</dcterms:created>
  <dcterms:modified xsi:type="dcterms:W3CDTF">2021-04-29T12:53:10Z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