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presentation.xml" ContentType="application/vnd.openxmlformats-officedocument.presentationml.presentation.main+xml"/>
  <Override PartName="/ppt/slides/slide21.xml" ContentType="application/vnd.openxmlformats-officedocument.presentationml.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23"/>
  </p:notesMasterIdLst>
  <p:sldIdLst>
    <p:sldId id="256" r:id="rId2"/>
    <p:sldId id="333" r:id="rId3"/>
    <p:sldId id="337" r:id="rId4"/>
    <p:sldId id="257" r:id="rId5"/>
    <p:sldId id="332" r:id="rId6"/>
    <p:sldId id="336" r:id="rId7"/>
    <p:sldId id="334" r:id="rId8"/>
    <p:sldId id="335" r:id="rId9"/>
    <p:sldId id="261" r:id="rId10"/>
    <p:sldId id="262" r:id="rId11"/>
    <p:sldId id="263" r:id="rId12"/>
    <p:sldId id="264" r:id="rId13"/>
    <p:sldId id="265" r:id="rId14"/>
    <p:sldId id="338" r:id="rId15"/>
    <p:sldId id="339" r:id="rId16"/>
    <p:sldId id="341" r:id="rId17"/>
    <p:sldId id="342" r:id="rId18"/>
    <p:sldId id="258" r:id="rId19"/>
    <p:sldId id="259" r:id="rId20"/>
    <p:sldId id="260" r:id="rId21"/>
    <p:sldId id="34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EEB79F-90AC-B000-EC41-51F76CBD41BE}" v="2" dt="2021-03-26T04:17:57.9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4660"/>
  </p:normalViewPr>
  <p:slideViewPr>
    <p:cSldViewPr snapToGrid="0">
      <p:cViewPr varScale="1">
        <p:scale>
          <a:sx n="66" d="100"/>
          <a:sy n="66" d="100"/>
        </p:scale>
        <p:origin x="676" y="4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B0EEB79F-90AC-B000-EC41-51F76CBD41BE}"/>
    <pc:docChg chg="modSld">
      <pc:chgData name="Bhanuja Dasoju" userId="S::bdasoju@students.kennesaw.edu::605ef41b-7345-45bd-b61e-66abab52c461" providerId="AD" clId="Web-{B0EEB79F-90AC-B000-EC41-51F76CBD41BE}" dt="2021-03-26T04:17:57.919" v="1"/>
      <pc:docMkLst>
        <pc:docMk/>
      </pc:docMkLst>
      <pc:sldChg chg="modSp">
        <pc:chgData name="Bhanuja Dasoju" userId="S::bdasoju@students.kennesaw.edu::605ef41b-7345-45bd-b61e-66abab52c461" providerId="AD" clId="Web-{B0EEB79F-90AC-B000-EC41-51F76CBD41BE}" dt="2021-03-26T04:17:57.919" v="1"/>
        <pc:sldMkLst>
          <pc:docMk/>
          <pc:sldMk cId="1284995445" sldId="335"/>
        </pc:sldMkLst>
        <pc:picChg chg="mod">
          <ac:chgData name="Bhanuja Dasoju" userId="S::bdasoju@students.kennesaw.edu::605ef41b-7345-45bd-b61e-66abab52c461" providerId="AD" clId="Web-{B0EEB79F-90AC-B000-EC41-51F76CBD41BE}" dt="2021-03-26T04:17:57.919" v="1"/>
          <ac:picMkLst>
            <pc:docMk/>
            <pc:sldMk cId="1284995445" sldId="335"/>
            <ac:picMk id="2" creationId="{00000000-0000-0000-0000-000000000000}"/>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2D4F74-1B59-4517-AFDC-BBEF5C4E4D61}" type="datetimeFigureOut">
              <a:rPr lang="en-US" smtClean="0"/>
              <a:t>4/29/2021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5C4967-6D1D-4A4F-8AD5-9DE22CEE8326}" type="slidenum">
              <a:rPr lang="en-US" smtClean="0"/>
              <a:t>‹#›</a:t>
            </a:fld>
            <a:endParaRPr lang="en-US"/>
          </a:p>
        </p:txBody>
      </p:sp>
    </p:spTree>
    <p:extLst>
      <p:ext uri="{BB962C8B-B14F-4D97-AF65-F5344CB8AC3E}">
        <p14:creationId xmlns:p14="http://schemas.microsoft.com/office/powerpoint/2010/main" val="178160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2286003" y="730092"/>
            <a:ext cx="2743200" cy="3600450"/>
          </a:xfrm>
          <a:prstGeom prst="rect">
            <a:avLst/>
          </a:prstGeom>
          <a:solidFill>
            <a:srgbClr val="FFFFFF"/>
          </a:solidFill>
          <a:ln w="9360">
            <a:solidFill>
              <a:srgbClr val="000000"/>
            </a:solidFill>
            <a:miter lim="800000"/>
            <a:headEnd/>
            <a:tailEnd/>
          </a:ln>
          <a:effectLst/>
        </p:spPr>
        <p:txBody>
          <a:bodyPr wrap="none" lIns="95888" tIns="47944" rIns="95888" bIns="47944" anchor="ctr"/>
          <a:lstStyle/>
          <a:p>
            <a:endParaRPr lang="en-US"/>
          </a:p>
        </p:txBody>
      </p:sp>
      <p:sp>
        <p:nvSpPr>
          <p:cNvPr id="24578" name="Rectangle 2"/>
          <p:cNvSpPr txBox="1">
            <a:spLocks noGrp="1" noChangeArrowheads="1"/>
          </p:cNvSpPr>
          <p:nvPr>
            <p:ph type="body"/>
          </p:nvPr>
        </p:nvSpPr>
        <p:spPr bwMode="auto">
          <a:xfrm>
            <a:off x="731521" y="4560572"/>
            <a:ext cx="5848774" cy="4320541"/>
          </a:xfrm>
          <a:prstGeom prst="rect">
            <a:avLst/>
          </a:prstGeom>
          <a:noFill/>
          <a:ln>
            <a:round/>
            <a:headEnd/>
            <a:tailEnd/>
          </a:ln>
        </p:spPr>
        <p:txBody>
          <a:bodyPr wrap="none" anchor="ctr"/>
          <a:lstStyle/>
          <a:p>
            <a:endParaRPr lang="en-US"/>
          </a:p>
        </p:txBody>
      </p:sp>
    </p:spTree>
    <p:extLst>
      <p:ext uri="{BB962C8B-B14F-4D97-AF65-F5344CB8AC3E}">
        <p14:creationId xmlns:p14="http://schemas.microsoft.com/office/powerpoint/2010/main" val="1478339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3724502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131923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30422534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1355794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425105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18435"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922370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420688" y="703263"/>
            <a:ext cx="6237287" cy="3509962"/>
          </a:xfrm>
        </p:spPr>
      </p:sp>
      <p:sp>
        <p:nvSpPr>
          <p:cNvPr id="25603" name="Rectangle 3"/>
          <p:cNvSpPr>
            <a:spLocks noGrp="1" noChangeArrowheads="1"/>
          </p:cNvSpPr>
          <p:nvPr>
            <p:ph type="body" idx="1"/>
          </p:nvPr>
        </p:nvSpPr>
        <p:spPr>
          <a:xfrm>
            <a:off x="707708" y="4447340"/>
            <a:ext cx="5661660" cy="4212322"/>
          </a:xfrm>
          <a:noFill/>
          <a:ln/>
        </p:spPr>
        <p:txBody>
          <a:bodyPr/>
          <a:lstStyle/>
          <a:p>
            <a:pPr defTabSz="909570"/>
            <a:endParaRPr lang="en-US" dirty="0"/>
          </a:p>
        </p:txBody>
      </p:sp>
    </p:spTree>
    <p:extLst>
      <p:ext uri="{BB962C8B-B14F-4D97-AF65-F5344CB8AC3E}">
        <p14:creationId xmlns:p14="http://schemas.microsoft.com/office/powerpoint/2010/main" val="1969019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765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3652266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2286003" y="730092"/>
            <a:ext cx="2743200" cy="3600450"/>
          </a:xfrm>
          <a:prstGeom prst="rect">
            <a:avLst/>
          </a:prstGeom>
          <a:solidFill>
            <a:srgbClr val="FFFFFF"/>
          </a:solidFill>
          <a:ln w="9360">
            <a:solidFill>
              <a:srgbClr val="000000"/>
            </a:solidFill>
            <a:miter lim="800000"/>
            <a:headEnd/>
            <a:tailEnd/>
          </a:ln>
          <a:effectLst/>
        </p:spPr>
        <p:txBody>
          <a:bodyPr wrap="none" lIns="95888" tIns="47944" rIns="95888" bIns="47944" anchor="ctr"/>
          <a:lstStyle/>
          <a:p>
            <a:endParaRPr lang="en-US"/>
          </a:p>
        </p:txBody>
      </p:sp>
      <p:sp>
        <p:nvSpPr>
          <p:cNvPr id="24578" name="Rectangle 2"/>
          <p:cNvSpPr txBox="1">
            <a:spLocks noGrp="1" noChangeArrowheads="1"/>
          </p:cNvSpPr>
          <p:nvPr>
            <p:ph type="body"/>
          </p:nvPr>
        </p:nvSpPr>
        <p:spPr bwMode="auto">
          <a:xfrm>
            <a:off x="731521" y="4560572"/>
            <a:ext cx="5848774" cy="4320541"/>
          </a:xfrm>
          <a:prstGeom prst="rect">
            <a:avLst/>
          </a:prstGeom>
          <a:noFill/>
          <a:ln>
            <a:round/>
            <a:headEnd/>
            <a:tailEnd/>
          </a:ln>
        </p:spPr>
        <p:txBody>
          <a:bodyPr wrap="none" anchor="ctr"/>
          <a:lstStyle/>
          <a:p>
            <a:endParaRPr lang="en-US"/>
          </a:p>
        </p:txBody>
      </p:sp>
    </p:spTree>
    <p:extLst>
      <p:ext uri="{BB962C8B-B14F-4D97-AF65-F5344CB8AC3E}">
        <p14:creationId xmlns:p14="http://schemas.microsoft.com/office/powerpoint/2010/main" val="613499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17411"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3812034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4851400" y="-2000250"/>
            <a:ext cx="9702800" cy="5457825"/>
          </a:xfrm>
        </p:spPr>
      </p:sp>
      <p:sp>
        <p:nvSpPr>
          <p:cNvPr id="35843" name="Rectangle 3"/>
          <p:cNvSpPr>
            <a:spLocks noGrp="1" noChangeArrowheads="1"/>
          </p:cNvSpPr>
          <p:nvPr>
            <p:ph type="body" idx="1"/>
          </p:nvPr>
        </p:nvSpPr>
        <p:spPr/>
        <p:txBody>
          <a:bodyPr/>
          <a:lstStyle/>
          <a:p>
            <a:r>
              <a:rPr lang="en-US"/>
              <a:t>Attribute data consist of qualitative and quantitative data. Qualitative data specify the type of object or data, such as type of vegetation or type of language. We can therefore say that qualitative data is the name of the attribute. On the other hand, quantitative attributes are related to quantities and are normally represented by figures, such as number of inhabitants in a city and the acreage of a property. Quantitative data can be categorized into </a:t>
            </a:r>
            <a:r>
              <a:rPr lang="en-US" b="1"/>
              <a:t>ratio data</a:t>
            </a:r>
            <a:r>
              <a:rPr lang="en-US"/>
              <a:t>, data measured in relation to a zero starting point; </a:t>
            </a:r>
            <a:r>
              <a:rPr lang="en-US" b="1"/>
              <a:t>interval data</a:t>
            </a:r>
            <a:r>
              <a:rPr lang="en-US"/>
              <a:t>, data arranged into classes; and </a:t>
            </a:r>
            <a:r>
              <a:rPr lang="en-US" b="1"/>
              <a:t>ordinal data</a:t>
            </a:r>
            <a:r>
              <a:rPr lang="en-US"/>
              <a:t>, which specify quality by the use of text (ranked in a series, such as good, better, best). </a:t>
            </a:r>
          </a:p>
        </p:txBody>
      </p:sp>
    </p:spTree>
    <p:extLst>
      <p:ext uri="{BB962C8B-B14F-4D97-AF65-F5344CB8AC3E}">
        <p14:creationId xmlns:p14="http://schemas.microsoft.com/office/powerpoint/2010/main" val="168903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2286003" y="730092"/>
            <a:ext cx="2743200" cy="3600450"/>
          </a:xfrm>
          <a:prstGeom prst="rect">
            <a:avLst/>
          </a:prstGeom>
          <a:solidFill>
            <a:srgbClr val="FFFFFF"/>
          </a:solidFill>
          <a:ln w="9360">
            <a:solidFill>
              <a:srgbClr val="000000"/>
            </a:solidFill>
            <a:miter lim="800000"/>
            <a:headEnd/>
            <a:tailEnd/>
          </a:ln>
          <a:effectLst/>
        </p:spPr>
        <p:txBody>
          <a:bodyPr wrap="none" lIns="95888" tIns="47944" rIns="95888" bIns="47944" anchor="ctr"/>
          <a:lstStyle/>
          <a:p>
            <a:endParaRPr lang="en-US"/>
          </a:p>
        </p:txBody>
      </p:sp>
      <p:sp>
        <p:nvSpPr>
          <p:cNvPr id="24578" name="Rectangle 2"/>
          <p:cNvSpPr txBox="1">
            <a:spLocks noGrp="1" noChangeArrowheads="1"/>
          </p:cNvSpPr>
          <p:nvPr>
            <p:ph type="body"/>
          </p:nvPr>
        </p:nvSpPr>
        <p:spPr bwMode="auto">
          <a:xfrm>
            <a:off x="731521" y="4560572"/>
            <a:ext cx="5848774" cy="4320541"/>
          </a:xfrm>
          <a:prstGeom prst="rect">
            <a:avLst/>
          </a:prstGeom>
          <a:noFill/>
          <a:ln>
            <a:round/>
            <a:headEnd/>
            <a:tailEnd/>
          </a:ln>
        </p:spPr>
        <p:txBody>
          <a:bodyPr wrap="none" anchor="ctr"/>
          <a:lstStyle/>
          <a:p>
            <a:endParaRPr lang="en-US"/>
          </a:p>
        </p:txBody>
      </p:sp>
    </p:spTree>
    <p:extLst>
      <p:ext uri="{BB962C8B-B14F-4D97-AF65-F5344CB8AC3E}">
        <p14:creationId xmlns:p14="http://schemas.microsoft.com/office/powerpoint/2010/main" val="965135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2286003" y="730092"/>
            <a:ext cx="2743200" cy="3600450"/>
          </a:xfrm>
          <a:prstGeom prst="rect">
            <a:avLst/>
          </a:prstGeom>
          <a:solidFill>
            <a:srgbClr val="FFFFFF"/>
          </a:solidFill>
          <a:ln w="9360">
            <a:solidFill>
              <a:srgbClr val="000000"/>
            </a:solidFill>
            <a:miter lim="800000"/>
            <a:headEnd/>
            <a:tailEnd/>
          </a:ln>
          <a:effectLst/>
        </p:spPr>
        <p:txBody>
          <a:bodyPr wrap="none" lIns="95888" tIns="47944" rIns="95888" bIns="47944" anchor="ctr"/>
          <a:lstStyle/>
          <a:p>
            <a:endParaRPr lang="en-US"/>
          </a:p>
        </p:txBody>
      </p:sp>
      <p:sp>
        <p:nvSpPr>
          <p:cNvPr id="24578" name="Rectangle 2"/>
          <p:cNvSpPr txBox="1">
            <a:spLocks noGrp="1" noChangeArrowheads="1"/>
          </p:cNvSpPr>
          <p:nvPr>
            <p:ph type="body"/>
          </p:nvPr>
        </p:nvSpPr>
        <p:spPr bwMode="auto">
          <a:xfrm>
            <a:off x="731521" y="4560572"/>
            <a:ext cx="5848774" cy="4320541"/>
          </a:xfrm>
          <a:prstGeom prst="rect">
            <a:avLst/>
          </a:prstGeom>
          <a:noFill/>
          <a:ln>
            <a:round/>
            <a:headEnd/>
            <a:tailEnd/>
          </a:ln>
        </p:spPr>
        <p:txBody>
          <a:bodyPr wrap="none" anchor="ctr"/>
          <a:lstStyle/>
          <a:p>
            <a:endParaRPr lang="en-US"/>
          </a:p>
        </p:txBody>
      </p:sp>
    </p:spTree>
    <p:extLst>
      <p:ext uri="{BB962C8B-B14F-4D97-AF65-F5344CB8AC3E}">
        <p14:creationId xmlns:p14="http://schemas.microsoft.com/office/powerpoint/2010/main" val="4250730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2286003" y="730092"/>
            <a:ext cx="2743200" cy="3600450"/>
          </a:xfrm>
          <a:prstGeom prst="rect">
            <a:avLst/>
          </a:prstGeom>
          <a:solidFill>
            <a:srgbClr val="FFFFFF"/>
          </a:solidFill>
          <a:ln w="9360">
            <a:solidFill>
              <a:srgbClr val="000000"/>
            </a:solidFill>
            <a:miter lim="800000"/>
            <a:headEnd/>
            <a:tailEnd/>
          </a:ln>
          <a:effectLst/>
        </p:spPr>
        <p:txBody>
          <a:bodyPr wrap="none" lIns="95888" tIns="47944" rIns="95888" bIns="47944" anchor="ctr"/>
          <a:lstStyle/>
          <a:p>
            <a:endParaRPr lang="en-US"/>
          </a:p>
        </p:txBody>
      </p:sp>
      <p:sp>
        <p:nvSpPr>
          <p:cNvPr id="23554" name="Rectangle 2"/>
          <p:cNvSpPr txBox="1">
            <a:spLocks noGrp="1" noChangeArrowheads="1"/>
          </p:cNvSpPr>
          <p:nvPr>
            <p:ph type="body"/>
          </p:nvPr>
        </p:nvSpPr>
        <p:spPr bwMode="auto">
          <a:xfrm>
            <a:off x="731521" y="4560572"/>
            <a:ext cx="5848774" cy="4320541"/>
          </a:xfrm>
          <a:prstGeom prst="rect">
            <a:avLst/>
          </a:prstGeom>
          <a:noFill/>
          <a:ln>
            <a:round/>
            <a:headEnd/>
            <a:tailEnd/>
          </a:ln>
        </p:spPr>
        <p:txBody>
          <a:bodyPr wrap="none" anchor="ctr"/>
          <a:lstStyle/>
          <a:p>
            <a:endParaRPr lang="en-US" dirty="0"/>
          </a:p>
        </p:txBody>
      </p:sp>
    </p:spTree>
    <p:extLst>
      <p:ext uri="{BB962C8B-B14F-4D97-AF65-F5344CB8AC3E}">
        <p14:creationId xmlns:p14="http://schemas.microsoft.com/office/powerpoint/2010/main" val="3384834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211587" y="711574"/>
            <a:ext cx="2653903" cy="3512173"/>
          </a:xfrm>
          <a:prstGeom prst="rect">
            <a:avLst/>
          </a:prstGeom>
          <a:solidFill>
            <a:srgbClr val="FFFFFF"/>
          </a:solidFill>
          <a:ln w="9525">
            <a:solidFill>
              <a:srgbClr val="000000"/>
            </a:solidFill>
            <a:miter lim="800000"/>
            <a:headEnd/>
            <a:tailEnd/>
          </a:ln>
        </p:spPr>
        <p:txBody>
          <a:bodyPr wrap="none" lIns="91212" tIns="45607" rIns="91212" bIns="45607" anchor="ctr"/>
          <a:lstStyle/>
          <a:p>
            <a:endParaRPr lang="en-US"/>
          </a:p>
        </p:txBody>
      </p:sp>
      <p:sp>
        <p:nvSpPr>
          <p:cNvPr id="26627" name="Rectangle 3"/>
          <p:cNvSpPr>
            <a:spLocks noGrp="1" noChangeArrowheads="1"/>
          </p:cNvSpPr>
          <p:nvPr>
            <p:ph type="body"/>
          </p:nvPr>
        </p:nvSpPr>
        <p:spPr>
          <a:xfrm>
            <a:off x="707708" y="4447340"/>
            <a:ext cx="5660022" cy="4212322"/>
          </a:xfrm>
          <a:noFill/>
          <a:ln/>
        </p:spPr>
        <p:txBody>
          <a:bodyPr wrap="none" anchor="ctr"/>
          <a:lstStyle/>
          <a:p>
            <a:endParaRPr lang="en-US"/>
          </a:p>
        </p:txBody>
      </p:sp>
    </p:spTree>
    <p:extLst>
      <p:ext uri="{BB962C8B-B14F-4D97-AF65-F5344CB8AC3E}">
        <p14:creationId xmlns:p14="http://schemas.microsoft.com/office/powerpoint/2010/main" val="3466260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solidFill>
                <a:schemeClr val="tx1"/>
              </a:solidFill>
            </a:endParaRPr>
          </a:p>
        </p:txBody>
      </p:sp>
    </p:spTree>
    <p:extLst>
      <p:ext uri="{BB962C8B-B14F-4D97-AF65-F5344CB8AC3E}">
        <p14:creationId xmlns:p14="http://schemas.microsoft.com/office/powerpoint/2010/main" val="10478921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0189709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7485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050425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592118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7923012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068012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940883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838777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055488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817938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974992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044375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9E48D69-0226-4565-8385-AE53AB2A798E}" type="datetimeFigureOut">
              <a:rPr lang="en-US" smtClean="0"/>
              <a:t>4/29/2021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9359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E48D69-0226-4565-8385-AE53AB2A798E}" type="datetimeFigureOut">
              <a:rPr lang="en-US" smtClean="0"/>
              <a:t>4/29/2021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7822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29E48D69-0226-4565-8385-AE53AB2A798E}" type="datetimeFigureOut">
              <a:rPr lang="en-US" smtClean="0"/>
              <a:t>4/29/2021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45072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16597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562394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9E48D69-0226-4565-8385-AE53AB2A798E}" type="datetimeFigureOut">
              <a:rPr lang="en-US" smtClean="0"/>
              <a:t>4/29/2021</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43A2C81-FE62-463E-A82C-7241F583C8D7}" type="slidenum">
              <a:rPr lang="en-US" smtClean="0"/>
              <a:t>‹#›</a:t>
            </a:fld>
            <a:endParaRPr lang="en-US"/>
          </a:p>
        </p:txBody>
      </p:sp>
    </p:spTree>
    <p:extLst>
      <p:ext uri="{BB962C8B-B14F-4D97-AF65-F5344CB8AC3E}">
        <p14:creationId xmlns:p14="http://schemas.microsoft.com/office/powerpoint/2010/main" val="2876622217"/>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www.geog.ucsb.edu/~kclarke/G176B/Lecture4.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84423"/>
            <a:ext cx="12192000" cy="1456267"/>
          </a:xfrm>
        </p:spPr>
        <p:txBody>
          <a:bodyPr>
            <a:normAutofit fontScale="90000"/>
          </a:bodyPr>
          <a:lstStyle/>
          <a:p>
            <a:pPr algn="ctr"/>
            <a:r>
              <a:rPr lang="en-US" sz="3100" dirty="0">
                <a:latin typeface="Arial Black" panose="020B0A04020102020204" pitchFamily="34" charset="0"/>
              </a:rPr>
              <a:t>Open educational resources for introduction </a:t>
            </a:r>
            <a:br>
              <a:rPr lang="en-US" sz="3100" dirty="0">
                <a:latin typeface="Arial Black" panose="020B0A04020102020204" pitchFamily="34" charset="0"/>
              </a:rPr>
            </a:br>
            <a:r>
              <a:rPr lang="en-US" sz="3100" dirty="0">
                <a:latin typeface="Arial Black" panose="020B0A04020102020204" pitchFamily="34" charset="0"/>
              </a:rPr>
              <a:t>to geographic information systems</a:t>
            </a:r>
            <a:br>
              <a:rPr lang="en-US" dirty="0"/>
            </a:br>
            <a:r>
              <a:rPr lang="en-US" dirty="0"/>
              <a:t>funded by: USG affordable learning grant</a:t>
            </a:r>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65760" y="4173367"/>
            <a:ext cx="1936995" cy="1952368"/>
          </a:xfrm>
        </p:spPr>
      </p:pic>
      <p:pic>
        <p:nvPicPr>
          <p:cNvPr id="11" name="Content Placeholder 10"/>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850416" y="4227027"/>
            <a:ext cx="3082834" cy="2322895"/>
          </a:xfrm>
        </p:spPr>
      </p:pic>
      <p:sp>
        <p:nvSpPr>
          <p:cNvPr id="12" name="TextBox 11"/>
          <p:cNvSpPr txBox="1"/>
          <p:nvPr/>
        </p:nvSpPr>
        <p:spPr>
          <a:xfrm>
            <a:off x="0" y="4795596"/>
            <a:ext cx="12192000" cy="1754326"/>
          </a:xfrm>
          <a:prstGeom prst="rect">
            <a:avLst/>
          </a:prstGeom>
          <a:noFill/>
        </p:spPr>
        <p:txBody>
          <a:bodyPr wrap="square" rtlCol="0">
            <a:spAutoFit/>
          </a:bodyPr>
          <a:lstStyle/>
          <a:p>
            <a:pPr algn="ctr"/>
            <a:r>
              <a:rPr lang="en-US" i="1" dirty="0"/>
              <a:t>Created by:</a:t>
            </a:r>
          </a:p>
          <a:p>
            <a:pPr algn="ctr"/>
            <a:r>
              <a:rPr lang="en-US" dirty="0"/>
              <a:t>Ulrike Ingram</a:t>
            </a:r>
          </a:p>
          <a:p>
            <a:pPr algn="ctr"/>
            <a:r>
              <a:rPr lang="en-US" dirty="0"/>
              <a:t>Allison J. Bailey</a:t>
            </a:r>
          </a:p>
          <a:p>
            <a:pPr algn="ctr"/>
            <a:r>
              <a:rPr lang="en-US" dirty="0"/>
              <a:t>Amber Ignatius</a:t>
            </a:r>
          </a:p>
          <a:p>
            <a:pPr algn="ctr"/>
            <a:r>
              <a:rPr lang="en-US" dirty="0"/>
              <a:t>Katayoun Mobasher</a:t>
            </a:r>
          </a:p>
          <a:p>
            <a:pPr algn="ctr"/>
            <a:r>
              <a:rPr lang="en-US" dirty="0"/>
              <a:t>Mark Patterson</a:t>
            </a:r>
          </a:p>
        </p:txBody>
      </p:sp>
      <p:sp>
        <p:nvSpPr>
          <p:cNvPr id="16" name="TextBox 15"/>
          <p:cNvSpPr txBox="1"/>
          <p:nvPr/>
        </p:nvSpPr>
        <p:spPr>
          <a:xfrm>
            <a:off x="258750" y="6125735"/>
            <a:ext cx="2151016" cy="523220"/>
          </a:xfrm>
          <a:prstGeom prst="rect">
            <a:avLst/>
          </a:prstGeom>
          <a:noFill/>
        </p:spPr>
        <p:txBody>
          <a:bodyPr wrap="square" rtlCol="0">
            <a:spAutoFit/>
          </a:bodyPr>
          <a:lstStyle/>
          <a:p>
            <a:pPr algn="ctr"/>
            <a:r>
              <a:rPr lang="en-US" sz="1400" dirty="0"/>
              <a:t>Department of Geography and Anthropology</a:t>
            </a:r>
          </a:p>
        </p:txBody>
      </p:sp>
      <p:sp>
        <p:nvSpPr>
          <p:cNvPr id="2" name="TextBox 1">
            <a:extLst>
              <a:ext uri="{FF2B5EF4-FFF2-40B4-BE49-F238E27FC236}">
                <a16:creationId xmlns:a16="http://schemas.microsoft.com/office/drawing/2014/main" id="{3558DCB0-43CC-4E1A-A337-21DCC9AD48CE}"/>
              </a:ext>
            </a:extLst>
          </p:cNvPr>
          <p:cNvSpPr txBox="1"/>
          <p:nvPr/>
        </p:nvSpPr>
        <p:spPr>
          <a:xfrm>
            <a:off x="4412384" y="2062404"/>
            <a:ext cx="3227165" cy="1107996"/>
          </a:xfrm>
          <a:prstGeom prst="rect">
            <a:avLst/>
          </a:prstGeom>
          <a:noFill/>
        </p:spPr>
        <p:txBody>
          <a:bodyPr wrap="none" rtlCol="0">
            <a:spAutoFit/>
          </a:bodyPr>
          <a:lstStyle/>
          <a:p>
            <a:pPr algn="ctr"/>
            <a:r>
              <a:rPr lang="en-US" sz="4800" dirty="0">
                <a:latin typeface="Arial Black" panose="020B0A04020102020204" pitchFamily="34" charset="0"/>
              </a:rPr>
              <a:t>Module 4</a:t>
            </a:r>
          </a:p>
          <a:p>
            <a:pPr algn="ctr"/>
            <a:r>
              <a:rPr lang="en-US" dirty="0">
                <a:latin typeface="Arial Black" panose="020B0A04020102020204" pitchFamily="34" charset="0"/>
              </a:rPr>
              <a:t>Attributes and Queries</a:t>
            </a:r>
          </a:p>
        </p:txBody>
      </p:sp>
    </p:spTree>
    <p:extLst>
      <p:ext uri="{BB962C8B-B14F-4D97-AF65-F5344CB8AC3E}">
        <p14:creationId xmlns:p14="http://schemas.microsoft.com/office/powerpoint/2010/main" val="2258309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38944" y="283779"/>
            <a:ext cx="6373812" cy="1143000"/>
          </a:xfrm>
        </p:spPr>
        <p:txBody>
          <a:bodyPr>
            <a:normAutofit/>
          </a:bodyPr>
          <a:lstStyle/>
          <a:p>
            <a:pPr eaLnBrk="1" hangingPunct="1">
              <a:defRPr/>
            </a:pPr>
            <a:r>
              <a:rPr lang="en-US" sz="6000" b="1" dirty="0"/>
              <a:t>Short Integer</a:t>
            </a:r>
          </a:p>
        </p:txBody>
      </p:sp>
      <p:sp>
        <p:nvSpPr>
          <p:cNvPr id="6147" name="Rectangle 3"/>
          <p:cNvSpPr>
            <a:spLocks noGrp="1" noChangeArrowheads="1"/>
          </p:cNvSpPr>
          <p:nvPr>
            <p:ph type="body" idx="1"/>
          </p:nvPr>
        </p:nvSpPr>
        <p:spPr>
          <a:xfrm>
            <a:off x="3153103" y="2209801"/>
            <a:ext cx="8029904" cy="3921125"/>
          </a:xfrm>
        </p:spPr>
        <p:txBody>
          <a:bodyPr/>
          <a:lstStyle/>
          <a:p>
            <a:pPr eaLnBrk="1" hangingPunct="1">
              <a:defRPr/>
            </a:pPr>
            <a:r>
              <a:rPr lang="en-US" sz="3200" dirty="0"/>
              <a:t>2 bytes </a:t>
            </a:r>
          </a:p>
          <a:p>
            <a:pPr eaLnBrk="1" hangingPunct="1">
              <a:defRPr/>
            </a:pPr>
            <a:r>
              <a:rPr lang="en-US" sz="3200" dirty="0"/>
              <a:t>(2 ^ 8 per byte times 2 bytes = 65,536) </a:t>
            </a:r>
          </a:p>
          <a:p>
            <a:pPr eaLnBrk="1" hangingPunct="1">
              <a:defRPr/>
            </a:pPr>
            <a:r>
              <a:rPr lang="en-US" sz="3200" dirty="0"/>
              <a:t>Note the highest value is NOT 65,536  </a:t>
            </a:r>
          </a:p>
          <a:p>
            <a:pPr eaLnBrk="1" hangingPunct="1">
              <a:buFont typeface="Wingdings" pitchFamily="2" charset="2"/>
              <a:buNone/>
              <a:defRPr/>
            </a:pPr>
            <a:r>
              <a:rPr lang="en-US" sz="3200" dirty="0"/>
              <a:t>    The RANGE of values is +/- 32767, and 0</a:t>
            </a:r>
          </a:p>
          <a:p>
            <a:pPr eaLnBrk="1" hangingPunct="1">
              <a:buFont typeface="Wingdings" pitchFamily="2" charset="2"/>
              <a:buNone/>
              <a:defRPr/>
            </a:pPr>
            <a:endParaRPr lang="en-US" sz="2800" dirty="0">
              <a:solidFill>
                <a:schemeClr val="tx2"/>
              </a:solidFill>
              <a:latin typeface="Century Gothic" pitchFamily="34" charset="0"/>
            </a:endParaRPr>
          </a:p>
        </p:txBody>
      </p:sp>
      <p:pic>
        <p:nvPicPr>
          <p:cNvPr id="5124" name="Picture 4" descr="mini-me"/>
          <p:cNvPicPr>
            <a:picLocks noChangeAspect="1" noChangeArrowheads="1"/>
          </p:cNvPicPr>
          <p:nvPr/>
        </p:nvPicPr>
        <p:blipFill>
          <a:blip r:embed="rId2" cstate="print"/>
          <a:srcRect/>
          <a:stretch>
            <a:fillRect/>
          </a:stretch>
        </p:blipFill>
        <p:spPr bwMode="auto">
          <a:xfrm>
            <a:off x="331077" y="3686503"/>
            <a:ext cx="1635125" cy="2743200"/>
          </a:xfrm>
          <a:prstGeom prst="rect">
            <a:avLst/>
          </a:prstGeom>
          <a:noFill/>
          <a:ln w="9525">
            <a:noFill/>
            <a:miter lim="800000"/>
            <a:headEnd/>
            <a:tailEnd/>
          </a:ln>
        </p:spPr>
      </p:pic>
    </p:spTree>
    <p:extLst>
      <p:ext uri="{BB962C8B-B14F-4D97-AF65-F5344CB8AC3E}">
        <p14:creationId xmlns:p14="http://schemas.microsoft.com/office/powerpoint/2010/main" val="1020789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36180" y="294290"/>
            <a:ext cx="6373812" cy="1332186"/>
          </a:xfrm>
        </p:spPr>
        <p:txBody>
          <a:bodyPr>
            <a:normAutofit/>
          </a:bodyPr>
          <a:lstStyle/>
          <a:p>
            <a:pPr eaLnBrk="1" hangingPunct="1">
              <a:defRPr/>
            </a:pPr>
            <a:r>
              <a:rPr lang="en-US" sz="6000" b="1" dirty="0"/>
              <a:t>Long Integer</a:t>
            </a:r>
          </a:p>
        </p:txBody>
      </p:sp>
      <p:sp>
        <p:nvSpPr>
          <p:cNvPr id="7171" name="Rectangle 3"/>
          <p:cNvSpPr>
            <a:spLocks noGrp="1" noChangeArrowheads="1"/>
          </p:cNvSpPr>
          <p:nvPr>
            <p:ph type="body" idx="1"/>
          </p:nvPr>
        </p:nvSpPr>
        <p:spPr>
          <a:xfrm>
            <a:off x="3623086" y="1981201"/>
            <a:ext cx="7746124" cy="4267200"/>
          </a:xfrm>
        </p:spPr>
        <p:txBody>
          <a:bodyPr/>
          <a:lstStyle/>
          <a:p>
            <a:pPr eaLnBrk="1" hangingPunct="1">
              <a:defRPr/>
            </a:pPr>
            <a:r>
              <a:rPr lang="en-US" sz="3200" dirty="0"/>
              <a:t>4 bytes </a:t>
            </a:r>
          </a:p>
          <a:p>
            <a:pPr eaLnBrk="1" hangingPunct="1">
              <a:defRPr/>
            </a:pPr>
            <a:r>
              <a:rPr lang="en-US" sz="3200" dirty="0"/>
              <a:t>(2 ^ 8 per byte times  4 bytes = 4,294,967,296) </a:t>
            </a:r>
          </a:p>
          <a:p>
            <a:pPr eaLnBrk="1" hangingPunct="1">
              <a:defRPr/>
            </a:pPr>
            <a:r>
              <a:rPr lang="en-US" sz="3200" dirty="0"/>
              <a:t>Minimum and Maximum are HALF of that number</a:t>
            </a:r>
          </a:p>
          <a:p>
            <a:pPr eaLnBrk="1" hangingPunct="1">
              <a:buFont typeface="Wingdings" pitchFamily="2" charset="2"/>
              <a:buNone/>
              <a:defRPr/>
            </a:pPr>
            <a:r>
              <a:rPr lang="en-US" sz="3200" dirty="0"/>
              <a:t>    The RANGE of values is +/- 2,147,483,647, and 0</a:t>
            </a:r>
          </a:p>
          <a:p>
            <a:pPr eaLnBrk="1" hangingPunct="1">
              <a:buFont typeface="Wingdings" pitchFamily="2" charset="2"/>
              <a:buNone/>
              <a:defRPr/>
            </a:pPr>
            <a:endParaRPr lang="en-US" sz="2800" dirty="0">
              <a:solidFill>
                <a:schemeClr val="tx2"/>
              </a:solidFill>
              <a:latin typeface="Century Gothic" pitchFamily="34" charset="0"/>
            </a:endParaRPr>
          </a:p>
        </p:txBody>
      </p:sp>
      <p:pic>
        <p:nvPicPr>
          <p:cNvPr id="6148" name="Picture 4" descr="long"/>
          <p:cNvPicPr>
            <a:picLocks noChangeAspect="1" noChangeArrowheads="1"/>
          </p:cNvPicPr>
          <p:nvPr/>
        </p:nvPicPr>
        <p:blipFill>
          <a:blip r:embed="rId2" cstate="print"/>
          <a:srcRect/>
          <a:stretch>
            <a:fillRect/>
          </a:stretch>
        </p:blipFill>
        <p:spPr bwMode="auto">
          <a:xfrm>
            <a:off x="436180" y="3234559"/>
            <a:ext cx="2133600" cy="3144838"/>
          </a:xfrm>
          <a:prstGeom prst="rect">
            <a:avLst/>
          </a:prstGeom>
          <a:noFill/>
          <a:ln w="9525">
            <a:noFill/>
            <a:miter lim="800000"/>
            <a:headEnd/>
            <a:tailEnd/>
          </a:ln>
        </p:spPr>
      </p:pic>
    </p:spTree>
    <p:extLst>
      <p:ext uri="{BB962C8B-B14F-4D97-AF65-F5344CB8AC3E}">
        <p14:creationId xmlns:p14="http://schemas.microsoft.com/office/powerpoint/2010/main" val="4082467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67862" y="396765"/>
            <a:ext cx="10174014" cy="1143000"/>
          </a:xfrm>
        </p:spPr>
        <p:txBody>
          <a:bodyPr>
            <a:noAutofit/>
          </a:bodyPr>
          <a:lstStyle/>
          <a:p>
            <a:pPr eaLnBrk="1" hangingPunct="1">
              <a:defRPr/>
            </a:pPr>
            <a:r>
              <a:rPr lang="en-US" sz="6000" b="1" dirty="0"/>
              <a:t>Single &amp; Double Precision</a:t>
            </a:r>
          </a:p>
        </p:txBody>
      </p:sp>
      <p:sp>
        <p:nvSpPr>
          <p:cNvPr id="7171" name="Text Box 3"/>
          <p:cNvSpPr txBox="1">
            <a:spLocks noChangeArrowheads="1"/>
          </p:cNvSpPr>
          <p:nvPr/>
        </p:nvSpPr>
        <p:spPr bwMode="auto">
          <a:xfrm>
            <a:off x="601717" y="1873469"/>
            <a:ext cx="11190890" cy="4339650"/>
          </a:xfrm>
          <a:prstGeom prst="rect">
            <a:avLst/>
          </a:prstGeom>
          <a:noFill/>
          <a:ln w="9525">
            <a:noFill/>
            <a:miter lim="800000"/>
            <a:headEnd/>
            <a:tailEnd/>
          </a:ln>
        </p:spPr>
        <p:txBody>
          <a:bodyPr wrap="square">
            <a:spAutoFit/>
          </a:bodyPr>
          <a:lstStyle/>
          <a:p>
            <a:pPr marL="342900" indent="-342900">
              <a:buClr>
                <a:schemeClr val="tx1"/>
              </a:buClr>
              <a:buFont typeface="Arial" panose="020B0604020202020204" pitchFamily="34" charset="0"/>
              <a:buChar char="•"/>
            </a:pPr>
            <a:r>
              <a:rPr lang="en-US" sz="2800" dirty="0"/>
              <a:t>Refers to a type of floating-point number that has more precision (that is, more digits to the right of the decimal point) than a single-precision number. </a:t>
            </a:r>
          </a:p>
          <a:p>
            <a:pPr marL="342900" indent="-342900">
              <a:buClr>
                <a:schemeClr val="tx1"/>
              </a:buClr>
              <a:buFont typeface="Arial" panose="020B0604020202020204" pitchFamily="34" charset="0"/>
              <a:buChar char="•"/>
            </a:pPr>
            <a:r>
              <a:rPr lang="en-US" sz="2800" dirty="0"/>
              <a:t>The term double precision is something of a misnomer because the precision is not really double. </a:t>
            </a:r>
          </a:p>
          <a:p>
            <a:pPr marL="342900" indent="-342900">
              <a:buClr>
                <a:schemeClr val="tx1"/>
              </a:buClr>
              <a:buFont typeface="Arial" panose="020B0604020202020204" pitchFamily="34" charset="0"/>
              <a:buChar char="•"/>
            </a:pPr>
            <a:r>
              <a:rPr lang="en-US" sz="2800" dirty="0"/>
              <a:t>The word double derives from the fact that a double-precision number uses twice as many bits as a regular floating-point number. </a:t>
            </a:r>
          </a:p>
          <a:p>
            <a:pPr marL="342900" indent="-342900">
              <a:buClr>
                <a:schemeClr val="tx1"/>
              </a:buClr>
              <a:buFont typeface="Arial" panose="020B0604020202020204" pitchFamily="34" charset="0"/>
              <a:buChar char="•"/>
            </a:pPr>
            <a:r>
              <a:rPr lang="en-US" sz="2800" dirty="0"/>
              <a:t>For example, if a single-precision number requires 32 bits, its double-precision counterpart will be 64 bits long. </a:t>
            </a:r>
          </a:p>
          <a:p>
            <a:pPr eaLnBrk="1" hangingPunct="1"/>
            <a:endParaRPr lang="en-US" sz="2400" dirty="0">
              <a:solidFill>
                <a:schemeClr val="tx2"/>
              </a:solidFill>
              <a:latin typeface="Century Gothic" pitchFamily="34" charset="0"/>
            </a:endParaRPr>
          </a:p>
        </p:txBody>
      </p:sp>
    </p:spTree>
    <p:extLst>
      <p:ext uri="{BB962C8B-B14F-4D97-AF65-F5344CB8AC3E}">
        <p14:creationId xmlns:p14="http://schemas.microsoft.com/office/powerpoint/2010/main" val="1906085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4095609"/>
          </a:xfrm>
          <a:prstGeom prst="rect">
            <a:avLst/>
          </a:prstGeom>
          <a:noFill/>
          <a:ln w="9525">
            <a:noFill/>
            <a:round/>
            <a:headEnd/>
            <a:tailEnd/>
          </a:ln>
        </p:spPr>
        <p:txBody>
          <a:bodyPr wrap="square" lIns="90000" tIns="46800" rIns="90000" bIns="46800">
            <a:spAutoFit/>
          </a:bodyPr>
          <a:lstStyle/>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Sorting:</a:t>
            </a:r>
            <a:r>
              <a:rPr lang="en-GB" sz="2000" b="1" dirty="0"/>
              <a:t> </a:t>
            </a:r>
            <a:r>
              <a:rPr lang="en-GB" sz="2000" dirty="0"/>
              <a:t>arranging records in a database according to some order</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 Selecting:</a:t>
            </a:r>
            <a:r>
              <a:rPr lang="en-GB" sz="2000" b="1" dirty="0"/>
              <a:t> </a:t>
            </a:r>
            <a:r>
              <a:rPr lang="en-GB" sz="2000" dirty="0"/>
              <a:t>selecting records from a database that follow some criteria</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000" b="1" dirty="0"/>
              <a:t> </a:t>
            </a:r>
            <a:r>
              <a:rPr lang="en-GB" sz="2400" b="1" dirty="0"/>
              <a:t>Editing:</a:t>
            </a:r>
            <a:r>
              <a:rPr lang="en-GB" sz="2000" b="1" dirty="0"/>
              <a:t> </a:t>
            </a:r>
            <a:r>
              <a:rPr lang="en-GB" sz="2000" dirty="0"/>
              <a:t>altering some or all field values of particular existing records</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 Summarizing:</a:t>
            </a:r>
            <a:r>
              <a:rPr lang="en-GB" sz="2000" b="1" dirty="0"/>
              <a:t> </a:t>
            </a:r>
            <a:r>
              <a:rPr lang="en-GB" sz="2000" dirty="0"/>
              <a:t>preparing summaries of data, classifying data based on 	particular groups</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 Generating Reports:</a:t>
            </a:r>
            <a:r>
              <a:rPr lang="en-GB" sz="2000" b="1" dirty="0"/>
              <a:t> </a:t>
            </a:r>
            <a:r>
              <a:rPr lang="en-GB" sz="2000" dirty="0"/>
              <a:t>preparing tables, charts, graphs to visually report data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 Creating New data:</a:t>
            </a:r>
            <a:r>
              <a:rPr lang="en-GB" sz="2000" b="1" dirty="0"/>
              <a:t> </a:t>
            </a:r>
            <a:r>
              <a:rPr lang="en-GB" sz="2000" dirty="0"/>
              <a:t>creating new records or new fields</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000" b="1" dirty="0"/>
              <a:t> </a:t>
            </a:r>
            <a:r>
              <a:rPr lang="en-GB" sz="2400" b="1" dirty="0"/>
              <a:t>Recalculating Fields:</a:t>
            </a:r>
            <a:r>
              <a:rPr lang="en-GB" sz="2000" b="1" dirty="0"/>
              <a:t> </a:t>
            </a:r>
            <a:r>
              <a:rPr lang="en-GB" sz="2000" dirty="0"/>
              <a:t>altering the values of some fields for several records 	simultaneously</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000" b="1" dirty="0"/>
              <a:t> </a:t>
            </a:r>
            <a:r>
              <a:rPr lang="en-GB" sz="2400" b="1" dirty="0"/>
              <a:t>Creating Thematic Maps:</a:t>
            </a:r>
            <a:r>
              <a:rPr lang="en-GB" sz="2000" b="1" dirty="0"/>
              <a:t> </a:t>
            </a:r>
            <a:r>
              <a:rPr lang="en-GB" sz="2000" dirty="0"/>
              <a:t>using the attribute data to generate thematic display</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t> Generating Unique Identifiers:</a:t>
            </a:r>
            <a:r>
              <a:rPr lang="en-GB" sz="2000" b="1" dirty="0"/>
              <a:t> </a:t>
            </a:r>
            <a:r>
              <a:rPr lang="en-GB" sz="2000" dirty="0"/>
              <a:t>generating unique identifiers or Ids for records</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000" b="1" dirty="0"/>
              <a:t> </a:t>
            </a:r>
            <a:r>
              <a:rPr lang="en-GB" sz="2400" b="1" dirty="0"/>
              <a:t>Converting Data types:</a:t>
            </a:r>
            <a:r>
              <a:rPr lang="en-GB" sz="2000" b="1" dirty="0"/>
              <a:t> </a:t>
            </a:r>
            <a:r>
              <a:rPr lang="en-GB" sz="2000" dirty="0"/>
              <a:t>converting field values from one data type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000" dirty="0"/>
              <a:t>	[</a:t>
            </a:r>
            <a:r>
              <a:rPr lang="en-GB" sz="2000" dirty="0" err="1"/>
              <a:t>eg</a:t>
            </a:r>
            <a:r>
              <a:rPr lang="en-GB" sz="2000" dirty="0"/>
              <a:t>. number] to another [</a:t>
            </a:r>
            <a:r>
              <a:rPr lang="en-GB" sz="2000" dirty="0" err="1"/>
              <a:t>eg</a:t>
            </a:r>
            <a:r>
              <a:rPr lang="en-GB" sz="2000" dirty="0"/>
              <a:t>. string]</a:t>
            </a:r>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Typical GIS Database Operations</a:t>
            </a:r>
          </a:p>
        </p:txBody>
      </p:sp>
    </p:spTree>
    <p:extLst>
      <p:ext uri="{BB962C8B-B14F-4D97-AF65-F5344CB8AC3E}">
        <p14:creationId xmlns:p14="http://schemas.microsoft.com/office/powerpoint/2010/main" val="279818940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4157165"/>
          </a:xfrm>
          <a:prstGeom prst="rect">
            <a:avLst/>
          </a:prstGeom>
          <a:noFill/>
          <a:ln w="9525">
            <a:noFill/>
            <a:round/>
            <a:headEnd/>
            <a:tailEnd/>
          </a:ln>
        </p:spPr>
        <p:txBody>
          <a:bodyPr wrap="square" lIns="90000" tIns="46800" rIns="90000" bIns="46800">
            <a:spAutoFit/>
          </a:bodyPr>
          <a:lstStyle/>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Attribute queries are an extremely common GIS </a:t>
            </a:r>
            <a:r>
              <a:rPr lang="en-US" sz="2000" dirty="0" err="1"/>
              <a:t>aspatial</a:t>
            </a:r>
            <a:r>
              <a:rPr lang="en-US" sz="2000" dirty="0"/>
              <a:t> operation.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Attribute queries select a subset of records based on values of specific attributes.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Each attribute query must specify three things: </a:t>
            </a:r>
          </a:p>
          <a:p>
            <a:pPr marL="800100" lvl="1"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an attribute field</a:t>
            </a:r>
          </a:p>
          <a:p>
            <a:pPr marL="800100" lvl="1"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 set algebra operator</a:t>
            </a:r>
          </a:p>
          <a:p>
            <a:pPr marL="800100" lvl="1"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an attribute value </a:t>
            </a:r>
          </a:p>
          <a:p>
            <a:pPr marL="800100" lvl="1"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400" dirty="0"/>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b="1" dirty="0"/>
              <a:t>Set Algebra Operations: </a:t>
            </a:r>
            <a:r>
              <a:rPr lang="en-US" sz="2000" dirty="0"/>
              <a:t>Set algebra uses operations to determine whether two values are equivalent or not. The four basic set algebra operations are </a:t>
            </a:r>
          </a:p>
          <a:p>
            <a:pPr marL="742950" lvl="1" indent="-28575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&lt; less than</a:t>
            </a:r>
          </a:p>
          <a:p>
            <a:pPr marL="742950" lvl="1" indent="-28575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&gt; greater than </a:t>
            </a:r>
          </a:p>
          <a:p>
            <a:pPr marL="742950" lvl="1" indent="-28575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 equal to </a:t>
            </a:r>
          </a:p>
          <a:p>
            <a:pPr marL="742950" lvl="1" indent="-28575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000" dirty="0"/>
              <a:t>&lt;&gt; not equal to</a:t>
            </a:r>
            <a:endParaRPr lang="en-GB" sz="2400" dirty="0"/>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Attribute Queries</a:t>
            </a:r>
          </a:p>
        </p:txBody>
      </p:sp>
    </p:spTree>
    <p:extLst>
      <p:ext uri="{BB962C8B-B14F-4D97-AF65-F5344CB8AC3E}">
        <p14:creationId xmlns:p14="http://schemas.microsoft.com/office/powerpoint/2010/main" val="45167406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4711163"/>
          </a:xfrm>
          <a:prstGeom prst="rect">
            <a:avLst/>
          </a:prstGeom>
          <a:noFill/>
          <a:ln w="9525">
            <a:noFill/>
            <a:round/>
            <a:headEnd/>
            <a:tailEnd/>
          </a:ln>
        </p:spPr>
        <p:txBody>
          <a:bodyPr wrap="square" lIns="90000" tIns="46800" rIns="90000" bIns="46800">
            <a:spAutoFit/>
          </a:bodyPr>
          <a:lstStyle/>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There are several examples of attribute queries in the module readings.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400" dirty="0"/>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that have more than one floor: Floors &gt; 1</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that have equal to or fewer than 2 floors: Floors &lt;= 2</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that do not have 2 floors: Floors &lt;&gt; 2</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where the zone is commercial and the square footage is greater than 40,000: Zone = Commercial AND </a:t>
            </a:r>
            <a:r>
              <a:rPr lang="en-GB" sz="2400" dirty="0" err="1"/>
              <a:t>Sq</a:t>
            </a:r>
            <a:r>
              <a:rPr lang="en-GB" sz="2400" dirty="0"/>
              <a:t> Ft. &gt; 40,000</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that have more than 1 floor or where the use is Department Store: Floors &gt; 1 OR Use = Department Store</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Select all the buildings where the zone is not residential: Zone NOT Residential</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000" dirty="0"/>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000" dirty="0"/>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000" dirty="0"/>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Examples of Attribute Queries</a:t>
            </a:r>
          </a:p>
        </p:txBody>
      </p:sp>
    </p:spTree>
    <p:extLst>
      <p:ext uri="{BB962C8B-B14F-4D97-AF65-F5344CB8AC3E}">
        <p14:creationId xmlns:p14="http://schemas.microsoft.com/office/powerpoint/2010/main" val="196610657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4526497"/>
          </a:xfrm>
          <a:prstGeom prst="rect">
            <a:avLst/>
          </a:prstGeom>
          <a:noFill/>
          <a:ln w="9525">
            <a:noFill/>
            <a:round/>
            <a:headEnd/>
            <a:tailEnd/>
          </a:ln>
        </p:spPr>
        <p:txBody>
          <a:bodyPr wrap="square" lIns="90000" tIns="46800" rIns="90000" bIns="46800">
            <a:spAutoFit/>
          </a:bodyPr>
          <a:lstStyle/>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Keeping data organized is a huge factor in GIS and project management.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The speed at which a project is completed can be sped up significantly by merely keeping data organized.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There are many ways to organize your data for a project. At a minimum, you should create specific folders to sort your data by theme. </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Folders allow for categorization of data and improve your ability to navigate through and find the data you’re looking for.</a:t>
            </a:r>
            <a:endParaRPr lang="en-GB" sz="3200" dirty="0"/>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Spatial Data Organization</a:t>
            </a:r>
          </a:p>
        </p:txBody>
      </p:sp>
    </p:spTree>
    <p:extLst>
      <p:ext uri="{BB962C8B-B14F-4D97-AF65-F5344CB8AC3E}">
        <p14:creationId xmlns:p14="http://schemas.microsoft.com/office/powerpoint/2010/main" val="322340848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2556727"/>
          </a:xfrm>
          <a:prstGeom prst="rect">
            <a:avLst/>
          </a:prstGeom>
          <a:noFill/>
          <a:ln w="9525">
            <a:noFill/>
            <a:round/>
            <a:headEnd/>
            <a:tailEnd/>
          </a:ln>
        </p:spPr>
        <p:txBody>
          <a:bodyPr wrap="square" lIns="90000" tIns="46800" rIns="90000" bIns="46800">
            <a:spAutoFit/>
          </a:bodyPr>
          <a:lstStyle/>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Copying and creating multiple copies of files allows for tracking changes.</a:t>
            </a:r>
          </a:p>
          <a:p>
            <a:pPr marL="342900" indent="-342900">
              <a:buClr>
                <a:schemeClr val="tx2"/>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Students are responsible for backing up their data, so copying your data to a backup folder on a regular schedule can keep you from losing all your GIS data. </a:t>
            </a:r>
            <a:endParaRPr lang="en-GB" sz="3200" dirty="0"/>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COPYING DATA</a:t>
            </a:r>
          </a:p>
        </p:txBody>
      </p:sp>
    </p:spTree>
    <p:extLst>
      <p:ext uri="{BB962C8B-B14F-4D97-AF65-F5344CB8AC3E}">
        <p14:creationId xmlns:p14="http://schemas.microsoft.com/office/powerpoint/2010/main" val="274689554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7171" name="Text Box 3"/>
          <p:cNvSpPr txBox="1">
            <a:spLocks noChangeArrowheads="1"/>
          </p:cNvSpPr>
          <p:nvPr/>
        </p:nvSpPr>
        <p:spPr bwMode="auto">
          <a:xfrm>
            <a:off x="433552" y="1729070"/>
            <a:ext cx="11390586" cy="4157165"/>
          </a:xfrm>
          <a:prstGeom prst="rect">
            <a:avLst/>
          </a:prstGeom>
          <a:noFill/>
          <a:ln w="9525">
            <a:noFill/>
            <a:round/>
            <a:headEnd/>
            <a:tailEnd/>
          </a:ln>
        </p:spPr>
        <p:txBody>
          <a:bodyPr wrap="square" lIns="90000" tIns="46800" rIns="90000" bIns="46800">
            <a:spAutoFit/>
          </a:bodyPr>
          <a:lstStyle/>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r>
              <a:rPr lang="en-GB" sz="2000" dirty="0"/>
              <a:t> </a:t>
            </a:r>
            <a:r>
              <a:rPr lang="en-GB" sz="2400" dirty="0"/>
              <a:t>A Database is a </a:t>
            </a:r>
            <a:r>
              <a:rPr lang="en-GB" sz="2400" b="1" dirty="0"/>
              <a:t>logically coherent collection </a:t>
            </a:r>
            <a:r>
              <a:rPr lang="en-GB" sz="2400" dirty="0"/>
              <a:t>of data about some 	aspect(s) of the real world, with some inherent meaning.</a:t>
            </a:r>
          </a:p>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endParaRPr lang="en-GB" sz="2400" b="1" dirty="0"/>
          </a:p>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r>
              <a:rPr lang="en-GB" sz="2400" dirty="0"/>
              <a:t> The Database is designed, implemented and populated with data for a 	specific purpose.</a:t>
            </a:r>
          </a:p>
          <a:p>
            <a:pPr>
              <a:buClr>
                <a:schemeClr val="tx1"/>
              </a:buClr>
              <a:buSzPct val="100000"/>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endParaRPr lang="en-GB" sz="2400" dirty="0"/>
          </a:p>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r>
              <a:rPr lang="en-GB" sz="2400" dirty="0"/>
              <a:t>  A database is an organized collection of </a:t>
            </a:r>
            <a:r>
              <a:rPr lang="en-GB" sz="2400" b="1" dirty="0"/>
              <a:t>records</a:t>
            </a:r>
            <a:r>
              <a:rPr lang="en-GB" sz="2400" dirty="0"/>
              <a:t> representing distinct persons, places or things.</a:t>
            </a:r>
          </a:p>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endParaRPr lang="en-GB" sz="2400" dirty="0"/>
          </a:p>
          <a:p>
            <a:pPr>
              <a:buClr>
                <a:schemeClr val="tx1"/>
              </a:buClr>
              <a:buSzPct val="100000"/>
              <a:buFont typeface="Wingdings" pitchFamily="2" charset="2"/>
              <a:buChar char="§"/>
              <a:tabLst>
                <a:tab pos="401638" algn="l"/>
                <a:tab pos="806450" algn="l"/>
                <a:tab pos="1211263" algn="l"/>
                <a:tab pos="1616075" algn="l"/>
                <a:tab pos="2020888" algn="l"/>
                <a:tab pos="2425700" algn="l"/>
                <a:tab pos="2830513" algn="l"/>
                <a:tab pos="3235325" algn="l"/>
                <a:tab pos="3640138" algn="l"/>
                <a:tab pos="4044950" algn="l"/>
                <a:tab pos="4449763" algn="l"/>
                <a:tab pos="4854575" algn="l"/>
                <a:tab pos="5259388" algn="l"/>
                <a:tab pos="5664200" algn="l"/>
                <a:tab pos="6069013" algn="l"/>
                <a:tab pos="6473825" algn="l"/>
                <a:tab pos="6878638" algn="l"/>
                <a:tab pos="7283450" algn="l"/>
                <a:tab pos="7688263" algn="l"/>
                <a:tab pos="8093075" algn="l"/>
                <a:tab pos="8229600" algn="l"/>
                <a:tab pos="8686800" algn="l"/>
                <a:tab pos="9144000" algn="l"/>
                <a:tab pos="9601200" algn="l"/>
                <a:tab pos="10058400" algn="l"/>
                <a:tab pos="10515600" algn="l"/>
              </a:tabLst>
            </a:pPr>
            <a:r>
              <a:rPr lang="en-GB" sz="2400" dirty="0"/>
              <a:t> Each record is comprised of a consistent set of </a:t>
            </a:r>
            <a:r>
              <a:rPr lang="en-GB" sz="2400" b="1" dirty="0"/>
              <a:t>fields</a:t>
            </a:r>
            <a:r>
              <a:rPr lang="en-GB" sz="2400" dirty="0"/>
              <a:t> which contains information describing that distinct person, place or thing.</a:t>
            </a:r>
          </a:p>
        </p:txBody>
      </p:sp>
      <p:sp>
        <p:nvSpPr>
          <p:cNvPr id="7172" name="Text Box 4"/>
          <p:cNvSpPr txBox="1">
            <a:spLocks noChangeArrowheads="1"/>
          </p:cNvSpPr>
          <p:nvPr/>
        </p:nvSpPr>
        <p:spPr bwMode="auto">
          <a:xfrm>
            <a:off x="262759" y="225834"/>
            <a:ext cx="9601200"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Definition of a Database</a:t>
            </a:r>
          </a:p>
        </p:txBody>
      </p:sp>
    </p:spTree>
    <p:extLst>
      <p:ext uri="{BB962C8B-B14F-4D97-AF65-F5344CB8AC3E}">
        <p14:creationId xmlns:p14="http://schemas.microsoft.com/office/powerpoint/2010/main" val="242576467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65083" y="275312"/>
            <a:ext cx="11253951" cy="1782088"/>
          </a:xfrm>
        </p:spPr>
        <p:txBody>
          <a:bodyPr>
            <a:noAutofit/>
          </a:bodyPr>
          <a:lstStyle/>
          <a:p>
            <a:pPr eaLnBrk="1" hangingPunct="1"/>
            <a:r>
              <a:rPr lang="en-US" sz="6000" b="1" dirty="0"/>
              <a:t>Relational Database Management Systems</a:t>
            </a:r>
          </a:p>
        </p:txBody>
      </p:sp>
      <p:sp>
        <p:nvSpPr>
          <p:cNvPr id="12291" name="Rectangle 3"/>
          <p:cNvSpPr>
            <a:spLocks noGrp="1" noChangeArrowheads="1"/>
          </p:cNvSpPr>
          <p:nvPr>
            <p:ph type="body" idx="1"/>
          </p:nvPr>
        </p:nvSpPr>
        <p:spPr>
          <a:xfrm>
            <a:off x="851338" y="2057400"/>
            <a:ext cx="10867696" cy="4572000"/>
          </a:xfrm>
        </p:spPr>
        <p:txBody>
          <a:bodyPr/>
          <a:lstStyle/>
          <a:p>
            <a:pPr eaLnBrk="1" hangingPunct="1">
              <a:lnSpc>
                <a:spcPct val="80000"/>
              </a:lnSpc>
            </a:pPr>
            <a:r>
              <a:rPr lang="en-US" sz="2400" dirty="0"/>
              <a:t>Based on a set of mathematical principles called relational algebra that provides a specific set of rules for the design and function of these systems</a:t>
            </a:r>
          </a:p>
          <a:p>
            <a:pPr eaLnBrk="1" hangingPunct="1">
              <a:lnSpc>
                <a:spcPct val="80000"/>
              </a:lnSpc>
            </a:pPr>
            <a:r>
              <a:rPr lang="en-US" sz="2400" dirty="0"/>
              <a:t>Primary Key: does not allow duplicates or missing values</a:t>
            </a:r>
          </a:p>
          <a:p>
            <a:pPr eaLnBrk="1" hangingPunct="1">
              <a:lnSpc>
                <a:spcPct val="80000"/>
              </a:lnSpc>
            </a:pPr>
            <a:r>
              <a:rPr lang="en-US" sz="2400" dirty="0"/>
              <a:t>Data stored in reasonably simple tables</a:t>
            </a:r>
          </a:p>
          <a:p>
            <a:pPr eaLnBrk="1" hangingPunct="1">
              <a:lnSpc>
                <a:spcPct val="80000"/>
              </a:lnSpc>
            </a:pPr>
            <a:r>
              <a:rPr lang="en-US" sz="2400" dirty="0"/>
              <a:t>Possible to match data from one table to corresponding data in another table with a join or relate</a:t>
            </a:r>
          </a:p>
          <a:p>
            <a:pPr eaLnBrk="1" hangingPunct="1">
              <a:lnSpc>
                <a:spcPct val="80000"/>
              </a:lnSpc>
            </a:pPr>
            <a:r>
              <a:rPr lang="en-US" sz="2400" dirty="0"/>
              <a:t>A join matches an attribute (usually the primary key) to an attribute (called the foreign key) in another table</a:t>
            </a:r>
          </a:p>
          <a:p>
            <a:pPr eaLnBrk="1" hangingPunct="1">
              <a:lnSpc>
                <a:spcPct val="80000"/>
              </a:lnSpc>
            </a:pPr>
            <a:r>
              <a:rPr lang="en-US" sz="2400" dirty="0"/>
              <a:t>In a good database, redundancy except for the primary key – foreign key fields should be limited</a:t>
            </a:r>
          </a:p>
        </p:txBody>
      </p:sp>
    </p:spTree>
    <p:extLst>
      <p:ext uri="{BB962C8B-B14F-4D97-AF65-F5344CB8AC3E}">
        <p14:creationId xmlns:p14="http://schemas.microsoft.com/office/powerpoint/2010/main" val="2613412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2743200" y="2895600"/>
            <a:ext cx="6705600" cy="579438"/>
          </a:xfrm>
          <a:prstGeom prst="rect">
            <a:avLst/>
          </a:prstGeom>
          <a:noFill/>
          <a:ln w="9525">
            <a:noFill/>
            <a:round/>
            <a:headEnd/>
            <a:tailEnd/>
          </a:ln>
          <a:effectLst/>
        </p:spPr>
        <p:txBody>
          <a:bodyPr wrap="none" anchor="ctr"/>
          <a:lstStyle/>
          <a:p>
            <a:endParaRPr lang="en-US"/>
          </a:p>
        </p:txBody>
      </p:sp>
      <p:sp>
        <p:nvSpPr>
          <p:cNvPr id="13314" name="Text Box 2"/>
          <p:cNvSpPr txBox="1">
            <a:spLocks noChangeArrowheads="1"/>
          </p:cNvSpPr>
          <p:nvPr/>
        </p:nvSpPr>
        <p:spPr bwMode="auto">
          <a:xfrm>
            <a:off x="412173" y="239027"/>
            <a:ext cx="7772400" cy="771623"/>
          </a:xfrm>
          <a:prstGeom prst="rect">
            <a:avLst/>
          </a:prstGeom>
          <a:noFill/>
          <a:ln w="9525">
            <a:noFill/>
            <a:round/>
            <a:headEnd/>
            <a:tailEnd/>
          </a:ln>
          <a:effectLst/>
        </p:spPr>
        <p:txBody>
          <a:bodyPr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b="1" dirty="0">
                <a:solidFill>
                  <a:schemeClr val="tx2"/>
                </a:solidFill>
                <a:latin typeface="Arial" charset="0"/>
              </a:rPr>
              <a:t> Module Overview</a:t>
            </a:r>
          </a:p>
        </p:txBody>
      </p:sp>
      <p:sp>
        <p:nvSpPr>
          <p:cNvPr id="13315" name="Text Box 3"/>
          <p:cNvSpPr txBox="1">
            <a:spLocks noChangeArrowheads="1"/>
          </p:cNvSpPr>
          <p:nvPr/>
        </p:nvSpPr>
        <p:spPr bwMode="auto">
          <a:xfrm>
            <a:off x="585355" y="1456232"/>
            <a:ext cx="8382000" cy="2631959"/>
          </a:xfrm>
          <a:prstGeom prst="rect">
            <a:avLst/>
          </a:prstGeom>
          <a:noFill/>
          <a:ln w="9525">
            <a:noFill/>
            <a:round/>
            <a:headEnd/>
            <a:tailEnd/>
          </a:ln>
          <a:effectLst/>
        </p:spPr>
        <p:txBody>
          <a:bodyPr wrap="square" lIns="90000" tIns="45000" rIns="90000" bIns="45000">
            <a:spAutoFit/>
          </a:bodyPr>
          <a:lstStyle/>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Attributes – Measurement Levels</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Attributes – Data Types</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Attribute and Spatial Queries</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Spatial Data Organization</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Databases</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latin typeface="Times New Roman" pitchFamily="18" charset="0"/>
              </a:rPr>
              <a:t>Geodatabase</a:t>
            </a:r>
          </a:p>
        </p:txBody>
      </p:sp>
    </p:spTree>
    <p:extLst>
      <p:ext uri="{BB962C8B-B14F-4D97-AF65-F5344CB8AC3E}">
        <p14:creationId xmlns:p14="http://schemas.microsoft.com/office/powerpoint/2010/main" val="201653755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Grp="1" noChangeArrowheads="1"/>
          </p:cNvSpPr>
          <p:nvPr>
            <p:ph type="body" idx="1"/>
          </p:nvPr>
        </p:nvSpPr>
        <p:spPr>
          <a:xfrm>
            <a:off x="409903" y="4495801"/>
            <a:ext cx="10184525" cy="2116975"/>
          </a:xfrm>
          <a:noFill/>
        </p:spPr>
        <p:txBody>
          <a:bodyPr>
            <a:normAutofit lnSpcReduction="10000"/>
          </a:bodyPr>
          <a:lstStyle/>
          <a:p>
            <a:pPr>
              <a:lnSpc>
                <a:spcPct val="90000"/>
              </a:lnSpc>
              <a:buFontTx/>
              <a:buNone/>
            </a:pPr>
            <a:r>
              <a:rPr lang="en-US" sz="2000" dirty="0"/>
              <a:t>Contain Tables or feature classes in which:</a:t>
            </a:r>
          </a:p>
          <a:p>
            <a:pPr lvl="1">
              <a:lnSpc>
                <a:spcPct val="90000"/>
              </a:lnSpc>
            </a:pPr>
            <a:r>
              <a:rPr lang="en-US" sz="1800" dirty="0"/>
              <a:t>rows:  entities, records, observations, features:</a:t>
            </a:r>
          </a:p>
          <a:p>
            <a:pPr lvl="2">
              <a:lnSpc>
                <a:spcPct val="90000"/>
              </a:lnSpc>
            </a:pPr>
            <a:r>
              <a:rPr lang="en-US" sz="1800" dirty="0"/>
              <a:t>‘all’  information about one occurrence of a feature </a:t>
            </a:r>
          </a:p>
          <a:p>
            <a:pPr lvl="1">
              <a:lnSpc>
                <a:spcPct val="90000"/>
              </a:lnSpc>
            </a:pPr>
            <a:r>
              <a:rPr lang="en-US" sz="1800" dirty="0"/>
              <a:t>columns: attributes, fields, data elements, variables, items</a:t>
            </a:r>
          </a:p>
          <a:p>
            <a:pPr lvl="2">
              <a:lnSpc>
                <a:spcPct val="90000"/>
              </a:lnSpc>
            </a:pPr>
            <a:r>
              <a:rPr lang="en-US" sz="1800" dirty="0"/>
              <a:t>one type of information for all features</a:t>
            </a:r>
          </a:p>
          <a:p>
            <a:pPr>
              <a:lnSpc>
                <a:spcPct val="90000"/>
              </a:lnSpc>
              <a:buFontTx/>
              <a:buNone/>
            </a:pPr>
            <a:r>
              <a:rPr lang="en-US" dirty="0"/>
              <a:t>The key field is an attribute whose values uniquely identify each row.</a:t>
            </a:r>
            <a:r>
              <a:rPr lang="en-US" sz="2000" dirty="0"/>
              <a:t> </a:t>
            </a:r>
          </a:p>
        </p:txBody>
      </p:sp>
      <p:graphicFrame>
        <p:nvGraphicFramePr>
          <p:cNvPr id="1026" name="Object 3072"/>
          <p:cNvGraphicFramePr>
            <a:graphicFrameLocks/>
          </p:cNvGraphicFramePr>
          <p:nvPr/>
        </p:nvGraphicFramePr>
        <p:xfrm>
          <a:off x="4267200" y="2057400"/>
          <a:ext cx="4663350" cy="1678490"/>
        </p:xfrm>
        <a:graphic>
          <a:graphicData uri="http://schemas.openxmlformats.org/presentationml/2006/ole">
            <mc:AlternateContent xmlns:mc="http://schemas.openxmlformats.org/markup-compatibility/2006">
              <mc:Choice xmlns:v="urn:schemas-microsoft-com:vml" Requires="v">
                <p:oleObj spid="_x0000_s57348" name="Worksheet" r:id="rId3" imgW="2705400" imgH="980280" progId="Excel.Sheet.8">
                  <p:embed/>
                </p:oleObj>
              </mc:Choice>
              <mc:Fallback>
                <p:oleObj name="Worksheet" r:id="rId3" imgW="2705400" imgH="980280" progId="Excel.Sheet.8">
                  <p:embed/>
                  <p:pic>
                    <p:nvPicPr>
                      <p:cNvPr id="1026" name="Object 307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2057400"/>
                        <a:ext cx="4663350" cy="1678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5"/>
          <p:cNvSpPr txBox="1">
            <a:spLocks noChangeArrowheads="1"/>
          </p:cNvSpPr>
          <p:nvPr/>
        </p:nvSpPr>
        <p:spPr bwMode="auto">
          <a:xfrm>
            <a:off x="2422227" y="2780532"/>
            <a:ext cx="755123" cy="369322"/>
          </a:xfrm>
          <a:prstGeom prst="rect">
            <a:avLst/>
          </a:prstGeom>
          <a:noFill/>
          <a:ln w="12700">
            <a:noFill/>
            <a:miter lim="800000"/>
            <a:headEnd type="none" w="sm" len="sm"/>
            <a:tailEnd type="none" w="sm" len="sm"/>
          </a:ln>
        </p:spPr>
        <p:txBody>
          <a:bodyPr wrap="none" lIns="91430" tIns="45715" rIns="91430" bIns="45715">
            <a:spAutoFit/>
          </a:bodyPr>
          <a:lstStyle/>
          <a:p>
            <a:pPr defTabSz="915021"/>
            <a:r>
              <a:rPr lang="en-US" dirty="0"/>
              <a:t>entity</a:t>
            </a:r>
          </a:p>
        </p:txBody>
      </p:sp>
      <p:sp>
        <p:nvSpPr>
          <p:cNvPr id="1030" name="Line 6"/>
          <p:cNvSpPr>
            <a:spLocks noChangeShapeType="1"/>
          </p:cNvSpPr>
          <p:nvPr/>
        </p:nvSpPr>
        <p:spPr bwMode="auto">
          <a:xfrm>
            <a:off x="3200950" y="2971603"/>
            <a:ext cx="989877" cy="0"/>
          </a:xfrm>
          <a:prstGeom prst="line">
            <a:avLst/>
          </a:prstGeom>
          <a:noFill/>
          <a:ln w="38100">
            <a:solidFill>
              <a:schemeClr val="tx1"/>
            </a:solidFill>
            <a:round/>
            <a:headEnd type="none" w="sm" len="sm"/>
            <a:tailEnd type="triangle" w="sm" len="sm"/>
          </a:ln>
        </p:spPr>
        <p:txBody>
          <a:bodyPr wrap="none" lIns="85560" tIns="42780" rIns="85560" bIns="42780" anchor="ctr"/>
          <a:lstStyle/>
          <a:p>
            <a:endParaRPr lang="en-US"/>
          </a:p>
        </p:txBody>
      </p:sp>
      <p:sp>
        <p:nvSpPr>
          <p:cNvPr id="1031" name="Line 7"/>
          <p:cNvSpPr>
            <a:spLocks noChangeShapeType="1"/>
          </p:cNvSpPr>
          <p:nvPr/>
        </p:nvSpPr>
        <p:spPr bwMode="auto">
          <a:xfrm flipV="1">
            <a:off x="6172075" y="3810849"/>
            <a:ext cx="0" cy="304245"/>
          </a:xfrm>
          <a:prstGeom prst="line">
            <a:avLst/>
          </a:prstGeom>
          <a:noFill/>
          <a:ln w="38100">
            <a:solidFill>
              <a:schemeClr val="tx1"/>
            </a:solidFill>
            <a:round/>
            <a:headEnd type="none" w="sm" len="sm"/>
            <a:tailEnd type="triangle" w="sm" len="sm"/>
          </a:ln>
        </p:spPr>
        <p:txBody>
          <a:bodyPr wrap="none" lIns="85560" tIns="42780" rIns="85560" bIns="42780" anchor="ctr"/>
          <a:lstStyle/>
          <a:p>
            <a:endParaRPr lang="en-US"/>
          </a:p>
        </p:txBody>
      </p:sp>
      <p:sp>
        <p:nvSpPr>
          <p:cNvPr id="1032" name="Text Box 8"/>
          <p:cNvSpPr txBox="1">
            <a:spLocks noChangeArrowheads="1"/>
          </p:cNvSpPr>
          <p:nvPr/>
        </p:nvSpPr>
        <p:spPr bwMode="auto">
          <a:xfrm>
            <a:off x="6384726" y="3847592"/>
            <a:ext cx="1064502" cy="369322"/>
          </a:xfrm>
          <a:prstGeom prst="rect">
            <a:avLst/>
          </a:prstGeom>
          <a:noFill/>
          <a:ln w="12700">
            <a:noFill/>
            <a:miter lim="800000"/>
            <a:headEnd type="none" w="sm" len="sm"/>
            <a:tailEnd type="none" w="sm" len="sm"/>
          </a:ln>
        </p:spPr>
        <p:txBody>
          <a:bodyPr wrap="none" lIns="91430" tIns="45715" rIns="91430" bIns="45715">
            <a:spAutoFit/>
          </a:bodyPr>
          <a:lstStyle/>
          <a:p>
            <a:pPr defTabSz="915021"/>
            <a:r>
              <a:rPr lang="en-US" dirty="0"/>
              <a:t>Attribute</a:t>
            </a:r>
          </a:p>
        </p:txBody>
      </p:sp>
      <p:sp>
        <p:nvSpPr>
          <p:cNvPr id="1033" name="Line 10"/>
          <p:cNvSpPr>
            <a:spLocks noChangeShapeType="1"/>
          </p:cNvSpPr>
          <p:nvPr/>
        </p:nvSpPr>
        <p:spPr bwMode="auto">
          <a:xfrm flipV="1">
            <a:off x="4704482" y="3796151"/>
            <a:ext cx="0" cy="423297"/>
          </a:xfrm>
          <a:prstGeom prst="line">
            <a:avLst/>
          </a:prstGeom>
          <a:noFill/>
          <a:ln w="38100">
            <a:solidFill>
              <a:schemeClr val="tx1"/>
            </a:solidFill>
            <a:round/>
            <a:headEnd type="none" w="sm" len="sm"/>
            <a:tailEnd type="triangle" w="sm" len="sm"/>
          </a:ln>
        </p:spPr>
        <p:txBody>
          <a:bodyPr lIns="85560" tIns="42780" rIns="85560" bIns="42780"/>
          <a:lstStyle/>
          <a:p>
            <a:endParaRPr lang="en-US"/>
          </a:p>
        </p:txBody>
      </p:sp>
      <p:sp>
        <p:nvSpPr>
          <p:cNvPr id="1034" name="Text Box 11"/>
          <p:cNvSpPr txBox="1">
            <a:spLocks noChangeArrowheads="1"/>
          </p:cNvSpPr>
          <p:nvPr/>
        </p:nvSpPr>
        <p:spPr bwMode="auto">
          <a:xfrm>
            <a:off x="3698133" y="3879928"/>
            <a:ext cx="973460" cy="363394"/>
          </a:xfrm>
          <a:prstGeom prst="rect">
            <a:avLst/>
          </a:prstGeom>
          <a:noFill/>
          <a:ln w="12700">
            <a:noFill/>
            <a:miter lim="800000"/>
            <a:headEnd type="none" w="sm" len="sm"/>
            <a:tailEnd type="none" w="sm" len="sm"/>
          </a:ln>
        </p:spPr>
        <p:txBody>
          <a:bodyPr wrap="none" lIns="85560" tIns="42780" rIns="85560" bIns="42780">
            <a:spAutoFit/>
          </a:bodyPr>
          <a:lstStyle/>
          <a:p>
            <a:r>
              <a:rPr lang="en-US"/>
              <a:t>Key field</a:t>
            </a:r>
          </a:p>
        </p:txBody>
      </p:sp>
      <p:sp>
        <p:nvSpPr>
          <p:cNvPr id="12" name="Rectangle 2"/>
          <p:cNvSpPr>
            <a:spLocks noGrp="1" noChangeArrowheads="1"/>
          </p:cNvSpPr>
          <p:nvPr>
            <p:ph type="title"/>
          </p:nvPr>
        </p:nvSpPr>
        <p:spPr>
          <a:xfrm>
            <a:off x="252249" y="214314"/>
            <a:ext cx="11183006" cy="1843086"/>
          </a:xfrm>
        </p:spPr>
        <p:txBody>
          <a:bodyPr>
            <a:noAutofit/>
          </a:bodyPr>
          <a:lstStyle/>
          <a:p>
            <a:pPr eaLnBrk="1" hangingPunct="1"/>
            <a:r>
              <a:rPr lang="en-US" sz="6000" b="1" dirty="0"/>
              <a:t>Relational Database Management Systems</a:t>
            </a:r>
          </a:p>
        </p:txBody>
      </p:sp>
    </p:spTree>
    <p:extLst>
      <p:ext uri="{BB962C8B-B14F-4D97-AF65-F5344CB8AC3E}">
        <p14:creationId xmlns:p14="http://schemas.microsoft.com/office/powerpoint/2010/main" val="308260020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14339" name="Text Box 3"/>
          <p:cNvSpPr txBox="1">
            <a:spLocks noChangeArrowheads="1"/>
          </p:cNvSpPr>
          <p:nvPr/>
        </p:nvSpPr>
        <p:spPr bwMode="auto">
          <a:xfrm>
            <a:off x="367861" y="1523563"/>
            <a:ext cx="11477297" cy="3818610"/>
          </a:xfrm>
          <a:prstGeom prst="rect">
            <a:avLst/>
          </a:prstGeom>
          <a:noFill/>
          <a:ln w="9525">
            <a:noFill/>
            <a:round/>
            <a:headEnd/>
            <a:tailEnd/>
          </a:ln>
        </p:spPr>
        <p:txBody>
          <a:bodyPr wrap="square" lIns="90000" tIns="46800" rIns="90000" bIns="46800">
            <a:spAutoFit/>
          </a:bodyPr>
          <a:lstStyle/>
          <a:p>
            <a:pPr marL="285750" indent="-285750">
              <a:buFont typeface="Arial" panose="020B0604020202020204" pitchFamily="34" charset="0"/>
              <a:buChar char="•"/>
            </a:pPr>
            <a:r>
              <a:rPr lang="en-US" sz="2800" dirty="0"/>
              <a:t>A geodatabase is a storage container for GIS data. Databases have many advantages over </a:t>
            </a:r>
            <a:r>
              <a:rPr lang="en-US" sz="2800" dirty="0" err="1"/>
              <a:t>shapefiles</a:t>
            </a:r>
            <a:r>
              <a:rPr lang="en-US" sz="2800" dirty="0"/>
              <a:t> such as speed, ability to hold vector and raster data, ability to restrict attributes to certain formats or range of values, ability to enforce rules on input, and many more.</a:t>
            </a:r>
          </a:p>
          <a:p>
            <a:pPr marL="285750" indent="-285750">
              <a:buFont typeface="Arial" panose="020B0604020202020204" pitchFamily="34" charset="0"/>
              <a:buChar char="•"/>
            </a:pPr>
            <a:r>
              <a:rPr lang="en-US" sz="2800" dirty="0"/>
              <a:t>The standard geodatabase contains two major structures that you should be aware of: </a:t>
            </a:r>
          </a:p>
          <a:p>
            <a:pPr marL="742950" lvl="1" indent="-285750">
              <a:buFont typeface="Arial" panose="020B0604020202020204" pitchFamily="34" charset="0"/>
              <a:buChar char="•"/>
            </a:pPr>
            <a:r>
              <a:rPr lang="en-US" sz="2800" dirty="0"/>
              <a:t>feature dataset - </a:t>
            </a:r>
            <a:r>
              <a:rPr lang="en-US" dirty="0"/>
              <a:t>simply a collection of feature classes</a:t>
            </a:r>
            <a:endParaRPr lang="en-US" sz="2800" dirty="0"/>
          </a:p>
          <a:p>
            <a:pPr marL="742950" lvl="1" indent="-285750">
              <a:buFont typeface="Arial" panose="020B0604020202020204" pitchFamily="34" charset="0"/>
              <a:buChar char="•"/>
            </a:pPr>
            <a:r>
              <a:rPr lang="en-US" sz="2800" dirty="0"/>
              <a:t>feature class - </a:t>
            </a:r>
            <a:r>
              <a:rPr lang="en-US" dirty="0"/>
              <a:t>a collection of common features and is analogous to a single </a:t>
            </a:r>
            <a:r>
              <a:rPr lang="en-US" dirty="0" err="1"/>
              <a:t>shapefile</a:t>
            </a:r>
            <a:r>
              <a:rPr lang="en-US" dirty="0"/>
              <a:t>. Each feature class must have the same geometry (either point, line, </a:t>
            </a:r>
            <a:r>
              <a:rPr lang="en-US"/>
              <a:t>or polygon). </a:t>
            </a:r>
            <a:endParaRPr lang="en-US" sz="2800" dirty="0"/>
          </a:p>
        </p:txBody>
      </p:sp>
      <p:sp>
        <p:nvSpPr>
          <p:cNvPr id="14340" name="Text Box 4"/>
          <p:cNvSpPr txBox="1">
            <a:spLocks noChangeArrowheads="1"/>
          </p:cNvSpPr>
          <p:nvPr/>
        </p:nvSpPr>
        <p:spPr bwMode="auto">
          <a:xfrm>
            <a:off x="367862" y="289653"/>
            <a:ext cx="10604938"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GEODATABASE</a:t>
            </a:r>
          </a:p>
        </p:txBody>
      </p:sp>
    </p:spTree>
    <p:extLst>
      <p:ext uri="{BB962C8B-B14F-4D97-AF65-F5344CB8AC3E}">
        <p14:creationId xmlns:p14="http://schemas.microsoft.com/office/powerpoint/2010/main" val="5816408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2743200" y="2895600"/>
            <a:ext cx="6705600" cy="579438"/>
          </a:xfrm>
          <a:prstGeom prst="rect">
            <a:avLst/>
          </a:prstGeom>
          <a:noFill/>
          <a:ln w="9525">
            <a:noFill/>
            <a:round/>
            <a:headEnd/>
            <a:tailEnd/>
          </a:ln>
          <a:effectLst/>
        </p:spPr>
        <p:txBody>
          <a:bodyPr wrap="none" anchor="ctr"/>
          <a:lstStyle/>
          <a:p>
            <a:endParaRPr lang="en-US"/>
          </a:p>
        </p:txBody>
      </p:sp>
      <p:sp>
        <p:nvSpPr>
          <p:cNvPr id="13314" name="Text Box 2"/>
          <p:cNvSpPr txBox="1">
            <a:spLocks noChangeArrowheads="1"/>
          </p:cNvSpPr>
          <p:nvPr/>
        </p:nvSpPr>
        <p:spPr bwMode="auto">
          <a:xfrm>
            <a:off x="412173" y="239027"/>
            <a:ext cx="7772400" cy="771623"/>
          </a:xfrm>
          <a:prstGeom prst="rect">
            <a:avLst/>
          </a:prstGeom>
          <a:noFill/>
          <a:ln w="9525">
            <a:noFill/>
            <a:round/>
            <a:headEnd/>
            <a:tailEnd/>
          </a:ln>
          <a:effectLst/>
        </p:spPr>
        <p:txBody>
          <a:bodyPr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b="1" dirty="0">
                <a:solidFill>
                  <a:schemeClr val="tx2"/>
                </a:solidFill>
                <a:latin typeface="Arial" charset="0"/>
              </a:rPr>
              <a:t> Module Summary</a:t>
            </a:r>
          </a:p>
        </p:txBody>
      </p:sp>
      <p:sp>
        <p:nvSpPr>
          <p:cNvPr id="13315" name="Text Box 3"/>
          <p:cNvSpPr txBox="1">
            <a:spLocks noChangeArrowheads="1"/>
          </p:cNvSpPr>
          <p:nvPr/>
        </p:nvSpPr>
        <p:spPr bwMode="auto">
          <a:xfrm>
            <a:off x="585355" y="1456232"/>
            <a:ext cx="10761518" cy="3478986"/>
          </a:xfrm>
          <a:prstGeom prst="rect">
            <a:avLst/>
          </a:prstGeom>
          <a:noFill/>
          <a:ln w="9525">
            <a:noFill/>
            <a:round/>
            <a:headEnd/>
            <a:tailEnd/>
          </a:ln>
          <a:effectLst/>
        </p:spPr>
        <p:txBody>
          <a:bodyPr wrap="square" lIns="90000" tIns="45000" rIns="90000" bIns="45000">
            <a:spAutoFit/>
          </a:bodyPr>
          <a:lstStyle/>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In a previous module, you learned a little bit about the significance of attributes in GIS. </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In this module you will learn more about attribute data, the descriptive, non-spatial data that enables us to symbolize and label the spatial data. </a:t>
            </a:r>
          </a:p>
          <a:p>
            <a:pPr marL="342900" indent="-342900">
              <a:lnSpc>
                <a:spcPct val="86000"/>
              </a:lnSpc>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3200" dirty="0"/>
              <a:t>You will learn about various types of attributes, data types, how to query based on attributes, how to organize data, and databases.</a:t>
            </a:r>
            <a:endParaRPr lang="en-GB" sz="4800" dirty="0">
              <a:latin typeface="Times New Roman" pitchFamily="18" charset="0"/>
            </a:endParaRPr>
          </a:p>
        </p:txBody>
      </p:sp>
    </p:spTree>
    <p:extLst>
      <p:ext uri="{BB962C8B-B14F-4D97-AF65-F5344CB8AC3E}">
        <p14:creationId xmlns:p14="http://schemas.microsoft.com/office/powerpoint/2010/main" val="297085725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743200" y="2895600"/>
            <a:ext cx="6705600" cy="579438"/>
          </a:xfrm>
          <a:prstGeom prst="rect">
            <a:avLst/>
          </a:prstGeom>
          <a:noFill/>
          <a:ln w="9525">
            <a:noFill/>
            <a:round/>
            <a:headEnd/>
            <a:tailEnd/>
          </a:ln>
        </p:spPr>
        <p:txBody>
          <a:bodyPr wrap="none" anchor="ctr"/>
          <a:lstStyle/>
          <a:p>
            <a:endParaRPr lang="en-US"/>
          </a:p>
        </p:txBody>
      </p:sp>
      <p:sp>
        <p:nvSpPr>
          <p:cNvPr id="6147" name="Text Box 3"/>
          <p:cNvSpPr txBox="1">
            <a:spLocks noChangeArrowheads="1"/>
          </p:cNvSpPr>
          <p:nvPr/>
        </p:nvSpPr>
        <p:spPr bwMode="auto">
          <a:xfrm>
            <a:off x="493986" y="2007477"/>
            <a:ext cx="10773104" cy="3664722"/>
          </a:xfrm>
          <a:prstGeom prst="rect">
            <a:avLst/>
          </a:prstGeom>
          <a:noFill/>
          <a:ln w="9525">
            <a:noFill/>
            <a:round/>
            <a:headEnd/>
            <a:tailEnd/>
          </a:ln>
        </p:spPr>
        <p:txBody>
          <a:bodyPr wrap="square" lIns="90000" tIns="46800" rIns="90000" bIns="46800">
            <a:spAutoFit/>
          </a:bodyPr>
          <a:lstStyle/>
          <a:p>
            <a:pPr>
              <a:buClr>
                <a:schemeClr val="tx1"/>
              </a:buClr>
              <a:buSzPct val="10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t> The power of GIS lies not only in the pretty maps it can make, but in the quality and amount of </a:t>
            </a:r>
            <a:r>
              <a:rPr lang="en-GB" sz="3200" b="1" dirty="0"/>
              <a:t>attribute data</a:t>
            </a:r>
            <a:r>
              <a:rPr lang="en-GB" sz="3200" dirty="0"/>
              <a:t> behind the map.</a:t>
            </a:r>
          </a:p>
          <a:p>
            <a:pPr>
              <a:buClr>
                <a:schemeClr val="tx1"/>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3200" dirty="0"/>
          </a:p>
          <a:p>
            <a:pPr>
              <a:buClr>
                <a:schemeClr val="tx1"/>
              </a:buClr>
              <a:buSzPct val="100000"/>
              <a:buFont typeface="Wingdings" pitchFamily="2" charset="2"/>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dirty="0"/>
              <a:t> The referenced attributes can be used to:</a:t>
            </a:r>
          </a:p>
          <a:p>
            <a:pPr marL="800100" lvl="1" indent="-342900">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	drive thematic displays</a:t>
            </a:r>
          </a:p>
          <a:p>
            <a:pPr marL="800100" lvl="1" indent="-342900">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	perform spatial analyses</a:t>
            </a:r>
          </a:p>
          <a:p>
            <a:pPr marL="800100" lvl="1" indent="-342900">
              <a:buClr>
                <a:schemeClr val="tx1"/>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dirty="0"/>
              <a:t>	derive new data</a:t>
            </a:r>
          </a:p>
        </p:txBody>
      </p:sp>
      <p:sp>
        <p:nvSpPr>
          <p:cNvPr id="6148" name="Text Box 4"/>
          <p:cNvSpPr txBox="1">
            <a:spLocks noChangeArrowheads="1"/>
          </p:cNvSpPr>
          <p:nvPr/>
        </p:nvSpPr>
        <p:spPr bwMode="auto">
          <a:xfrm>
            <a:off x="199697" y="224108"/>
            <a:ext cx="9167648" cy="925511"/>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5400" b="1" dirty="0">
                <a:solidFill>
                  <a:schemeClr val="tx2"/>
                </a:solidFill>
              </a:rPr>
              <a:t>Attribute Databases and GIS</a:t>
            </a:r>
          </a:p>
        </p:txBody>
      </p:sp>
    </p:spTree>
    <p:extLst>
      <p:ext uri="{BB962C8B-B14F-4D97-AF65-F5344CB8AC3E}">
        <p14:creationId xmlns:p14="http://schemas.microsoft.com/office/powerpoint/2010/main" val="29623767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44487" y="279400"/>
            <a:ext cx="10131425" cy="1117600"/>
          </a:xfrm>
        </p:spPr>
        <p:txBody>
          <a:bodyPr/>
          <a:lstStyle/>
          <a:p>
            <a:r>
              <a:rPr lang="en-US" b="1" dirty="0"/>
              <a:t>Measurement levels</a:t>
            </a:r>
          </a:p>
        </p:txBody>
      </p:sp>
      <p:sp>
        <p:nvSpPr>
          <p:cNvPr id="34821" name="Rectangle 5"/>
          <p:cNvSpPr>
            <a:spLocks noChangeArrowheads="1"/>
          </p:cNvSpPr>
          <p:nvPr/>
        </p:nvSpPr>
        <p:spPr bwMode="auto">
          <a:xfrm>
            <a:off x="2057400" y="2057400"/>
            <a:ext cx="8077200" cy="3581400"/>
          </a:xfrm>
          <a:prstGeom prst="rect">
            <a:avLst/>
          </a:prstGeom>
          <a:noFill/>
          <a:ln w="9525">
            <a:solidFill>
              <a:schemeClr val="tx1"/>
            </a:solidFill>
            <a:miter lim="800000"/>
            <a:headEnd/>
            <a:tailEnd/>
          </a:ln>
          <a:effectLst/>
        </p:spPr>
        <p:txBody>
          <a:bodyPr wrap="none" anchor="ctr"/>
          <a:lstStyle/>
          <a:p>
            <a:endParaRPr lang="en-US"/>
          </a:p>
        </p:txBody>
      </p:sp>
      <p:sp>
        <p:nvSpPr>
          <p:cNvPr id="34822" name="Text Box 6"/>
          <p:cNvSpPr txBox="1">
            <a:spLocks noChangeArrowheads="1"/>
          </p:cNvSpPr>
          <p:nvPr/>
        </p:nvSpPr>
        <p:spPr bwMode="auto">
          <a:xfrm>
            <a:off x="2514601" y="2590800"/>
            <a:ext cx="1828899" cy="400110"/>
          </a:xfrm>
          <a:prstGeom prst="rect">
            <a:avLst/>
          </a:prstGeom>
          <a:noFill/>
          <a:ln w="9525">
            <a:noFill/>
            <a:miter lim="800000"/>
            <a:headEnd/>
            <a:tailEnd/>
          </a:ln>
          <a:effectLst/>
        </p:spPr>
        <p:txBody>
          <a:bodyPr wrap="none">
            <a:spAutoFit/>
          </a:bodyPr>
          <a:lstStyle/>
          <a:p>
            <a:pPr defTabSz="914400"/>
            <a:r>
              <a:rPr lang="en-US" sz="2000">
                <a:solidFill>
                  <a:schemeClr val="bg1">
                    <a:lumMod val="75000"/>
                  </a:schemeClr>
                </a:solidFill>
              </a:rPr>
              <a:t>Geometric Data</a:t>
            </a:r>
          </a:p>
        </p:txBody>
      </p:sp>
      <p:sp>
        <p:nvSpPr>
          <p:cNvPr id="34823" name="Text Box 7"/>
          <p:cNvSpPr txBox="1">
            <a:spLocks noChangeArrowheads="1"/>
          </p:cNvSpPr>
          <p:nvPr/>
        </p:nvSpPr>
        <p:spPr bwMode="auto">
          <a:xfrm>
            <a:off x="6858000" y="2590800"/>
            <a:ext cx="1669816" cy="400110"/>
          </a:xfrm>
          <a:prstGeom prst="rect">
            <a:avLst/>
          </a:prstGeom>
          <a:noFill/>
          <a:ln w="9525">
            <a:noFill/>
            <a:miter lim="800000"/>
            <a:headEnd/>
            <a:tailEnd/>
          </a:ln>
          <a:effectLst/>
        </p:spPr>
        <p:txBody>
          <a:bodyPr wrap="none">
            <a:spAutoFit/>
          </a:bodyPr>
          <a:lstStyle/>
          <a:p>
            <a:pPr defTabSz="914400"/>
            <a:r>
              <a:rPr lang="en-US" sz="2000"/>
              <a:t>Attribute Data</a:t>
            </a:r>
          </a:p>
        </p:txBody>
      </p:sp>
      <p:sp>
        <p:nvSpPr>
          <p:cNvPr id="34824" name="Text Box 8"/>
          <p:cNvSpPr txBox="1">
            <a:spLocks noChangeArrowheads="1"/>
          </p:cNvSpPr>
          <p:nvPr/>
        </p:nvSpPr>
        <p:spPr bwMode="auto">
          <a:xfrm>
            <a:off x="2819401" y="3225801"/>
            <a:ext cx="1166813" cy="366713"/>
          </a:xfrm>
          <a:prstGeom prst="rect">
            <a:avLst/>
          </a:prstGeom>
          <a:noFill/>
          <a:ln w="9525">
            <a:noFill/>
            <a:miter lim="800000"/>
            <a:headEnd/>
            <a:tailEnd/>
          </a:ln>
          <a:effectLst/>
        </p:spPr>
        <p:txBody>
          <a:bodyPr wrap="none">
            <a:spAutoFit/>
          </a:bodyPr>
          <a:lstStyle/>
          <a:p>
            <a:pPr defTabSz="914400"/>
            <a:r>
              <a:rPr lang="en-US">
                <a:solidFill>
                  <a:schemeClr val="bg1">
                    <a:lumMod val="75000"/>
                  </a:schemeClr>
                </a:solidFill>
              </a:rPr>
              <a:t>Geometry</a:t>
            </a:r>
          </a:p>
        </p:txBody>
      </p:sp>
      <p:sp>
        <p:nvSpPr>
          <p:cNvPr id="34825" name="Text Box 9"/>
          <p:cNvSpPr txBox="1">
            <a:spLocks noChangeArrowheads="1"/>
          </p:cNvSpPr>
          <p:nvPr/>
        </p:nvSpPr>
        <p:spPr bwMode="auto">
          <a:xfrm>
            <a:off x="3810001" y="4648201"/>
            <a:ext cx="644525" cy="366713"/>
          </a:xfrm>
          <a:prstGeom prst="rect">
            <a:avLst/>
          </a:prstGeom>
          <a:noFill/>
          <a:ln w="9525">
            <a:noFill/>
            <a:miter lim="800000"/>
            <a:headEnd/>
            <a:tailEnd/>
          </a:ln>
          <a:effectLst/>
        </p:spPr>
        <p:txBody>
          <a:bodyPr wrap="none">
            <a:spAutoFit/>
          </a:bodyPr>
          <a:lstStyle/>
          <a:p>
            <a:pPr defTabSz="914400"/>
            <a:r>
              <a:rPr lang="en-US">
                <a:solidFill>
                  <a:schemeClr val="bg1">
                    <a:lumMod val="75000"/>
                  </a:schemeClr>
                </a:solidFill>
              </a:rPr>
              <a:t>Area</a:t>
            </a:r>
          </a:p>
        </p:txBody>
      </p:sp>
      <p:sp>
        <p:nvSpPr>
          <p:cNvPr id="34826" name="Text Box 10"/>
          <p:cNvSpPr txBox="1">
            <a:spLocks noChangeArrowheads="1"/>
          </p:cNvSpPr>
          <p:nvPr/>
        </p:nvSpPr>
        <p:spPr bwMode="auto">
          <a:xfrm>
            <a:off x="3124201" y="4648200"/>
            <a:ext cx="572593" cy="369332"/>
          </a:xfrm>
          <a:prstGeom prst="rect">
            <a:avLst/>
          </a:prstGeom>
          <a:noFill/>
          <a:ln w="9525">
            <a:noFill/>
            <a:miter lim="800000"/>
            <a:headEnd/>
            <a:tailEnd/>
          </a:ln>
          <a:effectLst/>
        </p:spPr>
        <p:txBody>
          <a:bodyPr wrap="none">
            <a:spAutoFit/>
          </a:bodyPr>
          <a:lstStyle/>
          <a:p>
            <a:pPr defTabSz="914400"/>
            <a:r>
              <a:rPr lang="en-US">
                <a:solidFill>
                  <a:schemeClr val="bg1">
                    <a:lumMod val="75000"/>
                  </a:schemeClr>
                </a:solidFill>
              </a:rPr>
              <a:t>Line</a:t>
            </a:r>
          </a:p>
        </p:txBody>
      </p:sp>
      <p:sp>
        <p:nvSpPr>
          <p:cNvPr id="34827" name="Text Box 11"/>
          <p:cNvSpPr txBox="1">
            <a:spLocks noChangeArrowheads="1"/>
          </p:cNvSpPr>
          <p:nvPr/>
        </p:nvSpPr>
        <p:spPr bwMode="auto">
          <a:xfrm>
            <a:off x="2362201" y="4648201"/>
            <a:ext cx="688975" cy="366713"/>
          </a:xfrm>
          <a:prstGeom prst="rect">
            <a:avLst/>
          </a:prstGeom>
          <a:noFill/>
          <a:ln w="9525">
            <a:noFill/>
            <a:miter lim="800000"/>
            <a:headEnd/>
            <a:tailEnd/>
          </a:ln>
          <a:effectLst/>
        </p:spPr>
        <p:txBody>
          <a:bodyPr wrap="none">
            <a:spAutoFit/>
          </a:bodyPr>
          <a:lstStyle/>
          <a:p>
            <a:pPr defTabSz="914400"/>
            <a:r>
              <a:rPr lang="en-US">
                <a:solidFill>
                  <a:schemeClr val="bg1">
                    <a:lumMod val="75000"/>
                  </a:schemeClr>
                </a:solidFill>
              </a:rPr>
              <a:t>Point</a:t>
            </a:r>
          </a:p>
        </p:txBody>
      </p:sp>
      <p:sp>
        <p:nvSpPr>
          <p:cNvPr id="34828" name="Line 12"/>
          <p:cNvSpPr>
            <a:spLocks noChangeShapeType="1"/>
          </p:cNvSpPr>
          <p:nvPr/>
        </p:nvSpPr>
        <p:spPr bwMode="auto">
          <a:xfrm flipH="1">
            <a:off x="2667000" y="3606800"/>
            <a:ext cx="533400" cy="990600"/>
          </a:xfrm>
          <a:prstGeom prst="line">
            <a:avLst/>
          </a:prstGeom>
          <a:noFill/>
          <a:ln w="9525">
            <a:solidFill>
              <a:schemeClr val="tx1"/>
            </a:solidFill>
            <a:round/>
            <a:headEnd/>
            <a:tailEnd type="triangle" w="med" len="med"/>
          </a:ln>
          <a:effectLst/>
        </p:spPr>
        <p:txBody>
          <a:bodyPr/>
          <a:lstStyle/>
          <a:p>
            <a:endParaRPr lang="en-US">
              <a:solidFill>
                <a:schemeClr val="bg1">
                  <a:lumMod val="75000"/>
                </a:schemeClr>
              </a:solidFill>
            </a:endParaRPr>
          </a:p>
        </p:txBody>
      </p:sp>
      <p:sp>
        <p:nvSpPr>
          <p:cNvPr id="34829" name="Line 13"/>
          <p:cNvSpPr>
            <a:spLocks noChangeShapeType="1"/>
          </p:cNvSpPr>
          <p:nvPr/>
        </p:nvSpPr>
        <p:spPr bwMode="auto">
          <a:xfrm>
            <a:off x="3657600" y="3606800"/>
            <a:ext cx="457200" cy="990600"/>
          </a:xfrm>
          <a:prstGeom prst="line">
            <a:avLst/>
          </a:prstGeom>
          <a:noFill/>
          <a:ln w="9525">
            <a:solidFill>
              <a:schemeClr val="tx1"/>
            </a:solidFill>
            <a:round/>
            <a:headEnd/>
            <a:tailEnd type="triangle" w="med" len="med"/>
          </a:ln>
          <a:effectLst/>
        </p:spPr>
        <p:txBody>
          <a:bodyPr/>
          <a:lstStyle/>
          <a:p>
            <a:endParaRPr lang="en-US">
              <a:solidFill>
                <a:schemeClr val="bg1">
                  <a:lumMod val="75000"/>
                </a:schemeClr>
              </a:solidFill>
            </a:endParaRPr>
          </a:p>
        </p:txBody>
      </p:sp>
      <p:sp>
        <p:nvSpPr>
          <p:cNvPr id="34830" name="Line 14"/>
          <p:cNvSpPr>
            <a:spLocks noChangeShapeType="1"/>
          </p:cNvSpPr>
          <p:nvPr/>
        </p:nvSpPr>
        <p:spPr bwMode="auto">
          <a:xfrm>
            <a:off x="3429000" y="3606800"/>
            <a:ext cx="0" cy="990600"/>
          </a:xfrm>
          <a:prstGeom prst="line">
            <a:avLst/>
          </a:prstGeom>
          <a:noFill/>
          <a:ln w="9525">
            <a:solidFill>
              <a:schemeClr val="tx1"/>
            </a:solidFill>
            <a:round/>
            <a:headEnd/>
            <a:tailEnd type="triangle" w="med" len="med"/>
          </a:ln>
          <a:effectLst/>
        </p:spPr>
        <p:txBody>
          <a:bodyPr/>
          <a:lstStyle/>
          <a:p>
            <a:endParaRPr lang="en-US">
              <a:solidFill>
                <a:schemeClr val="bg1">
                  <a:lumMod val="75000"/>
                </a:schemeClr>
              </a:solidFill>
            </a:endParaRPr>
          </a:p>
        </p:txBody>
      </p:sp>
      <p:sp>
        <p:nvSpPr>
          <p:cNvPr id="34831" name="Text Box 15"/>
          <p:cNvSpPr txBox="1">
            <a:spLocks noChangeArrowheads="1"/>
          </p:cNvSpPr>
          <p:nvPr/>
        </p:nvSpPr>
        <p:spPr bwMode="auto">
          <a:xfrm>
            <a:off x="5791200" y="3581400"/>
            <a:ext cx="1819922" cy="369332"/>
          </a:xfrm>
          <a:prstGeom prst="rect">
            <a:avLst/>
          </a:prstGeom>
          <a:noFill/>
          <a:ln w="9525">
            <a:noFill/>
            <a:miter lim="800000"/>
            <a:headEnd/>
            <a:tailEnd/>
          </a:ln>
          <a:effectLst/>
        </p:spPr>
        <p:txBody>
          <a:bodyPr wrap="none">
            <a:spAutoFit/>
          </a:bodyPr>
          <a:lstStyle/>
          <a:p>
            <a:pPr defTabSz="914400"/>
            <a:r>
              <a:rPr lang="en-US"/>
              <a:t>Quantitative data</a:t>
            </a:r>
          </a:p>
        </p:txBody>
      </p:sp>
      <p:sp>
        <p:nvSpPr>
          <p:cNvPr id="34833" name="Text Box 17"/>
          <p:cNvSpPr txBox="1">
            <a:spLocks noChangeArrowheads="1"/>
          </p:cNvSpPr>
          <p:nvPr/>
        </p:nvSpPr>
        <p:spPr bwMode="auto">
          <a:xfrm>
            <a:off x="8001000" y="3581400"/>
            <a:ext cx="1676164" cy="369332"/>
          </a:xfrm>
          <a:prstGeom prst="rect">
            <a:avLst/>
          </a:prstGeom>
          <a:noFill/>
          <a:ln w="9525">
            <a:noFill/>
            <a:miter lim="800000"/>
            <a:headEnd/>
            <a:tailEnd/>
          </a:ln>
          <a:effectLst/>
        </p:spPr>
        <p:txBody>
          <a:bodyPr wrap="none">
            <a:spAutoFit/>
          </a:bodyPr>
          <a:lstStyle/>
          <a:p>
            <a:pPr defTabSz="914400"/>
            <a:r>
              <a:rPr lang="en-US"/>
              <a:t>Qualitative data</a:t>
            </a:r>
          </a:p>
        </p:txBody>
      </p:sp>
      <p:sp>
        <p:nvSpPr>
          <p:cNvPr id="34834" name="Text Box 18"/>
          <p:cNvSpPr txBox="1">
            <a:spLocks noChangeArrowheads="1"/>
          </p:cNvSpPr>
          <p:nvPr/>
        </p:nvSpPr>
        <p:spPr bwMode="auto">
          <a:xfrm>
            <a:off x="6324600" y="4800600"/>
            <a:ext cx="898516" cy="369332"/>
          </a:xfrm>
          <a:prstGeom prst="rect">
            <a:avLst/>
          </a:prstGeom>
          <a:noFill/>
          <a:ln w="9525">
            <a:noFill/>
            <a:miter lim="800000"/>
            <a:headEnd/>
            <a:tailEnd/>
          </a:ln>
          <a:effectLst/>
        </p:spPr>
        <p:txBody>
          <a:bodyPr wrap="none">
            <a:spAutoFit/>
          </a:bodyPr>
          <a:lstStyle/>
          <a:p>
            <a:pPr defTabSz="914400"/>
            <a:r>
              <a:rPr lang="en-US"/>
              <a:t>Interval</a:t>
            </a:r>
          </a:p>
        </p:txBody>
      </p:sp>
      <p:sp>
        <p:nvSpPr>
          <p:cNvPr id="34835" name="Text Box 19"/>
          <p:cNvSpPr txBox="1">
            <a:spLocks noChangeArrowheads="1"/>
          </p:cNvSpPr>
          <p:nvPr/>
        </p:nvSpPr>
        <p:spPr bwMode="auto">
          <a:xfrm>
            <a:off x="7391401" y="4800600"/>
            <a:ext cx="669863" cy="369332"/>
          </a:xfrm>
          <a:prstGeom prst="rect">
            <a:avLst/>
          </a:prstGeom>
          <a:noFill/>
          <a:ln w="9525">
            <a:noFill/>
            <a:miter lim="800000"/>
            <a:headEnd/>
            <a:tailEnd/>
          </a:ln>
          <a:effectLst/>
        </p:spPr>
        <p:txBody>
          <a:bodyPr wrap="none">
            <a:spAutoFit/>
          </a:bodyPr>
          <a:lstStyle/>
          <a:p>
            <a:pPr defTabSz="914400"/>
            <a:r>
              <a:rPr lang="en-US"/>
              <a:t>Ratio</a:t>
            </a:r>
          </a:p>
        </p:txBody>
      </p:sp>
      <p:sp>
        <p:nvSpPr>
          <p:cNvPr id="34836" name="Text Box 20"/>
          <p:cNvSpPr txBox="1">
            <a:spLocks noChangeArrowheads="1"/>
          </p:cNvSpPr>
          <p:nvPr/>
        </p:nvSpPr>
        <p:spPr bwMode="auto">
          <a:xfrm>
            <a:off x="5410200" y="4800601"/>
            <a:ext cx="908050" cy="366713"/>
          </a:xfrm>
          <a:prstGeom prst="rect">
            <a:avLst/>
          </a:prstGeom>
          <a:noFill/>
          <a:ln w="9525">
            <a:noFill/>
            <a:miter lim="800000"/>
            <a:headEnd/>
            <a:tailEnd/>
          </a:ln>
          <a:effectLst/>
        </p:spPr>
        <p:txBody>
          <a:bodyPr wrap="none">
            <a:spAutoFit/>
          </a:bodyPr>
          <a:lstStyle/>
          <a:p>
            <a:pPr defTabSz="914400"/>
            <a:r>
              <a:rPr lang="en-US"/>
              <a:t>Ordinal</a:t>
            </a:r>
          </a:p>
        </p:txBody>
      </p:sp>
      <p:sp>
        <p:nvSpPr>
          <p:cNvPr id="34837" name="Text Box 21"/>
          <p:cNvSpPr txBox="1">
            <a:spLocks noChangeArrowheads="1"/>
          </p:cNvSpPr>
          <p:nvPr/>
        </p:nvSpPr>
        <p:spPr bwMode="auto">
          <a:xfrm>
            <a:off x="8458200" y="4800601"/>
            <a:ext cx="1004888" cy="366713"/>
          </a:xfrm>
          <a:prstGeom prst="rect">
            <a:avLst/>
          </a:prstGeom>
          <a:noFill/>
          <a:ln w="9525">
            <a:noFill/>
            <a:miter lim="800000"/>
            <a:headEnd/>
            <a:tailEnd/>
          </a:ln>
          <a:effectLst/>
        </p:spPr>
        <p:txBody>
          <a:bodyPr wrap="none">
            <a:spAutoFit/>
          </a:bodyPr>
          <a:lstStyle/>
          <a:p>
            <a:pPr defTabSz="914400"/>
            <a:r>
              <a:rPr lang="en-US"/>
              <a:t>Nominal</a:t>
            </a:r>
          </a:p>
        </p:txBody>
      </p:sp>
      <p:sp>
        <p:nvSpPr>
          <p:cNvPr id="34838" name="Line 22"/>
          <p:cNvSpPr>
            <a:spLocks noChangeShapeType="1"/>
          </p:cNvSpPr>
          <p:nvPr/>
        </p:nvSpPr>
        <p:spPr bwMode="auto">
          <a:xfrm>
            <a:off x="8915400" y="3962400"/>
            <a:ext cx="0" cy="838200"/>
          </a:xfrm>
          <a:prstGeom prst="line">
            <a:avLst/>
          </a:prstGeom>
          <a:noFill/>
          <a:ln w="9525">
            <a:solidFill>
              <a:schemeClr val="tx1"/>
            </a:solidFill>
            <a:round/>
            <a:headEnd/>
            <a:tailEnd type="triangle" w="med" len="med"/>
          </a:ln>
          <a:effectLst/>
        </p:spPr>
        <p:txBody>
          <a:bodyPr/>
          <a:lstStyle/>
          <a:p>
            <a:endParaRPr lang="en-US"/>
          </a:p>
        </p:txBody>
      </p:sp>
      <p:sp>
        <p:nvSpPr>
          <p:cNvPr id="34840" name="Line 24"/>
          <p:cNvSpPr>
            <a:spLocks noChangeShapeType="1"/>
          </p:cNvSpPr>
          <p:nvPr/>
        </p:nvSpPr>
        <p:spPr bwMode="auto">
          <a:xfrm flipH="1">
            <a:off x="5867400" y="3962400"/>
            <a:ext cx="685800" cy="838200"/>
          </a:xfrm>
          <a:prstGeom prst="line">
            <a:avLst/>
          </a:prstGeom>
          <a:noFill/>
          <a:ln w="9525">
            <a:solidFill>
              <a:schemeClr val="tx1"/>
            </a:solidFill>
            <a:round/>
            <a:headEnd/>
            <a:tailEnd type="triangle" w="med" len="med"/>
          </a:ln>
          <a:effectLst/>
        </p:spPr>
        <p:txBody>
          <a:bodyPr/>
          <a:lstStyle/>
          <a:p>
            <a:endParaRPr lang="en-US"/>
          </a:p>
        </p:txBody>
      </p:sp>
      <p:sp>
        <p:nvSpPr>
          <p:cNvPr id="34841" name="Line 25"/>
          <p:cNvSpPr>
            <a:spLocks noChangeShapeType="1"/>
          </p:cNvSpPr>
          <p:nvPr/>
        </p:nvSpPr>
        <p:spPr bwMode="auto">
          <a:xfrm>
            <a:off x="6858000" y="3962400"/>
            <a:ext cx="0" cy="838200"/>
          </a:xfrm>
          <a:prstGeom prst="line">
            <a:avLst/>
          </a:prstGeom>
          <a:noFill/>
          <a:ln w="9525">
            <a:solidFill>
              <a:schemeClr val="tx1"/>
            </a:solidFill>
            <a:round/>
            <a:headEnd/>
            <a:tailEnd type="triangle" w="med" len="med"/>
          </a:ln>
          <a:effectLst/>
        </p:spPr>
        <p:txBody>
          <a:bodyPr/>
          <a:lstStyle/>
          <a:p>
            <a:endParaRPr lang="en-US"/>
          </a:p>
        </p:txBody>
      </p:sp>
      <p:sp>
        <p:nvSpPr>
          <p:cNvPr id="34842" name="Line 26"/>
          <p:cNvSpPr>
            <a:spLocks noChangeShapeType="1"/>
          </p:cNvSpPr>
          <p:nvPr/>
        </p:nvSpPr>
        <p:spPr bwMode="auto">
          <a:xfrm>
            <a:off x="7239000" y="3962400"/>
            <a:ext cx="457200" cy="762000"/>
          </a:xfrm>
          <a:prstGeom prst="line">
            <a:avLst/>
          </a:prstGeom>
          <a:noFill/>
          <a:ln w="9525">
            <a:solidFill>
              <a:schemeClr val="tx1"/>
            </a:solidFill>
            <a:round/>
            <a:headEnd/>
            <a:tailEnd type="triangle" w="med" len="med"/>
          </a:ln>
          <a:effectLst/>
        </p:spPr>
        <p:txBody>
          <a:bodyPr/>
          <a:lstStyle/>
          <a:p>
            <a:endParaRPr lang="en-US"/>
          </a:p>
        </p:txBody>
      </p:sp>
      <p:sp>
        <p:nvSpPr>
          <p:cNvPr id="34843" name="Rectangle 27"/>
          <p:cNvSpPr>
            <a:spLocks noChangeArrowheads="1"/>
          </p:cNvSpPr>
          <p:nvPr/>
        </p:nvSpPr>
        <p:spPr bwMode="auto">
          <a:xfrm>
            <a:off x="2438400" y="2514600"/>
            <a:ext cx="2057400" cy="533400"/>
          </a:xfrm>
          <a:prstGeom prst="rect">
            <a:avLst/>
          </a:prstGeom>
          <a:noFill/>
          <a:ln w="9525">
            <a:solidFill>
              <a:schemeClr val="tx1"/>
            </a:solidFill>
            <a:miter lim="800000"/>
            <a:headEnd/>
            <a:tailEnd/>
          </a:ln>
          <a:effectLst/>
        </p:spPr>
        <p:txBody>
          <a:bodyPr wrap="none" anchor="ctr"/>
          <a:lstStyle/>
          <a:p>
            <a:endParaRPr lang="en-US">
              <a:solidFill>
                <a:schemeClr val="bg1">
                  <a:lumMod val="75000"/>
                </a:schemeClr>
              </a:solidFill>
            </a:endParaRPr>
          </a:p>
        </p:txBody>
      </p:sp>
      <p:sp>
        <p:nvSpPr>
          <p:cNvPr id="34844" name="Rectangle 28"/>
          <p:cNvSpPr>
            <a:spLocks noChangeArrowheads="1"/>
          </p:cNvSpPr>
          <p:nvPr/>
        </p:nvSpPr>
        <p:spPr bwMode="auto">
          <a:xfrm>
            <a:off x="6781800" y="2590800"/>
            <a:ext cx="1905000" cy="457200"/>
          </a:xfrm>
          <a:prstGeom prst="rect">
            <a:avLst/>
          </a:prstGeom>
          <a:noFill/>
          <a:ln w="9525">
            <a:solidFill>
              <a:schemeClr val="tx1"/>
            </a:solidFill>
            <a:miter lim="800000"/>
            <a:headEnd/>
            <a:tailEnd/>
          </a:ln>
          <a:effectLst/>
        </p:spPr>
        <p:txBody>
          <a:bodyPr wrap="none" anchor="ctr"/>
          <a:lstStyle/>
          <a:p>
            <a:endParaRPr lang="en-US"/>
          </a:p>
        </p:txBody>
      </p:sp>
      <p:sp>
        <p:nvSpPr>
          <p:cNvPr id="34845" name="Rectangle 29"/>
          <p:cNvSpPr>
            <a:spLocks noChangeArrowheads="1"/>
          </p:cNvSpPr>
          <p:nvPr/>
        </p:nvSpPr>
        <p:spPr bwMode="auto">
          <a:xfrm>
            <a:off x="2819400" y="3200400"/>
            <a:ext cx="1219200" cy="381000"/>
          </a:xfrm>
          <a:prstGeom prst="rect">
            <a:avLst/>
          </a:prstGeom>
          <a:noFill/>
          <a:ln w="9525">
            <a:solidFill>
              <a:schemeClr val="tx1"/>
            </a:solidFill>
            <a:miter lim="800000"/>
            <a:headEnd/>
            <a:tailEnd/>
          </a:ln>
          <a:effectLst/>
        </p:spPr>
        <p:txBody>
          <a:bodyPr wrap="none" anchor="ctr"/>
          <a:lstStyle/>
          <a:p>
            <a:endParaRPr lang="en-US">
              <a:solidFill>
                <a:schemeClr val="bg1">
                  <a:lumMod val="75000"/>
                </a:schemeClr>
              </a:solidFill>
            </a:endParaRPr>
          </a:p>
        </p:txBody>
      </p:sp>
      <p:sp>
        <p:nvSpPr>
          <p:cNvPr id="34846" name="Rectangle 30"/>
          <p:cNvSpPr>
            <a:spLocks noChangeArrowheads="1"/>
          </p:cNvSpPr>
          <p:nvPr/>
        </p:nvSpPr>
        <p:spPr bwMode="auto">
          <a:xfrm>
            <a:off x="5791200" y="3505200"/>
            <a:ext cx="1905000" cy="457200"/>
          </a:xfrm>
          <a:prstGeom prst="rect">
            <a:avLst/>
          </a:prstGeom>
          <a:noFill/>
          <a:ln w="9525">
            <a:solidFill>
              <a:schemeClr val="tx1"/>
            </a:solidFill>
            <a:miter lim="800000"/>
            <a:headEnd/>
            <a:tailEnd/>
          </a:ln>
          <a:effectLst/>
        </p:spPr>
        <p:txBody>
          <a:bodyPr wrap="none" anchor="ctr"/>
          <a:lstStyle/>
          <a:p>
            <a:endParaRPr lang="en-US"/>
          </a:p>
        </p:txBody>
      </p:sp>
      <p:sp>
        <p:nvSpPr>
          <p:cNvPr id="34847" name="Rectangle 31"/>
          <p:cNvSpPr>
            <a:spLocks noChangeArrowheads="1"/>
          </p:cNvSpPr>
          <p:nvPr/>
        </p:nvSpPr>
        <p:spPr bwMode="auto">
          <a:xfrm>
            <a:off x="7924800" y="3505200"/>
            <a:ext cx="1905000" cy="457200"/>
          </a:xfrm>
          <a:prstGeom prst="rect">
            <a:avLst/>
          </a:prstGeom>
          <a:noFill/>
          <a:ln w="9525">
            <a:solidFill>
              <a:schemeClr val="tx1"/>
            </a:solidFill>
            <a:miter lim="800000"/>
            <a:headEnd/>
            <a:tailEnd/>
          </a:ln>
          <a:effectLst/>
        </p:spPr>
        <p:txBody>
          <a:bodyPr wrap="none" anchor="ctr"/>
          <a:lstStyle/>
          <a:p>
            <a:endParaRPr lang="en-US"/>
          </a:p>
        </p:txBody>
      </p:sp>
      <p:sp>
        <p:nvSpPr>
          <p:cNvPr id="34848" name="Rectangle 32"/>
          <p:cNvSpPr>
            <a:spLocks noChangeArrowheads="1"/>
          </p:cNvSpPr>
          <p:nvPr/>
        </p:nvSpPr>
        <p:spPr bwMode="auto">
          <a:xfrm>
            <a:off x="2362200" y="4648200"/>
            <a:ext cx="685800" cy="381000"/>
          </a:xfrm>
          <a:prstGeom prst="rect">
            <a:avLst/>
          </a:prstGeom>
          <a:noFill/>
          <a:ln w="9525">
            <a:solidFill>
              <a:schemeClr val="tx1"/>
            </a:solidFill>
            <a:miter lim="800000"/>
            <a:headEnd/>
            <a:tailEnd/>
          </a:ln>
          <a:effectLst/>
        </p:spPr>
        <p:txBody>
          <a:bodyPr wrap="none" anchor="ctr"/>
          <a:lstStyle/>
          <a:p>
            <a:endParaRPr lang="en-US">
              <a:solidFill>
                <a:schemeClr val="bg1">
                  <a:lumMod val="75000"/>
                </a:schemeClr>
              </a:solidFill>
            </a:endParaRPr>
          </a:p>
        </p:txBody>
      </p:sp>
      <p:sp>
        <p:nvSpPr>
          <p:cNvPr id="34849" name="Rectangle 33"/>
          <p:cNvSpPr>
            <a:spLocks noChangeArrowheads="1"/>
          </p:cNvSpPr>
          <p:nvPr/>
        </p:nvSpPr>
        <p:spPr bwMode="auto">
          <a:xfrm>
            <a:off x="3048000" y="4648200"/>
            <a:ext cx="762000" cy="381000"/>
          </a:xfrm>
          <a:prstGeom prst="rect">
            <a:avLst/>
          </a:prstGeom>
          <a:noFill/>
          <a:ln w="9525">
            <a:solidFill>
              <a:schemeClr val="tx1"/>
            </a:solidFill>
            <a:miter lim="800000"/>
            <a:headEnd/>
            <a:tailEnd/>
          </a:ln>
          <a:effectLst/>
        </p:spPr>
        <p:txBody>
          <a:bodyPr wrap="none" anchor="ctr"/>
          <a:lstStyle/>
          <a:p>
            <a:endParaRPr lang="en-US">
              <a:solidFill>
                <a:schemeClr val="bg1">
                  <a:lumMod val="75000"/>
                </a:schemeClr>
              </a:solidFill>
            </a:endParaRPr>
          </a:p>
        </p:txBody>
      </p:sp>
      <p:sp>
        <p:nvSpPr>
          <p:cNvPr id="34850" name="Rectangle 34"/>
          <p:cNvSpPr>
            <a:spLocks noChangeArrowheads="1"/>
          </p:cNvSpPr>
          <p:nvPr/>
        </p:nvSpPr>
        <p:spPr bwMode="auto">
          <a:xfrm>
            <a:off x="3810000" y="4648200"/>
            <a:ext cx="685800" cy="381000"/>
          </a:xfrm>
          <a:prstGeom prst="rect">
            <a:avLst/>
          </a:prstGeom>
          <a:noFill/>
          <a:ln w="9525">
            <a:solidFill>
              <a:schemeClr val="tx1"/>
            </a:solidFill>
            <a:miter lim="800000"/>
            <a:headEnd/>
            <a:tailEnd/>
          </a:ln>
          <a:effectLst/>
        </p:spPr>
        <p:txBody>
          <a:bodyPr wrap="none" anchor="ctr"/>
          <a:lstStyle/>
          <a:p>
            <a:endParaRPr lang="en-US">
              <a:solidFill>
                <a:schemeClr val="bg1">
                  <a:lumMod val="75000"/>
                </a:schemeClr>
              </a:solidFill>
            </a:endParaRPr>
          </a:p>
        </p:txBody>
      </p:sp>
      <p:sp>
        <p:nvSpPr>
          <p:cNvPr id="34851" name="Rectangle 35"/>
          <p:cNvSpPr>
            <a:spLocks noChangeArrowheads="1"/>
          </p:cNvSpPr>
          <p:nvPr/>
        </p:nvSpPr>
        <p:spPr bwMode="auto">
          <a:xfrm>
            <a:off x="5410200" y="4800600"/>
            <a:ext cx="914400" cy="381000"/>
          </a:xfrm>
          <a:prstGeom prst="rect">
            <a:avLst/>
          </a:prstGeom>
          <a:noFill/>
          <a:ln w="9525">
            <a:solidFill>
              <a:schemeClr val="tx1"/>
            </a:solidFill>
            <a:miter lim="800000"/>
            <a:headEnd/>
            <a:tailEnd/>
          </a:ln>
          <a:effectLst/>
        </p:spPr>
        <p:txBody>
          <a:bodyPr wrap="none" anchor="ctr"/>
          <a:lstStyle/>
          <a:p>
            <a:endParaRPr lang="en-US"/>
          </a:p>
        </p:txBody>
      </p:sp>
      <p:sp>
        <p:nvSpPr>
          <p:cNvPr id="34852" name="Rectangle 36"/>
          <p:cNvSpPr>
            <a:spLocks noChangeArrowheads="1"/>
          </p:cNvSpPr>
          <p:nvPr/>
        </p:nvSpPr>
        <p:spPr bwMode="auto">
          <a:xfrm>
            <a:off x="6324600" y="4800600"/>
            <a:ext cx="990600" cy="381000"/>
          </a:xfrm>
          <a:prstGeom prst="rect">
            <a:avLst/>
          </a:prstGeom>
          <a:noFill/>
          <a:ln w="9525">
            <a:solidFill>
              <a:schemeClr val="tx1"/>
            </a:solidFill>
            <a:miter lim="800000"/>
            <a:headEnd/>
            <a:tailEnd/>
          </a:ln>
          <a:effectLst/>
        </p:spPr>
        <p:txBody>
          <a:bodyPr wrap="none" anchor="ctr"/>
          <a:lstStyle/>
          <a:p>
            <a:endParaRPr lang="en-US"/>
          </a:p>
        </p:txBody>
      </p:sp>
      <p:sp>
        <p:nvSpPr>
          <p:cNvPr id="34853" name="Rectangle 37"/>
          <p:cNvSpPr>
            <a:spLocks noChangeArrowheads="1"/>
          </p:cNvSpPr>
          <p:nvPr/>
        </p:nvSpPr>
        <p:spPr bwMode="auto">
          <a:xfrm>
            <a:off x="7315200" y="4800600"/>
            <a:ext cx="838200" cy="381000"/>
          </a:xfrm>
          <a:prstGeom prst="rect">
            <a:avLst/>
          </a:prstGeom>
          <a:noFill/>
          <a:ln w="9525">
            <a:solidFill>
              <a:schemeClr val="tx1"/>
            </a:solidFill>
            <a:miter lim="800000"/>
            <a:headEnd/>
            <a:tailEnd/>
          </a:ln>
          <a:effectLst/>
        </p:spPr>
        <p:txBody>
          <a:bodyPr wrap="none" anchor="ctr"/>
          <a:lstStyle/>
          <a:p>
            <a:endParaRPr lang="en-US"/>
          </a:p>
        </p:txBody>
      </p:sp>
      <p:sp>
        <p:nvSpPr>
          <p:cNvPr id="34854" name="Rectangle 38"/>
          <p:cNvSpPr>
            <a:spLocks noChangeArrowheads="1"/>
          </p:cNvSpPr>
          <p:nvPr/>
        </p:nvSpPr>
        <p:spPr bwMode="auto">
          <a:xfrm>
            <a:off x="8382000" y="4800600"/>
            <a:ext cx="1143000" cy="381000"/>
          </a:xfrm>
          <a:prstGeom prst="rect">
            <a:avLst/>
          </a:prstGeom>
          <a:noFill/>
          <a:ln w="9525">
            <a:solidFill>
              <a:schemeClr val="tx1"/>
            </a:solidFill>
            <a:miter lim="800000"/>
            <a:headEnd/>
            <a:tailEnd/>
          </a:ln>
          <a:effectLst/>
        </p:spPr>
        <p:txBody>
          <a:bodyPr wrap="none" anchor="ctr"/>
          <a:lstStyle/>
          <a:p>
            <a:endParaRPr lang="en-US"/>
          </a:p>
        </p:txBody>
      </p:sp>
      <p:sp>
        <p:nvSpPr>
          <p:cNvPr id="34855" name="Rectangle 39"/>
          <p:cNvSpPr>
            <a:spLocks noChangeArrowheads="1"/>
          </p:cNvSpPr>
          <p:nvPr/>
        </p:nvSpPr>
        <p:spPr bwMode="auto">
          <a:xfrm>
            <a:off x="2209800" y="2286000"/>
            <a:ext cx="2590800" cy="3124200"/>
          </a:xfrm>
          <a:prstGeom prst="rect">
            <a:avLst/>
          </a:prstGeom>
          <a:noFill/>
          <a:ln w="9525">
            <a:solidFill>
              <a:schemeClr val="tx1"/>
            </a:solidFill>
            <a:miter lim="800000"/>
            <a:headEnd/>
            <a:tailEnd/>
          </a:ln>
          <a:effectLst/>
        </p:spPr>
        <p:txBody>
          <a:bodyPr wrap="none" anchor="ctr"/>
          <a:lstStyle/>
          <a:p>
            <a:endParaRPr lang="en-US"/>
          </a:p>
        </p:txBody>
      </p:sp>
      <p:sp>
        <p:nvSpPr>
          <p:cNvPr id="34856" name="Rectangle 40"/>
          <p:cNvSpPr>
            <a:spLocks noChangeArrowheads="1"/>
          </p:cNvSpPr>
          <p:nvPr/>
        </p:nvSpPr>
        <p:spPr bwMode="auto">
          <a:xfrm>
            <a:off x="5257800" y="2286000"/>
            <a:ext cx="4724400" cy="3124200"/>
          </a:xfrm>
          <a:prstGeom prst="rect">
            <a:avLst/>
          </a:prstGeom>
          <a:noFill/>
          <a:ln w="9525">
            <a:solidFill>
              <a:schemeClr val="tx1"/>
            </a:solidFill>
            <a:miter lim="800000"/>
            <a:headEnd/>
            <a:tailEnd/>
          </a:ln>
          <a:effectLst/>
        </p:spPr>
        <p:txBody>
          <a:bodyPr wrap="none" anchor="ctr"/>
          <a:lstStyle/>
          <a:p>
            <a:endParaRPr lang="en-US"/>
          </a:p>
        </p:txBody>
      </p:sp>
      <p:sp>
        <p:nvSpPr>
          <p:cNvPr id="34857" name="Text Box 41"/>
          <p:cNvSpPr txBox="1">
            <a:spLocks noChangeArrowheads="1"/>
          </p:cNvSpPr>
          <p:nvPr/>
        </p:nvSpPr>
        <p:spPr bwMode="auto">
          <a:xfrm>
            <a:off x="2057400" y="5791201"/>
            <a:ext cx="8153400" cy="646331"/>
          </a:xfrm>
          <a:prstGeom prst="rect">
            <a:avLst/>
          </a:prstGeom>
          <a:noFill/>
          <a:ln w="9525">
            <a:noFill/>
            <a:miter lim="800000"/>
            <a:headEnd/>
            <a:tailEnd/>
          </a:ln>
          <a:effectLst/>
        </p:spPr>
        <p:txBody>
          <a:bodyPr>
            <a:spAutoFit/>
          </a:bodyPr>
          <a:lstStyle/>
          <a:p>
            <a:pPr defTabSz="914400"/>
            <a:r>
              <a:rPr lang="en-US" dirty="0">
                <a:latin typeface="Times New Roman" pitchFamily="18" charset="0"/>
                <a:cs typeface="Times New Roman" pitchFamily="18" charset="0"/>
              </a:rPr>
              <a:t>Geographic Data can be divided into geometric data and attribute data. </a:t>
            </a:r>
          </a:p>
          <a:p>
            <a:pPr defTabSz="914400"/>
            <a:r>
              <a:rPr lang="en-US" dirty="0">
                <a:latin typeface="Times New Roman" pitchFamily="18" charset="0"/>
                <a:cs typeface="Times New Roman" pitchFamily="18" charset="0"/>
              </a:rPr>
              <a:t>Attribute data can in turn be subdivided into qualitative and quantitative data.</a:t>
            </a:r>
          </a:p>
        </p:txBody>
      </p:sp>
      <p:sp>
        <p:nvSpPr>
          <p:cNvPr id="34858" name="Line 42"/>
          <p:cNvSpPr>
            <a:spLocks noChangeShapeType="1"/>
          </p:cNvSpPr>
          <p:nvPr/>
        </p:nvSpPr>
        <p:spPr bwMode="auto">
          <a:xfrm>
            <a:off x="7696200" y="3048000"/>
            <a:ext cx="0" cy="228600"/>
          </a:xfrm>
          <a:prstGeom prst="line">
            <a:avLst/>
          </a:prstGeom>
          <a:noFill/>
          <a:ln w="9525">
            <a:solidFill>
              <a:schemeClr val="tx1"/>
            </a:solidFill>
            <a:round/>
            <a:headEnd/>
            <a:tailEnd/>
          </a:ln>
          <a:effectLst/>
        </p:spPr>
        <p:txBody>
          <a:bodyPr/>
          <a:lstStyle/>
          <a:p>
            <a:endParaRPr lang="en-US"/>
          </a:p>
        </p:txBody>
      </p:sp>
      <p:sp>
        <p:nvSpPr>
          <p:cNvPr id="34859" name="Line 43"/>
          <p:cNvSpPr>
            <a:spLocks noChangeShapeType="1"/>
          </p:cNvSpPr>
          <p:nvPr/>
        </p:nvSpPr>
        <p:spPr bwMode="auto">
          <a:xfrm>
            <a:off x="6781800" y="3276600"/>
            <a:ext cx="2057400" cy="0"/>
          </a:xfrm>
          <a:prstGeom prst="line">
            <a:avLst/>
          </a:prstGeom>
          <a:noFill/>
          <a:ln w="9525">
            <a:solidFill>
              <a:schemeClr val="tx1"/>
            </a:solidFill>
            <a:round/>
            <a:headEnd/>
            <a:tailEnd/>
          </a:ln>
          <a:effectLst/>
        </p:spPr>
        <p:txBody>
          <a:bodyPr/>
          <a:lstStyle/>
          <a:p>
            <a:endParaRPr lang="en-US"/>
          </a:p>
        </p:txBody>
      </p:sp>
      <p:sp>
        <p:nvSpPr>
          <p:cNvPr id="34860" name="Line 44"/>
          <p:cNvSpPr>
            <a:spLocks noChangeShapeType="1"/>
          </p:cNvSpPr>
          <p:nvPr/>
        </p:nvSpPr>
        <p:spPr bwMode="auto">
          <a:xfrm>
            <a:off x="6781800" y="3276600"/>
            <a:ext cx="0" cy="228600"/>
          </a:xfrm>
          <a:prstGeom prst="line">
            <a:avLst/>
          </a:prstGeom>
          <a:noFill/>
          <a:ln w="9525">
            <a:solidFill>
              <a:schemeClr val="tx1"/>
            </a:solidFill>
            <a:round/>
            <a:headEnd/>
            <a:tailEnd/>
          </a:ln>
          <a:effectLst/>
        </p:spPr>
        <p:txBody>
          <a:bodyPr/>
          <a:lstStyle/>
          <a:p>
            <a:endParaRPr lang="en-US"/>
          </a:p>
        </p:txBody>
      </p:sp>
      <p:sp>
        <p:nvSpPr>
          <p:cNvPr id="34861" name="Line 45"/>
          <p:cNvSpPr>
            <a:spLocks noChangeShapeType="1"/>
          </p:cNvSpPr>
          <p:nvPr/>
        </p:nvSpPr>
        <p:spPr bwMode="auto">
          <a:xfrm>
            <a:off x="8839200" y="3276600"/>
            <a:ext cx="0" cy="228600"/>
          </a:xfrm>
          <a:prstGeom prst="line">
            <a:avLst/>
          </a:prstGeom>
          <a:noFill/>
          <a:ln w="9525">
            <a:solidFill>
              <a:schemeClr val="tx1"/>
            </a:solidFill>
            <a:round/>
            <a:headEnd/>
            <a:tailEnd/>
          </a:ln>
          <a:effectLst/>
        </p:spPr>
        <p:txBody>
          <a:bodyPr/>
          <a:lstStyle/>
          <a:p>
            <a:endParaRPr lang="en-US"/>
          </a:p>
        </p:txBody>
      </p:sp>
      <p:sp>
        <p:nvSpPr>
          <p:cNvPr id="2" name="Rectangle 1"/>
          <p:cNvSpPr/>
          <p:nvPr/>
        </p:nvSpPr>
        <p:spPr>
          <a:xfrm>
            <a:off x="5120640" y="4597400"/>
            <a:ext cx="4709160" cy="81280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6121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2743200" y="2895600"/>
            <a:ext cx="6705600" cy="579438"/>
          </a:xfrm>
          <a:prstGeom prst="rect">
            <a:avLst/>
          </a:prstGeom>
          <a:noFill/>
          <a:ln w="9525">
            <a:noFill/>
            <a:round/>
            <a:headEnd/>
            <a:tailEnd/>
          </a:ln>
          <a:effectLst/>
        </p:spPr>
        <p:txBody>
          <a:bodyPr wrap="none" anchor="ctr"/>
          <a:lstStyle/>
          <a:p>
            <a:endParaRPr lang="en-US"/>
          </a:p>
        </p:txBody>
      </p:sp>
      <p:sp>
        <p:nvSpPr>
          <p:cNvPr id="13315" name="Text Box 3"/>
          <p:cNvSpPr txBox="1">
            <a:spLocks noChangeArrowheads="1"/>
          </p:cNvSpPr>
          <p:nvPr/>
        </p:nvSpPr>
        <p:spPr bwMode="auto">
          <a:xfrm>
            <a:off x="517634" y="1397000"/>
            <a:ext cx="8382000" cy="3769899"/>
          </a:xfrm>
          <a:prstGeom prst="rect">
            <a:avLst/>
          </a:prstGeom>
          <a:noFill/>
          <a:ln w="9525">
            <a:noFill/>
            <a:round/>
            <a:headEnd/>
            <a:tailEnd/>
          </a:ln>
          <a:effectLst/>
        </p:spPr>
        <p:txBody>
          <a:bodyPr wrap="square" lIns="90000" tIns="45000" rIns="90000" bIns="45000">
            <a:spAutoFit/>
          </a:bodyPr>
          <a:lstStyle/>
          <a:p>
            <a:pPr marL="514350" indent="-514350">
              <a:lnSpc>
                <a:spcPct val="86000"/>
              </a:lnSpc>
              <a:buSzPct val="100000"/>
              <a:buFont typeface="+mj-lt"/>
              <a:buAutoNum type="arabicPeriod"/>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600" b="1" dirty="0">
                <a:latin typeface="Times New Roman" pitchFamily="18" charset="0"/>
              </a:rPr>
              <a:t>Nominal</a:t>
            </a:r>
            <a:r>
              <a:rPr lang="en-GB" sz="2400" b="1" dirty="0">
                <a:latin typeface="Times New Roman" pitchFamily="18" charset="0"/>
              </a:rPr>
              <a:t> </a:t>
            </a:r>
            <a:r>
              <a:rPr lang="en-GB" sz="2000" b="1" dirty="0">
                <a:latin typeface="Times New Roman" pitchFamily="18" charset="0"/>
              </a:rPr>
              <a:t>or named:</a:t>
            </a:r>
            <a:r>
              <a:rPr lang="en-GB" sz="2000" dirty="0">
                <a:latin typeface="Times New Roman" pitchFamily="18" charset="0"/>
              </a:rPr>
              <a:t> </a:t>
            </a:r>
            <a:r>
              <a:rPr lang="en-GB" dirty="0">
                <a:latin typeface="Times New Roman" pitchFamily="18" charset="0"/>
              </a:rPr>
              <a:t>names objects, but does not allow comparisons between the different objects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u="sng" dirty="0">
                <a:latin typeface="Times New Roman" pitchFamily="18" charset="0"/>
              </a:rPr>
              <a:t>	Examples</a:t>
            </a:r>
            <a:r>
              <a:rPr lang="en-GB" dirty="0">
                <a:latin typeface="Times New Roman" pitchFamily="18" charset="0"/>
              </a:rPr>
              <a:t>:</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Types of trees: maple, ash, oak and pine trees </a:t>
            </a:r>
          </a:p>
          <a:p>
            <a:pPr marL="0" lvl="1">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Times New Roman" pitchFamily="18" charset="0"/>
                <a:cs typeface="Times New Roman" pitchFamily="18" charset="0"/>
              </a:rPr>
              <a:t>Names of Cities: Fargo, Orlando, Oklahoma City, Denver, Sacramento</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400" dirty="0">
              <a:latin typeface="Times New Roman" pitchFamily="18" charset="0"/>
            </a:endParaRPr>
          </a:p>
          <a:p>
            <a:pPr marL="514350" indent="-514350">
              <a:lnSpc>
                <a:spcPct val="86000"/>
              </a:lnSpc>
              <a:buClr>
                <a:schemeClr val="tx1"/>
              </a:buClr>
              <a:buSzPct val="100000"/>
              <a:buFont typeface="+mj-lt"/>
              <a:buAutoNum type="arabicPeriod" startAt="2"/>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600" b="1" dirty="0">
                <a:latin typeface="Times New Roman" pitchFamily="18" charset="0"/>
              </a:rPr>
              <a:t>Ordinal:</a:t>
            </a:r>
            <a:r>
              <a:rPr lang="en-GB" sz="2600" dirty="0">
                <a:latin typeface="Times New Roman" pitchFamily="18" charset="0"/>
              </a:rPr>
              <a:t> </a:t>
            </a:r>
            <a:r>
              <a:rPr lang="en-GB" dirty="0">
                <a:latin typeface="Times New Roman" pitchFamily="18" charset="0"/>
              </a:rPr>
              <a:t>classification based on a single spectrum representing a single set of circumstances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u="sng" dirty="0">
                <a:latin typeface="Times New Roman" pitchFamily="18" charset="0"/>
              </a:rPr>
              <a:t>Examples</a:t>
            </a:r>
            <a:r>
              <a:rPr lang="en-GB" dirty="0">
                <a:latin typeface="Times New Roman" pitchFamily="18" charset="0"/>
              </a:rPr>
              <a:t>: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Trees providing a comfortable picnic setting:</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		Pine – Fair</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		Ash – Good</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		Maple - Excellent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2400" dirty="0">
              <a:latin typeface="Times New Roman" pitchFamily="18" charset="0"/>
            </a:endParaRPr>
          </a:p>
        </p:txBody>
      </p:sp>
      <p:sp>
        <p:nvSpPr>
          <p:cNvPr id="5" name="Rectangle 2"/>
          <p:cNvSpPr txBox="1">
            <a:spLocks noChangeArrowheads="1"/>
          </p:cNvSpPr>
          <p:nvPr/>
        </p:nvSpPr>
        <p:spPr>
          <a:xfrm>
            <a:off x="344487" y="279400"/>
            <a:ext cx="10131425" cy="1117600"/>
          </a:xfrm>
          <a:prstGeom prst="rect">
            <a:avLst/>
          </a:prstGeom>
        </p:spPr>
        <p:txBody>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t>Measurement levels</a:t>
            </a:r>
            <a:endParaRPr lang="en-US" b="1" dirty="0"/>
          </a:p>
        </p:txBody>
      </p:sp>
    </p:spTree>
    <p:extLst>
      <p:ext uri="{BB962C8B-B14F-4D97-AF65-F5344CB8AC3E}">
        <p14:creationId xmlns:p14="http://schemas.microsoft.com/office/powerpoint/2010/main" val="27273462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2743200" y="2895600"/>
            <a:ext cx="6705600" cy="579438"/>
          </a:xfrm>
          <a:prstGeom prst="rect">
            <a:avLst/>
          </a:prstGeom>
          <a:noFill/>
          <a:ln w="9525">
            <a:noFill/>
            <a:round/>
            <a:headEnd/>
            <a:tailEnd/>
          </a:ln>
          <a:effectLst/>
        </p:spPr>
        <p:txBody>
          <a:bodyPr wrap="none" anchor="ctr"/>
          <a:lstStyle/>
          <a:p>
            <a:endParaRPr lang="en-US"/>
          </a:p>
        </p:txBody>
      </p:sp>
      <p:sp>
        <p:nvSpPr>
          <p:cNvPr id="13315" name="Text Box 3"/>
          <p:cNvSpPr txBox="1">
            <a:spLocks noChangeArrowheads="1"/>
          </p:cNvSpPr>
          <p:nvPr/>
        </p:nvSpPr>
        <p:spPr bwMode="auto">
          <a:xfrm>
            <a:off x="528145" y="1397000"/>
            <a:ext cx="8458200" cy="3875698"/>
          </a:xfrm>
          <a:prstGeom prst="rect">
            <a:avLst/>
          </a:prstGeom>
          <a:noFill/>
          <a:ln w="9525">
            <a:noFill/>
            <a:round/>
            <a:headEnd/>
            <a:tailEnd/>
          </a:ln>
          <a:effectLst/>
        </p:spPr>
        <p:txBody>
          <a:bodyPr wrap="square" lIns="90000" tIns="45000" rIns="90000" bIns="45000">
            <a:spAutoFit/>
          </a:bodyPr>
          <a:lstStyle/>
          <a:p>
            <a:pPr marL="514350" indent="-514350">
              <a:lnSpc>
                <a:spcPct val="86000"/>
              </a:lnSpc>
              <a:buClr>
                <a:schemeClr val="tx1"/>
              </a:buClr>
              <a:buSzPct val="100000"/>
              <a:buFont typeface="+mj-lt"/>
              <a:buAutoNum type="arabicPeriod" startAt="3"/>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600" b="1" dirty="0">
                <a:latin typeface="Times New Roman" pitchFamily="18" charset="0"/>
              </a:rPr>
              <a:t>Interval:</a:t>
            </a:r>
            <a:r>
              <a:rPr lang="en-GB" sz="2400" dirty="0">
                <a:latin typeface="Times New Roman" pitchFamily="18" charset="0"/>
              </a:rPr>
              <a:t> </a:t>
            </a:r>
            <a:r>
              <a:rPr lang="en-GB" dirty="0">
                <a:latin typeface="Times New Roman" pitchFamily="18" charset="0"/>
              </a:rPr>
              <a:t>numbers are assigned to the items measured; data can be compared with more precise estimates than the ordinal level; arbitrary starting point; not possible to perform meaningful ratio operations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	</a:t>
            </a:r>
            <a:r>
              <a:rPr lang="en-GB" u="sng" dirty="0">
                <a:latin typeface="Times New Roman" pitchFamily="18" charset="0"/>
              </a:rPr>
              <a:t>Examples</a:t>
            </a:r>
            <a:r>
              <a:rPr lang="en-GB" dirty="0">
                <a:latin typeface="Times New Roman" pitchFamily="18" charset="0"/>
              </a:rPr>
              <a:t>: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Soil temperatures in Fahrenheit across a study area with different soil types</a:t>
            </a:r>
            <a:r>
              <a:rPr lang="en-US" dirty="0">
                <a:latin typeface="Times New Roman" pitchFamily="18" charset="0"/>
                <a:cs typeface="Times New Roman" pitchFamily="18" charset="0"/>
              </a:rPr>
              <a:t>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Times New Roman" pitchFamily="18" charset="0"/>
                <a:cs typeface="Times New Roman" pitchFamily="18" charset="0"/>
              </a:rPr>
              <a:t>Yearly average daytime temperature of each city in Fahrenheit </a:t>
            </a:r>
            <a:endParaRPr lang="en-GB" dirty="0">
              <a:latin typeface="Times New Roman" pitchFamily="18" charset="0"/>
            </a:endParaRP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Times New Roman" pitchFamily="18" charset="0"/>
            </a:endParaRPr>
          </a:p>
          <a:p>
            <a:pPr marL="514350" indent="-514350">
              <a:lnSpc>
                <a:spcPct val="86000"/>
              </a:lnSpc>
              <a:buSzPct val="100000"/>
              <a:buFont typeface="+mj-lt"/>
              <a:buAutoNum type="arabicPeriod" startAt="4"/>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600" b="1" dirty="0">
                <a:latin typeface="Times New Roman" pitchFamily="18" charset="0"/>
              </a:rPr>
              <a:t>Ratio:</a:t>
            </a:r>
            <a:r>
              <a:rPr lang="en-GB" sz="2400" dirty="0">
                <a:latin typeface="Times New Roman" pitchFamily="18" charset="0"/>
              </a:rPr>
              <a:t> </a:t>
            </a:r>
            <a:r>
              <a:rPr lang="en-GB" dirty="0">
                <a:latin typeface="Times New Roman" pitchFamily="18" charset="0"/>
              </a:rPr>
              <a:t>numbers are assigned to the items measured; true starting point; it is possible to perform meaningful ratio operations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u="sng" dirty="0">
                <a:latin typeface="Times New Roman" pitchFamily="18" charset="0"/>
              </a:rPr>
              <a:t>Examples</a:t>
            </a:r>
            <a:r>
              <a:rPr lang="en-GB" dirty="0">
                <a:latin typeface="Times New Roman" pitchFamily="18" charset="0"/>
              </a:rPr>
              <a:t>: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Income data</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Times New Roman" pitchFamily="18" charset="0"/>
                <a:cs typeface="Times New Roman" pitchFamily="18" charset="0"/>
              </a:rPr>
              <a:t>Yearly average daytime temperature in Celsius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sz="2000" dirty="0">
              <a:latin typeface="Times New Roman" pitchFamily="18" charset="0"/>
              <a:cs typeface="Times New Roman" pitchFamily="18" charset="0"/>
            </a:endParaRP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dirty="0">
                <a:latin typeface="Times New Roman" pitchFamily="18" charset="0"/>
                <a:cs typeface="Times New Roman" pitchFamily="18" charset="0"/>
              </a:rPr>
              <a:t>The ratio scale is the only one that allows direct comparisons, or ratios, to be made between values</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$50,000 in income is twice as much as $25,000</a:t>
            </a:r>
          </a:p>
        </p:txBody>
      </p:sp>
      <p:sp>
        <p:nvSpPr>
          <p:cNvPr id="5" name="Rectangle 2"/>
          <p:cNvSpPr txBox="1">
            <a:spLocks noChangeArrowheads="1"/>
          </p:cNvSpPr>
          <p:nvPr/>
        </p:nvSpPr>
        <p:spPr>
          <a:xfrm>
            <a:off x="344487" y="279400"/>
            <a:ext cx="10131425" cy="1117600"/>
          </a:xfrm>
          <a:prstGeom prst="rect">
            <a:avLst/>
          </a:prstGeom>
        </p:spPr>
        <p:txBody>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t>Measurement levels</a:t>
            </a:r>
            <a:endParaRPr lang="en-US" b="1" dirty="0"/>
          </a:p>
        </p:txBody>
      </p:sp>
    </p:spTree>
    <p:extLst>
      <p:ext uri="{BB962C8B-B14F-4D97-AF65-F5344CB8AC3E}">
        <p14:creationId xmlns:p14="http://schemas.microsoft.com/office/powerpoint/2010/main" val="58686526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2743200" y="2895600"/>
            <a:ext cx="6705600" cy="579438"/>
          </a:xfrm>
          <a:prstGeom prst="rect">
            <a:avLst/>
          </a:prstGeom>
          <a:noFill/>
          <a:ln w="9525">
            <a:noFill/>
            <a:round/>
            <a:headEnd/>
            <a:tailEnd/>
          </a:ln>
          <a:effectLst/>
        </p:spPr>
        <p:txBody>
          <a:bodyPr wrap="none" anchor="ctr"/>
          <a:lstStyle/>
          <a:p>
            <a:endParaRPr lang="en-US"/>
          </a:p>
        </p:txBody>
      </p:sp>
      <p:sp>
        <p:nvSpPr>
          <p:cNvPr id="12292" name="Text Box 4"/>
          <p:cNvSpPr txBox="1">
            <a:spLocks noChangeArrowheads="1"/>
          </p:cNvSpPr>
          <p:nvPr/>
        </p:nvSpPr>
        <p:spPr bwMode="auto">
          <a:xfrm>
            <a:off x="2019300" y="6156047"/>
            <a:ext cx="8153400" cy="567291"/>
          </a:xfrm>
          <a:prstGeom prst="rect">
            <a:avLst/>
          </a:prstGeom>
          <a:noFill/>
          <a:ln w="9525">
            <a:noFill/>
            <a:round/>
            <a:headEnd/>
            <a:tailEnd/>
          </a:ln>
          <a:effectLst/>
        </p:spPr>
        <p:txBody>
          <a:bodyPr lIns="90000" tIns="45000" rIns="90000" bIns="45000">
            <a:spAutoFit/>
          </a:bodyPr>
          <a:lstStyle/>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Measurement levels for cartographic objects. </a:t>
            </a:r>
          </a:p>
          <a:p>
            <a:pPr>
              <a:lnSpc>
                <a:spcPct val="86000"/>
              </a:lnSpc>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Times New Roman" pitchFamily="18" charset="0"/>
              </a:rPr>
              <a:t>Point, line, area, and surface features at the nominal, ordinal, interval, and ratio levels. </a:t>
            </a:r>
          </a:p>
        </p:txBody>
      </p:sp>
      <p:pic>
        <p:nvPicPr>
          <p:cNvPr id="2" name="Picture 1" descr="Image showing measurements levels for cartographic objects"/>
          <p:cNvPicPr>
            <a:picLocks noChangeAspect="1"/>
          </p:cNvPicPr>
          <p:nvPr/>
        </p:nvPicPr>
        <p:blipFill>
          <a:blip r:embed="rId3"/>
          <a:stretch>
            <a:fillRect/>
          </a:stretch>
        </p:blipFill>
        <p:spPr>
          <a:xfrm>
            <a:off x="4884840" y="838200"/>
            <a:ext cx="6005513" cy="5157374"/>
          </a:xfrm>
          <a:prstGeom prst="rect">
            <a:avLst/>
          </a:prstGeom>
        </p:spPr>
      </p:pic>
      <p:sp>
        <p:nvSpPr>
          <p:cNvPr id="3" name="TextBox 2"/>
          <p:cNvSpPr txBox="1"/>
          <p:nvPr/>
        </p:nvSpPr>
        <p:spPr>
          <a:xfrm>
            <a:off x="8545158" y="6030520"/>
            <a:ext cx="3562194" cy="261610"/>
          </a:xfrm>
          <a:prstGeom prst="rect">
            <a:avLst/>
          </a:prstGeom>
          <a:noFill/>
        </p:spPr>
        <p:txBody>
          <a:bodyPr wrap="none" rtlCol="0">
            <a:spAutoFit/>
          </a:bodyPr>
          <a:lstStyle/>
          <a:p>
            <a:r>
              <a:rPr lang="en-US" sz="1100" dirty="0">
                <a:hlinkClick r:id="rId4"/>
              </a:rPr>
              <a:t>http://www.geog.ucsb.edu/~kclarke/G176B/Lecture4.html</a:t>
            </a:r>
            <a:endParaRPr lang="en-US" sz="1100" dirty="0"/>
          </a:p>
        </p:txBody>
      </p:sp>
      <p:sp>
        <p:nvSpPr>
          <p:cNvPr id="7" name="Rectangle 2"/>
          <p:cNvSpPr txBox="1">
            <a:spLocks noChangeArrowheads="1"/>
          </p:cNvSpPr>
          <p:nvPr/>
        </p:nvSpPr>
        <p:spPr>
          <a:xfrm>
            <a:off x="344487" y="279400"/>
            <a:ext cx="10131425" cy="1117600"/>
          </a:xfrm>
          <a:prstGeom prst="rect">
            <a:avLst/>
          </a:prstGeom>
        </p:spPr>
        <p:txBody>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t>Measurement levels</a:t>
            </a:r>
          </a:p>
        </p:txBody>
      </p:sp>
    </p:spTree>
    <p:extLst>
      <p:ext uri="{BB962C8B-B14F-4D97-AF65-F5344CB8AC3E}">
        <p14:creationId xmlns:p14="http://schemas.microsoft.com/office/powerpoint/2010/main" val="128499544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325821" y="228600"/>
            <a:ext cx="7162800"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Field Types</a:t>
            </a:r>
          </a:p>
        </p:txBody>
      </p:sp>
      <p:pic>
        <p:nvPicPr>
          <p:cNvPr id="13317" name="Picture 5"/>
          <p:cNvPicPr>
            <a:picLocks noChangeAspect="1" noChangeArrowheads="1"/>
          </p:cNvPicPr>
          <p:nvPr/>
        </p:nvPicPr>
        <p:blipFill>
          <a:blip r:embed="rId3" cstate="print"/>
          <a:srcRect l="55540" t="26547" r="35748" b="55154"/>
          <a:stretch>
            <a:fillRect/>
          </a:stretch>
        </p:blipFill>
        <p:spPr bwMode="auto">
          <a:xfrm>
            <a:off x="9564414" y="228600"/>
            <a:ext cx="2184838" cy="3439958"/>
          </a:xfrm>
          <a:prstGeom prst="rect">
            <a:avLst/>
          </a:prstGeom>
          <a:noFill/>
          <a:ln w="9525">
            <a:noFill/>
            <a:miter lim="800000"/>
            <a:headEnd/>
            <a:tailEnd/>
          </a:ln>
        </p:spPr>
      </p:pic>
      <p:graphicFrame>
        <p:nvGraphicFramePr>
          <p:cNvPr id="6" name="Table 5"/>
          <p:cNvGraphicFramePr>
            <a:graphicFrameLocks noGrp="1"/>
          </p:cNvGraphicFramePr>
          <p:nvPr/>
        </p:nvGraphicFramePr>
        <p:xfrm>
          <a:off x="1981200" y="2209800"/>
          <a:ext cx="6629400" cy="4191000"/>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419100">
                <a:tc>
                  <a:txBody>
                    <a:bodyPr/>
                    <a:lstStyle/>
                    <a:p>
                      <a:r>
                        <a:rPr lang="en-US" dirty="0">
                          <a:solidFill>
                            <a:schemeClr val="bg1"/>
                          </a:solidFill>
                        </a:rPr>
                        <a:t>Category</a:t>
                      </a:r>
                    </a:p>
                  </a:txBody>
                  <a:tcPr>
                    <a:solidFill>
                      <a:schemeClr val="tx1"/>
                    </a:solidFill>
                  </a:tcPr>
                </a:tc>
                <a:tc>
                  <a:txBody>
                    <a:bodyPr/>
                    <a:lstStyle/>
                    <a:p>
                      <a:r>
                        <a:rPr lang="en-US" dirty="0">
                          <a:solidFill>
                            <a:schemeClr val="bg1"/>
                          </a:solidFill>
                        </a:rPr>
                        <a:t>Type</a:t>
                      </a:r>
                    </a:p>
                  </a:txBody>
                  <a:tcPr>
                    <a:solidFill>
                      <a:schemeClr val="tx1"/>
                    </a:solidFill>
                  </a:tcPr>
                </a:tc>
                <a:tc>
                  <a:txBody>
                    <a:bodyPr/>
                    <a:lstStyle/>
                    <a:p>
                      <a:r>
                        <a:rPr lang="en-US" dirty="0">
                          <a:solidFill>
                            <a:schemeClr val="bg1"/>
                          </a:solidFill>
                        </a:rPr>
                        <a:t>Example</a:t>
                      </a:r>
                    </a:p>
                  </a:txBody>
                  <a:tcPr>
                    <a:solidFill>
                      <a:schemeClr val="tx1"/>
                    </a:solidFill>
                  </a:tcPr>
                </a:tc>
                <a:extLst>
                  <a:ext uri="{0D108BD9-81ED-4DB2-BD59-A6C34878D82A}">
                    <a16:rowId xmlns:a16="http://schemas.microsoft.com/office/drawing/2014/main" val="10000"/>
                  </a:ext>
                </a:extLst>
              </a:tr>
              <a:tr h="419100">
                <a:tc>
                  <a:txBody>
                    <a:bodyPr/>
                    <a:lstStyle/>
                    <a:p>
                      <a:r>
                        <a:rPr lang="en-US" dirty="0"/>
                        <a:t>Numeric</a:t>
                      </a:r>
                    </a:p>
                  </a:txBody>
                  <a:tcPr/>
                </a:tc>
                <a:tc>
                  <a:txBody>
                    <a:bodyPr/>
                    <a:lstStyle/>
                    <a:p>
                      <a:r>
                        <a:rPr lang="en-US" dirty="0"/>
                        <a:t>Short</a:t>
                      </a:r>
                      <a:r>
                        <a:rPr lang="en-US" baseline="0" dirty="0"/>
                        <a:t> Integer</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712</a:t>
                      </a:r>
                    </a:p>
                  </a:txBody>
                  <a:tcPr/>
                </a:tc>
                <a:extLst>
                  <a:ext uri="{0D108BD9-81ED-4DB2-BD59-A6C34878D82A}">
                    <a16:rowId xmlns:a16="http://schemas.microsoft.com/office/drawing/2014/main" val="10001"/>
                  </a:ext>
                </a:extLst>
              </a:tr>
              <a:tr h="419100">
                <a:tc>
                  <a:txBody>
                    <a:bodyPr/>
                    <a:lstStyle/>
                    <a:p>
                      <a:endParaRPr lang="en-US" dirty="0"/>
                    </a:p>
                  </a:txBody>
                  <a:tcPr/>
                </a:tc>
                <a:tc>
                  <a:txBody>
                    <a:bodyPr/>
                    <a:lstStyle/>
                    <a:p>
                      <a:r>
                        <a:rPr lang="en-US" dirty="0"/>
                        <a:t>Long Integer</a:t>
                      </a:r>
                    </a:p>
                  </a:txBody>
                  <a:tcPr/>
                </a:tc>
                <a:tc>
                  <a:txBody>
                    <a:bodyPr/>
                    <a:lstStyle/>
                    <a:p>
                      <a:r>
                        <a:rPr lang="en-US" dirty="0"/>
                        <a:t>1,000,000</a:t>
                      </a:r>
                    </a:p>
                  </a:txBody>
                  <a:tcPr/>
                </a:tc>
                <a:extLst>
                  <a:ext uri="{0D108BD9-81ED-4DB2-BD59-A6C34878D82A}">
                    <a16:rowId xmlns:a16="http://schemas.microsoft.com/office/drawing/2014/main" val="10002"/>
                  </a:ext>
                </a:extLst>
              </a:tr>
              <a:tr h="419100">
                <a:tc>
                  <a:txBody>
                    <a:bodyPr/>
                    <a:lstStyle/>
                    <a:p>
                      <a:endParaRPr lang="en-US"/>
                    </a:p>
                  </a:txBody>
                  <a:tcPr/>
                </a:tc>
                <a:tc>
                  <a:txBody>
                    <a:bodyPr/>
                    <a:lstStyle/>
                    <a:p>
                      <a:r>
                        <a:rPr lang="en-US" dirty="0"/>
                        <a:t>Float</a:t>
                      </a:r>
                      <a:r>
                        <a:rPr lang="en-US" baseline="0" dirty="0"/>
                        <a:t> (single precision, decimal)</a:t>
                      </a:r>
                      <a:endParaRPr lang="en-US" dirty="0"/>
                    </a:p>
                  </a:txBody>
                  <a:tcPr/>
                </a:tc>
                <a:tc>
                  <a:txBody>
                    <a:bodyPr/>
                    <a:lstStyle/>
                    <a:p>
                      <a:r>
                        <a:rPr lang="en-US" dirty="0"/>
                        <a:t>2.491</a:t>
                      </a:r>
                    </a:p>
                  </a:txBody>
                  <a:tcPr/>
                </a:tc>
                <a:extLst>
                  <a:ext uri="{0D108BD9-81ED-4DB2-BD59-A6C34878D82A}">
                    <a16:rowId xmlns:a16="http://schemas.microsoft.com/office/drawing/2014/main" val="10003"/>
                  </a:ext>
                </a:extLst>
              </a:tr>
              <a:tr h="419100">
                <a:tc>
                  <a:txBody>
                    <a:bodyPr/>
                    <a:lstStyle/>
                    <a:p>
                      <a:endParaRPr lang="en-US"/>
                    </a:p>
                  </a:txBody>
                  <a:tcPr/>
                </a:tc>
                <a:tc>
                  <a:txBody>
                    <a:bodyPr/>
                    <a:lstStyle/>
                    <a:p>
                      <a:r>
                        <a:rPr lang="en-US" dirty="0"/>
                        <a:t>Double (</a:t>
                      </a:r>
                      <a:r>
                        <a:rPr lang="en-US" baseline="0" dirty="0"/>
                        <a:t>double precision, </a:t>
                      </a:r>
                      <a:r>
                        <a:rPr lang="en-US" dirty="0"/>
                        <a:t>decimal)</a:t>
                      </a:r>
                    </a:p>
                  </a:txBody>
                  <a:tcPr/>
                </a:tc>
                <a:tc>
                  <a:txBody>
                    <a:bodyPr/>
                    <a:lstStyle/>
                    <a:p>
                      <a:r>
                        <a:rPr lang="en-US" dirty="0"/>
                        <a:t>2.491495678</a:t>
                      </a:r>
                    </a:p>
                  </a:txBody>
                  <a:tcPr/>
                </a:tc>
                <a:extLst>
                  <a:ext uri="{0D108BD9-81ED-4DB2-BD59-A6C34878D82A}">
                    <a16:rowId xmlns:a16="http://schemas.microsoft.com/office/drawing/2014/main" val="10004"/>
                  </a:ext>
                </a:extLst>
              </a:tr>
              <a:tr h="41910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5"/>
                  </a:ext>
                </a:extLst>
              </a:tr>
              <a:tr h="419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Text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Character</a:t>
                      </a:r>
                    </a:p>
                  </a:txBody>
                  <a:tcPr/>
                </a:tc>
                <a:tc>
                  <a:txBody>
                    <a:bodyPr/>
                    <a:lstStyle/>
                    <a:p>
                      <a:r>
                        <a:rPr lang="en-US" dirty="0"/>
                        <a:t>G</a:t>
                      </a:r>
                    </a:p>
                  </a:txBody>
                  <a:tcPr/>
                </a:tc>
                <a:extLst>
                  <a:ext uri="{0D108BD9-81ED-4DB2-BD59-A6C34878D82A}">
                    <a16:rowId xmlns:a16="http://schemas.microsoft.com/office/drawing/2014/main" val="10006"/>
                  </a:ext>
                </a:extLst>
              </a:tr>
              <a:tr h="419100">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String</a:t>
                      </a:r>
                    </a:p>
                  </a:txBody>
                  <a:tcPr/>
                </a:tc>
                <a:tc>
                  <a:txBody>
                    <a:bodyPr/>
                    <a:lstStyle/>
                    <a:p>
                      <a:r>
                        <a:rPr lang="en-US" dirty="0"/>
                        <a:t>Geography</a:t>
                      </a:r>
                    </a:p>
                  </a:txBody>
                  <a:tcPr/>
                </a:tc>
                <a:extLst>
                  <a:ext uri="{0D108BD9-81ED-4DB2-BD59-A6C34878D82A}">
                    <a16:rowId xmlns:a16="http://schemas.microsoft.com/office/drawing/2014/main" val="10007"/>
                  </a:ext>
                </a:extLst>
              </a:tr>
              <a:tr h="41910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8"/>
                  </a:ext>
                </a:extLst>
              </a:tr>
              <a:tr h="419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Date</a:t>
                      </a:r>
                    </a:p>
                  </a:txBody>
                  <a:tcPr/>
                </a:tc>
                <a:tc>
                  <a:txBody>
                    <a:bodyPr/>
                    <a:lstStyle/>
                    <a:p>
                      <a:endParaRPr lang="en-US"/>
                    </a:p>
                  </a:txBody>
                  <a:tcPr/>
                </a:tc>
                <a:tc>
                  <a:txBody>
                    <a:bodyPr/>
                    <a:lstStyle/>
                    <a:p>
                      <a:r>
                        <a:rPr lang="en-GB" sz="1800" dirty="0">
                          <a:latin typeface="Arial" charset="0"/>
                        </a:rPr>
                        <a:t>2010-09-30</a:t>
                      </a:r>
                      <a:endParaRPr lang="en-US" dirty="0"/>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5249418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61DDDE80-2DFA-4F2A-B66F-72059846BD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1477E8A6-7B69-49BF-B7A2-B3349A9B5543}"/>
</file>

<file path=customXml/itemProps2.xml><?xml version="1.0" encoding="utf-8"?>
<ds:datastoreItem xmlns:ds="http://schemas.openxmlformats.org/officeDocument/2006/customXml" ds:itemID="{696D6CA5-92B9-4984-A21D-06457A8D25B0}"/>
</file>

<file path=customXml/itemProps3.xml><?xml version="1.0" encoding="utf-8"?>
<ds:datastoreItem xmlns:ds="http://schemas.openxmlformats.org/officeDocument/2006/customXml" ds:itemID="{E0AD2C63-94FA-421D-8D8C-6C2CA5D97D7C}"/>
</file>

<file path=docProps/app.xml><?xml version="1.0" encoding="utf-8"?>
<Properties xmlns="http://schemas.openxmlformats.org/officeDocument/2006/extended-properties" xmlns:vt="http://schemas.openxmlformats.org/officeDocument/2006/docPropsVTypes">
  <Template>TM03457452[[fn=Celestial]]</Template>
  <TotalTime>1254</TotalTime>
  <Words>1668</Words>
  <Application>Microsoft Office PowerPoint</Application>
  <PresentationFormat>Widescreen</PresentationFormat>
  <Paragraphs>181</Paragraphs>
  <Slides>21</Slides>
  <Notes>17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9" baseType="lpstr">
      <vt:lpstr>Arial</vt:lpstr>
      <vt:lpstr>Arial Black</vt:lpstr>
      <vt:lpstr>Calibri</vt:lpstr>
      <vt:lpstr>Century Gothic</vt:lpstr>
      <vt:lpstr>Times New Roman</vt:lpstr>
      <vt:lpstr>Wingdings</vt:lpstr>
      <vt:lpstr>Celestial</vt:lpstr>
      <vt:lpstr>Worksheet</vt:lpstr>
      <vt:lpstr>Open educational resources for introduction  to geographic information systems funded by: USG affordable learning grant</vt:lpstr>
      <vt:lpstr>PowerPoint Presentation</vt:lpstr>
      <vt:lpstr>PowerPoint Presentation</vt:lpstr>
      <vt:lpstr>PowerPoint Presentation</vt:lpstr>
      <vt:lpstr>Measurement levels</vt:lpstr>
      <vt:lpstr>PowerPoint Presentation</vt:lpstr>
      <vt:lpstr>PowerPoint Presentation</vt:lpstr>
      <vt:lpstr>PowerPoint Presentation</vt:lpstr>
      <vt:lpstr>PowerPoint Presentation</vt:lpstr>
      <vt:lpstr>Short Integer</vt:lpstr>
      <vt:lpstr>Long Integer</vt:lpstr>
      <vt:lpstr>Single &amp; Double Precision</vt:lpstr>
      <vt:lpstr>PowerPoint Presentation</vt:lpstr>
      <vt:lpstr>PowerPoint Presentation</vt:lpstr>
      <vt:lpstr>PowerPoint Presentation</vt:lpstr>
      <vt:lpstr>PowerPoint Presentation</vt:lpstr>
      <vt:lpstr>PowerPoint Presentation</vt:lpstr>
      <vt:lpstr>PowerPoint Presentation</vt:lpstr>
      <vt:lpstr>Relational Database Management Systems</vt:lpstr>
      <vt:lpstr>Relational Database Management Systems</vt:lpstr>
      <vt:lpstr>PowerPoint Presentation</vt:lpstr>
    </vt:vector>
  </TitlesOfParts>
  <Company>University of North Georgia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dc:creator>Allison Bailey</dc:creator>
  <cp:lastModifiedBy>Uli Ingram</cp:lastModifiedBy>
  <cp:revision>31</cp:revision>
  <dcterms:created xsi:type="dcterms:W3CDTF">2020-04-15T19:51:56Z</dcterms:created>
  <dcterms:modified xsi:type="dcterms:W3CDTF">2021-04-29T12:27:30Z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