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14"/>
  </p:notesMasterIdLst>
  <p:sldIdLst>
    <p:sldId id="256" r:id="rId2"/>
    <p:sldId id="333" r:id="rId3"/>
    <p:sldId id="291" r:id="rId4"/>
    <p:sldId id="292" r:id="rId5"/>
    <p:sldId id="293" r:id="rId6"/>
    <p:sldId id="294" r:id="rId7"/>
    <p:sldId id="297" r:id="rId8"/>
    <p:sldId id="298" r:id="rId9"/>
    <p:sldId id="315" r:id="rId10"/>
    <p:sldId id="316" r:id="rId11"/>
    <p:sldId id="317" r:id="rId12"/>
    <p:sldId id="32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EB79F-D096-B000-C884-6ED8865B23B5}" v="1" dt="2021-03-26T04:23:50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anuja Dasoju" userId="S::bdasoju@students.kennesaw.edu::605ef41b-7345-45bd-b61e-66abab52c461" providerId="AD" clId="Web-{E6EEB79F-D096-B000-C884-6ED8865B23B5}"/>
    <pc:docChg chg="modSld">
      <pc:chgData name="Bhanuja Dasoju" userId="S::bdasoju@students.kennesaw.edu::605ef41b-7345-45bd-b61e-66abab52c461" providerId="AD" clId="Web-{E6EEB79F-D096-B000-C884-6ED8865B23B5}" dt="2021-03-26T04:23:50.294" v="0"/>
      <pc:docMkLst>
        <pc:docMk/>
      </pc:docMkLst>
      <pc:sldChg chg="modSp">
        <pc:chgData name="Bhanuja Dasoju" userId="S::bdasoju@students.kennesaw.edu::605ef41b-7345-45bd-b61e-66abab52c461" providerId="AD" clId="Web-{E6EEB79F-D096-B000-C884-6ED8865B23B5}" dt="2021-03-26T04:23:50.294" v="0"/>
        <pc:sldMkLst>
          <pc:docMk/>
          <pc:sldMk cId="2623872440" sldId="298"/>
        </pc:sldMkLst>
        <pc:picChg chg="mod">
          <ac:chgData name="Bhanuja Dasoju" userId="S::bdasoju@students.kennesaw.edu::605ef41b-7345-45bd-b61e-66abab52c461" providerId="AD" clId="Web-{E6EEB79F-D096-B000-C884-6ED8865B23B5}" dt="2021-03-26T04:23:50.294" v="0"/>
          <ac:picMkLst>
            <pc:docMk/>
            <pc:sldMk cId="2623872440" sldId="298"/>
            <ac:picMk id="11280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D4F74-1B59-4517-AFDC-BBEF5C4E4D61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C4967-6D1D-4A4F-8AD5-9DE22CEE8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6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2286003" y="730092"/>
            <a:ext cx="2743200" cy="36004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5888" tIns="47944" rIns="95888" bIns="47944" anchor="ctr"/>
          <a:lstStyle/>
          <a:p>
            <a:endParaRPr lang="en-US"/>
          </a:p>
        </p:txBody>
      </p:sp>
      <p:sp>
        <p:nvSpPr>
          <p:cNvPr id="245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31521" y="4560572"/>
            <a:ext cx="5848774" cy="432054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391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961D46B6-C060-462B-805D-F969CE3EDB4E}" type="slidenum">
              <a:rPr lang="en-US" smtClean="0"/>
              <a:pPr defTabSz="867536"/>
              <a:t>11</a:t>
            </a:fld>
            <a:endParaRPr lang="en-US" dirty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31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B1198425-233C-473C-A886-126CC1ECCC34}" type="slidenum">
              <a:rPr lang="en-US" smtClean="0"/>
              <a:pPr defTabSz="867536"/>
              <a:t>12</a:t>
            </a:fld>
            <a:endParaRPr lang="en-US" dirty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08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5B85691E-E200-4906-9462-A66CF820F23E}" type="slidenum">
              <a:rPr lang="en-US" smtClean="0"/>
              <a:pPr defTabSz="867536"/>
              <a:t>3</a:t>
            </a:fld>
            <a:endParaRPr lang="en-US" dirty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56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6D6518DB-5196-4AC9-9419-C187AF7CED55}" type="slidenum">
              <a:rPr lang="en-US" smtClean="0"/>
              <a:pPr defTabSz="867536"/>
              <a:t>4</a:t>
            </a:fld>
            <a:endParaRPr lang="en-US" dirty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434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399F9F31-F687-400E-B688-99BF8E7FFCB6}" type="slidenum">
              <a:rPr lang="en-US" smtClean="0"/>
              <a:pPr defTabSz="867536"/>
              <a:t>5</a:t>
            </a:fld>
            <a:endParaRPr lang="en-US" dirty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5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107AD192-82A7-48A3-87F6-259CF9D458EE}" type="slidenum">
              <a:rPr lang="en-US" smtClean="0"/>
              <a:pPr defTabSz="867536"/>
              <a:t>6</a:t>
            </a:fld>
            <a:endParaRPr lang="en-US" dirty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23875" y="679450"/>
            <a:ext cx="6030913" cy="3394075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7708" y="4299547"/>
            <a:ext cx="5661660" cy="4072340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666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2444D0F3-1ADC-4769-AD0A-7B44E8FA95D6}" type="slidenum">
              <a:rPr lang="en-US" smtClean="0"/>
              <a:pPr defTabSz="867536"/>
              <a:t>7</a:t>
            </a:fld>
            <a:endParaRPr lang="en-US" dirty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990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0877B861-05CD-458D-8761-E31B50D7E57A}" type="slidenum">
              <a:rPr lang="en-US" smtClean="0"/>
              <a:pPr defTabSz="867536"/>
              <a:t>8</a:t>
            </a:fld>
            <a:endParaRPr lang="en-US" dirty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23875" y="679450"/>
            <a:ext cx="6030913" cy="3394075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7708" y="4299547"/>
            <a:ext cx="5661660" cy="4072340"/>
          </a:xfrm>
          <a:noFill/>
          <a:ln/>
        </p:spPr>
        <p:txBody>
          <a:bodyPr/>
          <a:lstStyle/>
          <a:p>
            <a:pPr marL="222897" indent="-222897" eaLnBrk="1" hangingPunct="1">
              <a:buFontTx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722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F366F6B4-5F05-460B-B8CB-B8B59DE0B7ED}" type="slidenum">
              <a:rPr lang="en-US" smtClean="0"/>
              <a:pPr defTabSz="867536"/>
              <a:t>9</a:t>
            </a:fld>
            <a:endParaRPr lang="en-US" dirty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89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67536"/>
            <a:fld id="{EA1EF4A7-93FD-4E59-9BE2-267FA3202DF3}" type="slidenum">
              <a:rPr lang="en-US" smtClean="0"/>
              <a:pPr defTabSz="867536"/>
              <a:t>10</a:t>
            </a:fld>
            <a:endParaRPr lang="en-US" dirty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2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97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2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18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01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12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83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77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88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585" y="214314"/>
            <a:ext cx="10390716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0321D-63D3-49F7-A86C-D0CDA3C5B0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9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93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92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37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9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3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7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94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6222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84423"/>
            <a:ext cx="12192000" cy="14562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>
                <a:latin typeface="Arial Black" panose="020B0A04020102020204" pitchFamily="34" charset="0"/>
              </a:rPr>
              <a:t>Open educational resources for introduction </a:t>
            </a:r>
            <a:br>
              <a:rPr lang="en-US" sz="3100" dirty="0">
                <a:latin typeface="Arial Black" panose="020B0A04020102020204" pitchFamily="34" charset="0"/>
              </a:rPr>
            </a:br>
            <a:r>
              <a:rPr lang="en-US" sz="3100" dirty="0">
                <a:latin typeface="Arial Black" panose="020B0A04020102020204" pitchFamily="34" charset="0"/>
              </a:rPr>
              <a:t>to geographic information systems</a:t>
            </a:r>
            <a:br>
              <a:rPr lang="en-US" dirty="0"/>
            </a:br>
            <a:r>
              <a:rPr lang="en-US" dirty="0"/>
              <a:t>funded by: USG affordable learning grant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4173367"/>
            <a:ext cx="1936995" cy="1952368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416" y="4227027"/>
            <a:ext cx="3082834" cy="2322895"/>
          </a:xfrm>
        </p:spPr>
      </p:pic>
      <p:sp>
        <p:nvSpPr>
          <p:cNvPr id="12" name="TextBox 11"/>
          <p:cNvSpPr txBox="1"/>
          <p:nvPr/>
        </p:nvSpPr>
        <p:spPr>
          <a:xfrm>
            <a:off x="0" y="4795596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Created by:</a:t>
            </a:r>
          </a:p>
          <a:p>
            <a:pPr algn="ctr"/>
            <a:r>
              <a:rPr lang="en-US" dirty="0"/>
              <a:t>Ulrike Ingram</a:t>
            </a:r>
          </a:p>
          <a:p>
            <a:pPr algn="ctr"/>
            <a:r>
              <a:rPr lang="en-US" dirty="0"/>
              <a:t>Allison J. Bailey</a:t>
            </a:r>
          </a:p>
          <a:p>
            <a:pPr algn="ctr"/>
            <a:r>
              <a:rPr lang="en-US" dirty="0"/>
              <a:t>Amber Ignatius</a:t>
            </a:r>
          </a:p>
          <a:p>
            <a:pPr algn="ctr"/>
            <a:r>
              <a:rPr lang="en-US" dirty="0"/>
              <a:t>Katayoun Mobasher</a:t>
            </a:r>
          </a:p>
          <a:p>
            <a:pPr algn="ctr"/>
            <a:r>
              <a:rPr lang="en-US" dirty="0"/>
              <a:t>Mark Patterson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8750" y="6125735"/>
            <a:ext cx="2151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Department of Geography and Anthropology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58DCB0-43CC-4E1A-A337-21DCC9AD48CE}"/>
              </a:ext>
            </a:extLst>
          </p:cNvPr>
          <p:cNvSpPr txBox="1"/>
          <p:nvPr/>
        </p:nvSpPr>
        <p:spPr>
          <a:xfrm>
            <a:off x="4585507" y="2062404"/>
            <a:ext cx="2880917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/>
              <a:t>Module 5</a:t>
            </a:r>
          </a:p>
          <a:p>
            <a:pPr algn="ctr"/>
            <a:r>
              <a:rPr lang="en-US" sz="4000" dirty="0"/>
              <a:t>Geocoding</a:t>
            </a:r>
          </a:p>
        </p:txBody>
      </p:sp>
    </p:spTree>
    <p:extLst>
      <p:ext uri="{BB962C8B-B14F-4D97-AF65-F5344CB8AC3E}">
        <p14:creationId xmlns:p14="http://schemas.microsoft.com/office/powerpoint/2010/main" val="2258309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981200" y="1600200"/>
            <a:ext cx="8534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endParaRPr lang="en-US" sz="2400">
              <a:solidFill>
                <a:schemeClr val="bg1"/>
              </a:solidFill>
              <a:latin typeface="Georgia" pitchFamily="18" charset="0"/>
            </a:endParaRPr>
          </a:p>
        </p:txBody>
      </p:sp>
      <p:graphicFrame>
        <p:nvGraphicFramePr>
          <p:cNvPr id="50214" name="Group 38"/>
          <p:cNvGraphicFramePr>
            <a:graphicFrameLocks noGrp="1"/>
          </p:cNvGraphicFramePr>
          <p:nvPr/>
        </p:nvGraphicFramePr>
        <p:xfrm>
          <a:off x="2590800" y="4419600"/>
          <a:ext cx="6858000" cy="2194560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Column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Column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a) 620 Center Street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1) 501 599 500 598 Center Av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b) 710 Palm Av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2) 601 699 600 698 Center St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c) 680 1</a:t>
                      </a:r>
                      <a:r>
                        <a:rPr kumimoji="0" lang="en-US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st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Street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3) 701 799 700 798 Palm Av W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4) 701 799 700 798 Palm Av 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5) 651 699 650 698 First 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1981200" y="2133601"/>
            <a:ext cx="83058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dirty="0">
                <a:latin typeface="Arial" charset="0"/>
              </a:rPr>
              <a:t> 620 Center Street matches number 2 in Column B because the street name is the same and the address range, 600 to 698, matches.  The street type, Street, matches the abbreviated form of St.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dirty="0">
                <a:latin typeface="Arial" charset="0"/>
              </a:rPr>
              <a:t> When two features have the same street name, type and range of numbers, such as in the second example, the direction becomes critical to decide which feature matches.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Matching continued</a:t>
            </a:r>
          </a:p>
        </p:txBody>
      </p:sp>
    </p:spTree>
    <p:extLst>
      <p:ext uri="{BB962C8B-B14F-4D97-AF65-F5344CB8AC3E}">
        <p14:creationId xmlns:p14="http://schemas.microsoft.com/office/powerpoint/2010/main" val="1295121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828800" y="2057400"/>
            <a:ext cx="8534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sz="2400">
                <a:latin typeface="Arial" charset="0"/>
              </a:rPr>
              <a:t>An Interpolation – An estimation of where a particular address is located on your reference theme.</a:t>
            </a:r>
          </a:p>
          <a:p>
            <a:pPr algn="just"/>
            <a:endParaRPr lang="en-US" sz="2400">
              <a:latin typeface="Arial" charset="0"/>
            </a:endParaRPr>
          </a:p>
          <a:p>
            <a:pPr algn="just"/>
            <a:r>
              <a:rPr lang="en-US" sz="2400">
                <a:latin typeface="Arial" charset="0"/>
              </a:rPr>
              <a:t>The address you would like to geocode is 6 N Main Street.</a:t>
            </a:r>
          </a:p>
          <a:p>
            <a:pPr algn="just"/>
            <a:endParaRPr lang="en-US" sz="2400">
              <a:latin typeface="Arial" charset="0"/>
            </a:endParaRPr>
          </a:p>
          <a:p>
            <a:pPr algn="just"/>
            <a:r>
              <a:rPr lang="en-US" sz="2400">
                <a:latin typeface="Arial" charset="0"/>
              </a:rPr>
              <a:t>Your reference theme has a segment on Main Street where the address range is 2 to 10 N Main street, so the location would be estimated to fall in the middle of that line.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What is an interpolation?</a:t>
            </a:r>
          </a:p>
        </p:txBody>
      </p:sp>
    </p:spTree>
    <p:extLst>
      <p:ext uri="{BB962C8B-B14F-4D97-AF65-F5344CB8AC3E}">
        <p14:creationId xmlns:p14="http://schemas.microsoft.com/office/powerpoint/2010/main" val="1760060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981200" y="2209800"/>
            <a:ext cx="8229600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Address matching is a laborious process and is a function of the accuracy of the address table and reference theme.</a:t>
            </a:r>
          </a:p>
          <a:p>
            <a:pPr marL="342900" indent="-342900"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2400" dirty="0"/>
          </a:p>
          <a:p>
            <a:pPr marL="342900" indent="-342900"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Usually, the address table will have typos, incorrectly spelled street names, blanks, common names, etc.</a:t>
            </a:r>
          </a:p>
          <a:p>
            <a:pPr marL="342900" indent="-342900"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2400" dirty="0"/>
          </a:p>
          <a:p>
            <a:pPr marL="342900" indent="-342900"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Make sure and be prepared to have a verification process.  i.e. a good atlas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Caution, warnings</a:t>
            </a:r>
          </a:p>
        </p:txBody>
      </p:sp>
    </p:spTree>
    <p:extLst>
      <p:ext uri="{BB962C8B-B14F-4D97-AF65-F5344CB8AC3E}">
        <p14:creationId xmlns:p14="http://schemas.microsoft.com/office/powerpoint/2010/main" val="121503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743200" y="2895600"/>
            <a:ext cx="6705600" cy="579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12173" y="239027"/>
            <a:ext cx="7772400" cy="7716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>
              <a:buClr>
                <a:srgbClr val="FFA605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4400" b="1" dirty="0">
                <a:solidFill>
                  <a:schemeClr val="tx2"/>
                </a:solidFill>
                <a:latin typeface="Arial" charset="0"/>
              </a:rPr>
              <a:t> Module Overview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85355" y="1456232"/>
            <a:ext cx="8382000" cy="51439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marL="342900" indent="-342900">
              <a:lnSpc>
                <a:spcPct val="86000"/>
              </a:lnSpc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3200" dirty="0">
                <a:latin typeface="Times New Roman" pitchFamily="18" charset="0"/>
              </a:rPr>
              <a:t>Geocoding</a:t>
            </a:r>
          </a:p>
        </p:txBody>
      </p:sp>
    </p:spTree>
    <p:extLst>
      <p:ext uri="{BB962C8B-B14F-4D97-AF65-F5344CB8AC3E}">
        <p14:creationId xmlns:p14="http://schemas.microsoft.com/office/powerpoint/2010/main" val="2016537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98394" y="1677655"/>
            <a:ext cx="1099521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/>
            <a:r>
              <a:rPr lang="en-US" sz="2000" u="sng" dirty="0" err="1">
                <a:latin typeface="Arial" charset="0"/>
              </a:rPr>
              <a:t>Geocoding</a:t>
            </a:r>
            <a:r>
              <a:rPr lang="en-US" sz="2000" dirty="0">
                <a:latin typeface="Arial" charset="0"/>
              </a:rPr>
              <a:t> – refers to the process of assigning spatial locations to data that are in tabular format but have fields that describe their locations. </a:t>
            </a:r>
          </a:p>
          <a:p>
            <a:pPr marL="457200" indent="-457200" algn="just"/>
            <a:endParaRPr lang="en-US" sz="2000" dirty="0">
              <a:latin typeface="Arial" charset="0"/>
            </a:endParaRPr>
          </a:p>
          <a:p>
            <a:pPr marL="457200" indent="-457200" algn="just"/>
            <a:r>
              <a:rPr lang="en-US" sz="2000" u="sng" dirty="0">
                <a:latin typeface="Arial" charset="0"/>
              </a:rPr>
              <a:t>Address matching</a:t>
            </a:r>
            <a:r>
              <a:rPr lang="en-US" sz="2000" dirty="0">
                <a:latin typeface="Arial" charset="0"/>
              </a:rPr>
              <a:t> – the most common type of </a:t>
            </a:r>
            <a:r>
              <a:rPr lang="en-US" sz="2000" dirty="0" err="1">
                <a:latin typeface="Arial" charset="0"/>
              </a:rPr>
              <a:t>geocoding</a:t>
            </a:r>
            <a:r>
              <a:rPr lang="en-US" sz="2000" dirty="0">
                <a:latin typeface="Arial" charset="0"/>
              </a:rPr>
              <a:t> is address </a:t>
            </a:r>
            <a:r>
              <a:rPr lang="en-US" sz="2000" dirty="0" err="1">
                <a:latin typeface="Arial" charset="0"/>
              </a:rPr>
              <a:t>geocoding</a:t>
            </a:r>
            <a:r>
              <a:rPr lang="en-US" sz="2000" dirty="0">
                <a:latin typeface="Arial" charset="0"/>
              </a:rPr>
              <a:t> or address matching, which plots street addresses as point features on a map.</a:t>
            </a:r>
            <a:r>
              <a:rPr lang="en-US" dirty="0">
                <a:latin typeface="Arial" charset="0"/>
              </a:rPr>
              <a:t> </a:t>
            </a:r>
          </a:p>
          <a:p>
            <a:pPr marL="457200" indent="-457200" algn="just"/>
            <a:r>
              <a:rPr lang="en-US" dirty="0">
                <a:latin typeface="Arial" charset="0"/>
              </a:rPr>
              <a:t>	</a:t>
            </a:r>
          </a:p>
          <a:p>
            <a:pPr marL="457200" indent="-457200" algn="just"/>
            <a:r>
              <a:rPr lang="en-US" dirty="0">
                <a:latin typeface="Arial" charset="0"/>
              </a:rPr>
              <a:t>Address matching requires two sets of data: </a:t>
            </a:r>
          </a:p>
          <a:p>
            <a:pPr marL="457200" indent="-457200" algn="just">
              <a:buFontTx/>
              <a:buAutoNum type="arabicPeriod"/>
            </a:pPr>
            <a:r>
              <a:rPr lang="en-US" dirty="0">
                <a:latin typeface="Arial" charset="0"/>
              </a:rPr>
              <a:t>The first data set contains individual street addresses in a table, one record per address. </a:t>
            </a:r>
          </a:p>
          <a:p>
            <a:pPr marL="457200" indent="-457200" algn="just">
              <a:buFontTx/>
              <a:buAutoNum type="arabicPeriod" startAt="2"/>
            </a:pPr>
            <a:r>
              <a:rPr lang="en-US" dirty="0">
                <a:latin typeface="Arial" charset="0"/>
              </a:rPr>
              <a:t>The second is a reference database that consists of a street map and attributes for each street segment such as the street name, address ranges, and ZIP codes. </a:t>
            </a:r>
          </a:p>
          <a:p>
            <a:pPr marL="457200" indent="-457200" algn="just">
              <a:buFontTx/>
              <a:buAutoNum type="arabicPeriod" startAt="2"/>
            </a:pPr>
            <a:endParaRPr lang="en-US" dirty="0">
              <a:latin typeface="Arial" charset="0"/>
            </a:endParaRPr>
          </a:p>
          <a:p>
            <a:pPr marL="457200" indent="-457200" algn="just"/>
            <a:r>
              <a:rPr lang="en-US" dirty="0">
                <a:latin typeface="Arial" charset="0"/>
              </a:rPr>
              <a:t>Address matching interpolates the location of a street address by comparing it with data in the reference database.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 dirty="0"/>
              <a:t>WHAT IS GEOCODING?</a:t>
            </a:r>
          </a:p>
        </p:txBody>
      </p:sp>
    </p:spTree>
    <p:extLst>
      <p:ext uri="{BB962C8B-B14F-4D97-AF65-F5344CB8AC3E}">
        <p14:creationId xmlns:p14="http://schemas.microsoft.com/office/powerpoint/2010/main" val="178968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344486" y="1397000"/>
            <a:ext cx="11284529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3200" dirty="0"/>
              <a:t>Examples of geocoding applications</a:t>
            </a:r>
          </a:p>
          <a:p>
            <a:pPr marL="342900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3200" dirty="0"/>
          </a:p>
          <a:p>
            <a:pPr marL="742950" lvl="1" indent="-285750">
              <a:buClr>
                <a:schemeClr val="tx1"/>
              </a:buClr>
              <a:buSzPct val="55000"/>
              <a:buFont typeface="Wingdings" pitchFamily="2" charset="2"/>
              <a:buChar char="n"/>
            </a:pPr>
            <a:r>
              <a:rPr lang="en-US" sz="2000" dirty="0"/>
              <a:t>A police department could use address geocoding to analyze crimes by address.  These locations can be mapped and analyzed with other demographic data.</a:t>
            </a:r>
          </a:p>
          <a:p>
            <a:pPr marL="742950" lvl="1" indent="-285750">
              <a:buClr>
                <a:schemeClr val="tx1"/>
              </a:buClr>
              <a:buSzPct val="55000"/>
              <a:buFont typeface="Wingdings" pitchFamily="2" charset="2"/>
              <a:buChar char="n"/>
            </a:pPr>
            <a:endParaRPr lang="en-US" sz="2000" dirty="0"/>
          </a:p>
          <a:p>
            <a:pPr marL="742950" lvl="1" indent="-285750">
              <a:buClr>
                <a:schemeClr val="tx1"/>
              </a:buClr>
              <a:buSzPct val="55000"/>
              <a:buFont typeface="Wingdings" pitchFamily="2" charset="2"/>
              <a:buChar char="n"/>
            </a:pPr>
            <a:r>
              <a:rPr lang="en-US" sz="2000" dirty="0"/>
              <a:t>Emergency dispatch operators could use geocoding to enter an address, determine who should respond, and route emergency vehicles and personnel to the address.</a:t>
            </a:r>
          </a:p>
          <a:p>
            <a:pPr marL="742950" lvl="1" indent="-285750">
              <a:buClr>
                <a:schemeClr val="tx1"/>
              </a:buClr>
              <a:buSzPct val="55000"/>
              <a:buFont typeface="Wingdings" pitchFamily="2" charset="2"/>
              <a:buChar char="n"/>
            </a:pPr>
            <a:endParaRPr lang="en-US" sz="2000" dirty="0"/>
          </a:p>
          <a:p>
            <a:pPr marL="742950" lvl="1" indent="-285750">
              <a:buClr>
                <a:schemeClr val="tx1"/>
              </a:buClr>
              <a:buSzPct val="55000"/>
              <a:buFont typeface="Wingdings" pitchFamily="2" charset="2"/>
              <a:buChar char="n"/>
            </a:pPr>
            <a:r>
              <a:rPr lang="en-US" sz="2000" dirty="0"/>
              <a:t>A school district could use geocoding to match student addresses against a street map of the city.  Once the homes of the students are located, school assignments and busing plans can be created and analyzed.</a:t>
            </a:r>
            <a:endParaRPr lang="en-US" sz="2800" dirty="0">
              <a:latin typeface="Georgia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Geocoding examples</a:t>
            </a:r>
          </a:p>
        </p:txBody>
      </p:sp>
    </p:spTree>
    <p:extLst>
      <p:ext uri="{BB962C8B-B14F-4D97-AF65-F5344CB8AC3E}">
        <p14:creationId xmlns:p14="http://schemas.microsoft.com/office/powerpoint/2010/main" val="2862996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39674" y="1122381"/>
            <a:ext cx="11089341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Mechanism of </a:t>
            </a:r>
            <a:r>
              <a:rPr lang="en-US" sz="2400" dirty="0" err="1"/>
              <a:t>geocoding</a:t>
            </a:r>
            <a:r>
              <a:rPr lang="en-US" sz="2400" dirty="0"/>
              <a:t>:</a:t>
            </a:r>
          </a:p>
          <a:p>
            <a:pPr marL="800100" lvl="1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The process is based on a comparison of each address in the address table against the address ranges by street of the reference theme.</a:t>
            </a:r>
          </a:p>
          <a:p>
            <a:pPr marL="800100" lvl="1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2400" dirty="0"/>
          </a:p>
          <a:p>
            <a:pPr marL="800100" lvl="1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When an address is matched against a particular address range of the reference theme, the system performs an interpolation to locate and assign real world coordinates to the address.</a:t>
            </a:r>
          </a:p>
          <a:p>
            <a:pPr marL="800100" lvl="1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endParaRPr lang="en-US" sz="2400" dirty="0"/>
          </a:p>
          <a:p>
            <a:pPr marL="800100" lvl="1" indent="-342900">
              <a:buClr>
                <a:schemeClr val="tx1"/>
              </a:buClr>
              <a:buSzPct val="60000"/>
              <a:buFont typeface="Wingdings" pitchFamily="2" charset="2"/>
              <a:buChar char="n"/>
            </a:pPr>
            <a:r>
              <a:rPr lang="en-US" sz="2400" dirty="0"/>
              <a:t>It is an estimation of where the address is located.</a:t>
            </a:r>
            <a:r>
              <a:rPr lang="en-US" sz="2400" dirty="0">
                <a:latin typeface="Georgia" pitchFamily="18" charset="0"/>
              </a:rPr>
              <a:t>	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How does it work?</a:t>
            </a:r>
          </a:p>
        </p:txBody>
      </p:sp>
    </p:spTree>
    <p:extLst>
      <p:ext uri="{BB962C8B-B14F-4D97-AF65-F5344CB8AC3E}">
        <p14:creationId xmlns:p14="http://schemas.microsoft.com/office/powerpoint/2010/main" val="27238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33313" y="1397000"/>
            <a:ext cx="7772400" cy="4495800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dirty="0"/>
              <a:t>Prepare Address Data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Select Reference Data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Define Matching Strategies (style)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Standardization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Blocking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Create Index</a:t>
            </a:r>
          </a:p>
          <a:p>
            <a:pPr marL="533400" indent="-533400">
              <a:buFontTx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Matching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Review/Edit</a:t>
            </a:r>
          </a:p>
        </p:txBody>
      </p:sp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3299908" y="3271221"/>
            <a:ext cx="1752600" cy="1676400"/>
            <a:chOff x="2352" y="2352"/>
            <a:chExt cx="1104" cy="1056"/>
          </a:xfrm>
        </p:grpSpPr>
        <p:sp>
          <p:nvSpPr>
            <p:cNvPr id="7174" name="Line 5"/>
            <p:cNvSpPr>
              <a:spLocks noChangeShapeType="1"/>
            </p:cNvSpPr>
            <p:nvPr/>
          </p:nvSpPr>
          <p:spPr bwMode="auto">
            <a:xfrm>
              <a:off x="2352" y="2352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5" name="Line 6"/>
            <p:cNvSpPr>
              <a:spLocks noChangeShapeType="1"/>
            </p:cNvSpPr>
            <p:nvPr/>
          </p:nvSpPr>
          <p:spPr bwMode="auto">
            <a:xfrm>
              <a:off x="2352" y="3408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Line 7"/>
            <p:cNvSpPr>
              <a:spLocks noChangeShapeType="1"/>
            </p:cNvSpPr>
            <p:nvPr/>
          </p:nvSpPr>
          <p:spPr bwMode="auto">
            <a:xfrm>
              <a:off x="3456" y="2352"/>
              <a:ext cx="0" cy="10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5189033" y="3841134"/>
            <a:ext cx="233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>
                <a:solidFill>
                  <a:srgbClr val="FF0000"/>
                </a:solidFill>
                <a:latin typeface="Arial" charset="0"/>
              </a:rPr>
              <a:t>Automated in ArcGIS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Process of geocoding</a:t>
            </a:r>
          </a:p>
        </p:txBody>
      </p:sp>
    </p:spTree>
    <p:extLst>
      <p:ext uri="{BB962C8B-B14F-4D97-AF65-F5344CB8AC3E}">
        <p14:creationId xmlns:p14="http://schemas.microsoft.com/office/powerpoint/2010/main" val="2395316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06688" y="3335339"/>
            <a:ext cx="3814762" cy="2797175"/>
          </a:xfrm>
        </p:spPr>
        <p:txBody>
          <a:bodyPr/>
          <a:lstStyle/>
          <a:p>
            <a:pPr eaLnBrk="1" hangingPunct="1"/>
            <a:r>
              <a:rPr lang="en-US"/>
              <a:t>Address Number</a:t>
            </a:r>
          </a:p>
          <a:p>
            <a:pPr eaLnBrk="1" hangingPunct="1"/>
            <a:r>
              <a:rPr lang="en-US"/>
              <a:t>Street Prefix</a:t>
            </a:r>
          </a:p>
          <a:p>
            <a:pPr eaLnBrk="1" hangingPunct="1"/>
            <a:r>
              <a:rPr lang="en-US"/>
              <a:t>Street Name</a:t>
            </a:r>
          </a:p>
          <a:p>
            <a:pPr eaLnBrk="1" hangingPunct="1"/>
            <a:r>
              <a:rPr lang="en-US"/>
              <a:t>Street Suffix</a:t>
            </a:r>
          </a:p>
          <a:p>
            <a:pPr eaLnBrk="1" hangingPunct="1"/>
            <a:r>
              <a:rPr lang="en-US"/>
              <a:t>Street Type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664326" y="3333751"/>
            <a:ext cx="3814763" cy="2798763"/>
          </a:xfrm>
        </p:spPr>
        <p:txBody>
          <a:bodyPr/>
          <a:lstStyle/>
          <a:p>
            <a:pPr eaLnBrk="1" hangingPunct="1"/>
            <a:r>
              <a:rPr lang="en-US"/>
              <a:t>City</a:t>
            </a:r>
          </a:p>
          <a:p>
            <a:pPr eaLnBrk="1" hangingPunct="1"/>
            <a:r>
              <a:rPr lang="en-US"/>
              <a:t>State </a:t>
            </a:r>
          </a:p>
          <a:p>
            <a:pPr eaLnBrk="1" hangingPunct="1"/>
            <a:r>
              <a:rPr lang="en-US"/>
              <a:t>Zip Code</a:t>
            </a:r>
          </a:p>
          <a:p>
            <a:pPr eaLnBrk="1" hangingPunct="1"/>
            <a:r>
              <a:rPr lang="en-US"/>
              <a:t>County</a:t>
            </a:r>
          </a:p>
          <a:p>
            <a:pPr eaLnBrk="1" hangingPunct="1"/>
            <a:r>
              <a:rPr lang="en-US"/>
              <a:t>Country</a:t>
            </a:r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133600"/>
            <a:ext cx="541178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Descriptive Elements of an Address</a:t>
            </a:r>
          </a:p>
        </p:txBody>
      </p:sp>
    </p:spTree>
    <p:extLst>
      <p:ext uri="{BB962C8B-B14F-4D97-AF65-F5344CB8AC3E}">
        <p14:creationId xmlns:p14="http://schemas.microsoft.com/office/powerpoint/2010/main" val="82224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76400" y="1828800"/>
            <a:ext cx="5257800" cy="3429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/>
              <a:t>Incorrect address information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Minimal format verification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Spelling errors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/>
              <a:t>Appalachian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/>
              <a:t>Appalayshun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/>
              <a:t>Apalitean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/>
              <a:t>Apalachian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Irregular Addresses</a:t>
            </a:r>
          </a:p>
        </p:txBody>
      </p:sp>
      <p:graphicFrame>
        <p:nvGraphicFramePr>
          <p:cNvPr id="215058" name="Group 18"/>
          <p:cNvGraphicFramePr>
            <a:graphicFrameLocks noGrp="1"/>
          </p:cNvGraphicFramePr>
          <p:nvPr>
            <p:ph sz="half" idx="2"/>
          </p:nvPr>
        </p:nvGraphicFramePr>
        <p:xfrm>
          <a:off x="2514600" y="5232400"/>
          <a:ext cx="3124200" cy="1463040"/>
        </p:xfrm>
        <a:graphic>
          <a:graphicData uri="http://schemas.openxmlformats.org/drawingml/2006/table">
            <a:tbl>
              <a:tblPr/>
              <a:tblGrid>
                <a:gridCol w="312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One Twenty Three Smith St.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US Hwy 281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PO Box 234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RR 18 Box 131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280" name="Picture 16" descr="A screenshot showing Input Mask Wiza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971801"/>
            <a:ext cx="4343400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Potential errors in addresses</a:t>
            </a:r>
          </a:p>
        </p:txBody>
      </p:sp>
    </p:spTree>
    <p:extLst>
      <p:ext uri="{BB962C8B-B14F-4D97-AF65-F5344CB8AC3E}">
        <p14:creationId xmlns:p14="http://schemas.microsoft.com/office/powerpoint/2010/main" val="2623872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981200" y="1600200"/>
            <a:ext cx="8534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endParaRPr lang="en-US" sz="240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905000" y="2209801"/>
            <a:ext cx="83058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dirty="0">
                <a:latin typeface="Arial" charset="0"/>
              </a:rPr>
              <a:t> To give you an idea of the matching process, try finding the address range in Column B that matches each address in Column A.</a:t>
            </a:r>
          </a:p>
          <a:p>
            <a:pPr algn="l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dirty="0">
                <a:latin typeface="Arial" charset="0"/>
              </a:rPr>
              <a:t> The first and second numbers of the addresses listed in Column B are the house number range on the left side of the street, while the third and fourth numbers are the house number range on the right side of the street.</a:t>
            </a:r>
          </a:p>
        </p:txBody>
      </p:sp>
      <p:graphicFrame>
        <p:nvGraphicFramePr>
          <p:cNvPr id="49190" name="Group 38"/>
          <p:cNvGraphicFramePr>
            <a:graphicFrameLocks noGrp="1"/>
          </p:cNvGraphicFramePr>
          <p:nvPr/>
        </p:nvGraphicFramePr>
        <p:xfrm>
          <a:off x="2819400" y="4495800"/>
          <a:ext cx="6629400" cy="2194560"/>
        </p:xfrm>
        <a:graphic>
          <a:graphicData uri="http://schemas.openxmlformats.org/drawingml/2006/table">
            <a:tbl>
              <a:tblPr/>
              <a:tblGrid>
                <a:gridCol w="316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Column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Column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a) 620 Center Street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1) 501 599 500 598 Center Av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b) 710 Palm Av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2) 601 699 600 698 Center St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c) 680 1</a:t>
                      </a:r>
                      <a:r>
                        <a:rPr kumimoji="0" lang="en-US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st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Street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3) 701 799 700 798 Palm Av W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4) 701 799 700 798 Palm Av 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5) 651 699 650 698 First 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9191" name="Line 39"/>
          <p:cNvSpPr>
            <a:spLocks noChangeShapeType="1"/>
          </p:cNvSpPr>
          <p:nvPr/>
        </p:nvSpPr>
        <p:spPr bwMode="auto">
          <a:xfrm>
            <a:off x="5181600" y="5029200"/>
            <a:ext cx="762000" cy="381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49192" name="Line 40"/>
          <p:cNvSpPr>
            <a:spLocks noChangeShapeType="1"/>
          </p:cNvSpPr>
          <p:nvPr/>
        </p:nvSpPr>
        <p:spPr bwMode="auto">
          <a:xfrm>
            <a:off x="5029200" y="5410200"/>
            <a:ext cx="914400" cy="381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49193" name="Line 41"/>
          <p:cNvSpPr>
            <a:spLocks noChangeShapeType="1"/>
          </p:cNvSpPr>
          <p:nvPr/>
        </p:nvSpPr>
        <p:spPr bwMode="auto">
          <a:xfrm>
            <a:off x="4800600" y="5791200"/>
            <a:ext cx="114300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4487" y="279400"/>
            <a:ext cx="10131425" cy="1117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How does the matching work?</a:t>
            </a:r>
          </a:p>
        </p:txBody>
      </p:sp>
    </p:spTree>
    <p:extLst>
      <p:ext uri="{BB962C8B-B14F-4D97-AF65-F5344CB8AC3E}">
        <p14:creationId xmlns:p14="http://schemas.microsoft.com/office/powerpoint/2010/main" val="291588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58ECBC2-C939-4D1E-AF08-7209445723C0}"/>
</file>

<file path=customXml/itemProps2.xml><?xml version="1.0" encoding="utf-8"?>
<ds:datastoreItem xmlns:ds="http://schemas.openxmlformats.org/officeDocument/2006/customXml" ds:itemID="{06E7BAD6-CABB-4ADF-8342-E6A7DB70111A}"/>
</file>

<file path=customXml/itemProps3.xml><?xml version="1.0" encoding="utf-8"?>
<ds:datastoreItem xmlns:ds="http://schemas.openxmlformats.org/officeDocument/2006/customXml" ds:itemID="{F61B7F71-11FC-469A-9AF6-E54F6AC74959}"/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1254</TotalTime>
  <Words>852</Words>
  <Application>Microsoft Office PowerPoint</Application>
  <PresentationFormat>Widescreen</PresentationFormat>
  <Paragraphs>119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Black</vt:lpstr>
      <vt:lpstr>Calibri</vt:lpstr>
      <vt:lpstr>Georgia</vt:lpstr>
      <vt:lpstr>Tahoma</vt:lpstr>
      <vt:lpstr>Times New Roman</vt:lpstr>
      <vt:lpstr>Wingdings</vt:lpstr>
      <vt:lpstr>Celestial</vt:lpstr>
      <vt:lpstr>Open educational resources for introduction  to geographic information systems funded by: USG affordable learning grant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North Georgia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educational resources for introduction to geographic information systems funded by: USG affordable learning grant</dc:title>
  <dc:creator>Allison Bailey</dc:creator>
  <cp:lastModifiedBy>Uli Ingram</cp:lastModifiedBy>
  <cp:revision>30</cp:revision>
  <dcterms:created xsi:type="dcterms:W3CDTF">2020-04-15T19:51:56Z</dcterms:created>
  <dcterms:modified xsi:type="dcterms:W3CDTF">2021-04-29T12:26:25Z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