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2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0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5" r:id="rId13"/>
    <p:sldId id="267" r:id="rId14"/>
    <p:sldId id="268" r:id="rId15"/>
    <p:sldId id="270" r:id="rId16"/>
    <p:sldId id="269" r:id="rId17"/>
    <p:sldId id="271" r:id="rId18"/>
    <p:sldId id="316" r:id="rId19"/>
    <p:sldId id="272" r:id="rId20"/>
    <p:sldId id="305" r:id="rId21"/>
    <p:sldId id="306" r:id="rId22"/>
    <p:sldId id="307" r:id="rId23"/>
    <p:sldId id="308" r:id="rId24"/>
    <p:sldId id="273" r:id="rId25"/>
    <p:sldId id="310" r:id="rId26"/>
    <p:sldId id="311" r:id="rId27"/>
    <p:sldId id="309" r:id="rId28"/>
    <p:sldId id="314" r:id="rId29"/>
    <p:sldId id="320" r:id="rId30"/>
    <p:sldId id="31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788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59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48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294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79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61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14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98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808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3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59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78434-15D7-4A7C-99D3-6C8A1817B9AC}" type="datetimeFigureOut">
              <a:rPr lang="en-US" smtClean="0"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5DFB1-D54F-4EA9-A1B4-C4CC777C92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46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5712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4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Two Nations, One Land: </a:t>
            </a:r>
            <a:br>
              <a:rPr lang="en-US" sz="4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sz="40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USNCOP and the Question of Israel, 1947</a:t>
            </a:r>
            <a:endParaRPr lang="en-US" sz="4000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364" y="1815923"/>
            <a:ext cx="8573271" cy="48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543" y="0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Anti-Semitic Persecution: “pogroms”</a:t>
            </a:r>
            <a:endParaRPr lang="en-US" u="sng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074" name="Picture 2" descr="Image result for pogrom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85" y="1293366"/>
            <a:ext cx="8736116" cy="5564634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6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 txBox="1">
            <a:spLocks noGrp="1"/>
          </p:cNvSpPr>
          <p:nvPr>
            <p:ph type="title"/>
          </p:nvPr>
        </p:nvSpPr>
        <p:spPr>
          <a:xfrm>
            <a:off x="632340" y="-215728"/>
            <a:ext cx="10515600" cy="175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Zionism – Secular Nationalism</a:t>
            </a:r>
            <a:br>
              <a:rPr lang="en-US" sz="4400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 land without people for a people without land</a:t>
            </a:r>
            <a:endParaRPr lang="en-US" sz="3200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" name="Picture 2" descr="Related ima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335" y="1841679"/>
            <a:ext cx="6597569" cy="454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herzl the jewish stat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238" y="1841680"/>
            <a:ext cx="3075200" cy="454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00800" y="6396335"/>
            <a:ext cx="419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Theodore Herzl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5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 txBox="1">
            <a:spLocks noGrp="1"/>
          </p:cNvSpPr>
          <p:nvPr>
            <p:ph type="title"/>
          </p:nvPr>
        </p:nvSpPr>
        <p:spPr>
          <a:xfrm>
            <a:off x="838200" y="104577"/>
            <a:ext cx="10515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Zionist Strategy </a:t>
            </a:r>
            <a:br>
              <a:rPr lang="en-US" sz="4400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endParaRPr lang="en-US" sz="3200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71391" y="1664072"/>
            <a:ext cx="5141353" cy="485851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World Zionist Organization </a:t>
            </a:r>
          </a:p>
          <a:p>
            <a:r>
              <a:rPr lang="en-US" sz="3200" dirty="0" smtClean="0"/>
              <a:t>Jewish Agency for Israel </a:t>
            </a:r>
          </a:p>
          <a:p>
            <a:r>
              <a:rPr lang="en-US" sz="3200" dirty="0" smtClean="0"/>
              <a:t>Jewish National Fund</a:t>
            </a:r>
          </a:p>
          <a:p>
            <a:pPr lvl="1"/>
            <a:r>
              <a:rPr lang="en-US" i="1" dirty="0" smtClean="0"/>
              <a:t>Raise money to purchase land</a:t>
            </a:r>
            <a:endParaRPr lang="en-US" i="1" dirty="0"/>
          </a:p>
          <a:p>
            <a:r>
              <a:rPr lang="en-US" sz="3200" dirty="0" smtClean="0"/>
              <a:t>Lobby the Great Powers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029182" y="5933289"/>
            <a:ext cx="419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 Jewish Agency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hairmen Natan Sharansky and Charles Ratner share a moment at the Board of Governors meetings in Jerusalem, June 2014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890" y="1664072"/>
            <a:ext cx="5687096" cy="4269217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2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81790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Palestine before World War I</a:t>
            </a:r>
            <a:endParaRPr lang="en-US" u="sng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66" y="2338493"/>
            <a:ext cx="7031865" cy="4358522"/>
          </a:xfrm>
          <a:ln w="3175">
            <a:solidFill>
              <a:schemeClr val="tx1"/>
            </a:solidFill>
          </a:ln>
        </p:spPr>
      </p:pic>
      <p:sp>
        <p:nvSpPr>
          <p:cNvPr id="8" name="Text Placeholder 7"/>
          <p:cNvSpPr>
            <a:spLocks noGrp="1"/>
          </p:cNvSpPr>
          <p:nvPr>
            <p:ph type="body" idx="4294967295"/>
          </p:nvPr>
        </p:nvSpPr>
        <p:spPr>
          <a:xfrm>
            <a:off x="1659228" y="1185326"/>
            <a:ext cx="8873543" cy="82391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A Colony of the Ottoman Empire until 1919</a:t>
            </a:r>
          </a:p>
          <a:p>
            <a:pPr algn="ctr"/>
            <a:r>
              <a:rPr lang="en-US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90% Arabs, 10% Jews</a:t>
            </a:r>
            <a:endParaRPr lang="en-US" sz="2800" dirty="0">
              <a:solidFill>
                <a:schemeClr val="accent6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World War 1</a:t>
            </a:r>
            <a:endParaRPr 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42" name="Picture 2" descr="Image result for wwi 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810" y="1135033"/>
            <a:ext cx="7420378" cy="572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67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McMahon-</a:t>
            </a:r>
            <a:r>
              <a:rPr lang="en-US" sz="40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Hussayn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Correspondence (1915)</a:t>
            </a:r>
            <a:endParaRPr lang="en-US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39" y="1224635"/>
            <a:ext cx="4895045" cy="5676318"/>
          </a:xfrm>
          <a:ln w="3175">
            <a:solidFill>
              <a:schemeClr val="tx1"/>
            </a:solidFill>
          </a:ln>
        </p:spPr>
      </p:pic>
      <p:pic>
        <p:nvPicPr>
          <p:cNvPr id="2052" name="Picture 4" descr="Image result for mcmahon hussein corresponden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831" y="1224635"/>
            <a:ext cx="4456089" cy="5633365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77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168" y="94669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Balfour Declaration (1917)</a:t>
            </a:r>
            <a:endParaRPr lang="en-US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232" y="1864013"/>
            <a:ext cx="5246176" cy="43129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Balfour Declaration, 1917</a:t>
            </a:r>
          </a:p>
          <a:p>
            <a:pPr marL="0" lvl="0" indent="0"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   </a:t>
            </a: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 British support for Jewish homeland 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Palestine</a:t>
            </a:r>
          </a:p>
          <a:p>
            <a:pPr marL="0" lvl="0" indent="0">
              <a:buNone/>
            </a:pPr>
            <a:endParaRPr lang="en-US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    </a:t>
            </a: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Arabs </a:t>
            </a:r>
            <a:r>
              <a:rPr lang="en-US" dirty="0">
                <a:solidFill>
                  <a:srgbClr val="0070C0"/>
                </a:solidFill>
                <a:latin typeface="Georgia" panose="02040502050405020303" pitchFamily="18" charset="0"/>
              </a:rPr>
              <a:t>will lose no rights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532" y="1864013"/>
            <a:ext cx="6658468" cy="4626939"/>
          </a:xfrm>
        </p:spPr>
      </p:pic>
    </p:spTree>
    <p:extLst>
      <p:ext uri="{BB962C8B-B14F-4D97-AF65-F5344CB8AC3E}">
        <p14:creationId xmlns:p14="http://schemas.microsoft.com/office/powerpoint/2010/main" val="125768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Palestine after WWI: British Mandate</a:t>
            </a:r>
            <a:endParaRPr lang="en-US" u="sng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sz="half" idx="2"/>
          </p:nvPr>
        </p:nvSpPr>
        <p:spPr>
          <a:xfrm>
            <a:off x="0" y="2328192"/>
            <a:ext cx="6555347" cy="435133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1916: Sykes-Picot Agreement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1919: Paris Peace Treaty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1919: League of Nations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1919-1947: British Mandate</a:t>
            </a:r>
          </a:p>
        </p:txBody>
      </p:sp>
      <p:pic>
        <p:nvPicPr>
          <p:cNvPr id="11" name="Content Placeholder 1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342" y="1796894"/>
            <a:ext cx="5506658" cy="4245132"/>
          </a:xfrm>
        </p:spPr>
      </p:pic>
    </p:spTree>
    <p:extLst>
      <p:ext uri="{BB962C8B-B14F-4D97-AF65-F5344CB8AC3E}">
        <p14:creationId xmlns:p14="http://schemas.microsoft.com/office/powerpoint/2010/main" val="36600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716" y="-4207"/>
            <a:ext cx="10515600" cy="1325563"/>
          </a:xfrm>
        </p:spPr>
        <p:txBody>
          <a:bodyPr/>
          <a:lstStyle/>
          <a:p>
            <a:pPr algn="ctr"/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King-Crane Commission (1919)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upload.wikimedia.org/wikipedia/commons/thumb/5/5b/President_Woodrow_Wilson_%281913%29.jpg/800px-President_Woodrow_Wilson_%281913%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674" y="1321356"/>
            <a:ext cx="3973938" cy="496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ng Crane Report First Publication 19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597" y="1321356"/>
            <a:ext cx="4170927" cy="5333574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3753" y="6285598"/>
            <a:ext cx="34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US President Woodrow Wilson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20765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079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Nonetheless…Zionist “</a:t>
            </a:r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aliyah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”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9" b="452"/>
          <a:stretch/>
        </p:blipFill>
        <p:spPr>
          <a:xfrm>
            <a:off x="2859110" y="1117833"/>
            <a:ext cx="6310647" cy="5740167"/>
          </a:xfr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306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u="sng" dirty="0" smtClean="0">
                <a:solidFill>
                  <a:srgbClr val="002060"/>
                </a:solidFill>
                <a:latin typeface="+mn-lt"/>
              </a:rPr>
              <a:t>Context &amp; Caveats</a:t>
            </a:r>
            <a:endParaRPr lang="en-US" sz="5400" b="1" u="sng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93447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/>
              <a:t>Cognitive science = “naturalness</a:t>
            </a:r>
            <a:r>
              <a:rPr lang="en-US" sz="4000" smtClean="0"/>
              <a:t>” hypothesis</a:t>
            </a:r>
          </a:p>
          <a:p>
            <a:r>
              <a:rPr lang="en-US" sz="4000" dirty="0" smtClean="0"/>
              <a:t>Curriculum gap</a:t>
            </a:r>
          </a:p>
          <a:p>
            <a:pPr lvl="1"/>
            <a:r>
              <a:rPr lang="en-US" sz="3200" i="1" dirty="0" smtClean="0"/>
              <a:t>World Religions: lower-level, non-majors, diverse</a:t>
            </a:r>
            <a:endParaRPr lang="en-US" sz="3200" i="1" dirty="0"/>
          </a:p>
          <a:p>
            <a:endParaRPr lang="en-US" sz="4000" dirty="0" smtClean="0"/>
          </a:p>
          <a:p>
            <a:r>
              <a:rPr lang="en-US" sz="4000" dirty="0" smtClean="0"/>
              <a:t>Affordable </a:t>
            </a:r>
            <a:r>
              <a:rPr lang="en-US" sz="4000" dirty="0"/>
              <a:t>Learning Georgia grant:</a:t>
            </a:r>
          </a:p>
          <a:p>
            <a:pPr lvl="1"/>
            <a:r>
              <a:rPr lang="en-US" sz="3200" i="1" dirty="0"/>
              <a:t>Open-source </a:t>
            </a:r>
          </a:p>
          <a:p>
            <a:pPr lvl="2"/>
            <a:r>
              <a:rPr lang="en-US" sz="2800" i="1" dirty="0"/>
              <a:t>Free</a:t>
            </a:r>
          </a:p>
          <a:p>
            <a:pPr lvl="2"/>
            <a:r>
              <a:rPr lang="en-US" sz="2800" i="1" dirty="0"/>
              <a:t>Modifiable </a:t>
            </a:r>
          </a:p>
          <a:p>
            <a:pPr lvl="1"/>
            <a:r>
              <a:rPr lang="en-US" sz="3200" i="1" dirty="0" smtClean="0"/>
              <a:t>Accessible </a:t>
            </a:r>
            <a:r>
              <a:rPr lang="en-US" sz="3200" i="1" dirty="0"/>
              <a:t>to </a:t>
            </a:r>
            <a:r>
              <a:rPr lang="en-US" sz="3200" i="1" dirty="0" smtClean="0"/>
              <a:t>non-specialists, wide </a:t>
            </a:r>
            <a:r>
              <a:rPr lang="en-US" sz="3200" i="1" dirty="0"/>
              <a:t>range of </a:t>
            </a:r>
            <a:r>
              <a:rPr lang="en-US" sz="3200" i="1" dirty="0" smtClean="0"/>
              <a:t>disciplines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272998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Arab Riots (‘20s-’30s) </a:t>
            </a:r>
            <a:endParaRPr lang="en-US" sz="5400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8" name="Picture 4" descr="Image result for arab riot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379" y="1325563"/>
            <a:ext cx="7739241" cy="534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9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660" y="300731"/>
            <a:ext cx="9967499" cy="1325563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“Peel” Commission (1937) 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1266" name="Picture 2" descr="Image result for peel commiss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452" y="0"/>
            <a:ext cx="37219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peel commissi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61" y="1626294"/>
            <a:ext cx="7268302" cy="508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4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Axis Aggression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sym typeface="Wingdings" panose="05000000000000000000" pitchFamily="2" charset="2"/>
              </a:rPr>
              <a:t>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WWII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5289" y="1325563"/>
            <a:ext cx="8461419" cy="553243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0493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53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Nazi Holocaust (“</a:t>
            </a:r>
            <a:r>
              <a:rPr lang="en-US" sz="5300" i="1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shoah</a:t>
            </a:r>
            <a:r>
              <a:rPr lang="en-US" sz="53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”)</a:t>
            </a:r>
            <a:br>
              <a:rPr lang="en-US" sz="53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*6 million murdered</a:t>
            </a:r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292" name="Picture 4" descr="Image result for holocaust camp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3331" y="2199112"/>
            <a:ext cx="5205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26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079" y="140524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European Jewish escape (</a:t>
            </a:r>
            <a:r>
              <a:rPr lang="en-US" i="1" u="sng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</a:t>
            </a:r>
            <a:r>
              <a:rPr lang="en-US" i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liyah</a:t>
            </a:r>
            <a:r>
              <a:rPr lang="en-US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)</a:t>
            </a:r>
            <a:endParaRPr lang="en-US" i="1" u="sng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r="2256" b="10524"/>
          <a:stretch/>
        </p:blipFill>
        <p:spPr>
          <a:xfrm>
            <a:off x="115909" y="1557310"/>
            <a:ext cx="6542468" cy="394197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57622" y="1466086"/>
            <a:ext cx="4976811" cy="4432437"/>
          </a:xfrm>
        </p:spPr>
        <p:txBody>
          <a:bodyPr/>
          <a:lstStyle/>
          <a:p>
            <a:pPr marL="0" indent="0">
              <a:buNone/>
            </a:pPr>
            <a:endParaRPr lang="en-US" u="sng" dirty="0" smtClean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u="sng" dirty="0" smtClean="0">
                <a:solidFill>
                  <a:srgbClr val="008000"/>
                </a:solidFill>
                <a:latin typeface="Georgia" panose="02040502050405020303" pitchFamily="18" charset="0"/>
              </a:rPr>
              <a:t>Population change during British Mandate, ‘00s-’40s</a:t>
            </a:r>
            <a:r>
              <a:rPr lang="en-US" dirty="0" smtClean="0">
                <a:solidFill>
                  <a:srgbClr val="008000"/>
                </a:solidFill>
                <a:latin typeface="Georgia" panose="02040502050405020303" pitchFamily="18" charset="0"/>
              </a:rPr>
              <a:t>:</a:t>
            </a:r>
          </a:p>
          <a:p>
            <a:pPr marL="0" indent="0">
              <a:buNone/>
            </a:pPr>
            <a:endParaRPr lang="en-US" u="sng" dirty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From 10% Jewish to 33% Jewish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600,000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From 90% Arab to 67% Arab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1.2 million</a:t>
            </a:r>
            <a:endParaRPr lang="en-US" sz="20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958" y="166903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British White Paper (1939)</a:t>
            </a:r>
            <a:endParaRPr lang="en-US" i="1" u="sng" dirty="0">
              <a:solidFill>
                <a:srgbClr val="0070C0"/>
              </a:solidFill>
            </a:endParaRPr>
          </a:p>
        </p:txBody>
      </p:sp>
      <p:pic>
        <p:nvPicPr>
          <p:cNvPr id="12" name="Picture 2" descr="File:1939 White Paper cmd 6019.djvu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435" y="1612766"/>
            <a:ext cx="3356123" cy="466363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upload.wikimedia.org/wikipedia/commons/1/19/LondonConference19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07" y="1685647"/>
            <a:ext cx="6600737" cy="451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25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Haganah</a:t>
            </a:r>
            <a:r>
              <a:rPr lang="en-US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en-US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sym typeface="Wingdings" panose="05000000000000000000" pitchFamily="2" charset="2"/>
              </a:rPr>
              <a:t> Irgun</a:t>
            </a:r>
            <a:br>
              <a:rPr lang="en-US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sym typeface="Wingdings" panose="05000000000000000000" pitchFamily="2" charset="2"/>
              </a:rPr>
            </a:br>
            <a:r>
              <a:rPr lang="en-US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King David Hotel Bombing (1946)</a:t>
            </a:r>
            <a:endParaRPr lang="en-US" sz="4000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4338" name="Picture 2" descr="Image result for bombing of jerusalem hote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4752" y="1825625"/>
            <a:ext cx="4383956" cy="445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Image result for irgun 194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620" y="1825625"/>
            <a:ext cx="3206839" cy="456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57622" y="6388083"/>
            <a:ext cx="2356833" cy="36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Irgun </a:t>
            </a:r>
            <a:endParaRPr lang="en-US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59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669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1947: British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sym typeface="Wingdings" panose="05000000000000000000" pitchFamily="2" charset="2"/>
              </a:rPr>
              <a:t>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UN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5362" name="Picture 2" descr="Image result for UN 194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93" y="1165184"/>
            <a:ext cx="9821214" cy="55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67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669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sym typeface="Wingdings" panose="05000000000000000000" pitchFamily="2" charset="2"/>
              </a:rPr>
              <a:t>UNSCOP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Picture 2" descr="Image result for UNSCO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57" y="1262130"/>
            <a:ext cx="7740685" cy="538565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5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Factions</a:t>
            </a:r>
            <a:endParaRPr lang="en-US" sz="6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UNSCOP</a:t>
            </a:r>
          </a:p>
          <a:p>
            <a:pPr lvl="1"/>
            <a:r>
              <a:rPr lang="en-US" sz="44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Biased v. “neutral”</a:t>
            </a:r>
          </a:p>
          <a:p>
            <a:r>
              <a:rPr 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Zionists</a:t>
            </a:r>
          </a:p>
          <a:p>
            <a:pPr lvl="1"/>
            <a:r>
              <a:rPr lang="en-US" sz="4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Conservatives v. Moderates</a:t>
            </a:r>
          </a:p>
          <a:p>
            <a:r>
              <a:rPr lang="en-US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Arabs of Palestine</a:t>
            </a:r>
          </a:p>
          <a:p>
            <a:pPr lvl="1"/>
            <a:r>
              <a:rPr lang="en-US" sz="44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Conservatives v. Moderates</a:t>
            </a:r>
          </a:p>
          <a:p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Journalists</a:t>
            </a:r>
          </a:p>
          <a:p>
            <a:pPr lvl="1"/>
            <a:r>
              <a:rPr lang="en-US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Biased v. “neutral”</a:t>
            </a:r>
            <a:endParaRPr lang="en-US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9377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Ancient/Biblical Jewish History</a:t>
            </a:r>
            <a:endParaRPr lang="en-US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8202" name="Picture 10" descr="https://upload.wikimedia.org/wikipedia/commons/thumb/b/bd/Kingdoms_of_Israel_and_Judah_map_830.svg/800px-Kingdoms_of_Israel_and_Judah_map_830.svg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60" y="1276046"/>
            <a:ext cx="4706389" cy="5612370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Image result for ancient israel ma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51" y="1276046"/>
            <a:ext cx="4104709" cy="5581954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96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Typical Schedule</a:t>
            </a:r>
            <a:endParaRPr 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10614"/>
            <a:ext cx="10997485" cy="5499279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 smtClean="0"/>
              <a:t>Session 1: One-State Solution – Palestine </a:t>
            </a:r>
            <a:endParaRPr lang="en-US" sz="3600" dirty="0"/>
          </a:p>
          <a:p>
            <a:r>
              <a:rPr lang="en-US" sz="3600" dirty="0" smtClean="0"/>
              <a:t>Session 2: One-State Solution – Israel</a:t>
            </a:r>
          </a:p>
          <a:p>
            <a:r>
              <a:rPr lang="en-US" sz="3600" dirty="0" smtClean="0"/>
              <a:t>Session 3: Two-State Solution – One Nation, Two States</a:t>
            </a:r>
          </a:p>
          <a:p>
            <a:pPr lvl="1"/>
            <a:r>
              <a:rPr lang="en-US" sz="3200" dirty="0" smtClean="0"/>
              <a:t>Borders?</a:t>
            </a:r>
          </a:p>
          <a:p>
            <a:pPr lvl="1"/>
            <a:r>
              <a:rPr lang="en-US" sz="3200" dirty="0" smtClean="0"/>
              <a:t>Immigration?</a:t>
            </a:r>
          </a:p>
          <a:p>
            <a:pPr lvl="1"/>
            <a:r>
              <a:rPr lang="en-US" sz="3200" dirty="0" smtClean="0"/>
              <a:t>Jerusalem?</a:t>
            </a:r>
          </a:p>
          <a:p>
            <a:r>
              <a:rPr lang="en-US" sz="3600" dirty="0" smtClean="0"/>
              <a:t>Session 4: Two-Nation Solution</a:t>
            </a:r>
          </a:p>
          <a:p>
            <a:pPr lvl="1"/>
            <a:r>
              <a:rPr lang="en-US" sz="3200" dirty="0" smtClean="0"/>
              <a:t>Borders?</a:t>
            </a:r>
          </a:p>
          <a:p>
            <a:pPr lvl="1"/>
            <a:r>
              <a:rPr lang="en-US" sz="3200" dirty="0" smtClean="0"/>
              <a:t>Jerusalem?</a:t>
            </a:r>
          </a:p>
          <a:p>
            <a:r>
              <a:rPr lang="en-US" sz="3600" dirty="0" smtClean="0"/>
              <a:t>Session 5: UNSCOP Speeches, Responses</a:t>
            </a:r>
          </a:p>
          <a:p>
            <a:r>
              <a:rPr lang="en-US" sz="3600" dirty="0" smtClean="0"/>
              <a:t>Session 6: UNSCOP vote; AHC and Zionists </a:t>
            </a:r>
            <a:r>
              <a:rPr lang="en-US" sz="3600" dirty="0" smtClean="0"/>
              <a:t>vote</a:t>
            </a:r>
            <a:endParaRPr lang="en-US" sz="3600" dirty="0"/>
          </a:p>
          <a:p>
            <a:r>
              <a:rPr lang="en-US" sz="3600" dirty="0" smtClean="0"/>
              <a:t>Session 7: Flash Forward to 1967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70572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6532" y="103031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40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Roman Empire Expelled Jews, 70 CE</a:t>
            </a:r>
            <a:br>
              <a:rPr lang="en-US" sz="40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*Renamed “Palestine”</a:t>
            </a:r>
            <a:endParaRPr lang="en-US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806" y="1634390"/>
            <a:ext cx="7313053" cy="5223610"/>
          </a:xfrm>
        </p:spPr>
      </p:pic>
    </p:spTree>
    <p:extLst>
      <p:ext uri="{BB962C8B-B14F-4D97-AF65-F5344CB8AC3E}">
        <p14:creationId xmlns:p14="http://schemas.microsoft.com/office/powerpoint/2010/main" val="75296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46" y="1314447"/>
            <a:ext cx="10058400" cy="55435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395470" y="330705"/>
            <a:ext cx="77519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Jewish Diaspora</a:t>
            </a:r>
            <a:endParaRPr lang="en-US" sz="44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11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8" y="154547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Rise/Spread of Christianity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9218" name="Picture 2" descr="Image result for spread of christianity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35" y="1480110"/>
            <a:ext cx="8152327" cy="52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93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86" y="141668"/>
            <a:ext cx="10791424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Arab History</a:t>
            </a:r>
            <a:b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Rise/Spread of Islamic Empire (“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u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mmah”)</a:t>
            </a:r>
            <a:endParaRPr lang="en-US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100" name="Picture 4" descr="Image result for spread of isla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97" y="1820695"/>
            <a:ext cx="8755203" cy="503730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59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(Turkish) Ottoman Empire</a:t>
            </a:r>
            <a:endParaRPr 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8" name="Picture 4" descr="Image result for ottoman empir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02" y="1171977"/>
            <a:ext cx="9159994" cy="5334942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7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669"/>
            <a:ext cx="10515600" cy="1325563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Anti-Semitic Persecution: The Inquisition</a:t>
            </a:r>
            <a:endParaRPr lang="en-US" u="sng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" name="Picture 6" descr="Image result for spanish inquisi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817" y="1420232"/>
            <a:ext cx="7918366" cy="523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55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9ADF2894-0A15-46DB-9512-AED1C5182EE5}"/>
</file>

<file path=customXml/itemProps2.xml><?xml version="1.0" encoding="utf-8"?>
<ds:datastoreItem xmlns:ds="http://schemas.openxmlformats.org/officeDocument/2006/customXml" ds:itemID="{99E64486-0974-4B68-87E6-E9178AAF62C8}"/>
</file>

<file path=customXml/itemProps3.xml><?xml version="1.0" encoding="utf-8"?>
<ds:datastoreItem xmlns:ds="http://schemas.openxmlformats.org/officeDocument/2006/customXml" ds:itemID="{EEC6B87D-292B-4D1A-8CF6-7747A5512E1F}"/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361</Words>
  <Application>Microsoft Office PowerPoint</Application>
  <PresentationFormat>Widescreen</PresentationFormat>
  <Paragraphs>87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Georgia</vt:lpstr>
      <vt:lpstr>Wingdings</vt:lpstr>
      <vt:lpstr>Office Theme</vt:lpstr>
      <vt:lpstr>Two Nations, One Land:  USNCOP and the Question of Israel, 1947</vt:lpstr>
      <vt:lpstr>Context &amp; Caveats</vt:lpstr>
      <vt:lpstr>Ancient/Biblical Jewish History</vt:lpstr>
      <vt:lpstr>Roman Empire Expelled Jews, 70 CE *Renamed “Palestine”</vt:lpstr>
      <vt:lpstr>PowerPoint Presentation</vt:lpstr>
      <vt:lpstr>Rise/Spread of Christianity</vt:lpstr>
      <vt:lpstr>Arab History Rise/Spread of Islamic Empire (“ummah”)</vt:lpstr>
      <vt:lpstr>(Turkish) Ottoman Empire</vt:lpstr>
      <vt:lpstr>Anti-Semitic Persecution: The Inquisition</vt:lpstr>
      <vt:lpstr>Anti-Semitic Persecution: “pogroms”</vt:lpstr>
      <vt:lpstr>Zionism – Secular Nationalism A land without people for a people without land</vt:lpstr>
      <vt:lpstr>Zionist Strategy  </vt:lpstr>
      <vt:lpstr>Palestine before World War I</vt:lpstr>
      <vt:lpstr>World War 1</vt:lpstr>
      <vt:lpstr>McMahon-Hussayn Correspondence (1915)</vt:lpstr>
      <vt:lpstr>Balfour Declaration (1917)</vt:lpstr>
      <vt:lpstr>Palestine after WWI: British Mandate</vt:lpstr>
      <vt:lpstr>King-Crane Commission (1919)</vt:lpstr>
      <vt:lpstr>Nonetheless…Zionist “aliyah”</vt:lpstr>
      <vt:lpstr>Arab Riots (‘20s-’30s) </vt:lpstr>
      <vt:lpstr>“Peel” Commission (1937) </vt:lpstr>
      <vt:lpstr>Axis Aggression  WWII</vt:lpstr>
      <vt:lpstr>Nazi Holocaust (“shoah”) *6 million murdered</vt:lpstr>
      <vt:lpstr>European Jewish escape (aliyah)</vt:lpstr>
      <vt:lpstr>British White Paper (1939)</vt:lpstr>
      <vt:lpstr>Haganah  Irgun King David Hotel Bombing (1946)</vt:lpstr>
      <vt:lpstr>1947: British  UN</vt:lpstr>
      <vt:lpstr>UNSCOP</vt:lpstr>
      <vt:lpstr>Factions</vt:lpstr>
      <vt:lpstr>Typical Schedule</vt:lpstr>
    </vt:vector>
  </TitlesOfParts>
  <Company>Georgia Southern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Two Nations, One Land:  USNCOP and the Question of Israel, 1947</dc:title>
  <dc:creator>D Jason Slone</dc:creator>
  <cp:lastModifiedBy>D Jason Slone</cp:lastModifiedBy>
  <cp:revision>18</cp:revision>
  <dcterms:created xsi:type="dcterms:W3CDTF">2019-11-02T18:17:52Z</dcterms:created>
  <dcterms:modified xsi:type="dcterms:W3CDTF">2020-02-08T14:29:17Z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