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5" r:id="rId2"/>
    <p:sldId id="305" r:id="rId3"/>
    <p:sldId id="264" r:id="rId4"/>
    <p:sldId id="296" r:id="rId5"/>
    <p:sldId id="266" r:id="rId6"/>
    <p:sldId id="267" r:id="rId7"/>
    <p:sldId id="268" r:id="rId8"/>
    <p:sldId id="298" r:id="rId9"/>
    <p:sldId id="271" r:id="rId10"/>
    <p:sldId id="269" r:id="rId11"/>
    <p:sldId id="299" r:id="rId12"/>
    <p:sldId id="300" r:id="rId13"/>
    <p:sldId id="301" r:id="rId14"/>
    <p:sldId id="272" r:id="rId15"/>
    <p:sldId id="302" r:id="rId16"/>
    <p:sldId id="273" r:id="rId17"/>
    <p:sldId id="306" r:id="rId18"/>
    <p:sldId id="303" r:id="rId19"/>
    <p:sldId id="304" r:id="rId20"/>
    <p:sldId id="285" r:id="rId21"/>
    <p:sldId id="308" r:id="rId22"/>
    <p:sldId id="287" r:id="rId23"/>
    <p:sldId id="278" r:id="rId24"/>
    <p:sldId id="311" r:id="rId25"/>
    <p:sldId id="307" r:id="rId26"/>
    <p:sldId id="30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A4C26-D2CC-4B1B-A9D8-85E843A0E738}" type="datetimeFigureOut">
              <a:rPr lang="en-US" smtClean="0"/>
              <a:t>5/12/2020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805E2-5C24-48E8-A826-02A5627AAE81}" type="slidenum">
              <a:rPr lang="en-US" smtClean="0"/>
              <a:t>‹#›</a:t>
            </a:fld>
            <a:endParaRPr lang="en-US"/>
          </a:p>
        </p:txBody>
      </p:sp>
    </p:spTree>
    <p:extLst>
      <p:ext uri="{BB962C8B-B14F-4D97-AF65-F5344CB8AC3E}">
        <p14:creationId xmlns:p14="http://schemas.microsoft.com/office/powerpoint/2010/main" val="2599818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1</a:t>
            </a:fld>
            <a:endParaRPr lang="en-US"/>
          </a:p>
        </p:txBody>
      </p:sp>
    </p:spTree>
    <p:extLst>
      <p:ext uri="{BB962C8B-B14F-4D97-AF65-F5344CB8AC3E}">
        <p14:creationId xmlns:p14="http://schemas.microsoft.com/office/powerpoint/2010/main" val="981985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3</a:t>
            </a:fld>
            <a:endParaRPr lang="en-US"/>
          </a:p>
        </p:txBody>
      </p:sp>
    </p:spTree>
    <p:extLst>
      <p:ext uri="{BB962C8B-B14F-4D97-AF65-F5344CB8AC3E}">
        <p14:creationId xmlns:p14="http://schemas.microsoft.com/office/powerpoint/2010/main" val="1011047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4</a:t>
            </a:fld>
            <a:endParaRPr lang="en-US"/>
          </a:p>
        </p:txBody>
      </p:sp>
    </p:spTree>
    <p:extLst>
      <p:ext uri="{BB962C8B-B14F-4D97-AF65-F5344CB8AC3E}">
        <p14:creationId xmlns:p14="http://schemas.microsoft.com/office/powerpoint/2010/main" val="190378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5</a:t>
            </a:fld>
            <a:endParaRPr lang="en-US"/>
          </a:p>
        </p:txBody>
      </p:sp>
    </p:spTree>
    <p:extLst>
      <p:ext uri="{BB962C8B-B14F-4D97-AF65-F5344CB8AC3E}">
        <p14:creationId xmlns:p14="http://schemas.microsoft.com/office/powerpoint/2010/main" val="399537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6</a:t>
            </a:fld>
            <a:endParaRPr lang="en-US"/>
          </a:p>
        </p:txBody>
      </p:sp>
    </p:spTree>
    <p:extLst>
      <p:ext uri="{BB962C8B-B14F-4D97-AF65-F5344CB8AC3E}">
        <p14:creationId xmlns:p14="http://schemas.microsoft.com/office/powerpoint/2010/main" val="400041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7</a:t>
            </a:fld>
            <a:endParaRPr lang="en-US"/>
          </a:p>
        </p:txBody>
      </p:sp>
    </p:spTree>
    <p:extLst>
      <p:ext uri="{BB962C8B-B14F-4D97-AF65-F5344CB8AC3E}">
        <p14:creationId xmlns:p14="http://schemas.microsoft.com/office/powerpoint/2010/main" val="3227869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8</a:t>
            </a:fld>
            <a:endParaRPr lang="en-US"/>
          </a:p>
        </p:txBody>
      </p:sp>
    </p:spTree>
    <p:extLst>
      <p:ext uri="{BB962C8B-B14F-4D97-AF65-F5344CB8AC3E}">
        <p14:creationId xmlns:p14="http://schemas.microsoft.com/office/powerpoint/2010/main" val="465144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1805E2-5C24-48E8-A826-02A5627AAE81}" type="slidenum">
              <a:rPr lang="en-US" smtClean="0"/>
              <a:t>10</a:t>
            </a:fld>
            <a:endParaRPr lang="en-US"/>
          </a:p>
        </p:txBody>
      </p:sp>
    </p:spTree>
    <p:extLst>
      <p:ext uri="{BB962C8B-B14F-4D97-AF65-F5344CB8AC3E}">
        <p14:creationId xmlns:p14="http://schemas.microsoft.com/office/powerpoint/2010/main" val="2107309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6C9256-B124-4C87-A64A-AC33EE0BFFA1}"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105373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6C9256-B124-4C87-A64A-AC33EE0BFFA1}"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336689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6C9256-B124-4C87-A64A-AC33EE0BFFA1}"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1783185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6C9256-B124-4C87-A64A-AC33EE0BFFA1}"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522782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6C9256-B124-4C87-A64A-AC33EE0BFFA1}"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2904726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6C9256-B124-4C87-A64A-AC33EE0BFFA1}"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4115122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6C9256-B124-4C87-A64A-AC33EE0BFFA1}" type="datetimeFigureOut">
              <a:rPr lang="en-US" smtClean="0"/>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341987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6C9256-B124-4C87-A64A-AC33EE0BFFA1}" type="datetimeFigureOut">
              <a:rPr lang="en-US" smtClean="0"/>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3937464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C9256-B124-4C87-A64A-AC33EE0BFFA1}" type="datetimeFigureOut">
              <a:rPr lang="en-US" smtClean="0"/>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2992540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C9256-B124-4C87-A64A-AC33EE0BFFA1}"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3867312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C9256-B124-4C87-A64A-AC33EE0BFFA1}"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18D3B-FD52-4A50-8511-BD03E450200F}" type="slidenum">
              <a:rPr lang="en-US" smtClean="0"/>
              <a:t>‹#›</a:t>
            </a:fld>
            <a:endParaRPr lang="en-US"/>
          </a:p>
        </p:txBody>
      </p:sp>
    </p:spTree>
    <p:extLst>
      <p:ext uri="{BB962C8B-B14F-4D97-AF65-F5344CB8AC3E}">
        <p14:creationId xmlns:p14="http://schemas.microsoft.com/office/powerpoint/2010/main" val="1534049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6C9256-B124-4C87-A64A-AC33EE0BFFA1}" type="datetimeFigureOut">
              <a:rPr lang="en-US" smtClean="0"/>
              <a:t>5/12/2020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818D3B-FD52-4A50-8511-BD03E450200F}" type="slidenum">
              <a:rPr lang="en-US" smtClean="0"/>
              <a:t>‹#›</a:t>
            </a:fld>
            <a:endParaRPr lang="en-US"/>
          </a:p>
        </p:txBody>
      </p:sp>
    </p:spTree>
    <p:extLst>
      <p:ext uri="{BB962C8B-B14F-4D97-AF65-F5344CB8AC3E}">
        <p14:creationId xmlns:p14="http://schemas.microsoft.com/office/powerpoint/2010/main" val="760884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video" Target="https://www.youtube.com/embed/E0uLbeQlwjw"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ideo" Target="https://www.youtube.com/embed/B6L9mS9ti6o"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hyperlink" Target="https://www.youtube.com/watch?v=Bno1m1zhIWs&amp;list=TLPQMDMxMjIwMTnk9YrjrpIpHw&amp;index=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smtClean="0">
                <a:latin typeface="+mn-lt"/>
              </a:rPr>
              <a:t>Pulitzer Prize for International Reporting</a:t>
            </a:r>
            <a:endParaRPr lang="en-US" b="1" u="sng" dirty="0">
              <a:latin typeface="+mn-lt"/>
            </a:endParaRPr>
          </a:p>
        </p:txBody>
      </p:sp>
      <p:sp>
        <p:nvSpPr>
          <p:cNvPr id="3" name="Content Placeholder 2"/>
          <p:cNvSpPr>
            <a:spLocks noGrp="1"/>
          </p:cNvSpPr>
          <p:nvPr>
            <p:ph idx="1"/>
          </p:nvPr>
        </p:nvSpPr>
        <p:spPr/>
        <p:txBody>
          <a:bodyPr>
            <a:normAutofit/>
          </a:bodyPr>
          <a:lstStyle/>
          <a:p>
            <a:pPr marL="742950" indent="-742950">
              <a:buFont typeface="+mj-lt"/>
              <a:buAutoNum type="arabicPeriod"/>
            </a:pPr>
            <a:r>
              <a:rPr lang="en-US" sz="4400" dirty="0" smtClean="0"/>
              <a:t>Ruth Gruber (pro-Zionist)</a:t>
            </a:r>
          </a:p>
          <a:p>
            <a:pPr marL="742950" indent="-742950">
              <a:buFont typeface="+mj-lt"/>
              <a:buAutoNum type="arabicPeriod"/>
            </a:pPr>
            <a:r>
              <a:rPr lang="en-US" sz="4400" dirty="0" smtClean="0"/>
              <a:t>Clare </a:t>
            </a:r>
            <a:r>
              <a:rPr lang="en-US" sz="4400" dirty="0" err="1" smtClean="0"/>
              <a:t>Hollingworth</a:t>
            </a:r>
            <a:r>
              <a:rPr lang="en-US" sz="4400" dirty="0" smtClean="0"/>
              <a:t> (neutral)</a:t>
            </a:r>
          </a:p>
          <a:p>
            <a:pPr marL="742950" indent="-742950">
              <a:buFont typeface="+mj-lt"/>
              <a:buAutoNum type="arabicPeriod"/>
            </a:pPr>
            <a:r>
              <a:rPr lang="en-US" sz="4400" dirty="0" smtClean="0"/>
              <a:t>Emile </a:t>
            </a:r>
            <a:r>
              <a:rPr lang="en-US" sz="4400" dirty="0" err="1" smtClean="0"/>
              <a:t>Touma</a:t>
            </a:r>
            <a:r>
              <a:rPr lang="en-US" sz="4400" dirty="0" smtClean="0"/>
              <a:t> (pro-Arab)</a:t>
            </a:r>
            <a:endParaRPr lang="en-US" sz="4400" dirty="0"/>
          </a:p>
        </p:txBody>
      </p:sp>
    </p:spTree>
    <p:extLst>
      <p:ext uri="{BB962C8B-B14F-4D97-AF65-F5344CB8AC3E}">
        <p14:creationId xmlns:p14="http://schemas.microsoft.com/office/powerpoint/2010/main" val="3844557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9250" y="0"/>
            <a:ext cx="9839460" cy="1325563"/>
          </a:xfrm>
        </p:spPr>
        <p:txBody>
          <a:bodyPr>
            <a:normAutofit/>
          </a:bodyPr>
          <a:lstStyle/>
          <a:p>
            <a:pPr algn="ctr"/>
            <a:r>
              <a:rPr lang="en-US" sz="4800" u="sng" dirty="0" smtClean="0">
                <a:solidFill>
                  <a:schemeClr val="accent1">
                    <a:lumMod val="75000"/>
                  </a:schemeClr>
                </a:solidFill>
                <a:latin typeface="Georgia" panose="02040502050405020303" pitchFamily="18" charset="0"/>
              </a:rPr>
              <a:t>Camp David Accords, 1978</a:t>
            </a:r>
            <a:endParaRPr lang="en-US" sz="4800" u="sng" dirty="0"/>
          </a:p>
        </p:txBody>
      </p:sp>
      <p:pic>
        <p:nvPicPr>
          <p:cNvPr id="5122" name="Picture 2" descr="https://cropper.watch.aetnd.com/public-content-aetn.video.aetnd.com/video-thumbnails/AETN-History_VMS/629/615/BRAND_THC_HOSF_216196_SFD_000_2398_5_20180413_01_HD.jpg?w=144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499279" y="1504012"/>
            <a:ext cx="6363970" cy="3761592"/>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6"/>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0" y="1463520"/>
            <a:ext cx="5274423" cy="5278570"/>
          </a:xfrm>
        </p:spPr>
      </p:pic>
      <p:sp>
        <p:nvSpPr>
          <p:cNvPr id="5" name="TextBox 4"/>
          <p:cNvSpPr txBox="1"/>
          <p:nvPr/>
        </p:nvSpPr>
        <p:spPr>
          <a:xfrm>
            <a:off x="5828031" y="5265604"/>
            <a:ext cx="6363969" cy="461665"/>
          </a:xfrm>
          <a:prstGeom prst="rect">
            <a:avLst/>
          </a:prstGeom>
          <a:noFill/>
        </p:spPr>
        <p:txBody>
          <a:bodyPr wrap="square" rtlCol="0">
            <a:spAutoFit/>
          </a:bodyPr>
          <a:lstStyle/>
          <a:p>
            <a:pPr algn="ctr"/>
            <a:r>
              <a:rPr lang="en-US" sz="2400" b="1" i="1" dirty="0" smtClean="0"/>
              <a:t>Anwar Sadat, Jimmy Carter, Menachem Begin</a:t>
            </a:r>
            <a:endParaRPr lang="en-US" sz="2400" b="1" i="1" dirty="0"/>
          </a:p>
        </p:txBody>
      </p:sp>
    </p:spTree>
    <p:extLst>
      <p:ext uri="{BB962C8B-B14F-4D97-AF65-F5344CB8AC3E}">
        <p14:creationId xmlns:p14="http://schemas.microsoft.com/office/powerpoint/2010/main" val="4257756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988" y="347730"/>
            <a:ext cx="10941676" cy="1355837"/>
          </a:xfrm>
        </p:spPr>
        <p:txBody>
          <a:bodyPr>
            <a:normAutofit/>
          </a:bodyPr>
          <a:lstStyle/>
          <a:p>
            <a:pPr algn="ctr"/>
            <a:r>
              <a:rPr lang="en-US" sz="4000" b="1" u="sng" dirty="0" smtClean="0">
                <a:solidFill>
                  <a:schemeClr val="accent6">
                    <a:lumMod val="50000"/>
                  </a:schemeClr>
                </a:solidFill>
                <a:latin typeface="+mn-lt"/>
              </a:rPr>
              <a:t>Sadat Assassinated </a:t>
            </a:r>
            <a:r>
              <a:rPr lang="en-US" sz="4000" b="1" u="sng" dirty="0" smtClean="0">
                <a:solidFill>
                  <a:schemeClr val="accent6">
                    <a:lumMod val="50000"/>
                  </a:schemeClr>
                </a:solidFill>
                <a:latin typeface="+mn-lt"/>
                <a:sym typeface="Wingdings" panose="05000000000000000000" pitchFamily="2" charset="2"/>
              </a:rPr>
              <a:t> </a:t>
            </a:r>
            <a:r>
              <a:rPr lang="en-US" sz="4000" b="1" u="sng" dirty="0" smtClean="0">
                <a:solidFill>
                  <a:schemeClr val="accent6">
                    <a:lumMod val="50000"/>
                  </a:schemeClr>
                </a:solidFill>
                <a:latin typeface="+mn-lt"/>
              </a:rPr>
              <a:t>Muslim Brotherhood Jailed</a:t>
            </a:r>
            <a:endParaRPr lang="en-US" sz="4000" b="1" u="sng" dirty="0">
              <a:solidFill>
                <a:schemeClr val="accent6">
                  <a:lumMod val="50000"/>
                </a:schemeClr>
              </a:solidFill>
              <a:latin typeface="+mn-lt"/>
            </a:endParaRPr>
          </a:p>
        </p:txBody>
      </p:sp>
      <p:pic>
        <p:nvPicPr>
          <p:cNvPr id="8194" name="Picture 2" descr="Image result for menachem begin assassination"/>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45772" y="2329417"/>
            <a:ext cx="5181600" cy="334375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196" name="Picture 4" descr="Image result for zawahiri egyp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743977" y="2329417"/>
            <a:ext cx="6246253" cy="3343751"/>
          </a:xfrm>
          <a:prstGeom prst="rect">
            <a:avLst/>
          </a:prstGeom>
          <a:noFill/>
          <a:ln w="3175">
            <a:solidFill>
              <a:schemeClr val="accent1"/>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78826" y="5673168"/>
            <a:ext cx="5576553" cy="461665"/>
          </a:xfrm>
          <a:prstGeom prst="rect">
            <a:avLst/>
          </a:prstGeom>
          <a:noFill/>
        </p:spPr>
        <p:txBody>
          <a:bodyPr wrap="square" rtlCol="0">
            <a:spAutoFit/>
          </a:bodyPr>
          <a:lstStyle/>
          <a:p>
            <a:pPr algn="ctr"/>
            <a:r>
              <a:rPr lang="en-US" sz="2400" b="1" i="1" dirty="0" smtClean="0"/>
              <a:t>Ayman al-Zawahiri in prison </a:t>
            </a:r>
            <a:endParaRPr lang="en-US" sz="2400" b="1" i="1" dirty="0"/>
          </a:p>
        </p:txBody>
      </p:sp>
    </p:spTree>
    <p:extLst>
      <p:ext uri="{BB962C8B-B14F-4D97-AF65-F5344CB8AC3E}">
        <p14:creationId xmlns:p14="http://schemas.microsoft.com/office/powerpoint/2010/main" val="930878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US" b="1" u="sng" dirty="0" smtClean="0">
                <a:solidFill>
                  <a:schemeClr val="accent6">
                    <a:lumMod val="50000"/>
                  </a:schemeClr>
                </a:solidFill>
                <a:latin typeface="Georgia" panose="02040502050405020303" pitchFamily="18" charset="0"/>
              </a:rPr>
              <a:t>Al-Zawahiri &amp; Osama Bin Laden</a:t>
            </a:r>
            <a:endParaRPr lang="en-US" b="1" u="sng" dirty="0">
              <a:solidFill>
                <a:schemeClr val="accent6">
                  <a:lumMod val="50000"/>
                </a:schemeClr>
              </a:solidFill>
              <a:latin typeface="Georgia" panose="02040502050405020303" pitchFamily="18" charset="0"/>
            </a:endParaRPr>
          </a:p>
        </p:txBody>
      </p:sp>
      <p:pic>
        <p:nvPicPr>
          <p:cNvPr id="9218" name="Picture 2" descr="Image result for zawahiri and bin laden"/>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40660" y="1146220"/>
            <a:ext cx="9710680" cy="5512158"/>
          </a:xfrm>
          <a:prstGeom prst="rect">
            <a:avLst/>
          </a:prstGeom>
          <a:noFill/>
          <a:ln w="63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101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722772"/>
          </a:xfrm>
        </p:spPr>
        <p:txBody>
          <a:bodyPr>
            <a:normAutofit fontScale="55000" lnSpcReduction="20000"/>
          </a:bodyPr>
          <a:lstStyle/>
          <a:p>
            <a:r>
              <a:rPr lang="en-US" sz="3800" dirty="0">
                <a:latin typeface="Arial" panose="020B0604020202020204" pitchFamily="34" charset="0"/>
                <a:cs typeface="Arial" panose="020B0604020202020204" pitchFamily="34" charset="0"/>
              </a:rPr>
              <a:t>Why are we fighting and opposing you? The answer is very </a:t>
            </a:r>
            <a:r>
              <a:rPr lang="en-US" sz="3800" dirty="0" smtClean="0">
                <a:latin typeface="Arial" panose="020B0604020202020204" pitchFamily="34" charset="0"/>
                <a:cs typeface="Arial" panose="020B0604020202020204" pitchFamily="34" charset="0"/>
              </a:rPr>
              <a:t>simple: </a:t>
            </a:r>
            <a:r>
              <a:rPr lang="en-US" sz="3800" dirty="0">
                <a:latin typeface="Arial" panose="020B0604020202020204" pitchFamily="34" charset="0"/>
                <a:cs typeface="Arial" panose="020B0604020202020204" pitchFamily="34" charset="0"/>
              </a:rPr>
              <a:t>Because you attacked us and continue to attack </a:t>
            </a:r>
            <a:r>
              <a:rPr lang="en-US" sz="3800" dirty="0" smtClean="0">
                <a:latin typeface="Arial" panose="020B0604020202020204" pitchFamily="34" charset="0"/>
                <a:cs typeface="Arial" panose="020B0604020202020204" pitchFamily="34" charset="0"/>
              </a:rPr>
              <a:t>us. </a:t>
            </a:r>
            <a:r>
              <a:rPr lang="en-US" sz="3800" dirty="0">
                <a:latin typeface="Arial" panose="020B0604020202020204" pitchFamily="34" charset="0"/>
                <a:cs typeface="Arial" panose="020B0604020202020204" pitchFamily="34" charset="0"/>
              </a:rPr>
              <a:t>You attacked us in </a:t>
            </a:r>
            <a:r>
              <a:rPr lang="en-US" sz="3800" dirty="0" smtClean="0">
                <a:latin typeface="Arial" panose="020B0604020202020204" pitchFamily="34" charset="0"/>
                <a:cs typeface="Arial" panose="020B0604020202020204" pitchFamily="34" charset="0"/>
              </a:rPr>
              <a:t>Palestine.</a:t>
            </a:r>
            <a:endParaRPr lang="en-US" sz="3800" dirty="0">
              <a:latin typeface="Arial" panose="020B0604020202020204" pitchFamily="34" charset="0"/>
              <a:cs typeface="Arial" panose="020B0604020202020204" pitchFamily="34" charset="0"/>
            </a:endParaRPr>
          </a:p>
          <a:p>
            <a:r>
              <a:rPr lang="en-US" sz="3800" dirty="0" smtClean="0">
                <a:latin typeface="Arial" panose="020B0604020202020204" pitchFamily="34" charset="0"/>
                <a:cs typeface="Arial" panose="020B0604020202020204" pitchFamily="34" charset="0"/>
              </a:rPr>
              <a:t>Palestine</a:t>
            </a:r>
            <a:r>
              <a:rPr lang="en-US" sz="3800" dirty="0">
                <a:latin typeface="Arial" panose="020B0604020202020204" pitchFamily="34" charset="0"/>
                <a:cs typeface="Arial" panose="020B0604020202020204" pitchFamily="34" charset="0"/>
              </a:rPr>
              <a:t>, which has sunk under military occupation for more than 80 years. The British handed over Palestine, with your help and your support, to the Jews, who have occupied it for more than 50 years; years overflowing with oppression, tyranny, crimes, killing, expulsion, destruction and devastation. The creation and continuation of Israel is one of the greatest crimes, and you are the leaders of its criminals. And of course there is no need to explain and prove the degree of American support for Israel. The creation of Israel is a crime which must be erased. Each and every person whose hands have become polluted in the contribution towards this crime must pay </a:t>
            </a:r>
            <a:r>
              <a:rPr lang="en-US" sz="3800" dirty="0" smtClean="0">
                <a:latin typeface="Arial" panose="020B0604020202020204" pitchFamily="34" charset="0"/>
                <a:cs typeface="Arial" panose="020B0604020202020204" pitchFamily="34" charset="0"/>
              </a:rPr>
              <a:t>its price</a:t>
            </a:r>
            <a:r>
              <a:rPr lang="en-US" sz="3800" dirty="0">
                <a:latin typeface="Arial" panose="020B0604020202020204" pitchFamily="34" charset="0"/>
                <a:cs typeface="Arial" panose="020B0604020202020204" pitchFamily="34" charset="0"/>
              </a:rPr>
              <a:t>, and pay for it heavily.</a:t>
            </a:r>
          </a:p>
          <a:p>
            <a:r>
              <a:rPr lang="en-US" sz="3800" dirty="0" smtClean="0">
                <a:latin typeface="Arial" panose="020B0604020202020204" pitchFamily="34" charset="0"/>
                <a:cs typeface="Arial" panose="020B0604020202020204" pitchFamily="34" charset="0"/>
              </a:rPr>
              <a:t>It </a:t>
            </a:r>
            <a:r>
              <a:rPr lang="en-US" sz="3800" dirty="0">
                <a:latin typeface="Arial" panose="020B0604020202020204" pitchFamily="34" charset="0"/>
                <a:cs typeface="Arial" panose="020B0604020202020204" pitchFamily="34" charset="0"/>
              </a:rPr>
              <a:t>brings us both laughter and tears to see that you have not yet tired of repeating your fabricated lies that the Jews have a historical right to Palestine, as it was promised to them in the Torah. Anyone who disputes with them on this alleged fact is accused of </a:t>
            </a:r>
            <a:r>
              <a:rPr lang="en-US" sz="3800" dirty="0" smtClean="0">
                <a:latin typeface="Arial" panose="020B0604020202020204" pitchFamily="34" charset="0"/>
                <a:cs typeface="Arial" panose="020B0604020202020204" pitchFamily="34" charset="0"/>
              </a:rPr>
              <a:t>anti-Semitism</a:t>
            </a:r>
            <a:r>
              <a:rPr lang="en-US" sz="3800" dirty="0">
                <a:latin typeface="Arial" panose="020B0604020202020204" pitchFamily="34" charset="0"/>
                <a:cs typeface="Arial" panose="020B0604020202020204" pitchFamily="34" charset="0"/>
              </a:rPr>
              <a:t>. This is one of the most fallacious, widely-circulated fabrications in history. The people of Palestine are pure Arabs and original Semites. It is the Muslims who are the inheritors of Moses (peace be upon him) and the inheritors of the real Torah that has not been changed. Muslims believe in all of the Prophets, including Abraham, Moses, Jesus and </a:t>
            </a:r>
            <a:r>
              <a:rPr lang="en-US" sz="3800" dirty="0" smtClean="0">
                <a:latin typeface="Arial" panose="020B0604020202020204" pitchFamily="34" charset="0"/>
                <a:cs typeface="Arial" panose="020B0604020202020204" pitchFamily="34" charset="0"/>
              </a:rPr>
              <a:t>Muhammad (peace </a:t>
            </a:r>
            <a:r>
              <a:rPr lang="en-US" sz="3800" dirty="0">
                <a:latin typeface="Arial" panose="020B0604020202020204" pitchFamily="34" charset="0"/>
                <a:cs typeface="Arial" panose="020B0604020202020204" pitchFamily="34" charset="0"/>
              </a:rPr>
              <a:t>and blessings of Allah be upon them </a:t>
            </a:r>
            <a:r>
              <a:rPr lang="en-US" sz="3800" dirty="0" smtClean="0">
                <a:latin typeface="Arial" panose="020B0604020202020204" pitchFamily="34" charset="0"/>
                <a:cs typeface="Arial" panose="020B0604020202020204" pitchFamily="34" charset="0"/>
              </a:rPr>
              <a:t>all). </a:t>
            </a:r>
            <a:r>
              <a:rPr lang="en-US" sz="3800" dirty="0">
                <a:latin typeface="Arial" panose="020B0604020202020204" pitchFamily="34" charset="0"/>
                <a:cs typeface="Arial" panose="020B0604020202020204" pitchFamily="34" charset="0"/>
              </a:rPr>
              <a:t>If the followers of Moses have been promised a right to Palestine in the Torah, then the Muslims are the most worthy nation of this.</a:t>
            </a:r>
          </a:p>
          <a:p>
            <a:r>
              <a:rPr lang="en-US" sz="3800" dirty="0">
                <a:latin typeface="Arial" panose="020B0604020202020204" pitchFamily="34" charset="0"/>
                <a:cs typeface="Arial" panose="020B0604020202020204" pitchFamily="34" charset="0"/>
              </a:rPr>
              <a:t>When the Muslims conquered Palestine and drove out the Romans, Palestine and Jerusalem returned to </a:t>
            </a:r>
            <a:r>
              <a:rPr lang="en-US" sz="3800" dirty="0" smtClean="0">
                <a:latin typeface="Arial" panose="020B0604020202020204" pitchFamily="34" charset="0"/>
                <a:cs typeface="Arial" panose="020B0604020202020204" pitchFamily="34" charset="0"/>
              </a:rPr>
              <a:t>Islam</a:t>
            </a:r>
            <a:r>
              <a:rPr lang="en-US" sz="3800" dirty="0">
                <a:latin typeface="Arial" panose="020B0604020202020204" pitchFamily="34" charset="0"/>
                <a:cs typeface="Arial" panose="020B0604020202020204" pitchFamily="34" charset="0"/>
              </a:rPr>
              <a:t>, the religion of all the Prophets </a:t>
            </a:r>
            <a:r>
              <a:rPr lang="en-US" sz="3800" dirty="0" smtClean="0">
                <a:latin typeface="Arial" panose="020B0604020202020204" pitchFamily="34" charset="0"/>
                <a:cs typeface="Arial" panose="020B0604020202020204" pitchFamily="34" charset="0"/>
              </a:rPr>
              <a:t>(peace </a:t>
            </a:r>
            <a:r>
              <a:rPr lang="en-US" sz="3800" dirty="0">
                <a:latin typeface="Arial" panose="020B0604020202020204" pitchFamily="34" charset="0"/>
                <a:cs typeface="Arial" panose="020B0604020202020204" pitchFamily="34" charset="0"/>
              </a:rPr>
              <a:t>be upon </a:t>
            </a:r>
            <a:r>
              <a:rPr lang="en-US" sz="3800" dirty="0" smtClean="0">
                <a:latin typeface="Arial" panose="020B0604020202020204" pitchFamily="34" charset="0"/>
                <a:cs typeface="Arial" panose="020B0604020202020204" pitchFamily="34" charset="0"/>
              </a:rPr>
              <a:t>them). </a:t>
            </a:r>
            <a:r>
              <a:rPr lang="en-US" sz="3800" dirty="0">
                <a:latin typeface="Arial" panose="020B0604020202020204" pitchFamily="34" charset="0"/>
                <a:cs typeface="Arial" panose="020B0604020202020204" pitchFamily="34" charset="0"/>
              </a:rPr>
              <a:t>Therefore, the call to a historical right to Palestine cannot be raised against the Islamic </a:t>
            </a:r>
            <a:r>
              <a:rPr lang="en-US" sz="3800" dirty="0" err="1">
                <a:latin typeface="Arial" panose="020B0604020202020204" pitchFamily="34" charset="0"/>
                <a:cs typeface="Arial" panose="020B0604020202020204" pitchFamily="34" charset="0"/>
              </a:rPr>
              <a:t>Ummah</a:t>
            </a:r>
            <a:r>
              <a:rPr lang="en-US" sz="3800" dirty="0">
                <a:latin typeface="Arial" panose="020B0604020202020204" pitchFamily="34" charset="0"/>
                <a:cs typeface="Arial" panose="020B0604020202020204" pitchFamily="34" charset="0"/>
              </a:rPr>
              <a:t> that believes in all the Prophets of Allah (peace and blessings be upon them) - and we make no distinction between them.</a:t>
            </a:r>
          </a:p>
          <a:p>
            <a:r>
              <a:rPr lang="en-US" sz="3800" dirty="0" smtClean="0">
                <a:latin typeface="Arial" panose="020B0604020202020204" pitchFamily="34" charset="0"/>
                <a:cs typeface="Arial" panose="020B0604020202020204" pitchFamily="34" charset="0"/>
              </a:rPr>
              <a:t>The </a:t>
            </a:r>
            <a:r>
              <a:rPr lang="en-US" sz="3800" dirty="0">
                <a:latin typeface="Arial" panose="020B0604020202020204" pitchFamily="34" charset="0"/>
                <a:cs typeface="Arial" panose="020B0604020202020204" pitchFamily="34" charset="0"/>
              </a:rPr>
              <a:t>blood pouring out of Palestine must be equally revenged. You must know that the Palestinians do not cry alone; their women are not widowed alone; their sons are not orphaned alone.</a:t>
            </a:r>
          </a:p>
          <a:p>
            <a:pPr marL="0" indent="0">
              <a:buNone/>
            </a:pPr>
            <a:endParaRPr lang="en-US" dirty="0"/>
          </a:p>
        </p:txBody>
      </p:sp>
    </p:spTree>
    <p:extLst>
      <p:ext uri="{BB962C8B-B14F-4D97-AF65-F5344CB8AC3E}">
        <p14:creationId xmlns:p14="http://schemas.microsoft.com/office/powerpoint/2010/main" val="2188776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471" y="0"/>
            <a:ext cx="10515600" cy="1393756"/>
          </a:xfrm>
        </p:spPr>
        <p:txBody>
          <a:bodyPr/>
          <a:lstStyle/>
          <a:p>
            <a:pPr algn="ctr"/>
            <a:r>
              <a:rPr lang="en-US"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Intifada, 1987</a:t>
            </a:r>
            <a:endParaRPr lang="en-US" dirty="0">
              <a:solidFill>
                <a:schemeClr val="accent1">
                  <a:lumMod val="75000"/>
                </a:schemeClr>
              </a:solidFill>
            </a:endParaRPr>
          </a:p>
        </p:txBody>
      </p:sp>
      <p:sp>
        <p:nvSpPr>
          <p:cNvPr id="4" name="Content Placeholder 3"/>
          <p:cNvSpPr>
            <a:spLocks noGrp="1"/>
          </p:cNvSpPr>
          <p:nvPr>
            <p:ph sz="half" idx="2"/>
          </p:nvPr>
        </p:nvSpPr>
        <p:spPr>
          <a:xfrm>
            <a:off x="7105972" y="1875295"/>
            <a:ext cx="4928461" cy="4301668"/>
          </a:xfrm>
        </p:spPr>
        <p:txBody>
          <a:bodyPr>
            <a:normAutofit lnSpcReduction="10000"/>
          </a:bodyPr>
          <a:lstStyle/>
          <a:p>
            <a:pPr marL="0" lvl="1" indent="0">
              <a:spcBef>
                <a:spcPts val="1000"/>
              </a:spcBef>
              <a:buNone/>
            </a:pPr>
            <a:r>
              <a:rPr lang="en-US" sz="3000" u="sng" dirty="0" smtClean="0">
                <a:solidFill>
                  <a:srgbClr val="339966"/>
                </a:solidFill>
                <a:latin typeface="Georgia" panose="02040502050405020303" pitchFamily="18" charset="0"/>
              </a:rPr>
              <a:t>“Intifada” </a:t>
            </a:r>
            <a:r>
              <a:rPr lang="en-US" sz="3000" u="sng" dirty="0">
                <a:solidFill>
                  <a:srgbClr val="339966"/>
                </a:solidFill>
                <a:latin typeface="Georgia" panose="02040502050405020303" pitchFamily="18" charset="0"/>
              </a:rPr>
              <a:t>(uprising) of Palestinians in the </a:t>
            </a:r>
            <a:r>
              <a:rPr lang="en-US" sz="3000" u="sng" dirty="0" smtClean="0">
                <a:solidFill>
                  <a:srgbClr val="339966"/>
                </a:solidFill>
                <a:latin typeface="Georgia" panose="02040502050405020303" pitchFamily="18" charset="0"/>
              </a:rPr>
              <a:t>OT </a:t>
            </a:r>
            <a:r>
              <a:rPr lang="en-US" sz="3000" u="sng" dirty="0">
                <a:solidFill>
                  <a:srgbClr val="339966"/>
                </a:solidFill>
                <a:latin typeface="Georgia" panose="02040502050405020303" pitchFamily="18" charset="0"/>
              </a:rPr>
              <a:t>1987</a:t>
            </a:r>
            <a:r>
              <a:rPr lang="en-US" sz="3000" dirty="0">
                <a:solidFill>
                  <a:srgbClr val="339966"/>
                </a:solidFill>
                <a:latin typeface="Georgia" panose="02040502050405020303" pitchFamily="18" charset="0"/>
              </a:rPr>
              <a:t>:</a:t>
            </a:r>
            <a:endParaRPr lang="en-US" sz="3000" u="sng" dirty="0">
              <a:solidFill>
                <a:srgbClr val="339966"/>
              </a:solidFill>
              <a:latin typeface="Georgia" panose="02040502050405020303" pitchFamily="18" charset="0"/>
            </a:endParaRPr>
          </a:p>
          <a:p>
            <a:pPr marL="0" indent="0">
              <a:buNone/>
            </a:pPr>
            <a:endParaRPr lang="en-US" dirty="0">
              <a:solidFill>
                <a:srgbClr val="339966"/>
              </a:solidFill>
            </a:endParaRPr>
          </a:p>
          <a:p>
            <a:pPr marL="342900" lvl="1" indent="-342900">
              <a:spcBef>
                <a:spcPts val="1000"/>
              </a:spcBef>
              <a:buFont typeface="Wingdings" panose="05000000000000000000" pitchFamily="2" charset="2"/>
              <a:buChar char="v"/>
            </a:pPr>
            <a:r>
              <a:rPr lang="en-US" dirty="0" smtClean="0">
                <a:solidFill>
                  <a:schemeClr val="accent1">
                    <a:lumMod val="75000"/>
                  </a:schemeClr>
                </a:solidFill>
                <a:latin typeface="Georgia" panose="02040502050405020303" pitchFamily="18" charset="0"/>
              </a:rPr>
              <a:t>Use of “terrorism” because of lack of military </a:t>
            </a:r>
          </a:p>
          <a:p>
            <a:pPr marL="342900" lvl="1" indent="-342900">
              <a:spcBef>
                <a:spcPts val="1000"/>
              </a:spcBef>
              <a:buFont typeface="Wingdings" panose="05000000000000000000" pitchFamily="2" charset="2"/>
              <a:buChar char="v"/>
            </a:pPr>
            <a:r>
              <a:rPr lang="en-US" dirty="0" smtClean="0">
                <a:solidFill>
                  <a:schemeClr val="accent1">
                    <a:lumMod val="75000"/>
                  </a:schemeClr>
                </a:solidFill>
                <a:latin typeface="Georgia" panose="02040502050405020303" pitchFamily="18" charset="0"/>
              </a:rPr>
              <a:t>Founding </a:t>
            </a:r>
            <a:r>
              <a:rPr lang="en-US" dirty="0">
                <a:solidFill>
                  <a:schemeClr val="accent1">
                    <a:lumMod val="75000"/>
                  </a:schemeClr>
                </a:solidFill>
                <a:latin typeface="Georgia" panose="02040502050405020303" pitchFamily="18" charset="0"/>
              </a:rPr>
              <a:t>of </a:t>
            </a:r>
            <a:r>
              <a:rPr lang="en-US" b="1" dirty="0">
                <a:solidFill>
                  <a:schemeClr val="accent1">
                    <a:lumMod val="75000"/>
                  </a:schemeClr>
                </a:solidFill>
                <a:latin typeface="Georgia" panose="02040502050405020303" pitchFamily="18" charset="0"/>
              </a:rPr>
              <a:t>Hamas</a:t>
            </a:r>
            <a:r>
              <a:rPr lang="en-US" dirty="0">
                <a:solidFill>
                  <a:schemeClr val="accent1">
                    <a:lumMod val="75000"/>
                  </a:schemeClr>
                </a:solidFill>
                <a:latin typeface="Georgia" panose="02040502050405020303" pitchFamily="18" charset="0"/>
              </a:rPr>
              <a:t> during the Intifada</a:t>
            </a:r>
            <a:endParaRPr lang="en-US" b="1" dirty="0">
              <a:solidFill>
                <a:schemeClr val="accent1">
                  <a:lumMod val="75000"/>
                </a:schemeClr>
              </a:solidFill>
              <a:latin typeface="Georgia" panose="02040502050405020303" pitchFamily="18" charset="0"/>
            </a:endParaRPr>
          </a:p>
          <a:p>
            <a:pPr marL="0" lvl="1" indent="0">
              <a:spcBef>
                <a:spcPts val="1000"/>
              </a:spcBef>
              <a:buNone/>
            </a:pPr>
            <a:r>
              <a:rPr lang="en-US" sz="2000" dirty="0" smtClean="0">
                <a:solidFill>
                  <a:schemeClr val="accent6"/>
                </a:solidFill>
                <a:latin typeface="Georgia" panose="02040502050405020303" pitchFamily="18" charset="0"/>
              </a:rPr>
              <a:t>      </a:t>
            </a:r>
            <a:r>
              <a:rPr lang="en-US" sz="2000" dirty="0" smtClean="0">
                <a:solidFill>
                  <a:srgbClr val="339966"/>
                </a:solidFill>
                <a:latin typeface="Georgia" panose="02040502050405020303" pitchFamily="18" charset="0"/>
                <a:sym typeface="Wingdings" panose="05000000000000000000" pitchFamily="2" charset="2"/>
              </a:rPr>
              <a:t> </a:t>
            </a:r>
            <a:r>
              <a:rPr lang="en-US" sz="2000" dirty="0" smtClean="0">
                <a:solidFill>
                  <a:srgbClr val="339966"/>
                </a:solidFill>
                <a:latin typeface="Georgia" panose="02040502050405020303" pitchFamily="18" charset="0"/>
              </a:rPr>
              <a:t>Younger generation of leaders 	disappointed in Fatah/PLO</a:t>
            </a:r>
          </a:p>
          <a:p>
            <a:pPr marL="0" lvl="1" indent="0">
              <a:spcBef>
                <a:spcPts val="1000"/>
              </a:spcBef>
              <a:buNone/>
            </a:pPr>
            <a:r>
              <a:rPr lang="en-US" sz="2000" dirty="0" smtClean="0">
                <a:solidFill>
                  <a:srgbClr val="339966"/>
                </a:solidFill>
                <a:latin typeface="Georgia" panose="02040502050405020303" pitchFamily="18" charset="0"/>
              </a:rPr>
              <a:t>      </a:t>
            </a:r>
            <a:r>
              <a:rPr lang="en-US" sz="2000" dirty="0" smtClean="0">
                <a:solidFill>
                  <a:srgbClr val="339966"/>
                </a:solidFill>
                <a:latin typeface="Georgia" panose="02040502050405020303" pitchFamily="18" charset="0"/>
                <a:sym typeface="Wingdings" panose="05000000000000000000" pitchFamily="2" charset="2"/>
              </a:rPr>
              <a:t> </a:t>
            </a:r>
            <a:r>
              <a:rPr lang="en-US" sz="2000" dirty="0" smtClean="0">
                <a:solidFill>
                  <a:srgbClr val="339966"/>
                </a:solidFill>
                <a:latin typeface="Georgia" panose="02040502050405020303" pitchFamily="18" charset="0"/>
              </a:rPr>
              <a:t>An </a:t>
            </a:r>
            <a:r>
              <a:rPr lang="en-US" sz="2000" b="1" dirty="0" smtClean="0">
                <a:solidFill>
                  <a:srgbClr val="339966"/>
                </a:solidFill>
                <a:latin typeface="Georgia" panose="02040502050405020303" pitchFamily="18" charset="0"/>
              </a:rPr>
              <a:t>Islamist </a:t>
            </a:r>
            <a:r>
              <a:rPr lang="en-US" sz="2000" dirty="0" smtClean="0">
                <a:solidFill>
                  <a:srgbClr val="339966"/>
                </a:solidFill>
                <a:latin typeface="Georgia" panose="02040502050405020303" pitchFamily="18" charset="0"/>
              </a:rPr>
              <a:t>organization with the 	goal of an independent Palestine</a:t>
            </a:r>
          </a:p>
          <a:p>
            <a:pPr marL="0" indent="0">
              <a:buNone/>
            </a:pPr>
            <a:endParaRPr lang="en-US" dirty="0">
              <a:solidFill>
                <a:srgbClr val="339966"/>
              </a:solidFill>
            </a:endParaRPr>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0" y="1591960"/>
            <a:ext cx="6908424" cy="4297680"/>
          </a:xfrm>
          <a:ln w="3175">
            <a:solidFill>
              <a:schemeClr val="tx1"/>
            </a:solidFill>
          </a:ln>
        </p:spPr>
      </p:pic>
    </p:spTree>
    <p:extLst>
      <p:ext uri="{BB962C8B-B14F-4D97-AF65-F5344CB8AC3E}">
        <p14:creationId xmlns:p14="http://schemas.microsoft.com/office/powerpoint/2010/main" val="28383363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US" b="1" u="sng" dirty="0" smtClean="0">
                <a:solidFill>
                  <a:srgbClr val="002060"/>
                </a:solidFill>
                <a:effectLst>
                  <a:outerShdw blurRad="38100" dist="38100" dir="2700000" algn="tl">
                    <a:srgbClr val="000000">
                      <a:alpha val="43137"/>
                    </a:srgbClr>
                  </a:outerShdw>
                </a:effectLst>
                <a:latin typeface="Georgia" panose="02040502050405020303" pitchFamily="18" charset="0"/>
              </a:rPr>
              <a:t>Oslo Accords, 1993</a:t>
            </a:r>
            <a:endParaRPr lang="en-US" b="1" u="sng" dirty="0">
              <a:solidFill>
                <a:srgbClr val="002060"/>
              </a:solidFill>
              <a:effectLst>
                <a:outerShdw blurRad="38100" dist="38100" dir="2700000" algn="tl">
                  <a:srgbClr val="000000">
                    <a:alpha val="43137"/>
                  </a:srgbClr>
                </a:outerShdw>
              </a:effectLst>
              <a:latin typeface="Georgia" panose="02040502050405020303" pitchFamily="18" charset="0"/>
            </a:endParaRPr>
          </a:p>
        </p:txBody>
      </p:sp>
      <p:pic>
        <p:nvPicPr>
          <p:cNvPr id="11268" name="Picture 4" descr="Image result for oslo accord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10793" y="1209653"/>
            <a:ext cx="8770414" cy="477902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614412" y="6104586"/>
            <a:ext cx="7212169" cy="584775"/>
          </a:xfrm>
          <a:prstGeom prst="rect">
            <a:avLst/>
          </a:prstGeom>
          <a:noFill/>
        </p:spPr>
        <p:txBody>
          <a:bodyPr wrap="square" rtlCol="0">
            <a:spAutoFit/>
          </a:bodyPr>
          <a:lstStyle/>
          <a:p>
            <a:pPr algn="ctr"/>
            <a:r>
              <a:rPr lang="en-US" sz="3200" b="1" i="1" dirty="0" err="1" smtClean="0"/>
              <a:t>Yitzak</a:t>
            </a:r>
            <a:r>
              <a:rPr lang="en-US" sz="3200" b="1" i="1" dirty="0" smtClean="0"/>
              <a:t> Rabin, Bill Clinton, </a:t>
            </a:r>
            <a:r>
              <a:rPr lang="en-US" sz="3200" b="1" i="1" dirty="0" err="1" smtClean="0"/>
              <a:t>Yassar</a:t>
            </a:r>
            <a:r>
              <a:rPr lang="en-US" sz="3200" b="1" i="1" dirty="0" smtClean="0"/>
              <a:t> Arafat</a:t>
            </a:r>
            <a:endParaRPr lang="en-US" sz="3200" b="1" i="1" dirty="0"/>
          </a:p>
        </p:txBody>
      </p:sp>
    </p:spTree>
    <p:extLst>
      <p:ext uri="{BB962C8B-B14F-4D97-AF65-F5344CB8AC3E}">
        <p14:creationId xmlns:p14="http://schemas.microsoft.com/office/powerpoint/2010/main" val="1570305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6955"/>
            <a:ext cx="10515600" cy="1325563"/>
          </a:xfrm>
        </p:spPr>
        <p:txBody>
          <a:bodyPr/>
          <a:lstStyle/>
          <a:p>
            <a:r>
              <a:rPr lang="en-US" u="sng" dirty="0" smtClean="0">
                <a:solidFill>
                  <a:srgbClr val="002060"/>
                </a:solidFill>
                <a:effectLst>
                  <a:outerShdw blurRad="38100" dist="38100" dir="2700000" algn="tl">
                    <a:srgbClr val="000000">
                      <a:alpha val="43137"/>
                    </a:srgbClr>
                  </a:outerShdw>
                </a:effectLst>
                <a:latin typeface="Georgia" panose="02040502050405020303" pitchFamily="18" charset="0"/>
              </a:rPr>
              <a:t>Oslo Accords, 1993 </a:t>
            </a:r>
            <a:endParaRPr lang="en-US" u="sng" dirty="0">
              <a:solidFill>
                <a:srgbClr val="002060"/>
              </a:solidFill>
            </a:endParaRPr>
          </a:p>
        </p:txBody>
      </p:sp>
      <p:sp>
        <p:nvSpPr>
          <p:cNvPr id="3" name="Content Placeholder 2"/>
          <p:cNvSpPr>
            <a:spLocks noGrp="1"/>
          </p:cNvSpPr>
          <p:nvPr>
            <p:ph sz="half" idx="1"/>
          </p:nvPr>
        </p:nvSpPr>
        <p:spPr>
          <a:xfrm>
            <a:off x="1" y="1218608"/>
            <a:ext cx="6323526" cy="5437913"/>
          </a:xfrm>
        </p:spPr>
        <p:txBody>
          <a:bodyPr>
            <a:normAutofit/>
          </a:bodyPr>
          <a:lstStyle/>
          <a:p>
            <a:pPr marL="342900" lvl="1" indent="-342900">
              <a:spcBef>
                <a:spcPts val="1000"/>
              </a:spcBef>
              <a:buFont typeface="Wingdings" panose="05000000000000000000" pitchFamily="2" charset="2"/>
              <a:buChar char="v"/>
            </a:pPr>
            <a:endParaRPr lang="en-US" dirty="0" smtClean="0">
              <a:solidFill>
                <a:schemeClr val="accent6"/>
              </a:solidFill>
              <a:latin typeface="Georgia" panose="02040502050405020303" pitchFamily="18" charset="0"/>
            </a:endParaRPr>
          </a:p>
          <a:p>
            <a:pPr marL="342900" lvl="1" indent="-342900">
              <a:spcBef>
                <a:spcPts val="1000"/>
              </a:spcBef>
              <a:buFont typeface="Wingdings" panose="05000000000000000000" pitchFamily="2" charset="2"/>
              <a:buChar char="v"/>
            </a:pPr>
            <a:r>
              <a:rPr lang="en-US" sz="2600" dirty="0">
                <a:solidFill>
                  <a:srgbClr val="00B050"/>
                </a:solidFill>
                <a:latin typeface="Georgia" panose="02040502050405020303" pitchFamily="18" charset="0"/>
              </a:rPr>
              <a:t>PLO/</a:t>
            </a:r>
            <a:r>
              <a:rPr lang="en-US" sz="2600" b="1" dirty="0">
                <a:solidFill>
                  <a:srgbClr val="00B050"/>
                </a:solidFill>
                <a:latin typeface="Georgia" panose="02040502050405020303" pitchFamily="18" charset="0"/>
              </a:rPr>
              <a:t>Fatah </a:t>
            </a:r>
            <a:r>
              <a:rPr lang="en-US" sz="2600" dirty="0" smtClean="0">
                <a:solidFill>
                  <a:srgbClr val="00B050"/>
                </a:solidFill>
                <a:latin typeface="Georgia" panose="02040502050405020303" pitchFamily="18" charset="0"/>
              </a:rPr>
              <a:t>and Israel</a:t>
            </a:r>
            <a:r>
              <a:rPr lang="en-US" sz="2600" b="1" dirty="0" smtClean="0">
                <a:solidFill>
                  <a:srgbClr val="00B050"/>
                </a:solidFill>
                <a:latin typeface="Georgia" panose="02040502050405020303" pitchFamily="18" charset="0"/>
              </a:rPr>
              <a:t> </a:t>
            </a:r>
            <a:r>
              <a:rPr lang="en-US" sz="2600" dirty="0">
                <a:solidFill>
                  <a:srgbClr val="00B050"/>
                </a:solidFill>
                <a:latin typeface="Georgia" panose="02040502050405020303" pitchFamily="18" charset="0"/>
              </a:rPr>
              <a:t>agreed </a:t>
            </a:r>
            <a:r>
              <a:rPr lang="en-US" sz="2600" dirty="0" smtClean="0">
                <a:solidFill>
                  <a:srgbClr val="00B050"/>
                </a:solidFill>
                <a:latin typeface="Georgia" panose="02040502050405020303" pitchFamily="18" charset="0"/>
              </a:rPr>
              <a:t>to a </a:t>
            </a:r>
            <a:r>
              <a:rPr lang="en-US" sz="2600" dirty="0">
                <a:solidFill>
                  <a:srgbClr val="00B050"/>
                </a:solidFill>
                <a:latin typeface="Georgia" panose="02040502050405020303" pitchFamily="18" charset="0"/>
              </a:rPr>
              <a:t>two-state </a:t>
            </a:r>
            <a:r>
              <a:rPr lang="en-US" sz="2600" dirty="0" smtClean="0">
                <a:solidFill>
                  <a:srgbClr val="00B050"/>
                </a:solidFill>
                <a:latin typeface="Georgia" panose="02040502050405020303" pitchFamily="18" charset="0"/>
              </a:rPr>
              <a:t>solution</a:t>
            </a:r>
            <a:endParaRPr lang="en-US" sz="2600" dirty="0" smtClean="0">
              <a:solidFill>
                <a:srgbClr val="00B050"/>
              </a:solidFill>
              <a:latin typeface="Georgia" panose="02040502050405020303" pitchFamily="18" charset="0"/>
            </a:endParaRPr>
          </a:p>
          <a:p>
            <a:pPr marL="342900" lvl="1" indent="-342900">
              <a:spcBef>
                <a:spcPts val="1000"/>
              </a:spcBef>
              <a:buFont typeface="Wingdings" panose="05000000000000000000" pitchFamily="2" charset="2"/>
              <a:buChar char="v"/>
            </a:pPr>
            <a:endParaRPr lang="en-US" dirty="0" smtClean="0">
              <a:solidFill>
                <a:srgbClr val="00B050"/>
              </a:solidFill>
              <a:latin typeface="Georgia" panose="02040502050405020303" pitchFamily="18" charset="0"/>
            </a:endParaRPr>
          </a:p>
          <a:p>
            <a:pPr marL="342900" lvl="1" indent="-342900">
              <a:spcBef>
                <a:spcPts val="1000"/>
              </a:spcBef>
              <a:buFont typeface="Wingdings" panose="05000000000000000000" pitchFamily="2" charset="2"/>
              <a:buChar char="v"/>
            </a:pPr>
            <a:r>
              <a:rPr lang="en-US" sz="2600" dirty="0" smtClean="0">
                <a:solidFill>
                  <a:srgbClr val="00B050"/>
                </a:solidFill>
                <a:latin typeface="Georgia" panose="02040502050405020303" pitchFamily="18" charset="0"/>
              </a:rPr>
              <a:t>Palestinian self-rule under Palestinian </a:t>
            </a:r>
            <a:r>
              <a:rPr lang="en-US" sz="2600" dirty="0">
                <a:solidFill>
                  <a:srgbClr val="00B050"/>
                </a:solidFill>
                <a:latin typeface="Georgia" panose="02040502050405020303" pitchFamily="18" charset="0"/>
              </a:rPr>
              <a:t>Authority (PA) </a:t>
            </a:r>
            <a:r>
              <a:rPr lang="en-US" sz="2600" dirty="0" smtClean="0">
                <a:solidFill>
                  <a:srgbClr val="00B050"/>
                </a:solidFill>
                <a:latin typeface="Georgia" panose="02040502050405020303" pitchFamily="18" charset="0"/>
              </a:rPr>
              <a:t>government established </a:t>
            </a:r>
            <a:r>
              <a:rPr lang="en-US" sz="2600" dirty="0">
                <a:solidFill>
                  <a:srgbClr val="00B050"/>
                </a:solidFill>
                <a:latin typeface="Georgia" panose="02040502050405020303" pitchFamily="18" charset="0"/>
              </a:rPr>
              <a:t>in Gaza and </a:t>
            </a:r>
            <a:r>
              <a:rPr lang="en-US" sz="2600" dirty="0" smtClean="0">
                <a:solidFill>
                  <a:srgbClr val="00B050"/>
                </a:solidFill>
                <a:latin typeface="Georgia" panose="02040502050405020303" pitchFamily="18" charset="0"/>
              </a:rPr>
              <a:t>parts </a:t>
            </a:r>
            <a:r>
              <a:rPr lang="en-US" sz="2600" dirty="0">
                <a:solidFill>
                  <a:srgbClr val="00B050"/>
                </a:solidFill>
                <a:latin typeface="Georgia" panose="02040502050405020303" pitchFamily="18" charset="0"/>
              </a:rPr>
              <a:t>of West Bank, </a:t>
            </a:r>
            <a:r>
              <a:rPr lang="en-US" sz="2600" dirty="0" smtClean="0">
                <a:solidFill>
                  <a:srgbClr val="00B050"/>
                </a:solidFill>
                <a:latin typeface="Georgia" panose="02040502050405020303" pitchFamily="18" charset="0"/>
              </a:rPr>
              <a:t>1994</a:t>
            </a:r>
          </a:p>
          <a:p>
            <a:pPr marL="342900" lvl="1" indent="-342900">
              <a:spcBef>
                <a:spcPts val="1000"/>
              </a:spcBef>
              <a:buFont typeface="Wingdings" panose="05000000000000000000" pitchFamily="2" charset="2"/>
              <a:buChar char="v"/>
            </a:pPr>
            <a:endParaRPr lang="en-US" dirty="0" smtClean="0">
              <a:solidFill>
                <a:srgbClr val="00B050"/>
              </a:solidFill>
              <a:latin typeface="Georgia" panose="02040502050405020303" pitchFamily="18" charset="0"/>
            </a:endParaRPr>
          </a:p>
          <a:p>
            <a:pPr marL="342900" lvl="1" indent="-342900">
              <a:spcBef>
                <a:spcPts val="1000"/>
              </a:spcBef>
              <a:buFont typeface="Wingdings" panose="05000000000000000000" pitchFamily="2" charset="2"/>
              <a:buChar char="v"/>
            </a:pPr>
            <a:r>
              <a:rPr lang="en-US" sz="2600" dirty="0" smtClean="0">
                <a:solidFill>
                  <a:srgbClr val="00B050"/>
                </a:solidFill>
                <a:latin typeface="Georgia" panose="02040502050405020303" pitchFamily="18" charset="0"/>
              </a:rPr>
              <a:t>PLO/</a:t>
            </a:r>
            <a:r>
              <a:rPr lang="en-US" sz="2600" b="1" dirty="0" smtClean="0">
                <a:solidFill>
                  <a:srgbClr val="00B050"/>
                </a:solidFill>
                <a:latin typeface="Georgia" panose="02040502050405020303" pitchFamily="18" charset="0"/>
              </a:rPr>
              <a:t>Fatah</a:t>
            </a:r>
            <a:r>
              <a:rPr lang="en-US" sz="2600" dirty="0" smtClean="0">
                <a:solidFill>
                  <a:srgbClr val="00B050"/>
                </a:solidFill>
                <a:latin typeface="Georgia" panose="02040502050405020303" pitchFamily="18" charset="0"/>
              </a:rPr>
              <a:t> </a:t>
            </a:r>
            <a:r>
              <a:rPr lang="en-US" sz="2600" dirty="0">
                <a:solidFill>
                  <a:srgbClr val="00B050"/>
                </a:solidFill>
                <a:latin typeface="Georgia" panose="02040502050405020303" pitchFamily="18" charset="0"/>
              </a:rPr>
              <a:t>renounced </a:t>
            </a:r>
            <a:r>
              <a:rPr lang="en-US" sz="2600" dirty="0" smtClean="0">
                <a:solidFill>
                  <a:srgbClr val="00B050"/>
                </a:solidFill>
                <a:latin typeface="Georgia" panose="02040502050405020303" pitchFamily="18" charset="0"/>
              </a:rPr>
              <a:t>terrorism</a:t>
            </a:r>
            <a:endParaRPr lang="en-US" dirty="0">
              <a:solidFill>
                <a:srgbClr val="00B050"/>
              </a:solidFill>
              <a:latin typeface="Georgia" panose="02040502050405020303" pitchFamily="18" charset="0"/>
            </a:endParaRPr>
          </a:p>
          <a:p>
            <a:pPr marL="0" lvl="1" indent="0">
              <a:spcBef>
                <a:spcPts val="1000"/>
              </a:spcBef>
              <a:buNone/>
            </a:pPr>
            <a:endParaRPr lang="en-US" b="1" u="sng" dirty="0">
              <a:solidFill>
                <a:schemeClr val="accent1">
                  <a:lumMod val="75000"/>
                </a:schemeClr>
              </a:solidFill>
              <a:latin typeface="Georgia" panose="02040502050405020303" pitchFamily="18" charset="0"/>
            </a:endParaRPr>
          </a:p>
          <a:p>
            <a:pPr marL="0" indent="0">
              <a:buNone/>
            </a:pPr>
            <a:endParaRPr lang="en-US" dirty="0"/>
          </a:p>
        </p:txBody>
      </p:sp>
      <p:pic>
        <p:nvPicPr>
          <p:cNvPr id="6"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00440" y="0"/>
            <a:ext cx="5891560" cy="6858000"/>
          </a:xfrm>
          <a:ln w="6350">
            <a:solidFill>
              <a:schemeClr val="tx1"/>
            </a:solidFill>
          </a:ln>
        </p:spPr>
      </p:pic>
    </p:spTree>
    <p:extLst>
      <p:ext uri="{BB962C8B-B14F-4D97-AF65-F5344CB8AC3E}">
        <p14:creationId xmlns:p14="http://schemas.microsoft.com/office/powerpoint/2010/main" val="36511913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39436" y="365125"/>
            <a:ext cx="4914363" cy="1325563"/>
          </a:xfrm>
        </p:spPr>
        <p:txBody>
          <a:bodyPr/>
          <a:lstStyle/>
          <a:p>
            <a:pPr algn="r"/>
            <a:r>
              <a:rPr lang="en-US"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Oslo Accords, 1993</a:t>
            </a:r>
            <a:r>
              <a:rPr lang="en-US" dirty="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
            </a:r>
            <a:br>
              <a:rPr lang="en-US" dirty="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br>
            <a:endParaRPr lang="en-US" dirty="0">
              <a:solidFill>
                <a:schemeClr val="accent1">
                  <a:lumMod val="75000"/>
                </a:schemeClr>
              </a:solidFill>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 y="0"/>
            <a:ext cx="5821252" cy="6858000"/>
          </a:xfrm>
          <a:ln w="9525">
            <a:solidFill>
              <a:schemeClr val="tx1"/>
            </a:solidFill>
          </a:ln>
        </p:spPr>
      </p:pic>
      <p:sp>
        <p:nvSpPr>
          <p:cNvPr id="4" name="Content Placeholder 3"/>
          <p:cNvSpPr>
            <a:spLocks noGrp="1"/>
          </p:cNvSpPr>
          <p:nvPr>
            <p:ph sz="half" idx="2"/>
          </p:nvPr>
        </p:nvSpPr>
        <p:spPr>
          <a:xfrm>
            <a:off x="5821251" y="1429555"/>
            <a:ext cx="6233373" cy="4470729"/>
          </a:xfrm>
        </p:spPr>
        <p:txBody>
          <a:bodyPr>
            <a:normAutofit/>
          </a:bodyPr>
          <a:lstStyle/>
          <a:p>
            <a:pPr marL="342900" lvl="1" indent="-342900">
              <a:spcBef>
                <a:spcPts val="1000"/>
              </a:spcBef>
              <a:buFont typeface="Wingdings" panose="05000000000000000000" pitchFamily="2" charset="2"/>
              <a:buChar char="v"/>
            </a:pPr>
            <a:r>
              <a:rPr lang="en-US" sz="2800" dirty="0" smtClean="0">
                <a:solidFill>
                  <a:schemeClr val="accent1">
                    <a:lumMod val="75000"/>
                  </a:schemeClr>
                </a:solidFill>
                <a:latin typeface="Georgia" panose="02040502050405020303" pitchFamily="18" charset="0"/>
              </a:rPr>
              <a:t>But…rejected by many on both sides</a:t>
            </a:r>
          </a:p>
          <a:p>
            <a:pPr marL="0" lvl="1" indent="0">
              <a:spcBef>
                <a:spcPts val="1000"/>
              </a:spcBef>
              <a:buNone/>
            </a:pPr>
            <a:endParaRPr lang="en-US" dirty="0" smtClean="0">
              <a:solidFill>
                <a:schemeClr val="accent2">
                  <a:lumMod val="75000"/>
                </a:schemeClr>
              </a:solidFill>
              <a:latin typeface="Georgia" panose="02040502050405020303" pitchFamily="18" charset="0"/>
              <a:sym typeface="Wingdings" panose="05000000000000000000" pitchFamily="2" charset="2"/>
            </a:endParaRPr>
          </a:p>
          <a:p>
            <a:pPr marL="342900" lvl="1" indent="-342900">
              <a:spcBef>
                <a:spcPts val="1000"/>
              </a:spcBef>
              <a:buFont typeface="Wingdings" panose="05000000000000000000" pitchFamily="2" charset="2"/>
              <a:buChar char="à"/>
            </a:pPr>
            <a:r>
              <a:rPr lang="en-US" dirty="0" smtClean="0">
                <a:solidFill>
                  <a:schemeClr val="accent2">
                    <a:lumMod val="75000"/>
                  </a:schemeClr>
                </a:solidFill>
                <a:latin typeface="Georgia" panose="02040502050405020303" pitchFamily="18" charset="0"/>
              </a:rPr>
              <a:t>Israel </a:t>
            </a:r>
            <a:r>
              <a:rPr lang="en-US" dirty="0">
                <a:solidFill>
                  <a:schemeClr val="accent2">
                    <a:lumMod val="75000"/>
                  </a:schemeClr>
                </a:solidFill>
                <a:latin typeface="Georgia" panose="02040502050405020303" pitchFamily="18" charset="0"/>
              </a:rPr>
              <a:t>continued to build </a:t>
            </a:r>
            <a:r>
              <a:rPr lang="en-US" dirty="0" smtClean="0">
                <a:solidFill>
                  <a:schemeClr val="accent2">
                    <a:lumMod val="75000"/>
                  </a:schemeClr>
                </a:solidFill>
                <a:latin typeface="Georgia" panose="02040502050405020303" pitchFamily="18" charset="0"/>
              </a:rPr>
              <a:t>settlements in the West Bank (with government support)</a:t>
            </a:r>
          </a:p>
          <a:p>
            <a:pPr marL="0" lvl="1" indent="0">
              <a:spcBef>
                <a:spcPts val="1000"/>
              </a:spcBef>
              <a:buNone/>
            </a:pPr>
            <a:endParaRPr lang="en-US" dirty="0" smtClean="0">
              <a:solidFill>
                <a:schemeClr val="accent2">
                  <a:lumMod val="75000"/>
                </a:schemeClr>
              </a:solidFill>
              <a:latin typeface="Georgia" panose="02040502050405020303" pitchFamily="18" charset="0"/>
              <a:sym typeface="Wingdings" panose="05000000000000000000" pitchFamily="2" charset="2"/>
            </a:endParaRPr>
          </a:p>
          <a:p>
            <a:pPr marL="342900" lvl="1" indent="-342900">
              <a:spcBef>
                <a:spcPts val="1000"/>
              </a:spcBef>
              <a:buFont typeface="Wingdings" panose="05000000000000000000" pitchFamily="2" charset="2"/>
              <a:buChar char="à"/>
            </a:pPr>
            <a:r>
              <a:rPr lang="en-US" dirty="0" smtClean="0">
                <a:solidFill>
                  <a:schemeClr val="accent2">
                    <a:lumMod val="75000"/>
                  </a:schemeClr>
                </a:solidFill>
                <a:latin typeface="Georgia" panose="02040502050405020303" pitchFamily="18" charset="0"/>
              </a:rPr>
              <a:t>Many Israelis </a:t>
            </a:r>
            <a:r>
              <a:rPr lang="en-US" dirty="0">
                <a:solidFill>
                  <a:schemeClr val="accent2">
                    <a:lumMod val="75000"/>
                  </a:schemeClr>
                </a:solidFill>
                <a:latin typeface="Georgia" panose="02040502050405020303" pitchFamily="18" charset="0"/>
              </a:rPr>
              <a:t>insisted on </a:t>
            </a:r>
            <a:r>
              <a:rPr lang="en-US" dirty="0" smtClean="0">
                <a:solidFill>
                  <a:schemeClr val="accent2">
                    <a:lumMod val="75000"/>
                  </a:schemeClr>
                </a:solidFill>
                <a:latin typeface="Georgia" panose="02040502050405020303" pitchFamily="18" charset="0"/>
              </a:rPr>
              <a:t>a one-state solution </a:t>
            </a:r>
            <a:r>
              <a:rPr lang="en-US" dirty="0">
                <a:solidFill>
                  <a:schemeClr val="accent2">
                    <a:lumMod val="75000"/>
                  </a:schemeClr>
                </a:solidFill>
                <a:latin typeface="Georgia" panose="02040502050405020303" pitchFamily="18" charset="0"/>
              </a:rPr>
              <a:t>(all land to </a:t>
            </a:r>
            <a:r>
              <a:rPr lang="en-US" dirty="0" smtClean="0">
                <a:solidFill>
                  <a:schemeClr val="accent2">
                    <a:lumMod val="75000"/>
                  </a:schemeClr>
                </a:solidFill>
                <a:latin typeface="Georgia" panose="02040502050405020303" pitchFamily="18" charset="0"/>
              </a:rPr>
              <a:t>Israel)</a:t>
            </a:r>
          </a:p>
          <a:p>
            <a:pPr marL="342900" lvl="1" indent="-342900">
              <a:spcBef>
                <a:spcPts val="1000"/>
              </a:spcBef>
              <a:buFont typeface="Wingdings" panose="05000000000000000000" pitchFamily="2" charset="2"/>
              <a:buChar char="à"/>
            </a:pPr>
            <a:endParaRPr lang="en-US" dirty="0">
              <a:solidFill>
                <a:schemeClr val="accent2">
                  <a:lumMod val="75000"/>
                </a:schemeClr>
              </a:solidFill>
              <a:latin typeface="Georgia" panose="02040502050405020303" pitchFamily="18" charset="0"/>
            </a:endParaRPr>
          </a:p>
          <a:p>
            <a:pPr marL="342900" lvl="1" indent="-342900">
              <a:spcBef>
                <a:spcPts val="1000"/>
              </a:spcBef>
              <a:buFont typeface="Wingdings" panose="05000000000000000000" pitchFamily="2" charset="2"/>
              <a:buChar char="à"/>
            </a:pPr>
            <a:r>
              <a:rPr lang="en-US" b="1" dirty="0" smtClean="0">
                <a:solidFill>
                  <a:schemeClr val="accent2">
                    <a:lumMod val="75000"/>
                  </a:schemeClr>
                </a:solidFill>
                <a:latin typeface="Georgia" panose="02040502050405020303" pitchFamily="18" charset="0"/>
              </a:rPr>
              <a:t>Hamas</a:t>
            </a:r>
            <a:r>
              <a:rPr lang="en-US" dirty="0" smtClean="0">
                <a:solidFill>
                  <a:schemeClr val="accent2">
                    <a:lumMod val="75000"/>
                  </a:schemeClr>
                </a:solidFill>
                <a:latin typeface="Georgia" panose="02040502050405020303" pitchFamily="18" charset="0"/>
              </a:rPr>
              <a:t> </a:t>
            </a:r>
            <a:r>
              <a:rPr lang="en-US" dirty="0">
                <a:solidFill>
                  <a:schemeClr val="accent2">
                    <a:lumMod val="75000"/>
                  </a:schemeClr>
                </a:solidFill>
                <a:latin typeface="Georgia" panose="02040502050405020303" pitchFamily="18" charset="0"/>
              </a:rPr>
              <a:t>insisted on </a:t>
            </a:r>
            <a:r>
              <a:rPr lang="en-US" dirty="0" smtClean="0">
                <a:solidFill>
                  <a:schemeClr val="accent2">
                    <a:lumMod val="75000"/>
                  </a:schemeClr>
                </a:solidFill>
                <a:latin typeface="Georgia" panose="02040502050405020303" pitchFamily="18" charset="0"/>
              </a:rPr>
              <a:t>a one-state solution (all land </a:t>
            </a:r>
            <a:r>
              <a:rPr lang="en-US" dirty="0">
                <a:solidFill>
                  <a:schemeClr val="accent2">
                    <a:lumMod val="75000"/>
                  </a:schemeClr>
                </a:solidFill>
                <a:latin typeface="Georgia" panose="02040502050405020303" pitchFamily="18" charset="0"/>
              </a:rPr>
              <a:t>to Palestine)</a:t>
            </a:r>
          </a:p>
          <a:p>
            <a:endParaRPr lang="en-US" dirty="0"/>
          </a:p>
        </p:txBody>
      </p:sp>
    </p:spTree>
    <p:extLst>
      <p:ext uri="{BB962C8B-B14F-4D97-AF65-F5344CB8AC3E}">
        <p14:creationId xmlns:p14="http://schemas.microsoft.com/office/powerpoint/2010/main" val="25544410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7699"/>
            <a:ext cx="10515600" cy="1325563"/>
          </a:xfrm>
        </p:spPr>
        <p:txBody>
          <a:bodyPr/>
          <a:lstStyle/>
          <a:p>
            <a:pPr algn="ctr"/>
            <a:r>
              <a:rPr lang="en-US" b="1" u="sng" dirty="0" smtClean="0">
                <a:latin typeface="Georgia" panose="02040502050405020303" pitchFamily="18" charset="0"/>
                <a:sym typeface="Wingdings" panose="05000000000000000000" pitchFamily="2" charset="2"/>
              </a:rPr>
              <a:t>Rabin  Nobel Peace Prize  Assassination</a:t>
            </a:r>
            <a:endParaRPr lang="en-US" b="1" u="sng" dirty="0">
              <a:latin typeface="Georgia" panose="02040502050405020303" pitchFamily="18" charset="0"/>
            </a:endParaRPr>
          </a:p>
        </p:txBody>
      </p:sp>
      <p:pic>
        <p:nvPicPr>
          <p:cNvPr id="12290" name="Picture 2" descr="Image result for rabin assassination"/>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722772" y="1622738"/>
            <a:ext cx="5469228" cy="4512944"/>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12292" name="Picture 4" descr="Image result for rabin peace priz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95380" y="1622738"/>
            <a:ext cx="6421330" cy="4477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854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0631" y="197699"/>
            <a:ext cx="8087933" cy="1325563"/>
          </a:xfrm>
        </p:spPr>
        <p:txBody>
          <a:bodyPr/>
          <a:lstStyle/>
          <a:p>
            <a:pPr algn="ctr"/>
            <a:r>
              <a:rPr lang="en-US" b="1" u="sng" dirty="0" smtClean="0">
                <a:solidFill>
                  <a:srgbClr val="002060"/>
                </a:solidFill>
                <a:effectLst>
                  <a:outerShdw blurRad="38100" dist="38100" dir="2700000" algn="tl">
                    <a:srgbClr val="000000">
                      <a:alpha val="43137"/>
                    </a:srgbClr>
                  </a:outerShdw>
                </a:effectLst>
              </a:rPr>
              <a:t>2</a:t>
            </a:r>
            <a:r>
              <a:rPr lang="en-US" b="1" u="sng" baseline="30000" dirty="0" smtClean="0">
                <a:solidFill>
                  <a:srgbClr val="002060"/>
                </a:solidFill>
                <a:effectLst>
                  <a:outerShdw blurRad="38100" dist="38100" dir="2700000" algn="tl">
                    <a:srgbClr val="000000">
                      <a:alpha val="43137"/>
                    </a:srgbClr>
                  </a:outerShdw>
                </a:effectLst>
              </a:rPr>
              <a:t>nd</a:t>
            </a:r>
            <a:r>
              <a:rPr lang="en-US" b="1" u="sng" dirty="0" smtClean="0">
                <a:solidFill>
                  <a:srgbClr val="002060"/>
                </a:solidFill>
                <a:effectLst>
                  <a:outerShdw blurRad="38100" dist="38100" dir="2700000" algn="tl">
                    <a:srgbClr val="000000">
                      <a:alpha val="43137"/>
                    </a:srgbClr>
                  </a:outerShdw>
                </a:effectLst>
              </a:rPr>
              <a:t> Intifada (2000-2005) </a:t>
            </a:r>
            <a:r>
              <a:rPr lang="en-US" b="1" u="sng" dirty="0" smtClean="0">
                <a:solidFill>
                  <a:srgbClr val="002060"/>
                </a:solidFill>
                <a:effectLst>
                  <a:outerShdw blurRad="38100" dist="38100" dir="2700000" algn="tl">
                    <a:srgbClr val="000000">
                      <a:alpha val="43137"/>
                    </a:srgbClr>
                  </a:outerShdw>
                </a:effectLst>
                <a:sym typeface="Wingdings" panose="05000000000000000000" pitchFamily="2" charset="2"/>
              </a:rPr>
              <a:t> </a:t>
            </a:r>
            <a:br>
              <a:rPr lang="en-US" b="1" u="sng" dirty="0" smtClean="0">
                <a:solidFill>
                  <a:srgbClr val="002060"/>
                </a:solidFill>
                <a:effectLst>
                  <a:outerShdw blurRad="38100" dist="38100" dir="2700000" algn="tl">
                    <a:srgbClr val="000000">
                      <a:alpha val="43137"/>
                    </a:srgbClr>
                  </a:outerShdw>
                </a:effectLst>
                <a:sym typeface="Wingdings" panose="05000000000000000000" pitchFamily="2" charset="2"/>
              </a:rPr>
            </a:br>
            <a:r>
              <a:rPr lang="en-US" b="1" u="sng" dirty="0" smtClean="0">
                <a:solidFill>
                  <a:srgbClr val="002060"/>
                </a:solidFill>
                <a:effectLst>
                  <a:outerShdw blurRad="38100" dist="38100" dir="2700000" algn="tl">
                    <a:srgbClr val="000000">
                      <a:alpha val="43137"/>
                    </a:srgbClr>
                  </a:outerShdw>
                </a:effectLst>
                <a:sym typeface="Wingdings" panose="05000000000000000000" pitchFamily="2" charset="2"/>
              </a:rPr>
              <a:t>West Bank Wall </a:t>
            </a:r>
            <a:endParaRPr lang="en-US" b="1" u="sng" dirty="0">
              <a:solidFill>
                <a:srgbClr val="002060"/>
              </a:solidFill>
              <a:effectLst>
                <a:outerShdw blurRad="38100" dist="38100" dir="2700000" algn="tl">
                  <a:srgbClr val="000000">
                    <a:alpha val="43137"/>
                  </a:srgbClr>
                </a:outerShdw>
              </a:effectLst>
            </a:endParaRPr>
          </a:p>
        </p:txBody>
      </p:sp>
      <p:pic>
        <p:nvPicPr>
          <p:cNvPr id="13314" name="Picture 2" descr="https://upload.wikimedia.org/wikipedia/commons/thumb/b/b7/Barrier_route_July_2011.png/320px-Barrier_route_July_2011.pn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0" y="1"/>
            <a:ext cx="327123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528811" y="1523262"/>
            <a:ext cx="8319753" cy="5177062"/>
          </a:xfrm>
        </p:spPr>
      </p:pic>
    </p:spTree>
    <p:extLst>
      <p:ext uri="{BB962C8B-B14F-4D97-AF65-F5344CB8AC3E}">
        <p14:creationId xmlns:p14="http://schemas.microsoft.com/office/powerpoint/2010/main" val="168451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38199" y="0"/>
            <a:ext cx="10515600" cy="785611"/>
          </a:xfrm>
        </p:spPr>
        <p:txBody>
          <a:bodyPr/>
          <a:lstStyle/>
          <a:p>
            <a:pPr algn="ctr"/>
            <a:r>
              <a:rPr lang="en-US" b="1" u="sng" dirty="0" smtClean="0">
                <a:latin typeface="+mn-lt"/>
              </a:rPr>
              <a:t>Media Bias Today</a:t>
            </a:r>
            <a:endParaRPr lang="en-US" b="1" u="sng" dirty="0">
              <a:latin typeface="+mn-lt"/>
            </a:endParaRPr>
          </a:p>
        </p:txBody>
      </p:sp>
      <p:pic>
        <p:nvPicPr>
          <p:cNvPr id="9"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1391098" y="785611"/>
            <a:ext cx="9409802" cy="6072389"/>
          </a:xfrm>
        </p:spPr>
      </p:pic>
    </p:spTree>
    <p:extLst>
      <p:ext uri="{BB962C8B-B14F-4D97-AF65-F5344CB8AC3E}">
        <p14:creationId xmlns:p14="http://schemas.microsoft.com/office/powerpoint/2010/main" val="2686041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3578"/>
          </a:xfrm>
          <a:prstGeom prst="rect">
            <a:avLst/>
          </a:prstGeom>
        </p:spPr>
      </p:pic>
    </p:spTree>
    <p:extLst>
      <p:ext uri="{BB962C8B-B14F-4D97-AF65-F5344CB8AC3E}">
        <p14:creationId xmlns:p14="http://schemas.microsoft.com/office/powerpoint/2010/main" val="929684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u="sng" dirty="0" smtClean="0">
                <a:solidFill>
                  <a:srgbClr val="002060"/>
                </a:solidFill>
                <a:effectLst>
                  <a:outerShdw blurRad="38100" dist="38100" dir="2700000" algn="tl">
                    <a:srgbClr val="000000">
                      <a:alpha val="43137"/>
                    </a:srgbClr>
                  </a:outerShdw>
                </a:effectLst>
                <a:latin typeface="+mn-lt"/>
              </a:rPr>
              <a:t>3 Roadblocks to Peace</a:t>
            </a:r>
            <a:endParaRPr lang="en-US" sz="4800" b="1" u="sng" dirty="0">
              <a:solidFill>
                <a:srgbClr val="002060"/>
              </a:solidFill>
              <a:effectLst>
                <a:outerShdw blurRad="38100" dist="38100" dir="2700000" algn="tl">
                  <a:srgbClr val="000000">
                    <a:alpha val="43137"/>
                  </a:srgbClr>
                </a:outerShdw>
              </a:effectLst>
              <a:latin typeface="+mn-lt"/>
            </a:endParaRPr>
          </a:p>
        </p:txBody>
      </p:sp>
      <p:sp>
        <p:nvSpPr>
          <p:cNvPr id="5" name="Content Placeholder 4"/>
          <p:cNvSpPr>
            <a:spLocks noGrp="1"/>
          </p:cNvSpPr>
          <p:nvPr>
            <p:ph sz="half" idx="1"/>
          </p:nvPr>
        </p:nvSpPr>
        <p:spPr>
          <a:xfrm>
            <a:off x="708338" y="2155624"/>
            <a:ext cx="5079642" cy="3691340"/>
          </a:xfrm>
        </p:spPr>
        <p:txBody>
          <a:bodyPr>
            <a:normAutofit/>
          </a:bodyPr>
          <a:lstStyle/>
          <a:p>
            <a:pPr marL="514350" indent="-514350">
              <a:buFont typeface="+mj-lt"/>
              <a:buAutoNum type="arabicPeriod"/>
            </a:pPr>
            <a:r>
              <a:rPr lang="en-US" sz="3600" dirty="0" smtClean="0"/>
              <a:t>Jerusalem</a:t>
            </a:r>
          </a:p>
          <a:p>
            <a:pPr marL="514350" indent="-514350">
              <a:buFont typeface="+mj-lt"/>
              <a:buAutoNum type="arabicPeriod"/>
            </a:pPr>
            <a:endParaRPr lang="en-US" sz="3600" dirty="0" smtClean="0"/>
          </a:p>
          <a:p>
            <a:pPr marL="514350" indent="-514350">
              <a:buFont typeface="+mj-lt"/>
              <a:buAutoNum type="arabicPeriod"/>
            </a:pPr>
            <a:r>
              <a:rPr lang="en-US" sz="3600" dirty="0" smtClean="0"/>
              <a:t>Refugees</a:t>
            </a:r>
          </a:p>
          <a:p>
            <a:pPr marL="514350" indent="-514350">
              <a:buFont typeface="+mj-lt"/>
              <a:buAutoNum type="arabicPeriod"/>
            </a:pPr>
            <a:endParaRPr lang="en-US" sz="3600" dirty="0" smtClean="0"/>
          </a:p>
          <a:p>
            <a:pPr marL="514350" indent="-514350">
              <a:buFont typeface="+mj-lt"/>
              <a:buAutoNum type="arabicPeriod"/>
            </a:pPr>
            <a:r>
              <a:rPr lang="en-US" sz="3600" dirty="0" smtClean="0"/>
              <a:t>Settlements</a:t>
            </a:r>
            <a:endParaRPr lang="en-US" sz="3600" dirty="0"/>
          </a:p>
        </p:txBody>
      </p:sp>
      <p:pic>
        <p:nvPicPr>
          <p:cNvPr id="2052" name="Picture 4" descr="Best Day Trips from Jerusalem"/>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3874697" y="1690688"/>
            <a:ext cx="8112889" cy="5027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905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en-US" sz="5400" u="sng" dirty="0" smtClean="0">
                <a:solidFill>
                  <a:schemeClr val="accent2"/>
                </a:solidFill>
                <a:effectLst>
                  <a:outerShdw blurRad="38100" dist="38100" dir="2700000" algn="tl">
                    <a:srgbClr val="000000">
                      <a:alpha val="43137"/>
                    </a:srgbClr>
                  </a:outerShdw>
                </a:effectLst>
                <a:latin typeface="Georgia" panose="02040502050405020303" pitchFamily="18" charset="0"/>
              </a:rPr>
              <a:t>Refugees</a:t>
            </a:r>
            <a:endParaRPr lang="en-US" sz="5400" u="sng" dirty="0">
              <a:solidFill>
                <a:schemeClr val="accent2"/>
              </a:solidFill>
            </a:endParaRPr>
          </a:p>
        </p:txBody>
      </p:sp>
      <p:pic>
        <p:nvPicPr>
          <p:cNvPr id="5" name="Content Placeholder 4"/>
          <p:cNvPicPr>
            <a:picLocks noGrp="1" noChangeAspect="1"/>
          </p:cNvPicPr>
          <p:nvPr>
            <p:ph sz="half" idx="1"/>
          </p:nvPr>
        </p:nvPicPr>
        <p:blipFill>
          <a:blip r:embed="rId2" cstate="print">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588819" y="1690688"/>
            <a:ext cx="6217920" cy="4663440"/>
          </a:xfrm>
        </p:spPr>
      </p:pic>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7636075" y="1555606"/>
            <a:ext cx="3717725" cy="5120640"/>
          </a:xfrm>
        </p:spPr>
      </p:pic>
    </p:spTree>
    <p:extLst>
      <p:ext uri="{BB962C8B-B14F-4D97-AF65-F5344CB8AC3E}">
        <p14:creationId xmlns:p14="http://schemas.microsoft.com/office/powerpoint/2010/main" val="15174489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1"/>
            <a:ext cx="10515600" cy="978794"/>
          </a:xfrm>
        </p:spPr>
        <p:txBody>
          <a:bodyPr>
            <a:noAutofit/>
          </a:bodyPr>
          <a:lstStyle/>
          <a:p>
            <a:pPr algn="ctr"/>
            <a:r>
              <a:rPr lang="en-US" sz="3600"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Settlements in WB</a:t>
            </a:r>
            <a:endParaRPr lang="en-US" sz="3600" u="sng" dirty="0">
              <a:solidFill>
                <a:schemeClr val="accent1">
                  <a:lumMod val="75000"/>
                </a:schemeClr>
              </a:solidFill>
              <a:effectLst>
                <a:outerShdw blurRad="38100" dist="38100" dir="2700000" algn="tl">
                  <a:srgbClr val="000000">
                    <a:alpha val="43137"/>
                  </a:srgbClr>
                </a:outerShdw>
              </a:effectLst>
              <a:latin typeface="Georgia" panose="02040502050405020303" pitchFamily="18" charset="0"/>
            </a:endParaRPr>
          </a:p>
        </p:txBody>
      </p:sp>
      <p:pic>
        <p:nvPicPr>
          <p:cNvPr id="3" name="E0uLbeQlwjw"/>
          <p:cNvPicPr>
            <a:picLocks noGrp="1" noRot="1" noChangeAspect="1"/>
          </p:cNvPicPr>
          <p:nvPr>
            <p:ph idx="1"/>
            <a:videoFile r:link="rId1"/>
          </p:nvPr>
        </p:nvPicPr>
        <p:blipFill>
          <a:blip r:embed="rId3"/>
          <a:stretch>
            <a:fillRect/>
          </a:stretch>
        </p:blipFill>
        <p:spPr>
          <a:xfrm>
            <a:off x="1354597" y="978795"/>
            <a:ext cx="9482805" cy="5879205"/>
          </a:xfrm>
          <a:prstGeom prst="rect">
            <a:avLst/>
          </a:prstGeom>
        </p:spPr>
      </p:pic>
    </p:spTree>
    <p:extLst>
      <p:ext uri="{BB962C8B-B14F-4D97-AF65-F5344CB8AC3E}">
        <p14:creationId xmlns:p14="http://schemas.microsoft.com/office/powerpoint/2010/main" val="31061490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1"/>
            <a:ext cx="10515600" cy="978794"/>
          </a:xfrm>
        </p:spPr>
        <p:txBody>
          <a:bodyPr>
            <a:noAutofit/>
          </a:bodyPr>
          <a:lstStyle/>
          <a:p>
            <a:pPr algn="ctr"/>
            <a:r>
              <a:rPr lang="en-US" sz="3600"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Settlements in WB</a:t>
            </a:r>
            <a:endParaRPr lang="en-US" sz="3600" u="sng" dirty="0">
              <a:solidFill>
                <a:schemeClr val="accent1">
                  <a:lumMod val="75000"/>
                </a:schemeClr>
              </a:solidFill>
              <a:effectLst>
                <a:outerShdw blurRad="38100" dist="38100" dir="2700000" algn="tl">
                  <a:srgbClr val="000000">
                    <a:alpha val="43137"/>
                  </a:srgbClr>
                </a:outerShdw>
              </a:effectLst>
              <a:latin typeface="Georgia" panose="02040502050405020303" pitchFamily="18" charset="0"/>
            </a:endParaRPr>
          </a:p>
        </p:txBody>
      </p:sp>
      <p:pic>
        <p:nvPicPr>
          <p:cNvPr id="4" name="B6L9mS9ti6o"/>
          <p:cNvPicPr>
            <a:picLocks noGrp="1" noRot="1" noChangeAspect="1"/>
          </p:cNvPicPr>
          <p:nvPr>
            <p:ph idx="1"/>
            <a:videoFile r:link="rId1"/>
          </p:nvPr>
        </p:nvPicPr>
        <p:blipFill>
          <a:blip r:embed="rId3"/>
          <a:stretch>
            <a:fillRect/>
          </a:stretch>
        </p:blipFill>
        <p:spPr>
          <a:xfrm>
            <a:off x="1068231" y="978795"/>
            <a:ext cx="10055537" cy="5879205"/>
          </a:xfrm>
          <a:prstGeom prst="rect">
            <a:avLst/>
          </a:prstGeom>
        </p:spPr>
      </p:pic>
    </p:spTree>
    <p:extLst>
      <p:ext uri="{BB962C8B-B14F-4D97-AF65-F5344CB8AC3E}">
        <p14:creationId xmlns:p14="http://schemas.microsoft.com/office/powerpoint/2010/main" val="16730255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10515600" cy="1325563"/>
          </a:xfrm>
        </p:spPr>
        <p:txBody>
          <a:bodyPr/>
          <a:lstStyle/>
          <a:p>
            <a:pPr algn="ctr"/>
            <a:r>
              <a:rPr lang="en-US" b="1" u="sng" dirty="0" smtClean="0">
                <a:solidFill>
                  <a:srgbClr val="002060"/>
                </a:solidFill>
                <a:effectLst>
                  <a:outerShdw blurRad="38100" dist="38100" dir="2700000" algn="tl">
                    <a:srgbClr val="000000">
                      <a:alpha val="43137"/>
                    </a:srgbClr>
                  </a:outerShdw>
                </a:effectLst>
                <a:latin typeface="+mn-lt"/>
              </a:rPr>
              <a:t>Are Settlements Legal?</a:t>
            </a:r>
            <a:endParaRPr lang="en-US" b="1" u="sng" dirty="0">
              <a:solidFill>
                <a:srgbClr val="00206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sz="half" idx="1"/>
          </p:nvPr>
        </p:nvSpPr>
        <p:spPr>
          <a:xfrm>
            <a:off x="334851" y="1825625"/>
            <a:ext cx="5684949" cy="4351338"/>
          </a:xfrm>
        </p:spPr>
        <p:txBody>
          <a:bodyPr>
            <a:normAutofit/>
          </a:bodyPr>
          <a:lstStyle/>
          <a:p>
            <a:r>
              <a:rPr lang="en-US" sz="3600" u="sng" dirty="0" smtClean="0"/>
              <a:t>UN Resolution 2334:</a:t>
            </a:r>
          </a:p>
          <a:p>
            <a:endParaRPr lang="en-US" sz="3600" dirty="0" smtClean="0"/>
          </a:p>
          <a:p>
            <a:pPr lvl="1"/>
            <a:r>
              <a:rPr lang="en-US" sz="3200" b="1" dirty="0" smtClean="0"/>
              <a:t>Israel’s </a:t>
            </a:r>
            <a:r>
              <a:rPr lang="en-US" sz="3200" b="1" dirty="0"/>
              <a:t>Settlements Have No Legal </a:t>
            </a:r>
            <a:r>
              <a:rPr lang="en-US" sz="3200" b="1" dirty="0" smtClean="0"/>
              <a:t>Validity</a:t>
            </a:r>
          </a:p>
          <a:p>
            <a:pPr lvl="1"/>
            <a:r>
              <a:rPr lang="en-US" sz="3200" b="1" dirty="0" smtClean="0"/>
              <a:t>Constitute Violation </a:t>
            </a:r>
            <a:r>
              <a:rPr lang="en-US" sz="3200" b="1" dirty="0"/>
              <a:t>of International </a:t>
            </a:r>
            <a:r>
              <a:rPr lang="en-US" sz="3200" b="1" dirty="0" smtClean="0"/>
              <a:t>Law</a:t>
            </a:r>
            <a:r>
              <a:rPr lang="en-US" sz="3200" dirty="0"/>
              <a:t/>
            </a:r>
            <a:br>
              <a:rPr lang="en-US" sz="3200" dirty="0"/>
            </a:br>
            <a:endParaRPr lang="en-US" sz="3200" dirty="0"/>
          </a:p>
        </p:txBody>
      </p:sp>
      <p:sp>
        <p:nvSpPr>
          <p:cNvPr id="4" name="Content Placeholder 3"/>
          <p:cNvSpPr>
            <a:spLocks noGrp="1"/>
          </p:cNvSpPr>
          <p:nvPr>
            <p:ph sz="half" idx="2"/>
          </p:nvPr>
        </p:nvSpPr>
        <p:spPr>
          <a:xfrm>
            <a:off x="6172200" y="1825625"/>
            <a:ext cx="5534696" cy="4351338"/>
          </a:xfrm>
        </p:spPr>
        <p:txBody>
          <a:bodyPr>
            <a:normAutofit/>
          </a:bodyPr>
          <a:lstStyle/>
          <a:p>
            <a:r>
              <a:rPr lang="en-US" sz="4000" u="sng" dirty="0" smtClean="0"/>
              <a:t>Nov. 18, 2019:</a:t>
            </a:r>
          </a:p>
          <a:p>
            <a:endParaRPr lang="en-US" sz="3600" dirty="0" smtClean="0"/>
          </a:p>
          <a:p>
            <a:pPr lvl="1"/>
            <a:r>
              <a:rPr lang="en-US" sz="3200" b="1" dirty="0"/>
              <a:t>Trump administration says Israel’s West Bank settlements </a:t>
            </a:r>
            <a:r>
              <a:rPr lang="en-US" sz="3200" b="1" dirty="0" smtClean="0"/>
              <a:t>“do </a:t>
            </a:r>
            <a:r>
              <a:rPr lang="en-US" sz="3200" b="1" dirty="0"/>
              <a:t>not violate international </a:t>
            </a:r>
            <a:r>
              <a:rPr lang="en-US" sz="3200" b="1" dirty="0" smtClean="0"/>
              <a:t>law”*</a:t>
            </a:r>
          </a:p>
          <a:p>
            <a:pPr lvl="1"/>
            <a:endParaRPr lang="en-US" sz="3200" i="1" dirty="0"/>
          </a:p>
          <a:p>
            <a:pPr lvl="1"/>
            <a:r>
              <a:rPr lang="en-US" sz="3200" i="1" dirty="0" smtClean="0"/>
              <a:t>*First time in 4 decades </a:t>
            </a:r>
            <a:endParaRPr lang="en-US" sz="3200" i="1" dirty="0"/>
          </a:p>
          <a:p>
            <a:endParaRPr lang="en-US" dirty="0"/>
          </a:p>
        </p:txBody>
      </p:sp>
    </p:spTree>
    <p:extLst>
      <p:ext uri="{BB962C8B-B14F-4D97-AF65-F5344CB8AC3E}">
        <p14:creationId xmlns:p14="http://schemas.microsoft.com/office/powerpoint/2010/main" val="1093833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9" name="Content Placeholder 8"/>
          <p:cNvSpPr>
            <a:spLocks noGrp="1"/>
          </p:cNvSpPr>
          <p:nvPr>
            <p:ph idx="1"/>
          </p:nvPr>
        </p:nvSpPr>
        <p:spPr/>
        <p:txBody>
          <a:bodyPr/>
          <a:lstStyle/>
          <a:p>
            <a:r>
              <a:rPr lang="en-US" dirty="0">
                <a:hlinkClick r:id="rId2"/>
              </a:rPr>
              <a:t>https://www.youtube.com/watch?v=Bno1m1zhIWs&amp;list=TLPQMDMxMjIwMTnk9YrjrpIpHw&amp;index=1</a:t>
            </a:r>
            <a:endParaRPr lang="en-US" dirty="0"/>
          </a:p>
        </p:txBody>
      </p:sp>
    </p:spTree>
    <p:extLst>
      <p:ext uri="{BB962C8B-B14F-4D97-AF65-F5344CB8AC3E}">
        <p14:creationId xmlns:p14="http://schemas.microsoft.com/office/powerpoint/2010/main" val="1405730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en-US" u="sng" dirty="0" smtClean="0">
                <a:solidFill>
                  <a:srgbClr val="339966"/>
                </a:solidFill>
                <a:effectLst>
                  <a:outerShdw blurRad="38100" dist="38100" dir="2700000" algn="tl">
                    <a:srgbClr val="000000">
                      <a:alpha val="43137"/>
                    </a:srgbClr>
                  </a:outerShdw>
                </a:effectLst>
                <a:latin typeface="Georgia" panose="02040502050405020303" pitchFamily="18" charset="0"/>
              </a:rPr>
              <a:t>UNSCOP 1947</a:t>
            </a:r>
            <a:endParaRPr lang="en-US" u="sng" dirty="0">
              <a:solidFill>
                <a:srgbClr val="339966"/>
              </a:solidFill>
              <a:effectLst>
                <a:outerShdw blurRad="38100" dist="38100" dir="2700000" algn="tl">
                  <a:srgbClr val="000000">
                    <a:alpha val="43137"/>
                  </a:srgbClr>
                </a:outerShdw>
              </a:effectLst>
              <a:latin typeface="Georgia" panose="02040502050405020303" pitchFamily="18" charset="0"/>
            </a:endParaRPr>
          </a:p>
        </p:txBody>
      </p:sp>
      <p:sp>
        <p:nvSpPr>
          <p:cNvPr id="2" name="Content Placeholder 1"/>
          <p:cNvSpPr>
            <a:spLocks noGrp="1"/>
          </p:cNvSpPr>
          <p:nvPr>
            <p:ph idx="1"/>
          </p:nvPr>
        </p:nvSpPr>
        <p:spPr>
          <a:xfrm>
            <a:off x="838200" y="1825624"/>
            <a:ext cx="10515600" cy="4781237"/>
          </a:xfrm>
        </p:spPr>
        <p:txBody>
          <a:bodyPr>
            <a:normAutofit/>
          </a:bodyPr>
          <a:lstStyle/>
          <a:p>
            <a:r>
              <a:rPr lang="en-US" sz="3200" dirty="0" smtClean="0">
                <a:solidFill>
                  <a:srgbClr val="002060"/>
                </a:solidFill>
              </a:rPr>
              <a:t>Counterfactual: The AHC boycotted the whole process; saw UNSCOP as an illegal, </a:t>
            </a:r>
            <a:r>
              <a:rPr lang="en-US" sz="3200" dirty="0" smtClean="0">
                <a:solidFill>
                  <a:srgbClr val="002060"/>
                </a:solidFill>
              </a:rPr>
              <a:t>pro-Zionist </a:t>
            </a:r>
            <a:r>
              <a:rPr lang="en-US" sz="3200" dirty="0" smtClean="0">
                <a:solidFill>
                  <a:srgbClr val="002060"/>
                </a:solidFill>
              </a:rPr>
              <a:t>land grab</a:t>
            </a:r>
          </a:p>
          <a:p>
            <a:r>
              <a:rPr lang="en-US" sz="3200" dirty="0" smtClean="0">
                <a:solidFill>
                  <a:srgbClr val="002060"/>
                </a:solidFill>
              </a:rPr>
              <a:t>Zionists, however, mobilized the </a:t>
            </a:r>
            <a:r>
              <a:rPr lang="en-US" sz="3200" u="sng" dirty="0" smtClean="0">
                <a:solidFill>
                  <a:srgbClr val="002060"/>
                </a:solidFill>
              </a:rPr>
              <a:t>entire</a:t>
            </a:r>
            <a:r>
              <a:rPr lang="en-US" sz="3200" dirty="0" smtClean="0">
                <a:solidFill>
                  <a:srgbClr val="002060"/>
                </a:solidFill>
              </a:rPr>
              <a:t> community</a:t>
            </a:r>
          </a:p>
          <a:p>
            <a:pPr lvl="1"/>
            <a:r>
              <a:rPr lang="en-US" sz="2800" i="1" dirty="0" smtClean="0">
                <a:solidFill>
                  <a:srgbClr val="002060"/>
                </a:solidFill>
              </a:rPr>
              <a:t>Lots of nationalistic pride</a:t>
            </a:r>
          </a:p>
          <a:p>
            <a:pPr lvl="1"/>
            <a:r>
              <a:rPr lang="en-US" sz="2800" i="1" dirty="0" smtClean="0">
                <a:solidFill>
                  <a:srgbClr val="002060"/>
                </a:solidFill>
              </a:rPr>
              <a:t>Welcome parties</a:t>
            </a:r>
          </a:p>
          <a:p>
            <a:pPr lvl="1"/>
            <a:r>
              <a:rPr lang="en-US" sz="2800" i="1" dirty="0" smtClean="0">
                <a:solidFill>
                  <a:srgbClr val="002060"/>
                </a:solidFill>
              </a:rPr>
              <a:t>Tours of modern facilities</a:t>
            </a:r>
          </a:p>
          <a:p>
            <a:r>
              <a:rPr lang="en-US" sz="3200" dirty="0" smtClean="0">
                <a:solidFill>
                  <a:srgbClr val="002060"/>
                </a:solidFill>
              </a:rPr>
              <a:t>At </a:t>
            </a:r>
            <a:r>
              <a:rPr lang="en-US" sz="3200" dirty="0" smtClean="0">
                <a:solidFill>
                  <a:srgbClr val="002060"/>
                </a:solidFill>
              </a:rPr>
              <a:t>the last minute, Zionist leaders privately told UNSCOP members they’d accept a compromise (with enough land)</a:t>
            </a:r>
          </a:p>
          <a:p>
            <a:endParaRPr lang="en-US" dirty="0"/>
          </a:p>
        </p:txBody>
      </p:sp>
    </p:spTree>
    <p:extLst>
      <p:ext uri="{BB962C8B-B14F-4D97-AF65-F5344CB8AC3E}">
        <p14:creationId xmlns:p14="http://schemas.microsoft.com/office/powerpoint/2010/main" val="2074803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rgbClr val="339966"/>
                </a:solidFill>
                <a:effectLst>
                  <a:outerShdw blurRad="38100" dist="38100" dir="2700000" algn="tl">
                    <a:srgbClr val="000000">
                      <a:alpha val="43137"/>
                    </a:srgbClr>
                  </a:outerShdw>
                </a:effectLst>
                <a:latin typeface="Georgia" panose="02040502050405020303" pitchFamily="18" charset="0"/>
              </a:rPr>
              <a:t>UNSCOP 1947</a:t>
            </a:r>
            <a:endParaRPr lang="en-US" u="sng" dirty="0"/>
          </a:p>
        </p:txBody>
      </p:sp>
      <p:sp>
        <p:nvSpPr>
          <p:cNvPr id="3" name="Content Placeholder 2"/>
          <p:cNvSpPr>
            <a:spLocks noGrp="1"/>
          </p:cNvSpPr>
          <p:nvPr>
            <p:ph sz="half" idx="1"/>
          </p:nvPr>
        </p:nvSpPr>
        <p:spPr>
          <a:xfrm>
            <a:off x="257577" y="1825625"/>
            <a:ext cx="6993228" cy="4351338"/>
          </a:xfrm>
        </p:spPr>
        <p:txBody>
          <a:bodyPr>
            <a:normAutofit/>
          </a:bodyPr>
          <a:lstStyle/>
          <a:p>
            <a:r>
              <a:rPr lang="en-US" dirty="0" smtClean="0">
                <a:solidFill>
                  <a:srgbClr val="0070C0"/>
                </a:solidFill>
                <a:latin typeface="Georgia" panose="02040502050405020303" pitchFamily="18" charset="0"/>
              </a:rPr>
              <a:t>UNSCOP report: Partition </a:t>
            </a:r>
          </a:p>
          <a:p>
            <a:pPr lvl="1"/>
            <a:r>
              <a:rPr lang="en-US" dirty="0" smtClean="0">
                <a:solidFill>
                  <a:srgbClr val="0070C0"/>
                </a:solidFill>
                <a:latin typeface="Georgia" panose="02040502050405020303" pitchFamily="18" charset="0"/>
              </a:rPr>
              <a:t>56% land for Israel</a:t>
            </a:r>
          </a:p>
          <a:p>
            <a:pPr lvl="1"/>
            <a:r>
              <a:rPr lang="en-US" dirty="0" smtClean="0">
                <a:solidFill>
                  <a:srgbClr val="0070C0"/>
                </a:solidFill>
                <a:latin typeface="Georgia" panose="02040502050405020303" pitchFamily="18" charset="0"/>
              </a:rPr>
              <a:t>Jerusalem for neither</a:t>
            </a:r>
            <a:endParaRPr lang="en-US" dirty="0">
              <a:solidFill>
                <a:srgbClr val="0070C0"/>
              </a:solidFill>
              <a:latin typeface="Georgia" panose="02040502050405020303" pitchFamily="18" charset="0"/>
            </a:endParaRPr>
          </a:p>
          <a:p>
            <a:r>
              <a:rPr lang="en-US" dirty="0" smtClean="0">
                <a:solidFill>
                  <a:srgbClr val="0070C0"/>
                </a:solidFill>
                <a:latin typeface="Georgia" panose="02040502050405020303" pitchFamily="18" charset="0"/>
              </a:rPr>
              <a:t>Sent to UN General Assembly for vote</a:t>
            </a:r>
          </a:p>
          <a:p>
            <a:r>
              <a:rPr lang="en-US" dirty="0" smtClean="0">
                <a:solidFill>
                  <a:srgbClr val="0070C0"/>
                </a:solidFill>
                <a:latin typeface="Georgia" panose="02040502050405020303" pitchFamily="18" charset="0"/>
              </a:rPr>
              <a:t>UN General Assembly voted 11/29/47</a:t>
            </a:r>
          </a:p>
          <a:p>
            <a:endParaRPr lang="en-US" i="1" dirty="0">
              <a:solidFill>
                <a:srgbClr val="0070C0"/>
              </a:solidFill>
              <a:latin typeface="Georgia" panose="02040502050405020303" pitchFamily="18" charset="0"/>
            </a:endParaRPr>
          </a:p>
          <a:p>
            <a:r>
              <a:rPr lang="en-US" dirty="0" smtClean="0">
                <a:solidFill>
                  <a:srgbClr val="0070C0"/>
                </a:solidFill>
                <a:latin typeface="Georgia" panose="02040502050405020303" pitchFamily="18" charset="0"/>
              </a:rPr>
              <a:t>US had a </a:t>
            </a:r>
            <a:r>
              <a:rPr lang="en-US" u="sng" dirty="0" smtClean="0">
                <a:solidFill>
                  <a:srgbClr val="0070C0"/>
                </a:solidFill>
                <a:latin typeface="Georgia" panose="02040502050405020303" pitchFamily="18" charset="0"/>
              </a:rPr>
              <a:t>major</a:t>
            </a:r>
            <a:r>
              <a:rPr lang="en-US" dirty="0" smtClean="0">
                <a:solidFill>
                  <a:srgbClr val="0070C0"/>
                </a:solidFill>
                <a:latin typeface="Georgia" panose="02040502050405020303" pitchFamily="18" charset="0"/>
              </a:rPr>
              <a:t> influence on the vote</a:t>
            </a:r>
          </a:p>
          <a:p>
            <a:pPr lvl="1"/>
            <a:r>
              <a:rPr lang="en-US" i="1" dirty="0" smtClean="0">
                <a:solidFill>
                  <a:srgbClr val="0070C0"/>
                </a:solidFill>
                <a:latin typeface="Georgia" panose="02040502050405020303" pitchFamily="18" charset="0"/>
              </a:rPr>
              <a:t>“Bribed” many countries (the “banana republics” in Latin America)</a:t>
            </a:r>
          </a:p>
          <a:p>
            <a:endParaRPr lang="en-US" dirty="0"/>
          </a:p>
        </p:txBody>
      </p:sp>
      <p:pic>
        <p:nvPicPr>
          <p:cNvPr id="2052" name="Picture 4" descr="Image result for harry truman"/>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10377" b="921"/>
          <a:stretch/>
        </p:blipFill>
        <p:spPr bwMode="auto">
          <a:xfrm>
            <a:off x="6800046" y="1327885"/>
            <a:ext cx="5241700" cy="421889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250805" y="5715298"/>
            <a:ext cx="4643908" cy="461665"/>
          </a:xfrm>
          <a:prstGeom prst="rect">
            <a:avLst/>
          </a:prstGeom>
          <a:noFill/>
        </p:spPr>
        <p:txBody>
          <a:bodyPr wrap="square" rtlCol="0">
            <a:spAutoFit/>
          </a:bodyPr>
          <a:lstStyle/>
          <a:p>
            <a:pPr algn="ctr"/>
            <a:r>
              <a:rPr lang="en-US" sz="2400" b="1" i="1" dirty="0" smtClean="0">
                <a:solidFill>
                  <a:srgbClr val="C00000"/>
                </a:solidFill>
              </a:rPr>
              <a:t>US President Harry S. Truman</a:t>
            </a:r>
            <a:endParaRPr lang="en-US" sz="2400" b="1" i="1" dirty="0">
              <a:solidFill>
                <a:srgbClr val="C00000"/>
              </a:solidFill>
            </a:endParaRPr>
          </a:p>
        </p:txBody>
      </p:sp>
    </p:spTree>
    <p:extLst>
      <p:ext uri="{BB962C8B-B14F-4D97-AF65-F5344CB8AC3E}">
        <p14:creationId xmlns:p14="http://schemas.microsoft.com/office/powerpoint/2010/main" val="2999928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accent2"/>
                </a:solidFill>
                <a:effectLst>
                  <a:outerShdw blurRad="38100" dist="38100" dir="2700000" algn="tl">
                    <a:srgbClr val="000000">
                      <a:alpha val="43137"/>
                    </a:srgbClr>
                  </a:outerShdw>
                </a:effectLst>
                <a:latin typeface="Georgia" panose="02040502050405020303" pitchFamily="18" charset="0"/>
              </a:rPr>
              <a:t>UN Resolution 181</a:t>
            </a:r>
            <a:endParaRPr lang="en-US" u="sng" dirty="0">
              <a:solidFill>
                <a:schemeClr val="accent2"/>
              </a:solidFill>
            </a:endParaRPr>
          </a:p>
        </p:txBody>
      </p:sp>
      <p:sp>
        <p:nvSpPr>
          <p:cNvPr id="3" name="Content Placeholder 2"/>
          <p:cNvSpPr>
            <a:spLocks noGrp="1"/>
          </p:cNvSpPr>
          <p:nvPr>
            <p:ph sz="half" idx="1"/>
          </p:nvPr>
        </p:nvSpPr>
        <p:spPr>
          <a:xfrm>
            <a:off x="529106" y="1542290"/>
            <a:ext cx="6013361" cy="4832752"/>
          </a:xfrm>
        </p:spPr>
        <p:txBody>
          <a:bodyPr>
            <a:normAutofit fontScale="92500"/>
          </a:bodyPr>
          <a:lstStyle/>
          <a:p>
            <a:pPr>
              <a:buFont typeface="Wingdings" panose="05000000000000000000" pitchFamily="2" charset="2"/>
              <a:buChar char="v"/>
            </a:pPr>
            <a:endParaRPr lang="en-US" sz="3000" dirty="0" smtClean="0">
              <a:solidFill>
                <a:schemeClr val="accent6"/>
              </a:solidFill>
              <a:latin typeface="Georgia" panose="02040502050405020303" pitchFamily="18" charset="0"/>
            </a:endParaRPr>
          </a:p>
          <a:p>
            <a:pPr>
              <a:buFont typeface="Wingdings" panose="05000000000000000000" pitchFamily="2" charset="2"/>
              <a:buChar char="v"/>
            </a:pPr>
            <a:r>
              <a:rPr lang="en-US" sz="3000" dirty="0" smtClean="0">
                <a:solidFill>
                  <a:srgbClr val="006699"/>
                </a:solidFill>
                <a:latin typeface="Georgia" panose="02040502050405020303" pitchFamily="18" charset="0"/>
              </a:rPr>
              <a:t>November 29, 1947</a:t>
            </a:r>
          </a:p>
          <a:p>
            <a:pPr lvl="1">
              <a:buFont typeface="Wingdings" panose="05000000000000000000" pitchFamily="2" charset="2"/>
              <a:buChar char="v"/>
            </a:pPr>
            <a:r>
              <a:rPr lang="en-US" sz="2600" i="1" dirty="0">
                <a:solidFill>
                  <a:srgbClr val="006699"/>
                </a:solidFill>
                <a:latin typeface="Georgia" panose="02040502050405020303" pitchFamily="18" charset="0"/>
              </a:rPr>
              <a:t>E</a:t>
            </a:r>
            <a:r>
              <a:rPr lang="en-US" sz="2600" i="1" dirty="0" smtClean="0">
                <a:solidFill>
                  <a:srgbClr val="006699"/>
                </a:solidFill>
                <a:latin typeface="Georgia" panose="02040502050405020303" pitchFamily="18" charset="0"/>
              </a:rPr>
              <a:t>ffective May 15, 1948</a:t>
            </a:r>
          </a:p>
          <a:p>
            <a:pPr marL="0" indent="0">
              <a:buNone/>
            </a:pPr>
            <a:r>
              <a:rPr lang="en-US" sz="3000" dirty="0" smtClean="0">
                <a:solidFill>
                  <a:srgbClr val="006699"/>
                </a:solidFill>
                <a:latin typeface="Georgia" panose="02040502050405020303" pitchFamily="18" charset="0"/>
              </a:rPr>
              <a:t> </a:t>
            </a:r>
          </a:p>
          <a:p>
            <a:pPr>
              <a:buFont typeface="Wingdings" panose="05000000000000000000" pitchFamily="2" charset="2"/>
              <a:buChar char="v"/>
            </a:pPr>
            <a:r>
              <a:rPr lang="en-US" sz="3000" dirty="0" smtClean="0">
                <a:solidFill>
                  <a:srgbClr val="006699"/>
                </a:solidFill>
                <a:latin typeface="Georgia" panose="02040502050405020303" pitchFamily="18" charset="0"/>
              </a:rPr>
              <a:t>Major Arab opposition in Palestine and neighboring countries</a:t>
            </a:r>
          </a:p>
          <a:p>
            <a:pPr marL="0" indent="0">
              <a:buNone/>
            </a:pPr>
            <a:endParaRPr lang="en-US" sz="3000" b="1" dirty="0" smtClean="0">
              <a:solidFill>
                <a:srgbClr val="006699"/>
              </a:solidFill>
              <a:latin typeface="Georgia" panose="02040502050405020303" pitchFamily="18" charset="0"/>
            </a:endParaRPr>
          </a:p>
          <a:p>
            <a:pPr>
              <a:buFont typeface="Wingdings" panose="05000000000000000000" pitchFamily="2" charset="2"/>
              <a:buChar char="v"/>
            </a:pPr>
            <a:r>
              <a:rPr lang="en-US" sz="3000" dirty="0" smtClean="0">
                <a:solidFill>
                  <a:srgbClr val="006699"/>
                </a:solidFill>
                <a:latin typeface="Georgia" panose="02040502050405020303" pitchFamily="18" charset="0"/>
              </a:rPr>
              <a:t> Jewish declaration of the State of Israel, May 15, 1948</a:t>
            </a:r>
            <a:endParaRPr lang="en-US" sz="3000" b="1" dirty="0" smtClean="0">
              <a:solidFill>
                <a:srgbClr val="006699"/>
              </a:solidFill>
              <a:latin typeface="Georgia" panose="02040502050405020303" pitchFamily="18" charset="0"/>
            </a:endParaRPr>
          </a:p>
          <a:p>
            <a:pPr marL="0" indent="0">
              <a:buNone/>
            </a:pPr>
            <a:r>
              <a:rPr lang="en-US" dirty="0" smtClean="0">
                <a:solidFill>
                  <a:srgbClr val="006699"/>
                </a:solidFill>
              </a:rPr>
              <a:t> </a:t>
            </a:r>
            <a:endParaRPr lang="en-US" sz="1800" dirty="0" smtClean="0">
              <a:solidFill>
                <a:srgbClr val="006699"/>
              </a:solidFill>
            </a:endParaRPr>
          </a:p>
          <a:p>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58377" y="2361"/>
            <a:ext cx="5533623" cy="6855639"/>
          </a:xfrm>
          <a:ln w="3175">
            <a:solidFill>
              <a:schemeClr val="tx1"/>
            </a:solidFill>
          </a:ln>
        </p:spPr>
      </p:pic>
    </p:spTree>
    <p:extLst>
      <p:ext uri="{BB962C8B-B14F-4D97-AF65-F5344CB8AC3E}">
        <p14:creationId xmlns:p14="http://schemas.microsoft.com/office/powerpoint/2010/main" val="1521508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104775"/>
            <a:ext cx="10515600" cy="809625"/>
          </a:xfrm>
        </p:spPr>
        <p:txBody>
          <a:bodyPr>
            <a:normAutofit/>
          </a:bodyPr>
          <a:lstStyle/>
          <a:p>
            <a:pPr algn="ctr"/>
            <a:r>
              <a:rPr lang="en-US" sz="3600"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First Arab-Israeli War, 1948-49</a:t>
            </a:r>
            <a:endParaRPr lang="en-US" sz="3600" u="sng" dirty="0">
              <a:solidFill>
                <a:schemeClr val="accent1">
                  <a:lumMod val="75000"/>
                </a:schemeClr>
              </a:solidFill>
            </a:endParaRPr>
          </a:p>
        </p:txBody>
      </p:sp>
      <p:sp>
        <p:nvSpPr>
          <p:cNvPr id="5" name="Text Placeholder 4"/>
          <p:cNvSpPr>
            <a:spLocks noGrp="1"/>
          </p:cNvSpPr>
          <p:nvPr>
            <p:ph type="body" idx="1"/>
          </p:nvPr>
        </p:nvSpPr>
        <p:spPr>
          <a:xfrm>
            <a:off x="839786" y="735047"/>
            <a:ext cx="5157787" cy="823912"/>
          </a:xfrm>
        </p:spPr>
        <p:txBody>
          <a:bodyPr>
            <a:normAutofit/>
          </a:bodyPr>
          <a:lstStyle/>
          <a:p>
            <a:pPr algn="ctr"/>
            <a:r>
              <a:rPr lang="en-US" sz="2000" dirty="0" smtClean="0">
                <a:solidFill>
                  <a:srgbClr val="00B050"/>
                </a:solidFill>
                <a:latin typeface="Georgia" panose="02040502050405020303" pitchFamily="18" charset="0"/>
              </a:rPr>
              <a:t>UN-Proposed Israel and Palestine before the War</a:t>
            </a:r>
            <a:endParaRPr lang="en-US" sz="2000" dirty="0">
              <a:solidFill>
                <a:srgbClr val="00B050"/>
              </a:solidFill>
              <a:latin typeface="Georgia" panose="02040502050405020303" pitchFamily="18" charset="0"/>
            </a:endParaRPr>
          </a:p>
        </p:txBody>
      </p:sp>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52799" y="1544672"/>
            <a:ext cx="4931763" cy="5258083"/>
          </a:xfrm>
        </p:spPr>
      </p:pic>
      <p:sp>
        <p:nvSpPr>
          <p:cNvPr id="7" name="Text Placeholder 6"/>
          <p:cNvSpPr>
            <a:spLocks noGrp="1"/>
          </p:cNvSpPr>
          <p:nvPr>
            <p:ph type="body" sz="quarter" idx="3"/>
          </p:nvPr>
        </p:nvSpPr>
        <p:spPr>
          <a:xfrm>
            <a:off x="6172200" y="735047"/>
            <a:ext cx="5183188" cy="823912"/>
          </a:xfrm>
        </p:spPr>
        <p:txBody>
          <a:bodyPr>
            <a:normAutofit/>
          </a:bodyPr>
          <a:lstStyle/>
          <a:p>
            <a:pPr algn="ctr"/>
            <a:r>
              <a:rPr lang="en-US" sz="2000" dirty="0" smtClean="0">
                <a:solidFill>
                  <a:srgbClr val="00B050"/>
                </a:solidFill>
                <a:latin typeface="Georgia" panose="02040502050405020303" pitchFamily="18" charset="0"/>
              </a:rPr>
              <a:t>After the War, No Palestine:  Gaza to Egypt, West Bank to Jordan</a:t>
            </a:r>
            <a:endParaRPr lang="en-US" sz="2000" dirty="0">
              <a:solidFill>
                <a:srgbClr val="00B050"/>
              </a:solidFill>
              <a:latin typeface="Georgia" panose="02040502050405020303" pitchFamily="18" charset="0"/>
            </a:endParaRPr>
          </a:p>
        </p:txBody>
      </p:sp>
      <p:pic>
        <p:nvPicPr>
          <p:cNvPr id="10" name="Content Placeholder 9"/>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6423625" y="1558960"/>
            <a:ext cx="4931763" cy="5243796"/>
          </a:xfrm>
        </p:spPr>
      </p:pic>
    </p:spTree>
    <p:extLst>
      <p:ext uri="{BB962C8B-B14F-4D97-AF65-F5344CB8AC3E}">
        <p14:creationId xmlns:p14="http://schemas.microsoft.com/office/powerpoint/2010/main" val="14555799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9093" y="447585"/>
            <a:ext cx="5710707" cy="5347908"/>
          </a:xfrm>
        </p:spPr>
        <p:txBody>
          <a:bodyPr>
            <a:normAutofit/>
          </a:bodyPr>
          <a:lstStyle/>
          <a:p>
            <a:endParaRPr lang="en-US" dirty="0" smtClean="0">
              <a:solidFill>
                <a:schemeClr val="accent1">
                  <a:lumMod val="75000"/>
                </a:schemeClr>
              </a:solidFill>
              <a:latin typeface="Georgia" panose="02040502050405020303" pitchFamily="18" charset="0"/>
              <a:sym typeface="Wingdings" panose="05000000000000000000" pitchFamily="2" charset="2"/>
            </a:endParaRPr>
          </a:p>
          <a:p>
            <a:pPr marL="0" indent="0">
              <a:buNone/>
            </a:pPr>
            <a:r>
              <a:rPr lang="en-US" u="sng" dirty="0" smtClean="0">
                <a:solidFill>
                  <a:schemeClr val="accent1">
                    <a:lumMod val="75000"/>
                  </a:schemeClr>
                </a:solidFill>
                <a:latin typeface="Georgia" panose="02040502050405020303" pitchFamily="18" charset="0"/>
              </a:rPr>
              <a:t>First Arab-Israeli war, 1948-49</a:t>
            </a:r>
            <a:r>
              <a:rPr lang="en-US" dirty="0" smtClean="0">
                <a:solidFill>
                  <a:schemeClr val="accent1">
                    <a:lumMod val="75000"/>
                  </a:schemeClr>
                </a:solidFill>
                <a:latin typeface="Georgia" panose="02040502050405020303" pitchFamily="18" charset="0"/>
              </a:rPr>
              <a:t>:</a:t>
            </a:r>
            <a:endParaRPr lang="en-US" u="sng" dirty="0" smtClean="0">
              <a:solidFill>
                <a:schemeClr val="accent1">
                  <a:lumMod val="75000"/>
                </a:schemeClr>
              </a:solidFill>
              <a:latin typeface="Georgia" panose="02040502050405020303" pitchFamily="18" charset="0"/>
            </a:endParaRPr>
          </a:p>
          <a:p>
            <a:pPr marL="0" indent="0">
              <a:buNone/>
            </a:pPr>
            <a:endParaRPr lang="en-US" dirty="0">
              <a:solidFill>
                <a:schemeClr val="accent1">
                  <a:lumMod val="75000"/>
                </a:schemeClr>
              </a:solidFill>
              <a:latin typeface="Georgia" panose="02040502050405020303" pitchFamily="18" charset="0"/>
              <a:sym typeface="Wingdings" panose="05000000000000000000" pitchFamily="2" charset="2"/>
            </a:endParaRPr>
          </a:p>
          <a:p>
            <a:pPr>
              <a:buFont typeface="Wingdings" panose="05000000000000000000" pitchFamily="2" charset="2"/>
              <a:buChar char="v"/>
            </a:pPr>
            <a:r>
              <a:rPr lang="en-US" sz="2400" dirty="0" smtClean="0">
                <a:solidFill>
                  <a:schemeClr val="accent6">
                    <a:lumMod val="50000"/>
                  </a:schemeClr>
                </a:solidFill>
                <a:latin typeface="Georgia" panose="02040502050405020303" pitchFamily="18" charset="0"/>
                <a:sym typeface="Wingdings" panose="05000000000000000000" pitchFamily="2" charset="2"/>
              </a:rPr>
              <a:t> One million Palestinian refugees fled to neighboring countries</a:t>
            </a:r>
          </a:p>
          <a:p>
            <a:pPr>
              <a:buFont typeface="Wingdings" panose="05000000000000000000" pitchFamily="2" charset="2"/>
              <a:buChar char="v"/>
            </a:pPr>
            <a:endParaRPr lang="en-US" sz="2400" dirty="0" smtClean="0">
              <a:solidFill>
                <a:schemeClr val="accent6">
                  <a:lumMod val="50000"/>
                </a:schemeClr>
              </a:solidFill>
              <a:latin typeface="Georgia" panose="02040502050405020303" pitchFamily="18" charset="0"/>
              <a:sym typeface="Wingdings" panose="05000000000000000000" pitchFamily="2" charset="2"/>
            </a:endParaRPr>
          </a:p>
          <a:p>
            <a:pPr lvl="1">
              <a:buFont typeface="Wingdings" panose="05000000000000000000" pitchFamily="2" charset="2"/>
              <a:buChar char="v"/>
            </a:pPr>
            <a:r>
              <a:rPr lang="en-US" sz="2000" i="1" dirty="0" smtClean="0">
                <a:solidFill>
                  <a:schemeClr val="accent6">
                    <a:lumMod val="50000"/>
                  </a:schemeClr>
                </a:solidFill>
                <a:latin typeface="Georgia" panose="02040502050405020303" pitchFamily="18" charset="0"/>
                <a:sym typeface="Wingdings" panose="05000000000000000000" pitchFamily="2" charset="2"/>
              </a:rPr>
              <a:t>The “</a:t>
            </a:r>
            <a:r>
              <a:rPr lang="en-US" sz="2000" i="1" dirty="0" err="1" smtClean="0">
                <a:solidFill>
                  <a:schemeClr val="accent6">
                    <a:lumMod val="50000"/>
                  </a:schemeClr>
                </a:solidFill>
                <a:latin typeface="Georgia" panose="02040502050405020303" pitchFamily="18" charset="0"/>
                <a:sym typeface="Wingdings" panose="05000000000000000000" pitchFamily="2" charset="2"/>
              </a:rPr>
              <a:t>nakbah</a:t>
            </a:r>
            <a:r>
              <a:rPr lang="en-US" sz="2000" i="1" dirty="0" smtClean="0">
                <a:solidFill>
                  <a:schemeClr val="accent6">
                    <a:lumMod val="50000"/>
                  </a:schemeClr>
                </a:solidFill>
                <a:latin typeface="Georgia" panose="02040502050405020303" pitchFamily="18" charset="0"/>
                <a:sym typeface="Wingdings" panose="05000000000000000000" pitchFamily="2" charset="2"/>
              </a:rPr>
              <a:t>” (catastrophe) for Arabs</a:t>
            </a:r>
          </a:p>
          <a:p>
            <a:pPr lvl="1">
              <a:buFont typeface="Wingdings" panose="05000000000000000000" pitchFamily="2" charset="2"/>
              <a:buChar char="v"/>
            </a:pPr>
            <a:endParaRPr lang="en-US" sz="2000" i="1" dirty="0" smtClean="0">
              <a:solidFill>
                <a:schemeClr val="accent6">
                  <a:lumMod val="50000"/>
                </a:schemeClr>
              </a:solidFill>
              <a:latin typeface="Georgia" panose="02040502050405020303" pitchFamily="18" charset="0"/>
              <a:sym typeface="Wingdings" panose="05000000000000000000" pitchFamily="2" charset="2"/>
            </a:endParaRPr>
          </a:p>
          <a:p>
            <a:pPr lvl="1">
              <a:buFont typeface="Wingdings" panose="05000000000000000000" pitchFamily="2" charset="2"/>
              <a:buChar char="v"/>
            </a:pPr>
            <a:r>
              <a:rPr lang="en-US" sz="2000" i="1" dirty="0" smtClean="0">
                <a:solidFill>
                  <a:srgbClr val="0070C0"/>
                </a:solidFill>
                <a:latin typeface="Georgia" panose="02040502050405020303" pitchFamily="18" charset="0"/>
                <a:sym typeface="Wingdings" panose="05000000000000000000" pitchFamily="2" charset="2"/>
              </a:rPr>
              <a:t>“War of Independence” for Israelis</a:t>
            </a:r>
            <a:endParaRPr lang="en-US" sz="2000" i="1" dirty="0" smtClean="0">
              <a:solidFill>
                <a:srgbClr val="0070C0"/>
              </a:solidFill>
              <a:latin typeface="Georgia" panose="02040502050405020303" pitchFamily="18" charset="0"/>
            </a:endParaRPr>
          </a:p>
          <a:p>
            <a:pPr>
              <a:buFont typeface="Wingdings" panose="05000000000000000000" pitchFamily="2" charset="2"/>
              <a:buChar char="v"/>
            </a:pPr>
            <a:endParaRPr lang="en-US" sz="2400" dirty="0" smtClean="0">
              <a:solidFill>
                <a:schemeClr val="accent6">
                  <a:lumMod val="50000"/>
                </a:schemeClr>
              </a:solidFill>
              <a:latin typeface="Georgia" panose="02040502050405020303" pitchFamily="18" charset="0"/>
              <a:sym typeface="Wingdings" panose="05000000000000000000" pitchFamily="2" charset="2"/>
            </a:endParaRPr>
          </a:p>
          <a:p>
            <a:pPr>
              <a:buFont typeface="Wingdings" panose="05000000000000000000" pitchFamily="2" charset="2"/>
              <a:buChar char="v"/>
            </a:pPr>
            <a:r>
              <a:rPr lang="en-US" sz="2400" dirty="0" smtClean="0">
                <a:solidFill>
                  <a:schemeClr val="accent6">
                    <a:lumMod val="50000"/>
                  </a:schemeClr>
                </a:solidFill>
                <a:latin typeface="Georgia" panose="02040502050405020303" pitchFamily="18" charset="0"/>
                <a:sym typeface="Wingdings" panose="05000000000000000000" pitchFamily="2" charset="2"/>
              </a:rPr>
              <a:t>Jordan took control of  the West Bank</a:t>
            </a:r>
          </a:p>
          <a:p>
            <a:pPr>
              <a:buFont typeface="Wingdings" panose="05000000000000000000" pitchFamily="2" charset="2"/>
              <a:buChar char="v"/>
            </a:pPr>
            <a:r>
              <a:rPr lang="en-US" sz="2400" dirty="0" smtClean="0">
                <a:solidFill>
                  <a:schemeClr val="accent6">
                    <a:lumMod val="50000"/>
                  </a:schemeClr>
                </a:solidFill>
                <a:latin typeface="Georgia" panose="02040502050405020303" pitchFamily="18" charset="0"/>
                <a:sym typeface="Wingdings" panose="05000000000000000000" pitchFamily="2" charset="2"/>
              </a:rPr>
              <a:t>Egypt took control of the Gaza Strip</a:t>
            </a:r>
          </a:p>
          <a:p>
            <a:pPr>
              <a:buFont typeface="Wingdings" panose="05000000000000000000" pitchFamily="2" charset="2"/>
              <a:buChar char="v"/>
            </a:pPr>
            <a:endParaRPr lang="en-US" sz="2400" dirty="0" smtClean="0">
              <a:solidFill>
                <a:schemeClr val="accent2"/>
              </a:solidFill>
              <a:latin typeface="Georgia" panose="02040502050405020303" pitchFamily="18" charset="0"/>
              <a:sym typeface="Wingdings" panose="05000000000000000000" pitchFamily="2" charset="2"/>
            </a:endParaRPr>
          </a:p>
          <a:p>
            <a:endParaRPr lang="en-US" dirty="0">
              <a:solidFill>
                <a:schemeClr val="accent2"/>
              </a:solidFill>
            </a:endParaRPr>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19801" y="-1"/>
            <a:ext cx="6172200" cy="6860423"/>
          </a:xfrm>
          <a:ln w="3175">
            <a:solidFill>
              <a:schemeClr val="tx1"/>
            </a:solidFill>
          </a:ln>
        </p:spPr>
      </p:pic>
    </p:spTree>
    <p:extLst>
      <p:ext uri="{BB962C8B-B14F-4D97-AF65-F5344CB8AC3E}">
        <p14:creationId xmlns:p14="http://schemas.microsoft.com/office/powerpoint/2010/main" val="14182452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8530" y="125078"/>
            <a:ext cx="5139195" cy="1325563"/>
          </a:xfrm>
        </p:spPr>
        <p:txBody>
          <a:bodyPr>
            <a:normAutofit/>
          </a:bodyPr>
          <a:lstStyle/>
          <a:p>
            <a:pPr algn="r"/>
            <a:r>
              <a:rPr lang="en-US" sz="3600"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The Six Day War, 1967</a:t>
            </a:r>
            <a:endParaRPr lang="en-US" sz="3600" u="sng" dirty="0"/>
          </a:p>
        </p:txBody>
      </p:sp>
      <p:sp>
        <p:nvSpPr>
          <p:cNvPr id="4" name="Content Placeholder 3"/>
          <p:cNvSpPr>
            <a:spLocks noGrp="1"/>
          </p:cNvSpPr>
          <p:nvPr>
            <p:ph sz="half" idx="2"/>
          </p:nvPr>
        </p:nvSpPr>
        <p:spPr>
          <a:xfrm>
            <a:off x="6490953" y="1798578"/>
            <a:ext cx="5701048" cy="5059422"/>
          </a:xfrm>
        </p:spPr>
        <p:txBody>
          <a:bodyPr>
            <a:normAutofit/>
          </a:bodyPr>
          <a:lstStyle/>
          <a:p>
            <a:pPr>
              <a:buFont typeface="Wingdings" panose="05000000000000000000" pitchFamily="2" charset="2"/>
              <a:buChar char="v"/>
            </a:pPr>
            <a:r>
              <a:rPr lang="en-US" sz="2400" dirty="0" smtClean="0">
                <a:solidFill>
                  <a:schemeClr val="accent1">
                    <a:lumMod val="75000"/>
                  </a:schemeClr>
                </a:solidFill>
                <a:latin typeface="Georgia" panose="02040502050405020303" pitchFamily="18" charset="0"/>
              </a:rPr>
              <a:t>Israel attacked by Egypt, Syria, Jordan</a:t>
            </a:r>
          </a:p>
          <a:p>
            <a:pPr>
              <a:buFont typeface="Wingdings" panose="05000000000000000000" pitchFamily="2" charset="2"/>
              <a:buChar char="v"/>
            </a:pPr>
            <a:r>
              <a:rPr lang="en-US" sz="2400" dirty="0" smtClean="0">
                <a:solidFill>
                  <a:schemeClr val="accent1">
                    <a:lumMod val="75000"/>
                  </a:schemeClr>
                </a:solidFill>
                <a:latin typeface="Georgia" panose="02040502050405020303" pitchFamily="18" charset="0"/>
              </a:rPr>
              <a:t>Israel won the war in 6 days, and took control of more land </a:t>
            </a:r>
          </a:p>
          <a:p>
            <a:pPr>
              <a:buFont typeface="Wingdings" panose="05000000000000000000" pitchFamily="2" charset="2"/>
              <a:buChar char="v"/>
            </a:pPr>
            <a:endParaRPr lang="en-US" sz="2400" dirty="0" smtClean="0">
              <a:solidFill>
                <a:schemeClr val="accent1">
                  <a:lumMod val="75000"/>
                </a:schemeClr>
              </a:solidFill>
              <a:latin typeface="Georgia" panose="02040502050405020303" pitchFamily="18" charset="0"/>
            </a:endParaRPr>
          </a:p>
          <a:p>
            <a:pPr>
              <a:buFont typeface="Wingdings" panose="05000000000000000000" pitchFamily="2" charset="2"/>
              <a:buChar char="v"/>
            </a:pPr>
            <a:r>
              <a:rPr lang="en-US" sz="2400" dirty="0" smtClean="0">
                <a:solidFill>
                  <a:schemeClr val="accent1">
                    <a:lumMod val="75000"/>
                  </a:schemeClr>
                </a:solidFill>
                <a:latin typeface="Georgia" panose="02040502050405020303" pitchFamily="18" charset="0"/>
              </a:rPr>
              <a:t>“Occupied Territories” </a:t>
            </a:r>
            <a:r>
              <a:rPr lang="en-US" sz="2400" dirty="0">
                <a:solidFill>
                  <a:schemeClr val="accent1">
                    <a:lumMod val="75000"/>
                  </a:schemeClr>
                </a:solidFill>
                <a:latin typeface="Georgia" panose="02040502050405020303" pitchFamily="18" charset="0"/>
              </a:rPr>
              <a:t>(OTs</a:t>
            </a:r>
            <a:r>
              <a:rPr lang="en-US" sz="2400" dirty="0" smtClean="0">
                <a:solidFill>
                  <a:schemeClr val="accent1">
                    <a:lumMod val="75000"/>
                  </a:schemeClr>
                </a:solidFill>
                <a:latin typeface="Georgia" panose="02040502050405020303" pitchFamily="18" charset="0"/>
              </a:rPr>
              <a:t>) – Gaza  </a:t>
            </a:r>
            <a:r>
              <a:rPr lang="en-US" sz="2400" dirty="0">
                <a:solidFill>
                  <a:schemeClr val="accent1">
                    <a:lumMod val="75000"/>
                  </a:schemeClr>
                </a:solidFill>
                <a:latin typeface="Georgia" panose="02040502050405020303" pitchFamily="18" charset="0"/>
              </a:rPr>
              <a:t>and West Bank </a:t>
            </a:r>
            <a:endParaRPr lang="en-US" sz="2400" dirty="0" smtClean="0">
              <a:solidFill>
                <a:schemeClr val="accent1">
                  <a:lumMod val="75000"/>
                </a:schemeClr>
              </a:solidFill>
              <a:latin typeface="Georgia" panose="02040502050405020303" pitchFamily="18" charset="0"/>
            </a:endParaRPr>
          </a:p>
          <a:p>
            <a:pPr>
              <a:buFont typeface="Wingdings" panose="05000000000000000000" pitchFamily="2" charset="2"/>
              <a:buChar char="v"/>
            </a:pPr>
            <a:endParaRPr lang="en-US" sz="1100" dirty="0">
              <a:solidFill>
                <a:schemeClr val="accent1">
                  <a:lumMod val="75000"/>
                </a:schemeClr>
              </a:solidFill>
              <a:latin typeface="Georgia" panose="02040502050405020303" pitchFamily="18" charset="0"/>
            </a:endParaRPr>
          </a:p>
          <a:p>
            <a:pPr marL="0" lvl="0" indent="0">
              <a:buNone/>
            </a:pPr>
            <a:r>
              <a:rPr lang="en-US" sz="2000" dirty="0" smtClean="0">
                <a:solidFill>
                  <a:schemeClr val="accent6"/>
                </a:solidFill>
                <a:latin typeface="Georgia" panose="02040502050405020303" pitchFamily="18" charset="0"/>
              </a:rPr>
              <a:t>    </a:t>
            </a:r>
            <a:r>
              <a:rPr lang="en-US" sz="2000" dirty="0" smtClean="0">
                <a:solidFill>
                  <a:schemeClr val="accent6"/>
                </a:solidFill>
                <a:latin typeface="Georgia" panose="02040502050405020303" pitchFamily="18" charset="0"/>
                <a:sym typeface="Wingdings" panose="05000000000000000000" pitchFamily="2" charset="2"/>
              </a:rPr>
              <a:t> </a:t>
            </a:r>
            <a:r>
              <a:rPr lang="en-US" sz="2000" dirty="0" smtClean="0">
                <a:solidFill>
                  <a:schemeClr val="accent6"/>
                </a:solidFill>
                <a:latin typeface="Georgia" panose="02040502050405020303" pitchFamily="18" charset="0"/>
              </a:rPr>
              <a:t>Israel </a:t>
            </a:r>
            <a:r>
              <a:rPr lang="en-US" sz="2000" dirty="0">
                <a:solidFill>
                  <a:schemeClr val="accent6"/>
                </a:solidFill>
                <a:latin typeface="Georgia" panose="02040502050405020303" pitchFamily="18" charset="0"/>
              </a:rPr>
              <a:t>seized </a:t>
            </a:r>
            <a:r>
              <a:rPr lang="en-US" sz="2000" dirty="0" smtClean="0">
                <a:solidFill>
                  <a:schemeClr val="accent6"/>
                </a:solidFill>
                <a:latin typeface="Georgia" panose="02040502050405020303" pitchFamily="18" charset="0"/>
              </a:rPr>
              <a:t>Gaza and West Bank from  </a:t>
            </a:r>
          </a:p>
          <a:p>
            <a:pPr marL="0" lvl="0" indent="0">
              <a:buNone/>
            </a:pPr>
            <a:r>
              <a:rPr lang="en-US" sz="2000" dirty="0">
                <a:solidFill>
                  <a:schemeClr val="accent6"/>
                </a:solidFill>
                <a:latin typeface="Georgia" panose="02040502050405020303" pitchFamily="18" charset="0"/>
              </a:rPr>
              <a:t> </a:t>
            </a:r>
            <a:r>
              <a:rPr lang="en-US" sz="2000" dirty="0" smtClean="0">
                <a:solidFill>
                  <a:schemeClr val="accent6"/>
                </a:solidFill>
                <a:latin typeface="Georgia" panose="02040502050405020303" pitchFamily="18" charset="0"/>
              </a:rPr>
              <a:t>              Egypt and Jordan</a:t>
            </a:r>
          </a:p>
          <a:p>
            <a:pPr marL="0" lvl="0" indent="0">
              <a:buNone/>
            </a:pPr>
            <a:endParaRPr lang="en-US" sz="1100" dirty="0" smtClean="0">
              <a:solidFill>
                <a:schemeClr val="accent6"/>
              </a:solidFill>
              <a:latin typeface="Georgia" panose="02040502050405020303" pitchFamily="18" charset="0"/>
            </a:endParaRPr>
          </a:p>
          <a:p>
            <a:pPr marL="0" lvl="0" indent="0">
              <a:buNone/>
            </a:pPr>
            <a:r>
              <a:rPr lang="en-US" sz="2000" dirty="0" smtClean="0">
                <a:solidFill>
                  <a:schemeClr val="accent6"/>
                </a:solidFill>
                <a:latin typeface="Georgia" panose="02040502050405020303" pitchFamily="18" charset="0"/>
              </a:rPr>
              <a:t>    </a:t>
            </a:r>
            <a:r>
              <a:rPr lang="en-US" sz="2000" dirty="0" smtClean="0">
                <a:solidFill>
                  <a:schemeClr val="accent6"/>
                </a:solidFill>
                <a:latin typeface="Georgia" panose="02040502050405020303" pitchFamily="18" charset="0"/>
                <a:sym typeface="Wingdings" panose="05000000000000000000" pitchFamily="2" charset="2"/>
              </a:rPr>
              <a:t> </a:t>
            </a:r>
            <a:r>
              <a:rPr lang="en-US" sz="2000" dirty="0" smtClean="0">
                <a:solidFill>
                  <a:schemeClr val="accent6"/>
                </a:solidFill>
                <a:latin typeface="Georgia" panose="02040502050405020303" pitchFamily="18" charset="0"/>
              </a:rPr>
              <a:t>Israel </a:t>
            </a:r>
            <a:r>
              <a:rPr lang="en-US" sz="2000" dirty="0">
                <a:solidFill>
                  <a:schemeClr val="accent6"/>
                </a:solidFill>
                <a:latin typeface="Georgia" panose="02040502050405020303" pitchFamily="18" charset="0"/>
              </a:rPr>
              <a:t>placed </a:t>
            </a:r>
            <a:r>
              <a:rPr lang="en-US" sz="2000" dirty="0" smtClean="0">
                <a:solidFill>
                  <a:schemeClr val="accent6"/>
                </a:solidFill>
                <a:latin typeface="Georgia" panose="02040502050405020303" pitchFamily="18" charset="0"/>
              </a:rPr>
              <a:t>Gaza and West Bank under </a:t>
            </a:r>
          </a:p>
          <a:p>
            <a:pPr marL="0" lvl="0" indent="0">
              <a:buNone/>
            </a:pPr>
            <a:r>
              <a:rPr lang="en-US" sz="2000" dirty="0">
                <a:solidFill>
                  <a:schemeClr val="accent6"/>
                </a:solidFill>
                <a:latin typeface="Georgia" panose="02040502050405020303" pitchFamily="18" charset="0"/>
              </a:rPr>
              <a:t> </a:t>
            </a:r>
            <a:r>
              <a:rPr lang="en-US" sz="2000" dirty="0" smtClean="0">
                <a:solidFill>
                  <a:schemeClr val="accent6"/>
                </a:solidFill>
                <a:latin typeface="Georgia" panose="02040502050405020303" pitchFamily="18" charset="0"/>
              </a:rPr>
              <a:t>               military control</a:t>
            </a:r>
            <a:endParaRPr lang="en-US" sz="2000" dirty="0">
              <a:solidFill>
                <a:schemeClr val="accent6"/>
              </a:solidFill>
              <a:latin typeface="Georgia" panose="02040502050405020303" pitchFamily="18" charset="0"/>
            </a:endParaRPr>
          </a:p>
          <a:p>
            <a:pPr marL="0" indent="0">
              <a:buNone/>
            </a:pPr>
            <a:endParaRPr lang="en-US" u="sng" dirty="0">
              <a:solidFill>
                <a:schemeClr val="accent6"/>
              </a:solidFill>
              <a:latin typeface="Georgia" panose="02040502050405020303" pitchFamily="18" charset="0"/>
            </a:endParaRPr>
          </a:p>
        </p:txBody>
      </p:sp>
      <p:pic>
        <p:nvPicPr>
          <p:cNvPr id="8" name="Picture 4" descr="Image result for israel after 6 day wa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 y="0"/>
            <a:ext cx="6490954" cy="6858000"/>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7584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57403" y="154547"/>
            <a:ext cx="4618149" cy="1325563"/>
          </a:xfrm>
        </p:spPr>
        <p:txBody>
          <a:bodyPr>
            <a:normAutofit/>
          </a:bodyPr>
          <a:lstStyle/>
          <a:p>
            <a:pPr algn="r"/>
            <a:r>
              <a:rPr lang="en-US" u="sng" dirty="0" smtClean="0">
                <a:solidFill>
                  <a:schemeClr val="accent1">
                    <a:lumMod val="75000"/>
                  </a:schemeClr>
                </a:solidFill>
                <a:effectLst>
                  <a:outerShdw blurRad="38100" dist="38100" dir="2700000" algn="tl">
                    <a:srgbClr val="000000">
                      <a:alpha val="43137"/>
                    </a:srgbClr>
                  </a:outerShdw>
                </a:effectLst>
                <a:latin typeface="Georgia" panose="02040502050405020303" pitchFamily="18" charset="0"/>
              </a:rPr>
              <a:t>Post- ‘67</a:t>
            </a:r>
            <a:endParaRPr lang="en-US" u="sng" dirty="0">
              <a:solidFill>
                <a:schemeClr val="accent1">
                  <a:lumMod val="75000"/>
                </a:schemeClr>
              </a:solidFill>
            </a:endParaRPr>
          </a:p>
        </p:txBody>
      </p:sp>
      <p:sp>
        <p:nvSpPr>
          <p:cNvPr id="4" name="Content Placeholder 3"/>
          <p:cNvSpPr>
            <a:spLocks noGrp="1"/>
          </p:cNvSpPr>
          <p:nvPr>
            <p:ph sz="half" idx="2"/>
          </p:nvPr>
        </p:nvSpPr>
        <p:spPr>
          <a:xfrm>
            <a:off x="7637172" y="1233970"/>
            <a:ext cx="4554828" cy="4719234"/>
          </a:xfrm>
        </p:spPr>
        <p:txBody>
          <a:bodyPr>
            <a:normAutofit lnSpcReduction="10000"/>
          </a:bodyPr>
          <a:lstStyle/>
          <a:p>
            <a:pPr marL="0" indent="0">
              <a:buNone/>
            </a:pPr>
            <a:endParaRPr lang="en-US" dirty="0" smtClean="0"/>
          </a:p>
          <a:p>
            <a:pPr marL="342900" lvl="2" indent="-342900">
              <a:spcBef>
                <a:spcPts val="1000"/>
              </a:spcBef>
              <a:buFont typeface="Wingdings" panose="05000000000000000000" pitchFamily="2" charset="2"/>
              <a:buChar char="v"/>
            </a:pPr>
            <a:r>
              <a:rPr lang="en-US" sz="2400" dirty="0">
                <a:solidFill>
                  <a:schemeClr val="accent1">
                    <a:lumMod val="75000"/>
                  </a:schemeClr>
                </a:solidFill>
                <a:latin typeface="Georgia" panose="02040502050405020303" pitchFamily="18" charset="0"/>
              </a:rPr>
              <a:t>Growth of </a:t>
            </a:r>
            <a:r>
              <a:rPr lang="en-US" sz="2400" b="1" dirty="0">
                <a:solidFill>
                  <a:schemeClr val="accent1">
                    <a:lumMod val="75000"/>
                  </a:schemeClr>
                </a:solidFill>
                <a:latin typeface="Georgia" panose="02040502050405020303" pitchFamily="18" charset="0"/>
              </a:rPr>
              <a:t>Fatah/</a:t>
            </a:r>
            <a:r>
              <a:rPr lang="en-US" sz="2400" dirty="0">
                <a:solidFill>
                  <a:schemeClr val="accent1">
                    <a:lumMod val="75000"/>
                  </a:schemeClr>
                </a:solidFill>
                <a:latin typeface="Georgia" panose="02040502050405020303" pitchFamily="18" charset="0"/>
              </a:rPr>
              <a:t>Palestinian Liberation Organization (PLO) in </a:t>
            </a:r>
            <a:r>
              <a:rPr lang="en-US" sz="2400" dirty="0" smtClean="0">
                <a:solidFill>
                  <a:schemeClr val="accent1">
                    <a:lumMod val="75000"/>
                  </a:schemeClr>
                </a:solidFill>
                <a:latin typeface="Georgia" panose="02040502050405020303" pitchFamily="18" charset="0"/>
              </a:rPr>
              <a:t>UN refugee </a:t>
            </a:r>
            <a:r>
              <a:rPr lang="en-US" sz="2400" dirty="0">
                <a:solidFill>
                  <a:schemeClr val="accent1">
                    <a:lumMod val="75000"/>
                  </a:schemeClr>
                </a:solidFill>
                <a:latin typeface="Georgia" panose="02040502050405020303" pitchFamily="18" charset="0"/>
              </a:rPr>
              <a:t>camps (Jordan and Lebanon) </a:t>
            </a:r>
            <a:endParaRPr lang="en-US" sz="2400" dirty="0" smtClean="0">
              <a:solidFill>
                <a:schemeClr val="accent1">
                  <a:lumMod val="75000"/>
                </a:schemeClr>
              </a:solidFill>
              <a:latin typeface="Georgia" panose="02040502050405020303" pitchFamily="18" charset="0"/>
            </a:endParaRPr>
          </a:p>
          <a:p>
            <a:pPr marL="342900" lvl="2" indent="-342900">
              <a:spcBef>
                <a:spcPts val="1000"/>
              </a:spcBef>
              <a:buFont typeface="Wingdings" panose="05000000000000000000" pitchFamily="2" charset="2"/>
              <a:buChar char="v"/>
            </a:pPr>
            <a:endParaRPr lang="en-US" sz="2400" dirty="0" smtClean="0">
              <a:solidFill>
                <a:schemeClr val="accent1">
                  <a:lumMod val="75000"/>
                </a:schemeClr>
              </a:solidFill>
              <a:latin typeface="Georgia" panose="02040502050405020303" pitchFamily="18" charset="0"/>
            </a:endParaRPr>
          </a:p>
          <a:p>
            <a:pPr marL="0" lvl="0" indent="0">
              <a:buNone/>
            </a:pPr>
            <a:r>
              <a:rPr lang="en-US" sz="2200" dirty="0" smtClean="0">
                <a:solidFill>
                  <a:schemeClr val="accent6"/>
                </a:solidFill>
                <a:latin typeface="Georgia" panose="02040502050405020303" pitchFamily="18" charset="0"/>
              </a:rPr>
              <a:t>     </a:t>
            </a:r>
            <a:r>
              <a:rPr lang="en-US" sz="2000" dirty="0" smtClean="0">
                <a:solidFill>
                  <a:schemeClr val="accent2"/>
                </a:solidFill>
                <a:latin typeface="Georgia" panose="02040502050405020303" pitchFamily="18" charset="0"/>
                <a:sym typeface="Wingdings" panose="05000000000000000000" pitchFamily="2" charset="2"/>
              </a:rPr>
              <a:t> </a:t>
            </a:r>
            <a:r>
              <a:rPr lang="en-US" sz="2000" dirty="0" smtClean="0">
                <a:solidFill>
                  <a:schemeClr val="accent2"/>
                </a:solidFill>
                <a:latin typeface="Georgia" panose="02040502050405020303" pitchFamily="18" charset="0"/>
              </a:rPr>
              <a:t>A </a:t>
            </a:r>
            <a:r>
              <a:rPr lang="en-US" sz="2000" b="1" dirty="0">
                <a:solidFill>
                  <a:schemeClr val="accent2"/>
                </a:solidFill>
                <a:latin typeface="Georgia" panose="02040502050405020303" pitchFamily="18" charset="0"/>
              </a:rPr>
              <a:t>secular</a:t>
            </a:r>
            <a:r>
              <a:rPr lang="en-US" sz="2000" dirty="0">
                <a:solidFill>
                  <a:schemeClr val="accent2"/>
                </a:solidFill>
                <a:latin typeface="Georgia" panose="02040502050405020303" pitchFamily="18" charset="0"/>
              </a:rPr>
              <a:t> nationalist </a:t>
            </a:r>
            <a:r>
              <a:rPr lang="en-US" sz="2000" dirty="0" smtClean="0">
                <a:solidFill>
                  <a:schemeClr val="accent2"/>
                </a:solidFill>
                <a:latin typeface="Georgia" panose="02040502050405020303" pitchFamily="18" charset="0"/>
              </a:rPr>
              <a:t>	organization with the </a:t>
            </a:r>
            <a:r>
              <a:rPr lang="en-US" sz="2000" dirty="0">
                <a:solidFill>
                  <a:schemeClr val="accent2"/>
                </a:solidFill>
                <a:latin typeface="Georgia" panose="02040502050405020303" pitchFamily="18" charset="0"/>
              </a:rPr>
              <a:t>goal of </a:t>
            </a:r>
            <a:r>
              <a:rPr lang="en-US" sz="2000" dirty="0" smtClean="0">
                <a:solidFill>
                  <a:schemeClr val="accent2"/>
                </a:solidFill>
                <a:latin typeface="Georgia" panose="02040502050405020303" pitchFamily="18" charset="0"/>
              </a:rPr>
              <a:t> 	independent Palestine</a:t>
            </a:r>
          </a:p>
          <a:p>
            <a:pPr marL="0" lvl="0" indent="0">
              <a:buNone/>
            </a:pPr>
            <a:endParaRPr lang="en-US" sz="2000" dirty="0">
              <a:solidFill>
                <a:schemeClr val="accent2"/>
              </a:solidFill>
              <a:latin typeface="Georgia" panose="02040502050405020303" pitchFamily="18" charset="0"/>
            </a:endParaRPr>
          </a:p>
          <a:p>
            <a:pPr marL="0" lvl="0" indent="0">
              <a:buNone/>
            </a:pPr>
            <a:r>
              <a:rPr lang="en-US" sz="2200" dirty="0" smtClean="0">
                <a:solidFill>
                  <a:schemeClr val="accent2"/>
                </a:solidFill>
                <a:latin typeface="Georgia" panose="02040502050405020303" pitchFamily="18" charset="0"/>
              </a:rPr>
              <a:t>     </a:t>
            </a:r>
            <a:r>
              <a:rPr lang="en-US" sz="2000" dirty="0" smtClean="0">
                <a:solidFill>
                  <a:schemeClr val="accent2"/>
                </a:solidFill>
                <a:latin typeface="Georgia" panose="02040502050405020303" pitchFamily="18" charset="0"/>
                <a:sym typeface="Wingdings" panose="05000000000000000000" pitchFamily="2" charset="2"/>
              </a:rPr>
              <a:t> </a:t>
            </a:r>
            <a:r>
              <a:rPr lang="en-US" sz="2000" dirty="0" smtClean="0">
                <a:solidFill>
                  <a:schemeClr val="accent2"/>
                </a:solidFill>
                <a:latin typeface="Georgia" panose="02040502050405020303" pitchFamily="18" charset="0"/>
              </a:rPr>
              <a:t>Disappointed </a:t>
            </a:r>
            <a:r>
              <a:rPr lang="en-US" sz="2000" dirty="0">
                <a:solidFill>
                  <a:schemeClr val="accent2"/>
                </a:solidFill>
                <a:latin typeface="Georgia" panose="02040502050405020303" pitchFamily="18" charset="0"/>
              </a:rPr>
              <a:t>in Arab neighbors, </a:t>
            </a:r>
            <a:r>
              <a:rPr lang="en-US" sz="2000" dirty="0" smtClean="0">
                <a:solidFill>
                  <a:schemeClr val="accent2"/>
                </a:solidFill>
                <a:latin typeface="Georgia" panose="02040502050405020303" pitchFamily="18" charset="0"/>
              </a:rPr>
              <a:t> 	PLO turned </a:t>
            </a:r>
            <a:r>
              <a:rPr lang="en-US" sz="2000" dirty="0">
                <a:solidFill>
                  <a:schemeClr val="accent2"/>
                </a:solidFill>
                <a:latin typeface="Georgia" panose="02040502050405020303" pitchFamily="18" charset="0"/>
              </a:rPr>
              <a:t>to terrorism </a:t>
            </a:r>
            <a:r>
              <a:rPr lang="en-US" sz="2000" dirty="0" smtClean="0">
                <a:solidFill>
                  <a:schemeClr val="accent2"/>
                </a:solidFill>
                <a:latin typeface="Georgia" panose="02040502050405020303" pitchFamily="18" charset="0"/>
              </a:rPr>
              <a:t>	against </a:t>
            </a:r>
            <a:r>
              <a:rPr lang="en-US" sz="2000" dirty="0">
                <a:solidFill>
                  <a:schemeClr val="accent2"/>
                </a:solidFill>
                <a:latin typeface="Georgia" panose="02040502050405020303" pitchFamily="18" charset="0"/>
              </a:rPr>
              <a:t>Israel </a:t>
            </a:r>
          </a:p>
          <a:p>
            <a:pPr marL="342900" lvl="2" indent="-342900">
              <a:spcBef>
                <a:spcPts val="1000"/>
              </a:spcBef>
              <a:buFont typeface="Wingdings" panose="05000000000000000000" pitchFamily="2" charset="2"/>
              <a:buChar char="v"/>
            </a:pPr>
            <a:endParaRPr lang="en-US" dirty="0">
              <a:solidFill>
                <a:schemeClr val="accent1">
                  <a:lumMod val="75000"/>
                </a:schemeClr>
              </a:solidFill>
              <a:latin typeface="Georgia" panose="02040502050405020303" pitchFamily="18" charset="0"/>
            </a:endParaRPr>
          </a:p>
          <a:p>
            <a:pPr marL="0" indent="0">
              <a:buNone/>
            </a:pPr>
            <a:endParaRPr lang="en-US" sz="2400"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 y="0"/>
            <a:ext cx="7457403" cy="6858000"/>
          </a:xfrm>
          <a:ln w="3175">
            <a:solidFill>
              <a:schemeClr val="tx1"/>
            </a:solidFill>
          </a:ln>
        </p:spPr>
      </p:pic>
    </p:spTree>
    <p:extLst>
      <p:ext uri="{BB962C8B-B14F-4D97-AF65-F5344CB8AC3E}">
        <p14:creationId xmlns:p14="http://schemas.microsoft.com/office/powerpoint/2010/main" val="12084731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B52120D7-955B-415D-A3E5-6C96AFBA3F29}"/>
</file>

<file path=customXml/itemProps2.xml><?xml version="1.0" encoding="utf-8"?>
<ds:datastoreItem xmlns:ds="http://schemas.openxmlformats.org/officeDocument/2006/customXml" ds:itemID="{B7884ED9-3A93-4D51-8C1E-A99629B91328}"/>
</file>

<file path=customXml/itemProps3.xml><?xml version="1.0" encoding="utf-8"?>
<ds:datastoreItem xmlns:ds="http://schemas.openxmlformats.org/officeDocument/2006/customXml" ds:itemID="{6FD1A8AF-EB6B-4A18-AA15-6D142E66A813}"/>
</file>

<file path=docProps/app.xml><?xml version="1.0" encoding="utf-8"?>
<Properties xmlns="http://schemas.openxmlformats.org/officeDocument/2006/extended-properties" xmlns:vt="http://schemas.openxmlformats.org/officeDocument/2006/docPropsVTypes">
  <TotalTime>139</TotalTime>
  <Words>1014</Words>
  <Application>Microsoft Office PowerPoint</Application>
  <PresentationFormat>Widescreen</PresentationFormat>
  <Paragraphs>128</Paragraphs>
  <Slides>26</Slides>
  <Notes>8</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Calibri Light</vt:lpstr>
      <vt:lpstr>Georgia</vt:lpstr>
      <vt:lpstr>Wingdings</vt:lpstr>
      <vt:lpstr>Office Theme</vt:lpstr>
      <vt:lpstr>Pulitzer Prize for International Reporting</vt:lpstr>
      <vt:lpstr>Media Bias Today</vt:lpstr>
      <vt:lpstr>UNSCOP 1947</vt:lpstr>
      <vt:lpstr>UNSCOP 1947</vt:lpstr>
      <vt:lpstr>UN Resolution 181</vt:lpstr>
      <vt:lpstr>First Arab-Israeli War, 1948-49</vt:lpstr>
      <vt:lpstr>PowerPoint Presentation</vt:lpstr>
      <vt:lpstr>The Six Day War, 1967</vt:lpstr>
      <vt:lpstr>Post- ‘67</vt:lpstr>
      <vt:lpstr>Camp David Accords, 1978</vt:lpstr>
      <vt:lpstr>Sadat Assassinated  Muslim Brotherhood Jailed</vt:lpstr>
      <vt:lpstr>Al-Zawahiri &amp; Osama Bin Laden</vt:lpstr>
      <vt:lpstr>PowerPoint Presentation</vt:lpstr>
      <vt:lpstr>Intifada, 1987</vt:lpstr>
      <vt:lpstr>Oslo Accords, 1993</vt:lpstr>
      <vt:lpstr>Oslo Accords, 1993 </vt:lpstr>
      <vt:lpstr>Oslo Accords, 1993 </vt:lpstr>
      <vt:lpstr>Rabin  Nobel Peace Prize  Assassination</vt:lpstr>
      <vt:lpstr>2nd Intifada (2000-2005)   West Bank Wall </vt:lpstr>
      <vt:lpstr>PowerPoint Presentation</vt:lpstr>
      <vt:lpstr>3 Roadblocks to Peace</vt:lpstr>
      <vt:lpstr>Refugees</vt:lpstr>
      <vt:lpstr>Settlements in WB</vt:lpstr>
      <vt:lpstr>Settlements in WB</vt:lpstr>
      <vt:lpstr>Are Settlements Legal?</vt:lpstr>
      <vt:lpstr>Summary…</vt:lpstr>
    </vt:vector>
  </TitlesOfParts>
  <Company>Georgia Southern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Pulitzer Prize for International Reporting</dc:title>
  <dc:creator>D Jason Slone</dc:creator>
  <cp:lastModifiedBy>D Jason Slone</cp:lastModifiedBy>
  <cp:revision>20</cp:revision>
  <dcterms:created xsi:type="dcterms:W3CDTF">2019-12-03T17:49:13Z</dcterms:created>
  <dcterms:modified xsi:type="dcterms:W3CDTF">2020-05-12T15:59:13Z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