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57" r:id="rId3"/>
    <p:sldId id="259" r:id="rId4"/>
    <p:sldId id="262" r:id="rId5"/>
    <p:sldId id="264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>
      <p:cViewPr varScale="1">
        <p:scale>
          <a:sx n="67" d="100"/>
          <a:sy n="67" d="100"/>
        </p:scale>
        <p:origin x="6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F57AA7-C3F3-4FFD-B6D7-A7D6485096B5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7E5A0-874D-46DC-9024-13A467FDB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923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805E2-5C24-48E8-A826-02A5627AAE8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884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805E2-5C24-48E8-A826-02A5627AAE8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4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805E2-5C24-48E8-A826-02A5627AAE8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852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805E2-5C24-48E8-A826-02A5627AAE8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16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805E2-5C24-48E8-A826-02A5627AAE8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378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5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870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030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429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98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509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421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33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395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14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82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194CA-6FB7-4D69-8B6A-C57D0B96AB6C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C6CF0-9178-402C-96C2-33908E815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909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814637"/>
            <a:ext cx="10515600" cy="33623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smtClean="0"/>
              <a:t>Flash Forward!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3086716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UNSCOP 1947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577" y="1825625"/>
            <a:ext cx="6993228" cy="435133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UNSCOP report: Partition 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56% land for Israel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Jerusalem for neither</a:t>
            </a:r>
            <a:endParaRPr lang="en-US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Sent to UN General Assembly for vote</a:t>
            </a:r>
          </a:p>
          <a:p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UN General Assembly voted 11/29/47</a:t>
            </a:r>
          </a:p>
          <a:p>
            <a:endParaRPr lang="en-US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US had a </a:t>
            </a:r>
            <a:r>
              <a:rPr lang="en-US" u="sng" dirty="0" smtClean="0">
                <a:solidFill>
                  <a:srgbClr val="0070C0"/>
                </a:solidFill>
                <a:latin typeface="Georgia" panose="02040502050405020303" pitchFamily="18" charset="0"/>
              </a:rPr>
              <a:t>major</a:t>
            </a:r>
            <a:r>
              <a:rPr lang="en-US" dirty="0" smtClean="0">
                <a:solidFill>
                  <a:srgbClr val="0070C0"/>
                </a:solidFill>
                <a:latin typeface="Georgia" panose="02040502050405020303" pitchFamily="18" charset="0"/>
              </a:rPr>
              <a:t> influence on the vote</a:t>
            </a:r>
          </a:p>
          <a:p>
            <a:pPr lvl="1"/>
            <a:r>
              <a:rPr lang="en-US" i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“Bribed” many countries (the “banana republics” in Latin America)</a:t>
            </a:r>
          </a:p>
          <a:p>
            <a:endParaRPr lang="en-US" dirty="0"/>
          </a:p>
        </p:txBody>
      </p:sp>
      <p:pic>
        <p:nvPicPr>
          <p:cNvPr id="2052" name="Picture 4" descr="Image result for harry truman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7" b="921"/>
          <a:stretch/>
        </p:blipFill>
        <p:spPr bwMode="auto">
          <a:xfrm>
            <a:off x="6800046" y="1157288"/>
            <a:ext cx="5241700" cy="438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50805" y="5715298"/>
            <a:ext cx="4643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C00000"/>
                </a:solidFill>
              </a:rPr>
              <a:t>US President Harry S. Truman</a:t>
            </a:r>
            <a:endParaRPr lang="en-US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112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UN Resolution 181</a:t>
            </a:r>
            <a:endParaRPr lang="en-US" u="sng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9106" y="1542290"/>
            <a:ext cx="6013361" cy="4832752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US" sz="3000" dirty="0" smtClean="0">
              <a:solidFill>
                <a:schemeClr val="accent6"/>
              </a:solidFill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3000" dirty="0" smtClean="0">
                <a:solidFill>
                  <a:srgbClr val="006699"/>
                </a:solidFill>
                <a:latin typeface="Georgia" panose="02040502050405020303" pitchFamily="18" charset="0"/>
              </a:rPr>
              <a:t>November 29, 1947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600" i="1" dirty="0">
                <a:solidFill>
                  <a:srgbClr val="006699"/>
                </a:solidFill>
                <a:latin typeface="Georgia" panose="02040502050405020303" pitchFamily="18" charset="0"/>
              </a:rPr>
              <a:t>E</a:t>
            </a:r>
            <a:r>
              <a:rPr lang="en-US" sz="2600" i="1" dirty="0" smtClean="0">
                <a:solidFill>
                  <a:srgbClr val="006699"/>
                </a:solidFill>
                <a:latin typeface="Georgia" panose="02040502050405020303" pitchFamily="18" charset="0"/>
              </a:rPr>
              <a:t>ffective May 15, 1948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rgbClr val="006699"/>
                </a:solidFill>
                <a:latin typeface="Georgia" panose="02040502050405020303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3000" dirty="0" smtClean="0">
                <a:solidFill>
                  <a:srgbClr val="006699"/>
                </a:solidFill>
                <a:latin typeface="Georgia" panose="02040502050405020303" pitchFamily="18" charset="0"/>
              </a:rPr>
              <a:t>Major Arab opposition in Palestine and neighboring countries</a:t>
            </a:r>
          </a:p>
          <a:p>
            <a:pPr marL="0" indent="0">
              <a:buNone/>
            </a:pPr>
            <a:endParaRPr lang="en-US" sz="3000" b="1" dirty="0" smtClean="0">
              <a:solidFill>
                <a:srgbClr val="006699"/>
              </a:solidFill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3000" dirty="0" smtClean="0">
                <a:solidFill>
                  <a:srgbClr val="006699"/>
                </a:solidFill>
                <a:latin typeface="Georgia" panose="02040502050405020303" pitchFamily="18" charset="0"/>
              </a:rPr>
              <a:t> Jewish declaration of the State of Israel, May 15, 1948</a:t>
            </a:r>
            <a:endParaRPr lang="en-US" sz="3000" b="1" dirty="0" smtClean="0">
              <a:solidFill>
                <a:srgbClr val="006699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6699"/>
                </a:solidFill>
              </a:rPr>
              <a:t> </a:t>
            </a:r>
            <a:endParaRPr lang="en-US" sz="1800" dirty="0" smtClean="0">
              <a:solidFill>
                <a:srgbClr val="006699"/>
              </a:solidFill>
            </a:endParaRP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377" y="2361"/>
            <a:ext cx="5533623" cy="6855639"/>
          </a:xfr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349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4775"/>
            <a:ext cx="10515600" cy="809625"/>
          </a:xfrm>
        </p:spPr>
        <p:txBody>
          <a:bodyPr>
            <a:normAutofit/>
          </a:bodyPr>
          <a:lstStyle/>
          <a:p>
            <a:pPr algn="ctr"/>
            <a:r>
              <a:rPr lang="en-US" sz="36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First Arab-Israeli War, 1948-49</a:t>
            </a:r>
            <a:endParaRPr lang="en-US" sz="3600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39786" y="735047"/>
            <a:ext cx="5157787" cy="823912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>
                <a:solidFill>
                  <a:srgbClr val="00B050"/>
                </a:solidFill>
                <a:latin typeface="Georgia" panose="02040502050405020303" pitchFamily="18" charset="0"/>
              </a:rPr>
              <a:t>UN-Proposed Israel and Palestine before the War</a:t>
            </a:r>
            <a:endParaRPr lang="en-US" sz="2000" dirty="0">
              <a:solidFill>
                <a:srgbClr val="00B050"/>
              </a:solidFill>
              <a:latin typeface="Georgia" panose="02040502050405020303" pitchFamily="18" charset="0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99" y="1544672"/>
            <a:ext cx="5219401" cy="5258083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72200" y="735047"/>
            <a:ext cx="5183188" cy="823912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>
                <a:solidFill>
                  <a:srgbClr val="00B050"/>
                </a:solidFill>
                <a:latin typeface="Georgia" panose="02040502050405020303" pitchFamily="18" charset="0"/>
              </a:rPr>
              <a:t>After the War, No Palestine:  Gaza to Egypt, West Bank to Jordan</a:t>
            </a:r>
            <a:endParaRPr lang="en-US" sz="2000" dirty="0">
              <a:solidFill>
                <a:srgbClr val="00B050"/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625" y="1558960"/>
            <a:ext cx="4931763" cy="5243796"/>
          </a:xfrm>
        </p:spPr>
      </p:pic>
    </p:spTree>
    <p:extLst>
      <p:ext uri="{BB962C8B-B14F-4D97-AF65-F5344CB8AC3E}">
        <p14:creationId xmlns:p14="http://schemas.microsoft.com/office/powerpoint/2010/main" val="164443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9093" y="447585"/>
            <a:ext cx="5710707" cy="5347908"/>
          </a:xfrm>
        </p:spPr>
        <p:txBody>
          <a:bodyPr>
            <a:normAutofit/>
          </a:bodyPr>
          <a:lstStyle/>
          <a:p>
            <a:endParaRPr lang="en-US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u="sng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First Arab-Israeli war, 1948-49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:</a:t>
            </a:r>
            <a:endParaRPr lang="en-US" u="sng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 One million Palestinian refugees fled to neighboring countries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4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The “</a:t>
            </a:r>
            <a:r>
              <a:rPr lang="en-US" sz="2000" i="1" dirty="0" err="1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nakbah</a:t>
            </a:r>
            <a:r>
              <a:rPr lang="en-US" sz="2000" i="1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” (catastrophe) for Arabs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sz="2000" i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i="1" dirty="0" smtClean="0">
                <a:solidFill>
                  <a:srgbClr val="0070C0"/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“War of Independence” for Israelis</a:t>
            </a:r>
            <a:endParaRPr lang="en-US" sz="2000" i="1" dirty="0" smtClean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4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Jordan took control of  the West Bank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Egypt took control of the Gaza Strip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400" dirty="0" smtClean="0">
              <a:solidFill>
                <a:schemeClr val="accent2"/>
              </a:solidFill>
              <a:latin typeface="Georgia" panose="02040502050405020303" pitchFamily="18" charset="0"/>
              <a:sym typeface="Wingdings" panose="05000000000000000000" pitchFamily="2" charset="2"/>
            </a:endParaRPr>
          </a:p>
          <a:p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25" y="-1"/>
            <a:ext cx="6048376" cy="6860423"/>
          </a:xfr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3041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48530" y="125078"/>
            <a:ext cx="5139195" cy="1325563"/>
          </a:xfrm>
        </p:spPr>
        <p:txBody>
          <a:bodyPr>
            <a:normAutofit/>
          </a:bodyPr>
          <a:lstStyle/>
          <a:p>
            <a:pPr algn="r"/>
            <a:r>
              <a:rPr lang="en-US" sz="36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The Six Day War, 1967</a:t>
            </a:r>
            <a:endParaRPr lang="en-US" sz="3600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90953" y="1798578"/>
            <a:ext cx="5701048" cy="505942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Israel attacked by Egypt, Syria, Jordan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Israel won the war in 6 days, and took control of more land 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“Occupied Territories”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(OTs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) – Gaza 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and West Bank 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11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    </a:t>
            </a: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Israel </a:t>
            </a:r>
            <a:r>
              <a:rPr lang="en-US" sz="2000" dirty="0">
                <a:solidFill>
                  <a:schemeClr val="accent6"/>
                </a:solidFill>
                <a:latin typeface="Georgia" panose="02040502050405020303" pitchFamily="18" charset="0"/>
              </a:rPr>
              <a:t>seized </a:t>
            </a: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Gaza and West Bank from  </a:t>
            </a:r>
          </a:p>
          <a:p>
            <a:pPr marL="0" lvl="0" indent="0">
              <a:buNone/>
            </a:pPr>
            <a:r>
              <a:rPr lang="en-US" sz="2000" dirty="0">
                <a:solidFill>
                  <a:schemeClr val="accent6"/>
                </a:solidFill>
                <a:latin typeface="Georgia" panose="02040502050405020303" pitchFamily="18" charset="0"/>
              </a:rPr>
              <a:t> </a:t>
            </a: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              Egypt and Jordan</a:t>
            </a:r>
          </a:p>
          <a:p>
            <a:pPr marL="0" lvl="0" indent="0">
              <a:buNone/>
            </a:pPr>
            <a:endParaRPr lang="en-US" sz="1100" dirty="0" smtClean="0">
              <a:solidFill>
                <a:schemeClr val="accent6"/>
              </a:solidFill>
              <a:latin typeface="Georgia" panose="02040502050405020303" pitchFamily="18" charset="0"/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    </a:t>
            </a: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Israel </a:t>
            </a:r>
            <a:r>
              <a:rPr lang="en-US" sz="2000" dirty="0">
                <a:solidFill>
                  <a:schemeClr val="accent6"/>
                </a:solidFill>
                <a:latin typeface="Georgia" panose="02040502050405020303" pitchFamily="18" charset="0"/>
              </a:rPr>
              <a:t>placed </a:t>
            </a: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Gaza and West Bank under </a:t>
            </a:r>
          </a:p>
          <a:p>
            <a:pPr marL="0" lvl="0" indent="0">
              <a:buNone/>
            </a:pPr>
            <a:r>
              <a:rPr lang="en-US" sz="2000" dirty="0">
                <a:solidFill>
                  <a:schemeClr val="accent6"/>
                </a:solidFill>
                <a:latin typeface="Georgia" panose="02040502050405020303" pitchFamily="18" charset="0"/>
              </a:rPr>
              <a:t> </a:t>
            </a:r>
            <a:r>
              <a:rPr lang="en-US" sz="2000" dirty="0" smtClean="0">
                <a:solidFill>
                  <a:schemeClr val="accent6"/>
                </a:solidFill>
                <a:latin typeface="Georgia" panose="02040502050405020303" pitchFamily="18" charset="0"/>
              </a:rPr>
              <a:t>               military control</a:t>
            </a:r>
            <a:endParaRPr lang="en-US" sz="2000" dirty="0">
              <a:solidFill>
                <a:schemeClr val="accent6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en-US" u="sng" dirty="0">
              <a:solidFill>
                <a:schemeClr val="accent6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4" descr="Image result for israel after 6 day war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490954" cy="68580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24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8C33F6BB-A336-4BDF-8B21-0323764DBAA5}"/>
</file>

<file path=customXml/itemProps2.xml><?xml version="1.0" encoding="utf-8"?>
<ds:datastoreItem xmlns:ds="http://schemas.openxmlformats.org/officeDocument/2006/customXml" ds:itemID="{C6C669B7-C8DA-4D0A-8AB2-1CF52D045D5D}"/>
</file>

<file path=customXml/itemProps3.xml><?xml version="1.0" encoding="utf-8"?>
<ds:datastoreItem xmlns:ds="http://schemas.openxmlformats.org/officeDocument/2006/customXml" ds:itemID="{57C22A6A-6DF2-4C2D-A885-216965F809C4}"/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234</Words>
  <Application>Microsoft Office PowerPoint</Application>
  <PresentationFormat>Widescreen</PresentationFormat>
  <Paragraphs>50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Georgia</vt:lpstr>
      <vt:lpstr>Wingdings</vt:lpstr>
      <vt:lpstr>Office Theme</vt:lpstr>
      <vt:lpstr>PowerPoint Presentation</vt:lpstr>
      <vt:lpstr>UNSCOP 1947</vt:lpstr>
      <vt:lpstr>UN Resolution 181</vt:lpstr>
      <vt:lpstr>First Arab-Israeli War, 1948-49</vt:lpstr>
      <vt:lpstr>PowerPoint Presentation</vt:lpstr>
      <vt:lpstr>The Six Day War, 1967</vt:lpstr>
    </vt:vector>
  </TitlesOfParts>
  <Company>Georgia Southern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 Jason Slone</dc:creator>
  <cp:lastModifiedBy>D Jason Slone</cp:lastModifiedBy>
  <cp:revision>3</cp:revision>
  <dcterms:created xsi:type="dcterms:W3CDTF">2020-01-19T12:46:13Z</dcterms:created>
  <dcterms:modified xsi:type="dcterms:W3CDTF">2020-01-19T13:11:26Z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