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5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98" r:id="rId2"/>
    <p:sldId id="343" r:id="rId3"/>
    <p:sldId id="345" r:id="rId4"/>
    <p:sldId id="314" r:id="rId5"/>
    <p:sldId id="277" r:id="rId6"/>
    <p:sldId id="275" r:id="rId7"/>
    <p:sldId id="272" r:id="rId8"/>
    <p:sldId id="266" r:id="rId9"/>
    <p:sldId id="265" r:id="rId10"/>
    <p:sldId id="2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307"/>
    <p:restoredTop sz="95921"/>
  </p:normalViewPr>
  <p:slideViewPr>
    <p:cSldViewPr snapToGrid="0" snapToObjects="1">
      <p:cViewPr varScale="1">
        <p:scale>
          <a:sx n="95" d="100"/>
          <a:sy n="95" d="100"/>
        </p:scale>
        <p:origin x="6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83516-046D-F942-8047-BC334CE01D4C}" type="datetimeFigureOut">
              <a:rPr lang="en-US" smtClean="0"/>
              <a:t>1/29/21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FCA4C-C9E6-664D-B3E6-E25B4391D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404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>
            <a:extLst>
              <a:ext uri="{FF2B5EF4-FFF2-40B4-BE49-F238E27FC236}">
                <a16:creationId xmlns:a16="http://schemas.microsoft.com/office/drawing/2014/main" id="{B257A128-0DE6-9747-A9A6-0493950EBB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0F54D52-16EE-8B40-BED1-3CE5656454F7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124931" name="Rectangle 2">
            <a:extLst>
              <a:ext uri="{FF2B5EF4-FFF2-40B4-BE49-F238E27FC236}">
                <a16:creationId xmlns:a16="http://schemas.microsoft.com/office/drawing/2014/main" id="{7CA5B454-C663-3D4A-B465-F68EEC5E4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>
            <a:extLst>
              <a:ext uri="{FF2B5EF4-FFF2-40B4-BE49-F238E27FC236}">
                <a16:creationId xmlns:a16="http://schemas.microsoft.com/office/drawing/2014/main" id="{7BD4B7E0-A01B-1F4B-9F65-94A852836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" pitchFamily="2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3473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30324A-B410-934A-9858-DD5AEE0A7AC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04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00AE4-7EE4-E54D-A069-0DC32F916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60AAC4-FFD7-914E-A25E-C38B8A708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6EC4A0-BA94-0440-B9A8-39E371915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81C52-EA2D-EA4E-BE80-9E2034E87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BBDE5-971F-9843-BBF5-D0377513E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5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409E6-097A-0442-96F0-C4EEC1625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D1AC2A-5533-CF4C-9942-1A77D2EAF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CB96C9-1F6E-0341-8C47-A9074092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FC060-5037-9240-9056-271D1F175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09282-4405-9A43-9885-EA6DF01BF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33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321DDA-092E-354C-BCF1-5BA21897B2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1FB439-C5CE-8E41-ABDD-2163C84D91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48D02-6E84-F049-87BF-DD0B01C42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86CDC-32BA-C147-A401-86357FB7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9D80B-F698-5A4D-BF01-9B724794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240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59386-BE32-4A40-88CB-427DE9D65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A9087-2D20-904C-A00B-999C3C636A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0580A-8815-CD43-A751-466835A24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6A7AD-A946-9147-8AE9-2A3327572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BA327-589B-AC4A-9363-686C74353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71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85878-80AC-3D44-B2A2-A1393ECF9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B68286-9111-3F40-BBEC-5579EE23B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CCA3E-E322-1A44-A873-3308AA444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A4779-8E7D-C74D-B067-2AC3128A2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3A22D-99B7-F341-BEF0-07DC9131A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009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D8C32-4E08-F143-9AAA-4D7704A64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6AAFD5-3E1A-7640-8B58-6AA06CBC7E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929EC5-2E1F-E647-A566-ED4AA604C9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0F36EC-AE41-A443-8CF2-DF2B15B4F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92FE8-C920-184A-9B30-A676DA3D9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7E686-0739-BF48-909D-4C52771E8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2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F9C99-AE7D-5C45-B1AA-22528758B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8F999-61B4-2A4E-82D8-4ADFAEBC9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A047A7-A409-3147-93BB-69F47C2491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9E68D-BE19-6040-B686-9B4FF8E57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26E475-5116-F146-80CD-F38E22102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283300-7A96-394D-895F-8B7FB91CA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75209B-9895-384D-B3B1-38030ABD5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071AEA-5C4C-BE4B-B52B-CBA25BC1D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DD0AA-195B-654C-91A2-FBA799333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051585-5804-2741-9723-E40256CE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A8A48D-CDDA-E04E-BAEF-97898B704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9E1A3F-36DB-DD4A-A886-DA4BFE6F2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2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EB371-7FE6-924A-B247-2AB611923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014D71-6CF2-3942-813B-6EF346E1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3465BE-A726-BC4C-9300-A1766E392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59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2F136-F338-0C49-98A0-DFDACCEA9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B6925-1644-1F4E-832A-864130BA4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44ED83-D5FB-5C42-8695-0E0378C4C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13E5B-3865-384D-B7AC-0B194F7E7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B1E9CD-5CCF-304B-8391-FDF8D9CDA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6BBB7-E9C7-1C45-94A5-48D2FBCEB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38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3B1BE-C45A-2449-BEEC-73A1032E5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28CD9-9349-0242-9E59-132AC294D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7E6392-8100-E243-B000-36F2CC33A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3D2AB-C4D1-564C-85E3-BB18A326D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9741B6-6144-DF4C-A709-06824D74E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F26CB-F534-CC43-A057-3DC122F4B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62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AA997B-70C9-464E-961A-F52B834DA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5BDC0-6CFC-D242-86AA-ED5294A8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404CA-FF49-1B45-B7F9-3C64D3FAD4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7C7F-D2CF-144A-911B-FF6799A12CCD}" type="datetimeFigureOut">
              <a:rPr lang="en-US" smtClean="0"/>
              <a:t>1/29/21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D59E2-5EB2-1844-AE30-4D98362D84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9C61E-A7DE-194F-9EF3-D12BF3EA4F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87F85-E35E-3340-B173-C096711AF8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01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>
            <a:extLst>
              <a:ext uri="{FF2B5EF4-FFF2-40B4-BE49-F238E27FC236}">
                <a16:creationId xmlns:a16="http://schemas.microsoft.com/office/drawing/2014/main" id="{47D7147F-B68C-9B4A-BD6A-7F0CC348A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33401"/>
            <a:ext cx="7848600" cy="701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1538288" indent="-1538288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sz="2000" b="1" dirty="0"/>
              <a:t>	An Overview of Zero-Order, First-Order, and Simple Second-Order Reactions</a:t>
            </a:r>
          </a:p>
        </p:txBody>
      </p:sp>
      <p:graphicFrame>
        <p:nvGraphicFramePr>
          <p:cNvPr id="32988" name="Group 220">
            <a:extLst>
              <a:ext uri="{FF2B5EF4-FFF2-40B4-BE49-F238E27FC236}">
                <a16:creationId xmlns:a16="http://schemas.microsoft.com/office/drawing/2014/main" id="{D6A6E08C-30BC-0046-8590-6599507F2C1D}"/>
              </a:ext>
            </a:extLst>
          </p:cNvPr>
          <p:cNvGraphicFramePr>
            <a:graphicFrameLocks noGrp="1"/>
          </p:cNvGraphicFramePr>
          <p:nvPr/>
        </p:nvGraphicFramePr>
        <p:xfrm>
          <a:off x="2057400" y="1371600"/>
          <a:ext cx="7924800" cy="3429002"/>
        </p:xfrm>
        <a:graphic>
          <a:graphicData uri="http://schemas.openxmlformats.org/drawingml/2006/table">
            <a:tbl>
              <a:tblPr/>
              <a:tblGrid>
                <a:gridCol w="222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3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3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5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1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Zero Order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First Order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Second Order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Rate law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rate =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rate =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[A]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rate =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[A]</a:t>
                      </a:r>
                      <a:r>
                        <a:rPr kumimoji="0" lang="en-US" altLang="en-US" sz="16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2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6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Units for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mol/L·s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1/s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L/mol·s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3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Half-life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3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Integrated rate law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   in straight-line form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[A]</a:t>
                      </a:r>
                      <a:r>
                        <a:rPr kumimoji="0" lang="en-US" altLang="en-US" sz="16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= -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+ [A]</a:t>
                      </a:r>
                      <a:r>
                        <a:rPr kumimoji="0" lang="en-US" altLang="en-US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ln[A]</a:t>
                      </a:r>
                      <a:r>
                        <a:rPr kumimoji="0" lang="en-US" altLang="en-US" sz="16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= -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+ ln[A]</a:t>
                      </a:r>
                      <a:r>
                        <a:rPr kumimoji="0" lang="en-US" altLang="en-US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Plot for straight line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[A]</a:t>
                      </a:r>
                      <a:r>
                        <a:rPr kumimoji="0" lang="en-US" altLang="en-US" sz="16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vs.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ln[A]</a:t>
                      </a:r>
                      <a:r>
                        <a:rPr kumimoji="0" lang="en-US" altLang="en-US" sz="1600" b="0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vs.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       vs.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54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Slope, 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y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 intercept</a:t>
                      </a: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charset="0"/>
                          <a:ea typeface="ＭＳ Ｐゴシック" pitchFamily="34" charset="-128"/>
                        </a:rPr>
                        <a:t>–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, [A]</a:t>
                      </a:r>
                      <a:r>
                        <a:rPr kumimoji="0" lang="en-US" altLang="en-US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charset="0"/>
                          <a:ea typeface="ＭＳ Ｐゴシック" pitchFamily="34" charset="-128"/>
                        </a:rPr>
                        <a:t>–</a:t>
                      </a: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, ln[A]</a:t>
                      </a:r>
                      <a:r>
                        <a:rPr kumimoji="0" lang="en-US" altLang="en-US" sz="16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0</a:t>
                      </a:r>
                      <a:endParaRPr kumimoji="0" lang="en-US" altLang="en-US" sz="16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k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ＭＳ Ｐゴシック" pitchFamily="34" charset="-128"/>
                          <a:cs typeface="Arial" pitchFamily="34" charset="0"/>
                        </a:rPr>
                        <a:t>, </a:t>
                      </a:r>
                      <a:endParaRPr kumimoji="0" lang="en-US" altLang="en-US" sz="1600" b="0" i="1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12" marB="4571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55329" name="Group 221">
            <a:extLst>
              <a:ext uri="{FF2B5EF4-FFF2-40B4-BE49-F238E27FC236}">
                <a16:creationId xmlns:a16="http://schemas.microsoft.com/office/drawing/2014/main" id="{C2E415C2-4DC5-3E49-8BE0-249646B9385E}"/>
              </a:ext>
            </a:extLst>
          </p:cNvPr>
          <p:cNvGrpSpPr>
            <a:grpSpLocks/>
          </p:cNvGrpSpPr>
          <p:nvPr/>
        </p:nvGrpSpPr>
        <p:grpSpPr bwMode="auto">
          <a:xfrm>
            <a:off x="4267201" y="2514600"/>
            <a:ext cx="5432425" cy="2205038"/>
            <a:chOff x="1728" y="1584"/>
            <a:chExt cx="3422" cy="1389"/>
          </a:xfrm>
        </p:grpSpPr>
        <p:grpSp>
          <p:nvGrpSpPr>
            <p:cNvPr id="55331" name="Group 101">
              <a:extLst>
                <a:ext uri="{FF2B5EF4-FFF2-40B4-BE49-F238E27FC236}">
                  <a16:creationId xmlns:a16="http://schemas.microsoft.com/office/drawing/2014/main" id="{9065F50D-BEA4-AD42-A528-0BCD6596C4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1584"/>
              <a:ext cx="322" cy="397"/>
              <a:chOff x="1211" y="3759"/>
              <a:chExt cx="322" cy="397"/>
            </a:xfrm>
          </p:grpSpPr>
          <p:sp>
            <p:nvSpPr>
              <p:cNvPr id="55352" name="Text Box 99">
                <a:extLst>
                  <a:ext uri="{FF2B5EF4-FFF2-40B4-BE49-F238E27FC236}">
                    <a16:creationId xmlns:a16="http://schemas.microsoft.com/office/drawing/2014/main" id="{D87A2479-98E3-854E-A020-5974D37F96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1" y="3759"/>
                <a:ext cx="322" cy="3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n-US" altLang="en-US" sz="1600"/>
                  <a:t>[A]</a:t>
                </a:r>
                <a:r>
                  <a:rPr lang="en-US" altLang="en-US" sz="1600" baseline="-25000"/>
                  <a:t>0</a:t>
                </a:r>
                <a:endParaRPr lang="en-US" altLang="en-US" sz="1600"/>
              </a:p>
              <a:p>
                <a:pPr algn="ctr">
                  <a:spcBef>
                    <a:spcPct val="20000"/>
                  </a:spcBef>
                </a:pPr>
                <a:r>
                  <a:rPr lang="en-US" altLang="en-US" sz="1600"/>
                  <a:t>2</a:t>
                </a:r>
                <a:r>
                  <a:rPr lang="en-US" altLang="en-US" sz="1600" i="1"/>
                  <a:t>k</a:t>
                </a:r>
                <a:endParaRPr lang="en-US" altLang="en-US" sz="1600"/>
              </a:p>
            </p:txBody>
          </p:sp>
          <p:sp>
            <p:nvSpPr>
              <p:cNvPr id="55353" name="Line 100">
                <a:extLst>
                  <a:ext uri="{FF2B5EF4-FFF2-40B4-BE49-F238E27FC236}">
                    <a16:creationId xmlns:a16="http://schemas.microsoft.com/office/drawing/2014/main" id="{808F7CBB-9E54-A84F-B716-D38C7702C4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984"/>
                <a:ext cx="2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32" name="Group 103">
              <a:extLst>
                <a:ext uri="{FF2B5EF4-FFF2-40B4-BE49-F238E27FC236}">
                  <a16:creationId xmlns:a16="http://schemas.microsoft.com/office/drawing/2014/main" id="{D89CD765-8239-2344-B4D8-55EA1EB31B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4" y="1584"/>
              <a:ext cx="322" cy="397"/>
              <a:chOff x="1211" y="3759"/>
              <a:chExt cx="322" cy="397"/>
            </a:xfrm>
          </p:grpSpPr>
          <p:sp>
            <p:nvSpPr>
              <p:cNvPr id="55350" name="Text Box 104">
                <a:extLst>
                  <a:ext uri="{FF2B5EF4-FFF2-40B4-BE49-F238E27FC236}">
                    <a16:creationId xmlns:a16="http://schemas.microsoft.com/office/drawing/2014/main" id="{286A8794-C98A-B24A-8D13-D1C54BE27B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1" y="3759"/>
                <a:ext cx="322" cy="3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20000"/>
                  </a:spcBef>
                </a:pPr>
                <a:r>
                  <a:rPr lang="en-US" altLang="en-US" sz="1600"/>
                  <a:t>ln 2</a:t>
                </a:r>
              </a:p>
              <a:p>
                <a:pPr algn="ctr">
                  <a:spcBef>
                    <a:spcPct val="20000"/>
                  </a:spcBef>
                </a:pPr>
                <a:r>
                  <a:rPr lang="en-US" altLang="en-US" sz="1600" i="1"/>
                  <a:t>k</a:t>
                </a:r>
                <a:endParaRPr lang="en-US" altLang="en-US" sz="1600"/>
              </a:p>
            </p:txBody>
          </p:sp>
          <p:sp>
            <p:nvSpPr>
              <p:cNvPr id="55351" name="Line 105">
                <a:extLst>
                  <a:ext uri="{FF2B5EF4-FFF2-40B4-BE49-F238E27FC236}">
                    <a16:creationId xmlns:a16="http://schemas.microsoft.com/office/drawing/2014/main" id="{E414B1EA-12E1-9546-95BA-53CD662B9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3984"/>
                <a:ext cx="2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33" name="Group 140">
              <a:extLst>
                <a:ext uri="{FF2B5EF4-FFF2-40B4-BE49-F238E27FC236}">
                  <a16:creationId xmlns:a16="http://schemas.microsoft.com/office/drawing/2014/main" id="{0B3594D8-E31C-6246-98A1-8FBB638946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42" y="1584"/>
              <a:ext cx="386" cy="381"/>
              <a:chOff x="1296" y="3699"/>
              <a:chExt cx="386" cy="381"/>
            </a:xfrm>
          </p:grpSpPr>
          <p:sp>
            <p:nvSpPr>
              <p:cNvPr id="55348" name="Text Box 107">
                <a:extLst>
                  <a:ext uri="{FF2B5EF4-FFF2-40B4-BE49-F238E27FC236}">
                    <a16:creationId xmlns:a16="http://schemas.microsoft.com/office/drawing/2014/main" id="{F485B4EC-DB04-3D41-A34E-0378A07229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" y="3699"/>
                <a:ext cx="386" cy="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10000"/>
                  </a:spcBef>
                </a:pPr>
                <a:r>
                  <a:rPr lang="en-US" altLang="en-US" sz="1600"/>
                  <a:t>1</a:t>
                </a:r>
              </a:p>
              <a:p>
                <a:pPr algn="ctr">
                  <a:spcBef>
                    <a:spcPct val="10000"/>
                  </a:spcBef>
                </a:pPr>
                <a:r>
                  <a:rPr lang="en-US" altLang="en-US" sz="1600" i="1"/>
                  <a:t>k[</a:t>
                </a:r>
                <a:r>
                  <a:rPr lang="en-US" altLang="en-US" sz="1600"/>
                  <a:t>A]</a:t>
                </a:r>
                <a:r>
                  <a:rPr lang="en-US" altLang="en-US" sz="1600" baseline="-25000"/>
                  <a:t>0</a:t>
                </a:r>
                <a:endParaRPr lang="en-US" altLang="en-US" sz="1600"/>
              </a:p>
            </p:txBody>
          </p:sp>
          <p:sp>
            <p:nvSpPr>
              <p:cNvPr id="55349" name="Line 108">
                <a:extLst>
                  <a:ext uri="{FF2B5EF4-FFF2-40B4-BE49-F238E27FC236}">
                    <a16:creationId xmlns:a16="http://schemas.microsoft.com/office/drawing/2014/main" id="{B6F14505-4441-E248-A062-1D177D4B2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5" y="3873"/>
                <a:ext cx="2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34" name="Group 139">
              <a:extLst>
                <a:ext uri="{FF2B5EF4-FFF2-40B4-BE49-F238E27FC236}">
                  <a16:creationId xmlns:a16="http://schemas.microsoft.com/office/drawing/2014/main" id="{780A409F-D248-5249-9A91-4E0944AB23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6" y="1920"/>
              <a:ext cx="994" cy="382"/>
              <a:chOff x="864" y="3670"/>
              <a:chExt cx="994" cy="382"/>
            </a:xfrm>
          </p:grpSpPr>
          <p:grpSp>
            <p:nvGrpSpPr>
              <p:cNvPr id="55341" name="Group 138">
                <a:extLst>
                  <a:ext uri="{FF2B5EF4-FFF2-40B4-BE49-F238E27FC236}">
                    <a16:creationId xmlns:a16="http://schemas.microsoft.com/office/drawing/2014/main" id="{89943E73-678D-D648-A424-F9672D51A5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3670"/>
                <a:ext cx="297" cy="381"/>
                <a:chOff x="874" y="3672"/>
                <a:chExt cx="297" cy="381"/>
              </a:xfrm>
            </p:grpSpPr>
            <p:sp>
              <p:nvSpPr>
                <p:cNvPr id="55346" name="Text Box 121">
                  <a:extLst>
                    <a:ext uri="{FF2B5EF4-FFF2-40B4-BE49-F238E27FC236}">
                      <a16:creationId xmlns:a16="http://schemas.microsoft.com/office/drawing/2014/main" id="{B733FED4-9D60-5D46-80F8-B5CCB797B8C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74" y="3672"/>
                  <a:ext cx="297" cy="3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10000"/>
                    </a:spcBef>
                  </a:pPr>
                  <a:r>
                    <a:rPr lang="en-US" altLang="en-US" sz="1600"/>
                    <a:t>1</a:t>
                  </a:r>
                </a:p>
                <a:p>
                  <a:pPr algn="ctr">
                    <a:spcBef>
                      <a:spcPct val="10000"/>
                    </a:spcBef>
                  </a:pPr>
                  <a:r>
                    <a:rPr lang="en-US" altLang="en-US" sz="1600" i="1"/>
                    <a:t>[</a:t>
                  </a:r>
                  <a:r>
                    <a:rPr lang="en-US" altLang="en-US" sz="1600"/>
                    <a:t>A]</a:t>
                  </a:r>
                  <a:r>
                    <a:rPr lang="en-US" altLang="en-US" sz="1600" i="1" baseline="-25000"/>
                    <a:t>t</a:t>
                  </a:r>
                  <a:endParaRPr lang="en-US" altLang="en-US" sz="1600" baseline="-25000"/>
                </a:p>
              </p:txBody>
            </p:sp>
            <p:sp>
              <p:nvSpPr>
                <p:cNvPr id="55347" name="Line 122">
                  <a:extLst>
                    <a:ext uri="{FF2B5EF4-FFF2-40B4-BE49-F238E27FC236}">
                      <a16:creationId xmlns:a16="http://schemas.microsoft.com/office/drawing/2014/main" id="{69FA1957-7FD4-AE4B-9F9F-366643D30A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99" y="3862"/>
                  <a:ext cx="24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5342" name="Text Box 123">
                <a:extLst>
                  <a:ext uri="{FF2B5EF4-FFF2-40B4-BE49-F238E27FC236}">
                    <a16:creationId xmlns:a16="http://schemas.microsoft.com/office/drawing/2014/main" id="{4BA64EE3-8260-8E4F-8845-D5DC1CBABA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2" y="3756"/>
                <a:ext cx="438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1600"/>
                  <a:t>= </a:t>
                </a:r>
                <a:r>
                  <a:rPr lang="en-US" altLang="en-US" sz="1600" i="1"/>
                  <a:t>kt +</a:t>
                </a:r>
                <a:endParaRPr lang="en-US" altLang="en-US" sz="1600"/>
              </a:p>
            </p:txBody>
          </p:sp>
          <p:grpSp>
            <p:nvGrpSpPr>
              <p:cNvPr id="55343" name="Group 137">
                <a:extLst>
                  <a:ext uri="{FF2B5EF4-FFF2-40B4-BE49-F238E27FC236}">
                    <a16:creationId xmlns:a16="http://schemas.microsoft.com/office/drawing/2014/main" id="{E2D63BC8-2FEF-E14E-9B36-7715AC5263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36" y="3671"/>
                <a:ext cx="322" cy="381"/>
                <a:chOff x="1536" y="3648"/>
                <a:chExt cx="322" cy="381"/>
              </a:xfrm>
            </p:grpSpPr>
            <p:sp>
              <p:nvSpPr>
                <p:cNvPr id="55344" name="Text Box 125">
                  <a:extLst>
                    <a:ext uri="{FF2B5EF4-FFF2-40B4-BE49-F238E27FC236}">
                      <a16:creationId xmlns:a16="http://schemas.microsoft.com/office/drawing/2014/main" id="{ABB86EB1-482D-1047-A3EE-50A1161E345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36" y="3648"/>
                  <a:ext cx="322" cy="3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10000"/>
                    </a:spcBef>
                  </a:pPr>
                  <a:r>
                    <a:rPr lang="en-US" altLang="en-US" sz="1600"/>
                    <a:t>1</a:t>
                  </a:r>
                </a:p>
                <a:p>
                  <a:pPr algn="ctr">
                    <a:spcBef>
                      <a:spcPct val="10000"/>
                    </a:spcBef>
                  </a:pPr>
                  <a:r>
                    <a:rPr lang="en-US" altLang="en-US" sz="1600" i="1"/>
                    <a:t>[</a:t>
                  </a:r>
                  <a:r>
                    <a:rPr lang="en-US" altLang="en-US" sz="1600"/>
                    <a:t>A]</a:t>
                  </a:r>
                  <a:r>
                    <a:rPr lang="en-US" altLang="en-US" sz="1600" i="1" baseline="-25000"/>
                    <a:t>0</a:t>
                  </a:r>
                  <a:endParaRPr lang="en-US" altLang="en-US" sz="1600" baseline="-25000"/>
                </a:p>
              </p:txBody>
            </p:sp>
            <p:sp>
              <p:nvSpPr>
                <p:cNvPr id="55345" name="Line 126">
                  <a:extLst>
                    <a:ext uri="{FF2B5EF4-FFF2-40B4-BE49-F238E27FC236}">
                      <a16:creationId xmlns:a16="http://schemas.microsoft.com/office/drawing/2014/main" id="{88786465-A6F7-6041-A49C-E0A89585B4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84" y="3840"/>
                  <a:ext cx="24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55335" name="Group 141">
              <a:extLst>
                <a:ext uri="{FF2B5EF4-FFF2-40B4-BE49-F238E27FC236}">
                  <a16:creationId xmlns:a16="http://schemas.microsoft.com/office/drawing/2014/main" id="{4DA017D1-604C-E448-936B-B477F9F77F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70" y="2256"/>
              <a:ext cx="297" cy="381"/>
              <a:chOff x="2448" y="3603"/>
              <a:chExt cx="297" cy="381"/>
            </a:xfrm>
          </p:grpSpPr>
          <p:sp>
            <p:nvSpPr>
              <p:cNvPr id="55339" name="Text Box 131">
                <a:extLst>
                  <a:ext uri="{FF2B5EF4-FFF2-40B4-BE49-F238E27FC236}">
                    <a16:creationId xmlns:a16="http://schemas.microsoft.com/office/drawing/2014/main" id="{8B418BD6-6C9A-FC4A-8664-6B004AB436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48" y="3603"/>
                <a:ext cx="297" cy="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10000"/>
                  </a:spcBef>
                </a:pPr>
                <a:r>
                  <a:rPr lang="en-US" altLang="en-US" sz="1600"/>
                  <a:t>1</a:t>
                </a:r>
              </a:p>
              <a:p>
                <a:pPr algn="ctr">
                  <a:spcBef>
                    <a:spcPct val="10000"/>
                  </a:spcBef>
                </a:pPr>
                <a:r>
                  <a:rPr lang="en-US" altLang="en-US" sz="1600" i="1"/>
                  <a:t>[</a:t>
                </a:r>
                <a:r>
                  <a:rPr lang="en-US" altLang="en-US" sz="1600"/>
                  <a:t>A]</a:t>
                </a:r>
                <a:r>
                  <a:rPr lang="en-US" altLang="en-US" sz="1600" i="1" baseline="-25000"/>
                  <a:t>t</a:t>
                </a:r>
                <a:endParaRPr lang="en-US" altLang="en-US" sz="1600" baseline="-25000"/>
              </a:p>
            </p:txBody>
          </p:sp>
          <p:sp>
            <p:nvSpPr>
              <p:cNvPr id="55340" name="Line 132">
                <a:extLst>
                  <a:ext uri="{FF2B5EF4-FFF2-40B4-BE49-F238E27FC236}">
                    <a16:creationId xmlns:a16="http://schemas.microsoft.com/office/drawing/2014/main" id="{CE9643F1-5E42-F04C-9405-A0EF8B5290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3" y="3777"/>
                <a:ext cx="2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55336" name="Group 143">
              <a:extLst>
                <a:ext uri="{FF2B5EF4-FFF2-40B4-BE49-F238E27FC236}">
                  <a16:creationId xmlns:a16="http://schemas.microsoft.com/office/drawing/2014/main" id="{913A7445-2C1E-1849-B3A1-0AD9A7F90B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14" y="2592"/>
              <a:ext cx="322" cy="381"/>
              <a:chOff x="3648" y="3603"/>
              <a:chExt cx="322" cy="381"/>
            </a:xfrm>
          </p:grpSpPr>
          <p:sp>
            <p:nvSpPr>
              <p:cNvPr id="55337" name="Text Box 135">
                <a:extLst>
                  <a:ext uri="{FF2B5EF4-FFF2-40B4-BE49-F238E27FC236}">
                    <a16:creationId xmlns:a16="http://schemas.microsoft.com/office/drawing/2014/main" id="{598B8E95-C956-6F48-BAFA-8614D00C5A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3603"/>
                <a:ext cx="322" cy="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10000"/>
                  </a:spcBef>
                </a:pPr>
                <a:r>
                  <a:rPr lang="en-US" altLang="en-US" sz="1600"/>
                  <a:t>1</a:t>
                </a:r>
              </a:p>
              <a:p>
                <a:pPr algn="ctr">
                  <a:spcBef>
                    <a:spcPct val="10000"/>
                  </a:spcBef>
                </a:pPr>
                <a:r>
                  <a:rPr lang="en-US" altLang="en-US" sz="1600" i="1"/>
                  <a:t>[</a:t>
                </a:r>
                <a:r>
                  <a:rPr lang="en-US" altLang="en-US" sz="1600"/>
                  <a:t>A]</a:t>
                </a:r>
                <a:r>
                  <a:rPr lang="en-US" altLang="en-US" sz="1600" i="1" baseline="-25000"/>
                  <a:t>0</a:t>
                </a:r>
                <a:endParaRPr lang="en-US" altLang="en-US" sz="1600" baseline="-25000"/>
              </a:p>
            </p:txBody>
          </p:sp>
          <p:sp>
            <p:nvSpPr>
              <p:cNvPr id="55338" name="Line 136">
                <a:extLst>
                  <a:ext uri="{FF2B5EF4-FFF2-40B4-BE49-F238E27FC236}">
                    <a16:creationId xmlns:a16="http://schemas.microsoft.com/office/drawing/2014/main" id="{96EA73BD-B0F7-A24F-9E11-E945B18F2D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85" y="3777"/>
                <a:ext cx="24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</p:grpSp>
      </p:grpSp>
      <p:pic>
        <p:nvPicPr>
          <p:cNvPr id="55330" name="Picture 82">
            <a:extLst>
              <a:ext uri="{FF2B5EF4-FFF2-40B4-BE49-F238E27FC236}">
                <a16:creationId xmlns:a16="http://schemas.microsoft.com/office/drawing/2014/main" id="{61C85C2D-2320-674A-9929-A5BC819AC4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3897685" y="4713288"/>
            <a:ext cx="5849195" cy="168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94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PQuestion">
            <a:extLst>
              <a:ext uri="{FF2B5EF4-FFF2-40B4-BE49-F238E27FC236}">
                <a16:creationId xmlns:a16="http://schemas.microsoft.com/office/drawing/2014/main" id="{1E2D8FF9-678C-A34B-8452-629F7963B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846" y="551260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For the hypothetical reaction </a:t>
            </a:r>
            <a:r>
              <a:rPr lang="en-US" sz="28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→ products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the concentration of A was monitored with time. Given the following graph of the experimental data, what is the rate constant for the loss of reactant A? </a:t>
            </a:r>
            <a:endParaRPr lang="en-US" altLang="en-US" sz="2800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5" name="TPAnswers">
            <a:extLst>
              <a:ext uri="{FF2B5EF4-FFF2-40B4-BE49-F238E27FC236}">
                <a16:creationId xmlns:a16="http://schemas.microsoft.com/office/drawing/2014/main" id="{845CB96F-7240-924D-9A63-5D5955FB0EED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9846" y="2042318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charset="0"/>
              <a:buAutoNum type="alphaUcPeriod"/>
            </a:pPr>
            <a:r>
              <a:rPr lang="en-US" dirty="0"/>
              <a:t>2.42 </a:t>
            </a:r>
            <a:r>
              <a:rPr lang="en-US" dirty="0" err="1"/>
              <a:t>μΜ</a:t>
            </a:r>
            <a:r>
              <a:rPr lang="en-US" dirty="0"/>
              <a:t> </a:t>
            </a:r>
            <a:r>
              <a:rPr lang="en-US" baseline="30000" dirty="0"/>
              <a:t>−1</a:t>
            </a:r>
            <a:r>
              <a:rPr lang="en-US" dirty="0"/>
              <a:t>⋅min−1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400.00 </a:t>
            </a:r>
            <a:r>
              <a:rPr lang="en-US" dirty="0" err="1"/>
              <a:t>μΜ</a:t>
            </a:r>
            <a:r>
              <a:rPr lang="en-US" dirty="0"/>
              <a:t> </a:t>
            </a:r>
            <a:r>
              <a:rPr lang="en-US" baseline="30000" dirty="0"/>
              <a:t>−1</a:t>
            </a:r>
            <a:r>
              <a:rPr lang="en-US" dirty="0"/>
              <a:t>⋅min−1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-2.42 </a:t>
            </a:r>
            <a:r>
              <a:rPr lang="en-US" dirty="0" err="1"/>
              <a:t>μΜ</a:t>
            </a:r>
            <a:r>
              <a:rPr lang="en-US" dirty="0"/>
              <a:t> </a:t>
            </a:r>
            <a:r>
              <a:rPr lang="en-US" baseline="30000" dirty="0"/>
              <a:t>−1</a:t>
            </a:r>
            <a:r>
              <a:rPr lang="en-US" dirty="0"/>
              <a:t>⋅min−1 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-400 </a:t>
            </a:r>
            <a:r>
              <a:rPr lang="en-US" dirty="0" err="1"/>
              <a:t>μΜ</a:t>
            </a:r>
            <a:r>
              <a:rPr lang="en-US" dirty="0"/>
              <a:t> </a:t>
            </a:r>
            <a:r>
              <a:rPr lang="en-US" baseline="30000" dirty="0"/>
              <a:t>−1</a:t>
            </a:r>
            <a:r>
              <a:rPr lang="en-US" dirty="0"/>
              <a:t>⋅min−1 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24.2 </a:t>
            </a:r>
            <a:r>
              <a:rPr lang="en-US" dirty="0" err="1"/>
              <a:t>μΜ</a:t>
            </a:r>
            <a:r>
              <a:rPr lang="en-US" dirty="0"/>
              <a:t> </a:t>
            </a:r>
            <a:r>
              <a:rPr lang="en-US" baseline="30000" dirty="0"/>
              <a:t>−1</a:t>
            </a:r>
            <a:r>
              <a:rPr lang="en-US" dirty="0"/>
              <a:t>⋅min−1 </a:t>
            </a:r>
            <a:endParaRPr lang="en-US" altLang="en-US" dirty="0">
              <a:ea typeface="MS PGothic" charset="-128"/>
            </a:endParaRP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BF227EE9-6124-3D44-ABA6-28569DBAE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0" y="1249599"/>
            <a:ext cx="3937000" cy="245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95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extLst>
              <a:ext uri="{FF2B5EF4-FFF2-40B4-BE49-F238E27FC236}">
                <a16:creationId xmlns:a16="http://schemas.microsoft.com/office/drawing/2014/main" id="{529FB6D2-4AE8-BF41-A19B-8A018BD00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609601"/>
            <a:ext cx="3810000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2800" b="1" dirty="0"/>
              <a:t>Half-life Equations</a:t>
            </a:r>
          </a:p>
        </p:txBody>
      </p:sp>
      <p:sp>
        <p:nvSpPr>
          <p:cNvPr id="177157" name="Text Box 5">
            <a:extLst>
              <a:ext uri="{FF2B5EF4-FFF2-40B4-BE49-F238E27FC236}">
                <a16:creationId xmlns:a16="http://schemas.microsoft.com/office/drawing/2014/main" id="{F08F7B0D-14C7-1A44-934F-489EB48E1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1524001"/>
            <a:ext cx="815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For a </a:t>
            </a:r>
            <a:r>
              <a:rPr lang="en-US" altLang="en-US" b="1" i="1"/>
              <a:t>first-order</a:t>
            </a:r>
            <a:r>
              <a:rPr lang="en-US" altLang="en-US"/>
              <a:t> reaction, </a:t>
            </a:r>
            <a:r>
              <a:rPr lang="en-US" altLang="en-US" i="1"/>
              <a:t>t</a:t>
            </a:r>
            <a:r>
              <a:rPr lang="en-US" altLang="en-US" baseline="-25000"/>
              <a:t>1/2</a:t>
            </a:r>
            <a:r>
              <a:rPr lang="en-US" altLang="en-US" i="1" baseline="-25000"/>
              <a:t> </a:t>
            </a:r>
            <a:r>
              <a:rPr lang="en-US" altLang="en-US"/>
              <a:t>does not depend on the initial concentration.</a:t>
            </a:r>
            <a:endParaRPr lang="en-US" altLang="en-US" i="1" baseline="-25000"/>
          </a:p>
        </p:txBody>
      </p:sp>
      <p:grpSp>
        <p:nvGrpSpPr>
          <p:cNvPr id="2" name="Group 34">
            <a:extLst>
              <a:ext uri="{FF2B5EF4-FFF2-40B4-BE49-F238E27FC236}">
                <a16:creationId xmlns:a16="http://schemas.microsoft.com/office/drawing/2014/main" id="{A9EF7D14-A29D-0C41-9494-E59E388C7A4C}"/>
              </a:ext>
            </a:extLst>
          </p:cNvPr>
          <p:cNvGrpSpPr>
            <a:grpSpLocks/>
          </p:cNvGrpSpPr>
          <p:nvPr/>
        </p:nvGrpSpPr>
        <p:grpSpPr bwMode="auto">
          <a:xfrm>
            <a:off x="1981200" y="2514601"/>
            <a:ext cx="8153400" cy="1577976"/>
            <a:chOff x="288" y="1584"/>
            <a:chExt cx="5136" cy="994"/>
          </a:xfrm>
        </p:grpSpPr>
        <p:sp>
          <p:nvSpPr>
            <p:cNvPr id="54285" name="Text Box 17">
              <a:extLst>
                <a:ext uri="{FF2B5EF4-FFF2-40B4-BE49-F238E27FC236}">
                  <a16:creationId xmlns:a16="http://schemas.microsoft.com/office/drawing/2014/main" id="{0D588EDB-A5AD-7B4A-82C6-D4A9704E1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584"/>
              <a:ext cx="513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/>
                <a:t>For a </a:t>
              </a:r>
              <a:r>
                <a:rPr lang="en-US" altLang="en-US" b="1" i="1"/>
                <a:t>second-order</a:t>
              </a:r>
              <a:r>
                <a:rPr lang="en-US" altLang="en-US"/>
                <a:t> reaction, </a:t>
              </a:r>
              <a:r>
                <a:rPr lang="en-US" altLang="en-US" i="1"/>
                <a:t>t</a:t>
              </a:r>
              <a:r>
                <a:rPr lang="en-US" altLang="en-US" baseline="-25000"/>
                <a:t>1/2</a:t>
              </a:r>
              <a:r>
                <a:rPr lang="en-US" altLang="en-US" i="1" baseline="-25000"/>
                <a:t> </a:t>
              </a:r>
              <a:r>
                <a:rPr lang="en-US" altLang="en-US"/>
                <a:t> is </a:t>
              </a:r>
              <a:r>
                <a:rPr lang="en-US" altLang="en-US" b="1" i="1"/>
                <a:t>inversely</a:t>
              </a:r>
              <a:r>
                <a:rPr lang="en-US" altLang="en-US"/>
                <a:t> proportional to the initial concentration:</a:t>
              </a:r>
              <a:endParaRPr lang="en-US" altLang="en-US" i="1" baseline="-25000"/>
            </a:p>
          </p:txBody>
        </p:sp>
        <p:grpSp>
          <p:nvGrpSpPr>
            <p:cNvPr id="54286" name="Group 33">
              <a:extLst>
                <a:ext uri="{FF2B5EF4-FFF2-40B4-BE49-F238E27FC236}">
                  <a16:creationId xmlns:a16="http://schemas.microsoft.com/office/drawing/2014/main" id="{FF7F9DD4-20CE-734C-B9E9-70E8457A43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4" y="2093"/>
              <a:ext cx="3718" cy="485"/>
              <a:chOff x="1344" y="2093"/>
              <a:chExt cx="3718" cy="485"/>
            </a:xfrm>
          </p:grpSpPr>
          <p:grpSp>
            <p:nvGrpSpPr>
              <p:cNvPr id="54287" name="Group 27">
                <a:extLst>
                  <a:ext uri="{FF2B5EF4-FFF2-40B4-BE49-F238E27FC236}">
                    <a16:creationId xmlns:a16="http://schemas.microsoft.com/office/drawing/2014/main" id="{C817FA2C-D880-9440-BD8B-B0E2E3FBD8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44" y="2093"/>
                <a:ext cx="884" cy="485"/>
                <a:chOff x="1968" y="2112"/>
                <a:chExt cx="884" cy="485"/>
              </a:xfrm>
            </p:grpSpPr>
            <p:grpSp>
              <p:nvGrpSpPr>
                <p:cNvPr id="54289" name="Group 20">
                  <a:extLst>
                    <a:ext uri="{FF2B5EF4-FFF2-40B4-BE49-F238E27FC236}">
                      <a16:creationId xmlns:a16="http://schemas.microsoft.com/office/drawing/2014/main" id="{B98E2048-87FD-F84E-9E58-7A238A887B2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398" y="2112"/>
                  <a:ext cx="454" cy="485"/>
                  <a:chOff x="1822" y="2592"/>
                  <a:chExt cx="454" cy="485"/>
                </a:xfrm>
              </p:grpSpPr>
              <p:sp>
                <p:nvSpPr>
                  <p:cNvPr id="54291" name="Text Box 18">
                    <a:extLst>
                      <a:ext uri="{FF2B5EF4-FFF2-40B4-BE49-F238E27FC236}">
                        <a16:creationId xmlns:a16="http://schemas.microsoft.com/office/drawing/2014/main" id="{A0B28640-1E9F-2F4B-8B72-FC31BCAB27C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22" y="2592"/>
                    <a:ext cx="454" cy="4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ＭＳ Ｐゴシック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20000"/>
                      </a:spcBef>
                    </a:pPr>
                    <a:r>
                      <a:rPr lang="en-US" altLang="en-US" sz="2000"/>
                      <a:t>1</a:t>
                    </a:r>
                  </a:p>
                  <a:p>
                    <a:pPr algn="ctr">
                      <a:spcBef>
                        <a:spcPct val="20000"/>
                      </a:spcBef>
                    </a:pPr>
                    <a:r>
                      <a:rPr lang="en-US" altLang="en-US" sz="2000" i="1"/>
                      <a:t>k</a:t>
                    </a:r>
                    <a:r>
                      <a:rPr lang="en-US" altLang="en-US" sz="2000"/>
                      <a:t>[A]</a:t>
                    </a:r>
                    <a:r>
                      <a:rPr lang="en-US" altLang="en-US" sz="2000" baseline="30000"/>
                      <a:t>0</a:t>
                    </a:r>
                    <a:endParaRPr lang="en-US" altLang="en-US" sz="2000" i="1"/>
                  </a:p>
                </p:txBody>
              </p:sp>
              <p:sp>
                <p:nvSpPr>
                  <p:cNvPr id="54292" name="Line 19">
                    <a:extLst>
                      <a:ext uri="{FF2B5EF4-FFF2-40B4-BE49-F238E27FC236}">
                        <a16:creationId xmlns:a16="http://schemas.microsoft.com/office/drawing/2014/main" id="{7B119E72-3DC2-5F40-8694-D0926F63EDD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56" y="2832"/>
                    <a:ext cx="38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54290" name="Text Box 21">
                  <a:extLst>
                    <a:ext uri="{FF2B5EF4-FFF2-40B4-BE49-F238E27FC236}">
                      <a16:creationId xmlns:a16="http://schemas.microsoft.com/office/drawing/2014/main" id="{D4C5A5F2-62D2-324E-823C-984EF657E52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68" y="2227"/>
                  <a:ext cx="449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r>
                    <a:rPr lang="en-US" altLang="en-US" sz="2000" i="1"/>
                    <a:t>t</a:t>
                  </a:r>
                  <a:r>
                    <a:rPr lang="en-US" altLang="en-US" sz="2000" baseline="-25000"/>
                    <a:t>1/2</a:t>
                  </a:r>
                  <a:r>
                    <a:rPr lang="en-US" altLang="en-US" sz="2000"/>
                    <a:t> =</a:t>
                  </a:r>
                  <a:endParaRPr lang="en-US" altLang="en-US" sz="2000" i="1"/>
                </a:p>
              </p:txBody>
            </p:sp>
          </p:grpSp>
          <p:sp>
            <p:nvSpPr>
              <p:cNvPr id="54288" name="Text Box 31">
                <a:extLst>
                  <a:ext uri="{FF2B5EF4-FFF2-40B4-BE49-F238E27FC236}">
                    <a16:creationId xmlns:a16="http://schemas.microsoft.com/office/drawing/2014/main" id="{3E60EF71-DB51-5444-B9F5-398C8A4626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00" y="2208"/>
                <a:ext cx="266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000"/>
                  <a:t>(second order process; rate = </a:t>
                </a:r>
                <a:r>
                  <a:rPr lang="en-US" altLang="en-US" sz="2000" i="1"/>
                  <a:t>k</a:t>
                </a:r>
                <a:r>
                  <a:rPr lang="en-US" altLang="en-US" sz="2000"/>
                  <a:t>[A]</a:t>
                </a:r>
                <a:r>
                  <a:rPr lang="en-US" altLang="en-US" sz="2000" baseline="30000"/>
                  <a:t>2</a:t>
                </a:r>
                <a:r>
                  <a:rPr lang="en-US" altLang="en-US" sz="2000"/>
                  <a:t>)</a:t>
                </a:r>
                <a:endParaRPr lang="en-US" altLang="en-US" sz="2000" baseline="30000"/>
              </a:p>
            </p:txBody>
          </p:sp>
        </p:grpSp>
      </p:grpSp>
      <p:grpSp>
        <p:nvGrpSpPr>
          <p:cNvPr id="6" name="Group 35">
            <a:extLst>
              <a:ext uri="{FF2B5EF4-FFF2-40B4-BE49-F238E27FC236}">
                <a16:creationId xmlns:a16="http://schemas.microsoft.com/office/drawing/2014/main" id="{D0D0DBBF-C00C-8247-829F-76B567FCCA9A}"/>
              </a:ext>
            </a:extLst>
          </p:cNvPr>
          <p:cNvGrpSpPr>
            <a:grpSpLocks/>
          </p:cNvGrpSpPr>
          <p:nvPr/>
        </p:nvGrpSpPr>
        <p:grpSpPr bwMode="auto">
          <a:xfrm>
            <a:off x="1981200" y="4343400"/>
            <a:ext cx="8153400" cy="1608138"/>
            <a:chOff x="288" y="2736"/>
            <a:chExt cx="5136" cy="1013"/>
          </a:xfrm>
        </p:grpSpPr>
        <p:sp>
          <p:nvSpPr>
            <p:cNvPr id="54278" name="Text Box 22">
              <a:extLst>
                <a:ext uri="{FF2B5EF4-FFF2-40B4-BE49-F238E27FC236}">
                  <a16:creationId xmlns:a16="http://schemas.microsoft.com/office/drawing/2014/main" id="{1E94AD78-C4FE-3E40-831D-D49E7534C4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736"/>
              <a:ext cx="5136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/>
                <a:t>For a </a:t>
              </a:r>
              <a:r>
                <a:rPr lang="en-US" altLang="en-US" b="1" i="1"/>
                <a:t>zero-order</a:t>
              </a:r>
              <a:r>
                <a:rPr lang="en-US" altLang="en-US"/>
                <a:t> reaction, </a:t>
              </a:r>
              <a:r>
                <a:rPr lang="en-US" altLang="en-US" i="1"/>
                <a:t>t</a:t>
              </a:r>
              <a:r>
                <a:rPr lang="en-US" altLang="en-US" baseline="-25000"/>
                <a:t>1/2</a:t>
              </a:r>
              <a:r>
                <a:rPr lang="en-US" altLang="en-US" i="1" baseline="-25000"/>
                <a:t> </a:t>
              </a:r>
              <a:r>
                <a:rPr lang="en-US" altLang="en-US"/>
                <a:t> is </a:t>
              </a:r>
              <a:r>
                <a:rPr lang="en-US" altLang="en-US" b="1" i="1"/>
                <a:t>directly</a:t>
              </a:r>
              <a:r>
                <a:rPr lang="en-US" altLang="en-US"/>
                <a:t> proportional to the initial concentration:</a:t>
              </a:r>
              <a:endParaRPr lang="en-US" altLang="en-US" i="1" baseline="-25000"/>
            </a:p>
          </p:txBody>
        </p:sp>
        <p:grpSp>
          <p:nvGrpSpPr>
            <p:cNvPr id="54279" name="Group 28">
              <a:extLst>
                <a:ext uri="{FF2B5EF4-FFF2-40B4-BE49-F238E27FC236}">
                  <a16:creationId xmlns:a16="http://schemas.microsoft.com/office/drawing/2014/main" id="{F8DD6F6C-B5A7-3640-9816-8CDF393AF2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4" y="3264"/>
              <a:ext cx="848" cy="485"/>
              <a:chOff x="1968" y="3360"/>
              <a:chExt cx="848" cy="485"/>
            </a:xfrm>
          </p:grpSpPr>
          <p:grpSp>
            <p:nvGrpSpPr>
              <p:cNvPr id="54281" name="Group 23">
                <a:extLst>
                  <a:ext uri="{FF2B5EF4-FFF2-40B4-BE49-F238E27FC236}">
                    <a16:creationId xmlns:a16="http://schemas.microsoft.com/office/drawing/2014/main" id="{4078B9AA-FAFD-5845-A850-148ED56C69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32" y="3360"/>
                <a:ext cx="384" cy="485"/>
                <a:chOff x="1856" y="2592"/>
                <a:chExt cx="384" cy="485"/>
              </a:xfrm>
            </p:grpSpPr>
            <p:sp>
              <p:nvSpPr>
                <p:cNvPr id="54283" name="Text Box 24">
                  <a:extLst>
                    <a:ext uri="{FF2B5EF4-FFF2-40B4-BE49-F238E27FC236}">
                      <a16:creationId xmlns:a16="http://schemas.microsoft.com/office/drawing/2014/main" id="{B962F976-692B-4042-800F-AA73225687B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62" y="2592"/>
                  <a:ext cx="373" cy="4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>
                    <a:spcBef>
                      <a:spcPct val="20000"/>
                    </a:spcBef>
                  </a:pPr>
                  <a:r>
                    <a:rPr lang="en-US" altLang="en-US" sz="2000"/>
                    <a:t>[A]</a:t>
                  </a:r>
                  <a:r>
                    <a:rPr lang="en-US" altLang="en-US" sz="2000" baseline="-25000"/>
                    <a:t>0</a:t>
                  </a:r>
                  <a:endParaRPr lang="en-US" altLang="en-US" sz="2000"/>
                </a:p>
                <a:p>
                  <a:pPr algn="ctr">
                    <a:spcBef>
                      <a:spcPct val="20000"/>
                    </a:spcBef>
                  </a:pPr>
                  <a:r>
                    <a:rPr lang="en-US" altLang="en-US" sz="2000" i="1"/>
                    <a:t>2k</a:t>
                  </a:r>
                </a:p>
              </p:txBody>
            </p:sp>
            <p:sp>
              <p:nvSpPr>
                <p:cNvPr id="54284" name="Line 25">
                  <a:extLst>
                    <a:ext uri="{FF2B5EF4-FFF2-40B4-BE49-F238E27FC236}">
                      <a16:creationId xmlns:a16="http://schemas.microsoft.com/office/drawing/2014/main" id="{FAB556E0-9A89-1D4F-BCB6-24AD9D34D4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856" y="2832"/>
                  <a:ext cx="38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>
                  <a:spAutoFit/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4282" name="Text Box 26">
                <a:extLst>
                  <a:ext uri="{FF2B5EF4-FFF2-40B4-BE49-F238E27FC236}">
                    <a16:creationId xmlns:a16="http://schemas.microsoft.com/office/drawing/2014/main" id="{7D66A6B9-91D9-A640-BBFD-EBC2EEC9D9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3475"/>
                <a:ext cx="449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r>
                  <a:rPr lang="en-US" altLang="en-US" sz="2000" i="1"/>
                  <a:t>t</a:t>
                </a:r>
                <a:r>
                  <a:rPr lang="en-US" altLang="en-US" sz="2000" baseline="-25000"/>
                  <a:t>1/2</a:t>
                </a:r>
                <a:r>
                  <a:rPr lang="en-US" altLang="en-US" sz="2000"/>
                  <a:t> =</a:t>
                </a:r>
                <a:endParaRPr lang="en-US" altLang="en-US" sz="2000" i="1"/>
              </a:p>
            </p:txBody>
          </p:sp>
        </p:grpSp>
        <p:sp>
          <p:nvSpPr>
            <p:cNvPr id="54280" name="Text Box 32">
              <a:extLst>
                <a:ext uri="{FF2B5EF4-FFF2-40B4-BE49-F238E27FC236}">
                  <a16:creationId xmlns:a16="http://schemas.microsoft.com/office/drawing/2014/main" id="{B63E3CB7-9862-8A47-ACD3-C7C622553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3360"/>
              <a:ext cx="217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en-US" altLang="en-US" sz="2000"/>
                <a:t>(zero order process; rate = </a:t>
              </a:r>
              <a:r>
                <a:rPr lang="en-US" altLang="en-US" sz="2000" i="1"/>
                <a:t>k</a:t>
              </a:r>
              <a:r>
                <a:rPr lang="en-US" altLang="en-US" sz="2000"/>
                <a:t>)</a:t>
              </a:r>
              <a:endParaRPr lang="en-US" altLang="en-US" sz="2000" baseline="30000"/>
            </a:p>
          </p:txBody>
        </p:sp>
      </p:grpSp>
    </p:spTree>
    <p:extLst>
      <p:ext uri="{BB962C8B-B14F-4D97-AF65-F5344CB8AC3E}">
        <p14:creationId xmlns:p14="http://schemas.microsoft.com/office/powerpoint/2010/main" val="61686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8BD37F-EB95-9D40-8C07-6B13E9489622}"/>
              </a:ext>
            </a:extLst>
          </p:cNvPr>
          <p:cNvSpPr/>
          <p:nvPr/>
        </p:nvSpPr>
        <p:spPr>
          <a:xfrm>
            <a:off x="452718" y="228216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reaction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tabLst>
                <a:tab pos="4699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	2NO2 → 2NO + O2 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follows second-order kinetics. At 300 °C, [NO2] drops from 0.0100 M to 0.00650 M in 100.0 s. The rate constant for the reaction is ________ M-1s-1.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A) 0.096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0.65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0.81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1.2</a:t>
            </a: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s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E) 0.54 </a:t>
            </a:r>
            <a:endParaRPr lang="en-US" sz="12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18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0">
            <a:extLst>
              <a:ext uri="{FF2B5EF4-FFF2-40B4-BE49-F238E27FC236}">
                <a16:creationId xmlns:a16="http://schemas.microsoft.com/office/drawing/2014/main" id="{585100B7-2A55-2E4E-87A1-3DA41A25E6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2496185" y="1515492"/>
            <a:ext cx="6011249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56" name="Group 23">
            <a:extLst>
              <a:ext uri="{FF2B5EF4-FFF2-40B4-BE49-F238E27FC236}">
                <a16:creationId xmlns:a16="http://schemas.microsoft.com/office/drawing/2014/main" id="{B1380383-3A6B-EC4D-B037-8FC98F1D4C9C}"/>
              </a:ext>
            </a:extLst>
          </p:cNvPr>
          <p:cNvGrpSpPr>
            <a:grpSpLocks/>
          </p:cNvGrpSpPr>
          <p:nvPr/>
        </p:nvGrpSpPr>
        <p:grpSpPr bwMode="auto">
          <a:xfrm>
            <a:off x="972185" y="204217"/>
            <a:ext cx="8305800" cy="1311275"/>
            <a:chOff x="336" y="768"/>
            <a:chExt cx="5232" cy="826"/>
          </a:xfrm>
        </p:grpSpPr>
        <p:sp>
          <p:nvSpPr>
            <p:cNvPr id="49158" name="Text Box 9">
              <a:extLst>
                <a:ext uri="{FF2B5EF4-FFF2-40B4-BE49-F238E27FC236}">
                  <a16:creationId xmlns:a16="http://schemas.microsoft.com/office/drawing/2014/main" id="{FC3C322B-5FDC-4641-9278-784E39398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" y="768"/>
              <a:ext cx="100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b="1"/>
                <a:t>PROBLEM:</a:t>
              </a:r>
            </a:p>
          </p:txBody>
        </p:sp>
        <p:sp>
          <p:nvSpPr>
            <p:cNvPr id="49159" name="Text Box 10">
              <a:extLst>
                <a:ext uri="{FF2B5EF4-FFF2-40B4-BE49-F238E27FC236}">
                  <a16:creationId xmlns:a16="http://schemas.microsoft.com/office/drawing/2014/main" id="{99EAEFFE-408A-7446-AD3E-B4469DBA8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768"/>
              <a:ext cx="4272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dirty="0"/>
                <a:t>Substance A (</a:t>
              </a:r>
              <a:r>
                <a:rPr lang="en-US" altLang="en-US" sz="2000" i="1" dirty="0"/>
                <a:t>green</a:t>
              </a:r>
              <a:r>
                <a:rPr lang="en-US" altLang="en-US" sz="2000" dirty="0"/>
                <a:t>) decomposes to two other substances, B (</a:t>
              </a:r>
              <a:r>
                <a:rPr lang="en-US" altLang="en-US" sz="2000" i="1" dirty="0"/>
                <a:t>blue</a:t>
              </a:r>
              <a:r>
                <a:rPr lang="en-US" altLang="en-US" sz="2000" dirty="0"/>
                <a:t>) and C (</a:t>
              </a:r>
              <a:r>
                <a:rPr lang="en-US" altLang="en-US" sz="2000" i="1" dirty="0"/>
                <a:t>yellow</a:t>
              </a:r>
              <a:r>
                <a:rPr lang="en-US" altLang="en-US" sz="2000" dirty="0"/>
                <a:t>), in a first-order gaseous reaction. The molecular scenes below show a portion of the reaction mixture at two different times:</a:t>
              </a:r>
            </a:p>
          </p:txBody>
        </p:sp>
      </p:grpSp>
      <p:sp>
        <p:nvSpPr>
          <p:cNvPr id="49157" name="Text Box 11">
            <a:extLst>
              <a:ext uri="{FF2B5EF4-FFF2-40B4-BE49-F238E27FC236}">
                <a16:creationId xmlns:a16="http://schemas.microsoft.com/office/drawing/2014/main" id="{721EDD3B-2B8A-864B-87D5-A4FF9DC69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009" y="3747517"/>
            <a:ext cx="82296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AutoNum type="alphaLcParenBoth"/>
            </a:pPr>
            <a:r>
              <a:rPr lang="en-US" altLang="en-US" sz="2000" dirty="0"/>
              <a:t>Draw a similar molecular scene of the reaction mixture at </a:t>
            </a:r>
            <a:r>
              <a:rPr lang="en-US" altLang="en-US" sz="2000" i="1" dirty="0"/>
              <a:t>t</a:t>
            </a:r>
            <a:r>
              <a:rPr lang="en-US" altLang="en-US" sz="2000" dirty="0"/>
              <a:t> = 60.0 s.</a:t>
            </a:r>
          </a:p>
          <a:p>
            <a:pPr>
              <a:buAutoNum type="alphaLcParenBoth"/>
            </a:pPr>
            <a:endParaRPr lang="en-US" altLang="en-US" sz="2000" dirty="0"/>
          </a:p>
          <a:p>
            <a:pPr>
              <a:buAutoNum type="alphaLcParenBoth" startAt="2"/>
            </a:pPr>
            <a:r>
              <a:rPr lang="en-US" altLang="en-US" sz="2000" dirty="0"/>
              <a:t>Find the rate constant of the reaction.</a:t>
            </a:r>
          </a:p>
          <a:p>
            <a:pPr>
              <a:buAutoNum type="alphaLcParenBoth" startAt="2"/>
            </a:pPr>
            <a:endParaRPr lang="en-US" altLang="en-US" sz="2000" dirty="0"/>
          </a:p>
          <a:p>
            <a:pPr>
              <a:buAutoNum type="alphaLcParenBoth" startAt="2"/>
            </a:pPr>
            <a:endParaRPr lang="en-US" altLang="en-US" sz="2000" dirty="0"/>
          </a:p>
          <a:p>
            <a:r>
              <a:rPr lang="en-US" altLang="en-US" sz="2000" b="1" dirty="0"/>
              <a:t>(c)</a:t>
            </a:r>
            <a:r>
              <a:rPr lang="en-US" altLang="en-US" sz="2000" dirty="0"/>
              <a:t>	If the total pressure (</a:t>
            </a:r>
            <a:r>
              <a:rPr lang="en-US" altLang="en-US" sz="2000" i="1" dirty="0" err="1"/>
              <a:t>P</a:t>
            </a:r>
            <a:r>
              <a:rPr lang="en-US" altLang="en-US" sz="2000" baseline="-25000" dirty="0" err="1"/>
              <a:t>total</a:t>
            </a:r>
            <a:r>
              <a:rPr lang="en-US" altLang="en-US" sz="2000" dirty="0"/>
              <a:t>) of the mixture is 5.00 atm at 90.0 s, what is the partial pressure of substance B (</a:t>
            </a:r>
            <a:r>
              <a:rPr lang="en-US" altLang="en-US" sz="2000" i="1" dirty="0"/>
              <a:t>P</a:t>
            </a:r>
            <a:r>
              <a:rPr lang="en-US" altLang="en-US" sz="2000" baseline="-25000" dirty="0"/>
              <a:t>B</a:t>
            </a:r>
            <a:r>
              <a:rPr lang="en-US" altLang="en-US" sz="2000" dirty="0"/>
              <a:t>)</a:t>
            </a:r>
            <a:r>
              <a:rPr lang="en-US" altLang="en-US" sz="2000" baseline="-25000" dirty="0"/>
              <a:t>?</a:t>
            </a:r>
            <a:endParaRPr lang="en-US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54141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DEC308A-BB59-8546-A1D6-D1E4B4FAD230}"/>
              </a:ext>
            </a:extLst>
          </p:cNvPr>
          <p:cNvSpPr/>
          <p:nvPr/>
        </p:nvSpPr>
        <p:spPr>
          <a:xfrm>
            <a:off x="361949" y="204310"/>
            <a:ext cx="100250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Consider the following reaction: 4 NH</a:t>
            </a:r>
            <a:r>
              <a:rPr lang="en-US" baseline="-25000" dirty="0"/>
              <a:t>3</a:t>
            </a:r>
            <a:r>
              <a:rPr lang="en-US" dirty="0"/>
              <a:t>+ 5 O</a:t>
            </a:r>
            <a:r>
              <a:rPr lang="en-US" baseline="-25000" dirty="0"/>
              <a:t>2</a:t>
            </a:r>
            <a:r>
              <a:rPr lang="en-US" dirty="0"/>
              <a:t>→ 4 NO + 6H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endParaRPr lang="en-US" dirty="0"/>
          </a:p>
          <a:p>
            <a:r>
              <a:rPr lang="en-US" dirty="0"/>
              <a:t>Which compound(s) has/have the fastest reaction rate (i.e. which reactant or product is consumed/formed the fastest)?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613545-1D32-4043-A643-BBCBEE783CA6}"/>
              </a:ext>
            </a:extLst>
          </p:cNvPr>
          <p:cNvSpPr txBox="1"/>
          <p:nvPr/>
        </p:nvSpPr>
        <p:spPr>
          <a:xfrm>
            <a:off x="615519" y="1601532"/>
            <a:ext cx="9412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eriod"/>
            </a:pPr>
            <a:r>
              <a:rPr lang="en-US" dirty="0"/>
              <a:t>NH</a:t>
            </a:r>
            <a:r>
              <a:rPr lang="en-US" baseline="-25000" dirty="0"/>
              <a:t>3</a:t>
            </a:r>
          </a:p>
          <a:p>
            <a:pPr marL="342900" indent="-342900">
              <a:buAutoNum type="alphaUcPeriod"/>
            </a:pPr>
            <a:r>
              <a:rPr lang="en-US" dirty="0"/>
              <a:t>O</a:t>
            </a:r>
            <a:r>
              <a:rPr lang="en-US" baseline="-25000" dirty="0"/>
              <a:t>2</a:t>
            </a:r>
          </a:p>
          <a:p>
            <a:pPr marL="342900" indent="-342900">
              <a:buAutoNum type="alphaUcPeriod"/>
            </a:pPr>
            <a:r>
              <a:rPr lang="en-US" dirty="0"/>
              <a:t>NO</a:t>
            </a:r>
          </a:p>
          <a:p>
            <a:pPr marL="342900" indent="-342900">
              <a:buAutoNum type="alphaUcPeriod"/>
            </a:pPr>
            <a:r>
              <a:rPr lang="en-US" dirty="0"/>
              <a:t>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51121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PQuestion"/>
          <p:cNvSpPr>
            <a:spLocks noGrp="1"/>
          </p:cNvSpPr>
          <p:nvPr>
            <p:ph type="title"/>
          </p:nvPr>
        </p:nvSpPr>
        <p:spPr>
          <a:xfrm>
            <a:off x="240242" y="995760"/>
            <a:ext cx="1247775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Butadiene, C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(used to make synthetic rubber and latex paints) reacts to C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b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with a rate law of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 = 0.014 L/(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mol·s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[C</a:t>
            </a:r>
            <a:r>
              <a:rPr lang="en-US" sz="28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r>
              <a:rPr lang="en-US" sz="28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What will be the concentration of C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baseline="-25000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after 3.0 hours if the initial concentration is 0.025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altLang="en-US" sz="2800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13314" name="TPAnswers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01712" y="2195910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charset="0"/>
              <a:buAutoNum type="alphaUcPeriod"/>
            </a:pPr>
            <a:r>
              <a:rPr lang="en-US" dirty="0"/>
              <a:t>0.0052 </a:t>
            </a:r>
            <a:r>
              <a:rPr lang="en-US" i="1" dirty="0"/>
              <a:t>M</a:t>
            </a:r>
            <a:r>
              <a:rPr lang="en-US" dirty="0"/>
              <a:t>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0.024 </a:t>
            </a:r>
            <a:r>
              <a:rPr lang="en-US" i="1" dirty="0"/>
              <a:t>M</a:t>
            </a:r>
            <a:r>
              <a:rPr lang="en-US" dirty="0"/>
              <a:t>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43 M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190 </a:t>
            </a:r>
            <a:r>
              <a:rPr lang="en-US" i="1" dirty="0"/>
              <a:t>M</a:t>
            </a:r>
            <a:r>
              <a:rPr lang="en-US" dirty="0"/>
              <a:t> 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0.000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9085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PQuestion"/>
          <p:cNvSpPr>
            <a:spLocks noGrp="1"/>
          </p:cNvSpPr>
          <p:nvPr>
            <p:ph type="title"/>
          </p:nvPr>
        </p:nvSpPr>
        <p:spPr>
          <a:xfrm>
            <a:off x="609600" y="590550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rate law for the reaction 3A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 is 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 = 4.36 × 10</a:t>
            </a:r>
            <a:r>
              <a:rPr lang="en-US" sz="40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–2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sz="40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–1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r>
              <a:rPr lang="en-US" sz="40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[A]</a:t>
            </a:r>
            <a:r>
              <a:rPr lang="en-US" sz="4000" b="1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What is the half-life for the reaction if the initial concentration of A is 0.250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altLang="en-US" sz="2800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13314" name="TPAnswers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901700" y="2217737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charset="0"/>
              <a:buAutoNum type="alphaUcPeriod"/>
            </a:pPr>
            <a:r>
              <a:rPr lang="en-US" dirty="0"/>
              <a:t>0.0109 </a:t>
            </a:r>
            <a:r>
              <a:rPr lang="en-US" dirty="0" err="1"/>
              <a:t>hr</a:t>
            </a:r>
            <a:r>
              <a:rPr lang="en-US" dirty="0"/>
              <a:t>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0.0629 </a:t>
            </a:r>
            <a:r>
              <a:rPr lang="en-US" dirty="0" err="1"/>
              <a:t>hr</a:t>
            </a:r>
            <a:r>
              <a:rPr lang="en-US" dirty="0"/>
              <a:t> 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15.9 </a:t>
            </a:r>
            <a:r>
              <a:rPr lang="en-US" altLang="en-US" dirty="0" err="1">
                <a:ea typeface="MS PGothic" charset="-128"/>
              </a:rPr>
              <a:t>hr</a:t>
            </a:r>
            <a:endParaRPr lang="en-US" altLang="en-US" dirty="0">
              <a:ea typeface="MS PGothic" charset="-128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/>
              <a:t>23.9 </a:t>
            </a:r>
            <a:r>
              <a:rPr lang="en-US" dirty="0" err="1"/>
              <a:t>hr</a:t>
            </a:r>
            <a:r>
              <a:rPr lang="en-US" dirty="0"/>
              <a:t> 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91.7 </a:t>
            </a:r>
            <a:r>
              <a:rPr lang="en-US" altLang="en-US" dirty="0" err="1">
                <a:ea typeface="MS PGothic" charset="-128"/>
              </a:rPr>
              <a:t>hr</a:t>
            </a:r>
            <a:endParaRPr lang="en-US" altLang="en-US" dirty="0">
              <a:ea typeface="MS PGothic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5294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PQuestion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Which one of the following sets of units is appropriate for a third-order rate constant? </a:t>
            </a:r>
            <a:endParaRPr lang="en-US" altLang="en-US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13314" name="TPAnswers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81200" y="1600201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charset="0"/>
              <a:buAutoNum type="alphaU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  <a:p>
            <a:pPr marL="514350" indent="-514350">
              <a:buFont typeface="Arial" charset="0"/>
              <a:buAutoNum type="alphaU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–3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553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PQuestion"/>
          <p:cNvSpPr>
            <a:spLocks noGrp="1"/>
          </p:cNvSpPr>
          <p:nvPr>
            <p:ph type="title"/>
          </p:nvPr>
        </p:nvSpPr>
        <p:spPr>
          <a:xfrm>
            <a:off x="383117" y="317500"/>
            <a:ext cx="10972800" cy="1143000"/>
          </a:xfrm>
        </p:spPr>
        <p:txBody>
          <a:bodyPr/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rate constant for a reaction is 4.65 L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200" baseline="30000" dirty="0">
                <a:latin typeface="Arial" panose="020B0604020202020204" pitchFamily="34" charset="0"/>
                <a:cs typeface="Arial" panose="020B0604020202020204" pitchFamily="34" charset="0"/>
              </a:rPr>
              <a:t>–1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What is the overall order of the reaction? </a:t>
            </a:r>
            <a:endParaRPr lang="en-US" altLang="en-US" sz="3200" dirty="0">
              <a:latin typeface="Arial" panose="020B0604020202020204" pitchFamily="34" charset="0"/>
              <a:ea typeface="MS PGothic" charset="-128"/>
              <a:cs typeface="Arial" panose="020B0604020202020204" pitchFamily="34" charset="0"/>
            </a:endParaRPr>
          </a:p>
        </p:txBody>
      </p:sp>
      <p:sp>
        <p:nvSpPr>
          <p:cNvPr id="13314" name="TPAnswers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81200" y="1600201"/>
            <a:ext cx="4114800" cy="4525963"/>
          </a:xfrm>
        </p:spPr>
        <p:txBody>
          <a:bodyPr>
            <a:normAutofit/>
          </a:bodyPr>
          <a:lstStyle/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zero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second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third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First</a:t>
            </a:r>
          </a:p>
          <a:p>
            <a:pPr marL="514350" indent="-514350">
              <a:buFont typeface="Arial" charset="0"/>
              <a:buAutoNum type="alphaUcPeriod"/>
            </a:pPr>
            <a:r>
              <a:rPr lang="en-US" altLang="en-US" dirty="0">
                <a:ea typeface="MS PGothic" charset="-128"/>
              </a:rPr>
              <a:t>Not enough information to decide.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7476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CEE936F6C9A440E797B95756D607DB88"/>
  <p:tag name="AUTOOPENPOLL" val="False"/>
  <p:tag name="TYPE" val="MultiChoiceSlide"/>
  <p:tag name="TPSLIDEBULLETSTYLE" val="2"/>
  <p:tag name="TPQUESTIONXML" val="&lt;?xml version=&quot;1.0&quot; encoding=&quot;UTF-8&quot; standalone=&quot;yes&quot;?&gt;&lt;questionlist&gt;&lt;properties&gt;&lt;guid&gt;01EAF4E2D56746308434A1D096BAB5BE&lt;/guid&gt;&lt;date&gt;2/11/2018 12:40:07 PM&lt;/date&gt;&lt;/properties&gt;&lt;questionlisttemplate&gt;&lt;correctvalue&gt;1&lt;/correctvalue&gt;&lt;incorrectvalue&gt;0&lt;/incorrectvalue&gt;&lt;numberofquestions&gt;1&lt;/numberofquestions&gt;&lt;questiontype&gt;1&lt;/questiontype&gt;&lt;numberofchoices&gt;4&lt;/numberofchoices&gt;&lt;bulletstyle&gt;2&lt;/bulletstyle&gt;&lt;questionfont&gt;Verdana&lt;/questionfont&gt;&lt;questionfontsize&gt;12&lt;/questionfontsize&gt;&lt;answerfont&gt;Verdana&lt;/answerfont&gt;&lt;answerfontsize&gt;12&lt;/answerfontsize&gt;&lt;showresults&gt;True&lt;/showresults&gt;&lt;countdowntime&gt;30&lt;/countdowntime&gt;&lt;responsegrid&gt;0&lt;/responsegrid&gt;&lt;/questionlisttemplate&gt;&lt;questions&gt;&lt;multichoice&gt;&lt;guid&gt;CEE936F6C9A440E797B95756D607DB88&lt;/guid&gt;&lt;repollguid&gt;4398FA63CCC74CC0AAFBFA119132BCBB&lt;/repollguid&gt;&lt;sourceid&gt;321FE3DC3B1D47C7BF86610C126F4444&lt;/sourceid&gt;&lt;questiontext&gt;Butadiene, C4H6 (used to make synthetic rubber and latex paints) reacts to C8H12 with a rate law of rate = 0.014 L/(mol·s) [C4H6]2. What will be the concentration of C4H6 after 3.0 hours if the initial concentration is 0.025 M?&lt;/questiontext&gt;&lt;showresults&gt;True&lt;/showresults&gt;&lt;responsegrid&gt;0&lt;/responsegrid&gt;&lt;countdowntime&gt;30&lt;/countdowntime&gt;&lt;correctvalue&gt;1&lt;/correctvalue&gt;&lt;incorrectvalue&gt;0&lt;/incorrectvalue&gt;&lt;responselimit&gt;4&lt;/responselimit&gt;&lt;bulletstyle&gt;2&lt;/bulletstyle&gt;&lt;correctanswerindicator&gt;True&lt;/correctanswerindicator&gt;&lt;answers&gt;&lt;answer&gt;&lt;guid&gt;9CD531DA4B3A45D3B30BBB809D33998F&lt;/guid&gt;&lt;answertext&gt;0.0052 M&lt;/answertext&gt;&lt;valuetype&gt;1&lt;/valuetype&gt;&lt;/answer&gt;&lt;answer&gt;&lt;guid&gt;CE88949638FF46B6BADD988BFFDE8D09&lt;/guid&gt;&lt;answertext&gt;0.024 M&lt;/answertext&gt;&lt;valuetype&gt;-1&lt;/valuetype&gt;&lt;/answer&gt;&lt;answer&gt;&lt;guid&gt;424EBBCE0CD5498CA0B5CC00C48C9BA5&lt;/guid&gt;&lt;answertext&gt;43 M&lt;/answertext&gt;&lt;valuetype&gt;-1&lt;/valuetype&gt;&lt;/answer&gt;&lt;answer&gt;&lt;guid&gt;BB930B6F1D584C5287D7D0D49DB0986C&lt;/guid&gt;&lt;answertext&gt;190 M&lt;/answertext&gt;&lt;valuetype&gt;-1&lt;/valuetype&gt;&lt;/answer&gt;&lt;answer&gt;&lt;guid&gt;E1CF8A2736014AA9A1F308F1F9C2EBA2&lt;/guid&gt;&lt;answertext&gt;0.000&lt;/answertext&gt;&lt;valuetype&gt;-1&lt;/valuetype&gt;&lt;/answer&gt;&lt;/answers&gt;&lt;/multichoice&gt;&lt;/questions&gt;&lt;/questionlist&gt;"/>
  <p:tag name="LIVECHARTING" val="False"/>
  <p:tag name="CHARTTYPE" val="0"/>
  <p:tag name="CHARTDEFINEDCOLORS" val="3,6,10,45,32,50,13,4,9,55,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B0696CD7A3F4D3CA3C9CBDEE33EAA75"/>
  <p:tag name="AUTOOPENPOLL" val="False"/>
  <p:tag name="TYPE" val="MultiChoiceSlide"/>
  <p:tag name="TPSLIDEBULLETSTYLE" val="2"/>
  <p:tag name="TPQUESTIONXML" val="&lt;?xml version=&quot;1.0&quot; encoding=&quot;UTF-8&quot; standalone=&quot;yes&quot;?&gt;&lt;questionlist&gt;&lt;properties&gt;&lt;guid&gt;901B54B3919C40FB86FEBC458098FC11&lt;/guid&gt;&lt;date&gt;2/11/2018 12:40:07 PM&lt;/date&gt;&lt;/properties&gt;&lt;questionlisttemplate&gt;&lt;correctvalue&gt;1&lt;/correctvalue&gt;&lt;incorrectvalue&gt;0&lt;/incorrectvalue&gt;&lt;numberofquestions&gt;1&lt;/numberofquestions&gt;&lt;questiontype&gt;1&lt;/questiontype&gt;&lt;numberofchoices&gt;4&lt;/numberofchoices&gt;&lt;bulletstyle&gt;2&lt;/bulletstyle&gt;&lt;questionfont&gt;Verdana&lt;/questionfont&gt;&lt;questionfontsize&gt;12&lt;/questionfontsize&gt;&lt;answerfont&gt;Verdana&lt;/answerfont&gt;&lt;answerfontsize&gt;12&lt;/answerfontsize&gt;&lt;showresults&gt;True&lt;/showresults&gt;&lt;countdowntime&gt;30&lt;/countdowntime&gt;&lt;responsegrid&gt;0&lt;/responsegrid&gt;&lt;/questionlisttemplate&gt;&lt;questions&gt;&lt;multichoice&gt;&lt;guid&gt;4B0696CD7A3F4D3CA3C9CBDEE33EAA75&lt;/guid&gt;&lt;repollguid&gt;012D1657723747B6B7FCB89D2F9F679D&lt;/repollguid&gt;&lt;sourceid&gt;C4B06B2014114392BA44385B93E0AA0A&lt;/sourceid&gt;&lt;questiontext&gt;The rate law for the reaction 3A ? C is      Rate = 4.36 * 10–2 L mol–1 hr–1[A]2What is the half-life for the reaction if the initial concentration of A is 0.250 M?&lt;/questiontext&gt;&lt;showresults&gt;True&lt;/showresults&gt;&lt;responsegrid&gt;0&lt;/responsegrid&gt;&lt;countdowntime&gt;30&lt;/countdowntime&gt;&lt;correctvalue&gt;1&lt;/correctvalue&gt;&lt;incorrectvalue&gt;0&lt;/incorrectvalue&gt;&lt;responselimit&gt;4&lt;/responselimit&gt;&lt;bulletstyle&gt;2&lt;/bulletstyle&gt;&lt;correctanswerindicator&gt;True&lt;/correctanswerindicator&gt;&lt;answers&gt;&lt;answer&gt;&lt;guid&gt;29EB7B4421844D64A013ABBAADE7A354&lt;/guid&gt;&lt;answertext&gt;0.0109 hr&lt;/answertext&gt;&lt;valuetype&gt;-1&lt;/valuetype&gt;&lt;/answer&gt;&lt;answer&gt;&lt;guid&gt;16AAF0F8970A4A0DB34FB571387097D8&lt;/guid&gt;&lt;answertext&gt;0.0629 hr&lt;/answertext&gt;&lt;valuetype&gt;-1&lt;/valuetype&gt;&lt;/answer&gt;&lt;answer&gt;&lt;guid&gt;C015414581D047D2A094BDDB95A18E9C&lt;/guid&gt;&lt;answertext&gt;15.9 hr&lt;/answertext&gt;&lt;valuetype&gt;-1&lt;/valuetype&gt;&lt;/answer&gt;&lt;answer&gt;&lt;guid&gt;6906FBAB56554389A75EC95BFD76074B&lt;/guid&gt;&lt;answertext&gt;23.9 hr&lt;/answertext&gt;&lt;valuetype&gt;-1&lt;/valuetype&gt;&lt;/answer&gt;&lt;answer&gt;&lt;guid&gt;76F7FE4A6B984E6EB95B48A71CE2EBB3&lt;/guid&gt;&lt;answertext&gt;91.7 hr&lt;/answertext&gt;&lt;valuetype&gt;1&lt;/valuetype&gt;&lt;/answer&gt;&lt;/answers&gt;&lt;/multichoice&gt;&lt;/questions&gt;&lt;/questionlist&gt;"/>
  <p:tag name="LIVECHARTING" val="False"/>
  <p:tag name="CHARTTYPE" val="0"/>
  <p:tag name="CHARTDEFINEDCOLORS" val="3,6,10,45,32,50,13,4,9,55,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C921C56C66324B49BB5CF69E06E08B86"/>
  <p:tag name="AUTOOPENPOLL" val="False"/>
  <p:tag name="TYPE" val="MultiChoiceSlide"/>
  <p:tag name="TPSLIDEBULLETSTYLE" val="2"/>
  <p:tag name="TPQUESTIONXML" val="&lt;?xml version=&quot;1.0&quot; encoding=&quot;UTF-8&quot; standalone=&quot;yes&quot;?&gt;&lt;questionlist&gt;&lt;properties&gt;&lt;guid&gt;75E41FE251CA4B0C986D9053BF76AFBB&lt;/guid&gt;&lt;date&gt;2/11/2018 12:40:06 PM&lt;/date&gt;&lt;/properties&gt;&lt;questionlisttemplate&gt;&lt;correctvalue&gt;1&lt;/correctvalue&gt;&lt;incorrectvalue&gt;0&lt;/incorrectvalue&gt;&lt;numberofquestions&gt;1&lt;/numberofquestions&gt;&lt;questiontype&gt;1&lt;/questiontype&gt;&lt;numberofchoices&gt;4&lt;/numberofchoices&gt;&lt;bulletstyle&gt;2&lt;/bulletstyle&gt;&lt;questionfont&gt;Verdana&lt;/questionfont&gt;&lt;questionfontsize&gt;12&lt;/questionfontsize&gt;&lt;answerfont&gt;Verdana&lt;/answerfont&gt;&lt;answerfontsize&gt;12&lt;/answerfontsize&gt;&lt;showresults&gt;True&lt;/showresults&gt;&lt;countdowntime&gt;30&lt;/countdowntime&gt;&lt;responsegrid&gt;0&lt;/responsegrid&gt;&lt;/questionlisttemplate&gt;&lt;questions&gt;&lt;multichoice&gt;&lt;guid&gt;C921C56C66324B49BB5CF69E06E08B86&lt;/guid&gt;&lt;repollguid&gt;6BDD8C6976F54E2484C3E79408F40822&lt;/repollguid&gt;&lt;sourceid&gt;AF780F58CF6D4E239E8770664B9235DE&lt;/sourceid&gt;&lt;questiontext&gt;Which one of the following sets of units is appropriate for a third-order rate constant?&lt;/questiontext&gt;&lt;showresults&gt;True&lt;/showresults&gt;&lt;responsegrid&gt;0&lt;/responsegrid&gt;&lt;countdowntime&gt;30&lt;/countdowntime&gt;&lt;correctvalue&gt;1&lt;/correctvalue&gt;&lt;incorrectvalue&gt;0&lt;/incorrectvalue&gt;&lt;responselimit&gt;4&lt;/responselimit&gt;&lt;bulletstyle&gt;2&lt;/bulletstyle&gt;&lt;correctanswerindicator&gt;True&lt;/correctanswerindicator&gt;&lt;answers&gt;&lt;answer&gt;&lt;guid&gt;AD7CEA0F43A5439BB501AEBFD67FEDEB&lt;/guid&gt;&lt;answertext&gt;s–1&lt;/answertext&gt;&lt;valuetype&gt;-1&lt;/valuetype&gt;&lt;/answer&gt;&lt;answer&gt;&lt;guid&gt;33EDB4716AF54D0E8308555FBB710141&lt;/guid&gt;&lt;answertext&gt;mol L–1 s–1&lt;/answertext&gt;&lt;valuetype&gt;-1&lt;/valuetype&gt;&lt;/answer&gt;&lt;answer&gt;&lt;guid&gt;8702B926AA52447E99A2F6C477816D5C&lt;/guid&gt;&lt;answertext&gt;L mol–1 s–1&lt;/answertext&gt;&lt;valuetype&gt;-1&lt;/valuetype&gt;&lt;/answer&gt;&lt;answer&gt;&lt;guid&gt;64ADD4459C964148855885929FA990DA&lt;/guid&gt;&lt;answertext&gt;L2 mol–2 s– 1&lt;/answertext&gt;&lt;valuetype&gt;1&lt;/valuetype&gt;&lt;/answer&gt;&lt;answer&gt;&lt;guid&gt;0EC5772ED1564E2BB7ED7616090F6D2C&lt;/guid&gt;&lt;answertext&gt;L3 mol–3 s–1&lt;/answertext&gt;&lt;valuetype&gt;-1&lt;/valuetype&gt;&lt;/answer&gt;&lt;/answers&gt;&lt;/multichoice&gt;&lt;/questions&gt;&lt;/questionlist&gt;"/>
  <p:tag name="LIVECHARTING" val="False"/>
  <p:tag name="CHARTTYPE" val="0"/>
  <p:tag name="CHARTDEFINEDCOLORS" val="3,6,10,45,32,50,13,4,9,55,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GUID" val="4A40E9F5150D49FEB2FF594871968DA0"/>
  <p:tag name="AUTOOPENPOLL" val="False"/>
  <p:tag name="TYPE" val="MultiChoiceSlide"/>
  <p:tag name="TPSLIDEBULLETSTYLE" val="2"/>
  <p:tag name="TPQUESTIONXML" val="&lt;?xml version=&quot;1.0&quot; encoding=&quot;UTF-8&quot; standalone=&quot;yes&quot;?&gt;&lt;questionlist&gt;&lt;properties&gt;&lt;guid&gt;D048B0B05F1F44E8B6012C0A8F1DFDEF&lt;/guid&gt;&lt;date&gt;2/11/2018 12:40:07 PM&lt;/date&gt;&lt;/properties&gt;&lt;questionlisttemplate&gt;&lt;correctvalue&gt;1&lt;/correctvalue&gt;&lt;incorrectvalue&gt;0&lt;/incorrectvalue&gt;&lt;numberofquestions&gt;1&lt;/numberofquestions&gt;&lt;questiontype&gt;1&lt;/questiontype&gt;&lt;numberofchoices&gt;4&lt;/numberofchoices&gt;&lt;bulletstyle&gt;2&lt;/bulletstyle&gt;&lt;questionfont&gt;Verdana&lt;/questionfont&gt;&lt;questionfontsize&gt;12&lt;/questionfontsize&gt;&lt;answerfont&gt;Verdana&lt;/answerfont&gt;&lt;answerfontsize&gt;12&lt;/answerfontsize&gt;&lt;showresults&gt;True&lt;/showresults&gt;&lt;countdowntime&gt;30&lt;/countdowntime&gt;&lt;responsegrid&gt;0&lt;/responsegrid&gt;&lt;/questionlisttemplate&gt;&lt;questions&gt;&lt;multichoice&gt;&lt;guid&gt;4A40E9F5150D49FEB2FF594871968DA0&lt;/guid&gt;&lt;repollguid&gt;9BA311A8CB6E4E0F8A1C622647C4EB91&lt;/repollguid&gt;&lt;sourceid&gt;281152ACBA254BEAB6878CC3CB204F3F&lt;/sourceid&gt;&lt;questiontext&gt;The rate constant for a reaction is 4.65 L mol–1s–1. What is the overall order of the reaction?&lt;/questiontext&gt;&lt;showresults&gt;True&lt;/showresults&gt;&lt;responsegrid&gt;0&lt;/responsegrid&gt;&lt;countdowntime&gt;30&lt;/countdowntime&gt;&lt;correctvalue&gt;1&lt;/correctvalue&gt;&lt;incorrectvalue&gt;0&lt;/incorrectvalue&gt;&lt;responselimit&gt;4&lt;/responselimit&gt;&lt;bulletstyle&gt;2&lt;/bulletstyle&gt;&lt;correctanswerindicator&gt;True&lt;/correctanswerindicator&gt;&lt;answers&gt;&lt;answer&gt;&lt;guid&gt;5DB7DFA237474B5795F2FB5BC94E42AF&lt;/guid&gt;&lt;answertext&gt;zero&lt;/answertext&gt;&lt;valuetype&gt;-1&lt;/valuetype&gt;&lt;/answer&gt;&lt;answer&gt;&lt;guid&gt;945BE80D0051440FAF8C3200DD2473C3&lt;/guid&gt;&lt;answertext&gt;second&lt;/answertext&gt;&lt;valuetype&gt;1&lt;/valuetype&gt;&lt;/answer&gt;&lt;answer&gt;&lt;guid&gt;F157543429934B50BFD9053174E4F22B&lt;/guid&gt;&lt;answertext&gt;third&lt;/answertext&gt;&lt;valuetype&gt;-1&lt;/valuetype&gt;&lt;/answer&gt;&lt;answer&gt;&lt;guid&gt;08001BA8F6934104973C1F0FB8824761&lt;/guid&gt;&lt;answertext&gt;First&lt;/answertext&gt;&lt;valuetype&gt;-1&lt;/valuetype&gt;&lt;/answer&gt;&lt;answer&gt;&lt;guid&gt;CCF92EBFB23E4FF39CDEAD06F5FB6B0E&lt;/guid&gt;&lt;answertext&gt;Not enough information to decide.&lt;/answertext&gt;&lt;valuetype&gt;-1&lt;/valuetype&gt;&lt;/answer&gt;&lt;/answers&gt;&lt;/multichoice&gt;&lt;/questions&gt;&lt;/questionlist&gt;"/>
  <p:tag name="LIVECHARTING" val="False"/>
  <p:tag name="CHARTTYPE" val="0"/>
  <p:tag name="CHARTDEFINEDCOLORS" val="3,6,10,45,32,50,13,4,9,55,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EROBASED" val="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B80F270D-4464-4AD9-930D-CBA3FFDF4979}"/>
</file>

<file path=customXml/itemProps2.xml><?xml version="1.0" encoding="utf-8"?>
<ds:datastoreItem xmlns:ds="http://schemas.openxmlformats.org/officeDocument/2006/customXml" ds:itemID="{3FFDCF3D-ABDE-4AFD-955E-D9DCE4739317}"/>
</file>

<file path=customXml/itemProps3.xml><?xml version="1.0" encoding="utf-8"?>
<ds:datastoreItem xmlns:ds="http://schemas.openxmlformats.org/officeDocument/2006/customXml" ds:itemID="{E3DCE34F-F5E5-4966-B860-4A523D20577E}"/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734</Words>
  <Application>Microsoft Macintosh PowerPoint</Application>
  <PresentationFormat>Widescreen</PresentationFormat>
  <Paragraphs>109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Butadiene, C4H6 (used to make synthetic rubber and latex paints) reacts to C8H12  with a rate law of rate = 0.014 L/(mol·s) [C4H6]2. What will be the concentration of C4H6 after 3.0 hours if the initial concentration is 0.025 M? </vt:lpstr>
      <vt:lpstr>The rate law for the reaction 3A  C is       Rate = 4.36 × 10–2 L mol–1 hr–1[A]2 What is the half-life for the reaction if the initial concentration of A is 0.250 M? </vt:lpstr>
      <vt:lpstr>Which one of the following sets of units is appropriate for a third-order rate constant? </vt:lpstr>
      <vt:lpstr>The rate constant for a reaction is 4.65 L mol–1s–1. What is the overall order of the reaction? </vt:lpstr>
      <vt:lpstr>For the hypothetical reaction aA → products, the concentration of A was monitored with time. Given the following graph of the experimental data, what is the rate constant for the loss of reactant A?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West</dc:creator>
  <cp:lastModifiedBy>Ana West</cp:lastModifiedBy>
  <cp:revision>11</cp:revision>
  <dcterms:created xsi:type="dcterms:W3CDTF">2021-01-29T10:27:25Z</dcterms:created>
  <dcterms:modified xsi:type="dcterms:W3CDTF">2021-01-29T12:43:21Z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