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6F937-E8E6-4C0D-91C9-D1C126874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7C81D9-8659-45B1-8C1F-77A63CEE6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1CADB-268D-4D9B-B900-679B695DF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FF02C-2761-417F-B824-2105AD8A4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42AF0C-6BCD-42B4-B524-B69936D22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56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DD36A-8459-4D50-B47D-0249F5050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C87325-E819-483B-9AA2-452CCA657F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91DCA-6A05-4919-8ABB-BB00EC1FA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09E73-0ADD-4A61-B109-AE0A9AF97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04A87-836E-40FB-A2E4-2F2FE87AD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76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FF06A7-0C16-42F4-B56F-133231A996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C31863-6FF8-45FF-8D72-F6317259E5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B10FB-77BB-4A31-9974-F335C9F90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7930B-AA11-4002-8BE8-791CF2C2C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E4659-B371-4751-9F9D-7E57001A1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36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3FD62-666D-41DA-BC3E-7949F19E4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BF254-A565-4E94-9EAE-28A35789B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126C2-ACE9-41B5-858A-651579CD3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E40AB-A3E5-4C0F-B2BE-8065CF535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02043-B4B0-493E-89D9-B7DCC3650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12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3BFAC-09BB-4808-86E7-7A1B12742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5A8DB-091F-4D1E-9CAE-DD4DF9A09A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FD6FC-63D4-448A-879A-125694EB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823B3-B418-4603-A213-7ACB06E86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C3E5E-0CF8-45E6-80DE-51350F0A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05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06133-C17D-4EEE-95EA-207A3DD0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4BB8E-AC90-4F25-8660-7D325FCDC2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A9FB3D-84A6-4923-9A7C-5983432373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69C74-5B64-432E-8709-7FFCE5C0D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FDA232-19C8-4A5A-9283-87A88C959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CFD02-A058-4D58-88B6-FBF45FFD3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83B4E-7797-4B37-B438-C0EC24135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AD83A-6138-4CFD-B877-4FA474E4D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1FBC68-D77B-47C7-A62D-56A040594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CBE8BE-2722-4D31-A474-D9C6A1FC1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DCB40D-24CA-478D-B660-585DCB0BBB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839161-2B03-45F9-A0B1-7C2415CF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082571-2FCF-49DD-A95E-EBE6C72E0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6E67A0-5C60-4CA2-BE7B-0B48FE096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1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2E563-9ED1-46E8-A80A-848C32B2E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F6EF2C-7A2B-47F7-AE51-0741016A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BB47A-3C83-4943-A352-8429231E0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46173E-EB8C-4513-806A-EE95743FF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84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BA01CA-C855-4E2B-ABBC-33A985651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D4B30B-8763-4403-AD50-CA25243A7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C19B8F-7224-448F-A1B1-F0A8085FD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2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2CDCB-19F7-4432-B25C-5F3F68AD4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FF0DA-078B-4B73-BE9C-BA12E0C6F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DC72C-C8A1-43B6-B3C5-CFE055B09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D8B84-3E08-4D06-AE46-C7D037A5B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0FE3FF-647B-46E1-850A-87E50A053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6A6F56-C528-409A-A208-4C1CB3DC2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33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66D91-E533-4B7A-82BD-728136AFF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B63A16-3C60-43D6-A001-68D13BC316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414F27-1096-48ED-A3B3-65821F22E4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B4E2CD-DDD1-4E6B-B50D-CBDF82BF5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DDEBFF-2779-42B1-8A57-A0731349E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88807B-0E0D-449D-8EB1-945984EC1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6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FEF2FF-CE7B-4D30-BF43-3E2C9E429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451FEC-43DB-417B-901B-36650EEBD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1EDABF-66BF-4BFE-840F-F1E0350D3F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EE263-9193-453A-8FB3-A9BCC5D3110A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D0555-8C3F-4D64-95CA-152F3B4606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17838-55E8-4719-859D-368D5AF6D1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113C3-F8DA-469F-AF5F-DEDFB2EA23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22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83488-10C4-4AF2-9F41-0D89B5279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91" y="528507"/>
            <a:ext cx="11785600" cy="511728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Equilibrium Problem using the Quadratic Equation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BAA2A7-3465-4BEE-B536-2E6A6BAF89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618" y="1249960"/>
            <a:ext cx="11517746" cy="1844222"/>
          </a:xfrm>
        </p:spPr>
        <p:txBody>
          <a:bodyPr/>
          <a:lstStyle/>
          <a:p>
            <a:endParaRPr lang="en-US" dirty="0"/>
          </a:p>
          <a:p>
            <a:pPr algn="l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We have a 3.0 L flask containing 0.25 moles of bromine gas and 0.55 moles of chlorine gas. The product of the reaction will be bromine monochloride.  </a:t>
            </a:r>
          </a:p>
          <a:p>
            <a:pPr algn="l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for the reaction is 7.0</a:t>
            </a:r>
          </a:p>
          <a:p>
            <a:pPr algn="l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Find the equilibrium concentration of all chemical species.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DA3190-F3CF-44F4-A14E-8445D3725D53}"/>
              </a:ext>
            </a:extLst>
          </p:cNvPr>
          <p:cNvSpPr/>
          <p:nvPr/>
        </p:nvSpPr>
        <p:spPr>
          <a:xfrm>
            <a:off x="3020291" y="309418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First write a balanced equation for the reaction: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(g)  +   Cl</a:t>
            </a:r>
            <a:r>
              <a:rPr lang="en-US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(g)   </a:t>
            </a:r>
            <a:r>
              <a:rPr lang="en-US" dirty="0"/>
              <a:t>⇌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BrCl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(g)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B800E3-78BC-4E09-8E7D-A72250F3C05A}"/>
              </a:ext>
            </a:extLst>
          </p:cNvPr>
          <p:cNvSpPr/>
          <p:nvPr/>
        </p:nvSpPr>
        <p:spPr>
          <a:xfrm>
            <a:off x="2235201" y="4079068"/>
            <a:ext cx="74999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Second calculate the initial concentration of each of the reactants: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Bromine  0.25 moles / 3.0 liters  =  0.0833 M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Chlorine  0.55 moles / 3.0 liters  =  0.1833 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E332E81-0FD9-4C5B-B31B-4969DBE226DD}"/>
                  </a:ext>
                </a:extLst>
              </p:cNvPr>
              <p:cNvSpPr/>
              <p:nvPr/>
            </p:nvSpPr>
            <p:spPr>
              <a:xfrm>
                <a:off x="4447309" y="5393871"/>
                <a:ext cx="3075709" cy="1157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Equilibrium Expression is:</a:t>
                </a:r>
              </a:p>
              <a:p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r>
                  <a:rPr lang="en-US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[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BrCl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]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baseline="300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[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Br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] [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Cl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]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E332E81-0FD9-4C5B-B31B-4969DBE226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7309" y="5393871"/>
                <a:ext cx="3075709" cy="1157946"/>
              </a:xfrm>
              <a:prstGeom prst="rect">
                <a:avLst/>
              </a:prstGeom>
              <a:blipFill>
                <a:blip r:embed="rId2"/>
                <a:stretch>
                  <a:fillRect l="-1786" t="-3158" r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215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30B3D-7EE1-417D-B4CA-0A8277ACC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163790"/>
            <a:ext cx="11822545" cy="51724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Equilibrium Problem using the Quadratic Equation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115EA-C7D9-4D18-8C3F-4D7D18A0F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2121"/>
            <a:ext cx="10515600" cy="353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Set up an ICE Table: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		Bromine		Chlorine		Bromine monochloride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FDA819-4EC6-4EDA-8B26-D2D4A24A25F4}"/>
              </a:ext>
            </a:extLst>
          </p:cNvPr>
          <p:cNvSpPr/>
          <p:nvPr/>
        </p:nvSpPr>
        <p:spPr>
          <a:xfrm>
            <a:off x="838200" y="1877399"/>
            <a:ext cx="924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Initial		 0.0833 M	 0.1833 M		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814733-A7B0-4752-A1BF-0FEEEB10F290}"/>
              </a:ext>
            </a:extLst>
          </p:cNvPr>
          <p:cNvSpPr/>
          <p:nvPr/>
        </p:nvSpPr>
        <p:spPr>
          <a:xfrm>
            <a:off x="838200" y="2387814"/>
            <a:ext cx="9469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		     -X		        -X			+2X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609D51-8CD6-4161-B3A4-43B6BCBBEB27}"/>
              </a:ext>
            </a:extLst>
          </p:cNvPr>
          <p:cNvSpPr/>
          <p:nvPr/>
        </p:nvSpPr>
        <p:spPr>
          <a:xfrm>
            <a:off x="838199" y="2898229"/>
            <a:ext cx="8749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Equilib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	0.0833 –X	0.1833 –X	              +2X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9D6498-A9C9-4B43-8ABE-FF5FE35DB441}"/>
              </a:ext>
            </a:extLst>
          </p:cNvPr>
          <p:cNvSpPr/>
          <p:nvPr/>
        </p:nvSpPr>
        <p:spPr>
          <a:xfrm>
            <a:off x="838199" y="3734393"/>
            <a:ext cx="2736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Enter numbers into K</a:t>
            </a:r>
            <a:r>
              <a:rPr lang="en-US" baseline="-250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0FE6ACF-C9A9-4C20-8A6B-2903BE171F15}"/>
                  </a:ext>
                </a:extLst>
              </p:cNvPr>
              <p:cNvSpPr/>
              <p:nvPr/>
            </p:nvSpPr>
            <p:spPr>
              <a:xfrm>
                <a:off x="838199" y="4897933"/>
                <a:ext cx="1681871" cy="6039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K</a:t>
                </a:r>
                <a:r>
                  <a:rPr lang="en-US" baseline="-25000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[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BrCl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]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baseline="300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[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Br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] [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Cl</m:t>
                        </m:r>
                        <m:r>
                          <m:rPr>
                            <m:nor/>
                          </m:rPr>
                          <a:rPr lang="en-US" baseline="-250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]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0FE6ACF-C9A9-4C20-8A6B-2903BE171F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199" y="4897933"/>
                <a:ext cx="1681871" cy="603948"/>
              </a:xfrm>
              <a:prstGeom prst="rect">
                <a:avLst/>
              </a:prstGeom>
              <a:blipFill>
                <a:blip r:embed="rId2"/>
                <a:stretch>
                  <a:fillRect l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3E04974-4EE8-4987-9CFC-97025CB444DB}"/>
                  </a:ext>
                </a:extLst>
              </p:cNvPr>
              <p:cNvSpPr/>
              <p:nvPr/>
            </p:nvSpPr>
            <p:spPr>
              <a:xfrm>
                <a:off x="5212771" y="4909539"/>
                <a:ext cx="3230372" cy="6085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7.0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(2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baseline="300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(0.0833 –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) (0.1833 –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3E04974-4EE8-4987-9CFC-97025CB444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771" y="4909539"/>
                <a:ext cx="3230372" cy="608500"/>
              </a:xfrm>
              <a:prstGeom prst="rect">
                <a:avLst/>
              </a:prstGeom>
              <a:blipFill>
                <a:blip r:embed="rId3"/>
                <a:stretch>
                  <a:fillRect l="-15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257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18C24-7D3F-4F0D-A01F-1F619A686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55" y="365125"/>
            <a:ext cx="11674763" cy="498941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Equilibrium Problem using the Quadratic Equation</a:t>
            </a:r>
            <a:endParaRPr 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A14B04-0D54-4DED-829C-48BC8D9FAA9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14035" y="1495382"/>
                <a:ext cx="11002817" cy="498941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7.0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sz="18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(2</m:t>
                            </m:r>
                            <m:r>
                              <m:rPr>
                                <m:nor/>
                              </m:rPr>
                              <a:rPr lang="en-US" sz="18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sz="18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)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sz="1800" baseline="300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(0.0833 –</m:t>
                        </m:r>
                        <m:r>
                          <m:rPr>
                            <m:nor/>
                          </m:rPr>
                          <a: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) (0.1833 –</m:t>
                        </m:r>
                        <m:r>
                          <m:rPr>
                            <m:nor/>
                          </m:rPr>
                          <a: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sz="18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	  multiply out the top and bottom on the right hand side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9A14B04-0D54-4DED-829C-48BC8D9FAA9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14035" y="1495382"/>
                <a:ext cx="11002817" cy="498941"/>
              </a:xfrm>
              <a:blipFill>
                <a:blip r:embed="rId2"/>
                <a:stretch>
                  <a:fillRect l="-499" t="-7317" b="-8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692538F-F786-4532-BAB4-6B5A4A9239D2}"/>
                  </a:ext>
                </a:extLst>
              </p:cNvPr>
              <p:cNvSpPr/>
              <p:nvPr/>
            </p:nvSpPr>
            <p:spPr>
              <a:xfrm>
                <a:off x="314035" y="5611343"/>
                <a:ext cx="2284856" cy="6851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−4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𝑎𝑐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B692538F-F786-4532-BAB4-6B5A4A9239D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035" y="5611343"/>
                <a:ext cx="2284856" cy="68512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6574F8FD-0CE1-440F-A9C2-BD02C4F8725E}"/>
              </a:ext>
            </a:extLst>
          </p:cNvPr>
          <p:cNvSpPr/>
          <p:nvPr/>
        </p:nvSpPr>
        <p:spPr>
          <a:xfrm>
            <a:off x="314035" y="4881233"/>
            <a:ext cx="3345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= 3 ; b = -1.8662 ; c = 0.1069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96019F-BEDA-4DAD-9382-6CE574B2E4B1}"/>
              </a:ext>
            </a:extLst>
          </p:cNvPr>
          <p:cNvSpPr/>
          <p:nvPr/>
        </p:nvSpPr>
        <p:spPr>
          <a:xfrm>
            <a:off x="314035" y="4151123"/>
            <a:ext cx="106980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 = 3x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– 1.8662x  +   0.1069 	   use the quadratic equation below to solve for x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F35021-E11B-4EB6-ACDB-749D02226CB5}"/>
              </a:ext>
            </a:extLst>
          </p:cNvPr>
          <p:cNvSpPr/>
          <p:nvPr/>
        </p:nvSpPr>
        <p:spPr>
          <a:xfrm>
            <a:off x="314035" y="3230384"/>
            <a:ext cx="1109287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(7.0) (0.0153 – 0.2666x + x</a:t>
            </a:r>
            <a:r>
              <a:rPr lang="en-US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  = 4x</a:t>
            </a:r>
            <a:r>
              <a:rPr lang="en-US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  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multiply our the left hand side and then subtract it from the right hand side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DDA057B-8557-46ED-9497-946D2A6E65DC}"/>
                  </a:ext>
                </a:extLst>
              </p:cNvPr>
              <p:cNvSpPr/>
              <p:nvPr/>
            </p:nvSpPr>
            <p:spPr>
              <a:xfrm>
                <a:off x="314035" y="2355101"/>
                <a:ext cx="10908147" cy="6067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7.0  =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x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baseline="30000" dirty="0"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(0.0153 – 0.2666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baseline="30000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	  multiply both side by the right hand side denominator</a:t>
                </a:r>
              </a:p>
            </p:txBody>
          </p:sp>
        </mc:Choice>
        <mc:Fallback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8DDA057B-8557-46ED-9497-946D2A6E65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035" y="2355101"/>
                <a:ext cx="10908147" cy="606705"/>
              </a:xfrm>
              <a:prstGeom prst="rect">
                <a:avLst/>
              </a:prstGeom>
              <a:blipFill>
                <a:blip r:embed="rId4"/>
                <a:stretch>
                  <a:fillRect l="-5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611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D06B5-4850-47BF-A3B7-19815715D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435" y="365126"/>
            <a:ext cx="11711709" cy="50733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Equilibrium Problem using the Quadratic Equation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BD464-13E6-434F-8486-E8E1BD499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8290"/>
            <a:ext cx="10515600" cy="1864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results from the quadratic equation are 0.064 and 0.56</a:t>
            </a:r>
          </a:p>
          <a:p>
            <a:pPr marL="0" indent="0">
              <a:buNone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0.56 is not useful because it is larger that the initial concentration for bromine and chlorine and would result in negative number final concentrations.  Therefore you must use x = 0.064 to calculate your answers.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46C68A-076D-4329-836D-152F9BCFAA4E}"/>
              </a:ext>
            </a:extLst>
          </p:cNvPr>
          <p:cNvSpPr/>
          <p:nvPr/>
        </p:nvSpPr>
        <p:spPr>
          <a:xfrm>
            <a:off x="838200" y="357702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the ICE table: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Final concentration of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BrCl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2x =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0.13 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D951BC-FA57-47F2-A133-29C961B556D7}"/>
              </a:ext>
            </a:extLst>
          </p:cNvPr>
          <p:cNvSpPr/>
          <p:nvPr/>
        </p:nvSpPr>
        <p:spPr>
          <a:xfrm>
            <a:off x="838200" y="476838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Final concentration of bromine is 0.0833 – X =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0.019 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6B6521-A987-49EE-B302-B70A0804AB4A}"/>
              </a:ext>
            </a:extLst>
          </p:cNvPr>
          <p:cNvSpPr/>
          <p:nvPr/>
        </p:nvSpPr>
        <p:spPr>
          <a:xfrm>
            <a:off x="838200" y="5405737"/>
            <a:ext cx="5769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Final concentration of chlorine is 0.1833 – X  = 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0.12 M</a:t>
            </a:r>
          </a:p>
        </p:txBody>
      </p:sp>
    </p:spTree>
    <p:extLst>
      <p:ext uri="{BB962C8B-B14F-4D97-AF65-F5344CB8AC3E}">
        <p14:creationId xmlns:p14="http://schemas.microsoft.com/office/powerpoint/2010/main" val="390231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87BEEB5-76AC-4E4A-ACB2-33FD11BDFF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28B5D9-DC1C-4D8B-8698-021AFDF11F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08FB14-D412-43B3-A55C-088DFF4FAC2D}">
  <ds:schemaRefs>
    <ds:schemaRef ds:uri="http://purl.org/dc/elements/1.1/"/>
    <ds:schemaRef ds:uri="http://schemas.microsoft.com/sharepoint/v3"/>
    <ds:schemaRef ds:uri="http://purl.org/dc/dcmitype/"/>
    <ds:schemaRef ds:uri="http://purl.org/dc/terms/"/>
    <ds:schemaRef ds:uri="http://schemas.microsoft.com/office/2006/documentManagement/types"/>
    <ds:schemaRef ds:uri="6f89d419-4ffd-47bb-9324-452bed66a7b5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330354a9-d728-46c7-abbf-3220e4bf05e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369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Equilibrium Problem using the Quadratic Equation</vt:lpstr>
      <vt:lpstr>Equilibrium Problem using the Quadratic Equation</vt:lpstr>
      <vt:lpstr>Equilibrium Problem using the Quadratic Equation</vt:lpstr>
      <vt:lpstr>Equilibrium Problem using the Quadratic Equation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Equilibrium Problem using the Quadratic Equation</dc:title>
  <dc:creator>William Paul Ellenberger</dc:creator>
  <cp:lastModifiedBy>Suzanne Ray Ellenberger</cp:lastModifiedBy>
  <cp:revision>16</cp:revision>
  <dcterms:created xsi:type="dcterms:W3CDTF">2021-02-26T18:44:53Z</dcterms:created>
  <dcterms:modified xsi:type="dcterms:W3CDTF">2021-02-26T21:33:18Z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