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96" r:id="rId5"/>
    <p:sldId id="298" r:id="rId6"/>
    <p:sldId id="257"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897"/>
  </p:normalViewPr>
  <p:slideViewPr>
    <p:cSldViewPr snapToGrid="0" snapToObjects="1">
      <p:cViewPr varScale="1">
        <p:scale>
          <a:sx n="69" d="100"/>
          <a:sy n="69" d="100"/>
        </p:scale>
        <p:origin x="3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0665B-BFAC-2A4F-99EA-1C4A6B976E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AD73BFE-80C3-6549-852F-31D377A492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F205BF-1453-AE44-8F0A-27D220EE6387}"/>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CE272D60-E902-6544-9FDC-FA96397A4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D56BF7-D92C-CC42-B9B9-3CC511875F34}"/>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824000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72ECA-0798-084E-81CE-3F0E914D42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E8810D-93FA-644D-B56D-9128710A82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DEC43E-6C22-9141-96B1-6C85420B03C2}"/>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E9CA9EF0-A2A3-A445-B8CF-3F75DF6036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212EA-3F64-6544-B96E-6EBDE2A3D42E}"/>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895740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AEDF41-38C1-5843-B828-B620D4B474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3A106E-033C-D844-A8E4-A2FD8D38EB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42BD7C-687B-084A-BF87-B66B822F1ABA}"/>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6951CC77-A64B-B742-A0C0-46BE4E9A9C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0D3F4D-CE5F-6942-8ACC-F572C92FEABB}"/>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3335471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31CA1-809A-5A4E-ABF9-4F866EC69D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CE542C-380A-3042-880D-C7F332DE76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67478E-341F-7D49-B429-3B5BCFE9D5D3}"/>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1DBFF620-3631-C541-A502-524F7A0D12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493B0B-1D8B-CE4F-BAB1-33E1CE4E621F}"/>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443778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86186-545E-C944-BFFB-5B1E3B89EA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436841-30A9-A84B-AC46-1C29213B16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81C6F2-F894-A143-8D05-EFC511239F34}"/>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B733DCB9-7190-6748-B19D-FCA454AA87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7BFA82-6F83-214C-9000-07CEE6C2305C}"/>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198943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8127-9B0F-3B4E-A865-4E9EE9F9FC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B20C01-6E1E-1C4B-8531-3CF9A2A8991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6E67BC-3D46-034B-ADEB-65ECEB481F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4B4F59-4FAF-0B41-8ACD-C81D95CDAA6F}"/>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6" name="Footer Placeholder 5">
            <a:extLst>
              <a:ext uri="{FF2B5EF4-FFF2-40B4-BE49-F238E27FC236}">
                <a16:creationId xmlns:a16="http://schemas.microsoft.com/office/drawing/2014/main" id="{8C79CB44-D557-A449-B509-261ADE834B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0F6776-E1F3-1341-ABFD-61EBFEE609D1}"/>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3176492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E08D0-9015-4B4E-B450-CF721BC46A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D4413A-218E-3249-A201-4FEB2BBF7D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11F64F-FD35-704A-913E-24CE0FA6A7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29208D-D7E0-4C42-BA2F-D5F9B909F4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4D8446-60E4-694D-9EB2-EF402213C8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EF9E97-C781-894A-B221-728499D9E001}"/>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8" name="Footer Placeholder 7">
            <a:extLst>
              <a:ext uri="{FF2B5EF4-FFF2-40B4-BE49-F238E27FC236}">
                <a16:creationId xmlns:a16="http://schemas.microsoft.com/office/drawing/2014/main" id="{5180323E-AD29-1347-B43B-A92D90C015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6208A23-8204-0B4A-9F10-B376CE149E7E}"/>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945635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EB1AD-D457-CC46-AB53-2F41BC9D75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BC7604-4A90-AE4D-A905-4CC0BF4B44F5}"/>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4" name="Footer Placeholder 3">
            <a:extLst>
              <a:ext uri="{FF2B5EF4-FFF2-40B4-BE49-F238E27FC236}">
                <a16:creationId xmlns:a16="http://schemas.microsoft.com/office/drawing/2014/main" id="{E71167E0-900C-F042-80EA-BE2C7F95211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E4798DE-1540-8247-B75F-D01DD977586C}"/>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549481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BB8EE4-51E0-384B-8857-355B1D2041C9}"/>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3" name="Footer Placeholder 2">
            <a:extLst>
              <a:ext uri="{FF2B5EF4-FFF2-40B4-BE49-F238E27FC236}">
                <a16:creationId xmlns:a16="http://schemas.microsoft.com/office/drawing/2014/main" id="{B25302AC-D158-584D-AB85-D1B6F66F0F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9D2C22-22D5-8C49-871B-BA23A0224D32}"/>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389640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A765C-CCA3-744E-A0A8-5E5903962C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468177-C345-F741-8B78-9F148843C9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F3DB68A-08E9-9C48-9A12-C015677E11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7C6246-0AE6-9F43-A48D-99AE1A247946}"/>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6" name="Footer Placeholder 5">
            <a:extLst>
              <a:ext uri="{FF2B5EF4-FFF2-40B4-BE49-F238E27FC236}">
                <a16:creationId xmlns:a16="http://schemas.microsoft.com/office/drawing/2014/main" id="{E83DF658-A406-8441-94B2-4CF4757AFF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ABE005-97F3-C545-B099-7F155C9FD767}"/>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044507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4AACD-B1E4-EE4F-A949-5AD92F2844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0C07E1-8177-5C41-8A69-E256083546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511279E-4A03-4F46-8A3C-5417241883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D6D531-CBC8-014A-8212-C9268D3988F0}"/>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6" name="Footer Placeholder 5">
            <a:extLst>
              <a:ext uri="{FF2B5EF4-FFF2-40B4-BE49-F238E27FC236}">
                <a16:creationId xmlns:a16="http://schemas.microsoft.com/office/drawing/2014/main" id="{592253CF-71E9-6E46-AC30-2A80F05B6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47C39-52F8-344D-ADF5-161E1BEB7EA9}"/>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1362045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075898-6C47-5D4A-982C-45C602770A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F9BA24-9FF6-944B-89F7-B9A94E4E8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C94AC4-92F7-BA40-A703-61069C00D9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3D1EF08E-8382-1C40-985C-26E6EBF246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B7FDE7-55C6-8E4F-BD9E-15DBE191CB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2C1515-2082-D046-820E-4D0B385DD0CB}" type="slidenum">
              <a:rPr lang="en-US" smtClean="0"/>
              <a:t>‹#›</a:t>
            </a:fld>
            <a:endParaRPr lang="en-US"/>
          </a:p>
        </p:txBody>
      </p:sp>
    </p:spTree>
    <p:extLst>
      <p:ext uri="{BB962C8B-B14F-4D97-AF65-F5344CB8AC3E}">
        <p14:creationId xmlns:p14="http://schemas.microsoft.com/office/powerpoint/2010/main" val="16164823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5DA30531-F377-564C-B59B-7CEAADCFAA47}"/>
              </a:ext>
            </a:extLst>
          </p:cNvPr>
          <p:cNvSpPr>
            <a:spLocks noChangeArrowheads="1"/>
          </p:cNvSpPr>
          <p:nvPr/>
        </p:nvSpPr>
        <p:spPr bwMode="auto">
          <a:xfrm>
            <a:off x="355918" y="394280"/>
            <a:ext cx="937260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The magnitude of </a:t>
            </a:r>
            <a:r>
              <a:rPr kumimoji="0" lang="en-US" altLang="en-US" sz="1800" b="0" i="0" u="none" strike="noStrike" cap="none" normalizeH="0" baseline="0" dirty="0" err="1">
                <a:ln>
                  <a:noFill/>
                </a:ln>
                <a:solidFill>
                  <a:schemeClr val="tx1"/>
                </a:solidFill>
                <a:effectLst/>
                <a:latin typeface="Arial" panose="020B0604020202020204" pitchFamily="34" charset="0"/>
              </a:rPr>
              <a:t>ΔS</a:t>
            </a:r>
            <a:r>
              <a:rPr kumimoji="0" lang="en-US" altLang="en-US" sz="1800" b="0" i="0" u="none" strike="noStrike" cap="none" normalizeH="0" baseline="-25000" dirty="0" err="1">
                <a:ln>
                  <a:noFill/>
                </a:ln>
                <a:solidFill>
                  <a:schemeClr val="tx1"/>
                </a:solidFill>
                <a:effectLst/>
                <a:latin typeface="Arial" panose="020B0604020202020204" pitchFamily="34" charset="0"/>
              </a:rPr>
              <a:t>vap</a:t>
            </a:r>
            <a:r>
              <a:rPr kumimoji="0" lang="en-US" altLang="en-US" sz="1800" b="0" i="0" u="none" strike="noStrike" cap="none" normalizeH="0" baseline="0" dirty="0">
                <a:ln>
                  <a:noFill/>
                </a:ln>
                <a:solidFill>
                  <a:schemeClr val="tx1"/>
                </a:solidFill>
                <a:effectLst/>
                <a:latin typeface="Arial" panose="020B0604020202020204" pitchFamily="34" charset="0"/>
              </a:rPr>
              <a:t>  increases with the strength of the intermolecular forces associated with the compound. Rank the following substances from smallest to largest expected </a:t>
            </a:r>
            <a:r>
              <a:rPr kumimoji="0" lang="en-US" altLang="en-US" sz="1800" b="0" i="0" u="none" strike="noStrike" cap="none" normalizeH="0" baseline="0" dirty="0" err="1">
                <a:ln>
                  <a:noFill/>
                </a:ln>
                <a:solidFill>
                  <a:schemeClr val="tx1"/>
                </a:solidFill>
                <a:effectLst/>
                <a:latin typeface="Arial" panose="020B0604020202020204" pitchFamily="34" charset="0"/>
              </a:rPr>
              <a:t>ΔS</a:t>
            </a:r>
            <a:r>
              <a:rPr kumimoji="0" lang="en-US" altLang="en-US" sz="1800" b="0" i="0" u="none" strike="noStrike" cap="none" normalizeH="0" baseline="-25000" dirty="0" err="1">
                <a:ln>
                  <a:noFill/>
                </a:ln>
                <a:solidFill>
                  <a:schemeClr val="tx1"/>
                </a:solidFill>
                <a:effectLst/>
                <a:latin typeface="Arial" panose="020B0604020202020204" pitchFamily="34" charset="0"/>
              </a:rPr>
              <a:t>vap</a:t>
            </a:r>
            <a:r>
              <a:rPr kumimoji="0" lang="en-US" altLang="en-US" sz="1800" b="0" i="0" u="none" strike="noStrike" cap="none" normalizeH="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dirty="0">
                <a:latin typeface="Arial" panose="020B0604020202020204" pitchFamily="34" charset="0"/>
              </a:rPr>
              <a:t>N</a:t>
            </a:r>
            <a:r>
              <a:rPr lang="en-US" altLang="en-US" baseline="-25000" dirty="0">
                <a:latin typeface="Arial" panose="020B0604020202020204" pitchFamily="34" charset="0"/>
              </a:rPr>
              <a:t>2</a:t>
            </a:r>
            <a:r>
              <a:rPr lang="en-US" altLang="en-US" dirty="0">
                <a:latin typeface="Arial" panose="020B0604020202020204" pitchFamily="34" charset="0"/>
              </a:rPr>
              <a:t>, H</a:t>
            </a:r>
            <a:r>
              <a:rPr lang="en-US" altLang="en-US" baseline="-25000" dirty="0">
                <a:latin typeface="Arial" panose="020B0604020202020204" pitchFamily="34" charset="0"/>
              </a:rPr>
              <a:t>2</a:t>
            </a:r>
            <a:r>
              <a:rPr lang="en-US" altLang="en-US" dirty="0">
                <a:latin typeface="Arial" panose="020B0604020202020204" pitchFamily="34" charset="0"/>
              </a:rPr>
              <a:t>O,C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&lt; H</a:t>
            </a:r>
            <a:r>
              <a:rPr lang="en-US" altLang="en-US" baseline="-25000" dirty="0">
                <a:latin typeface="Arial" panose="020B0604020202020204" pitchFamily="34" charset="0"/>
              </a:rPr>
              <a:t>2</a:t>
            </a:r>
            <a:r>
              <a:rPr lang="en-US" altLang="en-US" dirty="0">
                <a:latin typeface="Arial" panose="020B0604020202020204" pitchFamily="34" charset="0"/>
              </a:rPr>
              <a:t>O &lt; N</a:t>
            </a:r>
            <a:r>
              <a:rPr lang="en-US" altLang="en-US" baseline="-25000" dirty="0">
                <a:latin typeface="Arial" panose="020B0604020202020204" pitchFamily="34" charset="0"/>
              </a:rPr>
              <a:t>2</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&lt; H</a:t>
            </a:r>
            <a:r>
              <a:rPr lang="en-US" altLang="en-US" baseline="-25000" dirty="0">
                <a:latin typeface="Arial" panose="020B0604020202020204" pitchFamily="34" charset="0"/>
              </a:rPr>
              <a:t>2</a:t>
            </a:r>
            <a:r>
              <a:rPr lang="en-US" altLang="en-US" dirty="0">
                <a:latin typeface="Arial" panose="020B0604020202020204" pitchFamily="34" charset="0"/>
              </a:rPr>
              <a:t>O &lt; N</a:t>
            </a:r>
            <a:r>
              <a:rPr lang="en-US" altLang="en-US" baseline="-25000" dirty="0">
                <a:latin typeface="Arial" panose="020B0604020202020204" pitchFamily="34" charset="0"/>
              </a:rPr>
              <a:t>2</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N</a:t>
            </a:r>
            <a:r>
              <a:rPr lang="en-US" altLang="en-US" baseline="-25000" dirty="0">
                <a:latin typeface="Arial" panose="020B0604020202020204" pitchFamily="34" charset="0"/>
              </a:rPr>
              <a:t>2 </a:t>
            </a:r>
            <a:r>
              <a:rPr lang="en-US" altLang="en-US" dirty="0">
                <a:latin typeface="Arial" panose="020B0604020202020204" pitchFamily="34" charset="0"/>
              </a:rPr>
              <a:t>&lt; 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 &lt; H</a:t>
            </a:r>
            <a:r>
              <a:rPr lang="en-US" altLang="en-US" baseline="-25000" dirty="0">
                <a:latin typeface="Arial" panose="020B0604020202020204" pitchFamily="34" charset="0"/>
              </a:rPr>
              <a:t>2</a:t>
            </a:r>
            <a:r>
              <a:rPr lang="en-US" altLang="en-US" dirty="0">
                <a:latin typeface="Arial" panose="020B0604020202020204" pitchFamily="34" charset="0"/>
              </a:rPr>
              <a:t>O </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N</a:t>
            </a:r>
            <a:r>
              <a:rPr lang="en-US" altLang="en-US" baseline="-25000" dirty="0">
                <a:latin typeface="Arial" panose="020B0604020202020204" pitchFamily="34" charset="0"/>
              </a:rPr>
              <a:t>2 </a:t>
            </a:r>
            <a:r>
              <a:rPr lang="en-US" altLang="en-US" dirty="0">
                <a:latin typeface="Arial" panose="020B0604020202020204" pitchFamily="34" charset="0"/>
              </a:rPr>
              <a:t>&lt;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 &lt;  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H</a:t>
            </a:r>
            <a:r>
              <a:rPr lang="en-US" altLang="en-US" baseline="-25000" dirty="0">
                <a:latin typeface="Arial" panose="020B0604020202020204" pitchFamily="34" charset="0"/>
              </a:rPr>
              <a:t>2</a:t>
            </a:r>
            <a:r>
              <a:rPr lang="en-US" altLang="en-US" dirty="0">
                <a:latin typeface="Arial" panose="020B0604020202020204" pitchFamily="34" charset="0"/>
              </a:rPr>
              <a:t>O </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Impossible to decide without additional information.</a:t>
            </a: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baseline="-25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p:txBody>
      </p:sp>
      <p:sp>
        <p:nvSpPr>
          <p:cNvPr id="6" name="AutoShape 2" descr="_{vap}">
            <a:extLst>
              <a:ext uri="{FF2B5EF4-FFF2-40B4-BE49-F238E27FC236}">
                <a16:creationId xmlns:a16="http://schemas.microsoft.com/office/drawing/2014/main" id="{A67DF4A0-8A45-764C-9463-948978406C86}"/>
              </a:ext>
            </a:extLst>
          </p:cNvPr>
          <p:cNvSpPr>
            <a:spLocks noChangeAspect="1" noChangeArrowheads="1"/>
          </p:cNvSpPr>
          <p:nvPr/>
        </p:nvSpPr>
        <p:spPr bwMode="auto">
          <a:xfrm flipV="1">
            <a:off x="22733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3" descr="_{vap}">
            <a:extLst>
              <a:ext uri="{FF2B5EF4-FFF2-40B4-BE49-F238E27FC236}">
                <a16:creationId xmlns:a16="http://schemas.microsoft.com/office/drawing/2014/main" id="{A36E49C0-78AD-DA42-A4A1-5D05879088DF}"/>
              </a:ext>
            </a:extLst>
          </p:cNvPr>
          <p:cNvSpPr>
            <a:spLocks noChangeAspect="1" noChangeArrowheads="1"/>
          </p:cNvSpPr>
          <p:nvPr/>
        </p:nvSpPr>
        <p:spPr bwMode="auto">
          <a:xfrm flipV="1">
            <a:off x="184689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_6">
            <a:extLst>
              <a:ext uri="{FF2B5EF4-FFF2-40B4-BE49-F238E27FC236}">
                <a16:creationId xmlns:a16="http://schemas.microsoft.com/office/drawing/2014/main" id="{4704E7C1-F5E1-5247-BAEE-19DF25A1714D}"/>
              </a:ext>
            </a:extLst>
          </p:cNvPr>
          <p:cNvSpPr>
            <a:spLocks noChangeAspect="1" noChangeArrowheads="1"/>
          </p:cNvSpPr>
          <p:nvPr/>
        </p:nvSpPr>
        <p:spPr bwMode="auto">
          <a:xfrm flipV="1">
            <a:off x="192214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5" descr="_6">
            <a:extLst>
              <a:ext uri="{FF2B5EF4-FFF2-40B4-BE49-F238E27FC236}">
                <a16:creationId xmlns:a16="http://schemas.microsoft.com/office/drawing/2014/main" id="{EA8C4536-CDC9-FD4A-984D-424F30C299D9}"/>
              </a:ext>
            </a:extLst>
          </p:cNvPr>
          <p:cNvSpPr>
            <a:spLocks noChangeAspect="1" noChangeArrowheads="1"/>
          </p:cNvSpPr>
          <p:nvPr/>
        </p:nvSpPr>
        <p:spPr bwMode="auto">
          <a:xfrm flipV="1">
            <a:off x="198469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_2">
            <a:extLst>
              <a:ext uri="{FF2B5EF4-FFF2-40B4-BE49-F238E27FC236}">
                <a16:creationId xmlns:a16="http://schemas.microsoft.com/office/drawing/2014/main" id="{15640D85-1576-1E49-A294-6B3F810F6362}"/>
              </a:ext>
            </a:extLst>
          </p:cNvPr>
          <p:cNvSpPr>
            <a:spLocks noChangeAspect="1" noChangeArrowheads="1"/>
          </p:cNvSpPr>
          <p:nvPr/>
        </p:nvSpPr>
        <p:spPr bwMode="auto">
          <a:xfrm flipV="1">
            <a:off x="216916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7" descr="_5">
            <a:extLst>
              <a:ext uri="{FF2B5EF4-FFF2-40B4-BE49-F238E27FC236}">
                <a16:creationId xmlns:a16="http://schemas.microsoft.com/office/drawing/2014/main" id="{A547CAAA-150A-D543-B44B-3D6442EC4BAA}"/>
              </a:ext>
            </a:extLst>
          </p:cNvPr>
          <p:cNvSpPr>
            <a:spLocks noChangeAspect="1" noChangeArrowheads="1"/>
          </p:cNvSpPr>
          <p:nvPr/>
        </p:nvSpPr>
        <p:spPr bwMode="auto">
          <a:xfrm flipV="1">
            <a:off x="223170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_2">
            <a:extLst>
              <a:ext uri="{FF2B5EF4-FFF2-40B4-BE49-F238E27FC236}">
                <a16:creationId xmlns:a16="http://schemas.microsoft.com/office/drawing/2014/main" id="{B4BDF395-2C44-A741-B5E6-042E7E04D261}"/>
              </a:ext>
            </a:extLst>
          </p:cNvPr>
          <p:cNvSpPr>
            <a:spLocks noChangeAspect="1" noChangeArrowheads="1"/>
          </p:cNvSpPr>
          <p:nvPr/>
        </p:nvSpPr>
        <p:spPr bwMode="auto">
          <a:xfrm flipV="1">
            <a:off x="243776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9" descr="_2">
            <a:extLst>
              <a:ext uri="{FF2B5EF4-FFF2-40B4-BE49-F238E27FC236}">
                <a16:creationId xmlns:a16="http://schemas.microsoft.com/office/drawing/2014/main" id="{2EFED3BD-1FCD-3B43-B2C6-C46E115BCA0D}"/>
              </a:ext>
            </a:extLst>
          </p:cNvPr>
          <p:cNvSpPr>
            <a:spLocks noChangeAspect="1" noChangeArrowheads="1"/>
          </p:cNvSpPr>
          <p:nvPr/>
        </p:nvSpPr>
        <p:spPr bwMode="auto">
          <a:xfrm flipV="1">
            <a:off x="257524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2057B100-F3F8-D940-AE26-5BA142489D40}"/>
              </a:ext>
            </a:extLst>
          </p:cNvPr>
          <p:cNvSpPr txBox="1"/>
          <p:nvPr/>
        </p:nvSpPr>
        <p:spPr>
          <a:xfrm>
            <a:off x="5740400" y="2029363"/>
            <a:ext cx="2618153" cy="369332"/>
          </a:xfrm>
          <a:prstGeom prst="rect">
            <a:avLst/>
          </a:prstGeom>
          <a:noFill/>
        </p:spPr>
        <p:txBody>
          <a:bodyPr wrap="none" rtlCol="0">
            <a:spAutoFit/>
          </a:bodyPr>
          <a:lstStyle/>
          <a:p>
            <a:r>
              <a:rPr lang="en-US" b="1" dirty="0"/>
              <a:t>Do you understand why? </a:t>
            </a:r>
          </a:p>
        </p:txBody>
      </p:sp>
    </p:spTree>
    <p:extLst>
      <p:ext uri="{BB962C8B-B14F-4D97-AF65-F5344CB8AC3E}">
        <p14:creationId xmlns:p14="http://schemas.microsoft.com/office/powerpoint/2010/main" val="1465339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a:extLst>
              <a:ext uri="{FF2B5EF4-FFF2-40B4-BE49-F238E27FC236}">
                <a16:creationId xmlns:a16="http://schemas.microsoft.com/office/drawing/2014/main" id="{910DAD35-9991-064A-ADAD-34ECE7060FDE}"/>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310">
                <a:solidFill>
                  <a:schemeClr val="tx1"/>
                </a:solidFill>
                <a:latin typeface="Arial" panose="020B0604020202020204" pitchFamily="34" charset="0"/>
                <a:cs typeface="Arial" panose="020B0604020202020204" pitchFamily="34" charset="0"/>
              </a:defRPr>
            </a:lvl1pPr>
            <a:lvl2pPr marL="768582" indent="-295608">
              <a:spcBef>
                <a:spcPct val="20000"/>
              </a:spcBef>
              <a:buChar char="–"/>
              <a:defRPr sz="2897">
                <a:solidFill>
                  <a:schemeClr val="tx1"/>
                </a:solidFill>
                <a:latin typeface="Arial" panose="020B0604020202020204" pitchFamily="34" charset="0"/>
                <a:cs typeface="Arial" panose="020B0604020202020204" pitchFamily="34" charset="0"/>
              </a:defRPr>
            </a:lvl2pPr>
            <a:lvl3pPr marL="1182434" indent="-236487">
              <a:spcBef>
                <a:spcPct val="20000"/>
              </a:spcBef>
              <a:buChar char="•"/>
              <a:defRPr sz="2483">
                <a:solidFill>
                  <a:schemeClr val="tx1"/>
                </a:solidFill>
                <a:latin typeface="Arial" panose="020B0604020202020204" pitchFamily="34" charset="0"/>
                <a:cs typeface="Arial" panose="020B0604020202020204" pitchFamily="34" charset="0"/>
              </a:defRPr>
            </a:lvl3pPr>
            <a:lvl4pPr marL="1655407" indent="-236487">
              <a:spcBef>
                <a:spcPct val="20000"/>
              </a:spcBef>
              <a:buChar char="–"/>
              <a:defRPr sz="2069">
                <a:solidFill>
                  <a:schemeClr val="tx1"/>
                </a:solidFill>
                <a:latin typeface="Arial" panose="020B0604020202020204" pitchFamily="34" charset="0"/>
                <a:cs typeface="Arial" panose="020B0604020202020204" pitchFamily="34" charset="0"/>
              </a:defRPr>
            </a:lvl4pPr>
            <a:lvl5pPr marL="2128380" indent="-236487">
              <a:spcBef>
                <a:spcPct val="20000"/>
              </a:spcBef>
              <a:buChar char="»"/>
              <a:defRPr sz="2069">
                <a:solidFill>
                  <a:schemeClr val="tx1"/>
                </a:solidFill>
                <a:latin typeface="Arial" panose="020B0604020202020204" pitchFamily="34" charset="0"/>
                <a:cs typeface="Arial" panose="020B0604020202020204" pitchFamily="34" charset="0"/>
              </a:defRPr>
            </a:lvl5pPr>
            <a:lvl6pPr marL="260135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6pPr>
            <a:lvl7pPr marL="3074327"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7pPr>
            <a:lvl8pPr marL="3547301"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8pPr>
            <a:lvl9pPr marL="402027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448">
                <a:latin typeface="Times New Roman" panose="02020603050405020304" pitchFamily="18" charset="0"/>
              </a:rPr>
              <a:t>Slide </a:t>
            </a:r>
            <a:fld id="{358AADD5-090E-5D42-AC6E-94021F748DD4}" type="slidenum">
              <a:rPr lang="en-US" altLang="en-US" sz="1448">
                <a:latin typeface="Times New Roman" panose="02020603050405020304" pitchFamily="18" charset="0"/>
              </a:rPr>
              <a:pPr>
                <a:spcBef>
                  <a:spcPct val="0"/>
                </a:spcBef>
                <a:buFontTx/>
                <a:buNone/>
              </a:pPr>
              <a:t>2</a:t>
            </a:fld>
            <a:r>
              <a:rPr lang="en-US" altLang="en-US" sz="1448">
                <a:latin typeface="Times New Roman" panose="02020603050405020304" pitchFamily="18" charset="0"/>
              </a:rPr>
              <a:t> of 35</a:t>
            </a:r>
            <a:endParaRPr lang="en-CA" altLang="en-US" sz="1448">
              <a:latin typeface="Times New Roman" panose="02020603050405020304" pitchFamily="18" charset="0"/>
            </a:endParaRPr>
          </a:p>
        </p:txBody>
      </p:sp>
      <p:sp>
        <p:nvSpPr>
          <p:cNvPr id="6147" name="Rectangle 6">
            <a:extLst>
              <a:ext uri="{FF2B5EF4-FFF2-40B4-BE49-F238E27FC236}">
                <a16:creationId xmlns:a16="http://schemas.microsoft.com/office/drawing/2014/main" id="{5ECEF009-5EA0-0F4F-AA13-9D16294F58B2}"/>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310">
                <a:solidFill>
                  <a:schemeClr val="tx1"/>
                </a:solidFill>
                <a:latin typeface="Arial" panose="020B0604020202020204" pitchFamily="34" charset="0"/>
                <a:cs typeface="Arial" panose="020B0604020202020204" pitchFamily="34" charset="0"/>
              </a:defRPr>
            </a:lvl1pPr>
            <a:lvl2pPr marL="768582" indent="-295608">
              <a:spcBef>
                <a:spcPct val="20000"/>
              </a:spcBef>
              <a:buChar char="–"/>
              <a:defRPr sz="2897">
                <a:solidFill>
                  <a:schemeClr val="tx1"/>
                </a:solidFill>
                <a:latin typeface="Arial" panose="020B0604020202020204" pitchFamily="34" charset="0"/>
                <a:cs typeface="Arial" panose="020B0604020202020204" pitchFamily="34" charset="0"/>
              </a:defRPr>
            </a:lvl2pPr>
            <a:lvl3pPr marL="1182434" indent="-236487">
              <a:spcBef>
                <a:spcPct val="20000"/>
              </a:spcBef>
              <a:buChar char="•"/>
              <a:defRPr sz="2483">
                <a:solidFill>
                  <a:schemeClr val="tx1"/>
                </a:solidFill>
                <a:latin typeface="Arial" panose="020B0604020202020204" pitchFamily="34" charset="0"/>
                <a:cs typeface="Arial" panose="020B0604020202020204" pitchFamily="34" charset="0"/>
              </a:defRPr>
            </a:lvl3pPr>
            <a:lvl4pPr marL="1655407" indent="-236487">
              <a:spcBef>
                <a:spcPct val="20000"/>
              </a:spcBef>
              <a:buChar char="–"/>
              <a:defRPr sz="2069">
                <a:solidFill>
                  <a:schemeClr val="tx1"/>
                </a:solidFill>
                <a:latin typeface="Arial" panose="020B0604020202020204" pitchFamily="34" charset="0"/>
                <a:cs typeface="Arial" panose="020B0604020202020204" pitchFamily="34" charset="0"/>
              </a:defRPr>
            </a:lvl4pPr>
            <a:lvl5pPr marL="2128380" indent="-236487">
              <a:spcBef>
                <a:spcPct val="20000"/>
              </a:spcBef>
              <a:buChar char="»"/>
              <a:defRPr sz="2069">
                <a:solidFill>
                  <a:schemeClr val="tx1"/>
                </a:solidFill>
                <a:latin typeface="Arial" panose="020B0604020202020204" pitchFamily="34" charset="0"/>
                <a:cs typeface="Arial" panose="020B0604020202020204" pitchFamily="34" charset="0"/>
              </a:defRPr>
            </a:lvl5pPr>
            <a:lvl6pPr marL="260135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6pPr>
            <a:lvl7pPr marL="3074327"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7pPr>
            <a:lvl8pPr marL="3547301"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8pPr>
            <a:lvl9pPr marL="402027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241">
                <a:latin typeface="Times New Roman" panose="02020603050405020304" pitchFamily="18" charset="0"/>
              </a:rPr>
              <a:t>Copyright © 2017 Pearson Canada Inc.</a:t>
            </a:r>
          </a:p>
        </p:txBody>
      </p:sp>
      <p:sp>
        <p:nvSpPr>
          <p:cNvPr id="6148" name="Text Box 4">
            <a:extLst>
              <a:ext uri="{FF2B5EF4-FFF2-40B4-BE49-F238E27FC236}">
                <a16:creationId xmlns:a16="http://schemas.microsoft.com/office/drawing/2014/main" id="{7FEC034A-18CA-EA47-856D-828F8FE2DC2A}"/>
              </a:ext>
            </a:extLst>
          </p:cNvPr>
          <p:cNvSpPr txBox="1">
            <a:spLocks noChangeArrowheads="1"/>
          </p:cNvSpPr>
          <p:nvPr/>
        </p:nvSpPr>
        <p:spPr bwMode="auto">
          <a:xfrm>
            <a:off x="1822888" y="313669"/>
            <a:ext cx="5263709"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dirty="0"/>
              <a:t>Which of the following statements is incorrect?</a:t>
            </a:r>
          </a:p>
        </p:txBody>
      </p:sp>
      <p:sp>
        <p:nvSpPr>
          <p:cNvPr id="6149" name="Text Box 5">
            <a:extLst>
              <a:ext uri="{FF2B5EF4-FFF2-40B4-BE49-F238E27FC236}">
                <a16:creationId xmlns:a16="http://schemas.microsoft.com/office/drawing/2014/main" id="{6411A7AA-8041-CA44-A6D7-BCA95F7D9597}"/>
              </a:ext>
            </a:extLst>
          </p:cNvPr>
          <p:cNvSpPr txBox="1">
            <a:spLocks noChangeArrowheads="1"/>
          </p:cNvSpPr>
          <p:nvPr/>
        </p:nvSpPr>
        <p:spPr bwMode="auto">
          <a:xfrm>
            <a:off x="1839310" y="906517"/>
            <a:ext cx="5675586" cy="98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AutoNum type="arabicPeriod"/>
            </a:pPr>
            <a:r>
              <a:rPr lang="en-US" altLang="en-US" sz="1862" dirty="0"/>
              <a:t>The absolute entropy for gaseous C</a:t>
            </a:r>
            <a:r>
              <a:rPr lang="en-US" altLang="en-US" sz="1862" baseline="-25000" dirty="0"/>
              <a:t>2</a:t>
            </a:r>
            <a:r>
              <a:rPr lang="en-US" altLang="en-US" sz="1862" dirty="0"/>
              <a:t>H</a:t>
            </a:r>
            <a:r>
              <a:rPr lang="en-US" altLang="en-US" sz="1862" baseline="-25000" dirty="0"/>
              <a:t>6</a:t>
            </a:r>
            <a:r>
              <a:rPr lang="en-US" altLang="en-US" sz="1862" dirty="0"/>
              <a:t> is lower than that for gaseous C</a:t>
            </a:r>
            <a:r>
              <a:rPr lang="en-US" altLang="en-US" sz="1862" baseline="-25000" dirty="0"/>
              <a:t>3</a:t>
            </a:r>
            <a:r>
              <a:rPr lang="en-US" altLang="en-US" sz="1862" dirty="0"/>
              <a:t>H</a:t>
            </a:r>
            <a:r>
              <a:rPr lang="en-US" altLang="en-US" sz="1862" baseline="-25000" dirty="0"/>
              <a:t>8</a:t>
            </a:r>
            <a:r>
              <a:rPr lang="en-US" altLang="en-US" sz="1862" dirty="0"/>
              <a:t> at the same temperature.</a:t>
            </a:r>
          </a:p>
        </p:txBody>
      </p:sp>
      <p:sp>
        <p:nvSpPr>
          <p:cNvPr id="6150" name="Text Box 6">
            <a:extLst>
              <a:ext uri="{FF2B5EF4-FFF2-40B4-BE49-F238E27FC236}">
                <a16:creationId xmlns:a16="http://schemas.microsoft.com/office/drawing/2014/main" id="{8BA215C4-E108-DB4A-AE85-713C3E9A26CF}"/>
              </a:ext>
            </a:extLst>
          </p:cNvPr>
          <p:cNvSpPr txBox="1">
            <a:spLocks noChangeArrowheads="1"/>
          </p:cNvSpPr>
          <p:nvPr/>
        </p:nvSpPr>
        <p:spPr bwMode="auto">
          <a:xfrm>
            <a:off x="1839310" y="4153229"/>
            <a:ext cx="6790984"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dirty="0"/>
              <a:t>5.	</a:t>
            </a:r>
            <a:r>
              <a:rPr lang="en-US" altLang="en-US" sz="1862" dirty="0" err="1">
                <a:latin typeface="Symbol" pitchFamily="2" charset="2"/>
              </a:rPr>
              <a:t>D</a:t>
            </a:r>
            <a:r>
              <a:rPr lang="en-US" altLang="en-US" sz="1862" baseline="-25000" dirty="0" err="1"/>
              <a:t>fus</a:t>
            </a:r>
            <a:r>
              <a:rPr lang="en-US" altLang="en-US" sz="1862" dirty="0" err="1"/>
              <a:t>S</a:t>
            </a:r>
            <a:r>
              <a:rPr lang="en-US" altLang="en-US" sz="1862" dirty="0"/>
              <a:t> (solid to liquid) for H</a:t>
            </a:r>
            <a:r>
              <a:rPr lang="en-US" altLang="en-US" sz="1862" baseline="-25000" dirty="0"/>
              <a:t>2</a:t>
            </a:r>
            <a:r>
              <a:rPr lang="en-US" altLang="en-US" sz="1862" dirty="0"/>
              <a:t>O is greater than that for C</a:t>
            </a:r>
            <a:r>
              <a:rPr lang="en-US" altLang="en-US" sz="1862" baseline="-25000" dirty="0"/>
              <a:t>3</a:t>
            </a:r>
            <a:r>
              <a:rPr lang="en-US" altLang="en-US" sz="1862" dirty="0"/>
              <a:t>H</a:t>
            </a:r>
            <a:r>
              <a:rPr lang="en-US" altLang="en-US" sz="1862" baseline="-25000" dirty="0"/>
              <a:t>8</a:t>
            </a:r>
            <a:r>
              <a:rPr lang="en-US" altLang="en-US" sz="1862" dirty="0"/>
              <a:t>.</a:t>
            </a:r>
          </a:p>
        </p:txBody>
      </p:sp>
      <p:sp>
        <p:nvSpPr>
          <p:cNvPr id="6151" name="Text Box 7">
            <a:extLst>
              <a:ext uri="{FF2B5EF4-FFF2-40B4-BE49-F238E27FC236}">
                <a16:creationId xmlns:a16="http://schemas.microsoft.com/office/drawing/2014/main" id="{B1860E2C-5D3F-D342-8B2B-EA6F80E21D6A}"/>
              </a:ext>
            </a:extLst>
          </p:cNvPr>
          <p:cNvSpPr txBox="1">
            <a:spLocks noChangeArrowheads="1"/>
          </p:cNvSpPr>
          <p:nvPr/>
        </p:nvSpPr>
        <p:spPr bwMode="auto">
          <a:xfrm>
            <a:off x="1839310" y="3340320"/>
            <a:ext cx="8355724" cy="68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dirty="0"/>
              <a:t>4.	The absolute entropy for gaseous C</a:t>
            </a:r>
            <a:r>
              <a:rPr lang="en-US" altLang="en-US" sz="1862" baseline="-25000" dirty="0"/>
              <a:t>3</a:t>
            </a:r>
            <a:r>
              <a:rPr lang="en-US" altLang="en-US" sz="1862" dirty="0"/>
              <a:t>H</a:t>
            </a:r>
            <a:r>
              <a:rPr lang="en-US" altLang="en-US" sz="1862" baseline="-25000" dirty="0"/>
              <a:t>8</a:t>
            </a:r>
            <a:r>
              <a:rPr lang="en-US" altLang="en-US" sz="1862" dirty="0"/>
              <a:t> decreases when the temperature is increased.</a:t>
            </a:r>
          </a:p>
        </p:txBody>
      </p:sp>
      <p:sp>
        <p:nvSpPr>
          <p:cNvPr id="6152" name="Text Box 10">
            <a:extLst>
              <a:ext uri="{FF2B5EF4-FFF2-40B4-BE49-F238E27FC236}">
                <a16:creationId xmlns:a16="http://schemas.microsoft.com/office/drawing/2014/main" id="{66E72620-D885-C04B-9766-63E947523DCC}"/>
              </a:ext>
            </a:extLst>
          </p:cNvPr>
          <p:cNvSpPr txBox="1">
            <a:spLocks noChangeArrowheads="1"/>
          </p:cNvSpPr>
          <p:nvPr/>
        </p:nvSpPr>
        <p:spPr bwMode="auto">
          <a:xfrm>
            <a:off x="1839311" y="2001893"/>
            <a:ext cx="6520685"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dirty="0"/>
              <a:t>2.	The entropy of formation for gaseous C</a:t>
            </a:r>
            <a:r>
              <a:rPr lang="en-US" altLang="en-US" sz="1862" baseline="-25000" dirty="0"/>
              <a:t>3</a:t>
            </a:r>
            <a:r>
              <a:rPr lang="en-US" altLang="en-US" sz="1862" dirty="0"/>
              <a:t>H</a:t>
            </a:r>
            <a:r>
              <a:rPr lang="en-US" altLang="en-US" sz="1862" baseline="-25000" dirty="0"/>
              <a:t>8</a:t>
            </a:r>
            <a:r>
              <a:rPr lang="en-US" altLang="en-US" sz="1862" dirty="0"/>
              <a:t> is negative.</a:t>
            </a:r>
          </a:p>
        </p:txBody>
      </p:sp>
      <p:sp>
        <p:nvSpPr>
          <p:cNvPr id="6153" name="Text Box 11">
            <a:extLst>
              <a:ext uri="{FF2B5EF4-FFF2-40B4-BE49-F238E27FC236}">
                <a16:creationId xmlns:a16="http://schemas.microsoft.com/office/drawing/2014/main" id="{468179E4-270E-D549-AED6-970BDE43D350}"/>
              </a:ext>
            </a:extLst>
          </p:cNvPr>
          <p:cNvSpPr txBox="1">
            <a:spLocks noChangeArrowheads="1"/>
          </p:cNvSpPr>
          <p:nvPr/>
        </p:nvSpPr>
        <p:spPr bwMode="auto">
          <a:xfrm>
            <a:off x="1839310" y="2529052"/>
            <a:ext cx="6858000" cy="68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dirty="0"/>
              <a:t>3.	The entropy of formation of gaseous C</a:t>
            </a:r>
            <a:r>
              <a:rPr lang="en-US" altLang="en-US" sz="1862" baseline="-25000" dirty="0"/>
              <a:t>3</a:t>
            </a:r>
            <a:r>
              <a:rPr lang="en-US" altLang="en-US" sz="1862" dirty="0"/>
              <a:t>H</a:t>
            </a:r>
            <a:r>
              <a:rPr lang="en-US" altLang="en-US" sz="1862" baseline="-25000" dirty="0"/>
              <a:t>8</a:t>
            </a:r>
            <a:r>
              <a:rPr lang="en-US" altLang="en-US" sz="1862" dirty="0"/>
              <a:t> is more negative than the entropy of formation for C</a:t>
            </a:r>
            <a:r>
              <a:rPr lang="en-US" altLang="en-US" sz="1862" baseline="-25000" dirty="0"/>
              <a:t>2</a:t>
            </a:r>
            <a:r>
              <a:rPr lang="en-US" altLang="en-US" sz="1862" dirty="0"/>
              <a:t>H</a:t>
            </a:r>
            <a:r>
              <a:rPr lang="en-US" altLang="en-US" sz="1862" baseline="-25000" dirty="0"/>
              <a:t>6</a:t>
            </a:r>
            <a:r>
              <a:rPr lang="en-US" altLang="en-US" sz="1862" dirty="0"/>
              <a:t>.</a:t>
            </a:r>
          </a:p>
        </p:txBody>
      </p:sp>
      <p:pic>
        <p:nvPicPr>
          <p:cNvPr id="6154" name="Picture 12">
            <a:extLst>
              <a:ext uri="{FF2B5EF4-FFF2-40B4-BE49-F238E27FC236}">
                <a16:creationId xmlns:a16="http://schemas.microsoft.com/office/drawing/2014/main" id="{7587AF1F-628B-5747-905F-3B1EC8E7CBB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8747" t="630" r="5815" b="2223"/>
          <a:stretch>
            <a:fillRect/>
          </a:stretch>
        </p:blipFill>
        <p:spPr bwMode="auto">
          <a:xfrm>
            <a:off x="7436069" y="313669"/>
            <a:ext cx="3153103" cy="274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6106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5DA30531-F377-564C-B59B-7CEAADCFAA47}"/>
              </a:ext>
            </a:extLst>
          </p:cNvPr>
          <p:cNvSpPr>
            <a:spLocks noChangeArrowheads="1"/>
          </p:cNvSpPr>
          <p:nvPr/>
        </p:nvSpPr>
        <p:spPr bwMode="auto">
          <a:xfrm>
            <a:off x="355918" y="1917774"/>
            <a:ext cx="93726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baseline="-25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p:txBody>
      </p:sp>
      <p:sp>
        <p:nvSpPr>
          <p:cNvPr id="6" name="AutoShape 2" descr="_{vap}">
            <a:extLst>
              <a:ext uri="{FF2B5EF4-FFF2-40B4-BE49-F238E27FC236}">
                <a16:creationId xmlns:a16="http://schemas.microsoft.com/office/drawing/2014/main" id="{A67DF4A0-8A45-764C-9463-948978406C86}"/>
              </a:ext>
            </a:extLst>
          </p:cNvPr>
          <p:cNvSpPr>
            <a:spLocks noChangeAspect="1" noChangeArrowheads="1"/>
          </p:cNvSpPr>
          <p:nvPr/>
        </p:nvSpPr>
        <p:spPr bwMode="auto">
          <a:xfrm flipV="1">
            <a:off x="22733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3" descr="_{vap}">
            <a:extLst>
              <a:ext uri="{FF2B5EF4-FFF2-40B4-BE49-F238E27FC236}">
                <a16:creationId xmlns:a16="http://schemas.microsoft.com/office/drawing/2014/main" id="{A36E49C0-78AD-DA42-A4A1-5D05879088DF}"/>
              </a:ext>
            </a:extLst>
          </p:cNvPr>
          <p:cNvSpPr>
            <a:spLocks noChangeAspect="1" noChangeArrowheads="1"/>
          </p:cNvSpPr>
          <p:nvPr/>
        </p:nvSpPr>
        <p:spPr bwMode="auto">
          <a:xfrm flipV="1">
            <a:off x="184689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_6">
            <a:extLst>
              <a:ext uri="{FF2B5EF4-FFF2-40B4-BE49-F238E27FC236}">
                <a16:creationId xmlns:a16="http://schemas.microsoft.com/office/drawing/2014/main" id="{4704E7C1-F5E1-5247-BAEE-19DF25A1714D}"/>
              </a:ext>
            </a:extLst>
          </p:cNvPr>
          <p:cNvSpPr>
            <a:spLocks noChangeAspect="1" noChangeArrowheads="1"/>
          </p:cNvSpPr>
          <p:nvPr/>
        </p:nvSpPr>
        <p:spPr bwMode="auto">
          <a:xfrm flipV="1">
            <a:off x="192214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5" descr="_6">
            <a:extLst>
              <a:ext uri="{FF2B5EF4-FFF2-40B4-BE49-F238E27FC236}">
                <a16:creationId xmlns:a16="http://schemas.microsoft.com/office/drawing/2014/main" id="{EA8C4536-CDC9-FD4A-984D-424F30C299D9}"/>
              </a:ext>
            </a:extLst>
          </p:cNvPr>
          <p:cNvSpPr>
            <a:spLocks noChangeAspect="1" noChangeArrowheads="1"/>
          </p:cNvSpPr>
          <p:nvPr/>
        </p:nvSpPr>
        <p:spPr bwMode="auto">
          <a:xfrm flipV="1">
            <a:off x="198469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_2">
            <a:extLst>
              <a:ext uri="{FF2B5EF4-FFF2-40B4-BE49-F238E27FC236}">
                <a16:creationId xmlns:a16="http://schemas.microsoft.com/office/drawing/2014/main" id="{15640D85-1576-1E49-A294-6B3F810F6362}"/>
              </a:ext>
            </a:extLst>
          </p:cNvPr>
          <p:cNvSpPr>
            <a:spLocks noChangeAspect="1" noChangeArrowheads="1"/>
          </p:cNvSpPr>
          <p:nvPr/>
        </p:nvSpPr>
        <p:spPr bwMode="auto">
          <a:xfrm flipV="1">
            <a:off x="216916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7" descr="_5">
            <a:extLst>
              <a:ext uri="{FF2B5EF4-FFF2-40B4-BE49-F238E27FC236}">
                <a16:creationId xmlns:a16="http://schemas.microsoft.com/office/drawing/2014/main" id="{A547CAAA-150A-D543-B44B-3D6442EC4BAA}"/>
              </a:ext>
            </a:extLst>
          </p:cNvPr>
          <p:cNvSpPr>
            <a:spLocks noChangeAspect="1" noChangeArrowheads="1"/>
          </p:cNvSpPr>
          <p:nvPr/>
        </p:nvSpPr>
        <p:spPr bwMode="auto">
          <a:xfrm flipV="1">
            <a:off x="223170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_2">
            <a:extLst>
              <a:ext uri="{FF2B5EF4-FFF2-40B4-BE49-F238E27FC236}">
                <a16:creationId xmlns:a16="http://schemas.microsoft.com/office/drawing/2014/main" id="{B4BDF395-2C44-A741-B5E6-042E7E04D261}"/>
              </a:ext>
            </a:extLst>
          </p:cNvPr>
          <p:cNvSpPr>
            <a:spLocks noChangeAspect="1" noChangeArrowheads="1"/>
          </p:cNvSpPr>
          <p:nvPr/>
        </p:nvSpPr>
        <p:spPr bwMode="auto">
          <a:xfrm flipV="1">
            <a:off x="243776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9" descr="_2">
            <a:extLst>
              <a:ext uri="{FF2B5EF4-FFF2-40B4-BE49-F238E27FC236}">
                <a16:creationId xmlns:a16="http://schemas.microsoft.com/office/drawing/2014/main" id="{2EFED3BD-1FCD-3B43-B2C6-C46E115BCA0D}"/>
              </a:ext>
            </a:extLst>
          </p:cNvPr>
          <p:cNvSpPr>
            <a:spLocks noChangeAspect="1" noChangeArrowheads="1"/>
          </p:cNvSpPr>
          <p:nvPr/>
        </p:nvSpPr>
        <p:spPr bwMode="auto">
          <a:xfrm flipV="1">
            <a:off x="257524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a:extLst>
              <a:ext uri="{FF2B5EF4-FFF2-40B4-BE49-F238E27FC236}">
                <a16:creationId xmlns:a16="http://schemas.microsoft.com/office/drawing/2014/main" id="{11BFD1F1-932E-A943-B097-E29240649002}"/>
              </a:ext>
            </a:extLst>
          </p:cNvPr>
          <p:cNvSpPr/>
          <p:nvPr/>
        </p:nvSpPr>
        <p:spPr>
          <a:xfrm>
            <a:off x="172720" y="120918"/>
            <a:ext cx="11308080" cy="1200329"/>
          </a:xfrm>
          <a:prstGeom prst="rect">
            <a:avLst/>
          </a:prstGeom>
        </p:spPr>
        <p:txBody>
          <a:bodyPr wrap="square">
            <a:spAutoFit/>
          </a:bodyPr>
          <a:lstStyle/>
          <a:p>
            <a:r>
              <a:rPr lang="en-US" dirty="0"/>
              <a:t>Imagine two different gases, for simplicity represented as red and blue spheres, in separate containers. Imagine starting with one red gas atom and one blue gas atom in separate containers. Once the containers are connected, the gases mix between the two containers in 4 possible ways as shown in the accompanying image. If one additional blue atom and one additional red atom are added to the mixture, how many different combinations are possible?</a:t>
            </a:r>
          </a:p>
        </p:txBody>
      </p:sp>
      <p:pic>
        <p:nvPicPr>
          <p:cNvPr id="4" name="Picture 3" descr="A picture containing indoor, dark, electronic, close&#10;&#10;Description automatically generated">
            <a:extLst>
              <a:ext uri="{FF2B5EF4-FFF2-40B4-BE49-F238E27FC236}">
                <a16:creationId xmlns:a16="http://schemas.microsoft.com/office/drawing/2014/main" id="{93D9A052-46C7-5B4B-9722-0CAC23B1EF2F}"/>
              </a:ext>
            </a:extLst>
          </p:cNvPr>
          <p:cNvPicPr>
            <a:picLocks noChangeAspect="1"/>
          </p:cNvPicPr>
          <p:nvPr/>
        </p:nvPicPr>
        <p:blipFill>
          <a:blip r:embed="rId2"/>
          <a:stretch>
            <a:fillRect/>
          </a:stretch>
        </p:blipFill>
        <p:spPr>
          <a:xfrm>
            <a:off x="284480" y="1515110"/>
            <a:ext cx="6438900" cy="3219450"/>
          </a:xfrm>
          <a:prstGeom prst="rect">
            <a:avLst/>
          </a:prstGeom>
        </p:spPr>
      </p:pic>
      <p:sp>
        <p:nvSpPr>
          <p:cNvPr id="15" name="TextBox 14">
            <a:extLst>
              <a:ext uri="{FF2B5EF4-FFF2-40B4-BE49-F238E27FC236}">
                <a16:creationId xmlns:a16="http://schemas.microsoft.com/office/drawing/2014/main" id="{068141F8-683F-134D-8BD9-4D0E4FCC158A}"/>
              </a:ext>
            </a:extLst>
          </p:cNvPr>
          <p:cNvSpPr txBox="1"/>
          <p:nvPr/>
        </p:nvSpPr>
        <p:spPr>
          <a:xfrm>
            <a:off x="751840" y="4928423"/>
            <a:ext cx="1914307" cy="1754326"/>
          </a:xfrm>
          <a:prstGeom prst="rect">
            <a:avLst/>
          </a:prstGeom>
          <a:noFill/>
        </p:spPr>
        <p:txBody>
          <a:bodyPr wrap="none" rtlCol="0">
            <a:spAutoFit/>
          </a:bodyPr>
          <a:lstStyle/>
          <a:p>
            <a:pPr marL="342900" indent="-342900">
              <a:buAutoNum type="alphaUcPeriod"/>
            </a:pPr>
            <a:r>
              <a:rPr lang="en-US" dirty="0"/>
              <a:t>4</a:t>
            </a:r>
          </a:p>
          <a:p>
            <a:pPr marL="342900" indent="-342900">
              <a:buAutoNum type="alphaUcPeriod"/>
            </a:pPr>
            <a:r>
              <a:rPr lang="en-US" dirty="0"/>
              <a:t>6</a:t>
            </a:r>
          </a:p>
          <a:p>
            <a:pPr marL="342900" indent="-342900">
              <a:buAutoNum type="alphaUcPeriod"/>
            </a:pPr>
            <a:r>
              <a:rPr lang="en-US" dirty="0"/>
              <a:t>8</a:t>
            </a:r>
          </a:p>
          <a:p>
            <a:pPr marL="342900" indent="-342900">
              <a:buAutoNum type="alphaUcPeriod"/>
            </a:pPr>
            <a:r>
              <a:rPr lang="en-US" dirty="0"/>
              <a:t>12</a:t>
            </a:r>
          </a:p>
          <a:p>
            <a:pPr marL="342900" indent="-342900">
              <a:buAutoNum type="alphaUcPeriod"/>
            </a:pPr>
            <a:r>
              <a:rPr lang="en-US" dirty="0"/>
              <a:t>16</a:t>
            </a:r>
          </a:p>
          <a:p>
            <a:pPr marL="342900" indent="-342900">
              <a:buAutoNum type="alphaUcPeriod"/>
            </a:pPr>
            <a:r>
              <a:rPr lang="en-US" dirty="0"/>
              <a:t>None of these.</a:t>
            </a:r>
          </a:p>
        </p:txBody>
      </p:sp>
    </p:spTree>
    <p:extLst>
      <p:ext uri="{BB962C8B-B14F-4D97-AF65-F5344CB8AC3E}">
        <p14:creationId xmlns:p14="http://schemas.microsoft.com/office/powerpoint/2010/main" val="20165066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5" ma:contentTypeDescription="Create a new document." ma:contentTypeScope="" ma:versionID="da6071d1be1891ba8d54bf04e1e93ba6">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d2f8d09f210362ec495214fee137013f"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E93AC9F6-80DE-4611-861F-95D3BA67DB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CDE2C83-2F60-4120-9BC3-5C9A6B922543}">
  <ds:schemaRefs>
    <ds:schemaRef ds:uri="http://schemas.microsoft.com/sharepoint/v3/contenttype/forms"/>
  </ds:schemaRefs>
</ds:datastoreItem>
</file>

<file path=customXml/itemProps3.xml><?xml version="1.0" encoding="utf-8"?>
<ds:datastoreItem xmlns:ds="http://schemas.openxmlformats.org/officeDocument/2006/customXml" ds:itemID="{E29C93E1-A57D-41ED-9FBD-109714BF5942}">
  <ds:schemaRefs>
    <ds:schemaRef ds:uri="http://schemas.microsoft.com/office/2006/metadata/properties"/>
    <ds:schemaRef ds:uri="http://purl.org/dc/elements/1.1/"/>
    <ds:schemaRef ds:uri="http://schemas.microsoft.com/office/2006/documentManagement/types"/>
    <ds:schemaRef ds:uri="6f89d419-4ffd-47bb-9324-452bed66a7b5"/>
    <ds:schemaRef ds:uri="http://www.w3.org/XML/1998/namespace"/>
    <ds:schemaRef ds:uri="http://purl.org/dc/terms/"/>
    <ds:schemaRef ds:uri="http://schemas.microsoft.com/sharepoint/v3"/>
    <ds:schemaRef ds:uri="330354a9-d728-46c7-abbf-3220e4bf05e8"/>
    <ds:schemaRef ds:uri="http://purl.org/dc/dcmitype/"/>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73</TotalTime>
  <Words>210</Words>
  <Application>Microsoft Office PowerPoint</Application>
  <PresentationFormat>Widescreen</PresentationFormat>
  <Paragraphs>35</Paragraphs>
  <Slides>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Calibri</vt:lpstr>
      <vt:lpstr>Calibri Light</vt:lpstr>
      <vt:lpstr>Symbol</vt:lpstr>
      <vt:lpstr>Times New Roman</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West</dc:creator>
  <cp:lastModifiedBy>Suzanne Ray Ellenberger</cp:lastModifiedBy>
  <cp:revision>8</cp:revision>
  <dcterms:created xsi:type="dcterms:W3CDTF">2021-02-12T08:33:30Z</dcterms:created>
  <dcterms:modified xsi:type="dcterms:W3CDTF">2021-06-10T13:19:32Z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