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1/9/2013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 </a:t>
            </a:r>
            <a:br>
              <a:rPr lang="en-US" dirty="0" smtClean="0"/>
            </a:br>
            <a:r>
              <a:rPr lang="en-US" dirty="0" smtClean="0"/>
              <a:t>to </a:t>
            </a:r>
            <a:br>
              <a:rPr lang="en-US" dirty="0" smtClean="0"/>
            </a:br>
            <a:r>
              <a:rPr lang="en-US" dirty="0" smtClean="0"/>
              <a:t>virtual it systems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23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Availability</a:t>
            </a:r>
          </a:p>
          <a:p>
            <a:r>
              <a:rPr lang="en-US" dirty="0" smtClean="0"/>
              <a:t>Agility</a:t>
            </a:r>
          </a:p>
          <a:p>
            <a:r>
              <a:rPr lang="en-US" dirty="0" smtClean="0"/>
              <a:t>Flexibility</a:t>
            </a:r>
          </a:p>
          <a:p>
            <a:r>
              <a:rPr lang="en-US" dirty="0" smtClean="0"/>
              <a:t>Manageability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82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Virtua</a:t>
            </a:r>
            <a:r>
              <a:rPr lang="en-US" dirty="0"/>
              <a:t>l</a:t>
            </a:r>
            <a:r>
              <a:rPr lang="en-US" dirty="0" smtClean="0"/>
              <a:t> </a:t>
            </a:r>
            <a:r>
              <a:rPr lang="en-US" dirty="0"/>
              <a:t>server </a:t>
            </a:r>
            <a:r>
              <a:rPr lang="en-US" dirty="0" smtClean="0"/>
              <a:t>model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Hypervisor </a:t>
            </a:r>
            <a:r>
              <a:rPr lang="en-US" dirty="0"/>
              <a:t>installed on server; </a:t>
            </a:r>
            <a:endParaRPr lang="en-US" dirty="0" smtClean="0"/>
          </a:p>
          <a:p>
            <a:r>
              <a:rPr lang="en-US" dirty="0" smtClean="0"/>
              <a:t>acts </a:t>
            </a:r>
            <a:r>
              <a:rPr lang="en-US" dirty="0"/>
              <a:t>as interface between </a:t>
            </a:r>
            <a:r>
              <a:rPr lang="en-US" dirty="0" smtClean="0"/>
              <a:t>physica</a:t>
            </a:r>
            <a:r>
              <a:rPr lang="en-US" dirty="0"/>
              <a:t>l</a:t>
            </a:r>
            <a:r>
              <a:rPr lang="en-US" dirty="0" smtClean="0"/>
              <a:t> </a:t>
            </a:r>
            <a:r>
              <a:rPr lang="en-US" dirty="0"/>
              <a:t>server and </a:t>
            </a:r>
            <a:r>
              <a:rPr lang="en-US" dirty="0" smtClean="0"/>
              <a:t>virtual machine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27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Desktop </a:t>
            </a:r>
            <a:r>
              <a:rPr lang="en-US" dirty="0" smtClean="0"/>
              <a:t>virtualization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Software </a:t>
            </a:r>
            <a:r>
              <a:rPr lang="en-US" dirty="0"/>
              <a:t>rollouts/updates, hardware support</a:t>
            </a:r>
          </a:p>
          <a:p>
            <a:r>
              <a:rPr lang="en-US" dirty="0" smtClean="0"/>
              <a:t>Virtual </a:t>
            </a:r>
            <a:r>
              <a:rPr lang="en-US" dirty="0"/>
              <a:t>desktop-thin client</a:t>
            </a:r>
          </a:p>
          <a:p>
            <a:pPr lvl="1"/>
            <a:r>
              <a:rPr lang="en-US" dirty="0"/>
              <a:t>Lower energy costs, 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less </a:t>
            </a:r>
            <a:r>
              <a:rPr lang="en-US" dirty="0"/>
              <a:t>often to refresh</a:t>
            </a:r>
            <a:r>
              <a:rPr lang="en-US" dirty="0" smtClean="0"/>
              <a:t>,</a:t>
            </a:r>
          </a:p>
          <a:p>
            <a:pPr lvl="1"/>
            <a:r>
              <a:rPr lang="en-US" dirty="0" smtClean="0"/>
              <a:t>data </a:t>
            </a:r>
            <a:r>
              <a:rPr lang="en-US" dirty="0"/>
              <a:t>no longer leaves data center; </a:t>
            </a:r>
            <a:endParaRPr lang="en-US" dirty="0" smtClean="0"/>
          </a:p>
          <a:p>
            <a:pPr lvl="1"/>
            <a:r>
              <a:rPr lang="en-US" dirty="0" smtClean="0"/>
              <a:t>reduced </a:t>
            </a:r>
            <a:r>
              <a:rPr lang="en-US" dirty="0"/>
              <a:t>risk; </a:t>
            </a:r>
            <a:endParaRPr lang="en-US" dirty="0" smtClean="0"/>
          </a:p>
          <a:p>
            <a:pPr lvl="1"/>
            <a:r>
              <a:rPr lang="en-US" dirty="0" smtClean="0"/>
              <a:t>backed </a:t>
            </a:r>
            <a:r>
              <a:rPr lang="en-US" dirty="0"/>
              <a:t>up; </a:t>
            </a:r>
            <a:endParaRPr lang="en-US" dirty="0" smtClean="0"/>
          </a:p>
          <a:p>
            <a:pPr lvl="1"/>
            <a:r>
              <a:rPr lang="en-US" dirty="0" smtClean="0"/>
              <a:t>security/protection  </a:t>
            </a:r>
            <a:r>
              <a:rPr lang="en-US" dirty="0"/>
              <a:t>for all users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905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</a:t>
            </a:r>
            <a:r>
              <a:rPr lang="en-US" dirty="0" smtClean="0"/>
              <a:t>virtualization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 </a:t>
            </a:r>
            <a:r>
              <a:rPr lang="en-US" dirty="0"/>
              <a:t>large numbers of users for update and version control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39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Hypervisor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</a:t>
            </a:r>
            <a:r>
              <a:rPr lang="en-US" dirty="0"/>
              <a:t>that Resides </a:t>
            </a:r>
            <a:r>
              <a:rPr lang="en-US" dirty="0" err="1"/>
              <a:t>btween</a:t>
            </a:r>
            <a:r>
              <a:rPr lang="en-US" dirty="0"/>
              <a:t> hardware and </a:t>
            </a:r>
            <a:r>
              <a:rPr lang="en-US" dirty="0" err="1"/>
              <a:t>vm</a:t>
            </a:r>
            <a:endParaRPr lang="en-US" dirty="0"/>
          </a:p>
          <a:p>
            <a:r>
              <a:rPr lang="en-US" dirty="0"/>
              <a:t>Conventional </a:t>
            </a:r>
            <a:r>
              <a:rPr lang="en-US" dirty="0" smtClean="0"/>
              <a:t>system</a:t>
            </a:r>
          </a:p>
          <a:p>
            <a:pPr lvl="1"/>
            <a:r>
              <a:rPr lang="en-US" dirty="0" smtClean="0"/>
              <a:t>Op sys </a:t>
            </a:r>
            <a:r>
              <a:rPr lang="en-US" dirty="0"/>
              <a:t>communicates with </a:t>
            </a:r>
            <a:r>
              <a:rPr lang="en-US" dirty="0" smtClean="0"/>
              <a:t>hardware, manages disc operations </a:t>
            </a:r>
            <a:r>
              <a:rPr lang="en-US" dirty="0"/>
              <a:t>and memory access </a:t>
            </a:r>
            <a:r>
              <a:rPr lang="en-US" dirty="0" smtClean="0"/>
              <a:t>directly </a:t>
            </a:r>
          </a:p>
          <a:p>
            <a:pPr lvl="1"/>
            <a:r>
              <a:rPr lang="en-US" dirty="0" smtClean="0"/>
              <a:t>Single </a:t>
            </a:r>
            <a:r>
              <a:rPr lang="en-US" dirty="0"/>
              <a:t>op sys controls hardware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99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Hypervisors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2 types:  </a:t>
            </a:r>
          </a:p>
          <a:p>
            <a:pPr lvl="1"/>
            <a:r>
              <a:rPr lang="en-US" dirty="0" smtClean="0"/>
              <a:t>type 1: bare metal</a:t>
            </a:r>
          </a:p>
          <a:p>
            <a:pPr lvl="2"/>
            <a:r>
              <a:rPr lang="en-US" dirty="0" smtClean="0"/>
              <a:t>more secure &amp; efficient;  </a:t>
            </a:r>
          </a:p>
          <a:p>
            <a:pPr lvl="2"/>
            <a:r>
              <a:rPr lang="en-US" dirty="0" err="1" smtClean="0"/>
              <a:t>VMWare</a:t>
            </a:r>
            <a:r>
              <a:rPr lang="en-US" dirty="0" smtClean="0"/>
              <a:t> ESX, Microsoft Hyper-V, Citrix </a:t>
            </a:r>
            <a:r>
              <a:rPr lang="en-US" dirty="0" err="1" smtClean="0"/>
              <a:t>Xen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/>
              <a:t>Type </a:t>
            </a:r>
            <a:r>
              <a:rPr lang="en-US" dirty="0" smtClean="0"/>
              <a:t>2: </a:t>
            </a:r>
            <a:r>
              <a:rPr lang="en-US" dirty="0"/>
              <a:t>application that runs on top of traditional ops sys.  </a:t>
            </a:r>
            <a:endParaRPr lang="en-US" dirty="0" smtClean="0"/>
          </a:p>
          <a:p>
            <a:pPr lvl="2"/>
            <a:r>
              <a:rPr lang="en-US" dirty="0" smtClean="0"/>
              <a:t>Supports </a:t>
            </a:r>
            <a:r>
              <a:rPr lang="en-US" dirty="0"/>
              <a:t>large range of hardware; </a:t>
            </a:r>
            <a:endParaRPr lang="en-US" dirty="0" smtClean="0"/>
          </a:p>
          <a:p>
            <a:pPr lvl="2"/>
            <a:r>
              <a:rPr lang="en-US" dirty="0" smtClean="0"/>
              <a:t>easy </a:t>
            </a:r>
            <a:r>
              <a:rPr lang="en-US" dirty="0"/>
              <a:t>to install and configure since overlay on op </a:t>
            </a:r>
            <a:r>
              <a:rPr lang="en-US" dirty="0" smtClean="0"/>
              <a:t>sys;</a:t>
            </a:r>
          </a:p>
          <a:p>
            <a:pPr lvl="2"/>
            <a:r>
              <a:rPr lang="en-US" dirty="0" smtClean="0"/>
              <a:t>Hypervisor </a:t>
            </a:r>
            <a:r>
              <a:rPr lang="en-US" dirty="0"/>
              <a:t>hands off requests to </a:t>
            </a:r>
            <a:r>
              <a:rPr lang="en-US" dirty="0" err="1"/>
              <a:t>os</a:t>
            </a:r>
            <a:r>
              <a:rPr lang="en-US" dirty="0"/>
              <a:t>, then passes back to guest  </a:t>
            </a:r>
            <a:endParaRPr lang="en-US" dirty="0" smtClean="0"/>
          </a:p>
          <a:p>
            <a:pPr lvl="2"/>
            <a:r>
              <a:rPr lang="en-US" dirty="0" smtClean="0"/>
              <a:t>VMware </a:t>
            </a:r>
            <a:r>
              <a:rPr lang="en-US" dirty="0"/>
              <a:t>player, Workstation MS Virtual Server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076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Hypervisor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</a:t>
            </a:r>
            <a:r>
              <a:rPr lang="en-US" dirty="0"/>
              <a:t>virtual interaction with physical devices and </a:t>
            </a:r>
            <a:r>
              <a:rPr lang="en-US" dirty="0" smtClean="0"/>
              <a:t>resources</a:t>
            </a:r>
          </a:p>
          <a:p>
            <a:r>
              <a:rPr lang="en-US" dirty="0" smtClean="0"/>
              <a:t>balances </a:t>
            </a:r>
            <a:r>
              <a:rPr lang="en-US" dirty="0"/>
              <a:t>workload</a:t>
            </a:r>
          </a:p>
          <a:p>
            <a:r>
              <a:rPr lang="en-US" dirty="0"/>
              <a:t>Each “guest” on the </a:t>
            </a:r>
            <a:r>
              <a:rPr lang="en-US" dirty="0" err="1"/>
              <a:t>vm</a:t>
            </a:r>
            <a:r>
              <a:rPr lang="en-US" dirty="0"/>
              <a:t> has a fraction of the total resources ( CPU, network, memory)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03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Beginnings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VMWare</a:t>
            </a:r>
            <a:r>
              <a:rPr lang="en-US" dirty="0"/>
              <a:t> ESX:</a:t>
            </a:r>
          </a:p>
          <a:p>
            <a:r>
              <a:rPr lang="en-US" dirty="0"/>
              <a:t>First commercially available x86 solution: Workstation 1.0</a:t>
            </a:r>
          </a:p>
          <a:p>
            <a:r>
              <a:rPr lang="en-US" dirty="0"/>
              <a:t>2 years later  ESX 1.0 type 1 and GSX 1.0 type 2</a:t>
            </a:r>
          </a:p>
          <a:p>
            <a:r>
              <a:rPr lang="en-US" dirty="0"/>
              <a:t>ESX hypervisor + </a:t>
            </a:r>
            <a:r>
              <a:rPr lang="en-US" dirty="0" err="1"/>
              <a:t>linus</a:t>
            </a:r>
            <a:r>
              <a:rPr lang="en-US" dirty="0"/>
              <a:t> based console   evolved to </a:t>
            </a:r>
            <a:r>
              <a:rPr lang="en-US" dirty="0" err="1"/>
              <a:t>ESXi</a:t>
            </a:r>
            <a:r>
              <a:rPr lang="en-US" dirty="0"/>
              <a:t> </a:t>
            </a:r>
          </a:p>
          <a:p>
            <a:r>
              <a:rPr lang="en-US" dirty="0"/>
              <a:t>GSX -&gt; </a:t>
            </a:r>
            <a:r>
              <a:rPr lang="en-US" dirty="0" err="1"/>
              <a:t>VMWare</a:t>
            </a:r>
            <a:r>
              <a:rPr lang="en-US" dirty="0"/>
              <a:t> Server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9218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ESX architecture:  </a:t>
            </a:r>
            <a:endParaRPr lang="en-US" dirty="0" smtClean="0"/>
          </a:p>
          <a:p>
            <a:r>
              <a:rPr lang="en-US" dirty="0" err="1" smtClean="0"/>
              <a:t>vmkernel</a:t>
            </a:r>
            <a:r>
              <a:rPr lang="en-US" dirty="0" smtClean="0"/>
              <a:t> </a:t>
            </a:r>
            <a:r>
              <a:rPr lang="en-US" dirty="0"/>
              <a:t>has processes to </a:t>
            </a:r>
            <a:endParaRPr lang="en-US" dirty="0" smtClean="0"/>
          </a:p>
          <a:p>
            <a:r>
              <a:rPr lang="en-US" dirty="0" smtClean="0"/>
              <a:t>support </a:t>
            </a:r>
            <a:r>
              <a:rPr lang="en-US" dirty="0"/>
              <a:t>virtual machines, </a:t>
            </a:r>
            <a:endParaRPr lang="en-US" dirty="0" smtClean="0"/>
          </a:p>
          <a:p>
            <a:r>
              <a:rPr lang="en-US" dirty="0" smtClean="0"/>
              <a:t>manage </a:t>
            </a:r>
            <a:r>
              <a:rPr lang="en-US" dirty="0"/>
              <a:t>hardware &amp; resource, infrastructure services,  </a:t>
            </a:r>
            <a:endParaRPr lang="en-US" dirty="0" smtClean="0"/>
          </a:p>
          <a:p>
            <a:r>
              <a:rPr lang="en-US" dirty="0" smtClean="0"/>
              <a:t>tool integration </a:t>
            </a:r>
            <a:r>
              <a:rPr lang="en-US" dirty="0"/>
              <a:t>and 3</a:t>
            </a:r>
            <a:r>
              <a:rPr lang="en-US" baseline="30000" dirty="0"/>
              <a:t>rd</a:t>
            </a:r>
            <a:r>
              <a:rPr lang="en-US" dirty="0"/>
              <a:t> party tools  </a:t>
            </a:r>
            <a:endParaRPr lang="en-US" dirty="0" smtClean="0"/>
          </a:p>
          <a:p>
            <a:r>
              <a:rPr lang="en-US" dirty="0" smtClean="0"/>
              <a:t>Also </a:t>
            </a:r>
            <a:r>
              <a:rPr lang="en-US" dirty="0"/>
              <a:t>can </a:t>
            </a:r>
            <a:r>
              <a:rPr lang="en-US" dirty="0" smtClean="0"/>
              <a:t>migrate </a:t>
            </a:r>
            <a:r>
              <a:rPr lang="en-US" dirty="0" err="1"/>
              <a:t>vm</a:t>
            </a:r>
            <a:r>
              <a:rPr lang="en-US" dirty="0"/>
              <a:t> among physical hosts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739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Citrix </a:t>
            </a:r>
            <a:r>
              <a:rPr lang="en-US" dirty="0" err="1"/>
              <a:t>Xen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Xen</a:t>
            </a:r>
            <a:r>
              <a:rPr lang="en-US" dirty="0" smtClean="0"/>
              <a:t> </a:t>
            </a:r>
            <a:r>
              <a:rPr lang="en-US" dirty="0"/>
              <a:t>hypervisor began as research project in distributed computing</a:t>
            </a:r>
          </a:p>
          <a:p>
            <a:r>
              <a:rPr lang="en-US" dirty="0"/>
              <a:t>Open source; </a:t>
            </a:r>
            <a:r>
              <a:rPr lang="en-US" dirty="0" err="1"/>
              <a:t>XenSource</a:t>
            </a:r>
            <a:r>
              <a:rPr lang="en-US" dirty="0"/>
              <a:t> when marketed in 2004</a:t>
            </a:r>
          </a:p>
          <a:p>
            <a:r>
              <a:rPr lang="en-US" dirty="0"/>
              <a:t>Added to Red Hat, </a:t>
            </a:r>
            <a:r>
              <a:rPr lang="en-US" dirty="0" smtClean="0"/>
              <a:t>Novell: Citrix </a:t>
            </a:r>
            <a:r>
              <a:rPr lang="en-US" dirty="0"/>
              <a:t>acquired </a:t>
            </a:r>
          </a:p>
          <a:p>
            <a:r>
              <a:rPr lang="en-US" dirty="0"/>
              <a:t>Bare metal </a:t>
            </a:r>
            <a:r>
              <a:rPr lang="en-US" dirty="0" smtClean="0"/>
              <a:t>solution</a:t>
            </a:r>
            <a:r>
              <a:rPr lang="en-US" dirty="0"/>
              <a:t>; </a:t>
            </a:r>
            <a:endParaRPr lang="en-US" dirty="0" smtClean="0"/>
          </a:p>
          <a:p>
            <a:pPr lvl="1"/>
            <a:r>
              <a:rPr lang="en-US" dirty="0" smtClean="0"/>
              <a:t>Domain </a:t>
            </a:r>
            <a:r>
              <a:rPr lang="en-US" dirty="0"/>
              <a:t>0 guest that is booted when hypervisor is booted with management </a:t>
            </a:r>
            <a:r>
              <a:rPr lang="en-US" dirty="0" smtClean="0"/>
              <a:t>privileges.  Handles </a:t>
            </a:r>
            <a:r>
              <a:rPr lang="en-US" dirty="0"/>
              <a:t>I/O for </a:t>
            </a:r>
            <a:r>
              <a:rPr lang="en-US" dirty="0" smtClean="0"/>
              <a:t>other </a:t>
            </a:r>
            <a:r>
              <a:rPr lang="en-US" dirty="0"/>
              <a:t>guests.  Reboot of Dom0 impact other guests.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097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Virtualization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Abstract </a:t>
            </a:r>
            <a:r>
              <a:rPr lang="en-US" dirty="0"/>
              <a:t>a physical server into virtual machine</a:t>
            </a:r>
          </a:p>
          <a:p>
            <a:r>
              <a:rPr lang="en-US" dirty="0" smtClean="0"/>
              <a:t>Virtual </a:t>
            </a:r>
            <a:r>
              <a:rPr lang="en-US" dirty="0"/>
              <a:t>machine </a:t>
            </a:r>
            <a:r>
              <a:rPr lang="en-US" dirty="0" smtClean="0"/>
              <a:t>monitor, </a:t>
            </a:r>
            <a:r>
              <a:rPr lang="en-US" dirty="0"/>
              <a:t>aka </a:t>
            </a:r>
            <a:r>
              <a:rPr lang="en-US" dirty="0" smtClean="0"/>
              <a:t>hypervisor, </a:t>
            </a:r>
            <a:r>
              <a:rPr lang="en-US" dirty="0"/>
              <a:t>provides environment in which </a:t>
            </a:r>
            <a:r>
              <a:rPr lang="en-US" dirty="0" err="1"/>
              <a:t>vm</a:t>
            </a:r>
            <a:r>
              <a:rPr lang="en-US" dirty="0"/>
              <a:t> </a:t>
            </a:r>
            <a:r>
              <a:rPr lang="en-US" dirty="0" smtClean="0"/>
              <a:t>operate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4260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MicroSoft</a:t>
            </a:r>
            <a:r>
              <a:rPr lang="en-US" dirty="0"/>
              <a:t> Hyper-V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Virtual </a:t>
            </a:r>
            <a:r>
              <a:rPr lang="en-US" dirty="0"/>
              <a:t>server in 2005  </a:t>
            </a:r>
            <a:endParaRPr lang="en-US" dirty="0" smtClean="0"/>
          </a:p>
          <a:p>
            <a:r>
              <a:rPr lang="en-US" dirty="0" smtClean="0"/>
              <a:t>type </a:t>
            </a:r>
            <a:r>
              <a:rPr lang="en-US" dirty="0"/>
              <a:t>2 hypervisor</a:t>
            </a:r>
          </a:p>
          <a:p>
            <a:r>
              <a:rPr lang="en-US" dirty="0"/>
              <a:t>Hyper-V </a:t>
            </a:r>
            <a:r>
              <a:rPr lang="en-US" dirty="0" smtClean="0"/>
              <a:t>released </a:t>
            </a:r>
            <a:r>
              <a:rPr lang="en-US" dirty="0"/>
              <a:t>in 2008 as installable part of Windows server 2008 </a:t>
            </a:r>
            <a:endParaRPr lang="en-US" dirty="0" smtClean="0"/>
          </a:p>
          <a:p>
            <a:r>
              <a:rPr lang="en-US" dirty="0" smtClean="0"/>
              <a:t>type </a:t>
            </a:r>
            <a:r>
              <a:rPr lang="en-US" dirty="0"/>
              <a:t>1 </a:t>
            </a:r>
            <a:endParaRPr lang="en-US" dirty="0" smtClean="0"/>
          </a:p>
          <a:p>
            <a:r>
              <a:rPr lang="en-US" dirty="0" smtClean="0"/>
              <a:t>virtualized </a:t>
            </a:r>
            <a:r>
              <a:rPr lang="en-US" dirty="0"/>
              <a:t>workloads called partitions not guests</a:t>
            </a:r>
          </a:p>
          <a:p>
            <a:r>
              <a:rPr lang="en-US" dirty="0"/>
              <a:t>Parent partition like Dom0 running Windows Server 2008</a:t>
            </a:r>
          </a:p>
          <a:p>
            <a:r>
              <a:rPr lang="en-US" dirty="0"/>
              <a:t>Reboot </a:t>
            </a:r>
            <a:r>
              <a:rPr lang="en-US" smtClean="0"/>
              <a:t>of parent impacts </a:t>
            </a:r>
            <a:r>
              <a:rPr lang="en-US" dirty="0"/>
              <a:t>other partitions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55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801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9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fidelity </a:t>
            </a:r>
            <a:r>
              <a:rPr lang="en-US" dirty="0"/>
              <a:t>to </a:t>
            </a:r>
            <a:r>
              <a:rPr lang="en-US" dirty="0" smtClean="0"/>
              <a:t>original </a:t>
            </a:r>
          </a:p>
          <a:p>
            <a:r>
              <a:rPr lang="en-US" dirty="0" smtClean="0"/>
              <a:t>isolation/safety </a:t>
            </a:r>
          </a:p>
          <a:p>
            <a:r>
              <a:rPr lang="en-US" dirty="0" smtClean="0"/>
              <a:t>equivalent </a:t>
            </a:r>
            <a:r>
              <a:rPr lang="en-US" dirty="0"/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614796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</a:t>
            </a:r>
            <a:r>
              <a:rPr lang="en-US" dirty="0" err="1"/>
              <a:t>vm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Server </a:t>
            </a:r>
            <a:r>
              <a:rPr lang="en-US" dirty="0" smtClean="0"/>
              <a:t>virtualization</a:t>
            </a:r>
          </a:p>
          <a:p>
            <a:r>
              <a:rPr lang="en-US" dirty="0" smtClean="0"/>
              <a:t>Desktop virtualization</a:t>
            </a:r>
          </a:p>
          <a:p>
            <a:r>
              <a:rPr lang="en-US" dirty="0" smtClean="0"/>
              <a:t>Application virtualization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067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Server virtualization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Increasing </a:t>
            </a:r>
            <a:r>
              <a:rPr lang="en-US" dirty="0"/>
              <a:t>processor speed &amp; memory available</a:t>
            </a:r>
          </a:p>
          <a:p>
            <a:pPr lvl="1"/>
            <a:r>
              <a:rPr lang="en-US" dirty="0"/>
              <a:t>Result: unused capacity and under-utilization</a:t>
            </a:r>
          </a:p>
          <a:p>
            <a:pPr lvl="1"/>
            <a:r>
              <a:rPr lang="en-US" dirty="0"/>
              <a:t>Virtualization allows multiple op sys to run on same hardware at the same time </a:t>
            </a:r>
          </a:p>
          <a:p>
            <a:pPr lvl="1"/>
            <a:r>
              <a:rPr lang="en-US" dirty="0"/>
              <a:t>Each virtual machine functionally isolated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3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8640" lvl="1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US" dirty="0" err="1"/>
              <a:t>Vm</a:t>
            </a:r>
            <a:r>
              <a:rPr lang="en-US" dirty="0"/>
              <a:t> allows consolidation of multiple servers as </a:t>
            </a:r>
            <a:r>
              <a:rPr lang="en-US" dirty="0" err="1"/>
              <a:t>vm’s</a:t>
            </a:r>
            <a:r>
              <a:rPr lang="en-US" dirty="0"/>
              <a:t> on a single server</a:t>
            </a:r>
          </a:p>
          <a:p>
            <a:r>
              <a:rPr lang="en-US" dirty="0" smtClean="0"/>
              <a:t>Reduces </a:t>
            </a:r>
            <a:r>
              <a:rPr lang="en-US" dirty="0"/>
              <a:t>power and cooling requirements, hardware </a:t>
            </a:r>
            <a:r>
              <a:rPr lang="en-US" dirty="0" smtClean="0"/>
              <a:t>maintenance </a:t>
            </a:r>
            <a:r>
              <a:rPr lang="en-US" dirty="0"/>
              <a:t>costs, space in </a:t>
            </a:r>
            <a:r>
              <a:rPr lang="en-US" dirty="0" smtClean="0"/>
              <a:t>dc</a:t>
            </a:r>
          </a:p>
          <a:p>
            <a:r>
              <a:rPr lang="en-US" dirty="0" smtClean="0"/>
              <a:t>Less </a:t>
            </a:r>
            <a:r>
              <a:rPr lang="en-US" dirty="0"/>
              <a:t>turnover of hardware as virtualize server workloads  ( containment 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97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VMM or hypervisor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r>
              <a:rPr lang="en-US" dirty="0" smtClean="0"/>
              <a:t>software </a:t>
            </a:r>
          </a:p>
          <a:p>
            <a:pPr marL="137160" indent="0" algn="ctr">
              <a:buNone/>
            </a:pPr>
            <a:r>
              <a:rPr lang="en-US" dirty="0" smtClean="0"/>
              <a:t>either </a:t>
            </a:r>
            <a:r>
              <a:rPr lang="en-US" dirty="0"/>
              <a:t>between op sys and </a:t>
            </a:r>
            <a:r>
              <a:rPr lang="en-US" dirty="0" err="1"/>
              <a:t>vm</a:t>
            </a:r>
            <a:r>
              <a:rPr lang="en-US" dirty="0"/>
              <a:t> </a:t>
            </a:r>
            <a:endParaRPr lang="en-US" dirty="0" smtClean="0"/>
          </a:p>
          <a:p>
            <a:pPr marL="137160" indent="0" algn="ctr">
              <a:buNone/>
            </a:pPr>
            <a:r>
              <a:rPr lang="en-US" dirty="0" smtClean="0"/>
              <a:t>or </a:t>
            </a:r>
          </a:p>
          <a:p>
            <a:pPr marL="137160" indent="0" algn="ctr">
              <a:buNone/>
            </a:pPr>
            <a:r>
              <a:rPr lang="en-US" dirty="0" smtClean="0"/>
              <a:t>directly </a:t>
            </a:r>
            <a:r>
              <a:rPr lang="en-US" dirty="0"/>
              <a:t>on hardware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76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eliminate </a:t>
            </a:r>
            <a:r>
              <a:rPr lang="en-US" dirty="0"/>
              <a:t>older servers and infrastructure ( print, file, domain ); typically older, less reliable hardware than tier 1 apps; obsolete apps</a:t>
            </a:r>
          </a:p>
          <a:p>
            <a:r>
              <a:rPr lang="en-US" dirty="0"/>
              <a:t>Next test and </a:t>
            </a:r>
            <a:r>
              <a:rPr lang="en-US" dirty="0" err="1"/>
              <a:t>dev</a:t>
            </a:r>
            <a:r>
              <a:rPr lang="en-US" dirty="0"/>
              <a:t> servers</a:t>
            </a:r>
          </a:p>
          <a:p>
            <a:r>
              <a:rPr lang="en-US" dirty="0"/>
              <a:t>Finally tier 1: email, </a:t>
            </a:r>
            <a:r>
              <a:rPr lang="en-US" dirty="0" err="1"/>
              <a:t>dbs,enterprise</a:t>
            </a:r>
            <a:r>
              <a:rPr lang="en-US" dirty="0"/>
              <a:t> apps</a:t>
            </a:r>
            <a:r>
              <a:rPr lang="en-US" dirty="0" smtClean="0"/>
              <a:t>;</a:t>
            </a:r>
          </a:p>
          <a:p>
            <a:pPr lvl="1"/>
            <a:r>
              <a:rPr lang="en-US" dirty="0" smtClean="0"/>
              <a:t> </a:t>
            </a:r>
            <a:r>
              <a:rPr lang="en-US" dirty="0"/>
              <a:t>test in </a:t>
            </a:r>
            <a:r>
              <a:rPr lang="en-US" dirty="0" err="1"/>
              <a:t>vm</a:t>
            </a:r>
            <a:r>
              <a:rPr lang="en-US" dirty="0"/>
              <a:t> first to gain </a:t>
            </a:r>
            <a:r>
              <a:rPr lang="en-US" dirty="0" err="1"/>
              <a:t>exp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557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ncapsulated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sets </a:t>
            </a:r>
            <a:r>
              <a:rPr lang="en-US" dirty="0"/>
              <a:t>of files that can be copied and moved; </a:t>
            </a:r>
            <a:endParaRPr lang="en-US" dirty="0" smtClean="0"/>
          </a:p>
          <a:p>
            <a:pPr lvl="1"/>
            <a:r>
              <a:rPr lang="en-US" dirty="0" smtClean="0"/>
              <a:t>allows </a:t>
            </a:r>
            <a:r>
              <a:rPr lang="en-US" dirty="0"/>
              <a:t>improved availability and </a:t>
            </a:r>
            <a:r>
              <a:rPr lang="en-US" dirty="0" err="1"/>
              <a:t>drp</a:t>
            </a:r>
            <a:r>
              <a:rPr lang="en-US" dirty="0"/>
              <a:t>; </a:t>
            </a:r>
            <a:endParaRPr lang="en-US" dirty="0" smtClean="0"/>
          </a:p>
          <a:p>
            <a:pPr lvl="1"/>
            <a:r>
              <a:rPr lang="en-US" dirty="0" smtClean="0"/>
              <a:t>can </a:t>
            </a:r>
            <a:r>
              <a:rPr lang="en-US" dirty="0"/>
              <a:t>move </a:t>
            </a:r>
            <a:r>
              <a:rPr lang="en-US" dirty="0" smtClean="0"/>
              <a:t>physical </a:t>
            </a:r>
            <a:r>
              <a:rPr lang="en-US" dirty="0"/>
              <a:t>hosts by replication, upgrade without user impact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733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765</TotalTime>
  <Words>551</Words>
  <Application>Microsoft Office PowerPoint</Application>
  <PresentationFormat>On-screen Show (4:3)</PresentationFormat>
  <Paragraphs>104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Apex</vt:lpstr>
      <vt:lpstr>Intro  to  virtual it systems</vt:lpstr>
      <vt:lpstr>Virtualization </vt:lpstr>
      <vt:lpstr>Goal</vt:lpstr>
      <vt:lpstr>Why vm? </vt:lpstr>
      <vt:lpstr>Server virtualization </vt:lpstr>
      <vt:lpstr>Virtual Servers</vt:lpstr>
      <vt:lpstr>VMM or hypervisor</vt:lpstr>
      <vt:lpstr>Progression</vt:lpstr>
      <vt:lpstr>Virtual Servers</vt:lpstr>
      <vt:lpstr>Goals</vt:lpstr>
      <vt:lpstr>Virtual server model </vt:lpstr>
      <vt:lpstr>Desktop virtualization </vt:lpstr>
      <vt:lpstr>Application virtualization</vt:lpstr>
      <vt:lpstr>Hypervisor </vt:lpstr>
      <vt:lpstr>Hypervisors</vt:lpstr>
      <vt:lpstr>Hypervisor</vt:lpstr>
      <vt:lpstr>Beginnings</vt:lpstr>
      <vt:lpstr>PowerPoint Presentation</vt:lpstr>
      <vt:lpstr>Citrix Xen </vt:lpstr>
      <vt:lpstr>MicroSoft Hyper-V </vt:lpstr>
      <vt:lpstr>PowerPoint Presentation</vt:lpstr>
      <vt:lpstr>PowerPoint Presentation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 to  virtual it systems</dc:title>
  <dc:creator>svandeve</dc:creator>
  <cp:lastModifiedBy>S Vandeven</cp:lastModifiedBy>
  <cp:revision>8</cp:revision>
  <dcterms:created xsi:type="dcterms:W3CDTF">2013-01-10T00:09:19Z</dcterms:created>
  <dcterms:modified xsi:type="dcterms:W3CDTF">2013-01-10T13:52:58Z</dcterms:modified>
</cp:coreProperties>
</file>