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9" r:id="rId4"/>
    <p:sldId id="260" r:id="rId5"/>
    <p:sldId id="261" r:id="rId6"/>
    <p:sldId id="262" r:id="rId7"/>
    <p:sldId id="258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112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FBBF25-D903-4AEE-A34A-511CAF500A7D}" type="datetimeFigureOut">
              <a:rPr lang="en-US" smtClean="0"/>
              <a:t>1/21/2013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E377D1-B1EB-436B-BCB2-F8D52CE9DE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98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E377D1-B1EB-436B-BCB2-F8D52CE9DE4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5049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DAF2C-D7A7-46E2-81CD-FE94AAD476FB}" type="datetimeFigureOut">
              <a:rPr lang="en-US" smtClean="0"/>
              <a:t>1/21/2013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D3152-154D-4DF4-9CC6-ACFE79067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114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DAF2C-D7A7-46E2-81CD-FE94AAD476FB}" type="datetimeFigureOut">
              <a:rPr lang="en-US" smtClean="0"/>
              <a:t>1/21/2013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D3152-154D-4DF4-9CC6-ACFE79067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4002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DAF2C-D7A7-46E2-81CD-FE94AAD476FB}" type="datetimeFigureOut">
              <a:rPr lang="en-US" smtClean="0"/>
              <a:t>1/21/2013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D3152-154D-4DF4-9CC6-ACFE79067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049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DAF2C-D7A7-46E2-81CD-FE94AAD476FB}" type="datetimeFigureOut">
              <a:rPr lang="en-US" smtClean="0"/>
              <a:t>1/21/2013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D3152-154D-4DF4-9CC6-ACFE79067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456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DAF2C-D7A7-46E2-81CD-FE94AAD476FB}" type="datetimeFigureOut">
              <a:rPr lang="en-US" smtClean="0"/>
              <a:t>1/21/2013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D3152-154D-4DF4-9CC6-ACFE79067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740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DAF2C-D7A7-46E2-81CD-FE94AAD476FB}" type="datetimeFigureOut">
              <a:rPr lang="en-US" smtClean="0"/>
              <a:t>1/21/2013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D3152-154D-4DF4-9CC6-ACFE79067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691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DAF2C-D7A7-46E2-81CD-FE94AAD476FB}" type="datetimeFigureOut">
              <a:rPr lang="en-US" smtClean="0"/>
              <a:t>1/21/2013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D3152-154D-4DF4-9CC6-ACFE79067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4374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DAF2C-D7A7-46E2-81CD-FE94AAD476FB}" type="datetimeFigureOut">
              <a:rPr lang="en-US" smtClean="0"/>
              <a:t>1/21/2013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D3152-154D-4DF4-9CC6-ACFE79067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195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DAF2C-D7A7-46E2-81CD-FE94AAD476FB}" type="datetimeFigureOut">
              <a:rPr lang="en-US" smtClean="0"/>
              <a:t>1/21/2013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D3152-154D-4DF4-9CC6-ACFE79067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078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DAF2C-D7A7-46E2-81CD-FE94AAD476FB}" type="datetimeFigureOut">
              <a:rPr lang="en-US" smtClean="0"/>
              <a:t>1/21/2013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D3152-154D-4DF4-9CC6-ACFE79067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652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DAF2C-D7A7-46E2-81CD-FE94AAD476FB}" type="datetimeFigureOut">
              <a:rPr lang="en-US" smtClean="0"/>
              <a:t>1/21/2013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D3152-154D-4DF4-9CC6-ACFE79067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220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DAF2C-D7A7-46E2-81CD-FE94AAD476FB}" type="datetimeFigureOut">
              <a:rPr lang="en-US" smtClean="0"/>
              <a:t>1/21/2013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3D3152-154D-4DF4-9CC6-ACFE79067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227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Virtual Machines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Ch</a:t>
            </a:r>
            <a:r>
              <a:rPr lang="en-US" dirty="0" smtClean="0"/>
              <a:t> 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02306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Templates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Template mold</a:t>
            </a:r>
          </a:p>
          <a:p>
            <a:r>
              <a:rPr lang="en-US" dirty="0" smtClean="0"/>
              <a:t>Deliver empty </a:t>
            </a:r>
            <a:r>
              <a:rPr lang="en-US" dirty="0" err="1" smtClean="0"/>
              <a:t>vm</a:t>
            </a:r>
            <a:endParaRPr lang="en-US" dirty="0" smtClean="0"/>
          </a:p>
          <a:p>
            <a:r>
              <a:rPr lang="en-US" dirty="0" smtClean="0"/>
              <a:t>Similar to clone, but not running</a:t>
            </a:r>
          </a:p>
          <a:p>
            <a:r>
              <a:rPr lang="en-US" dirty="0" smtClean="0"/>
              <a:t>Preconfigured, preloaded VM</a:t>
            </a:r>
          </a:p>
          <a:p>
            <a:r>
              <a:rPr lang="en-US" dirty="0" smtClean="0"/>
              <a:t>Convert to VM</a:t>
            </a:r>
          </a:p>
          <a:p>
            <a:pPr lvl="1"/>
            <a:r>
              <a:rPr lang="en-US" dirty="0" smtClean="0"/>
              <a:t>Start </a:t>
            </a:r>
            <a:r>
              <a:rPr lang="en-US" dirty="0" err="1" smtClean="0"/>
              <a:t>vm</a:t>
            </a:r>
            <a:endParaRPr lang="en-US" dirty="0" smtClean="0"/>
          </a:p>
          <a:p>
            <a:pPr lvl="1"/>
            <a:r>
              <a:rPr lang="en-US" dirty="0" smtClean="0"/>
              <a:t>Apply patches</a:t>
            </a:r>
          </a:p>
          <a:p>
            <a:pPr lvl="1"/>
            <a:r>
              <a:rPr lang="en-US" dirty="0" smtClean="0"/>
              <a:t>Shut down</a:t>
            </a:r>
          </a:p>
          <a:p>
            <a:pPr lvl="1"/>
            <a:r>
              <a:rPr lang="en-US" dirty="0" smtClean="0"/>
              <a:t>Convert back to template</a:t>
            </a:r>
          </a:p>
        </p:txBody>
      </p:sp>
    </p:spTree>
    <p:extLst>
      <p:ext uri="{BB962C8B-B14F-4D97-AF65-F5344CB8AC3E}">
        <p14:creationId xmlns:p14="http://schemas.microsoft.com/office/powerpoint/2010/main" val="29717992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Snapshots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Capture current state of </a:t>
            </a:r>
            <a:r>
              <a:rPr lang="en-US" dirty="0" err="1" smtClean="0"/>
              <a:t>vm</a:t>
            </a:r>
            <a:endParaRPr lang="en-US" dirty="0" smtClean="0"/>
          </a:p>
          <a:p>
            <a:r>
              <a:rPr lang="en-US" dirty="0" smtClean="0"/>
              <a:t>Can revert to </a:t>
            </a:r>
            <a:r>
              <a:rPr lang="en-US" smtClean="0"/>
              <a:t>that point</a:t>
            </a:r>
            <a:endParaRPr lang="en-US" dirty="0" smtClean="0"/>
          </a:p>
          <a:p>
            <a:r>
              <a:rPr lang="en-US" dirty="0" smtClean="0"/>
              <a:t>Preserves state, data, hardware configuration</a:t>
            </a:r>
          </a:p>
          <a:p>
            <a:r>
              <a:rPr lang="en-US" dirty="0" smtClean="0"/>
              <a:t>One snapshot, changes go to delta (aka, child) disk</a:t>
            </a:r>
          </a:p>
        </p:txBody>
      </p:sp>
    </p:spTree>
    <p:extLst>
      <p:ext uri="{BB962C8B-B14F-4D97-AF65-F5344CB8AC3E}">
        <p14:creationId xmlns:p14="http://schemas.microsoft.com/office/powerpoint/2010/main" val="13520120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Fundamental to virtualization</a:t>
            </a:r>
          </a:p>
          <a:p>
            <a:r>
              <a:rPr lang="en-US" dirty="0" smtClean="0"/>
              <a:t>Same characteristics as physical server</a:t>
            </a:r>
          </a:p>
          <a:p>
            <a:r>
              <a:rPr lang="en-US" dirty="0" smtClean="0"/>
              <a:t>Each supports an op sys</a:t>
            </a:r>
          </a:p>
          <a:p>
            <a:r>
              <a:rPr lang="en-US" dirty="0" smtClean="0"/>
              <a:t>Configured with resources</a:t>
            </a:r>
          </a:p>
          <a:p>
            <a:r>
              <a:rPr lang="en-US" dirty="0" smtClean="0"/>
              <a:t>Multiple </a:t>
            </a:r>
            <a:r>
              <a:rPr lang="en-US" dirty="0" err="1" smtClean="0"/>
              <a:t>vm’s</a:t>
            </a:r>
            <a:r>
              <a:rPr lang="en-US" dirty="0" smtClean="0"/>
              <a:t> on hypervisor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43032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CPU in VM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CPU shared among VM’s</a:t>
            </a:r>
          </a:p>
          <a:p>
            <a:r>
              <a:rPr lang="en-US" dirty="0" smtClean="0"/>
              <a:t>Hypervisor schedules operations requested by VM; passes back results</a:t>
            </a:r>
          </a:p>
          <a:p>
            <a:r>
              <a:rPr lang="en-US" dirty="0" smtClean="0"/>
              <a:t>CPU not dedicated to a VM</a:t>
            </a:r>
          </a:p>
          <a:p>
            <a:r>
              <a:rPr lang="en-US" dirty="0" smtClean="0"/>
              <a:t>Hypervisor responsible for scheduling time on available CPU</a:t>
            </a:r>
          </a:p>
          <a:p>
            <a:r>
              <a:rPr lang="en-US" dirty="0" smtClean="0"/>
              <a:t>Goal of VM: improved efficiency</a:t>
            </a:r>
          </a:p>
          <a:p>
            <a:r>
              <a:rPr lang="en-US" dirty="0" smtClean="0"/>
              <a:t>VM views each “core” as virtual CPU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1702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VM Memory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Each VM allocated contiguous addressable memory space </a:t>
            </a:r>
          </a:p>
          <a:p>
            <a:r>
              <a:rPr lang="en-US" dirty="0" smtClean="0"/>
              <a:t>Allocation is all that is available to applications within that VM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50919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 Resources in VM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VM can be configured with 1+ network interface cards</a:t>
            </a:r>
          </a:p>
          <a:p>
            <a:r>
              <a:rPr lang="en-US" dirty="0" smtClean="0"/>
              <a:t>Virtual NIC do not connect with physical</a:t>
            </a:r>
          </a:p>
          <a:p>
            <a:r>
              <a:rPr lang="en-US" dirty="0" smtClean="0"/>
              <a:t>Hypervisor provides connection to physical NIC via virtual switches</a:t>
            </a:r>
          </a:p>
          <a:p>
            <a:r>
              <a:rPr lang="en-US" dirty="0" smtClean="0"/>
              <a:t>Virtual switch connect to external network through outbound Ethernet adapters</a:t>
            </a:r>
          </a:p>
          <a:p>
            <a:r>
              <a:rPr lang="en-US" dirty="0" smtClean="0"/>
              <a:t>Virtual switch can bind multiple VMNICs together to increase availability and bandwidth</a:t>
            </a:r>
          </a:p>
          <a:p>
            <a:r>
              <a:rPr lang="en-US" dirty="0" smtClean="0"/>
              <a:t>Virtual switch is isolated like physical switch, with own forwarding table; each virtual switch limited to ports on that switch</a:t>
            </a:r>
          </a:p>
        </p:txBody>
      </p:sp>
    </p:spTree>
    <p:extLst>
      <p:ext uri="{BB962C8B-B14F-4D97-AF65-F5344CB8AC3E}">
        <p14:creationId xmlns:p14="http://schemas.microsoft.com/office/powerpoint/2010/main" val="18717073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Storage in VM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VM running Windows sees C:, D:</a:t>
            </a:r>
          </a:p>
          <a:p>
            <a:r>
              <a:rPr lang="en-US" dirty="0" smtClean="0"/>
              <a:t>Virtual drives of allocated disk space on shared storage</a:t>
            </a:r>
          </a:p>
          <a:p>
            <a:r>
              <a:rPr lang="en-US" dirty="0" smtClean="0"/>
              <a:t>VM communicates with adapter, hypervisor passes data blocks to and from physical storage</a:t>
            </a:r>
          </a:p>
          <a:p>
            <a:r>
              <a:rPr lang="en-US" dirty="0" err="1" smtClean="0"/>
              <a:t>vSphere</a:t>
            </a:r>
            <a:r>
              <a:rPr lang="en-US" dirty="0" smtClean="0"/>
              <a:t> VMFS provides distributed storage architecture allowing multiple </a:t>
            </a:r>
            <a:r>
              <a:rPr lang="en-US" dirty="0" err="1" smtClean="0"/>
              <a:t>ESXi</a:t>
            </a:r>
            <a:r>
              <a:rPr lang="en-US" dirty="0" smtClean="0"/>
              <a:t> </a:t>
            </a:r>
            <a:r>
              <a:rPr lang="en-US" dirty="0" err="1" smtClean="0"/>
              <a:t>hostes</a:t>
            </a:r>
            <a:r>
              <a:rPr lang="en-US" dirty="0" smtClean="0"/>
              <a:t> to concurrently read and write to storage</a:t>
            </a:r>
          </a:p>
          <a:p>
            <a:r>
              <a:rPr lang="en-US" dirty="0" smtClean="0"/>
              <a:t>VMFS stores all files of a VM into single directory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90158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Configuration files</a:t>
            </a:r>
          </a:p>
          <a:p>
            <a:pPr lvl="1"/>
            <a:r>
              <a:rPr lang="en-US" dirty="0" smtClean="0"/>
              <a:t>Configuration information (RAM, NIC, disk, ports)</a:t>
            </a:r>
          </a:p>
          <a:p>
            <a:pPr lvl="1"/>
            <a:r>
              <a:rPr lang="en-US" dirty="0" smtClean="0"/>
              <a:t>Hardware settings</a:t>
            </a:r>
          </a:p>
          <a:p>
            <a:r>
              <a:rPr lang="en-US" dirty="0" smtClean="0"/>
              <a:t>Swap files</a:t>
            </a:r>
          </a:p>
          <a:p>
            <a:pPr lvl="1"/>
            <a:r>
              <a:rPr lang="en-US" dirty="0" smtClean="0"/>
              <a:t>Used if guest exhausts allocated memory</a:t>
            </a:r>
          </a:p>
          <a:p>
            <a:r>
              <a:rPr lang="en-US" dirty="0" smtClean="0"/>
              <a:t>BIOS file</a:t>
            </a:r>
          </a:p>
          <a:p>
            <a:pPr lvl="1"/>
            <a:r>
              <a:rPr lang="en-US" dirty="0" smtClean="0"/>
              <a:t>Used similarly to BIOS chip; set hardware </a:t>
            </a:r>
            <a:r>
              <a:rPr lang="en-US" dirty="0" err="1" smtClean="0"/>
              <a:t>config</a:t>
            </a:r>
            <a:r>
              <a:rPr lang="en-US" dirty="0" smtClean="0"/>
              <a:t> options; automatically recreated when </a:t>
            </a:r>
            <a:r>
              <a:rPr lang="en-US" dirty="0" err="1" smtClean="0"/>
              <a:t>vm</a:t>
            </a:r>
            <a:r>
              <a:rPr lang="en-US" dirty="0" smtClean="0"/>
              <a:t> powered on if doesn’t exist</a:t>
            </a:r>
          </a:p>
          <a:p>
            <a:r>
              <a:rPr lang="en-US" dirty="0" smtClean="0"/>
              <a:t>Log files</a:t>
            </a:r>
          </a:p>
          <a:p>
            <a:pPr lvl="1"/>
            <a:r>
              <a:rPr lang="en-US" dirty="0" smtClean="0"/>
              <a:t>Created when </a:t>
            </a:r>
            <a:r>
              <a:rPr lang="en-US" dirty="0" err="1" smtClean="0"/>
              <a:t>vm</a:t>
            </a:r>
            <a:r>
              <a:rPr lang="en-US" dirty="0" smtClean="0"/>
              <a:t> powered on; logs information about that </a:t>
            </a:r>
            <a:r>
              <a:rPr lang="en-US" dirty="0" err="1" smtClean="0"/>
              <a:t>vm</a:t>
            </a:r>
            <a:endParaRPr lang="en-US" dirty="0" smtClean="0"/>
          </a:p>
          <a:p>
            <a:r>
              <a:rPr lang="en-US" dirty="0" smtClean="0"/>
              <a:t>Virtual disk files</a:t>
            </a:r>
          </a:p>
          <a:p>
            <a:pPr lvl="1"/>
            <a:r>
              <a:rPr lang="en-US" dirty="0" smtClean="0"/>
              <a:t>2 files: data file in size of virtual disk, text descriptor file detailing size and reference to data file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77127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2 physical entities</a:t>
            </a:r>
          </a:p>
          <a:p>
            <a:pPr lvl="1"/>
            <a:r>
              <a:rPr lang="en-US" dirty="0" smtClean="0"/>
              <a:t>Files</a:t>
            </a:r>
          </a:p>
          <a:p>
            <a:pPr lvl="1"/>
            <a:r>
              <a:rPr lang="en-US" dirty="0" smtClean="0"/>
              <a:t>Instantiation in memory once powered on</a:t>
            </a:r>
          </a:p>
          <a:p>
            <a:r>
              <a:rPr lang="en-US" dirty="0" smtClean="0"/>
              <a:t>Allows management and maintenance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0292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Conventional Provisioning: time, manpower, money</a:t>
            </a:r>
          </a:p>
          <a:p>
            <a:pPr lvl="1"/>
            <a:r>
              <a:rPr lang="en-US" dirty="0" smtClean="0"/>
              <a:t>Order, acquire server</a:t>
            </a:r>
          </a:p>
          <a:p>
            <a:pPr lvl="1"/>
            <a:r>
              <a:rPr lang="en-US" dirty="0" smtClean="0"/>
              <a:t>Load </a:t>
            </a:r>
            <a:r>
              <a:rPr lang="en-US" dirty="0" err="1" smtClean="0"/>
              <a:t>os</a:t>
            </a:r>
            <a:r>
              <a:rPr lang="en-US" dirty="0" smtClean="0"/>
              <a:t>, patches</a:t>
            </a:r>
          </a:p>
          <a:p>
            <a:pPr lvl="1"/>
            <a:r>
              <a:rPr lang="en-US" dirty="0" smtClean="0"/>
              <a:t>Configure storage</a:t>
            </a:r>
          </a:p>
          <a:p>
            <a:pPr lvl="1"/>
            <a:r>
              <a:rPr lang="en-US" dirty="0" smtClean="0"/>
              <a:t>Install tools, applications, </a:t>
            </a:r>
            <a:r>
              <a:rPr lang="en-US" dirty="0" err="1" smtClean="0"/>
              <a:t>db</a:t>
            </a:r>
            <a:endParaRPr lang="en-US" dirty="0" smtClean="0"/>
          </a:p>
          <a:p>
            <a:pPr lvl="1"/>
            <a:r>
              <a:rPr lang="en-US" dirty="0" smtClean="0"/>
              <a:t>Connect to network</a:t>
            </a:r>
          </a:p>
          <a:p>
            <a:pPr lvl="1"/>
            <a:r>
              <a:rPr lang="en-US" dirty="0" smtClean="0"/>
              <a:t>Configure applications, </a:t>
            </a:r>
            <a:r>
              <a:rPr lang="en-US" dirty="0" err="1" smtClean="0"/>
              <a:t>db</a:t>
            </a:r>
            <a:endParaRPr lang="en-US" dirty="0" smtClean="0"/>
          </a:p>
          <a:p>
            <a:r>
              <a:rPr lang="en-US" dirty="0" smtClean="0"/>
              <a:t>VM: close existing</a:t>
            </a:r>
          </a:p>
          <a:p>
            <a:pPr lvl="1"/>
            <a:r>
              <a:rPr lang="en-US" dirty="0" smtClean="0"/>
              <a:t>Request copy</a:t>
            </a:r>
          </a:p>
          <a:p>
            <a:pPr lvl="1"/>
            <a:r>
              <a:rPr lang="en-US" dirty="0" smtClean="0"/>
              <a:t>Copy</a:t>
            </a:r>
          </a:p>
          <a:p>
            <a:pPr lvl="1"/>
            <a:r>
              <a:rPr lang="en-US" dirty="0" smtClean="0"/>
              <a:t>Customize guest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41799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427</Words>
  <Application>Microsoft Office PowerPoint</Application>
  <PresentationFormat>On-screen Show (4:3)</PresentationFormat>
  <Paragraphs>77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Virtual Machines</vt:lpstr>
      <vt:lpstr>VM</vt:lpstr>
      <vt:lpstr>CPU in VM</vt:lpstr>
      <vt:lpstr>VM Memory</vt:lpstr>
      <vt:lpstr>Network Resources in VM</vt:lpstr>
      <vt:lpstr>Storage in VM</vt:lpstr>
      <vt:lpstr>Files</vt:lpstr>
      <vt:lpstr>VM</vt:lpstr>
      <vt:lpstr>Clones</vt:lpstr>
      <vt:lpstr>Templates</vt:lpstr>
      <vt:lpstr>Snapshots</vt:lpstr>
    </vt:vector>
  </TitlesOfParts>
  <Company>Southern Polytechnic State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Virtual Machines</dc:title>
  <dc:creator>svandeve</dc:creator>
  <cp:lastModifiedBy>svandeve</cp:lastModifiedBy>
  <cp:revision>14</cp:revision>
  <dcterms:created xsi:type="dcterms:W3CDTF">2013-01-21T19:38:04Z</dcterms:created>
  <dcterms:modified xsi:type="dcterms:W3CDTF">2013-01-22T02:54:53Z</dcterms:modified>
</cp:coreProperties>
</file>