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sldIdLst>
    <p:sldId id="256" r:id="rId5"/>
    <p:sldId id="257" r:id="rId6"/>
    <p:sldId id="258" r:id="rId7"/>
    <p:sldId id="259" r:id="rId8"/>
    <p:sldId id="260" r:id="rId9"/>
    <p:sldId id="261" r:id="rId10"/>
    <p:sldId id="262" r:id="rId11"/>
    <p:sldId id="263" r:id="rId12"/>
    <p:sldId id="264" r:id="rId13"/>
    <p:sldId id="265" r:id="rId14"/>
    <p:sldId id="266" r:id="rId15"/>
    <p:sldId id="270" r:id="rId16"/>
    <p:sldId id="271" r:id="rId17"/>
    <p:sldId id="267" r:id="rId18"/>
    <p:sldId id="268" r:id="rId19"/>
    <p:sldId id="269"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aquan Xu" userId="S::yxu@ggc.edu::a551f445-75e5-4981-ab26-a08873009db4" providerId="AD" clId="Web-{91EC9265-5614-43E5-A58F-E927683243A5}"/>
    <pc:docChg chg="addSld modSld">
      <pc:chgData name="Yaquan Xu" userId="S::yxu@ggc.edu::a551f445-75e5-4981-ab26-a08873009db4" providerId="AD" clId="Web-{91EC9265-5614-43E5-A58F-E927683243A5}" dt="2019-08-12T02:54:41.427" v="143" actId="20577"/>
      <pc:docMkLst>
        <pc:docMk/>
      </pc:docMkLst>
      <pc:sldChg chg="modSp new">
        <pc:chgData name="Yaquan Xu" userId="S::yxu@ggc.edu::a551f445-75e5-4981-ab26-a08873009db4" providerId="AD" clId="Web-{91EC9265-5614-43E5-A58F-E927683243A5}" dt="2019-08-12T02:53:32.568" v="86" actId="20577"/>
        <pc:sldMkLst>
          <pc:docMk/>
          <pc:sldMk cId="1157672287" sldId="270"/>
        </pc:sldMkLst>
        <pc:spChg chg="mod">
          <ac:chgData name="Yaquan Xu" userId="S::yxu@ggc.edu::a551f445-75e5-4981-ab26-a08873009db4" providerId="AD" clId="Web-{91EC9265-5614-43E5-A58F-E927683243A5}" dt="2019-08-12T02:50:55.411" v="24" actId="20577"/>
          <ac:spMkLst>
            <pc:docMk/>
            <pc:sldMk cId="1157672287" sldId="270"/>
            <ac:spMk id="2" creationId="{1A9A4946-FCA8-4A4B-88A1-D85445C73DA4}"/>
          </ac:spMkLst>
        </pc:spChg>
        <pc:spChg chg="mod">
          <ac:chgData name="Yaquan Xu" userId="S::yxu@ggc.edu::a551f445-75e5-4981-ab26-a08873009db4" providerId="AD" clId="Web-{91EC9265-5614-43E5-A58F-E927683243A5}" dt="2019-08-12T02:53:32.568" v="86" actId="20577"/>
          <ac:spMkLst>
            <pc:docMk/>
            <pc:sldMk cId="1157672287" sldId="270"/>
            <ac:spMk id="3" creationId="{85899C5B-4AED-4FFB-A289-38A088217C1B}"/>
          </ac:spMkLst>
        </pc:spChg>
      </pc:sldChg>
      <pc:sldChg chg="modSp new">
        <pc:chgData name="Yaquan Xu" userId="S::yxu@ggc.edu::a551f445-75e5-4981-ab26-a08873009db4" providerId="AD" clId="Web-{91EC9265-5614-43E5-A58F-E927683243A5}" dt="2019-08-12T02:54:41.427" v="142" actId="20577"/>
        <pc:sldMkLst>
          <pc:docMk/>
          <pc:sldMk cId="3677974730" sldId="271"/>
        </pc:sldMkLst>
        <pc:spChg chg="mod">
          <ac:chgData name="Yaquan Xu" userId="S::yxu@ggc.edu::a551f445-75e5-4981-ab26-a08873009db4" providerId="AD" clId="Web-{91EC9265-5614-43E5-A58F-E927683243A5}" dt="2019-08-12T02:53:47.802" v="91" actId="20577"/>
          <ac:spMkLst>
            <pc:docMk/>
            <pc:sldMk cId="3677974730" sldId="271"/>
            <ac:spMk id="2" creationId="{B926CBA5-2C71-4E87-B2AA-8F7355E44A81}"/>
          </ac:spMkLst>
        </pc:spChg>
        <pc:spChg chg="mod">
          <ac:chgData name="Yaquan Xu" userId="S::yxu@ggc.edu::a551f445-75e5-4981-ab26-a08873009db4" providerId="AD" clId="Web-{91EC9265-5614-43E5-A58F-E927683243A5}" dt="2019-08-12T02:54:41.427" v="142" actId="20577"/>
          <ac:spMkLst>
            <pc:docMk/>
            <pc:sldMk cId="3677974730" sldId="271"/>
            <ac:spMk id="3" creationId="{FE023C9D-8668-4050-B265-1E71BBE5B499}"/>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US"/>
              <a:t>Click to edit Master title style</a:t>
            </a:r>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48A87A34-81AB-432B-8DAE-1953F412C126}" type="datetimeFigureOut">
              <a:rPr lang="en-US" dirty="0"/>
              <a:t>8/11/2019</a:t>
            </a:fld>
            <a:endParaRPr lang="en-US"/>
          </a:p>
        </p:txBody>
      </p:sp>
      <p:sp>
        <p:nvSpPr>
          <p:cNvPr id="5" name="Footer Placeholder 4"/>
          <p:cNvSpPr>
            <a:spLocks noGrp="1"/>
          </p:cNvSpPr>
          <p:nvPr>
            <p:ph type="ftr" sz="quarter" idx="11"/>
          </p:nvPr>
        </p:nvSpPr>
        <p:spPr>
          <a:xfrm>
            <a:off x="2416500" y="329307"/>
            <a:ext cx="4973915" cy="309201"/>
          </a:xfrm>
        </p:spPr>
        <p:txBody>
          <a:bodyPr/>
          <a:lstStyle/>
          <a:p>
            <a:endParaRPr lang="en-US"/>
          </a:p>
        </p:txBody>
      </p:sp>
      <p:sp>
        <p:nvSpPr>
          <p:cNvPr id="6" name="Slide Number Placeholder 5"/>
          <p:cNvSpPr>
            <a:spLocks noGrp="1"/>
          </p:cNvSpPr>
          <p:nvPr>
            <p:ph type="sldNum" sz="quarter" idx="12"/>
          </p:nvPr>
        </p:nvSpPr>
        <p:spPr>
          <a:xfrm>
            <a:off x="1437664" y="798973"/>
            <a:ext cx="811019" cy="503578"/>
          </a:xfrm>
        </p:spPr>
        <p:txBody>
          <a:bodyPr/>
          <a:lstStyle/>
          <a:p>
            <a:fld id="{6D22F896-40B5-4ADD-8801-0D06FADFA095}" type="slidenum">
              <a:rPr lang="en-US" dirty="0"/>
              <a:t>‹#›</a:t>
            </a:fld>
            <a:endParaRPr lang="en-US"/>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8A87A34-81AB-432B-8DAE-1953F412C126}" type="datetimeFigureOut">
              <a:rPr lang="en-US" dirty="0"/>
              <a:t>8/11/2019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US"/>
              <a:t>Click to edit Master title style</a:t>
            </a:r>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8A87A34-81AB-432B-8DAE-1953F412C126}" type="datetimeFigureOut">
              <a:rPr lang="en-US" dirty="0"/>
              <a:t>8/11/2019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8A87A34-81AB-432B-8DAE-1953F412C126}" type="datetimeFigureOut">
              <a:rPr lang="en-US" dirty="0"/>
              <a:t>8/11/2019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US"/>
              <a:t>Click to edit Master title style</a:t>
            </a:r>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8/11/2019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US"/>
              <a:t>Click to edit Master title style</a:t>
            </a:r>
          </a:p>
        </p:txBody>
      </p:sp>
      <p:sp>
        <p:nvSpPr>
          <p:cNvPr id="3" name="Content Placeholder 2"/>
          <p:cNvSpPr>
            <a:spLocks noGrp="1"/>
          </p:cNvSpPr>
          <p:nvPr>
            <p:ph sz="half" idx="1"/>
          </p:nvPr>
        </p:nvSpPr>
        <p:spPr>
          <a:xfrm>
            <a:off x="1447331" y="2010878"/>
            <a:ext cx="4645152" cy="34485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413771" y="2017343"/>
            <a:ext cx="4645152" cy="3441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8A87A34-81AB-432B-8DAE-1953F412C126}" type="datetimeFigureOut">
              <a:rPr lang="en-US" dirty="0"/>
              <a:t>8/11/2019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a:t>Click to edit Master title style</a:t>
            </a:r>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8A87A34-81AB-432B-8DAE-1953F412C126}" type="datetimeFigureOut">
              <a:rPr lang="en-US" dirty="0"/>
              <a:t>8/11/2019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8A87A34-81AB-432B-8DAE-1953F412C126}" type="datetimeFigureOut">
              <a:rPr lang="en-US" dirty="0"/>
              <a:t>8/11/2019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8/11/2019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a:t>Click to edit Master title style</a:t>
            </a:r>
          </a:p>
        </p:txBody>
      </p:sp>
      <p:sp>
        <p:nvSpPr>
          <p:cNvPr id="3" name="Content Placeholder 2"/>
          <p:cNvSpPr>
            <a:spLocks noGrp="1"/>
          </p:cNvSpPr>
          <p:nvPr>
            <p:ph idx="1"/>
          </p:nvPr>
        </p:nvSpPr>
        <p:spPr>
          <a:xfrm>
            <a:off x="5043714" y="798974"/>
            <a:ext cx="6012470" cy="46588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8/11/2019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48A87A34-81AB-432B-8DAE-1953F412C126}" type="datetimeFigureOut">
              <a:rPr lang="en-US" dirty="0"/>
              <a:pPr/>
              <a:t>8/11/2019</a:t>
            </a:fld>
            <a:endParaRPr lang="en-US"/>
          </a:p>
        </p:txBody>
      </p:sp>
      <p:sp>
        <p:nvSpPr>
          <p:cNvPr id="6" name="Footer Placeholder 5"/>
          <p:cNvSpPr>
            <a:spLocks noGrp="1"/>
          </p:cNvSpPr>
          <p:nvPr>
            <p:ph type="ftr" sz="quarter" idx="11"/>
          </p:nvPr>
        </p:nvSpPr>
        <p:spPr>
          <a:xfrm>
            <a:off x="1447382" y="318640"/>
            <a:ext cx="5541004" cy="320931"/>
          </a:xfrm>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48A87A34-81AB-432B-8DAE-1953F412C126}" type="datetimeFigureOut">
              <a:rPr lang="en-US" dirty="0"/>
              <a:pPr/>
              <a:t>8/11/2019</a:t>
            </a:fld>
            <a:endParaRPr lang="en-US"/>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6D22F896-40B5-4ADD-8801-0D06FADFA095}" type="slidenum">
              <a:rPr lang="en-US" dirty="0"/>
              <a:pPr/>
              <a:t>‹#›</a:t>
            </a:fld>
            <a:endParaRPr lang="en-US"/>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youtube.com/watch?v=mR9eICQJLXA"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s://www.youtube.com/watch?time_continue=2&amp;v=aeshYi6lj2Y"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hbr.org/video/3590615226001/the-explainer-porters-five-forces"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260AE4-5294-4F52-8D11-8B69F4884DED}"/>
              </a:ext>
            </a:extLst>
          </p:cNvPr>
          <p:cNvSpPr>
            <a:spLocks noGrp="1"/>
          </p:cNvSpPr>
          <p:nvPr>
            <p:ph type="ctrTitle"/>
          </p:nvPr>
        </p:nvSpPr>
        <p:spPr/>
        <p:txBody>
          <a:bodyPr/>
          <a:lstStyle/>
          <a:p>
            <a:r>
              <a:rPr lang="en-US"/>
              <a:t>Chapter 2</a:t>
            </a:r>
          </a:p>
        </p:txBody>
      </p:sp>
      <p:sp>
        <p:nvSpPr>
          <p:cNvPr id="3" name="Subtitle 2">
            <a:extLst>
              <a:ext uri="{FF2B5EF4-FFF2-40B4-BE49-F238E27FC236}">
                <a16:creationId xmlns:a16="http://schemas.microsoft.com/office/drawing/2014/main" id="{15DB2008-E248-4F02-AD04-D15ED051AA0D}"/>
              </a:ext>
            </a:extLst>
          </p:cNvPr>
          <p:cNvSpPr>
            <a:spLocks noGrp="1"/>
          </p:cNvSpPr>
          <p:nvPr>
            <p:ph type="subTitle" idx="1"/>
          </p:nvPr>
        </p:nvSpPr>
        <p:spPr/>
        <p:txBody>
          <a:bodyPr/>
          <a:lstStyle/>
          <a:p>
            <a:r>
              <a:rPr lang="en-US"/>
              <a:t>Organizational strategy, competitive advantage, and information systems</a:t>
            </a:r>
          </a:p>
        </p:txBody>
      </p:sp>
    </p:spTree>
    <p:extLst>
      <p:ext uri="{BB962C8B-B14F-4D97-AF65-F5344CB8AC3E}">
        <p14:creationId xmlns:p14="http://schemas.microsoft.com/office/powerpoint/2010/main" val="290255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A3EE68-7465-4538-8110-7A1FB9B10412}"/>
              </a:ext>
            </a:extLst>
          </p:cNvPr>
          <p:cNvSpPr>
            <a:spLocks noGrp="1"/>
          </p:cNvSpPr>
          <p:nvPr>
            <p:ph type="title"/>
          </p:nvPr>
        </p:nvSpPr>
        <p:spPr/>
        <p:txBody>
          <a:bodyPr/>
          <a:lstStyle/>
          <a:p>
            <a:r>
              <a:rPr lang="en-US"/>
              <a:t>Methods to shape business strategy</a:t>
            </a:r>
            <a:br>
              <a:rPr lang="en-US"/>
            </a:br>
            <a:r>
              <a:rPr lang="en-US"/>
              <a:t>swot analysis (Internal analysis)</a:t>
            </a:r>
          </a:p>
        </p:txBody>
      </p:sp>
      <p:sp>
        <p:nvSpPr>
          <p:cNvPr id="3" name="Content Placeholder 2">
            <a:extLst>
              <a:ext uri="{FF2B5EF4-FFF2-40B4-BE49-F238E27FC236}">
                <a16:creationId xmlns:a16="http://schemas.microsoft.com/office/drawing/2014/main" id="{D4F60EDF-DA80-43B2-AF63-4F20FA359FE1}"/>
              </a:ext>
            </a:extLst>
          </p:cNvPr>
          <p:cNvSpPr>
            <a:spLocks noGrp="1"/>
          </p:cNvSpPr>
          <p:nvPr>
            <p:ph idx="1"/>
          </p:nvPr>
        </p:nvSpPr>
        <p:spPr/>
        <p:txBody>
          <a:bodyPr/>
          <a:lstStyle/>
          <a:p>
            <a:r>
              <a:rPr lang="en-US"/>
              <a:t>SWOT Analysis: an analysis of the strengths, weaknesses, opportunities, and threats of and to an organization.</a:t>
            </a:r>
          </a:p>
          <a:p>
            <a:r>
              <a:rPr lang="en-US">
                <a:hlinkClick r:id="rId2"/>
              </a:rPr>
              <a:t>Starbucks SWOT Analysis</a:t>
            </a:r>
            <a:endParaRPr lang="en-US"/>
          </a:p>
        </p:txBody>
      </p:sp>
    </p:spTree>
    <p:extLst>
      <p:ext uri="{BB962C8B-B14F-4D97-AF65-F5344CB8AC3E}">
        <p14:creationId xmlns:p14="http://schemas.microsoft.com/office/powerpoint/2010/main" val="17296286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B86790-40D7-4FA3-BB81-8AC7C4C94222}"/>
              </a:ext>
            </a:extLst>
          </p:cNvPr>
          <p:cNvSpPr>
            <a:spLocks noGrp="1"/>
          </p:cNvSpPr>
          <p:nvPr>
            <p:ph type="title"/>
          </p:nvPr>
        </p:nvSpPr>
        <p:spPr/>
        <p:txBody>
          <a:bodyPr/>
          <a:lstStyle/>
          <a:p>
            <a:r>
              <a:rPr lang="en-US"/>
              <a:t>Methods to shape business strategy</a:t>
            </a:r>
            <a:br>
              <a:rPr lang="en-US"/>
            </a:br>
            <a:r>
              <a:rPr lang="en-US"/>
              <a:t>Industry value chain by Michael porter</a:t>
            </a:r>
          </a:p>
        </p:txBody>
      </p:sp>
      <p:sp>
        <p:nvSpPr>
          <p:cNvPr id="3" name="Content Placeholder 2">
            <a:extLst>
              <a:ext uri="{FF2B5EF4-FFF2-40B4-BE49-F238E27FC236}">
                <a16:creationId xmlns:a16="http://schemas.microsoft.com/office/drawing/2014/main" id="{F7943CDF-D27C-4CFB-8510-472AE3CD0F60}"/>
              </a:ext>
            </a:extLst>
          </p:cNvPr>
          <p:cNvSpPr>
            <a:spLocks noGrp="1"/>
          </p:cNvSpPr>
          <p:nvPr>
            <p:ph idx="1"/>
          </p:nvPr>
        </p:nvSpPr>
        <p:spPr>
          <a:xfrm>
            <a:off x="1451579" y="2015732"/>
            <a:ext cx="9603275" cy="3737705"/>
          </a:xfrm>
        </p:spPr>
        <p:txBody>
          <a:bodyPr/>
          <a:lstStyle/>
          <a:p>
            <a:r>
              <a:rPr lang="en-US"/>
              <a:t>Value Chain: a set of activities that an organization carries out to create value for its customers.</a:t>
            </a:r>
          </a:p>
          <a:p>
            <a:r>
              <a:rPr lang="en-US"/>
              <a:t>Value chain analysis: an examination of all links (suppliers, manufacturers, transporters, distributors, and retailers) a company uses to produce and deliver its products and services starting from the origination point and continuing through delivery to the final customer.</a:t>
            </a:r>
          </a:p>
          <a:p>
            <a:r>
              <a:rPr lang="en-US"/>
              <a:t>A successful value chain analysis can lead to lower operational cost, more competitive prices, greater operational efficiencies and adding value for customers.</a:t>
            </a:r>
          </a:p>
          <a:p>
            <a:r>
              <a:rPr lang="en-US">
                <a:hlinkClick r:id="rId2"/>
              </a:rPr>
              <a:t>Video for Porter’s value chain model</a:t>
            </a:r>
            <a:endParaRPr lang="en-US"/>
          </a:p>
        </p:txBody>
      </p:sp>
    </p:spTree>
    <p:extLst>
      <p:ext uri="{BB962C8B-B14F-4D97-AF65-F5344CB8AC3E}">
        <p14:creationId xmlns:p14="http://schemas.microsoft.com/office/powerpoint/2010/main" val="6273358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9A4946-FCA8-4A4B-88A1-D85445C73DA4}"/>
              </a:ext>
            </a:extLst>
          </p:cNvPr>
          <p:cNvSpPr>
            <a:spLocks noGrp="1"/>
          </p:cNvSpPr>
          <p:nvPr>
            <p:ph type="title"/>
          </p:nvPr>
        </p:nvSpPr>
        <p:spPr/>
        <p:txBody>
          <a:bodyPr/>
          <a:lstStyle/>
          <a:p>
            <a:r>
              <a:rPr lang="en-US"/>
              <a:t>Porter's value chain model (</a:t>
            </a:r>
            <a:r>
              <a:rPr lang="en-US" err="1"/>
              <a:t>cONTINUED</a:t>
            </a:r>
            <a:r>
              <a:rPr lang="en-US"/>
              <a:t>)</a:t>
            </a:r>
          </a:p>
        </p:txBody>
      </p:sp>
      <p:sp>
        <p:nvSpPr>
          <p:cNvPr id="3" name="Content Placeholder 2">
            <a:extLst>
              <a:ext uri="{FF2B5EF4-FFF2-40B4-BE49-F238E27FC236}">
                <a16:creationId xmlns:a16="http://schemas.microsoft.com/office/drawing/2014/main" id="{85899C5B-4AED-4FFB-A289-38A088217C1B}"/>
              </a:ext>
            </a:extLst>
          </p:cNvPr>
          <p:cNvSpPr>
            <a:spLocks noGrp="1"/>
          </p:cNvSpPr>
          <p:nvPr>
            <p:ph idx="1"/>
          </p:nvPr>
        </p:nvSpPr>
        <p:spPr/>
        <p:txBody>
          <a:bodyPr/>
          <a:lstStyle/>
          <a:p>
            <a:r>
              <a:rPr lang="en-US"/>
              <a:t>Primary value activities</a:t>
            </a:r>
          </a:p>
          <a:p>
            <a:pPr lvl="1"/>
            <a:r>
              <a:rPr lang="en-US"/>
              <a:t>Inbound logistics</a:t>
            </a:r>
          </a:p>
          <a:p>
            <a:pPr lvl="1"/>
            <a:r>
              <a:rPr lang="en-US"/>
              <a:t>Operations</a:t>
            </a:r>
          </a:p>
          <a:p>
            <a:pPr lvl="1"/>
            <a:r>
              <a:rPr lang="en-US"/>
              <a:t>Outbound logistics</a:t>
            </a:r>
          </a:p>
          <a:p>
            <a:pPr lvl="1"/>
            <a:r>
              <a:rPr lang="en-US"/>
              <a:t>Marketing and sales</a:t>
            </a:r>
          </a:p>
          <a:p>
            <a:pPr lvl="1"/>
            <a:r>
              <a:rPr lang="en-US"/>
              <a:t>Service</a:t>
            </a:r>
          </a:p>
        </p:txBody>
      </p:sp>
    </p:spTree>
    <p:extLst>
      <p:ext uri="{BB962C8B-B14F-4D97-AF65-F5344CB8AC3E}">
        <p14:creationId xmlns:p14="http://schemas.microsoft.com/office/powerpoint/2010/main" val="11576722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26CBA5-2C71-4E87-B2AA-8F7355E44A81}"/>
              </a:ext>
            </a:extLst>
          </p:cNvPr>
          <p:cNvSpPr>
            <a:spLocks noGrp="1"/>
          </p:cNvSpPr>
          <p:nvPr>
            <p:ph type="title"/>
          </p:nvPr>
        </p:nvSpPr>
        <p:spPr/>
        <p:txBody>
          <a:bodyPr/>
          <a:lstStyle/>
          <a:p>
            <a:r>
              <a:rPr lang="en-US">
                <a:ea typeface="+mj-lt"/>
                <a:cs typeface="+mj-lt"/>
              </a:rPr>
              <a:t>PORTER'S VALUE CHAIN MODEL </a:t>
            </a:r>
            <a:endParaRPr lang="en-US"/>
          </a:p>
        </p:txBody>
      </p:sp>
      <p:sp>
        <p:nvSpPr>
          <p:cNvPr id="3" name="Content Placeholder 2">
            <a:extLst>
              <a:ext uri="{FF2B5EF4-FFF2-40B4-BE49-F238E27FC236}">
                <a16:creationId xmlns:a16="http://schemas.microsoft.com/office/drawing/2014/main" id="{FE023C9D-8668-4050-B265-1E71BBE5B499}"/>
              </a:ext>
            </a:extLst>
          </p:cNvPr>
          <p:cNvSpPr>
            <a:spLocks noGrp="1"/>
          </p:cNvSpPr>
          <p:nvPr>
            <p:ph idx="1"/>
          </p:nvPr>
        </p:nvSpPr>
        <p:spPr/>
        <p:txBody>
          <a:bodyPr/>
          <a:lstStyle/>
          <a:p>
            <a:r>
              <a:rPr lang="en-US"/>
              <a:t>Support value activities</a:t>
            </a:r>
          </a:p>
          <a:p>
            <a:pPr lvl="1"/>
            <a:r>
              <a:rPr lang="en-US"/>
              <a:t>Firm infrastructure</a:t>
            </a:r>
          </a:p>
          <a:p>
            <a:pPr lvl="1"/>
            <a:r>
              <a:rPr lang="en-US"/>
              <a:t>Human resource management</a:t>
            </a:r>
          </a:p>
          <a:p>
            <a:pPr lvl="1"/>
            <a:r>
              <a:rPr lang="en-US"/>
              <a:t>Technology development</a:t>
            </a:r>
          </a:p>
          <a:p>
            <a:pPr lvl="1"/>
            <a:r>
              <a:rPr lang="en-US"/>
              <a:t>Procurement</a:t>
            </a:r>
          </a:p>
        </p:txBody>
      </p:sp>
    </p:spTree>
    <p:extLst>
      <p:ext uri="{BB962C8B-B14F-4D97-AF65-F5344CB8AC3E}">
        <p14:creationId xmlns:p14="http://schemas.microsoft.com/office/powerpoint/2010/main" val="36779747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0E849A-7D5A-4A44-840B-50F446B51944}"/>
              </a:ext>
            </a:extLst>
          </p:cNvPr>
          <p:cNvSpPr>
            <a:spLocks noGrp="1"/>
          </p:cNvSpPr>
          <p:nvPr>
            <p:ph type="title"/>
          </p:nvPr>
        </p:nvSpPr>
        <p:spPr/>
        <p:txBody>
          <a:bodyPr>
            <a:normAutofit fontScale="90000"/>
          </a:bodyPr>
          <a:lstStyle/>
          <a:p>
            <a:r>
              <a:rPr lang="en-US"/>
              <a:t>Integrate Information systems for competitiveness and organizational success</a:t>
            </a:r>
          </a:p>
        </p:txBody>
      </p:sp>
      <p:pic>
        <p:nvPicPr>
          <p:cNvPr id="4" name="Content Placeholder 3">
            <a:extLst>
              <a:ext uri="{FF2B5EF4-FFF2-40B4-BE49-F238E27FC236}">
                <a16:creationId xmlns:a16="http://schemas.microsoft.com/office/drawing/2014/main" id="{24A3FCCA-97F8-42B1-8F81-84AF80BD42A5}"/>
              </a:ext>
            </a:extLst>
          </p:cNvPr>
          <p:cNvPicPr>
            <a:picLocks noGrp="1" noChangeAspect="1"/>
          </p:cNvPicPr>
          <p:nvPr>
            <p:ph idx="1"/>
          </p:nvPr>
        </p:nvPicPr>
        <p:blipFill>
          <a:blip r:embed="rId2"/>
          <a:stretch>
            <a:fillRect/>
          </a:stretch>
        </p:blipFill>
        <p:spPr>
          <a:xfrm>
            <a:off x="1304819" y="2016125"/>
            <a:ext cx="9832368" cy="3778500"/>
          </a:xfrm>
          <a:prstGeom prst="rect">
            <a:avLst/>
          </a:prstGeom>
        </p:spPr>
      </p:pic>
    </p:spTree>
    <p:extLst>
      <p:ext uri="{BB962C8B-B14F-4D97-AF65-F5344CB8AC3E}">
        <p14:creationId xmlns:p14="http://schemas.microsoft.com/office/powerpoint/2010/main" val="9262685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0A810-C7E7-4362-8AE2-E0C87549D339}"/>
              </a:ext>
            </a:extLst>
          </p:cNvPr>
          <p:cNvSpPr>
            <a:spLocks noGrp="1"/>
          </p:cNvSpPr>
          <p:nvPr>
            <p:ph type="title"/>
          </p:nvPr>
        </p:nvSpPr>
        <p:spPr/>
        <p:txBody>
          <a:bodyPr/>
          <a:lstStyle/>
          <a:p>
            <a:r>
              <a:rPr lang="en-US"/>
              <a:t>Creating an strategic information systems</a:t>
            </a:r>
          </a:p>
        </p:txBody>
      </p:sp>
      <p:sp>
        <p:nvSpPr>
          <p:cNvPr id="3" name="Content Placeholder 2">
            <a:extLst>
              <a:ext uri="{FF2B5EF4-FFF2-40B4-BE49-F238E27FC236}">
                <a16:creationId xmlns:a16="http://schemas.microsoft.com/office/drawing/2014/main" id="{9F11D82D-5503-44B6-8EFE-43B95FEBF9A6}"/>
              </a:ext>
            </a:extLst>
          </p:cNvPr>
          <p:cNvSpPr>
            <a:spLocks noGrp="1"/>
          </p:cNvSpPr>
          <p:nvPr>
            <p:ph idx="1"/>
          </p:nvPr>
        </p:nvSpPr>
        <p:spPr/>
        <p:txBody>
          <a:bodyPr/>
          <a:lstStyle/>
          <a:p>
            <a:r>
              <a:rPr lang="en-US"/>
              <a:t>All levels of management must be involved throughout the whole development process</a:t>
            </a:r>
          </a:p>
          <a:p>
            <a:r>
              <a:rPr lang="en-US"/>
              <a:t>Strategic information systems must be a part of the organizational strategic plan</a:t>
            </a:r>
          </a:p>
          <a:p>
            <a:r>
              <a:rPr lang="en-US"/>
              <a:t>Cost and financial benefits of creating SIS should be estimated. Although it is difficult</a:t>
            </a:r>
          </a:p>
        </p:txBody>
      </p:sp>
    </p:spTree>
    <p:extLst>
      <p:ext uri="{BB962C8B-B14F-4D97-AF65-F5344CB8AC3E}">
        <p14:creationId xmlns:p14="http://schemas.microsoft.com/office/powerpoint/2010/main" val="30617965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5625BA-89B6-4D8C-B168-BE5A0274BEBF}"/>
              </a:ext>
            </a:extLst>
          </p:cNvPr>
          <p:cNvSpPr>
            <a:spLocks noGrp="1"/>
          </p:cNvSpPr>
          <p:nvPr>
            <p:ph type="title"/>
          </p:nvPr>
        </p:nvSpPr>
        <p:spPr/>
        <p:txBody>
          <a:bodyPr/>
          <a:lstStyle/>
          <a:p>
            <a:r>
              <a:rPr lang="en-US"/>
              <a:t>Sample questions for creating sis</a:t>
            </a:r>
          </a:p>
        </p:txBody>
      </p:sp>
      <p:sp>
        <p:nvSpPr>
          <p:cNvPr id="3" name="Content Placeholder 2">
            <a:extLst>
              <a:ext uri="{FF2B5EF4-FFF2-40B4-BE49-F238E27FC236}">
                <a16:creationId xmlns:a16="http://schemas.microsoft.com/office/drawing/2014/main" id="{46E787DE-EC38-4BE3-B920-2DAD7466C370}"/>
              </a:ext>
            </a:extLst>
          </p:cNvPr>
          <p:cNvSpPr>
            <a:spLocks noGrp="1"/>
          </p:cNvSpPr>
          <p:nvPr>
            <p:ph idx="1"/>
          </p:nvPr>
        </p:nvSpPr>
        <p:spPr/>
        <p:txBody>
          <a:bodyPr>
            <a:normAutofit lnSpcReduction="10000"/>
          </a:bodyPr>
          <a:lstStyle/>
          <a:p>
            <a:r>
              <a:rPr lang="en-US"/>
              <a:t>What is the risk of not developing such a system? </a:t>
            </a:r>
          </a:p>
          <a:p>
            <a:r>
              <a:rPr lang="en-US"/>
              <a:t>Can an information systems developed provides competitive advantage over the competitors?</a:t>
            </a:r>
          </a:p>
          <a:p>
            <a:r>
              <a:rPr lang="en-US"/>
              <a:t>What is the advantages and disadvantages of a new SIS compared with the one currently have?</a:t>
            </a:r>
          </a:p>
          <a:p>
            <a:r>
              <a:rPr lang="en-US"/>
              <a:t>Will the new SIS add value to the customer’s experience? If so, how ?</a:t>
            </a:r>
          </a:p>
          <a:p>
            <a:r>
              <a:rPr lang="en-US"/>
              <a:t>How long will it take to build SIS? How much will it cost? how long will it take the competitors to build similar system?</a:t>
            </a:r>
          </a:p>
          <a:p>
            <a:endParaRPr lang="en-US"/>
          </a:p>
        </p:txBody>
      </p:sp>
    </p:spTree>
    <p:extLst>
      <p:ext uri="{BB962C8B-B14F-4D97-AF65-F5344CB8AC3E}">
        <p14:creationId xmlns:p14="http://schemas.microsoft.com/office/powerpoint/2010/main" val="38223756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9E2890-E0EF-4C95-8E5D-DF132E82AD44}"/>
              </a:ext>
            </a:extLst>
          </p:cNvPr>
          <p:cNvSpPr>
            <a:spLocks noGrp="1"/>
          </p:cNvSpPr>
          <p:nvPr>
            <p:ph type="title"/>
          </p:nvPr>
        </p:nvSpPr>
        <p:spPr/>
        <p:txBody>
          <a:bodyPr/>
          <a:lstStyle/>
          <a:p>
            <a:r>
              <a:rPr lang="en-US"/>
              <a:t>Chapter objectives</a:t>
            </a:r>
          </a:p>
        </p:txBody>
      </p:sp>
      <p:sp>
        <p:nvSpPr>
          <p:cNvPr id="3" name="Content Placeholder 2">
            <a:extLst>
              <a:ext uri="{FF2B5EF4-FFF2-40B4-BE49-F238E27FC236}">
                <a16:creationId xmlns:a16="http://schemas.microsoft.com/office/drawing/2014/main" id="{8ED398F8-22C3-46DB-879A-C07FEB0802B9}"/>
              </a:ext>
            </a:extLst>
          </p:cNvPr>
          <p:cNvSpPr>
            <a:spLocks noGrp="1"/>
          </p:cNvSpPr>
          <p:nvPr>
            <p:ph idx="1"/>
          </p:nvPr>
        </p:nvSpPr>
        <p:spPr/>
        <p:txBody>
          <a:bodyPr/>
          <a:lstStyle/>
          <a:p>
            <a:r>
              <a:rPr lang="en-US"/>
              <a:t>Define what strategies and business strategies are</a:t>
            </a:r>
          </a:p>
          <a:p>
            <a:r>
              <a:rPr lang="en-US"/>
              <a:t>Explain what is Michael Porter’s Five Force model, value chain and SWOT analysis</a:t>
            </a:r>
          </a:p>
          <a:p>
            <a:r>
              <a:rPr lang="en-US"/>
              <a:t>Identify basic strategies for gaining a competitive advantage</a:t>
            </a:r>
          </a:p>
          <a:p>
            <a:r>
              <a:rPr lang="en-US"/>
              <a:t>Explain how to build SIS</a:t>
            </a:r>
          </a:p>
        </p:txBody>
      </p:sp>
    </p:spTree>
    <p:extLst>
      <p:ext uri="{BB962C8B-B14F-4D97-AF65-F5344CB8AC3E}">
        <p14:creationId xmlns:p14="http://schemas.microsoft.com/office/powerpoint/2010/main" val="13602508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DAF8B1-9550-4999-AF2E-1CED8E0EA03B}"/>
              </a:ext>
            </a:extLst>
          </p:cNvPr>
          <p:cNvSpPr>
            <a:spLocks noGrp="1"/>
          </p:cNvSpPr>
          <p:nvPr>
            <p:ph type="title"/>
          </p:nvPr>
        </p:nvSpPr>
        <p:spPr/>
        <p:txBody>
          <a:bodyPr/>
          <a:lstStyle/>
          <a:p>
            <a:r>
              <a:rPr lang="en-US"/>
              <a:t>Terminologies</a:t>
            </a:r>
          </a:p>
        </p:txBody>
      </p:sp>
      <p:sp>
        <p:nvSpPr>
          <p:cNvPr id="3" name="Content Placeholder 2">
            <a:extLst>
              <a:ext uri="{FF2B5EF4-FFF2-40B4-BE49-F238E27FC236}">
                <a16:creationId xmlns:a16="http://schemas.microsoft.com/office/drawing/2014/main" id="{8F0E5DB9-4CA0-4886-AEC8-A2B09C190776}"/>
              </a:ext>
            </a:extLst>
          </p:cNvPr>
          <p:cNvSpPr>
            <a:spLocks noGrp="1"/>
          </p:cNvSpPr>
          <p:nvPr>
            <p:ph idx="1"/>
          </p:nvPr>
        </p:nvSpPr>
        <p:spPr/>
        <p:txBody>
          <a:bodyPr>
            <a:normAutofit fontScale="92500"/>
          </a:bodyPr>
          <a:lstStyle/>
          <a:p>
            <a:r>
              <a:rPr lang="en-US"/>
              <a:t>What is business?</a:t>
            </a:r>
          </a:p>
          <a:p>
            <a:pPr lvl="1"/>
            <a:r>
              <a:rPr lang="en-US" sz="1400"/>
              <a:t>A business is an organization that strives for a profit by providing goods and services desired by its customers. Businesses meet the needs of consumers by providing medical care, autos, and countless other goods and services. Goods are tangible items manufactured by businesses, such as laptops. Services are intangible offerings of businesses that can’t be held, touched, or stored. Physicians, lawyers, hairstylists, car washes, and airlines all provide services. Businesses also serve other organizations, such as hospitals, retailers, and governments, by providing machinery, goods for resale, computers, and thousands of other items.</a:t>
            </a:r>
          </a:p>
          <a:p>
            <a:pPr>
              <a:lnSpc>
                <a:spcPct val="130000"/>
              </a:lnSpc>
            </a:pPr>
            <a:r>
              <a:rPr lang="en-US"/>
              <a:t>What is strategy?</a:t>
            </a:r>
          </a:p>
          <a:p>
            <a:pPr lvl="1"/>
            <a:r>
              <a:rPr lang="en-US" sz="1400"/>
              <a:t>Strategy is a framework or approach to obtain an advantageous position</a:t>
            </a:r>
          </a:p>
          <a:p>
            <a:pPr>
              <a:lnSpc>
                <a:spcPct val="140000"/>
              </a:lnSpc>
            </a:pPr>
            <a:r>
              <a:rPr lang="en-US"/>
              <a:t>What is business strategy?</a:t>
            </a:r>
          </a:p>
          <a:p>
            <a:pPr lvl="1"/>
            <a:r>
              <a:rPr lang="en-US" sz="1400"/>
              <a:t>A plan to help an organization to gain advantages over its competitors and achieve specific set of goals</a:t>
            </a:r>
          </a:p>
          <a:p>
            <a:endParaRPr lang="en-US"/>
          </a:p>
        </p:txBody>
      </p:sp>
    </p:spTree>
    <p:extLst>
      <p:ext uri="{BB962C8B-B14F-4D97-AF65-F5344CB8AC3E}">
        <p14:creationId xmlns:p14="http://schemas.microsoft.com/office/powerpoint/2010/main" val="1278036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9F41CF-F183-47D2-B397-181A7C35D5E8}"/>
              </a:ext>
            </a:extLst>
          </p:cNvPr>
          <p:cNvSpPr>
            <a:spLocks noGrp="1"/>
          </p:cNvSpPr>
          <p:nvPr>
            <p:ph type="title"/>
          </p:nvPr>
        </p:nvSpPr>
        <p:spPr>
          <a:xfrm>
            <a:off x="1451579" y="598811"/>
            <a:ext cx="9603275" cy="1254943"/>
          </a:xfrm>
        </p:spPr>
        <p:txBody>
          <a:bodyPr>
            <a:normAutofit fontScale="90000"/>
          </a:bodyPr>
          <a:lstStyle/>
          <a:p>
            <a:r>
              <a:rPr lang="en-US"/>
              <a:t>Methods to shape business strategy</a:t>
            </a:r>
            <a:br>
              <a:rPr lang="en-US"/>
            </a:br>
            <a:r>
              <a:rPr lang="en-US"/>
              <a:t>Michael Porter’s Five forces model (External analysis)</a:t>
            </a:r>
          </a:p>
        </p:txBody>
      </p:sp>
      <p:pic>
        <p:nvPicPr>
          <p:cNvPr id="4" name="Content Placeholder 3">
            <a:extLst>
              <a:ext uri="{FF2B5EF4-FFF2-40B4-BE49-F238E27FC236}">
                <a16:creationId xmlns:a16="http://schemas.microsoft.com/office/drawing/2014/main" id="{26FBD4D7-D474-4169-89FA-9CA9D89C7712}"/>
              </a:ext>
            </a:extLst>
          </p:cNvPr>
          <p:cNvPicPr>
            <a:picLocks noGrp="1" noChangeAspect="1"/>
          </p:cNvPicPr>
          <p:nvPr>
            <p:ph idx="1"/>
          </p:nvPr>
        </p:nvPicPr>
        <p:blipFill>
          <a:blip r:embed="rId2">
            <a:clrChange>
              <a:clrFrom>
                <a:srgbClr val="FFF9B9"/>
              </a:clrFrom>
              <a:clrTo>
                <a:srgbClr val="FFF9B9">
                  <a:alpha val="0"/>
                </a:srgbClr>
              </a:clrTo>
            </a:clrChange>
            <a:extLst>
              <a:ext uri="{28A0092B-C50C-407E-A947-70E740481C1C}">
                <a14:useLocalDpi xmlns:a14="http://schemas.microsoft.com/office/drawing/2010/main" val="0"/>
              </a:ext>
            </a:extLst>
          </a:blip>
          <a:srcRect l="5061" t="19916" r="5061" b="1852"/>
          <a:stretch>
            <a:fillRect/>
          </a:stretch>
        </p:blipFill>
        <p:spPr bwMode="auto">
          <a:xfrm>
            <a:off x="1451579" y="2131399"/>
            <a:ext cx="9603275" cy="3219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533A8B75-1F0A-420B-8C81-CF846D9EA102}"/>
              </a:ext>
            </a:extLst>
          </p:cNvPr>
          <p:cNvSpPr txBox="1"/>
          <p:nvPr/>
        </p:nvSpPr>
        <p:spPr>
          <a:xfrm>
            <a:off x="663547" y="5753437"/>
            <a:ext cx="6020474" cy="369332"/>
          </a:xfrm>
          <a:prstGeom prst="rect">
            <a:avLst/>
          </a:prstGeom>
          <a:noFill/>
        </p:spPr>
        <p:txBody>
          <a:bodyPr wrap="square" rtlCol="0">
            <a:spAutoFit/>
          </a:bodyPr>
          <a:lstStyle/>
          <a:p>
            <a:r>
              <a:rPr lang="en-US">
                <a:hlinkClick r:id="rId3"/>
              </a:rPr>
              <a:t>Video Link for Michael Porter’s five forces model</a:t>
            </a:r>
            <a:endParaRPr lang="en-US"/>
          </a:p>
        </p:txBody>
      </p:sp>
    </p:spTree>
    <p:extLst>
      <p:ext uri="{BB962C8B-B14F-4D97-AF65-F5344CB8AC3E}">
        <p14:creationId xmlns:p14="http://schemas.microsoft.com/office/powerpoint/2010/main" val="12098049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9AE3E9-16C0-44E1-B6BA-C5E62A2801BA}"/>
              </a:ext>
            </a:extLst>
          </p:cNvPr>
          <p:cNvSpPr>
            <a:spLocks noGrp="1"/>
          </p:cNvSpPr>
          <p:nvPr>
            <p:ph type="title"/>
          </p:nvPr>
        </p:nvSpPr>
        <p:spPr/>
        <p:txBody>
          <a:bodyPr/>
          <a:lstStyle/>
          <a:p>
            <a:r>
              <a:rPr lang="en-US"/>
              <a:t>Five forces model (Continued)</a:t>
            </a:r>
          </a:p>
        </p:txBody>
      </p:sp>
      <p:sp>
        <p:nvSpPr>
          <p:cNvPr id="3" name="Content Placeholder 2">
            <a:extLst>
              <a:ext uri="{FF2B5EF4-FFF2-40B4-BE49-F238E27FC236}">
                <a16:creationId xmlns:a16="http://schemas.microsoft.com/office/drawing/2014/main" id="{EEF7F68D-2221-488D-AE9C-E150CE0114CC}"/>
              </a:ext>
            </a:extLst>
          </p:cNvPr>
          <p:cNvSpPr>
            <a:spLocks noGrp="1"/>
          </p:cNvSpPr>
          <p:nvPr>
            <p:ph idx="1"/>
          </p:nvPr>
        </p:nvSpPr>
        <p:spPr/>
        <p:txBody>
          <a:bodyPr/>
          <a:lstStyle/>
          <a:p>
            <a:r>
              <a:rPr lang="en-US"/>
              <a:t>Buyers Power- the ability of buyers to affect the price of an item</a:t>
            </a:r>
          </a:p>
          <a:p>
            <a:pPr lvl="1"/>
            <a:r>
              <a:rPr lang="en-US"/>
              <a:t>Switching Cost- Costs that make customers to switch from one product (or service) to another product (or service)</a:t>
            </a:r>
          </a:p>
          <a:p>
            <a:pPr lvl="1"/>
            <a:r>
              <a:rPr lang="en-US"/>
              <a:t>Loyalty Program- Programs that encourage customers to make purchases more frequently</a:t>
            </a:r>
          </a:p>
        </p:txBody>
      </p:sp>
    </p:spTree>
    <p:extLst>
      <p:ext uri="{BB962C8B-B14F-4D97-AF65-F5344CB8AC3E}">
        <p14:creationId xmlns:p14="http://schemas.microsoft.com/office/powerpoint/2010/main" val="19145701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8E9010-883E-49BF-A349-DC91BFBD83D7}"/>
              </a:ext>
            </a:extLst>
          </p:cNvPr>
          <p:cNvSpPr>
            <a:spLocks noGrp="1"/>
          </p:cNvSpPr>
          <p:nvPr>
            <p:ph type="title"/>
          </p:nvPr>
        </p:nvSpPr>
        <p:spPr/>
        <p:txBody>
          <a:bodyPr/>
          <a:lstStyle/>
          <a:p>
            <a:r>
              <a:rPr lang="en-US"/>
              <a:t>Five forces model (Continued)</a:t>
            </a:r>
          </a:p>
        </p:txBody>
      </p:sp>
      <p:sp>
        <p:nvSpPr>
          <p:cNvPr id="3" name="Content Placeholder 2">
            <a:extLst>
              <a:ext uri="{FF2B5EF4-FFF2-40B4-BE49-F238E27FC236}">
                <a16:creationId xmlns:a16="http://schemas.microsoft.com/office/drawing/2014/main" id="{F6C41D2E-2DC4-473F-A17D-19F33394AE0F}"/>
              </a:ext>
            </a:extLst>
          </p:cNvPr>
          <p:cNvSpPr>
            <a:spLocks noGrp="1"/>
          </p:cNvSpPr>
          <p:nvPr>
            <p:ph idx="1"/>
          </p:nvPr>
        </p:nvSpPr>
        <p:spPr/>
        <p:txBody>
          <a:bodyPr/>
          <a:lstStyle/>
          <a:p>
            <a:r>
              <a:rPr lang="en-US"/>
              <a:t>Supplier Power- the suppliers’ ability to influence the prices they charge for supplies</a:t>
            </a:r>
          </a:p>
          <a:p>
            <a:pPr lvl="1"/>
            <a:r>
              <a:rPr lang="en-US"/>
              <a:t>Supply chain – the network used to deliver products and services from raw materials to end customers through an engineered flow of information, physical distribution, and cash.</a:t>
            </a:r>
          </a:p>
          <a:p>
            <a:pPr lvl="1"/>
            <a:endParaRPr lang="en-US"/>
          </a:p>
        </p:txBody>
      </p:sp>
      <p:sp>
        <p:nvSpPr>
          <p:cNvPr id="4" name="TextBox 3">
            <a:extLst>
              <a:ext uri="{FF2B5EF4-FFF2-40B4-BE49-F238E27FC236}">
                <a16:creationId xmlns:a16="http://schemas.microsoft.com/office/drawing/2014/main" id="{7C7DD60F-8B8E-48E6-A412-5DC8184507C2}"/>
              </a:ext>
            </a:extLst>
          </p:cNvPr>
          <p:cNvSpPr txBox="1"/>
          <p:nvPr/>
        </p:nvSpPr>
        <p:spPr>
          <a:xfrm>
            <a:off x="995319" y="3757718"/>
            <a:ext cx="1586039" cy="646331"/>
          </a:xfrm>
          <a:prstGeom prst="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a:t>Suppliers of Supplier</a:t>
            </a:r>
          </a:p>
        </p:txBody>
      </p:sp>
      <p:sp>
        <p:nvSpPr>
          <p:cNvPr id="7" name="TextBox 6">
            <a:extLst>
              <a:ext uri="{FF2B5EF4-FFF2-40B4-BE49-F238E27FC236}">
                <a16:creationId xmlns:a16="http://schemas.microsoft.com/office/drawing/2014/main" id="{95D5F32E-CA7D-44C4-9350-804F8BE22B42}"/>
              </a:ext>
            </a:extLst>
          </p:cNvPr>
          <p:cNvSpPr txBox="1"/>
          <p:nvPr/>
        </p:nvSpPr>
        <p:spPr>
          <a:xfrm>
            <a:off x="3593430" y="3757718"/>
            <a:ext cx="1205713" cy="369332"/>
          </a:xfrm>
          <a:prstGeom prst="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a:t>Suppliers</a:t>
            </a:r>
          </a:p>
        </p:txBody>
      </p:sp>
      <p:sp>
        <p:nvSpPr>
          <p:cNvPr id="8" name="TextBox 7">
            <a:extLst>
              <a:ext uri="{FF2B5EF4-FFF2-40B4-BE49-F238E27FC236}">
                <a16:creationId xmlns:a16="http://schemas.microsoft.com/office/drawing/2014/main" id="{3FC40772-37AE-4402-B2D0-FB2F459BF2C7}"/>
              </a:ext>
            </a:extLst>
          </p:cNvPr>
          <p:cNvSpPr txBox="1"/>
          <p:nvPr/>
        </p:nvSpPr>
        <p:spPr>
          <a:xfrm>
            <a:off x="5694065" y="3756155"/>
            <a:ext cx="1484323" cy="369332"/>
          </a:xfrm>
          <a:prstGeom prst="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a:t>Manufactures</a:t>
            </a:r>
          </a:p>
        </p:txBody>
      </p:sp>
      <p:sp>
        <p:nvSpPr>
          <p:cNvPr id="9" name="TextBox 8">
            <a:extLst>
              <a:ext uri="{FF2B5EF4-FFF2-40B4-BE49-F238E27FC236}">
                <a16:creationId xmlns:a16="http://schemas.microsoft.com/office/drawing/2014/main" id="{CFD96BD3-05F2-450A-9CE6-73A816DE5CEF}"/>
              </a:ext>
            </a:extLst>
          </p:cNvPr>
          <p:cNvSpPr txBox="1"/>
          <p:nvPr/>
        </p:nvSpPr>
        <p:spPr>
          <a:xfrm>
            <a:off x="8148679" y="3757718"/>
            <a:ext cx="1416107" cy="369332"/>
          </a:xfrm>
          <a:prstGeom prst="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a:t>Customers</a:t>
            </a:r>
          </a:p>
        </p:txBody>
      </p:sp>
      <p:sp>
        <p:nvSpPr>
          <p:cNvPr id="10" name="Arrow: Right 9">
            <a:extLst>
              <a:ext uri="{FF2B5EF4-FFF2-40B4-BE49-F238E27FC236}">
                <a16:creationId xmlns:a16="http://schemas.microsoft.com/office/drawing/2014/main" id="{40399D05-5809-49C1-884A-F94599442637}"/>
              </a:ext>
            </a:extLst>
          </p:cNvPr>
          <p:cNvSpPr/>
          <p:nvPr/>
        </p:nvSpPr>
        <p:spPr>
          <a:xfrm>
            <a:off x="2654188" y="3892269"/>
            <a:ext cx="817295" cy="971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Right 10">
            <a:extLst>
              <a:ext uri="{FF2B5EF4-FFF2-40B4-BE49-F238E27FC236}">
                <a16:creationId xmlns:a16="http://schemas.microsoft.com/office/drawing/2014/main" id="{3A86E3EB-3F12-4382-8F49-254B3202BCF2}"/>
              </a:ext>
            </a:extLst>
          </p:cNvPr>
          <p:cNvSpPr/>
          <p:nvPr/>
        </p:nvSpPr>
        <p:spPr>
          <a:xfrm>
            <a:off x="4797120" y="3880145"/>
            <a:ext cx="817295" cy="971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row: Right 11">
            <a:extLst>
              <a:ext uri="{FF2B5EF4-FFF2-40B4-BE49-F238E27FC236}">
                <a16:creationId xmlns:a16="http://schemas.microsoft.com/office/drawing/2014/main" id="{14D077D2-75E7-4264-8CCC-C62B77B19824}"/>
              </a:ext>
            </a:extLst>
          </p:cNvPr>
          <p:cNvSpPr/>
          <p:nvPr/>
        </p:nvSpPr>
        <p:spPr>
          <a:xfrm>
            <a:off x="7256015" y="3869355"/>
            <a:ext cx="817295" cy="971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298932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674626-D86B-4E3F-A41B-F24C970BF578}"/>
              </a:ext>
            </a:extLst>
          </p:cNvPr>
          <p:cNvSpPr>
            <a:spLocks noGrp="1"/>
          </p:cNvSpPr>
          <p:nvPr>
            <p:ph type="title"/>
          </p:nvPr>
        </p:nvSpPr>
        <p:spPr/>
        <p:txBody>
          <a:bodyPr/>
          <a:lstStyle/>
          <a:p>
            <a:r>
              <a:rPr lang="en-US"/>
              <a:t>Five forces model (Continued)</a:t>
            </a:r>
          </a:p>
        </p:txBody>
      </p:sp>
      <p:sp>
        <p:nvSpPr>
          <p:cNvPr id="3" name="Content Placeholder 2">
            <a:extLst>
              <a:ext uri="{FF2B5EF4-FFF2-40B4-BE49-F238E27FC236}">
                <a16:creationId xmlns:a16="http://schemas.microsoft.com/office/drawing/2014/main" id="{26C35B72-6E68-4DD4-B556-344BB20063D3}"/>
              </a:ext>
            </a:extLst>
          </p:cNvPr>
          <p:cNvSpPr>
            <a:spLocks noGrp="1"/>
          </p:cNvSpPr>
          <p:nvPr>
            <p:ph idx="1"/>
          </p:nvPr>
        </p:nvSpPr>
        <p:spPr/>
        <p:txBody>
          <a:bodyPr/>
          <a:lstStyle/>
          <a:p>
            <a:r>
              <a:rPr lang="en-US"/>
              <a:t>Threat of Substitute</a:t>
            </a:r>
          </a:p>
          <a:p>
            <a:pPr lvl="1"/>
            <a:r>
              <a:rPr lang="en-US"/>
              <a:t>The threat is high when they are many alternatives to a product or service and low when there are few alternatives</a:t>
            </a:r>
          </a:p>
        </p:txBody>
      </p:sp>
    </p:spTree>
    <p:extLst>
      <p:ext uri="{BB962C8B-B14F-4D97-AF65-F5344CB8AC3E}">
        <p14:creationId xmlns:p14="http://schemas.microsoft.com/office/powerpoint/2010/main" val="551894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C3FF1F-D868-4EB2-A0D5-439A41EE0AB7}"/>
              </a:ext>
            </a:extLst>
          </p:cNvPr>
          <p:cNvSpPr>
            <a:spLocks noGrp="1"/>
          </p:cNvSpPr>
          <p:nvPr>
            <p:ph type="title"/>
          </p:nvPr>
        </p:nvSpPr>
        <p:spPr/>
        <p:txBody>
          <a:bodyPr/>
          <a:lstStyle/>
          <a:p>
            <a:r>
              <a:rPr lang="en-US"/>
              <a:t>Five forces model (Continued)</a:t>
            </a:r>
          </a:p>
        </p:txBody>
      </p:sp>
      <p:sp>
        <p:nvSpPr>
          <p:cNvPr id="3" name="Content Placeholder 2">
            <a:extLst>
              <a:ext uri="{FF2B5EF4-FFF2-40B4-BE49-F238E27FC236}">
                <a16:creationId xmlns:a16="http://schemas.microsoft.com/office/drawing/2014/main" id="{A5F9C557-155C-458B-8D6E-1E8241E343A9}"/>
              </a:ext>
            </a:extLst>
          </p:cNvPr>
          <p:cNvSpPr>
            <a:spLocks noGrp="1"/>
          </p:cNvSpPr>
          <p:nvPr>
            <p:ph idx="1"/>
          </p:nvPr>
        </p:nvSpPr>
        <p:spPr/>
        <p:txBody>
          <a:bodyPr/>
          <a:lstStyle/>
          <a:p>
            <a:r>
              <a:rPr lang="en-US"/>
              <a:t>Threat of new entrants</a:t>
            </a:r>
          </a:p>
          <a:p>
            <a:pPr lvl="1"/>
            <a:r>
              <a:rPr lang="en-US"/>
              <a:t>The threat is high when it is easy to enter a market for new competitors and low when there are high entry barriers.</a:t>
            </a:r>
          </a:p>
          <a:p>
            <a:pPr lvl="1"/>
            <a:endParaRPr lang="en-US"/>
          </a:p>
          <a:p>
            <a:pPr lvl="1"/>
            <a:r>
              <a:rPr lang="en-US"/>
              <a:t>Entry barriers: the hindrances that make it difficult and high cost to enter a given market.</a:t>
            </a:r>
          </a:p>
        </p:txBody>
      </p:sp>
    </p:spTree>
    <p:extLst>
      <p:ext uri="{BB962C8B-B14F-4D97-AF65-F5344CB8AC3E}">
        <p14:creationId xmlns:p14="http://schemas.microsoft.com/office/powerpoint/2010/main" val="31725473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64B821-7B2A-4940-95DB-BCDB35122453}"/>
              </a:ext>
            </a:extLst>
          </p:cNvPr>
          <p:cNvSpPr>
            <a:spLocks noGrp="1"/>
          </p:cNvSpPr>
          <p:nvPr>
            <p:ph type="title"/>
          </p:nvPr>
        </p:nvSpPr>
        <p:spPr/>
        <p:txBody>
          <a:bodyPr/>
          <a:lstStyle/>
          <a:p>
            <a:r>
              <a:rPr lang="en-US"/>
              <a:t>Five forces model (Continued)</a:t>
            </a:r>
          </a:p>
        </p:txBody>
      </p:sp>
      <p:sp>
        <p:nvSpPr>
          <p:cNvPr id="3" name="Content Placeholder 2">
            <a:extLst>
              <a:ext uri="{FF2B5EF4-FFF2-40B4-BE49-F238E27FC236}">
                <a16:creationId xmlns:a16="http://schemas.microsoft.com/office/drawing/2014/main" id="{49C5562C-7ECC-4204-8067-D8DBF6042F16}"/>
              </a:ext>
            </a:extLst>
          </p:cNvPr>
          <p:cNvSpPr>
            <a:spLocks noGrp="1"/>
          </p:cNvSpPr>
          <p:nvPr>
            <p:ph idx="1"/>
          </p:nvPr>
        </p:nvSpPr>
        <p:spPr/>
        <p:txBody>
          <a:bodyPr/>
          <a:lstStyle/>
          <a:p>
            <a:r>
              <a:rPr lang="en-US"/>
              <a:t>Rivalry among existing competitors: the competition is high when many competitors are in a market and low when competitors are a few.</a:t>
            </a:r>
          </a:p>
          <a:p>
            <a:pPr lvl="1"/>
            <a:r>
              <a:rPr lang="en-US"/>
              <a:t>Niche market: the subset of the market on which a specific product or service is focused</a:t>
            </a:r>
          </a:p>
          <a:p>
            <a:pPr lvl="1"/>
            <a:r>
              <a:rPr lang="en-US"/>
              <a:t>Product differentiation: develops unique differences (price, feature, design, etc.,) in its products or services with the intent to increase demand.</a:t>
            </a:r>
          </a:p>
        </p:txBody>
      </p:sp>
    </p:spTree>
    <p:extLst>
      <p:ext uri="{BB962C8B-B14F-4D97-AF65-F5344CB8AC3E}">
        <p14:creationId xmlns:p14="http://schemas.microsoft.com/office/powerpoint/2010/main" val="2538727117"/>
      </p:ext>
    </p:extLst>
  </p:cSld>
  <p:clrMapOvr>
    <a:masterClrMapping/>
  </p:clrMapOvr>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6FA3DA4731D214AAB25C79EA7D071DF" ma:contentTypeVersion="4" ma:contentTypeDescription="Create a new document." ma:contentTypeScope="" ma:versionID="4e9bdd69f75c7cc04936d07e98a11f86">
  <xsd:schema xmlns:xsd="http://www.w3.org/2001/XMLSchema" xmlns:xs="http://www.w3.org/2001/XMLSchema" xmlns:p="http://schemas.microsoft.com/office/2006/metadata/properties" xmlns:ns2="2a3a9169-c79a-4aa8-9500-e1da1d14ad9e" targetNamespace="http://schemas.microsoft.com/office/2006/metadata/properties" ma:root="true" ma:fieldsID="c78f06ee7308bcb51ddeddbb757357ed" ns2:_="">
    <xsd:import namespace="2a3a9169-c79a-4aa8-9500-e1da1d14ad9e"/>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a3a9169-c79a-4aa8-9500-e1da1d14ad9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5FF52C-C708-4F06-AF15-FE14A3E6DAF7}">
  <ds:schemaRefs>
    <ds:schemaRef ds:uri="http://schemas.microsoft.com/sharepoint/v3/contenttype/forms"/>
  </ds:schemaRefs>
</ds:datastoreItem>
</file>

<file path=customXml/itemProps2.xml><?xml version="1.0" encoding="utf-8"?>
<ds:datastoreItem xmlns:ds="http://schemas.openxmlformats.org/officeDocument/2006/customXml" ds:itemID="{2591A663-CE86-4304-A601-AB6A01BCA05E}">
  <ds:schemaRefs>
    <ds:schemaRef ds:uri="2a3a9169-c79a-4aa8-9500-e1da1d14ad9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045FB840-D1CE-45FE-B84A-A4637591404C}">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TM10001114[[fn=Gallery]]</Template>
  <Application>Microsoft Office PowerPoint</Application>
  <PresentationFormat>Widescreen</PresentationFormat>
  <Slides>16</Slides>
  <Notes>0</Notes>
  <HiddenSlides>0</HiddenSlide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Gallery</vt:lpstr>
      <vt:lpstr>Chapter 2</vt:lpstr>
      <vt:lpstr>Chapter objectives</vt:lpstr>
      <vt:lpstr>Terminologies</vt:lpstr>
      <vt:lpstr>Methods to shape business strategy Michael Porter’s Five forces model (External analysis)</vt:lpstr>
      <vt:lpstr>Five forces model (Continued)</vt:lpstr>
      <vt:lpstr>Five forces model (Continued)</vt:lpstr>
      <vt:lpstr>Five forces model (Continued)</vt:lpstr>
      <vt:lpstr>Five forces model (Continued)</vt:lpstr>
      <vt:lpstr>Five forces model (Continued)</vt:lpstr>
      <vt:lpstr>Methods to shape business strategy swot analysis (Internal analysis)</vt:lpstr>
      <vt:lpstr>Methods to shape business strategy Industry value chain by Michael porter</vt:lpstr>
      <vt:lpstr>Porter's value chain model (cONTINUED)</vt:lpstr>
      <vt:lpstr>PORTER'S VALUE CHAIN MODEL </vt:lpstr>
      <vt:lpstr>Integrate Information systems for competitiveness and organizational success</vt:lpstr>
      <vt:lpstr>Creating an strategic information systems</vt:lpstr>
      <vt:lpstr>Sample questions for creating sis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yaquan xu</dc:creator>
  <cp:revision>1</cp:revision>
  <dcterms:created xsi:type="dcterms:W3CDTF">2019-08-11T23:16:59Z</dcterms:created>
  <dcterms:modified xsi:type="dcterms:W3CDTF">2019-08-12T02:54:52Z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0x01010066FA3DA4731D214AAB25C79EA7D071DF</vt:lpwstr>
  </property>
</Properties>
</file>