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4"/>
    <p:sldMasterId id="2147483648" r:id="rId5"/>
  </p:sldMasterIdLst>
  <p:notesMasterIdLst>
    <p:notesMasterId r:id="rId37"/>
  </p:notesMasterIdLst>
  <p:sldIdLst>
    <p:sldId id="256" r:id="rId6"/>
    <p:sldId id="257" r:id="rId7"/>
    <p:sldId id="316" r:id="rId8"/>
    <p:sldId id="315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3" r:id="rId17"/>
    <p:sldId id="334" r:id="rId18"/>
    <p:sldId id="335" r:id="rId19"/>
    <p:sldId id="337" r:id="rId20"/>
    <p:sldId id="338" r:id="rId21"/>
    <p:sldId id="340" r:id="rId22"/>
    <p:sldId id="341" r:id="rId23"/>
    <p:sldId id="342" r:id="rId24"/>
    <p:sldId id="345" r:id="rId25"/>
    <p:sldId id="343" r:id="rId26"/>
    <p:sldId id="344" r:id="rId27"/>
    <p:sldId id="346" r:id="rId28"/>
    <p:sldId id="348" r:id="rId29"/>
    <p:sldId id="350" r:id="rId30"/>
    <p:sldId id="301" r:id="rId31"/>
    <p:sldId id="302" r:id="rId32"/>
    <p:sldId id="351" r:id="rId33"/>
    <p:sldId id="304" r:id="rId34"/>
    <p:sldId id="305" r:id="rId35"/>
    <p:sldId id="306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DEB9ED-AF22-48EF-A3E2-83E326967749}" v="2" dt="2019-09-22T22:42:17.646"/>
    <p1510:client id="{BEA4A230-FB98-4B6A-9E82-0C25BE2B6543}" v="5" dt="2019-09-22T22:41:00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microsoft.com/office/2015/10/relationships/revisionInfo" Target="revisionInfo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quan Xu" userId="S::yxu@ggc.edu::a551f445-75e5-4981-ab26-a08873009db4" providerId="AD" clId="Web-{BEA4A230-FB98-4B6A-9E82-0C25BE2B6543}"/>
    <pc:docChg chg="delSld modSld">
      <pc:chgData name="Yaquan Xu" userId="S::yxu@ggc.edu::a551f445-75e5-4981-ab26-a08873009db4" providerId="AD" clId="Web-{BEA4A230-FB98-4B6A-9E82-0C25BE2B6543}" dt="2019-09-22T22:40:59.757" v="3" actId="20577"/>
      <pc:docMkLst>
        <pc:docMk/>
      </pc:docMkLst>
      <pc:sldChg chg="del">
        <pc:chgData name="Yaquan Xu" userId="S::yxu@ggc.edu::a551f445-75e5-4981-ab26-a08873009db4" providerId="AD" clId="Web-{BEA4A230-FB98-4B6A-9E82-0C25BE2B6543}" dt="2019-09-22T22:40:51.757" v="0"/>
        <pc:sldMkLst>
          <pc:docMk/>
          <pc:sldMk cId="584624713" sldId="313"/>
        </pc:sldMkLst>
      </pc:sldChg>
      <pc:sldChg chg="modSp">
        <pc:chgData name="Yaquan Xu" userId="S::yxu@ggc.edu::a551f445-75e5-4981-ab26-a08873009db4" providerId="AD" clId="Web-{BEA4A230-FB98-4B6A-9E82-0C25BE2B6543}" dt="2019-09-22T22:40:58.210" v="1" actId="20577"/>
        <pc:sldMkLst>
          <pc:docMk/>
          <pc:sldMk cId="3751604149" sldId="316"/>
        </pc:sldMkLst>
        <pc:spChg chg="mod">
          <ac:chgData name="Yaquan Xu" userId="S::yxu@ggc.edu::a551f445-75e5-4981-ab26-a08873009db4" providerId="AD" clId="Web-{BEA4A230-FB98-4B6A-9E82-0C25BE2B6543}" dt="2019-09-22T22:40:58.210" v="1" actId="20577"/>
          <ac:spMkLst>
            <pc:docMk/>
            <pc:sldMk cId="3751604149" sldId="316"/>
            <ac:spMk id="6148" creationId="{00000000-0000-0000-0000-000000000000}"/>
          </ac:spMkLst>
        </pc:spChg>
      </pc:sldChg>
    </pc:docChg>
  </pc:docChgLst>
  <pc:docChgLst>
    <pc:chgData name="Yaquan Xu" userId="a551f445-75e5-4981-ab26-a08873009db4" providerId="ADAL" clId="{B5DEB9ED-AF22-48EF-A3E2-83E326967749}"/>
    <pc:docChg chg="custSel modSld">
      <pc:chgData name="Yaquan Xu" userId="a551f445-75e5-4981-ab26-a08873009db4" providerId="ADAL" clId="{B5DEB9ED-AF22-48EF-A3E2-83E326967749}" dt="2019-09-22T22:42:17.646" v="1" actId="478"/>
      <pc:docMkLst>
        <pc:docMk/>
      </pc:docMkLst>
      <pc:sldChg chg="delSp">
        <pc:chgData name="Yaquan Xu" userId="a551f445-75e5-4981-ab26-a08873009db4" providerId="ADAL" clId="{B5DEB9ED-AF22-48EF-A3E2-83E326967749}" dt="2019-09-22T22:42:17.646" v="1" actId="478"/>
        <pc:sldMkLst>
          <pc:docMk/>
          <pc:sldMk cId="1847172211" sldId="305"/>
        </pc:sldMkLst>
        <pc:spChg chg="del">
          <ac:chgData name="Yaquan Xu" userId="a551f445-75e5-4981-ab26-a08873009db4" providerId="ADAL" clId="{B5DEB9ED-AF22-48EF-A3E2-83E326967749}" dt="2019-09-22T22:42:14.237" v="0" actId="478"/>
          <ac:spMkLst>
            <pc:docMk/>
            <pc:sldMk cId="1847172211" sldId="305"/>
            <ac:spMk id="4" creationId="{00000000-0000-0000-0000-000000000000}"/>
          </ac:spMkLst>
        </pc:spChg>
        <pc:spChg chg="del">
          <ac:chgData name="Yaquan Xu" userId="a551f445-75e5-4981-ab26-a08873009db4" providerId="ADAL" clId="{B5DEB9ED-AF22-48EF-A3E2-83E326967749}" dt="2019-09-22T22:42:17.646" v="1" actId="478"/>
          <ac:spMkLst>
            <pc:docMk/>
            <pc:sldMk cId="1847172211" sldId="305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92B16-18EB-4875-8B73-16DFE66418BC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431D7-6D86-4BFD-A720-75CB51652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19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B692D37E-1AC0-4B6B-A9C8-B24EAA38B77C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253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D9AC800F-CB1E-40FD-88A0-6A9F8521AD0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910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CF50FC2C-669A-4118-9562-C41AFBD7658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27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67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43A3C233-30B9-4C41-AA80-5F30B0539579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EF68BF8F-B338-49BB-BFC4-27362895F7F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77D9107-50D4-410F-8744-30F599D549CC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3408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BF2A63DD-30BD-4583-8835-01A4AE120075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16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9001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AF95C676-4053-4998-B706-83949911CBF4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810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7A2AA15E-2C89-49D4-B917-B9003F43A89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876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6EBD3C38-38CA-4689-8DD8-5DBAD3C38DF5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24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1995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folHlink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fld id="{9EBB4091-77F3-460A-9798-F352B3ED341E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25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663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09600" y="6340476"/>
            <a:ext cx="3860800" cy="365125"/>
          </a:xfrm>
        </p:spPr>
        <p:txBody>
          <a:bodyPr/>
          <a:lstStyle>
            <a:lvl1pPr algn="l">
              <a:defRPr>
                <a:solidFill>
                  <a:srgbClr val="002136"/>
                </a:solidFill>
              </a:defRPr>
            </a:lvl1pPr>
          </a:lstStyle>
          <a:p>
            <a:r>
              <a:rPr lang="en-US"/>
              <a:t>© Cengage Learning 2015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7AFC-3094-4471-9734-67D1E413FE98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3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830568"/>
            <a:ext cx="12192000" cy="2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234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1158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00600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356351"/>
            <a:ext cx="3860800" cy="365125"/>
          </a:xfrm>
        </p:spPr>
        <p:txBody>
          <a:bodyPr/>
          <a:lstStyle>
            <a:lvl1pPr algn="l">
              <a:defRPr sz="1200">
                <a:solidFill>
                  <a:srgbClr val="002136"/>
                </a:solidFill>
              </a:defRPr>
            </a:lvl1pPr>
          </a:lstStyle>
          <a:p>
            <a:r>
              <a:rPr lang="en-US"/>
              <a:t>© Cengage Learning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8B17AFC-3094-4471-9734-67D1E413FE9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3"/>
          <p:cNvPicPr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839712"/>
            <a:ext cx="12192000" cy="1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 userDrawn="1"/>
        </p:nvCxnSpPr>
        <p:spPr>
          <a:xfrm>
            <a:off x="0" y="1295400"/>
            <a:ext cx="12192000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493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>
                <a:solidFill>
                  <a:prstClr val="black"/>
                </a:solidFill>
              </a:rPr>
              <a:t>© Cengage Learning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8B17AFC-3094-4471-9734-67D1E413F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6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outoutuk.org/investigation/" TargetMode="External"/><Relationship Id="rId7" Type="http://schemas.openxmlformats.org/officeDocument/2006/relationships/hyperlink" Target="http://www.publicdomainpictures.net/view-image.php?image=72557&amp;picture=scales-of-justice-logo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ba.stackexchange.com/questions/75593/need-help-in-dfd-diagram-for-online-hotel-booking-system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3SiIUTmsRU" TargetMode="External"/><Relationship Id="rId2" Type="http://schemas.openxmlformats.org/officeDocument/2006/relationships/hyperlink" Target="https://www.youtube.com/watch?v=91Gv-gLHRE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0AE4-5294-4F52-8D11-8B69F4884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Chapter 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B2008-E248-4F02-AD04-D15ED051A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System development methodologies and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29025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27E0-2886-49C3-A69F-708D3A11F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9E70C-6522-4E0F-A565-E6E716BF9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this step, a feasibility study is launched. The feasibility study includes:</a:t>
            </a:r>
          </a:p>
          <a:p>
            <a:pPr lvl="1"/>
            <a:r>
              <a:rPr lang="en-US"/>
              <a:t>Investigation</a:t>
            </a:r>
          </a:p>
          <a:p>
            <a:pPr lvl="1"/>
            <a:r>
              <a:rPr lang="en-US"/>
              <a:t>Technical feasibility study</a:t>
            </a:r>
          </a:p>
          <a:p>
            <a:pPr lvl="1"/>
            <a:r>
              <a:rPr lang="en-US"/>
              <a:t>Economic feasibility study</a:t>
            </a:r>
          </a:p>
          <a:p>
            <a:pPr lvl="1"/>
            <a:r>
              <a:rPr lang="en-US"/>
              <a:t>Operational feasibility study</a:t>
            </a:r>
          </a:p>
          <a:p>
            <a:pPr lvl="1"/>
            <a:r>
              <a:rPr lang="en-US"/>
              <a:t>Legal feasibility</a:t>
            </a:r>
          </a:p>
        </p:txBody>
      </p:sp>
    </p:spTree>
    <p:extLst>
      <p:ext uri="{BB962C8B-B14F-4D97-AF65-F5344CB8AC3E}">
        <p14:creationId xmlns:p14="http://schemas.microsoft.com/office/powerpoint/2010/main" val="2323729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7AFC-3094-4471-9734-67D1E413FE98}" type="slidenum">
              <a:rPr lang="en-US" smtClean="0"/>
              <a:t>11</a:t>
            </a:fld>
            <a:endParaRPr lang="en-US"/>
          </a:p>
        </p:txBody>
      </p:sp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2E511295-EF63-4721-B001-C6E7E59A9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950287" y="361518"/>
            <a:ext cx="2540000" cy="12700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71CB6A8-5A9B-48FE-B05F-A70CF968B3BF}"/>
              </a:ext>
            </a:extLst>
          </p:cNvPr>
          <p:cNvCxnSpPr/>
          <p:nvPr/>
        </p:nvCxnSpPr>
        <p:spPr>
          <a:xfrm flipH="1">
            <a:off x="3897297" y="1349406"/>
            <a:ext cx="1784412" cy="1029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BE31CCAB-C6B1-4AB8-A5EF-E9F60C7D4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266" y="2820110"/>
            <a:ext cx="2811274" cy="18101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761461A-73A7-49F0-B0F0-18F389788B01}"/>
              </a:ext>
            </a:extLst>
          </p:cNvPr>
          <p:cNvSpPr txBox="1"/>
          <p:nvPr/>
        </p:nvSpPr>
        <p:spPr>
          <a:xfrm>
            <a:off x="561266" y="2450778"/>
            <a:ext cx="2823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Technical Feasibility Study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3A72D72-1085-40B6-B41E-22F258EFBA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9266" y="2512138"/>
            <a:ext cx="2941468" cy="2118138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AE1150B-C398-4AAA-84FF-02446F2347AB}"/>
              </a:ext>
            </a:extLst>
          </p:cNvPr>
          <p:cNvCxnSpPr/>
          <p:nvPr/>
        </p:nvCxnSpPr>
        <p:spPr>
          <a:xfrm>
            <a:off x="6356412" y="1349406"/>
            <a:ext cx="1938293" cy="754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2E4B5A2-E591-4CA4-9F62-FA3BF748EDEA}"/>
              </a:ext>
            </a:extLst>
          </p:cNvPr>
          <p:cNvSpPr txBox="1"/>
          <p:nvPr/>
        </p:nvSpPr>
        <p:spPr>
          <a:xfrm>
            <a:off x="8783468" y="2194550"/>
            <a:ext cx="307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Operational Feasibility Study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1C5AC6D-AC74-4930-8343-21F6CE36FA3A}"/>
              </a:ext>
            </a:extLst>
          </p:cNvPr>
          <p:cNvCxnSpPr>
            <a:cxnSpLocks/>
          </p:cNvCxnSpPr>
          <p:nvPr/>
        </p:nvCxnSpPr>
        <p:spPr>
          <a:xfrm>
            <a:off x="6019060" y="1420427"/>
            <a:ext cx="1802167" cy="3209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1B5813B-80B0-4AC1-B491-2B15869AA5D8}"/>
              </a:ext>
            </a:extLst>
          </p:cNvPr>
          <p:cNvSpPr txBox="1"/>
          <p:nvPr/>
        </p:nvSpPr>
        <p:spPr>
          <a:xfrm>
            <a:off x="6087123" y="5095228"/>
            <a:ext cx="2696345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D982EA4-2F03-4060-8165-04124753169F}"/>
              </a:ext>
            </a:extLst>
          </p:cNvPr>
          <p:cNvSpPr txBox="1"/>
          <p:nvPr/>
        </p:nvSpPr>
        <p:spPr>
          <a:xfrm>
            <a:off x="5665914" y="4762870"/>
            <a:ext cx="3071686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Economic Feasibility Study</a:t>
            </a:r>
          </a:p>
          <a:p>
            <a:r>
              <a:rPr lang="en-US"/>
              <a:t>Labor: $5000,</a:t>
            </a:r>
          </a:p>
          <a:p>
            <a:r>
              <a:rPr lang="en-US"/>
              <a:t>Material: $10000</a:t>
            </a:r>
          </a:p>
          <a:p>
            <a:r>
              <a:rPr lang="en-US"/>
              <a:t>Operation Management: $1000</a:t>
            </a:r>
          </a:p>
          <a:p>
            <a:endParaRPr lang="en-US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289DCC8-71A2-49DE-B80F-C8B0D7C476F5}"/>
              </a:ext>
            </a:extLst>
          </p:cNvPr>
          <p:cNvCxnSpPr/>
          <p:nvPr/>
        </p:nvCxnSpPr>
        <p:spPr>
          <a:xfrm flipH="1">
            <a:off x="4145869" y="1464816"/>
            <a:ext cx="1873191" cy="3274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A close up of a sign&#10;&#10;Description automatically generated">
            <a:extLst>
              <a:ext uri="{FF2B5EF4-FFF2-40B4-BE49-F238E27FC236}">
                <a16:creationId xmlns:a16="http://schemas.microsoft.com/office/drawing/2014/main" id="{37223CFE-456C-49FB-B541-F308D377F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866982" y="5146515"/>
            <a:ext cx="1624905" cy="139239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F90532D-A24E-464E-B185-C4B30AA45CC1}"/>
              </a:ext>
            </a:extLst>
          </p:cNvPr>
          <p:cNvSpPr txBox="1"/>
          <p:nvPr/>
        </p:nvSpPr>
        <p:spPr>
          <a:xfrm>
            <a:off x="2866982" y="4829452"/>
            <a:ext cx="1873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Legal Feasibility </a:t>
            </a:r>
          </a:p>
        </p:txBody>
      </p:sp>
    </p:spTree>
    <p:extLst>
      <p:ext uri="{BB962C8B-B14F-4D97-AF65-F5344CB8AC3E}">
        <p14:creationId xmlns:p14="http://schemas.microsoft.com/office/powerpoint/2010/main" val="1075228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0C9C1-96E3-41C5-8542-E0A23B276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Analysis (cont'd.)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734D6-3ECF-4494-BEFE-B57826B43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Investigation</a:t>
            </a:r>
          </a:p>
          <a:p>
            <a:pPr lvl="1"/>
            <a:r>
              <a:rPr lang="en-US" altLang="en-US"/>
              <a:t>Is a system really necessary?</a:t>
            </a:r>
          </a:p>
          <a:p>
            <a:pPr lvl="1"/>
            <a:r>
              <a:rPr lang="en-US" altLang="en-US"/>
              <a:t>Is the system, as conceived, feasible?</a:t>
            </a:r>
          </a:p>
          <a:p>
            <a:r>
              <a:rPr lang="en-US" altLang="en-US"/>
              <a:t>Small ad hoc team performs a preliminary investigation by interviewing employees</a:t>
            </a:r>
          </a:p>
          <a:p>
            <a:r>
              <a:rPr lang="en-US" altLang="en-US" b="1"/>
              <a:t>Feasibility studies</a:t>
            </a:r>
            <a:r>
              <a:rPr lang="en-US" altLang="en-US"/>
              <a:t>: a larger analysis conducted after preliminary results indicate an IS </a:t>
            </a:r>
            <a:r>
              <a:rPr lang="en-US" altLang="en-US" err="1"/>
              <a:t>is</a:t>
            </a:r>
            <a:r>
              <a:rPr lang="en-US" altLang="en-US"/>
              <a:t> warranted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14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AE193-BEF7-4486-B373-B2820A7AA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Analysis (cont'd.)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85FD2-3C30-467B-B2F1-41CDC6287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Technical feasibility study determines if:</a:t>
            </a:r>
          </a:p>
          <a:p>
            <a:pPr lvl="1"/>
            <a:r>
              <a:rPr lang="en-US" altLang="en-US"/>
              <a:t>Components exist or can be developed </a:t>
            </a:r>
          </a:p>
          <a:p>
            <a:pPr lvl="1"/>
            <a:r>
              <a:rPr lang="en-US" altLang="en-US"/>
              <a:t>The organization has adequate hardware</a:t>
            </a:r>
          </a:p>
          <a:p>
            <a:r>
              <a:rPr lang="en-US" altLang="en-US"/>
              <a:t>Economic feasibility study</a:t>
            </a:r>
          </a:p>
          <a:p>
            <a:pPr lvl="1"/>
            <a:r>
              <a:rPr lang="en-US" altLang="en-US" b="1"/>
              <a:t>Cost/benefit analysis</a:t>
            </a:r>
            <a:r>
              <a:rPr lang="en-US" altLang="en-US"/>
              <a:t>: spreadsheet showing all expenses and benefits of the proposed system</a:t>
            </a:r>
          </a:p>
          <a:p>
            <a:pPr lvl="1"/>
            <a:r>
              <a:rPr lang="en-US" altLang="en-US" b="1"/>
              <a:t>Return on investment (ROI)</a:t>
            </a:r>
            <a:r>
              <a:rPr lang="en-US" altLang="en-US"/>
              <a:t>: </a:t>
            </a:r>
            <a:r>
              <a:rPr lang="en-US"/>
              <a:t>difference between the benefits and the costs over the life of the system</a:t>
            </a:r>
            <a:endParaRPr lang="en-US" alt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48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4CFAF-19D3-4D0B-8495-A9DB9788C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Analysis (cont'd.)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40974-769A-4B47-8A2C-0BFE61DD9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Operational costs during the system’s life include</a:t>
            </a:r>
          </a:p>
          <a:p>
            <a:pPr lvl="1"/>
            <a:r>
              <a:rPr lang="en-US"/>
              <a:t>Software license fees, maintenance personnel, telecommunications, power, and computer-related supplies</a:t>
            </a:r>
          </a:p>
          <a:p>
            <a:r>
              <a:rPr lang="en-US" b="1"/>
              <a:t>Total cost of ownership (TCO)</a:t>
            </a:r>
            <a:r>
              <a:rPr lang="en-US"/>
              <a:t>: a financial estimate to objectively and accurately evaluate the direct and indirect costs of a new organizational project</a:t>
            </a:r>
            <a:endParaRPr lang="en-US" b="1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86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Design</a:t>
            </a:r>
            <a:endParaRPr lang="en-US" altLang="en-US"/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/>
              <a:t>Next phase in SDLC</a:t>
            </a:r>
          </a:p>
          <a:p>
            <a:r>
              <a:rPr lang="en-US" altLang="zh-CN" b="1"/>
              <a:t>Systems design</a:t>
            </a:r>
            <a:r>
              <a:rPr lang="en-US" altLang="zh-CN"/>
              <a:t>: includes three steps for devising the means to meet all the requirements</a:t>
            </a:r>
          </a:p>
          <a:p>
            <a:pPr lvl="1"/>
            <a:r>
              <a:rPr lang="en-US" altLang="zh-CN"/>
              <a:t>Description of the components</a:t>
            </a:r>
          </a:p>
          <a:p>
            <a:pPr lvl="1"/>
            <a:r>
              <a:rPr lang="en-US" altLang="zh-CN"/>
              <a:t>Construction</a:t>
            </a:r>
          </a:p>
          <a:p>
            <a:pPr lvl="1"/>
            <a:r>
              <a:rPr lang="en-US" altLang="zh-CN"/>
              <a:t>Testing</a:t>
            </a:r>
          </a:p>
          <a:p>
            <a:r>
              <a:rPr lang="en-US" altLang="zh-CN"/>
              <a:t>If purchasing a system: </a:t>
            </a:r>
          </a:p>
          <a:p>
            <a:pPr lvl="1"/>
            <a:r>
              <a:rPr lang="en-US" altLang="zh-CN"/>
              <a:t>Design phase determines how to adapt the existing software</a:t>
            </a:r>
          </a:p>
          <a:p>
            <a:pPr lvl="2"/>
            <a:r>
              <a:rPr lang="en-US" altLang="zh-CN"/>
              <a:t>Construction: actual changes in program code</a:t>
            </a:r>
          </a:p>
        </p:txBody>
      </p:sp>
    </p:spTree>
    <p:extLst>
      <p:ext uri="{BB962C8B-B14F-4D97-AF65-F5344CB8AC3E}">
        <p14:creationId xmlns:p14="http://schemas.microsoft.com/office/powerpoint/2010/main" val="2587045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Design (cont'd.)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Use symbols to communicate ideas about data, processes, and information</a:t>
            </a:r>
          </a:p>
          <a:p>
            <a:pPr lvl="1"/>
            <a:r>
              <a:rPr lang="en-US" altLang="en-US"/>
              <a:t>Visual information can be grasped more quickly</a:t>
            </a:r>
          </a:p>
          <a:p>
            <a:r>
              <a:rPr lang="en-US" altLang="en-US" b="1"/>
              <a:t>Data flow diagram (DFD)</a:t>
            </a:r>
            <a:r>
              <a:rPr lang="en-US" altLang="en-US"/>
              <a:t>: describes the flow of data in a business operation using four symbols</a:t>
            </a:r>
          </a:p>
          <a:p>
            <a:pPr lvl="1"/>
            <a:r>
              <a:rPr lang="en-US" altLang="en-US"/>
              <a:t>External entities: individuals and groups external to the system (customers, employees, etc.)</a:t>
            </a:r>
          </a:p>
          <a:p>
            <a:pPr lvl="1"/>
            <a:r>
              <a:rPr lang="en-US" altLang="en-US"/>
              <a:t>Processes: an event or events that affect data</a:t>
            </a:r>
          </a:p>
          <a:p>
            <a:pPr lvl="1"/>
            <a:r>
              <a:rPr lang="en-US" altLang="en-US"/>
              <a:t>Data store: any form of data at rest</a:t>
            </a:r>
          </a:p>
          <a:p>
            <a:pPr lvl="1"/>
            <a:r>
              <a:rPr lang="en-US" altLang="en-US"/>
              <a:t>Direction of data flow: indicates how data moves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240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E72E3-A830-4A2A-9FAE-48827F80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dfd</a:t>
            </a:r>
            <a:endParaRPr lang="en-US"/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F61128A6-BCA5-4582-A6CF-6A8C731B2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39182" y="1983179"/>
            <a:ext cx="10428067" cy="3645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B6BF20-F27A-48F8-8A61-B8C17BAFFFC4}"/>
              </a:ext>
            </a:extLst>
          </p:cNvPr>
          <p:cNvSpPr txBox="1"/>
          <p:nvPr/>
        </p:nvSpPr>
        <p:spPr>
          <a:xfrm>
            <a:off x="-439387" y="12312819"/>
            <a:ext cx="1219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dba.stackexchange.com/questions/75593/need-help-in-dfd-diagram-for-online-hotel-booking-system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929595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Design (cont'd.)</a:t>
            </a:r>
          </a:p>
        </p:txBody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Construction</a:t>
            </a:r>
          </a:p>
          <a:p>
            <a:pPr lvl="1"/>
            <a:r>
              <a:rPr lang="en-US" altLang="en-US"/>
              <a:t>Consists of mostly programming activities</a:t>
            </a:r>
          </a:p>
          <a:p>
            <a:pPr lvl="1"/>
            <a:r>
              <a:rPr lang="en-US" altLang="en-US"/>
              <a:t>May take months or years</a:t>
            </a:r>
          </a:p>
          <a:p>
            <a:pPr lvl="1"/>
            <a:r>
              <a:rPr lang="en-US" altLang="en-US"/>
              <a:t>Each completed module is tested </a:t>
            </a:r>
          </a:p>
          <a:p>
            <a:pPr lvl="1"/>
            <a:r>
              <a:rPr lang="en-US" altLang="en-US"/>
              <a:t>Modules are integrated</a:t>
            </a:r>
          </a:p>
          <a:p>
            <a:r>
              <a:rPr lang="en-US" altLang="en-US"/>
              <a:t>System testing</a:t>
            </a:r>
          </a:p>
          <a:p>
            <a:pPr lvl="1"/>
            <a:r>
              <a:rPr lang="en-US" altLang="en-US"/>
              <a:t>Tests the entire integrated system, comparing results to the system requirements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1032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Implementation</a:t>
            </a:r>
            <a:endParaRPr lang="en-US" altLang="en-US"/>
          </a:p>
        </p:txBody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/>
              <a:t>Implementation</a:t>
            </a:r>
            <a:r>
              <a:rPr lang="en-US" altLang="zh-CN"/>
              <a:t>: delivery of a new system</a:t>
            </a:r>
          </a:p>
          <a:p>
            <a:pPr lvl="1"/>
            <a:r>
              <a:rPr lang="en-US" altLang="zh-CN"/>
              <a:t>Steps include:</a:t>
            </a:r>
          </a:p>
          <a:p>
            <a:pPr lvl="2"/>
            <a:r>
              <a:rPr lang="en-US" altLang="zh-CN"/>
              <a:t>Conversion</a:t>
            </a:r>
          </a:p>
          <a:p>
            <a:pPr lvl="2"/>
            <a:r>
              <a:rPr lang="en-US" altLang="zh-CN"/>
              <a:t>Training</a:t>
            </a:r>
          </a:p>
          <a:p>
            <a:r>
              <a:rPr lang="en-US" altLang="zh-CN" b="1"/>
              <a:t>Conversion</a:t>
            </a:r>
            <a:r>
              <a:rPr lang="en-US" altLang="zh-CN"/>
              <a:t>: switching from the old system to the new system</a:t>
            </a:r>
          </a:p>
          <a:p>
            <a:pPr lvl="1"/>
            <a:r>
              <a:rPr lang="en-US" altLang="zh-CN"/>
              <a:t>Can be a very difficult time</a:t>
            </a:r>
          </a:p>
        </p:txBody>
      </p:sp>
    </p:spTree>
    <p:extLst>
      <p:ext uri="{BB962C8B-B14F-4D97-AF65-F5344CB8AC3E}">
        <p14:creationId xmlns:p14="http://schemas.microsoft.com/office/powerpoint/2010/main" val="194555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Explain the overall process of developing new software</a:t>
            </a:r>
          </a:p>
          <a:p>
            <a:r>
              <a:rPr lang="en-US" altLang="zh-CN"/>
              <a:t>Explain the difference between software development methodologies</a:t>
            </a:r>
          </a:p>
          <a:p>
            <a:r>
              <a:rPr lang="en-US" altLang="zh-CN"/>
              <a:t>Define what consists of a project</a:t>
            </a:r>
          </a:p>
          <a:p>
            <a:r>
              <a:rPr lang="en-US" altLang="zh-CN"/>
              <a:t>Describe the purpose of project planning and control</a:t>
            </a:r>
          </a:p>
          <a:p>
            <a:r>
              <a:rPr lang="en-US" altLang="zh-CN"/>
              <a:t>Understand system and project life cycles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43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2A300-630F-43BA-92EE-6729E19BB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022B7-5AAC-4738-879D-2975488AF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Plunge Implementation: The organization selects a particular date to terminate the use of the old system. (most risk)</a:t>
            </a:r>
          </a:p>
          <a:p>
            <a:r>
              <a:rPr lang="en-US"/>
              <a:t>Pilot Implementation: a subset of the organization known as a pilot group starts using the new system before the rest of the organization. (small impact)</a:t>
            </a:r>
          </a:p>
          <a:p>
            <a:r>
              <a:rPr lang="en-US"/>
              <a:t>Parallel operation: allows both the old and new systems to be used simultaneously for a limited period of time. (most expensive)</a:t>
            </a:r>
          </a:p>
          <a:p>
            <a:r>
              <a:rPr lang="en-US"/>
              <a:t>Phased implementation: provides for different functions of the new application to be gradually implemented with the corresponding functions being turned off in the old system. (more conservatives)</a:t>
            </a:r>
          </a:p>
        </p:txBody>
      </p:sp>
    </p:spTree>
    <p:extLst>
      <p:ext uri="{BB962C8B-B14F-4D97-AF65-F5344CB8AC3E}">
        <p14:creationId xmlns:p14="http://schemas.microsoft.com/office/powerpoint/2010/main" val="2470469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4CFC6-9C4C-4D84-9DF6-E86414C1C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Maintenance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9BEC6-783D-458F-84C0-F46822C02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Maintenance: Post-Implementation updates and adding more features</a:t>
            </a:r>
          </a:p>
          <a:p>
            <a:r>
              <a:rPr lang="en-US"/>
              <a:t>Maintenance causes up to 80% of IS budgets</a:t>
            </a:r>
          </a:p>
          <a:p>
            <a:r>
              <a:rPr lang="en-US"/>
              <a:t>Maintenance/support is the longest phase of the system life cycle</a:t>
            </a:r>
          </a:p>
          <a:p>
            <a:r>
              <a:rPr lang="en-US"/>
              <a:t>Effective maintenance requires good system documentations during development</a:t>
            </a:r>
          </a:p>
        </p:txBody>
      </p:sp>
    </p:spTree>
    <p:extLst>
      <p:ext uri="{BB962C8B-B14F-4D97-AF65-F5344CB8AC3E}">
        <p14:creationId xmlns:p14="http://schemas.microsoft.com/office/powerpoint/2010/main" val="3997105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A5038-73CC-424F-859A-FFCE65A57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development methodologies (Waterfall model)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DF3F2-F309-458A-8D72-3EB539435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Waterfall model describes a development method that is linear and sequential. It has distinct goals for each phase of development. </a:t>
            </a:r>
          </a:p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5498C-B4BB-475A-9AD2-0B688822B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968830"/>
            <a:ext cx="9510280" cy="279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186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A5038-73CC-424F-859A-FFCE65A57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System development methodologies </a:t>
            </a:r>
            <a:br>
              <a:rPr lang="en-US"/>
            </a:br>
            <a:r>
              <a:rPr lang="en-US"/>
              <a:t>(Rapid application development)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DF3F2-F309-458A-8D72-3EB539435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RAD focuses on quickly building a working model of the software, getting feedback from users, and then using that feedback to update the working model. After several iterations of development, a final version is developed and implemented.</a:t>
            </a:r>
          </a:p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33E68E-6926-4199-813C-B27C9AB26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48" y="3194461"/>
            <a:ext cx="9344806" cy="256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65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development methodologies </a:t>
            </a:r>
            <a:br>
              <a:rPr lang="en-US"/>
            </a:br>
            <a:r>
              <a:rPr lang="en-US"/>
              <a:t>(AGILE METHODOLOGIES)</a:t>
            </a:r>
            <a:endParaRPr lang="en-US" altLang="en-US"/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/>
              <a:t>Agile methods</a:t>
            </a:r>
            <a:r>
              <a:rPr lang="en-US" altLang="zh-CN"/>
              <a:t>: alternative development methods</a:t>
            </a:r>
          </a:p>
          <a:p>
            <a:pPr lvl="1"/>
            <a:r>
              <a:rPr lang="en-US" altLang="zh-CN"/>
              <a:t>Treat software development as series of contacts with users</a:t>
            </a:r>
          </a:p>
          <a:p>
            <a:pPr lvl="1"/>
            <a:r>
              <a:rPr lang="en-US" altLang="zh-CN"/>
              <a:t>Goal: fast software development</a:t>
            </a:r>
          </a:p>
          <a:p>
            <a:pPr lvl="1"/>
            <a:r>
              <a:rPr lang="en-US" altLang="zh-CN"/>
              <a:t>Improve software after user requests for modifications received</a:t>
            </a:r>
          </a:p>
          <a:p>
            <a:r>
              <a:rPr lang="en-US" altLang="zh-CN"/>
              <a:t>Agile methods use iterative programming</a:t>
            </a:r>
          </a:p>
          <a:p>
            <a:endParaRPr lang="en-US" altLang="zh-CN"/>
          </a:p>
          <a:p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D692F0-9101-4613-BA76-8428D4EE8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974" y="3137065"/>
            <a:ext cx="3752603" cy="282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7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altLang="en-US"/>
              <a:t>Agile Methods (cont'd.)</a:t>
            </a:r>
          </a:p>
        </p:txBody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1579" y="2015734"/>
            <a:ext cx="6195784" cy="3450613"/>
          </a:xfrm>
        </p:spPr>
        <p:txBody>
          <a:bodyPr>
            <a:normAutofit/>
          </a:bodyPr>
          <a:lstStyle/>
          <a:p>
            <a:r>
              <a:rPr lang="en-US" altLang="en-US"/>
              <a:t>Major advantage of agile methods </a:t>
            </a:r>
          </a:p>
          <a:p>
            <a:pPr lvl="1"/>
            <a:r>
              <a:rPr lang="en-US" altLang="en-US"/>
              <a:t>Fast development of application software</a:t>
            </a:r>
          </a:p>
          <a:p>
            <a:r>
              <a:rPr lang="en-US" altLang="en-US"/>
              <a:t>Some risks of agile methods</a:t>
            </a:r>
          </a:p>
          <a:p>
            <a:pPr lvl="1"/>
            <a:r>
              <a:rPr lang="en-US" altLang="en-US"/>
              <a:t>Analysis phase is limited or eliminated, increasing the risk of incompatibilities</a:t>
            </a:r>
          </a:p>
          <a:p>
            <a:pPr lvl="1"/>
            <a:r>
              <a:rPr lang="en-US" altLang="en-US"/>
              <a:t>More emphasis on programming, resulting in less documentation, which may make it difficult or impossible to make later modifications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2F9407-AA7F-4896-A338-8705720D4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756" y="1853754"/>
            <a:ext cx="3509462" cy="402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16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When to Use Agile Methods</a:t>
            </a:r>
          </a:p>
        </p:txBody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When a desired system is small</a:t>
            </a:r>
          </a:p>
          <a:p>
            <a:pPr lvl="1"/>
            <a:r>
              <a:rPr lang="en-US" altLang="en-US"/>
              <a:t>Analysis is less important</a:t>
            </a:r>
          </a:p>
          <a:p>
            <a:pPr lvl="1"/>
            <a:r>
              <a:rPr lang="en-US" altLang="en-US"/>
              <a:t>Requires a smaller investment of resources</a:t>
            </a:r>
          </a:p>
          <a:p>
            <a:r>
              <a:rPr lang="en-US" altLang="en-US"/>
              <a:t>For developing user interfaces</a:t>
            </a:r>
          </a:p>
          <a:p>
            <a:r>
              <a:rPr lang="en-US" altLang="en-US"/>
              <a:t>When users cannot specify all requirements at the start of the project</a:t>
            </a:r>
          </a:p>
          <a:p>
            <a:pPr lvl="1"/>
            <a:r>
              <a:rPr lang="en-US" altLang="en-US"/>
              <a:t>They may be unfamiliar with the technology</a:t>
            </a:r>
          </a:p>
          <a:p>
            <a:pPr lvl="1"/>
            <a:r>
              <a:rPr lang="en-US" altLang="en-US"/>
              <a:t>Requirements may be difficult to conceptualize</a:t>
            </a:r>
          </a:p>
        </p:txBody>
      </p:sp>
    </p:spTree>
    <p:extLst>
      <p:ext uri="{BB962C8B-B14F-4D97-AF65-F5344CB8AC3E}">
        <p14:creationId xmlns:p14="http://schemas.microsoft.com/office/powerpoint/2010/main" val="3133227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When </a:t>
            </a:r>
            <a:r>
              <a:rPr lang="en-US" altLang="en-US" b="1"/>
              <a:t>Not</a:t>
            </a:r>
            <a:r>
              <a:rPr lang="en-US" altLang="en-US"/>
              <a:t> to Use Agile Methods</a:t>
            </a:r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 desired system is large or complex</a:t>
            </a:r>
          </a:p>
          <a:p>
            <a:pPr lvl="1"/>
            <a:r>
              <a:rPr lang="en-US" altLang="en-US"/>
              <a:t>System failure entails great financial loss</a:t>
            </a:r>
          </a:p>
          <a:p>
            <a:r>
              <a:rPr lang="en-US" altLang="en-US"/>
              <a:t>The desired system must interface with other systems</a:t>
            </a:r>
          </a:p>
          <a:p>
            <a:pPr lvl="1"/>
            <a:r>
              <a:rPr lang="en-US" altLang="en-US"/>
              <a:t>SDLC recommended for complex systems</a:t>
            </a:r>
          </a:p>
          <a:p>
            <a:pPr lvl="1"/>
            <a:r>
              <a:rPr lang="en-US" altLang="en-US"/>
              <a:t>Documentation is key for integration</a:t>
            </a:r>
          </a:p>
          <a:p>
            <a:endParaRPr lang="en-US" altLang="en-US"/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89219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32889-BCED-46BF-8BBC-3C34C8750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Trade-off IN SYSTEM DEVELOPMENT</a:t>
            </a:r>
            <a:br>
              <a:rPr lang="en-US"/>
            </a:br>
            <a:r>
              <a:rPr lang="en-US"/>
              <a:t>THE QUALITY TRIANGLE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E74E1A4-EFEF-48F4-95F6-04ED31E765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8171" y="2283619"/>
            <a:ext cx="8965871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10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Outsourcing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Outsourcing is steadily being used by organizations</a:t>
            </a:r>
          </a:p>
          <a:p>
            <a:pPr lvl="1"/>
            <a:r>
              <a:rPr lang="en-US"/>
              <a:t>Maximize their value as well as reduce costs</a:t>
            </a:r>
          </a:p>
          <a:p>
            <a:r>
              <a:rPr lang="en-US" b="1"/>
              <a:t>Outsourcing</a:t>
            </a:r>
            <a:r>
              <a:rPr lang="en-US"/>
              <a:t>: the formal business relationship to transfer internal business processes and functions to a third-party business</a:t>
            </a:r>
          </a:p>
          <a:p>
            <a:r>
              <a:rPr lang="en-US"/>
              <a:t>Many industries and businesses seek third-party outsourcing vendors to create efficiencies</a:t>
            </a:r>
          </a:p>
          <a:p>
            <a:r>
              <a:rPr lang="en-US"/>
              <a:t>Not all outsourcing initiatives are successful</a:t>
            </a:r>
          </a:p>
        </p:txBody>
      </p:sp>
    </p:spTree>
    <p:extLst>
      <p:ext uri="{BB962C8B-B14F-4D97-AF65-F5344CB8AC3E}">
        <p14:creationId xmlns:p14="http://schemas.microsoft.com/office/powerpoint/2010/main" val="142540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>
                <a:ea typeface="新細明體"/>
              </a:rPr>
              <a:t>Software</a:t>
            </a:r>
            <a:endParaRPr lang="en-US" altLang="en-US">
              <a:ea typeface="新細明體"/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/>
              <a:t>Applications</a:t>
            </a:r>
            <a:r>
              <a:rPr lang="en-US" altLang="en-US"/>
              <a:t>: computer programs that contribute to productivity</a:t>
            </a:r>
          </a:p>
          <a:p>
            <a:r>
              <a:rPr lang="en-US" altLang="en-US" b="1"/>
              <a:t>Software</a:t>
            </a:r>
            <a:r>
              <a:rPr lang="en-US" altLang="en-US"/>
              <a:t>: a series of instructions to a computer to execute processes</a:t>
            </a:r>
          </a:p>
          <a:p>
            <a:r>
              <a:rPr lang="en-US" altLang="en-US"/>
              <a:t>Two major categories of software:</a:t>
            </a:r>
          </a:p>
          <a:p>
            <a:pPr lvl="1"/>
            <a:r>
              <a:rPr lang="en-US" altLang="en-US" b="1"/>
              <a:t>Application software</a:t>
            </a:r>
            <a:r>
              <a:rPr lang="en-US" altLang="en-US"/>
              <a:t>: run specific task</a:t>
            </a:r>
          </a:p>
          <a:p>
            <a:pPr lvl="1"/>
            <a:r>
              <a:rPr lang="en-US" altLang="en-US" b="1"/>
              <a:t>System software</a:t>
            </a:r>
            <a:r>
              <a:rPr lang="en-US" altLang="en-US"/>
              <a:t>: </a:t>
            </a:r>
          </a:p>
          <a:p>
            <a:pPr lvl="2"/>
            <a:r>
              <a:rPr lang="en-US" altLang="en-US"/>
              <a:t>Enables application software to run on a computer</a:t>
            </a:r>
          </a:p>
          <a:p>
            <a:pPr lvl="2"/>
            <a:r>
              <a:rPr lang="en-US" altLang="en-US"/>
              <a:t>Manages hardware components and devices</a:t>
            </a:r>
          </a:p>
        </p:txBody>
      </p:sp>
    </p:spTree>
    <p:extLst>
      <p:ext uri="{BB962C8B-B14F-4D97-AF65-F5344CB8AC3E}">
        <p14:creationId xmlns:p14="http://schemas.microsoft.com/office/powerpoint/2010/main" val="37516041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Project Planning and Management Tools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Several tools exist to help plan and manage a development project, including IS projects</a:t>
            </a:r>
          </a:p>
          <a:p>
            <a:pPr lvl="1"/>
            <a:r>
              <a:rPr lang="en-US" altLang="en-US"/>
              <a:t>SAP project management with SAP S/4 HANA (</a:t>
            </a:r>
            <a:r>
              <a:rPr lang="en-US" altLang="en-US" err="1">
                <a:hlinkClick r:id="rId2"/>
              </a:rPr>
              <a:t>Youtube</a:t>
            </a:r>
            <a:r>
              <a:rPr lang="en-US" altLang="en-US">
                <a:hlinkClick r:id="rId2"/>
              </a:rPr>
              <a:t> Video</a:t>
            </a:r>
            <a:r>
              <a:rPr lang="en-US" altLang="en-US"/>
              <a:t>)</a:t>
            </a:r>
          </a:p>
          <a:p>
            <a:pPr lvl="2"/>
            <a:r>
              <a:rPr lang="en-US" altLang="en-US"/>
              <a:t>Helps plan investment in a new system and manage the development project and delivery</a:t>
            </a:r>
          </a:p>
          <a:p>
            <a:pPr lvl="1"/>
            <a:r>
              <a:rPr lang="en-US" altLang="en-US"/>
              <a:t>Oracle’s Primavera 6 (</a:t>
            </a:r>
            <a:r>
              <a:rPr lang="en-US" altLang="en-US" err="1">
                <a:hlinkClick r:id="rId3"/>
              </a:rPr>
              <a:t>Youtube</a:t>
            </a:r>
            <a:r>
              <a:rPr lang="en-US" altLang="en-US">
                <a:hlinkClick r:id="rId3"/>
              </a:rPr>
              <a:t> Video</a:t>
            </a:r>
            <a:r>
              <a:rPr lang="en-US" altLang="en-US"/>
              <a:t>)</a:t>
            </a:r>
          </a:p>
          <a:p>
            <a:pPr lvl="2"/>
            <a:r>
              <a:rPr lang="en-US" altLang="en-US"/>
              <a:t>Provides integrated </a:t>
            </a:r>
            <a:r>
              <a:rPr lang="en-US" altLang="en-US" b="1"/>
              <a:t>project portfolio management (PPM)</a:t>
            </a:r>
            <a:r>
              <a:rPr lang="en-US" altLang="en-US"/>
              <a:t> software</a:t>
            </a:r>
          </a:p>
        </p:txBody>
      </p:sp>
    </p:spTree>
    <p:extLst>
      <p:ext uri="{BB962C8B-B14F-4D97-AF65-F5344CB8AC3E}">
        <p14:creationId xmlns:p14="http://schemas.microsoft.com/office/powerpoint/2010/main" val="18471722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/>
              <a:t>Project Planning and Management Tools (cont'd.)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Tools </a:t>
            </a:r>
            <a:r>
              <a:rPr lang="en-US"/>
              <a:t>designed to accommodate planning and management of any type of project</a:t>
            </a:r>
          </a:p>
          <a:p>
            <a:pPr lvl="1"/>
            <a:r>
              <a:rPr lang="en-US"/>
              <a:t>Microsoft Project</a:t>
            </a:r>
            <a:endParaRPr lang="en-US" altLang="en-US"/>
          </a:p>
          <a:p>
            <a:pPr lvl="1"/>
            <a:r>
              <a:rPr lang="en-US" err="1"/>
              <a:t>AtTask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96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Programming Languages </a:t>
            </a:r>
            <a:br>
              <a:rPr lang="en-US" altLang="en-US"/>
            </a:br>
            <a:r>
              <a:rPr lang="en-US" altLang="en-US"/>
              <a:t>and Software Development Tools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1579" y="2015732"/>
            <a:ext cx="9603275" cy="3679674"/>
          </a:xfrm>
        </p:spPr>
        <p:txBody>
          <a:bodyPr>
            <a:normAutofit lnSpcReduction="10000"/>
          </a:bodyPr>
          <a:lstStyle/>
          <a:p>
            <a:r>
              <a:rPr lang="en-US" altLang="en-US"/>
              <a:t>Programs are needed for every computer operation</a:t>
            </a:r>
          </a:p>
          <a:p>
            <a:r>
              <a:rPr lang="en-US" altLang="en-US" b="1"/>
              <a:t>Programming</a:t>
            </a:r>
            <a:r>
              <a:rPr lang="en-US" altLang="en-US"/>
              <a:t>: </a:t>
            </a:r>
            <a:r>
              <a:rPr lang="en-US"/>
              <a:t>Programming is the process of creating a set of logical instructions for a digital device to follow using a programming language. The process of programming is sometimes called “coding” because the developer takes the design and encodes it into a programming language, which then runs on the computer.</a:t>
            </a:r>
            <a:endParaRPr lang="en-US" altLang="en-US"/>
          </a:p>
          <a:p>
            <a:r>
              <a:rPr lang="en-US" altLang="en-US" b="1"/>
              <a:t>Machine language</a:t>
            </a:r>
            <a:r>
              <a:rPr lang="en-US" altLang="en-US"/>
              <a:t>: the only language that  hardware understands</a:t>
            </a:r>
          </a:p>
          <a:p>
            <a:pPr lvl="1"/>
            <a:r>
              <a:rPr lang="en-US" altLang="en-US"/>
              <a:t>Consists of long strings of 0s and 1s (Binary Language) (1GLs)</a:t>
            </a:r>
          </a:p>
          <a:p>
            <a:r>
              <a:rPr lang="en-US" altLang="en-US" b="1"/>
              <a:t>Assembly language</a:t>
            </a:r>
            <a:r>
              <a:rPr lang="en-US" altLang="en-US"/>
              <a:t>: easier to program than machine language using “words” for commands (2GLs)</a:t>
            </a:r>
          </a:p>
        </p:txBody>
      </p:sp>
    </p:spTree>
    <p:extLst>
      <p:ext uri="{BB962C8B-B14F-4D97-AF65-F5344CB8AC3E}">
        <p14:creationId xmlns:p14="http://schemas.microsoft.com/office/powerpoint/2010/main" val="98136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6C11C-F0DC-46D9-BCE5-DCF78883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Programming Languages and Software Development Tools (cont'd.)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9FCFA-E3A8-4C64-8132-FE0E8E102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Third-generation languages (3GLs): known as “procedural” languages</a:t>
            </a:r>
          </a:p>
          <a:p>
            <a:pPr lvl="1"/>
            <a:r>
              <a:rPr lang="en-US" altLang="en-US"/>
              <a:t>Programmer must provide detail logical procedure</a:t>
            </a:r>
          </a:p>
          <a:p>
            <a:pPr lvl="1"/>
            <a:r>
              <a:rPr lang="en-US" altLang="en-US"/>
              <a:t>Includes languages such as COBOL, FORTRAN, BASIC, Pascal, and C</a:t>
            </a:r>
          </a:p>
          <a:p>
            <a:pPr lvl="1"/>
            <a:r>
              <a:rPr lang="en-US" altLang="en-US"/>
              <a:t>One 3GL statement = five to ten assembly language statements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59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5A35B-D68B-443C-BC8C-2BC76B23D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Programming Languages and Software Development Tools (cont'd.)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98ABE-E2FB-48DF-B3DF-7DA59A606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Fourth-generation languages (4GLs): use more English-like statements </a:t>
            </a:r>
          </a:p>
          <a:p>
            <a:pPr lvl="1"/>
            <a:r>
              <a:rPr lang="en-US" altLang="en-US"/>
              <a:t>Speed up the development process</a:t>
            </a:r>
          </a:p>
          <a:p>
            <a:pPr lvl="1"/>
            <a:r>
              <a:rPr lang="en-US" altLang="en-US"/>
              <a:t>Built around database management systems</a:t>
            </a:r>
          </a:p>
          <a:p>
            <a:pPr lvl="1"/>
            <a:r>
              <a:rPr lang="en-US" altLang="en-US"/>
              <a:t>Include many preprogrammed procedures</a:t>
            </a:r>
          </a:p>
          <a:p>
            <a:pPr lvl="1"/>
            <a:r>
              <a:rPr lang="en-US" altLang="en-US"/>
              <a:t>One 4GL statement = several 3GL statements</a:t>
            </a:r>
          </a:p>
          <a:p>
            <a:pPr lvl="1"/>
            <a:r>
              <a:rPr lang="en-US" altLang="en-US"/>
              <a:t>Structured Query Language (SQL) is an example</a:t>
            </a:r>
          </a:p>
          <a:p>
            <a:r>
              <a:rPr lang="en-US" altLang="en-US" b="1"/>
              <a:t>Debugging</a:t>
            </a:r>
            <a:r>
              <a:rPr lang="en-US" altLang="en-US"/>
              <a:t>: process of locating and fixing program errors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9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C1FF-0FD6-4B41-88CD-6C138076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Human language (Future)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FE9AD-8EAF-4064-B6E7-0EEA74CA0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Use natural language</a:t>
            </a:r>
          </a:p>
          <a:p>
            <a:r>
              <a:rPr lang="en-US"/>
              <a:t>No need to learn next syntax</a:t>
            </a:r>
          </a:p>
        </p:txBody>
      </p:sp>
    </p:spTree>
    <p:extLst>
      <p:ext uri="{BB962C8B-B14F-4D97-AF65-F5344CB8AC3E}">
        <p14:creationId xmlns:p14="http://schemas.microsoft.com/office/powerpoint/2010/main" val="1331028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72F2F-226F-49AA-9C7F-2C3232CF3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Language Translation: </a:t>
            </a:r>
            <a:br>
              <a:rPr lang="en-US" altLang="ko-KR"/>
            </a:br>
            <a:r>
              <a:rPr lang="en-US" altLang="ko-KR"/>
              <a:t>Compilers and Interpreters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71961-29EE-47BB-A7B1-0C127B01C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/>
              <a:t>Compiler</a:t>
            </a:r>
            <a:r>
              <a:rPr lang="en-US" altLang="en-US"/>
              <a:t>: translates entire source code to object code but does not execute the code</a:t>
            </a:r>
          </a:p>
          <a:p>
            <a:pPr lvl="1"/>
            <a:r>
              <a:rPr lang="en-US" altLang="en-US"/>
              <a:t>Scans for syntax errors</a:t>
            </a:r>
          </a:p>
          <a:p>
            <a:pPr lvl="1"/>
            <a:r>
              <a:rPr lang="en-US" altLang="en-US"/>
              <a:t>Generates error messages if syntax errors found</a:t>
            </a:r>
          </a:p>
          <a:p>
            <a:r>
              <a:rPr lang="en-US" altLang="en-US" b="1"/>
              <a:t>Interpreter</a:t>
            </a:r>
            <a:r>
              <a:rPr lang="en-US" altLang="en-US"/>
              <a:t>: scans one statement at a time</a:t>
            </a:r>
          </a:p>
          <a:p>
            <a:pPr lvl="1"/>
            <a:r>
              <a:rPr lang="en-US" altLang="en-US"/>
              <a:t>If error-free, interprets and executes the statement</a:t>
            </a:r>
          </a:p>
          <a:p>
            <a:pPr lvl="1"/>
            <a:r>
              <a:rPr lang="en-US" altLang="en-US"/>
              <a:t>Goes through the program until an error or end of program is encountered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89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AE9F-92F0-4D2B-B226-2297782F8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development life cycle (SDLC)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6C02F-6A94-4AD2-9BB4-B93F9FF6C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51B311-64FD-4C50-ABE9-2D68FEEF9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578" y="2015732"/>
            <a:ext cx="9603275" cy="383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3321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FA3DA4731D214AAB25C79EA7D071DF" ma:contentTypeVersion="4" ma:contentTypeDescription="Create a new document." ma:contentTypeScope="" ma:versionID="4e9bdd69f75c7cc04936d07e98a11f86">
  <xsd:schema xmlns:xsd="http://www.w3.org/2001/XMLSchema" xmlns:xs="http://www.w3.org/2001/XMLSchema" xmlns:p="http://schemas.microsoft.com/office/2006/metadata/properties" xmlns:ns2="2a3a9169-c79a-4aa8-9500-e1da1d14ad9e" targetNamespace="http://schemas.microsoft.com/office/2006/metadata/properties" ma:root="true" ma:fieldsID="c78f06ee7308bcb51ddeddbb757357ed" ns2:_="">
    <xsd:import namespace="2a3a9169-c79a-4aa8-9500-e1da1d14ad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a9169-c79a-4aa8-9500-e1da1d14a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91A663-CE86-4304-A601-AB6A01BCA05E}">
  <ds:schemaRefs>
    <ds:schemaRef ds:uri="2a3a9169-c79a-4aa8-9500-e1da1d14ad9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45FB840-D1CE-45FE-B84A-A4637591404C}">
  <ds:schemaRefs>
    <ds:schemaRef ds:uri="2a3a9169-c79a-4aa8-9500-e1da1d14ad9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5FF52C-C708-4F06-AF15-FE14A3E6DA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31</Slides>
  <Notes>11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Gallery</vt:lpstr>
      <vt:lpstr>Office Theme</vt:lpstr>
      <vt:lpstr>Chapter 5</vt:lpstr>
      <vt:lpstr>Objectives</vt:lpstr>
      <vt:lpstr>Software</vt:lpstr>
      <vt:lpstr>Programming Languages  and Software Development Tools</vt:lpstr>
      <vt:lpstr>Programming Languages and Software Development Tools (cont'd.)</vt:lpstr>
      <vt:lpstr>Programming Languages and Software Development Tools (cont'd.)</vt:lpstr>
      <vt:lpstr>Human language (Future)</vt:lpstr>
      <vt:lpstr>Language Translation:  Compilers and Interpreters</vt:lpstr>
      <vt:lpstr>System development life cycle (SDLC)</vt:lpstr>
      <vt:lpstr>analysis</vt:lpstr>
      <vt:lpstr>PowerPoint Presentation</vt:lpstr>
      <vt:lpstr>Analysis (cont'd.)</vt:lpstr>
      <vt:lpstr>Analysis (cont'd.)</vt:lpstr>
      <vt:lpstr>Analysis (cont'd.)</vt:lpstr>
      <vt:lpstr>Design</vt:lpstr>
      <vt:lpstr>Design (cont'd.)</vt:lpstr>
      <vt:lpstr>dfd</vt:lpstr>
      <vt:lpstr>Design (cont'd.)</vt:lpstr>
      <vt:lpstr>Implementation</vt:lpstr>
      <vt:lpstr>Implementation</vt:lpstr>
      <vt:lpstr>Maintenance</vt:lpstr>
      <vt:lpstr>System development methodologies (Waterfall model)</vt:lpstr>
      <vt:lpstr>System development methodologies  (Rapid application development)</vt:lpstr>
      <vt:lpstr>System development methodologies  (AGILE METHODOLOGIES)</vt:lpstr>
      <vt:lpstr>Agile Methods (cont'd.)</vt:lpstr>
      <vt:lpstr>When to Use Agile Methods</vt:lpstr>
      <vt:lpstr>When Not to Use Agile Methods</vt:lpstr>
      <vt:lpstr>Trade-off IN SYSTEM DEVELOPMENT THE QUALITY TRIANGLE</vt:lpstr>
      <vt:lpstr>Outsourcing</vt:lpstr>
      <vt:lpstr>Project Planning and Management Tools</vt:lpstr>
      <vt:lpstr>Project Planning and Management Tools (cont'd.)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yaquan xu</dc:creator>
  <cp:revision>1</cp:revision>
  <dcterms:created xsi:type="dcterms:W3CDTF">2019-09-22T01:44:27Z</dcterms:created>
  <dcterms:modified xsi:type="dcterms:W3CDTF">2019-09-22T22:42:24Z</dcterms:modified>
</cp:coreProperties>
</file>