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6"/>
  </p:notesMasterIdLst>
  <p:sldIdLst>
    <p:sldId id="256" r:id="rId5"/>
    <p:sldId id="483" r:id="rId6"/>
    <p:sldId id="275" r:id="rId7"/>
    <p:sldId id="479" r:id="rId8"/>
    <p:sldId id="276" r:id="rId9"/>
    <p:sldId id="277" r:id="rId10"/>
    <p:sldId id="278" r:id="rId11"/>
    <p:sldId id="279" r:id="rId12"/>
    <p:sldId id="280" r:id="rId13"/>
    <p:sldId id="285" r:id="rId14"/>
    <p:sldId id="258" r:id="rId15"/>
    <p:sldId id="480" r:id="rId16"/>
    <p:sldId id="263" r:id="rId17"/>
    <p:sldId id="267" r:id="rId18"/>
    <p:sldId id="259" r:id="rId19"/>
    <p:sldId id="266" r:id="rId20"/>
    <p:sldId id="272" r:id="rId21"/>
    <p:sldId id="260" r:id="rId22"/>
    <p:sldId id="262" r:id="rId23"/>
    <p:sldId id="474" r:id="rId24"/>
    <p:sldId id="481" r:id="rId25"/>
    <p:sldId id="475" r:id="rId26"/>
    <p:sldId id="476" r:id="rId27"/>
    <p:sldId id="477" r:id="rId28"/>
    <p:sldId id="295" r:id="rId29"/>
    <p:sldId id="298" r:id="rId30"/>
    <p:sldId id="299" r:id="rId31"/>
    <p:sldId id="296" r:id="rId32"/>
    <p:sldId id="297" r:id="rId33"/>
    <p:sldId id="304" r:id="rId34"/>
    <p:sldId id="301" r:id="rId35"/>
    <p:sldId id="305" r:id="rId36"/>
    <p:sldId id="341" r:id="rId37"/>
    <p:sldId id="482" r:id="rId38"/>
    <p:sldId id="348" r:id="rId39"/>
    <p:sldId id="349" r:id="rId40"/>
    <p:sldId id="350" r:id="rId41"/>
    <p:sldId id="342" r:id="rId42"/>
    <p:sldId id="351" r:id="rId43"/>
    <p:sldId id="352" r:id="rId44"/>
    <p:sldId id="343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78596" autoAdjust="0"/>
  </p:normalViewPr>
  <p:slideViewPr>
    <p:cSldViewPr snapToGrid="0">
      <p:cViewPr varScale="1">
        <p:scale>
          <a:sx n="90" d="100"/>
          <a:sy n="90" d="100"/>
        </p:scale>
        <p:origin x="13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8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dget Garner" userId="aa0a10d5-8655-44af-b885-8402df25944e" providerId="ADAL" clId="{9DB5F05C-D618-4EC4-872A-ED1E3126DB3E}"/>
    <pc:docChg chg="custSel modSld">
      <pc:chgData name="Bridget Garner" userId="aa0a10d5-8655-44af-b885-8402df25944e" providerId="ADAL" clId="{9DB5F05C-D618-4EC4-872A-ED1E3126DB3E}" dt="2022-12-02T16:09:39.983" v="0" actId="478"/>
      <pc:docMkLst>
        <pc:docMk/>
      </pc:docMkLst>
      <pc:sldChg chg="delSp">
        <pc:chgData name="Bridget Garner" userId="aa0a10d5-8655-44af-b885-8402df25944e" providerId="ADAL" clId="{9DB5F05C-D618-4EC4-872A-ED1E3126DB3E}" dt="2022-12-02T16:09:39.983" v="0" actId="478"/>
        <pc:sldMkLst>
          <pc:docMk/>
          <pc:sldMk cId="3165546515" sldId="341"/>
        </pc:sldMkLst>
        <pc:picChg chg="del">
          <ac:chgData name="Bridget Garner" userId="aa0a10d5-8655-44af-b885-8402df25944e" providerId="ADAL" clId="{9DB5F05C-D618-4EC4-872A-ED1E3126DB3E}" dt="2022-12-02T16:09:39.983" v="0" actId="478"/>
          <ac:picMkLst>
            <pc:docMk/>
            <pc:sldMk cId="3165546515" sldId="341"/>
            <ac:picMk id="1026" creationId="{3FC43398-994C-98CE-8AD3-06EBA5029FA8}"/>
          </ac:picMkLst>
        </pc:picChg>
      </pc:sldChg>
    </pc:docChg>
  </pc:docChgLst>
  <pc:docChgLst>
    <pc:chgData name="Bridget Garner" userId="aa0a10d5-8655-44af-b885-8402df25944e" providerId="ADAL" clId="{82AC580F-B91D-4FBB-8BBB-6C9EEA8DCBFA}"/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0CF15F-B7EE-4C1B-896E-D3C0B7AD88A3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2C5098-C41A-4E9E-9C51-AE0DB4B0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125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943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FF0000"/>
                </a:solidFill>
              </a:rPr>
              <a:t>Scan C19-016715?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242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105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613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2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76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77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2015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3393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4115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101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7046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00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2C5098-C41A-4E9E-9C51-AE0DB4B0C24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7641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2C5098-C41A-4E9E-9C51-AE0DB4B0C249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16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2C5098-C41A-4E9E-9C51-AE0DB4B0C249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4396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2C5098-C41A-4E9E-9C51-AE0DB4B0C249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76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684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672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012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445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155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3900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12CFE-5A8C-4CA5-8CB7-2040666F2AB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37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56014-290A-DA3A-A817-B5D4DDB474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C6C5BB-F8B8-DA02-C308-54EDA11392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AF9B78-81B2-4960-0CFE-A05A986BD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27E8F-7318-78A9-6CA6-283CB763C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86272A-9EBF-22B5-D5F3-6D8DAED9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86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6CB6B-FC67-474A-AC98-7862BE399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762EDC-89AF-CCE8-0992-F30D6680A2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FF8DB-597D-1DE3-6442-535C32DA7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CF3F39-E688-32C6-605B-E43ABE4DE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9624F3-81C3-867E-AAA1-B69C8F221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980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3B7C10-5B7C-0A47-471E-2986E52959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EDEE93-9E73-4983-A35D-02E34C062B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9D58F-ECEE-6D59-C036-CE533CE9D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8C8BB-3589-4FEE-FF14-176C5EA90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6BD86F-EFE9-7A7A-798F-84C196171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0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0CDC9-0A13-B50B-F513-B5644DD76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B2B8B-3B4D-E2C5-9C7A-2F40352CF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EE631-FF35-88EF-FDEF-432F0F9EE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4D590-266B-E39A-B15B-7C3051E22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D1AB1-4401-CFF0-A65E-3AD2FD629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1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52F3C-9034-4F72-37AE-E63A303AA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4A24D-AE68-D7BC-D743-B5A42C78B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32419-8B6E-9B70-F160-93CCA6881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0677DE-8424-654F-1118-96C6EADA3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428F8C-3260-AA97-7982-CDF9E8725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6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73909-5C51-AC03-EE48-07EEE2E78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3FF738-2A28-453A-264F-13789BBE06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3D57C9-C029-B6C4-9E4D-B5FF32D486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E8D010-E57F-19B7-B196-195F778F1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3201D5-B0EB-C8E3-4CFD-E98684C69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EF0972-C0EA-CFB3-6026-CABC204FB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11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A8EBC-C5F1-E039-D74C-10BBDCC64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D2939-38A3-A7BF-ADC3-9E94C74C1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1A5F17-B6F0-64B8-CF30-C4523AF6B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EC8729-6AAF-53D7-3FA6-A5314E6853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3F96BA-7406-1131-F954-FA36041B41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35ABD6-2A5C-9A0E-222E-7BAB287BF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444DA4-8FD9-5E2F-5A74-1440BAC47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A6650B-4409-4DF4-55F2-B5A53B246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154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B06AD-CFE9-2914-9070-E3B44B324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5F3EF2-05E5-FB73-C7B0-05A3FA5FE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1B007F-4668-9549-423B-305B21A2B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12C3A-A436-7DF7-B163-76B6E1DC4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792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E535D8-F7D7-ADDF-642F-AB20BF05F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BBBEFA-D8FE-17D2-0979-B127B0163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31A5A-4A89-ACB9-7364-7A3A5E4A5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973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921FA-0550-AEDC-388B-AF6A936FE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B49B2-6B2F-86DB-E511-63068EFC9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28B65E-3D77-FA53-9565-EBA19008F3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677772-0B35-C579-676A-D12EE01CA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66604E-007F-5427-8044-B69E97A87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CFA0EF-F2D1-FD8F-01F7-A8E912FE6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67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46A9-9777-7102-5274-0B7A25EA0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215816-9E28-00BB-0BB7-9845D0711C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CA2CC4-56CB-95FB-33F2-6D9DDA19FD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A9C6AA-B3FD-8814-CB4C-396EE723A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7855B3-B19D-2FD5-323C-FCD5AB496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B373D-B777-4E1D-3724-F59E28EC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19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A23EB3-FACF-2562-2C84-F696760E2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AFBB41-4383-51B5-58F3-CFD5F1B66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A944D-8A6F-FE7E-F755-55EBD74EBD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C3751-D8E0-4B4B-8F57-C1A609A8E867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E906DC-F656-5526-5BE4-DBFFF4DB02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1F592-090F-BED1-E5B8-777A6CA32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184CF-73BD-4426-9D4A-E1A3EAABD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495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creativecommons.org/licenses/by-nc/4.0/?ref=chooser-v1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clinpath.com/hematology/leukogram-changes/leukocytes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Electrophoretic%20patterns" TargetMode="External"/><Relationship Id="rId4" Type="http://schemas.openxmlformats.org/officeDocument/2006/relationships/hyperlink" Target="https://eclinpath.com/chemistry/proteins/globulins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5" Type="http://schemas.openxmlformats.org/officeDocument/2006/relationships/slide" Target="slide25.xml"/><Relationship Id="rId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eclinpath.com/cytology/cytology-interpretation/" TargetMode="External"/><Relationship Id="rId2" Type="http://schemas.openxmlformats.org/officeDocument/2006/relationships/hyperlink" Target="https://eclinpath.com/hematology/leukogram-changes/leukocyt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spca.org/angell_services/color-atlas-of-canine-lymph-node-cytology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eclinpath.com/chemistry/energy-metabolism/glucose/" TargetMode="External"/><Relationship Id="rId2" Type="http://schemas.openxmlformats.org/officeDocument/2006/relationships/hyperlink" Target="https://eclinpath.com/chemistry/liver/liver-injury/alanine-aminotransferas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spca.org/angell_services/color-atlas-of-canine-lymph-node-cytology/" TargetMode="External"/><Relationship Id="rId5" Type="http://schemas.openxmlformats.org/officeDocument/2006/relationships/hyperlink" Target="https://eclinpath.com/cytology/cytology-interpretation/" TargetMode="External"/><Relationship Id="rId4" Type="http://schemas.openxmlformats.org/officeDocument/2006/relationships/hyperlink" Target="https://eclinpath.com/hematology/anemia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eclinpath.com/chemistry/techniques/#Total_protein_electrophoresis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clinpath.com/hemostasis/disorders/platelet-numbers/" TargetMode="External"/><Relationship Id="rId2" Type="http://schemas.openxmlformats.org/officeDocument/2006/relationships/hyperlink" Target="https://eclinpath.com/hematology/anemi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spca.org/angell_services/color-atlas-of-canine-lymph-node-cytology/" TargetMode="External"/><Relationship Id="rId5" Type="http://schemas.openxmlformats.org/officeDocument/2006/relationships/hyperlink" Target="https://eclinpath.com/cytology/" TargetMode="External"/><Relationship Id="rId4" Type="http://schemas.openxmlformats.org/officeDocument/2006/relationships/hyperlink" Target="https://eclinpath.com/hematology/leukogram-changes/leukocyte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6C121-AE74-D462-D42C-E13335C73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Level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D8E389-0EE1-A605-D689-BA8CB4C0AC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954" y="6177516"/>
            <a:ext cx="10497879" cy="483781"/>
          </a:xfrm>
        </p:spPr>
        <p:txBody>
          <a:bodyPr/>
          <a:lstStyle/>
          <a:p>
            <a:r>
              <a:rPr lang="en-US" dirty="0"/>
              <a:t>This work is licensed under </a:t>
            </a:r>
            <a:r>
              <a:rPr lang="en-US" dirty="0">
                <a:hlinkClick r:id="rId2"/>
              </a:rPr>
              <a:t>Attribution-</a:t>
            </a:r>
            <a:r>
              <a:rPr lang="en-US" dirty="0" err="1">
                <a:hlinkClick r:id="rId2"/>
              </a:rPr>
              <a:t>NonCommercial</a:t>
            </a:r>
            <a:r>
              <a:rPr lang="en-US" dirty="0">
                <a:hlinkClick r:id="rId2"/>
              </a:rPr>
              <a:t> 4.0 International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674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A8BBB4-DBF1-477C-A1F3-CEC27E122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906" y="55202"/>
            <a:ext cx="6845595" cy="1325563"/>
          </a:xfrm>
        </p:spPr>
        <p:txBody>
          <a:bodyPr/>
          <a:lstStyle/>
          <a:p>
            <a:r>
              <a:rPr lang="en-US" dirty="0"/>
              <a:t>Turner additional diagnostics</a:t>
            </a:r>
          </a:p>
        </p:txBody>
      </p:sp>
      <p:pic>
        <p:nvPicPr>
          <p:cNvPr id="3" name="Picture 2" descr="This is an excerpt of a flow cytometry report.  This report shows &gt;97% of all cells in the lymph node are intermediate to large B cells.  B cell lymphoma with a hematogenous phase is diagnosed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698" y="1226308"/>
            <a:ext cx="7585252" cy="5576490"/>
          </a:xfrm>
          <a:prstGeom prst="rect">
            <a:avLst/>
          </a:prstGeom>
        </p:spPr>
      </p:pic>
      <p:pic>
        <p:nvPicPr>
          <p:cNvPr id="7" name="Graphic 6" descr="Arrow Horizontal U turn">
            <a:hlinkClick r:id="rId3" action="ppaction://hlinksldjump"/>
            <a:extLst>
              <a:ext uri="{FF2B5EF4-FFF2-40B4-BE49-F238E27FC236}">
                <a16:creationId xmlns:a16="http://schemas.microsoft.com/office/drawing/2014/main" id="{F8A26F6C-AF2E-4B61-9C4C-32F342AF5E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18875" y="588512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0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AFD40-6371-49C7-A289-01BD3A3D5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223" y="162995"/>
            <a:ext cx="10515600" cy="13255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3600" dirty="0"/>
              <a:t>Buddy signalment and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2FEB5-5D12-4C89-B5E9-6354B3F8E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8558"/>
            <a:ext cx="10515600" cy="4688405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Buddy, 10y/o M/N mixed breed dog</a:t>
            </a:r>
          </a:p>
          <a:p>
            <a:pPr>
              <a:spcAft>
                <a:spcPts val="600"/>
              </a:spcAft>
            </a:pPr>
            <a:r>
              <a:rPr lang="en-US" dirty="0"/>
              <a:t>Presented for a senior wellness exam. </a:t>
            </a:r>
          </a:p>
          <a:p>
            <a:pPr>
              <a:spcAft>
                <a:spcPts val="600"/>
              </a:spcAft>
            </a:pPr>
            <a:r>
              <a:rPr lang="en-US" dirty="0"/>
              <a:t>History of limping on left hind leg and bad breath. Owner requested evaluation to see if Casanova needs a dental cleaning. </a:t>
            </a:r>
          </a:p>
          <a:p>
            <a:pPr>
              <a:spcAft>
                <a:spcPts val="600"/>
              </a:spcAft>
            </a:pPr>
            <a:r>
              <a:rPr lang="en-US" dirty="0"/>
              <a:t>No c/s/v/d, on monthly heartworm/flea/tick prevention.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893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99D32-DAF5-4356-8EDB-81B59B10B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Buddy physical examination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DD0BB-1EF0-40E5-9801-77C12A75A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dirty="0"/>
              <a:t>Abnormal physical exam findings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Diffuse moderate to severe gingivitis.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Pain on extension/flexion of left hind limb localized to the left stifle.</a:t>
            </a:r>
          </a:p>
          <a:p>
            <a:pPr>
              <a:spcAft>
                <a:spcPts val="600"/>
              </a:spcAft>
            </a:pPr>
            <a:r>
              <a:rPr lang="en-US" dirty="0"/>
              <a:t> Samples submitted for a CBC, biochemical profile, and T4.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096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825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Buddy CBC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/>
          </p:cNvGraphicFramePr>
          <p:nvPr/>
        </p:nvGraphicFramePr>
        <p:xfrm>
          <a:off x="1101825" y="1523305"/>
          <a:ext cx="9988350" cy="46116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70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8474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794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10^6/µl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5.90 - 8.66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5057428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HGB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13.7 - 20.7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341215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HCT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42.2 - 59.8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947333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MCV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63.9 - 75.4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699688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21.9 - 26.2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29124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MCHC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33.0 - 35.0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871647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11.2 - 13.2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4392009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Platelets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226 - 424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96548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MPV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8.9 - 14.4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7302404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PDW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39.9 - 67.2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64258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0.15 - 0.45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6040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7672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825" y="42892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Buddy CBC continued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6810329"/>
              </p:ext>
            </p:extLst>
          </p:nvPr>
        </p:nvGraphicFramePr>
        <p:xfrm>
          <a:off x="1101825" y="1523305"/>
          <a:ext cx="9988350" cy="4790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70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9055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794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4.200 - 12.900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5057428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Segmented Neutrophils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2.700 - 8.500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341215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Band Neutrophils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0.000 - 0.300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947333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Lymphocytes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0.500 - 4.100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699688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Monocytes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0.100 - 1.000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29124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Eosinophils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0.000 - 1.200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871647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Basophils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0.000 - 0.045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4392009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0.000 - 0.000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96548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Nucleated RBC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/100 WBC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0 - 5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7302404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Platelet Estimate</a:t>
                      </a: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Platelets appear adequate Shift Platelets FEW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64258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RBC Morphology</a:t>
                      </a: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SLIGHT ANISOCYTOSIS, SLIGHT POLYCHROMASIA, SLIGHT HYPOCHROMIA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56040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328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217" y="513981"/>
            <a:ext cx="10515600" cy="464215"/>
          </a:xfrm>
        </p:spPr>
        <p:txBody>
          <a:bodyPr>
            <a:noAutofit/>
          </a:bodyPr>
          <a:lstStyle/>
          <a:p>
            <a:r>
              <a:rPr lang="en-US" sz="3600" dirty="0"/>
              <a:t>Buddy biochemical profile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1612745"/>
              </p:ext>
            </p:extLst>
          </p:nvPr>
        </p:nvGraphicFramePr>
        <p:xfrm>
          <a:off x="1186467" y="1371712"/>
          <a:ext cx="9988350" cy="46116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70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8474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794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Potassium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mmol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3.7-5.1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25057428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Sodium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mmol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143 - 150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341215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Chloride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mmol/L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106 - 114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947333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Bicarbonate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mmol/L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16 - 25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699688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Anion Gap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mmol/L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17 - 27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29124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Urea Nitrogen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9-28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871647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Creatinine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0.6 - 1.3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4392009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Protein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5.4 - 7.1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96548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Albumin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3.3 - 4.2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7302404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Globulin (Calculated)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1.8 - 3.0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64258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A/G ratio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1.2 - 2.0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6040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86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21" y="246755"/>
            <a:ext cx="10515600" cy="464215"/>
          </a:xfrm>
        </p:spPr>
        <p:txBody>
          <a:bodyPr>
            <a:noAutofit/>
          </a:bodyPr>
          <a:lstStyle/>
          <a:p>
            <a:r>
              <a:rPr lang="en-US" sz="3600" dirty="0"/>
              <a:t>Buddy biochemical profile continued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8676350"/>
              </p:ext>
            </p:extLst>
          </p:nvPr>
        </p:nvGraphicFramePr>
        <p:xfrm>
          <a:off x="1254636" y="967676"/>
          <a:ext cx="9988350" cy="3462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70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8474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Phos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U/L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13 - 102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3046107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U/L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12 - 106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6830103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Glucose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76 - 120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3765359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Calcium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9.5 - 11.2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2003076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Phosphorus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2.7 - 5.2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009373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Magnesium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1.8 - 2.4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14963445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Cholesterol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109 - 345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17388448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Bilirubin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0.00 - 0.20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6018486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2968510"/>
              </p:ext>
            </p:extLst>
          </p:nvPr>
        </p:nvGraphicFramePr>
        <p:xfrm>
          <a:off x="1260745" y="4944252"/>
          <a:ext cx="998224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6448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6448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6448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6448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6448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T4-Antech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µg/dL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0.8 - 3.5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5057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041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47CB-003B-48E9-BA89-A1A81724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Buddy blood smear review, high numbers of lymphocytes with the morphology below were identified:</a:t>
            </a:r>
            <a:br>
              <a:rPr lang="en-US" sz="3600" dirty="0"/>
            </a:br>
            <a:endParaRPr lang="en-US" sz="3600" dirty="0"/>
          </a:p>
        </p:txBody>
      </p:sp>
      <p:graphicFrame>
        <p:nvGraphicFramePr>
          <p:cNvPr id="4" name="Object 3" descr="This image shows a lymphocyte with cytoplasmic granules.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964849"/>
              </p:ext>
            </p:extLst>
          </p:nvPr>
        </p:nvGraphicFramePr>
        <p:xfrm>
          <a:off x="3841107" y="2213811"/>
          <a:ext cx="3682709" cy="3559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4" imgW="4572000" imgH="4419360" progId="Photoshop.Image.16">
                  <p:embed/>
                </p:oleObj>
              </mc:Choice>
              <mc:Fallback>
                <p:oleObj name="Image" r:id="rId4" imgW="4572000" imgH="4419360" progId="Photoshop.Image.16">
                  <p:embed/>
                  <p:pic>
                    <p:nvPicPr>
                      <p:cNvPr id="4" name="Object 3" descr="This image shows a lymphocyte with cytoplasmic granules.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41107" y="2213811"/>
                        <a:ext cx="3682709" cy="3559952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2660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47CB-003B-48E9-BA89-A1A81724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Buddy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E7E98-8084-497A-B483-7BCF8FABE4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eClinpath</a:t>
            </a:r>
          </a:p>
          <a:p>
            <a:pPr lvl="1"/>
            <a:r>
              <a:rPr lang="en-US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Leukogram changes</a:t>
            </a:r>
            <a:endParaRPr lang="en-US" dirty="0">
              <a:solidFill>
                <a:srgbClr val="0070C0"/>
              </a:solidFill>
            </a:endParaRPr>
          </a:p>
          <a:p>
            <a:pPr lvl="1"/>
            <a:r>
              <a:rPr lang="en-US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Globulins</a:t>
            </a:r>
            <a:endParaRPr lang="en-US" dirty="0">
              <a:solidFill>
                <a:srgbClr val="0070C0"/>
              </a:solidFill>
            </a:endParaRPr>
          </a:p>
          <a:p>
            <a:pPr lvl="1"/>
            <a:r>
              <a:rPr lang="en-US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Electrophoretic patterns</a:t>
            </a:r>
            <a:endParaRPr lang="en-US" dirty="0">
              <a:solidFill>
                <a:srgbClr val="0070C0"/>
              </a:solidFill>
            </a:endParaRPr>
          </a:p>
          <a:p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700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44341-F265-4674-A205-B60184B3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489" y="195004"/>
            <a:ext cx="10515600" cy="442949"/>
          </a:xfrm>
        </p:spPr>
        <p:txBody>
          <a:bodyPr>
            <a:noAutofit/>
          </a:bodyPr>
          <a:lstStyle/>
          <a:p>
            <a:r>
              <a:rPr lang="en-US" sz="3600" dirty="0"/>
              <a:t>Buddy additional diagnostics</a:t>
            </a:r>
          </a:p>
        </p:txBody>
      </p:sp>
      <p:pic>
        <p:nvPicPr>
          <p:cNvPr id="9" name="Picture 8" descr="This is an image of a flow cytometry report indicating that intermediate T cells predominated in the blood.  Testing for Ehrlichia canis was performed (and negative), so the results were diagnostic of T cell chronic lymphocytic leukemia."/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838200" y="808074"/>
            <a:ext cx="7369436" cy="5800799"/>
          </a:xfrm>
          <a:prstGeom prst="rect">
            <a:avLst/>
          </a:prstGeom>
        </p:spPr>
      </p:pic>
      <p:pic>
        <p:nvPicPr>
          <p:cNvPr id="4" name="Graphic 3" descr="Arrow Horizontal U turn">
            <a:hlinkClick r:id="rId3" action="ppaction://hlinksldjump"/>
            <a:extLst>
              <a:ext uri="{FF2B5EF4-FFF2-40B4-BE49-F238E27FC236}">
                <a16:creationId xmlns:a16="http://schemas.microsoft.com/office/drawing/2014/main" id="{30026FA8-BD6E-4595-ACFA-B04098A1A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18875" y="588512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085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36941-6FAE-426C-B741-A3B51E356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 3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5CFB7-24ED-415C-9FDC-9211CF4173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Turner (dog)</a:t>
            </a:r>
            <a:endParaRPr lang="en-US" dirty="0"/>
          </a:p>
          <a:p>
            <a:r>
              <a:rPr lang="en-US" dirty="0">
                <a:hlinkClick r:id="rId3" action="ppaction://hlinksldjump"/>
              </a:rPr>
              <a:t>Buddy (dog)</a:t>
            </a:r>
            <a:endParaRPr lang="en-US" dirty="0"/>
          </a:p>
          <a:p>
            <a:r>
              <a:rPr lang="en-US" dirty="0">
                <a:hlinkClick r:id="rId4" action="ppaction://hlinksldjump"/>
              </a:rPr>
              <a:t>Cookie (dog)</a:t>
            </a:r>
            <a:endParaRPr lang="en-US" dirty="0"/>
          </a:p>
          <a:p>
            <a:r>
              <a:rPr lang="en-US" dirty="0">
                <a:hlinkClick r:id="rId5" action="ppaction://hlinksldjump"/>
              </a:rPr>
              <a:t>Cleopatra (cat)</a:t>
            </a:r>
            <a:endParaRPr lang="en-US" dirty="0"/>
          </a:p>
          <a:p>
            <a:r>
              <a:rPr lang="en-US" dirty="0" err="1">
                <a:hlinkClick r:id="rId6" action="ppaction://hlinksldjump"/>
              </a:rPr>
              <a:t>Dutchess</a:t>
            </a:r>
            <a:r>
              <a:rPr lang="en-US" dirty="0">
                <a:hlinkClick r:id="rId6" action="ppaction://hlinksldjump"/>
              </a:rPr>
              <a:t> (dog)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3206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AFD40-6371-49C7-A289-01BD3A3D5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223" y="162995"/>
            <a:ext cx="10515600" cy="13255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3600" dirty="0"/>
              <a:t>Cookie signalment and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2FEB5-5D12-4C89-B5E9-6354B3F8E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8558"/>
            <a:ext cx="10515600" cy="4688405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Cookie, 9y/o F/S Golden Retriever</a:t>
            </a:r>
          </a:p>
          <a:p>
            <a:pPr>
              <a:spcAft>
                <a:spcPts val="600"/>
              </a:spcAft>
            </a:pPr>
            <a:r>
              <a:rPr lang="en-US" dirty="0"/>
              <a:t>Presented clinically asymptomatic for a geriatric wellness examination.</a:t>
            </a:r>
          </a:p>
          <a:p>
            <a:pPr>
              <a:spcAft>
                <a:spcPts val="600"/>
              </a:spcAft>
            </a:pPr>
            <a:r>
              <a:rPr lang="en-US" dirty="0"/>
              <a:t>No c/s/v/d, on monthly heartworm/flea/tick prevention. </a:t>
            </a:r>
          </a:p>
          <a:p>
            <a:pPr>
              <a:spcAft>
                <a:spcPts val="600"/>
              </a:spcAft>
            </a:pPr>
            <a:r>
              <a:rPr lang="en-US" dirty="0"/>
              <a:t>Enlarged right submandibular and left popliteal lymph nodes palpated on exam. </a:t>
            </a:r>
          </a:p>
          <a:p>
            <a:pPr>
              <a:spcAft>
                <a:spcPts val="600"/>
              </a:spcAft>
            </a:pPr>
            <a:r>
              <a:rPr lang="en-US" dirty="0"/>
              <a:t>Point of care complete blood count and biochemical profile WNL.  </a:t>
            </a:r>
          </a:p>
          <a:p>
            <a:pPr>
              <a:spcAft>
                <a:spcPts val="600"/>
              </a:spcAft>
            </a:pPr>
            <a:r>
              <a:rPr lang="en-US" dirty="0"/>
              <a:t>Aspirates of peripheral lymph nodes submitted for cytology.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116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25B20-7E89-48BB-8DAD-DEE648F88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Cookie physical examination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853C1-1CFA-4FC0-B7F4-14C3682205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dirty="0"/>
              <a:t>Enlarged right submandibular and left popliteal lymph nodes palpated on exam. </a:t>
            </a:r>
          </a:p>
          <a:p>
            <a:pPr>
              <a:spcAft>
                <a:spcPts val="600"/>
              </a:spcAft>
            </a:pPr>
            <a:r>
              <a:rPr lang="en-US" dirty="0"/>
              <a:t>Point of care complete blood count and biochemical profile WNL.  </a:t>
            </a:r>
          </a:p>
          <a:p>
            <a:pPr>
              <a:spcAft>
                <a:spcPts val="600"/>
              </a:spcAft>
            </a:pPr>
            <a:r>
              <a:rPr lang="en-US" dirty="0"/>
              <a:t>Aspirates of peripheral lymph nodes submitted for cytology.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2838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47CB-003B-48E9-BA89-A1A817240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113" y="7316"/>
            <a:ext cx="4504519" cy="1709189"/>
          </a:xfrm>
        </p:spPr>
        <p:txBody>
          <a:bodyPr>
            <a:normAutofit/>
          </a:bodyPr>
          <a:lstStyle/>
          <a:p>
            <a:r>
              <a:rPr lang="en-US" sz="3600" dirty="0"/>
              <a:t>Cookie lymph node cytology</a:t>
            </a:r>
          </a:p>
        </p:txBody>
      </p:sp>
      <p:pic>
        <p:nvPicPr>
          <p:cNvPr id="8" name="Picture 1" descr="This is a microscopic image of a lymph node aspirate containing intermediate lymphocytes with unipolar cytoplasmic tails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632" y="245524"/>
            <a:ext cx="7120287" cy="62316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94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47CB-003B-48E9-BA89-A1A81724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Cookie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E7E98-8084-497A-B483-7BCF8FABE4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eClinpath</a:t>
            </a:r>
            <a:endParaRPr lang="en-US" dirty="0">
              <a:hlinkClick r:id="rId2"/>
            </a:endParaRPr>
          </a:p>
          <a:p>
            <a:pPr lvl="1"/>
            <a:r>
              <a:rPr lang="en-US" dirty="0">
                <a:hlinkClick r:id="rId3"/>
              </a:rPr>
              <a:t>Cytology interpretation</a:t>
            </a:r>
            <a:endParaRPr lang="en-US" dirty="0">
              <a:hlinkClick r:id="" action="ppaction://noaction"/>
            </a:endParaRPr>
          </a:p>
          <a:p>
            <a:endParaRPr lang="en-US" dirty="0">
              <a:hlinkClick r:id="" action="ppaction://noaction"/>
            </a:endParaRPr>
          </a:p>
          <a:p>
            <a:r>
              <a:rPr lang="en-US" dirty="0" err="1">
                <a:hlinkClick r:id="rId4"/>
              </a:rPr>
              <a:t>mspca</a:t>
            </a:r>
            <a:r>
              <a:rPr lang="en-US" dirty="0">
                <a:hlinkClick r:id="rId4"/>
              </a:rPr>
              <a:t> </a:t>
            </a:r>
            <a:r>
              <a:rPr lang="en-US" dirty="0" err="1">
                <a:hlinkClick r:id="rId4"/>
              </a:rPr>
              <a:t>angell</a:t>
            </a:r>
            <a:r>
              <a:rPr lang="en-US" dirty="0">
                <a:hlinkClick r:id="rId4"/>
              </a:rPr>
              <a:t> lymph node cytology atlas</a:t>
            </a:r>
            <a:endParaRPr lang="en-US" dirty="0">
              <a:hlinkClick r:id="" action="ppaction://noaction"/>
            </a:endParaRPr>
          </a:p>
          <a:p>
            <a:endParaRPr lang="en-US" dirty="0"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val="42855834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44341-F265-4674-A205-B60184B3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681" y="210205"/>
            <a:ext cx="11287076" cy="500735"/>
          </a:xfrm>
        </p:spPr>
        <p:txBody>
          <a:bodyPr>
            <a:noAutofit/>
          </a:bodyPr>
          <a:lstStyle/>
          <a:p>
            <a:r>
              <a:rPr lang="en-US" sz="3600" dirty="0"/>
              <a:t>Cookie additional diagnostics- flow cytometry</a:t>
            </a:r>
          </a:p>
        </p:txBody>
      </p:sp>
      <p:sp>
        <p:nvSpPr>
          <p:cNvPr id="4" name="Rectangle 3"/>
          <p:cNvSpPr/>
          <p:nvPr/>
        </p:nvSpPr>
        <p:spPr>
          <a:xfrm>
            <a:off x="854764" y="1446436"/>
            <a:ext cx="1041620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Flow cytometry performed on an aspirate of the left submandibular lymph node identified a population of intermediately sized lymphocytes comprising ~89% of the lymphocyte population that label CD3+CD5brightCD8+CD21dimCD25+MHCII+CD45- .</a:t>
            </a:r>
          </a:p>
          <a:p>
            <a:endParaRPr lang="en-US" sz="2400" dirty="0"/>
          </a:p>
          <a:p>
            <a:r>
              <a:rPr lang="en-US" sz="2400" dirty="0"/>
              <a:t>Lower percentages of small to intermediate CD45+ T-helper and cytotoxic lymphocytes and B-cells are identified. </a:t>
            </a:r>
          </a:p>
          <a:p>
            <a:endParaRPr lang="en-US" sz="2400" dirty="0"/>
          </a:p>
          <a:p>
            <a:r>
              <a:rPr lang="en-US" sz="2400" dirty="0"/>
              <a:t>Flow cytometry and cytology findings are consistent with a typically indolent subtype of lymphoma in dogs called T-Zone lymphoma/leukemia (TZL). </a:t>
            </a:r>
          </a:p>
          <a:p>
            <a:endParaRPr lang="en-US" sz="2400" dirty="0"/>
          </a:p>
        </p:txBody>
      </p:sp>
      <p:pic>
        <p:nvPicPr>
          <p:cNvPr id="5" name="Graphic 4" descr="Arrow Horizontal U turn">
            <a:hlinkClick r:id="rId3" action="ppaction://hlinksldjump"/>
            <a:extLst>
              <a:ext uri="{FF2B5EF4-FFF2-40B4-BE49-F238E27FC236}">
                <a16:creationId xmlns:a16="http://schemas.microsoft.com/office/drawing/2014/main" id="{E28F634C-F722-4692-9FDF-DCC55F581A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18875" y="588512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606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34C1A-F702-40B2-B916-A2A2F7B2A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Cleopatra signalment and history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Cleopatra, 9y/o F/S DSH</a:t>
            </a:r>
          </a:p>
          <a:p>
            <a:pPr>
              <a:lnSpc>
                <a:spcPct val="100000"/>
              </a:lnSpc>
            </a:pPr>
            <a:r>
              <a:rPr lang="en-US" dirty="0"/>
              <a:t>History of diarrhea well controlled with a hypoallergenic diet.</a:t>
            </a:r>
          </a:p>
          <a:p>
            <a:pPr>
              <a:lnSpc>
                <a:spcPct val="100000"/>
              </a:lnSpc>
            </a:pPr>
            <a:r>
              <a:rPr lang="en-US" dirty="0"/>
              <a:t>Recent episode of diarrhea that would not resolve.</a:t>
            </a:r>
          </a:p>
          <a:p>
            <a:pPr>
              <a:lnSpc>
                <a:spcPct val="100000"/>
              </a:lnSpc>
            </a:pPr>
            <a:r>
              <a:rPr lang="en-US" dirty="0"/>
              <a:t>0.5lb weight loss since last visit 6 months prior.</a:t>
            </a:r>
            <a:endParaRPr lang="en-US" b="1" dirty="0">
              <a:solidFill>
                <a:srgbClr val="00009E"/>
              </a:solidFill>
            </a:endParaRPr>
          </a:p>
          <a:p>
            <a:pPr>
              <a:lnSpc>
                <a:spcPct val="100000"/>
              </a:lnSpc>
            </a:pPr>
            <a:r>
              <a:rPr lang="en-US" dirty="0"/>
              <a:t>Samples submitted for CBC, biochemical profile, and T4.</a:t>
            </a:r>
          </a:p>
          <a:p>
            <a:pPr>
              <a:lnSpc>
                <a:spcPct val="100000"/>
              </a:lnSpc>
            </a:pPr>
            <a:r>
              <a:rPr lang="en-US" dirty="0"/>
              <a:t>An IDEXX </a:t>
            </a:r>
            <a:r>
              <a:rPr lang="en-US" dirty="0" err="1"/>
              <a:t>FeLV</a:t>
            </a:r>
            <a:r>
              <a:rPr lang="en-US" dirty="0"/>
              <a:t>/FIV/HW SNAP test was performed in-house and was negative.</a:t>
            </a:r>
          </a:p>
          <a:p>
            <a:pPr>
              <a:lnSpc>
                <a:spcPct val="100000"/>
              </a:lnSpc>
            </a:pPr>
            <a:r>
              <a:rPr lang="en-US" dirty="0"/>
              <a:t>Abdominal ultrasound was recommended pending blood work results.</a:t>
            </a:r>
          </a:p>
        </p:txBody>
      </p:sp>
    </p:spTree>
    <p:extLst>
      <p:ext uri="{BB962C8B-B14F-4D97-AF65-F5344CB8AC3E}">
        <p14:creationId xmlns:p14="http://schemas.microsoft.com/office/powerpoint/2010/main" val="34722500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575" y="407656"/>
            <a:ext cx="10515600" cy="676866"/>
          </a:xfrm>
        </p:spPr>
        <p:txBody>
          <a:bodyPr>
            <a:normAutofit/>
          </a:bodyPr>
          <a:lstStyle/>
          <a:p>
            <a:r>
              <a:rPr lang="en-US" sz="3600" dirty="0"/>
              <a:t>Cleopatra CBC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389575"/>
              </p:ext>
            </p:extLst>
          </p:nvPr>
        </p:nvGraphicFramePr>
        <p:xfrm>
          <a:off x="1101825" y="1416979"/>
          <a:ext cx="9988350" cy="3842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70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8474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794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10^6/µl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6.00 – 10.00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5057428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HGB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9.5-15.0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341215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HCT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29.0-45.0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947333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MCV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41.0-58.0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699688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11.0-17.5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29124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MCHC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29.0-36.0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871647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Platelets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170-600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96548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Platelet Estimate</a:t>
                      </a: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Platelets appear adequate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10443130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RBC Morphology</a:t>
                      </a: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SLIGHT ANISOCYTOSIS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51516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310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575" y="280065"/>
            <a:ext cx="10515600" cy="761926"/>
          </a:xfrm>
        </p:spPr>
        <p:txBody>
          <a:bodyPr>
            <a:normAutofit/>
          </a:bodyPr>
          <a:lstStyle/>
          <a:p>
            <a:r>
              <a:rPr lang="en-US" sz="3600" dirty="0"/>
              <a:t>Cleopatra CBC continued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/>
          </p:cNvGraphicFramePr>
          <p:nvPr/>
        </p:nvGraphicFramePr>
        <p:xfrm>
          <a:off x="1101825" y="1374449"/>
          <a:ext cx="9988350" cy="4021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70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9055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794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4.200 – 15.600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5057428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Segmented Neutrophils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2.500 - 12.500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341215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Band Neutrophils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0.000 - 0.300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947333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Lymphocytes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1.500 – 7.000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699688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Monocytes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0.100 – 0.850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29124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Eosinophils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0.000 - 1.500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871647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Basophils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0.000 - 0.045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4392009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0.000 - 0.000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96548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Nucleated RBC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/100 WBC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0 - 5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73024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62913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92" y="301330"/>
            <a:ext cx="10515600" cy="464215"/>
          </a:xfrm>
        </p:spPr>
        <p:txBody>
          <a:bodyPr>
            <a:noAutofit/>
          </a:bodyPr>
          <a:lstStyle/>
          <a:p>
            <a:r>
              <a:rPr lang="en-US" sz="3600" dirty="0"/>
              <a:t>Cleopatra biochemical profile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22842" y="1275908"/>
          <a:ext cx="9988350" cy="4226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70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8474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794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Potassium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mmol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3.9-5.3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25057428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Sodium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mmol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147 - 156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341215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Chloride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mmol/L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111-125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947333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Bicarbonate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mmol/L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13 - 25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699688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Urea Nitrogen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15-34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871647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Creatinine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0.8-2.3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4392009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Protein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 – 8.5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96548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Albumin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 – 3.9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7302404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Globulin (Calculated)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3.0-5.6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64258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A/G ratio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0.4-0.8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6040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80952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796" y="246755"/>
            <a:ext cx="10515600" cy="464215"/>
          </a:xfrm>
        </p:spPr>
        <p:txBody>
          <a:bodyPr>
            <a:noAutofit/>
          </a:bodyPr>
          <a:lstStyle/>
          <a:p>
            <a:r>
              <a:rPr lang="en-US" sz="3600" dirty="0"/>
              <a:t>Cleopatra biochemical profile continued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9593200"/>
              </p:ext>
            </p:extLst>
          </p:nvPr>
        </p:nvGraphicFramePr>
        <p:xfrm>
          <a:off x="1075470" y="1161575"/>
          <a:ext cx="9988350" cy="27521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70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8474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Phos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U/L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2 - 62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3046107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U/L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28 - 100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02999805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Glucose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70 - 150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3765359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Calcium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8.2- 11.8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20030762"/>
                  </a:ext>
                </a:extLst>
              </a:tr>
              <a:tr h="4437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Phosphorus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3.0-7.0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009373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Bilirubin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0 - 0.4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6018486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/>
          </p:cNvGraphicFramePr>
          <p:nvPr/>
        </p:nvGraphicFramePr>
        <p:xfrm>
          <a:off x="1075470" y="4749119"/>
          <a:ext cx="9982240" cy="864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6448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6448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6448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6448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6448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4940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T4-Antech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µg/dL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 – 4.7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5057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245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AFD40-6371-49C7-A289-01BD3A3D5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223" y="162995"/>
            <a:ext cx="10515600" cy="13255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3600" dirty="0"/>
              <a:t>Turner signalment and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2FEB5-5D12-4C89-B5E9-6354B3F8E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8558"/>
            <a:ext cx="10515600" cy="4688405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Turner, 4y/o M/N Golden Retriever</a:t>
            </a:r>
          </a:p>
          <a:p>
            <a:pPr>
              <a:spcAft>
                <a:spcPts val="600"/>
              </a:spcAft>
            </a:pPr>
            <a:r>
              <a:rPr lang="en-US" dirty="0"/>
              <a:t>Presented for </a:t>
            </a:r>
            <a:r>
              <a:rPr lang="en-US" dirty="0" err="1"/>
              <a:t>inappetance</a:t>
            </a:r>
            <a:r>
              <a:rPr lang="en-US" dirty="0"/>
              <a:t> and lethargy &lt;1 week duration.</a:t>
            </a:r>
          </a:p>
          <a:p>
            <a:pPr>
              <a:spcAft>
                <a:spcPts val="600"/>
              </a:spcAft>
            </a:pPr>
            <a:r>
              <a:rPr lang="en-US" dirty="0"/>
              <a:t>No c/s/v/d, on monthly heartworm/flea/tick prevention.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6994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363" y="132348"/>
            <a:ext cx="8229600" cy="509337"/>
          </a:xfrm>
        </p:spPr>
        <p:txBody>
          <a:bodyPr>
            <a:normAutofit/>
          </a:bodyPr>
          <a:lstStyle/>
          <a:p>
            <a:r>
              <a:rPr lang="en-US" sz="2800" dirty="0"/>
              <a:t>Cleopatra a</a:t>
            </a:r>
            <a:r>
              <a:rPr lang="en-US" sz="2800" dirty="0">
                <a:latin typeface="+mj-lt"/>
              </a:rPr>
              <a:t>dditional diagnostics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4924" y="854336"/>
            <a:ext cx="10515600" cy="5454315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An abdominal ultrasound was performed and identified a thickened small intestinal wall with enlarged mesenteric lymph nodes.</a:t>
            </a:r>
          </a:p>
          <a:p>
            <a:endParaRPr lang="en-US" sz="24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1"/>
            <a:r>
              <a:rPr lang="en-US" dirty="0"/>
              <a:t>Fine needle aspiration of the enlarged mesenteric lymph nodes was performed for cytology.</a:t>
            </a:r>
          </a:p>
        </p:txBody>
      </p:sp>
      <p:pic>
        <p:nvPicPr>
          <p:cNvPr id="4" name="Picture 3" descr="This is an ultrasound image showing normal bowel wall thickness in a portion of the small intestine.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04" t="18352" r="11262" b="5578"/>
          <a:stretch/>
        </p:blipFill>
        <p:spPr>
          <a:xfrm>
            <a:off x="583136" y="1712586"/>
            <a:ext cx="3122589" cy="3384885"/>
          </a:xfrm>
          <a:prstGeom prst="rect">
            <a:avLst/>
          </a:prstGeom>
        </p:spPr>
      </p:pic>
      <p:pic>
        <p:nvPicPr>
          <p:cNvPr id="5" name="Picture 4" descr="This is an ultrasound image showing where the small intestinal wall is thickened.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4" t="20889" r="12316" b="4209"/>
          <a:stretch/>
        </p:blipFill>
        <p:spPr>
          <a:xfrm>
            <a:off x="3858901" y="1720607"/>
            <a:ext cx="2872766" cy="3376864"/>
          </a:xfrm>
          <a:prstGeom prst="rect">
            <a:avLst/>
          </a:prstGeom>
        </p:spPr>
      </p:pic>
      <p:pic>
        <p:nvPicPr>
          <p:cNvPr id="7" name="Picture 6" descr="This is an ultrasound image showing mesenteric lymphadenopathy.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4" t="27333" r="5158"/>
          <a:stretch/>
        </p:blipFill>
        <p:spPr>
          <a:xfrm>
            <a:off x="7052907" y="1573053"/>
            <a:ext cx="4588041" cy="352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875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47CB-003B-48E9-BA89-A1A81724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Cleopatra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E7E98-8084-497A-B483-7BCF8FABE4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eClinpath</a:t>
            </a:r>
          </a:p>
          <a:p>
            <a:pPr lvl="1"/>
            <a:r>
              <a:rPr lang="en-US" dirty="0">
                <a:hlinkClick r:id="rId2"/>
              </a:rPr>
              <a:t>ALT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Glucose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Anemia</a:t>
            </a:r>
            <a:endParaRPr lang="en-US" dirty="0"/>
          </a:p>
          <a:p>
            <a:pPr lvl="1"/>
            <a:r>
              <a:rPr lang="en-US" dirty="0">
                <a:hlinkClick r:id="rId5"/>
              </a:rPr>
              <a:t>Cytology interpretation</a:t>
            </a:r>
            <a:endParaRPr lang="en-US" dirty="0"/>
          </a:p>
          <a:p>
            <a:r>
              <a:rPr lang="en-US" dirty="0" err="1">
                <a:hlinkClick r:id="rId6"/>
              </a:rPr>
              <a:t>mspca</a:t>
            </a:r>
            <a:r>
              <a:rPr lang="en-US" dirty="0">
                <a:hlinkClick r:id="rId6"/>
              </a:rPr>
              <a:t> </a:t>
            </a:r>
            <a:r>
              <a:rPr lang="en-US" dirty="0" err="1">
                <a:hlinkClick r:id="rId6"/>
              </a:rPr>
              <a:t>angell</a:t>
            </a:r>
            <a:r>
              <a:rPr lang="en-US" dirty="0">
                <a:hlinkClick r:id="rId6"/>
              </a:rPr>
              <a:t> lymph node cytology atlas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0255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474" y="267208"/>
            <a:ext cx="8229600" cy="1066800"/>
          </a:xfrm>
        </p:spPr>
        <p:txBody>
          <a:bodyPr>
            <a:normAutofit/>
          </a:bodyPr>
          <a:lstStyle/>
          <a:p>
            <a:r>
              <a:rPr lang="en-US" sz="2800" dirty="0"/>
              <a:t>Cleopatra c</a:t>
            </a:r>
            <a:r>
              <a:rPr lang="en-US" sz="2800" dirty="0">
                <a:latin typeface="+mj-lt"/>
              </a:rPr>
              <a:t>ytology image</a:t>
            </a:r>
          </a:p>
        </p:txBody>
      </p:sp>
      <p:pic>
        <p:nvPicPr>
          <p:cNvPr id="5" name="Content Placeholder 4" descr="This is a microscopic image of the mesenteric lymph node aspirate showing primarily small lymphocytes with fewer large lymphocytes and occasional neutrophils.">
            <a:extLst>
              <a:ext uri="{FF2B5EF4-FFF2-40B4-BE49-F238E27FC236}">
                <a16:creationId xmlns:a16="http://schemas.microsoft.com/office/drawing/2014/main" id="{D149A0A8-D46D-4131-B28D-29FA2640BF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829" y="1104329"/>
            <a:ext cx="7767148" cy="5637994"/>
          </a:xfrm>
          <a:prstGeom prst="rect">
            <a:avLst/>
          </a:prstGeom>
        </p:spPr>
      </p:pic>
      <p:pic>
        <p:nvPicPr>
          <p:cNvPr id="4" name="Graphic 3" descr="Arrow Horizontal U turn">
            <a:hlinkClick r:id="rId4" action="ppaction://hlinksldjump"/>
            <a:extLst>
              <a:ext uri="{FF2B5EF4-FFF2-40B4-BE49-F238E27FC236}">
                <a16:creationId xmlns:a16="http://schemas.microsoft.com/office/drawing/2014/main" id="{ED28AA39-1F76-4CF9-89C8-B9305608CD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18875" y="588512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2072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AFD40-6371-49C7-A289-01BD3A3D5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Dutchess</a:t>
            </a:r>
            <a:r>
              <a:rPr lang="en-US" dirty="0"/>
              <a:t> signalment and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2FEB5-5D12-4C89-B5E9-6354B3F8E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 err="1"/>
              <a:t>Dutchess</a:t>
            </a:r>
            <a:r>
              <a:rPr lang="en-US" dirty="0"/>
              <a:t> is a 13 y/o FS Chow </a:t>
            </a:r>
            <a:r>
              <a:rPr lang="en-US" dirty="0" err="1"/>
              <a:t>Chow</a:t>
            </a:r>
            <a:endParaRPr lang="en-US" dirty="0"/>
          </a:p>
          <a:p>
            <a:r>
              <a:rPr lang="en-US" dirty="0"/>
              <a:t>She presented to the rehab service for pelvic limb strengthening after recovery from a recent hip luxation.</a:t>
            </a:r>
          </a:p>
          <a:p>
            <a:r>
              <a:rPr lang="en-US" dirty="0"/>
              <a:t>Owner reports that she has been anorectic for 3 days.</a:t>
            </a:r>
          </a:p>
          <a:p>
            <a:r>
              <a:rPr lang="en-US" dirty="0"/>
              <a:t>A few months prior, she had her left lateral liver lobe removed due to a hepatocellular carcinoma; no metastasis at that time.</a:t>
            </a:r>
          </a:p>
          <a:p>
            <a:r>
              <a:rPr lang="en-US" dirty="0"/>
              <a:t>Referred to the SA Internal Medicine for further work-up</a:t>
            </a:r>
          </a:p>
        </p:txBody>
      </p:sp>
    </p:spTree>
    <p:extLst>
      <p:ext uri="{BB962C8B-B14F-4D97-AF65-F5344CB8AC3E}">
        <p14:creationId xmlns:p14="http://schemas.microsoft.com/office/powerpoint/2010/main" val="31655465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9CAAE-34F3-4BA3-A558-8DE485234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Dutchess</a:t>
            </a:r>
            <a:r>
              <a:rPr lang="en-US" dirty="0"/>
              <a:t> physical examination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7BCC-21CE-4434-A601-E1A6C8005D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PE: T: 100.2°F, P: 140 bpm, R: panting; BCS: 4/9; approximately 8% dehydrated, LN WNL, remainder unremarkable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7251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Dutchess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CBC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D843C60-1AD5-40F1-A492-F81BAE4AD4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292639"/>
              </p:ext>
            </p:extLst>
          </p:nvPr>
        </p:nvGraphicFramePr>
        <p:xfrm>
          <a:off x="3049530" y="539217"/>
          <a:ext cx="8128000" cy="6109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5873361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37417089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72739438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91159383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752518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Test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Units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Patient 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Flag</a:t>
                      </a: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Reference interval 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extLst>
                  <a:ext uri="{0D108BD9-81ED-4DB2-BD59-A6C34878D82A}">
                    <a16:rowId xmlns:a16="http://schemas.microsoft.com/office/drawing/2014/main" val="2069692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WBC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X 10</a:t>
                      </a:r>
                      <a:r>
                        <a:rPr lang="en-US" sz="1600" baseline="30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/µL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10.7</a:t>
                      </a: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4.39 – 11.61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extLst>
                  <a:ext uri="{0D108BD9-81ED-4DB2-BD59-A6C34878D82A}">
                    <a16:rowId xmlns:a16="http://schemas.microsoft.com/office/drawing/2014/main" val="2972372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RBC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X 10</a:t>
                      </a:r>
                      <a:r>
                        <a:rPr lang="en-US" sz="1600" baseline="30000" dirty="0">
                          <a:effectLst/>
                        </a:rPr>
                        <a:t>6</a:t>
                      </a:r>
                      <a:r>
                        <a:rPr lang="en-US" sz="1600" dirty="0">
                          <a:effectLst/>
                        </a:rPr>
                        <a:t>/µL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7.85</a:t>
                      </a: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5.7 – 8.01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extLst>
                  <a:ext uri="{0D108BD9-81ED-4DB2-BD59-A6C34878D82A}">
                    <a16:rowId xmlns:a16="http://schemas.microsoft.com/office/drawing/2014/main" val="2684457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HGB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g/dL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15.8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13.8 – 20.3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13216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Hemoglobin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%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47.7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39.2 – 55.9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573733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MCV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60.8</a:t>
                      </a:r>
                      <a:endParaRPr lang="en-US" sz="16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64 – 75.2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1797101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MCH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pg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20.1 </a:t>
                      </a:r>
                      <a:endParaRPr lang="en-US" sz="16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22.7 – 26.8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extLst>
                  <a:ext uri="{0D108BD9-81ED-4DB2-BD59-A6C34878D82A}">
                    <a16:rowId xmlns:a16="http://schemas.microsoft.com/office/drawing/2014/main" val="550242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MCHC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g/dL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33.1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34.5 – 36.6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2728984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Platelet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X 10</a:t>
                      </a:r>
                      <a:r>
                        <a:rPr lang="en-US" sz="1600" baseline="30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/µL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165 </a:t>
                      </a:r>
                      <a:endParaRPr lang="en-US" sz="16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190 – 468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2291191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MPV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fL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10.8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6.1 – 10.1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1324084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Segmented neutrophils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X 10</a:t>
                      </a:r>
                      <a:r>
                        <a:rPr lang="en-US" sz="1600" baseline="30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/µL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10.165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2.900 – 12.112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29840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Band neutrophils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X 10</a:t>
                      </a:r>
                      <a:r>
                        <a:rPr lang="en-US" sz="1600" baseline="30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/µL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32283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Lymphocytes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X 10</a:t>
                      </a:r>
                      <a:r>
                        <a:rPr lang="en-US" sz="1600" baseline="30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/µL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0.428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0.594 – 3.305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02820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Monocytes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X 10</a:t>
                      </a:r>
                      <a:r>
                        <a:rPr lang="en-US" sz="1600" baseline="30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/µL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0.075 – 0.85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0824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Eosinophils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X 10</a:t>
                      </a:r>
                      <a:r>
                        <a:rPr lang="en-US" sz="1600" baseline="30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/µL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0.03 – 1.264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18272027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Comments: Platelets are clumped but appear adequate. Few large platelets. Moderate rouleaux.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6834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0057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Dutchess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chemistry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BF53A2D-F2A0-45B3-A628-2B90DE852F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834"/>
              </p:ext>
            </p:extLst>
          </p:nvPr>
        </p:nvGraphicFramePr>
        <p:xfrm>
          <a:off x="3371161" y="365125"/>
          <a:ext cx="7213004" cy="6243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2601">
                  <a:extLst>
                    <a:ext uri="{9D8B030D-6E8A-4147-A177-3AD203B41FA5}">
                      <a16:colId xmlns:a16="http://schemas.microsoft.com/office/drawing/2014/main" val="1327583036"/>
                    </a:ext>
                  </a:extLst>
                </a:gridCol>
                <a:gridCol w="1442601">
                  <a:extLst>
                    <a:ext uri="{9D8B030D-6E8A-4147-A177-3AD203B41FA5}">
                      <a16:colId xmlns:a16="http://schemas.microsoft.com/office/drawing/2014/main" val="2744767488"/>
                    </a:ext>
                  </a:extLst>
                </a:gridCol>
                <a:gridCol w="1442601">
                  <a:extLst>
                    <a:ext uri="{9D8B030D-6E8A-4147-A177-3AD203B41FA5}">
                      <a16:colId xmlns:a16="http://schemas.microsoft.com/office/drawing/2014/main" val="3770349304"/>
                    </a:ext>
                  </a:extLst>
                </a:gridCol>
                <a:gridCol w="976580">
                  <a:extLst>
                    <a:ext uri="{9D8B030D-6E8A-4147-A177-3AD203B41FA5}">
                      <a16:colId xmlns:a16="http://schemas.microsoft.com/office/drawing/2014/main" val="3381831510"/>
                    </a:ext>
                  </a:extLst>
                </a:gridCol>
                <a:gridCol w="1908621">
                  <a:extLst>
                    <a:ext uri="{9D8B030D-6E8A-4147-A177-3AD203B41FA5}">
                      <a16:colId xmlns:a16="http://schemas.microsoft.com/office/drawing/2014/main" val="241337512"/>
                    </a:ext>
                  </a:extLst>
                </a:gridCol>
              </a:tblGrid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Test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Units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Patient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Flag</a:t>
                      </a: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Reference interval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extLst>
                  <a:ext uri="{0D108BD9-81ED-4DB2-BD59-A6C34878D82A}">
                    <a16:rowId xmlns:a16="http://schemas.microsoft.com/office/drawing/2014/main" val="3850410392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Urea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nitrogen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mg/</a:t>
                      </a:r>
                      <a:r>
                        <a:rPr lang="en-US" sz="1600" dirty="0" err="1"/>
                        <a:t>dL</a:t>
                      </a:r>
                      <a:endParaRPr lang="en-US" sz="1600" dirty="0"/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45 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</a:t>
                      </a: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 – 29 </a:t>
                      </a:r>
                    </a:p>
                  </a:txBody>
                  <a:tcPr marL="9525" marR="9525" marT="1270" marB="0" anchor="ctr"/>
                </a:tc>
                <a:extLst>
                  <a:ext uri="{0D108BD9-81ED-4DB2-BD59-A6C34878D82A}">
                    <a16:rowId xmlns:a16="http://schemas.microsoft.com/office/drawing/2014/main" val="118784624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Creatinine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mg/</a:t>
                      </a:r>
                      <a:r>
                        <a:rPr lang="en-US" sz="1600" dirty="0" err="1"/>
                        <a:t>dL</a:t>
                      </a:r>
                      <a:endParaRPr lang="en-US" sz="1600" dirty="0"/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4.2 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</a:t>
                      </a: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0.2 – 1.2 </a:t>
                      </a:r>
                    </a:p>
                  </a:txBody>
                  <a:tcPr marL="9525" marR="9525" marT="1270" marB="0" anchor="ctr"/>
                </a:tc>
                <a:extLst>
                  <a:ext uri="{0D108BD9-81ED-4DB2-BD59-A6C34878D82A}">
                    <a16:rowId xmlns:a16="http://schemas.microsoft.com/office/drawing/2014/main" val="3028503628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protein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g/</a:t>
                      </a:r>
                      <a:r>
                        <a:rPr lang="en-US" sz="1600" dirty="0" err="1"/>
                        <a:t>dL</a:t>
                      </a:r>
                      <a:endParaRPr lang="en-US" sz="1600" dirty="0"/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9.4 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5.0 – 7.3 </a:t>
                      </a: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2332127810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Albumin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g/</a:t>
                      </a:r>
                      <a:r>
                        <a:rPr lang="en-US" sz="1600" dirty="0" err="1"/>
                        <a:t>dL</a:t>
                      </a:r>
                      <a:endParaRPr lang="en-US" sz="1600" dirty="0"/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2.5 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2.2 – 3.9  </a:t>
                      </a: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3533168557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Glucose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mg/</a:t>
                      </a:r>
                      <a:r>
                        <a:rPr lang="en-US" sz="1600" dirty="0" err="1"/>
                        <a:t>dL</a:t>
                      </a:r>
                      <a:endParaRPr lang="en-US" sz="1600" dirty="0"/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123 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69 – 113  </a:t>
                      </a: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2566116394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bilirubin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mg/</a:t>
                      </a:r>
                      <a:r>
                        <a:rPr lang="en-US" sz="1600" dirty="0" err="1"/>
                        <a:t>dL</a:t>
                      </a:r>
                      <a:endParaRPr lang="en-US" sz="1600" dirty="0"/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0.20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 – 0.23 </a:t>
                      </a: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2976005457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Cholesterol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mg/dL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168</a:t>
                      </a: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124 – 264 </a:t>
                      </a: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763782687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U/L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29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 – 105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5498914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ALP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U/L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52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 – 131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83465472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Sodium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mmol</a:t>
                      </a:r>
                      <a:r>
                        <a:rPr lang="en-US" sz="1600" dirty="0"/>
                        <a:t>/L</a:t>
                      </a: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142 </a:t>
                      </a:r>
                      <a:endParaRPr lang="en-US" sz="1600" dirty="0">
                        <a:solidFill>
                          <a:schemeClr val="accent1"/>
                        </a:solidFill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145 – 154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6050821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Potassium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mmol</a:t>
                      </a:r>
                      <a:r>
                        <a:rPr lang="en-US" sz="1600" dirty="0"/>
                        <a:t>/L</a:t>
                      </a: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4.0 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3.7 – 4.7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55736945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Chloride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mmol</a:t>
                      </a:r>
                      <a:r>
                        <a:rPr lang="en-US" sz="1600" dirty="0"/>
                        <a:t>/L</a:t>
                      </a: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105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105 – 123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83405831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Bicarbonate 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mmol</a:t>
                      </a:r>
                      <a:r>
                        <a:rPr lang="en-US" sz="1600" dirty="0"/>
                        <a:t>/L</a:t>
                      </a: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endParaRPr lang="en-US" sz="16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 – 24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60547066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Anion gap 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mmol</a:t>
                      </a:r>
                      <a:r>
                        <a:rPr lang="en-US" sz="1600" dirty="0"/>
                        <a:t>/L</a:t>
                      </a: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**calculate**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– 26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16651802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Calcium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mg/dL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16.6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9.0 – 11.1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01190242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Phosphorus 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mg/dL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7.3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2.9 – 5.0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72163754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Magnesium 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mg/dL</a:t>
                      </a: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1.9 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1.3 – 2.1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7134352"/>
                  </a:ext>
                </a:extLst>
              </a:tr>
              <a:tr h="328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Ionized Calcium 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mmol/L</a:t>
                      </a:r>
                    </a:p>
                  </a:txBody>
                  <a:tcPr marL="9525" marR="9525" marT="254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1.62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1.17-1.43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044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1582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Dutchess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urinalysis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B3652EB-A6FE-4051-BAE5-8EDDCCFB48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306262"/>
              </p:ext>
            </p:extLst>
          </p:nvPr>
        </p:nvGraphicFramePr>
        <p:xfrm>
          <a:off x="3305060" y="944664"/>
          <a:ext cx="6469347" cy="5548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6449">
                  <a:extLst>
                    <a:ext uri="{9D8B030D-6E8A-4147-A177-3AD203B41FA5}">
                      <a16:colId xmlns:a16="http://schemas.microsoft.com/office/drawing/2014/main" val="2627593248"/>
                    </a:ext>
                  </a:extLst>
                </a:gridCol>
                <a:gridCol w="2156449">
                  <a:extLst>
                    <a:ext uri="{9D8B030D-6E8A-4147-A177-3AD203B41FA5}">
                      <a16:colId xmlns:a16="http://schemas.microsoft.com/office/drawing/2014/main" val="3325960193"/>
                    </a:ext>
                  </a:extLst>
                </a:gridCol>
                <a:gridCol w="2156449">
                  <a:extLst>
                    <a:ext uri="{9D8B030D-6E8A-4147-A177-3AD203B41FA5}">
                      <a16:colId xmlns:a16="http://schemas.microsoft.com/office/drawing/2014/main" val="3231072113"/>
                    </a:ext>
                  </a:extLst>
                </a:gridCol>
              </a:tblGrid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Units</a:t>
                      </a: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Patient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extLst>
                  <a:ext uri="{0D108BD9-81ED-4DB2-BD59-A6C34878D82A}">
                    <a16:rowId xmlns:a16="http://schemas.microsoft.com/office/drawing/2014/main" val="4067814522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Cystocentesis </a:t>
                      </a:r>
                    </a:p>
                  </a:txBody>
                  <a:tcPr marL="9525" marR="9525" marT="1270" marB="0" anchor="ctr"/>
                </a:tc>
                <a:extLst>
                  <a:ext uri="{0D108BD9-81ED-4DB2-BD59-A6C34878D82A}">
                    <a16:rowId xmlns:a16="http://schemas.microsoft.com/office/drawing/2014/main" val="1103590888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Color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127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Yellow </a:t>
                      </a:r>
                    </a:p>
                  </a:txBody>
                  <a:tcPr marL="9525" marR="9525" marT="1270" marB="0" anchor="ctr"/>
                </a:tc>
                <a:extLst>
                  <a:ext uri="{0D108BD9-81ED-4DB2-BD59-A6C34878D82A}">
                    <a16:rowId xmlns:a16="http://schemas.microsoft.com/office/drawing/2014/main" val="3027429478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Turbidity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Slightly hazy </a:t>
                      </a: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1476449178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 gravidity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1.015 </a:t>
                      </a: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3975392115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Protein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2+</a:t>
                      </a: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3944965735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6.0 </a:t>
                      </a: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846607828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Blood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190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Large </a:t>
                      </a:r>
                    </a:p>
                  </a:txBody>
                  <a:tcPr marL="9525" marR="9525" marT="1905" marB="0" anchor="ctr"/>
                </a:tc>
                <a:extLst>
                  <a:ext uri="{0D108BD9-81ED-4DB2-BD59-A6C34878D82A}">
                    <a16:rowId xmlns:a16="http://schemas.microsoft.com/office/drawing/2014/main" val="301994588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Ketone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Negative </a:t>
                      </a:r>
                    </a:p>
                  </a:txBody>
                  <a:tcPr marL="9525" marR="9525" marT="2540" marB="0" anchor="ctr"/>
                </a:tc>
                <a:extLst>
                  <a:ext uri="{0D108BD9-81ED-4DB2-BD59-A6C34878D82A}">
                    <a16:rowId xmlns:a16="http://schemas.microsoft.com/office/drawing/2014/main" val="4168500797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Bilirubin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Negative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2540" marB="0" anchor="ctr"/>
                </a:tc>
                <a:extLst>
                  <a:ext uri="{0D108BD9-81ED-4DB2-BD59-A6C34878D82A}">
                    <a16:rowId xmlns:a16="http://schemas.microsoft.com/office/drawing/2014/main" val="322884433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Glucose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Negative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2540" marB="0" anchor="ctr"/>
                </a:tc>
                <a:extLst>
                  <a:ext uri="{0D108BD9-81ED-4DB2-BD59-A6C34878D82A}">
                    <a16:rowId xmlns:a16="http://schemas.microsoft.com/office/drawing/2014/main" val="4045348687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RBC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/hpf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&lt; 10</a:t>
                      </a:r>
                    </a:p>
                  </a:txBody>
                  <a:tcPr marL="9525" marR="9525" marT="2540" marB="0" anchor="ctr"/>
                </a:tc>
                <a:extLst>
                  <a:ext uri="{0D108BD9-81ED-4DB2-BD59-A6C34878D82A}">
                    <a16:rowId xmlns:a16="http://schemas.microsoft.com/office/drawing/2014/main" val="2342092763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WBC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/hpf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9525" marR="9525" marT="2540" marB="0" anchor="ctr"/>
                </a:tc>
                <a:extLst>
                  <a:ext uri="{0D108BD9-81ED-4DB2-BD59-A6C34878D82A}">
                    <a16:rowId xmlns:a16="http://schemas.microsoft.com/office/drawing/2014/main" val="2751638962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Epithelial cells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None seen</a:t>
                      </a:r>
                    </a:p>
                  </a:txBody>
                  <a:tcPr marL="9525" marR="9525" marT="2540" marB="0" anchor="ctr"/>
                </a:tc>
                <a:extLst>
                  <a:ext uri="{0D108BD9-81ED-4DB2-BD59-A6C34878D82A}">
                    <a16:rowId xmlns:a16="http://schemas.microsoft.com/office/drawing/2014/main" val="1200809428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Casts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None seen  </a:t>
                      </a:r>
                    </a:p>
                  </a:txBody>
                  <a:tcPr marL="9525" marR="9525" marT="2540" marB="0" anchor="ctr"/>
                </a:tc>
                <a:extLst>
                  <a:ext uri="{0D108BD9-81ED-4DB2-BD59-A6C34878D82A}">
                    <a16:rowId xmlns:a16="http://schemas.microsoft.com/office/drawing/2014/main" val="3483824009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Crystals 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Rare calcium oxalate-dihydrate </a:t>
                      </a:r>
                    </a:p>
                  </a:txBody>
                  <a:tcPr marL="9525" marR="9525" marT="2540" marB="0" anchor="ctr"/>
                </a:tc>
                <a:extLst>
                  <a:ext uri="{0D108BD9-81ED-4DB2-BD59-A6C34878D82A}">
                    <a16:rowId xmlns:a16="http://schemas.microsoft.com/office/drawing/2014/main" val="2381076455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Bacteria 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None seen</a:t>
                      </a:r>
                    </a:p>
                  </a:txBody>
                  <a:tcPr marL="9525" marR="9525" marT="2540" marB="0" anchor="ctr"/>
                </a:tc>
                <a:extLst>
                  <a:ext uri="{0D108BD9-81ED-4DB2-BD59-A6C34878D82A}">
                    <a16:rowId xmlns:a16="http://schemas.microsoft.com/office/drawing/2014/main" val="2963588036"/>
                  </a:ext>
                </a:extLst>
              </a:tr>
              <a:tr h="29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Misc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254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Few fat </a:t>
                      </a:r>
                    </a:p>
                  </a:txBody>
                  <a:tcPr marL="9525" marR="9525" marT="2540" marB="0" anchor="ctr"/>
                </a:tc>
                <a:extLst>
                  <a:ext uri="{0D108BD9-81ED-4DB2-BD59-A6C34878D82A}">
                    <a16:rowId xmlns:a16="http://schemas.microsoft.com/office/drawing/2014/main" val="2637808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928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47CB-003B-48E9-BA89-A1A81724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Dutchess</a:t>
            </a:r>
            <a:r>
              <a:rPr lang="en-US" dirty="0"/>
              <a:t> radiographs</a:t>
            </a:r>
          </a:p>
        </p:txBody>
      </p:sp>
      <p:pic>
        <p:nvPicPr>
          <p:cNvPr id="5" name="Content Placeholder 4" descr="These are two radiographic views showing multiple osteolytic lesions on the ribs.">
            <a:extLst>
              <a:ext uri="{FF2B5EF4-FFF2-40B4-BE49-F238E27FC236}">
                <a16:creationId xmlns:a16="http://schemas.microsoft.com/office/drawing/2014/main" id="{822A19BA-ED13-0FAC-B9B6-E28939923E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533" y="1847658"/>
            <a:ext cx="9090934" cy="4351338"/>
          </a:xfrm>
        </p:spPr>
      </p:pic>
    </p:spTree>
    <p:extLst>
      <p:ext uri="{BB962C8B-B14F-4D97-AF65-F5344CB8AC3E}">
        <p14:creationId xmlns:p14="http://schemas.microsoft.com/office/powerpoint/2010/main" val="28769927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47CB-003B-48E9-BA89-A1A81724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Dutchess</a:t>
            </a:r>
            <a:r>
              <a:rPr lang="en-US" dirty="0"/>
              <a:t> protein electrophoretogram</a:t>
            </a:r>
          </a:p>
        </p:txBody>
      </p:sp>
      <p:pic>
        <p:nvPicPr>
          <p:cNvPr id="5" name="Content Placeholder 4" descr="This protein electrophoretogram shows a monoclonal gammopathy in the gamma globulin region.">
            <a:extLst>
              <a:ext uri="{FF2B5EF4-FFF2-40B4-BE49-F238E27FC236}">
                <a16:creationId xmlns:a16="http://schemas.microsoft.com/office/drawing/2014/main" id="{5C0E2066-AC93-49D3-BA98-D75D507A26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06757" y="1832233"/>
            <a:ext cx="5716086" cy="415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9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9D1C1-F704-4EE3-8917-BBD2E0A5C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Turner physical examination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74D5E9-ACFE-4662-8B72-BAAE11F388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dirty="0"/>
              <a:t>Diffuse peripheral lymphadenopathy noted on physical exam.</a:t>
            </a:r>
          </a:p>
          <a:p>
            <a:pPr>
              <a:spcAft>
                <a:spcPts val="600"/>
              </a:spcAft>
            </a:pPr>
            <a:r>
              <a:rPr lang="en-US" dirty="0"/>
              <a:t> Samples were submitted for a CBC and biochemical profile.</a:t>
            </a:r>
          </a:p>
          <a:p>
            <a:pPr>
              <a:spcAft>
                <a:spcPts val="600"/>
              </a:spcAft>
            </a:pPr>
            <a:r>
              <a:rPr lang="en-US" dirty="0"/>
              <a:t>Biochemical Profile: No reported abnormalities</a:t>
            </a:r>
          </a:p>
          <a:p>
            <a:pPr>
              <a:spcAft>
                <a:spcPts val="600"/>
              </a:spcAft>
            </a:pPr>
            <a:r>
              <a:rPr lang="en-US" dirty="0"/>
              <a:t>Aspirates of peripheral lymph nodes were submitted for cytology.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417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5F201-D9D6-4AD5-9827-839463F3B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Dutchess</a:t>
            </a:r>
            <a:r>
              <a:rPr lang="en-US" dirty="0"/>
              <a:t> resources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0F8BD5-67BC-BE20-C933-0A3DB08DE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eClinpath</a:t>
            </a:r>
          </a:p>
          <a:p>
            <a:pPr lvl="1"/>
            <a:r>
              <a:rPr lang="en-US" dirty="0">
                <a:hlinkClick r:id="rId3"/>
              </a:rPr>
              <a:t>Protein electrophoresis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0759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5F201-D9D6-4AD5-9827-839463F3B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Dutchess</a:t>
            </a:r>
            <a:r>
              <a:rPr lang="en-US" dirty="0"/>
              <a:t> cytology image</a:t>
            </a:r>
          </a:p>
        </p:txBody>
      </p:sp>
      <p:pic>
        <p:nvPicPr>
          <p:cNvPr id="7" name="Content Placeholder 6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3D19FBDB-1638-2551-55E7-AD4DD6ADC5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8" t="11390" b="9714"/>
          <a:stretch/>
        </p:blipFill>
        <p:spPr>
          <a:xfrm>
            <a:off x="2771192" y="1690688"/>
            <a:ext cx="7322975" cy="4141345"/>
          </a:xfrm>
        </p:spPr>
      </p:pic>
      <p:pic>
        <p:nvPicPr>
          <p:cNvPr id="4" name="Graphic 3" descr="Arrow Horizontal U turn">
            <a:hlinkClick r:id="rId4" action="ppaction://hlinksldjump"/>
            <a:extLst>
              <a:ext uri="{FF2B5EF4-FFF2-40B4-BE49-F238E27FC236}">
                <a16:creationId xmlns:a16="http://schemas.microsoft.com/office/drawing/2014/main" id="{DD6C86F6-4206-4A42-9A93-79BDCE6B7A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18875" y="588512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25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825" y="19774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Turner CBC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2514625"/>
              </p:ext>
            </p:extLst>
          </p:nvPr>
        </p:nvGraphicFramePr>
        <p:xfrm>
          <a:off x="1629075" y="1323059"/>
          <a:ext cx="9988350" cy="46116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70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8474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794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10^6/µl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5.90 - 8.66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5057428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HGB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13.7 - 20.7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341215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HCT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42.2 - 59.8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947333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MCV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68.6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63.9 - 75.4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699688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21.9 - 26.2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29124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MCHC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g/dl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33.0 - 35.0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871647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11.2 - 13.2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4392009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Platelets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226 - 424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96548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MPV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8.9 - 14.4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7302404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PDW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63.2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39.9 - 67.2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64258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0.15 - 0.45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6040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6135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30D91-6600-4D79-B239-29FD0F8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825" y="42892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Turner CBC continued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35ACFBD0-38C5-4925-97A4-512050C533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6304380"/>
              </p:ext>
            </p:extLst>
          </p:nvPr>
        </p:nvGraphicFramePr>
        <p:xfrm>
          <a:off x="1101825" y="1523305"/>
          <a:ext cx="9988350" cy="4790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70">
                  <a:extLst>
                    <a:ext uri="{9D8B030D-6E8A-4147-A177-3AD203B41FA5}">
                      <a16:colId xmlns:a16="http://schemas.microsoft.com/office/drawing/2014/main" val="2890971864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1270593963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41477264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2978563892"/>
                    </a:ext>
                  </a:extLst>
                </a:gridCol>
                <a:gridCol w="1997670">
                  <a:extLst>
                    <a:ext uri="{9D8B030D-6E8A-4147-A177-3AD203B41FA5}">
                      <a16:colId xmlns:a16="http://schemas.microsoft.com/office/drawing/2014/main" val="3187576434"/>
                    </a:ext>
                  </a:extLst>
                </a:gridCol>
              </a:tblGrid>
              <a:tr h="39055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Patient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Reference Interval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973111"/>
                  </a:ext>
                </a:extLst>
              </a:tr>
              <a:tr h="3794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4.200 - 12.900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5057428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Segmented Neutrophils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18.848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2.700 - 8.500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93412152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Band Neutrophils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0.000 - 0.300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9473339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Lymphocytes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0.500 - 4.100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699688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Monocytes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0.100 - 1.000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291241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Eosinophils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0.000 - 1.200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8716474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Basophils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0.000 - 0.045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4392009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 10^3/µl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0.000 - 0.000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965487"/>
                  </a:ext>
                </a:extLst>
              </a:tr>
              <a:tr h="3847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Nucleated RBC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/100 WBC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0 - 5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73024049"/>
                  </a:ext>
                </a:extLst>
              </a:tr>
              <a:tr h="384746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Platelet estimate: Platelets appear mildly</a:t>
                      </a:r>
                      <a:r>
                        <a:rPr lang="en-US" sz="1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decreased. Few s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hift Platelets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6425817"/>
                  </a:ext>
                </a:extLst>
              </a:tr>
              <a:tr h="384746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RBC morphology: SLIGHT ANISOCYTOSIS, SLIGHT POLYCHROMASIA, SLIGHT HYPOCHROMIA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56040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258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47CB-003B-48E9-BA89-A1A817240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30" y="0"/>
            <a:ext cx="10515600" cy="1325563"/>
          </a:xfrm>
        </p:spPr>
        <p:txBody>
          <a:bodyPr/>
          <a:lstStyle/>
          <a:p>
            <a:r>
              <a:rPr lang="en-US" dirty="0"/>
              <a:t>Turner blood smear review</a:t>
            </a:r>
          </a:p>
        </p:txBody>
      </p:sp>
      <p:pic>
        <p:nvPicPr>
          <p:cNvPr id="4" name="Picture 3" descr="This is an image of a blood smear from a dog.  There are numerous large, immature cells of uncertain origin mixed with erythrocytes."/>
          <p:cNvPicPr>
            <a:picLocks noChangeAspect="1" noChangeArrowheads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866198" y="418297"/>
            <a:ext cx="5316277" cy="639280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00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47CB-003B-48E9-BA89-A1A817240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113" y="7316"/>
            <a:ext cx="10515600" cy="1325563"/>
          </a:xfrm>
        </p:spPr>
        <p:txBody>
          <a:bodyPr/>
          <a:lstStyle/>
          <a:p>
            <a:r>
              <a:rPr lang="en-US" dirty="0"/>
              <a:t>Turner </a:t>
            </a:r>
            <a:br>
              <a:rPr lang="en-US" dirty="0"/>
            </a:br>
            <a:r>
              <a:rPr lang="en-US" dirty="0"/>
              <a:t>lymph node cytology</a:t>
            </a:r>
          </a:p>
        </p:txBody>
      </p:sp>
      <p:pic>
        <p:nvPicPr>
          <p:cNvPr id="7" name="Picture 6" descr="This is an image of a lymph node aspirate comprised of primarily large, immature lymphocytes with rare small lymphocytes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913" y="365125"/>
            <a:ext cx="6226550" cy="622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105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47CB-003B-48E9-BA89-A1A817240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Turner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E7E98-8084-497A-B483-7BCF8FABE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8912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eClinpath</a:t>
            </a:r>
            <a:endParaRPr lang="en-US" dirty="0">
              <a:hlinkClick r:id="rId2"/>
            </a:endParaRPr>
          </a:p>
          <a:p>
            <a:pPr lvl="1"/>
            <a:r>
              <a:rPr lang="en-US" dirty="0">
                <a:hlinkClick r:id="rId2"/>
              </a:rPr>
              <a:t>Anemia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Platelet numbers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Leukogram changes</a:t>
            </a:r>
            <a:endParaRPr lang="en-US" dirty="0"/>
          </a:p>
          <a:p>
            <a:pPr lvl="1"/>
            <a:r>
              <a:rPr lang="en-US" dirty="0">
                <a:hlinkClick r:id="rId5"/>
              </a:rPr>
              <a:t>Cytology interpretation</a:t>
            </a:r>
            <a:endParaRPr lang="en-US" dirty="0"/>
          </a:p>
          <a:p>
            <a:r>
              <a:rPr lang="en-US" dirty="0" err="1">
                <a:hlinkClick r:id="rId6"/>
              </a:rPr>
              <a:t>mspca</a:t>
            </a:r>
            <a:r>
              <a:rPr lang="en-US" dirty="0">
                <a:hlinkClick r:id="rId6"/>
              </a:rPr>
              <a:t> </a:t>
            </a:r>
            <a:r>
              <a:rPr lang="en-US" dirty="0" err="1">
                <a:hlinkClick r:id="rId6"/>
              </a:rPr>
              <a:t>angell</a:t>
            </a:r>
            <a:r>
              <a:rPr lang="en-US" dirty="0">
                <a:hlinkClick r:id="rId6"/>
              </a:rPr>
              <a:t> lymph node cytology atlas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408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B51EA4F0B2BE47BDABF539CDFEF8AC" ma:contentTypeVersion="16" ma:contentTypeDescription="Create a new document." ma:contentTypeScope="" ma:versionID="15e9dd3377355f3aa936b4c7b5e123da">
  <xsd:schema xmlns:xsd="http://www.w3.org/2001/XMLSchema" xmlns:xs="http://www.w3.org/2001/XMLSchema" xmlns:p="http://schemas.microsoft.com/office/2006/metadata/properties" xmlns:ns1="http://schemas.microsoft.com/sharepoint/v3" xmlns:ns3="9f394bbd-b748-4bfd-81d0-56ad1c03e03f" xmlns:ns4="58d23175-015e-4a03-9ab4-0c8478b209fe" targetNamespace="http://schemas.microsoft.com/office/2006/metadata/properties" ma:root="true" ma:fieldsID="5c48dbf98e03e4da2386b1abb70c0ff4" ns1:_="" ns3:_="" ns4:_="">
    <xsd:import namespace="http://schemas.microsoft.com/sharepoint/v3"/>
    <xsd:import namespace="9f394bbd-b748-4bfd-81d0-56ad1c03e03f"/>
    <xsd:import namespace="58d23175-015e-4a03-9ab4-0c8478b209f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1:_ip_UnifiedCompliancePolicyProperties" minOccurs="0"/>
                <xsd:element ref="ns1:_ip_UnifiedCompliancePolicyUIAc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394bbd-b748-4bfd-81d0-56ad1c03e0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d23175-015e-4a03-9ab4-0c8478b209fe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2D0F16-1196-4CA4-9EB7-EE65FB27F7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5F65A2-0D3A-4C71-AAC2-DE122224BBD8}">
  <ds:schemaRefs>
    <ds:schemaRef ds:uri="http://www.w3.org/XML/1998/namespace"/>
    <ds:schemaRef ds:uri="http://schemas.microsoft.com/office/2006/metadata/properties"/>
    <ds:schemaRef ds:uri="http://purl.org/dc/elements/1.1/"/>
    <ds:schemaRef ds:uri="http://purl.org/dc/dcmitype/"/>
    <ds:schemaRef ds:uri="9f394bbd-b748-4bfd-81d0-56ad1c03e03f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58d23175-015e-4a03-9ab4-0c8478b209fe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C8D8BA5B-ACB4-4EE8-9B26-8CA18971B8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f394bbd-b748-4bfd-81d0-56ad1c03e03f"/>
    <ds:schemaRef ds:uri="58d23175-015e-4a03-9ab4-0c8478b209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2033</Words>
  <Application>Microsoft Office PowerPoint</Application>
  <PresentationFormat>Widescreen</PresentationFormat>
  <Paragraphs>808</Paragraphs>
  <Slides>41</Slides>
  <Notes>24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Calibri Light</vt:lpstr>
      <vt:lpstr>Times New Roman</vt:lpstr>
      <vt:lpstr>Office Theme</vt:lpstr>
      <vt:lpstr>Image</vt:lpstr>
      <vt:lpstr>Level 3</vt:lpstr>
      <vt:lpstr>Level 3 cases</vt:lpstr>
      <vt:lpstr>Turner signalment and history</vt:lpstr>
      <vt:lpstr>Turner physical examination</vt:lpstr>
      <vt:lpstr>Turner CBC</vt:lpstr>
      <vt:lpstr>Turner CBC continued</vt:lpstr>
      <vt:lpstr>Turner blood smear review</vt:lpstr>
      <vt:lpstr>Turner  lymph node cytology</vt:lpstr>
      <vt:lpstr>Turner resources</vt:lpstr>
      <vt:lpstr>Turner additional diagnostics</vt:lpstr>
      <vt:lpstr>Buddy signalment and history</vt:lpstr>
      <vt:lpstr>Buddy physical examination </vt:lpstr>
      <vt:lpstr>Buddy CBC</vt:lpstr>
      <vt:lpstr>Buddy CBC continued</vt:lpstr>
      <vt:lpstr>Buddy biochemical profile</vt:lpstr>
      <vt:lpstr>Buddy biochemical profile continued</vt:lpstr>
      <vt:lpstr>Buddy blood smear review, high numbers of lymphocytes with the morphology below were identified: </vt:lpstr>
      <vt:lpstr>Buddy resources</vt:lpstr>
      <vt:lpstr>Buddy additional diagnostics</vt:lpstr>
      <vt:lpstr>Cookie signalment and history</vt:lpstr>
      <vt:lpstr>Cookie physical examination</vt:lpstr>
      <vt:lpstr>Cookie lymph node cytology</vt:lpstr>
      <vt:lpstr>Cookie resources</vt:lpstr>
      <vt:lpstr>Cookie additional diagnostics- flow cytometry</vt:lpstr>
      <vt:lpstr>Cleopatra signalment and history </vt:lpstr>
      <vt:lpstr>Cleopatra CBC</vt:lpstr>
      <vt:lpstr>Cleopatra CBC continued</vt:lpstr>
      <vt:lpstr>Cleopatra biochemical profile</vt:lpstr>
      <vt:lpstr>Cleopatra biochemical profile continued</vt:lpstr>
      <vt:lpstr>Cleopatra additional diagnostics</vt:lpstr>
      <vt:lpstr>Cleopatra resources</vt:lpstr>
      <vt:lpstr>Cleopatra cytology image</vt:lpstr>
      <vt:lpstr>Dutchess signalment and history</vt:lpstr>
      <vt:lpstr>Dutchess physical examination</vt:lpstr>
      <vt:lpstr>Dutchess  CBC</vt:lpstr>
      <vt:lpstr>Dutchess  chemistry</vt:lpstr>
      <vt:lpstr>Dutchess  urinalysis </vt:lpstr>
      <vt:lpstr>Dutchess radiographs</vt:lpstr>
      <vt:lpstr>Dutchess protein electrophoretogram</vt:lpstr>
      <vt:lpstr>Dutchess resources</vt:lpstr>
      <vt:lpstr>Dutchess cytology image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Level 3 cases</dc:title>
  <dc:creator>Bridget Garner</dc:creator>
  <cp:lastModifiedBy>Bridget Garner</cp:lastModifiedBy>
  <cp:revision>11</cp:revision>
  <dcterms:created xsi:type="dcterms:W3CDTF">2022-05-30T14:43:19Z</dcterms:created>
  <dcterms:modified xsi:type="dcterms:W3CDTF">2022-12-02T16:09:45Z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0x010100C1B51EA4F0B2BE47BDABF539CDFEF8AC</vt:lpwstr>
  </property>
</Properties>
</file>