
<file path=[Content_Types].xml><?xml version="1.0" encoding="utf-8"?>
<Types xmlns="http://schemas.openxmlformats.org/package/2006/content-types">
  <Default Extension="png" ContentType="image/png"/>
  <Default Extension="svg" ContentType="image/svg+xml"/>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9"/>
  </p:notesMasterIdLst>
  <p:sldIdLst>
    <p:sldId id="256" r:id="rId5"/>
    <p:sldId id="525" r:id="rId6"/>
    <p:sldId id="531" r:id="rId7"/>
    <p:sldId id="530" r:id="rId8"/>
    <p:sldId id="475" r:id="rId9"/>
    <p:sldId id="476" r:id="rId10"/>
    <p:sldId id="480" r:id="rId11"/>
    <p:sldId id="483" r:id="rId12"/>
    <p:sldId id="481" r:id="rId13"/>
    <p:sldId id="482" r:id="rId14"/>
    <p:sldId id="272" r:id="rId15"/>
    <p:sldId id="286" r:id="rId16"/>
    <p:sldId id="526" r:id="rId17"/>
    <p:sldId id="490" r:id="rId18"/>
    <p:sldId id="303" r:id="rId19"/>
    <p:sldId id="287" r:id="rId20"/>
    <p:sldId id="509" r:id="rId21"/>
    <p:sldId id="510" r:id="rId22"/>
    <p:sldId id="511" r:id="rId23"/>
    <p:sldId id="512" r:id="rId24"/>
    <p:sldId id="523" r:id="rId25"/>
    <p:sldId id="277" r:id="rId26"/>
    <p:sldId id="527" r:id="rId27"/>
    <p:sldId id="380" r:id="rId28"/>
    <p:sldId id="278" r:id="rId29"/>
    <p:sldId id="381" r:id="rId30"/>
    <p:sldId id="382" r:id="rId31"/>
    <p:sldId id="383" r:id="rId32"/>
    <p:sldId id="384" r:id="rId33"/>
    <p:sldId id="385" r:id="rId34"/>
    <p:sldId id="517" r:id="rId35"/>
    <p:sldId id="518" r:id="rId36"/>
    <p:sldId id="519" r:id="rId37"/>
    <p:sldId id="520" r:id="rId38"/>
    <p:sldId id="289" r:id="rId39"/>
    <p:sldId id="528" r:id="rId40"/>
    <p:sldId id="417" r:id="rId41"/>
    <p:sldId id="418" r:id="rId42"/>
    <p:sldId id="419" r:id="rId43"/>
    <p:sldId id="420" r:id="rId44"/>
    <p:sldId id="421" r:id="rId45"/>
    <p:sldId id="422" r:id="rId46"/>
    <p:sldId id="425" r:id="rId47"/>
    <p:sldId id="441" r:id="rId48"/>
    <p:sldId id="444" r:id="rId49"/>
    <p:sldId id="445" r:id="rId50"/>
    <p:sldId id="442" r:id="rId51"/>
    <p:sldId id="529" r:id="rId52"/>
    <p:sldId id="443" r:id="rId53"/>
    <p:sldId id="446" r:id="rId54"/>
    <p:sldId id="447" r:id="rId55"/>
    <p:sldId id="448" r:id="rId56"/>
    <p:sldId id="451" r:id="rId57"/>
    <p:sldId id="454" r:id="rId58"/>
    <p:sldId id="455" r:id="rId59"/>
    <p:sldId id="452" r:id="rId60"/>
    <p:sldId id="453" r:id="rId61"/>
    <p:sldId id="471" r:id="rId62"/>
    <p:sldId id="472" r:id="rId63"/>
    <p:sldId id="274" r:id="rId64"/>
    <p:sldId id="486" r:id="rId65"/>
    <p:sldId id="282" r:id="rId66"/>
    <p:sldId id="275" r:id="rId67"/>
    <p:sldId id="487" r:id="rId68"/>
    <p:sldId id="304" r:id="rId69"/>
    <p:sldId id="497" r:id="rId70"/>
    <p:sldId id="495" r:id="rId71"/>
    <p:sldId id="496" r:id="rId72"/>
    <p:sldId id="306" r:id="rId73"/>
    <p:sldId id="307" r:id="rId74"/>
    <p:sldId id="308" r:id="rId75"/>
    <p:sldId id="309" r:id="rId76"/>
    <p:sldId id="310" r:id="rId77"/>
    <p:sldId id="311" r:id="rId78"/>
    <p:sldId id="313" r:id="rId79"/>
    <p:sldId id="314" r:id="rId80"/>
    <p:sldId id="316" r:id="rId81"/>
    <p:sldId id="317" r:id="rId82"/>
    <p:sldId id="318" r:id="rId83"/>
    <p:sldId id="319" r:id="rId84"/>
    <p:sldId id="320" r:id="rId85"/>
    <p:sldId id="257" r:id="rId86"/>
    <p:sldId id="258" r:id="rId87"/>
    <p:sldId id="413" r:id="rId88"/>
    <p:sldId id="414" r:id="rId89"/>
    <p:sldId id="263" r:id="rId90"/>
    <p:sldId id="415" r:id="rId91"/>
    <p:sldId id="269" r:id="rId92"/>
    <p:sldId id="270" r:id="rId93"/>
    <p:sldId id="293" r:id="rId94"/>
    <p:sldId id="427" r:id="rId95"/>
    <p:sldId id="428" r:id="rId96"/>
    <p:sldId id="429" r:id="rId97"/>
    <p:sldId id="430" r:id="rId98"/>
    <p:sldId id="431" r:id="rId99"/>
    <p:sldId id="432" r:id="rId100"/>
    <p:sldId id="438" r:id="rId101"/>
    <p:sldId id="502" r:id="rId102"/>
    <p:sldId id="503" r:id="rId103"/>
    <p:sldId id="504" r:id="rId104"/>
    <p:sldId id="321" r:id="rId105"/>
    <p:sldId id="322" r:id="rId106"/>
    <p:sldId id="323" r:id="rId107"/>
    <p:sldId id="324" r:id="rId108"/>
    <p:sldId id="325" r:id="rId109"/>
    <p:sldId id="326" r:id="rId110"/>
    <p:sldId id="327" r:id="rId111"/>
    <p:sldId id="328" r:id="rId112"/>
    <p:sldId id="329" r:id="rId113"/>
    <p:sldId id="330" r:id="rId114"/>
    <p:sldId id="331" r:id="rId115"/>
    <p:sldId id="332" r:id="rId116"/>
    <p:sldId id="333" r:id="rId117"/>
    <p:sldId id="334" r:id="rId118"/>
    <p:sldId id="335" r:id="rId119"/>
    <p:sldId id="336" r:id="rId120"/>
    <p:sldId id="337" r:id="rId121"/>
    <p:sldId id="338" r:id="rId122"/>
    <p:sldId id="339" r:id="rId123"/>
    <p:sldId id="340" r:id="rId124"/>
    <p:sldId id="341" r:id="rId125"/>
    <p:sldId id="342" r:id="rId126"/>
    <p:sldId id="343" r:id="rId127"/>
    <p:sldId id="344" r:id="rId128"/>
    <p:sldId id="345" r:id="rId129"/>
    <p:sldId id="346" r:id="rId130"/>
    <p:sldId id="347" r:id="rId131"/>
    <p:sldId id="348" r:id="rId132"/>
    <p:sldId id="349" r:id="rId133"/>
    <p:sldId id="350" r:id="rId134"/>
    <p:sldId id="351" r:id="rId135"/>
    <p:sldId id="352" r:id="rId136"/>
    <p:sldId id="532" r:id="rId137"/>
    <p:sldId id="355" r:id="rId138"/>
    <p:sldId id="356" r:id="rId139"/>
    <p:sldId id="357" r:id="rId140"/>
    <p:sldId id="358" r:id="rId141"/>
    <p:sldId id="359" r:id="rId142"/>
    <p:sldId id="360" r:id="rId143"/>
    <p:sldId id="361" r:id="rId144"/>
    <p:sldId id="362" r:id="rId145"/>
    <p:sldId id="363" r:id="rId146"/>
    <p:sldId id="364" r:id="rId147"/>
    <p:sldId id="365" r:id="rId1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310" autoAdjust="0"/>
    <p:restoredTop sz="72749" autoAdjust="0"/>
  </p:normalViewPr>
  <p:slideViewPr>
    <p:cSldViewPr snapToGrid="0">
      <p:cViewPr varScale="1">
        <p:scale>
          <a:sx n="83" d="100"/>
          <a:sy n="83" d="100"/>
        </p:scale>
        <p:origin x="300" y="90"/>
      </p:cViewPr>
      <p:guideLst/>
    </p:cSldViewPr>
  </p:slideViewPr>
  <p:notesTextViewPr>
    <p:cViewPr>
      <p:scale>
        <a:sx n="1" d="1"/>
        <a:sy n="1" d="1"/>
      </p:scale>
      <p:origin x="0" y="0"/>
    </p:cViewPr>
  </p:notesTextViewPr>
  <p:sorterViewPr>
    <p:cViewPr>
      <p:scale>
        <a:sx n="70" d="100"/>
        <a:sy n="70"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notesMaster" Target="notesMasters/notesMaster1.xml"/><Relationship Id="rId5" Type="http://schemas.openxmlformats.org/officeDocument/2006/relationships/slide" Target="slides/slide1.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presProps" Target="presProps.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viewProps" Target="viewProp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tableStyles" Target="tableStyles.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microsoft.com/office/2016/11/relationships/changesInfo" Target="changesInfos/changesInfo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idget Garner" userId="aa0a10d5-8655-44af-b885-8402df25944e" providerId="ADAL" clId="{05F752EA-3F7F-47AE-8A93-CFBB755AFB01}"/>
    <pc:docChg chg="custSel modSld">
      <pc:chgData name="Bridget Garner" userId="aa0a10d5-8655-44af-b885-8402df25944e" providerId="ADAL" clId="{05F752EA-3F7F-47AE-8A93-CFBB755AFB01}" dt="2022-10-06T15:57:57.164" v="120" actId="20577"/>
      <pc:docMkLst>
        <pc:docMk/>
      </pc:docMkLst>
      <pc:sldChg chg="modSp">
        <pc:chgData name="Bridget Garner" userId="aa0a10d5-8655-44af-b885-8402df25944e" providerId="ADAL" clId="{05F752EA-3F7F-47AE-8A93-CFBB755AFB01}" dt="2022-09-13T19:43:15.298" v="34" actId="20577"/>
        <pc:sldMkLst>
          <pc:docMk/>
          <pc:sldMk cId="2694742201" sldId="282"/>
        </pc:sldMkLst>
        <pc:graphicFrameChg chg="modGraphic">
          <ac:chgData name="Bridget Garner" userId="aa0a10d5-8655-44af-b885-8402df25944e" providerId="ADAL" clId="{05F752EA-3F7F-47AE-8A93-CFBB755AFB01}" dt="2022-09-13T19:43:15.298" v="34" actId="20577"/>
          <ac:graphicFrameMkLst>
            <pc:docMk/>
            <pc:sldMk cId="2694742201" sldId="282"/>
            <ac:graphicFrameMk id="3" creationId="{324ABC0A-E436-4866-A9D7-F5195929169D}"/>
          </ac:graphicFrameMkLst>
        </pc:graphicFrameChg>
      </pc:sldChg>
      <pc:sldChg chg="modSp">
        <pc:chgData name="Bridget Garner" userId="aa0a10d5-8655-44af-b885-8402df25944e" providerId="ADAL" clId="{05F752EA-3F7F-47AE-8A93-CFBB755AFB01}" dt="2022-09-14T14:37:13.514" v="70" actId="20577"/>
        <pc:sldMkLst>
          <pc:docMk/>
          <pc:sldMk cId="1295261872" sldId="304"/>
        </pc:sldMkLst>
        <pc:spChg chg="mod">
          <ac:chgData name="Bridget Garner" userId="aa0a10d5-8655-44af-b885-8402df25944e" providerId="ADAL" clId="{05F752EA-3F7F-47AE-8A93-CFBB755AFB01}" dt="2022-09-14T14:37:13.514" v="70" actId="20577"/>
          <ac:spMkLst>
            <pc:docMk/>
            <pc:sldMk cId="1295261872" sldId="304"/>
            <ac:spMk id="3" creationId="{75B2FEB5-5D12-4C89-B5E9-6354B3F8EACD}"/>
          </ac:spMkLst>
        </pc:spChg>
      </pc:sldChg>
      <pc:sldChg chg="modSp">
        <pc:chgData name="Bridget Garner" userId="aa0a10d5-8655-44af-b885-8402df25944e" providerId="ADAL" clId="{05F752EA-3F7F-47AE-8A93-CFBB755AFB01}" dt="2022-10-06T15:57:57.164" v="120" actId="20577"/>
        <pc:sldMkLst>
          <pc:docMk/>
          <pc:sldMk cId="3428684270" sldId="313"/>
        </pc:sldMkLst>
        <pc:spChg chg="mod">
          <ac:chgData name="Bridget Garner" userId="aa0a10d5-8655-44af-b885-8402df25944e" providerId="ADAL" clId="{05F752EA-3F7F-47AE-8A93-CFBB755AFB01}" dt="2022-10-06T15:57:57.164" v="120" actId="20577"/>
          <ac:spMkLst>
            <pc:docMk/>
            <pc:sldMk cId="3428684270" sldId="313"/>
            <ac:spMk id="3" creationId="{21F8EB7C-FE66-418E-A877-AEA4BE59C5C0}"/>
          </ac:spMkLst>
        </pc:spChg>
      </pc:sldChg>
      <pc:sldChg chg="modSp">
        <pc:chgData name="Bridget Garner" userId="aa0a10d5-8655-44af-b885-8402df25944e" providerId="ADAL" clId="{05F752EA-3F7F-47AE-8A93-CFBB755AFB01}" dt="2022-09-14T15:06:51.504" v="79" actId="20577"/>
        <pc:sldMkLst>
          <pc:docMk/>
          <pc:sldMk cId="1774524250" sldId="314"/>
        </pc:sldMkLst>
        <pc:spChg chg="mod">
          <ac:chgData name="Bridget Garner" userId="aa0a10d5-8655-44af-b885-8402df25944e" providerId="ADAL" clId="{05F752EA-3F7F-47AE-8A93-CFBB755AFB01}" dt="2022-09-14T15:06:51.504" v="79" actId="20577"/>
          <ac:spMkLst>
            <pc:docMk/>
            <pc:sldMk cId="1774524250" sldId="314"/>
            <ac:spMk id="3" creationId="{11AB4182-802E-4D53-89EA-FC0F6E4DAFEA}"/>
          </ac:spMkLst>
        </pc:spChg>
      </pc:sldChg>
      <pc:sldChg chg="modSp">
        <pc:chgData name="Bridget Garner" userId="aa0a10d5-8655-44af-b885-8402df25944e" providerId="ADAL" clId="{05F752EA-3F7F-47AE-8A93-CFBB755AFB01}" dt="2022-09-14T15:43:42.714" v="82" actId="122"/>
        <pc:sldMkLst>
          <pc:docMk/>
          <pc:sldMk cId="3573043096" sldId="417"/>
        </pc:sldMkLst>
        <pc:graphicFrameChg chg="modGraphic">
          <ac:chgData name="Bridget Garner" userId="aa0a10d5-8655-44af-b885-8402df25944e" providerId="ADAL" clId="{05F752EA-3F7F-47AE-8A93-CFBB755AFB01}" dt="2022-09-14T15:43:42.714" v="82" actId="122"/>
          <ac:graphicFrameMkLst>
            <pc:docMk/>
            <pc:sldMk cId="3573043096" sldId="417"/>
            <ac:graphicFrameMk id="4" creationId="{35ACFBD0-38C5-4925-97A4-512050C53389}"/>
          </ac:graphicFrameMkLst>
        </pc:graphicFrameChg>
      </pc:sldChg>
      <pc:sldChg chg="modSp">
        <pc:chgData name="Bridget Garner" userId="aa0a10d5-8655-44af-b885-8402df25944e" providerId="ADAL" clId="{05F752EA-3F7F-47AE-8A93-CFBB755AFB01}" dt="2022-09-13T15:18:06.930" v="19" actId="20577"/>
        <pc:sldMkLst>
          <pc:docMk/>
          <pc:sldMk cId="2274407583" sldId="441"/>
        </pc:sldMkLst>
        <pc:spChg chg="mod">
          <ac:chgData name="Bridget Garner" userId="aa0a10d5-8655-44af-b885-8402df25944e" providerId="ADAL" clId="{05F752EA-3F7F-47AE-8A93-CFBB755AFB01}" dt="2022-09-13T15:18:06.930" v="19" actId="20577"/>
          <ac:spMkLst>
            <pc:docMk/>
            <pc:sldMk cId="2274407583" sldId="441"/>
            <ac:spMk id="3" creationId="{00000000-0000-0000-0000-000000000000}"/>
          </ac:spMkLst>
        </pc:spChg>
      </pc:sldChg>
      <pc:sldChg chg="modSp">
        <pc:chgData name="Bridget Garner" userId="aa0a10d5-8655-44af-b885-8402df25944e" providerId="ADAL" clId="{05F752EA-3F7F-47AE-8A93-CFBB755AFB01}" dt="2022-09-13T15:20:23.351" v="23" actId="20577"/>
        <pc:sldMkLst>
          <pc:docMk/>
          <pc:sldMk cId="3344496234" sldId="444"/>
        </pc:sldMkLst>
        <pc:graphicFrameChg chg="modGraphic">
          <ac:chgData name="Bridget Garner" userId="aa0a10d5-8655-44af-b885-8402df25944e" providerId="ADAL" clId="{05F752EA-3F7F-47AE-8A93-CFBB755AFB01}" dt="2022-09-13T15:20:23.351" v="23" actId="20577"/>
          <ac:graphicFrameMkLst>
            <pc:docMk/>
            <pc:sldMk cId="3344496234" sldId="444"/>
            <ac:graphicFrameMk id="5" creationId="{35ACFBD0-38C5-4925-97A4-512050C53389}"/>
          </ac:graphicFrameMkLst>
        </pc:graphicFrameChg>
      </pc:sldChg>
      <pc:sldChg chg="modSp">
        <pc:chgData name="Bridget Garner" userId="aa0a10d5-8655-44af-b885-8402df25944e" providerId="ADAL" clId="{05F752EA-3F7F-47AE-8A93-CFBB755AFB01}" dt="2022-09-23T16:46:05.317" v="90" actId="207"/>
        <pc:sldMkLst>
          <pc:docMk/>
          <pc:sldMk cId="1055957202" sldId="445"/>
        </pc:sldMkLst>
        <pc:graphicFrameChg chg="modGraphic">
          <ac:chgData name="Bridget Garner" userId="aa0a10d5-8655-44af-b885-8402df25944e" providerId="ADAL" clId="{05F752EA-3F7F-47AE-8A93-CFBB755AFB01}" dt="2022-09-23T16:46:05.317" v="90" actId="207"/>
          <ac:graphicFrameMkLst>
            <pc:docMk/>
            <pc:sldMk cId="1055957202" sldId="445"/>
            <ac:graphicFrameMk id="5" creationId="{35ACFBD0-38C5-4925-97A4-512050C53389}"/>
          </ac:graphicFrameMkLst>
        </pc:graphicFrameChg>
      </pc:sldChg>
      <pc:sldChg chg="modSp">
        <pc:chgData name="Bridget Garner" userId="aa0a10d5-8655-44af-b885-8402df25944e" providerId="ADAL" clId="{05F752EA-3F7F-47AE-8A93-CFBB755AFB01}" dt="2022-09-13T19:27:12.597" v="25" actId="20577"/>
        <pc:sldMkLst>
          <pc:docMk/>
          <pc:sldMk cId="111712475" sldId="454"/>
        </pc:sldMkLst>
        <pc:graphicFrameChg chg="modGraphic">
          <ac:chgData name="Bridget Garner" userId="aa0a10d5-8655-44af-b885-8402df25944e" providerId="ADAL" clId="{05F752EA-3F7F-47AE-8A93-CFBB755AFB01}" dt="2022-09-13T19:27:12.597" v="25" actId="20577"/>
          <ac:graphicFrameMkLst>
            <pc:docMk/>
            <pc:sldMk cId="111712475" sldId="454"/>
            <ac:graphicFrameMk id="5" creationId="{35ACFBD0-38C5-4925-97A4-512050C53389}"/>
          </ac:graphicFrameMkLst>
        </pc:graphicFrameChg>
      </pc:sldChg>
      <pc:sldChg chg="modSp">
        <pc:chgData name="Bridget Garner" userId="aa0a10d5-8655-44af-b885-8402df25944e" providerId="ADAL" clId="{05F752EA-3F7F-47AE-8A93-CFBB755AFB01}" dt="2022-09-12T18:41:05.549" v="1" actId="20577"/>
        <pc:sldMkLst>
          <pc:docMk/>
          <pc:sldMk cId="3455930603" sldId="475"/>
        </pc:sldMkLst>
        <pc:spChg chg="mod">
          <ac:chgData name="Bridget Garner" userId="aa0a10d5-8655-44af-b885-8402df25944e" providerId="ADAL" clId="{05F752EA-3F7F-47AE-8A93-CFBB755AFB01}" dt="2022-09-12T18:41:05.549" v="1" actId="20577"/>
          <ac:spMkLst>
            <pc:docMk/>
            <pc:sldMk cId="3455930603" sldId="475"/>
            <ac:spMk id="3" creationId="{75B2FEB5-5D12-4C89-B5E9-6354B3F8EACD}"/>
          </ac:spMkLst>
        </pc:spChg>
      </pc:sldChg>
      <pc:sldChg chg="modSp">
        <pc:chgData name="Bridget Garner" userId="aa0a10d5-8655-44af-b885-8402df25944e" providerId="ADAL" clId="{05F752EA-3F7F-47AE-8A93-CFBB755AFB01}" dt="2022-09-14T14:32:53.222" v="69" actId="20577"/>
        <pc:sldMkLst>
          <pc:docMk/>
          <pc:sldMk cId="3676112879" sldId="486"/>
        </pc:sldMkLst>
        <pc:graphicFrameChg chg="modGraphic">
          <ac:chgData name="Bridget Garner" userId="aa0a10d5-8655-44af-b885-8402df25944e" providerId="ADAL" clId="{05F752EA-3F7F-47AE-8A93-CFBB755AFB01}" dt="2022-09-14T14:32:53.222" v="69" actId="20577"/>
          <ac:graphicFrameMkLst>
            <pc:docMk/>
            <pc:sldMk cId="3676112879" sldId="486"/>
            <ac:graphicFrameMk id="3" creationId="{4F5226F4-8E69-49D2-B3A2-BE8C6CA462A6}"/>
          </ac:graphicFrameMkLst>
        </pc:graphicFrameChg>
      </pc:sldChg>
      <pc:sldChg chg="addSp delSp modSp">
        <pc:chgData name="Bridget Garner" userId="aa0a10d5-8655-44af-b885-8402df25944e" providerId="ADAL" clId="{05F752EA-3F7F-47AE-8A93-CFBB755AFB01}" dt="2022-09-13T14:48:59.056" v="14" actId="1076"/>
        <pc:sldMkLst>
          <pc:docMk/>
          <pc:sldMk cId="1987122572" sldId="509"/>
        </pc:sldMkLst>
        <pc:spChg chg="del mod">
          <ac:chgData name="Bridget Garner" userId="aa0a10d5-8655-44af-b885-8402df25944e" providerId="ADAL" clId="{05F752EA-3F7F-47AE-8A93-CFBB755AFB01}" dt="2022-09-13T14:48:52.031" v="11" actId="478"/>
          <ac:spMkLst>
            <pc:docMk/>
            <pc:sldMk cId="1987122572" sldId="509"/>
            <ac:spMk id="3" creationId="{75B2FEB5-5D12-4C89-B5E9-6354B3F8EACD}"/>
          </ac:spMkLst>
        </pc:spChg>
        <pc:spChg chg="mod">
          <ac:chgData name="Bridget Garner" userId="aa0a10d5-8655-44af-b885-8402df25944e" providerId="ADAL" clId="{05F752EA-3F7F-47AE-8A93-CFBB755AFB01}" dt="2022-09-13T14:48:46.203" v="9" actId="5793"/>
          <ac:spMkLst>
            <pc:docMk/>
            <pc:sldMk cId="1987122572" sldId="509"/>
            <ac:spMk id="6" creationId="{19D0A2AF-64BE-F124-1755-B3272CB675DD}"/>
          </ac:spMkLst>
        </pc:spChg>
        <pc:spChg chg="add del mod">
          <ac:chgData name="Bridget Garner" userId="aa0a10d5-8655-44af-b885-8402df25944e" providerId="ADAL" clId="{05F752EA-3F7F-47AE-8A93-CFBB755AFB01}" dt="2022-09-13T14:48:57.238" v="13" actId="478"/>
          <ac:spMkLst>
            <pc:docMk/>
            <pc:sldMk cId="1987122572" sldId="509"/>
            <ac:spMk id="7" creationId="{95136121-EFC8-4DE1-AE29-C80378AA1864}"/>
          </ac:spMkLst>
        </pc:spChg>
        <pc:picChg chg="mod">
          <ac:chgData name="Bridget Garner" userId="aa0a10d5-8655-44af-b885-8402df25944e" providerId="ADAL" clId="{05F752EA-3F7F-47AE-8A93-CFBB755AFB01}" dt="2022-09-13T14:48:59.056" v="14" actId="1076"/>
          <ac:picMkLst>
            <pc:docMk/>
            <pc:sldMk cId="1987122572" sldId="509"/>
            <ac:picMk id="4" creationId="{E3DF90AD-99C0-73A7-DDAC-F28B1F89B306}"/>
          </ac:picMkLst>
        </pc:picChg>
      </pc:sldChg>
      <pc:sldChg chg="modSp">
        <pc:chgData name="Bridget Garner" userId="aa0a10d5-8655-44af-b885-8402df25944e" providerId="ADAL" clId="{05F752EA-3F7F-47AE-8A93-CFBB755AFB01}" dt="2022-09-08T13:58:32.830" v="0" actId="20577"/>
        <pc:sldMkLst>
          <pc:docMk/>
          <pc:sldMk cId="1439366708" sldId="530"/>
        </pc:sldMkLst>
        <pc:spChg chg="mod">
          <ac:chgData name="Bridget Garner" userId="aa0a10d5-8655-44af-b885-8402df25944e" providerId="ADAL" clId="{05F752EA-3F7F-47AE-8A93-CFBB755AFB01}" dt="2022-09-08T13:58:32.830" v="0" actId="20577"/>
          <ac:spMkLst>
            <pc:docMk/>
            <pc:sldMk cId="1439366708" sldId="530"/>
            <ac:spMk id="3" creationId="{AB44DBD1-0E19-4356-95EF-55DA2D807E4C}"/>
          </ac:spMkLst>
        </pc:spChg>
      </pc:sldChg>
    </pc:docChg>
  </pc:docChgLst>
  <pc:docChgLst>
    <pc:chgData name="Bridget Garner" userId="aa0a10d5-8655-44af-b885-8402df25944e" providerId="ADAL" clId="{BD07630F-4421-4A10-9E54-7E0CEAF5A03D}"/>
    <pc:docChg chg="custSel delSld modSld">
      <pc:chgData name="Bridget Garner" userId="aa0a10d5-8655-44af-b885-8402df25944e" providerId="ADAL" clId="{BD07630F-4421-4A10-9E54-7E0CEAF5A03D}" dt="2022-12-02T16:06:53.620" v="19" actId="478"/>
      <pc:docMkLst>
        <pc:docMk/>
      </pc:docMkLst>
      <pc:sldChg chg="addSp modSp del">
        <pc:chgData name="Bridget Garner" userId="aa0a10d5-8655-44af-b885-8402df25944e" providerId="ADAL" clId="{BD07630F-4421-4A10-9E54-7E0CEAF5A03D}" dt="2022-12-02T16:04:24.313" v="3" actId="2696"/>
        <pc:sldMkLst>
          <pc:docMk/>
          <pc:sldMk cId="1384630444" sldId="261"/>
        </pc:sldMkLst>
        <pc:spChg chg="add mod">
          <ac:chgData name="Bridget Garner" userId="aa0a10d5-8655-44af-b885-8402df25944e" providerId="ADAL" clId="{BD07630F-4421-4A10-9E54-7E0CEAF5A03D}" dt="2022-12-02T16:03:04.785" v="2" actId="2085"/>
          <ac:spMkLst>
            <pc:docMk/>
            <pc:sldMk cId="1384630444" sldId="261"/>
            <ac:spMk id="3" creationId="{275E49C8-1785-4152-B8FD-1E4448635277}"/>
          </ac:spMkLst>
        </pc:spChg>
      </pc:sldChg>
      <pc:sldChg chg="delSp">
        <pc:chgData name="Bridget Garner" userId="aa0a10d5-8655-44af-b885-8402df25944e" providerId="ADAL" clId="{BD07630F-4421-4A10-9E54-7E0CEAF5A03D}" dt="2022-12-02T16:06:41.013" v="17" actId="478"/>
        <pc:sldMkLst>
          <pc:docMk/>
          <pc:sldMk cId="3811874072" sldId="274"/>
        </pc:sldMkLst>
        <pc:picChg chg="del">
          <ac:chgData name="Bridget Garner" userId="aa0a10d5-8655-44af-b885-8402df25944e" providerId="ADAL" clId="{BD07630F-4421-4A10-9E54-7E0CEAF5A03D}" dt="2022-12-02T16:06:41.013" v="17" actId="478"/>
          <ac:picMkLst>
            <pc:docMk/>
            <pc:sldMk cId="3811874072" sldId="274"/>
            <ac:picMk id="1026" creationId="{00000000-0000-0000-0000-000000000000}"/>
          </ac:picMkLst>
        </pc:picChg>
      </pc:sldChg>
      <pc:sldChg chg="addSp delSp modSp">
        <pc:chgData name="Bridget Garner" userId="aa0a10d5-8655-44af-b885-8402df25944e" providerId="ADAL" clId="{BD07630F-4421-4A10-9E54-7E0CEAF5A03D}" dt="2022-12-02T16:06:02.691" v="10"/>
        <pc:sldMkLst>
          <pc:docMk/>
          <pc:sldMk cId="678836667" sldId="286"/>
        </pc:sldMkLst>
        <pc:spChg chg="add del mod">
          <ac:chgData name="Bridget Garner" userId="aa0a10d5-8655-44af-b885-8402df25944e" providerId="ADAL" clId="{BD07630F-4421-4A10-9E54-7E0CEAF5A03D}" dt="2022-12-02T16:06:02.691" v="10"/>
          <ac:spMkLst>
            <pc:docMk/>
            <pc:sldMk cId="678836667" sldId="286"/>
            <ac:spMk id="4" creationId="{6ACFB945-3FDF-4FAE-9DC2-86E85F4DFD2F}"/>
          </ac:spMkLst>
        </pc:spChg>
        <pc:picChg chg="del">
          <ac:chgData name="Bridget Garner" userId="aa0a10d5-8655-44af-b885-8402df25944e" providerId="ADAL" clId="{BD07630F-4421-4A10-9E54-7E0CEAF5A03D}" dt="2022-12-02T16:05:57.870" v="8" actId="478"/>
          <ac:picMkLst>
            <pc:docMk/>
            <pc:sldMk cId="678836667" sldId="286"/>
            <ac:picMk id="1026" creationId="{00000000-0000-0000-0000-000000000000}"/>
          </ac:picMkLst>
        </pc:picChg>
      </pc:sldChg>
      <pc:sldChg chg="delSp">
        <pc:chgData name="Bridget Garner" userId="aa0a10d5-8655-44af-b885-8402df25944e" providerId="ADAL" clId="{BD07630F-4421-4A10-9E54-7E0CEAF5A03D}" dt="2022-12-02T16:06:44.332" v="18" actId="478"/>
        <pc:sldMkLst>
          <pc:docMk/>
          <pc:sldMk cId="1295261872" sldId="304"/>
        </pc:sldMkLst>
        <pc:picChg chg="del">
          <ac:chgData name="Bridget Garner" userId="aa0a10d5-8655-44af-b885-8402df25944e" providerId="ADAL" clId="{BD07630F-4421-4A10-9E54-7E0CEAF5A03D}" dt="2022-12-02T16:06:44.332" v="18" actId="478"/>
          <ac:picMkLst>
            <pc:docMk/>
            <pc:sldMk cId="1295261872" sldId="304"/>
            <ac:picMk id="2050" creationId="{20BC4685-FF5D-05EB-7A3F-E53EDA7EE558}"/>
          </ac:picMkLst>
        </pc:picChg>
      </pc:sldChg>
      <pc:sldChg chg="addSp delSp modSp">
        <pc:chgData name="Bridget Garner" userId="aa0a10d5-8655-44af-b885-8402df25944e" providerId="ADAL" clId="{BD07630F-4421-4A10-9E54-7E0CEAF5A03D}" dt="2022-12-02T16:05:50.082" v="6"/>
        <pc:sldMkLst>
          <pc:docMk/>
          <pc:sldMk cId="3455930603" sldId="475"/>
        </pc:sldMkLst>
        <pc:spChg chg="add del mod">
          <ac:chgData name="Bridget Garner" userId="aa0a10d5-8655-44af-b885-8402df25944e" providerId="ADAL" clId="{BD07630F-4421-4A10-9E54-7E0CEAF5A03D}" dt="2022-12-02T16:05:50.082" v="6"/>
          <ac:spMkLst>
            <pc:docMk/>
            <pc:sldMk cId="3455930603" sldId="475"/>
            <ac:spMk id="5" creationId="{C5F0C4F4-76CD-481F-BA1F-B5CB4A1D3951}"/>
          </ac:spMkLst>
        </pc:spChg>
        <pc:picChg chg="del">
          <ac:chgData name="Bridget Garner" userId="aa0a10d5-8655-44af-b885-8402df25944e" providerId="ADAL" clId="{BD07630F-4421-4A10-9E54-7E0CEAF5A03D}" dt="2022-12-02T16:05:39.767" v="4" actId="478"/>
          <ac:picMkLst>
            <pc:docMk/>
            <pc:sldMk cId="3455930603" sldId="475"/>
            <ac:picMk id="4" creationId="{00000000-0000-0000-0000-000000000000}"/>
          </ac:picMkLst>
        </pc:picChg>
      </pc:sldChg>
      <pc:sldChg chg="delSp">
        <pc:chgData name="Bridget Garner" userId="aa0a10d5-8655-44af-b885-8402df25944e" providerId="ADAL" clId="{BD07630F-4421-4A10-9E54-7E0CEAF5A03D}" dt="2022-12-02T16:05:53.112" v="7" actId="478"/>
        <pc:sldMkLst>
          <pc:docMk/>
          <pc:sldMk cId="3042662511" sldId="480"/>
        </pc:sldMkLst>
        <pc:picChg chg="del">
          <ac:chgData name="Bridget Garner" userId="aa0a10d5-8655-44af-b885-8402df25944e" providerId="ADAL" clId="{BD07630F-4421-4A10-9E54-7E0CEAF5A03D}" dt="2022-12-02T16:05:53.112" v="7" actId="478"/>
          <ac:picMkLst>
            <pc:docMk/>
            <pc:sldMk cId="3042662511" sldId="480"/>
            <ac:picMk id="5" creationId="{00000000-0000-0000-0000-000000000000}"/>
          </ac:picMkLst>
        </pc:picChg>
      </pc:sldChg>
      <pc:sldChg chg="delSp">
        <pc:chgData name="Bridget Garner" userId="aa0a10d5-8655-44af-b885-8402df25944e" providerId="ADAL" clId="{BD07630F-4421-4A10-9E54-7E0CEAF5A03D}" dt="2022-12-02T16:06:53.620" v="19" actId="478"/>
        <pc:sldMkLst>
          <pc:docMk/>
          <pc:sldMk cId="2975098029" sldId="502"/>
        </pc:sldMkLst>
        <pc:picChg chg="del">
          <ac:chgData name="Bridget Garner" userId="aa0a10d5-8655-44af-b885-8402df25944e" providerId="ADAL" clId="{BD07630F-4421-4A10-9E54-7E0CEAF5A03D}" dt="2022-12-02T16:06:53.620" v="19" actId="478"/>
          <ac:picMkLst>
            <pc:docMk/>
            <pc:sldMk cId="2975098029" sldId="502"/>
            <ac:picMk id="1026" creationId="{00000000-0000-0000-0000-000000000000}"/>
          </ac:picMkLst>
        </pc:picChg>
      </pc:sldChg>
      <pc:sldChg chg="addSp delSp modSp">
        <pc:chgData name="Bridget Garner" userId="aa0a10d5-8655-44af-b885-8402df25944e" providerId="ADAL" clId="{BD07630F-4421-4A10-9E54-7E0CEAF5A03D}" dt="2022-12-02T16:06:15.251" v="15" actId="478"/>
        <pc:sldMkLst>
          <pc:docMk/>
          <pc:sldMk cId="1987122572" sldId="509"/>
        </pc:sldMkLst>
        <pc:spChg chg="add del mod">
          <ac:chgData name="Bridget Garner" userId="aa0a10d5-8655-44af-b885-8402df25944e" providerId="ADAL" clId="{BD07630F-4421-4A10-9E54-7E0CEAF5A03D}" dt="2022-12-02T16:06:10.333" v="13"/>
          <ac:spMkLst>
            <pc:docMk/>
            <pc:sldMk cId="1987122572" sldId="509"/>
            <ac:spMk id="3" creationId="{CF925124-6439-4E1F-AA98-ED1BBC4B4438}"/>
          </ac:spMkLst>
        </pc:spChg>
        <pc:spChg chg="add del mod">
          <ac:chgData name="Bridget Garner" userId="aa0a10d5-8655-44af-b885-8402df25944e" providerId="ADAL" clId="{BD07630F-4421-4A10-9E54-7E0CEAF5A03D}" dt="2022-12-02T16:06:10.333" v="13"/>
          <ac:spMkLst>
            <pc:docMk/>
            <pc:sldMk cId="1987122572" sldId="509"/>
            <ac:spMk id="5" creationId="{87B30A33-7E6D-4D96-AB49-305514ABF8EE}"/>
          </ac:spMkLst>
        </pc:spChg>
        <pc:spChg chg="add del mod">
          <ac:chgData name="Bridget Garner" userId="aa0a10d5-8655-44af-b885-8402df25944e" providerId="ADAL" clId="{BD07630F-4421-4A10-9E54-7E0CEAF5A03D}" dt="2022-12-02T16:06:15.251" v="15" actId="478"/>
          <ac:spMkLst>
            <pc:docMk/>
            <pc:sldMk cId="1987122572" sldId="509"/>
            <ac:spMk id="7" creationId="{D87DB1F0-41C8-499B-BFFE-837F4EA070A8}"/>
          </ac:spMkLst>
        </pc:spChg>
        <pc:picChg chg="del">
          <ac:chgData name="Bridget Garner" userId="aa0a10d5-8655-44af-b885-8402df25944e" providerId="ADAL" clId="{BD07630F-4421-4A10-9E54-7E0CEAF5A03D}" dt="2022-12-02T16:06:07.206" v="11" actId="478"/>
          <ac:picMkLst>
            <pc:docMk/>
            <pc:sldMk cId="1987122572" sldId="509"/>
            <ac:picMk id="4" creationId="{E3DF90AD-99C0-73A7-DDAC-F28B1F89B306}"/>
          </ac:picMkLst>
        </pc:picChg>
      </pc:sldChg>
      <pc:sldChg chg="delSp">
        <pc:chgData name="Bridget Garner" userId="aa0a10d5-8655-44af-b885-8402df25944e" providerId="ADAL" clId="{BD07630F-4421-4A10-9E54-7E0CEAF5A03D}" dt="2022-12-02T16:06:21.394" v="16" actId="478"/>
        <pc:sldMkLst>
          <pc:docMk/>
          <pc:sldMk cId="2240382893" sldId="517"/>
        </pc:sldMkLst>
        <pc:picChg chg="del">
          <ac:chgData name="Bridget Garner" userId="aa0a10d5-8655-44af-b885-8402df25944e" providerId="ADAL" clId="{BD07630F-4421-4A10-9E54-7E0CEAF5A03D}" dt="2022-12-02T16:06:21.394" v="16" actId="478"/>
          <ac:picMkLst>
            <pc:docMk/>
            <pc:sldMk cId="2240382893" sldId="517"/>
            <ac:picMk id="3074" creationId="{62024A18-0373-1B5B-FD15-F7E7618781CA}"/>
          </ac:picMkLst>
        </pc:picChg>
      </pc:sldChg>
    </pc:docChg>
  </pc:docChgLst>
</pc:chgInfo>
</file>

<file path=ppt/drawings/_rels/vmlDrawing1.vml.rels><?xml version="1.0" encoding="UTF-8" standalone="yes"?>
<Relationships xmlns="http://schemas.openxmlformats.org/package/2006/relationships"><Relationship Id="rId2" Type="http://schemas.microsoft.com/office/2007/relationships/hdphoto" Target="../media/hdphoto1.wdp"/><Relationship Id="rId1" Type="http://schemas.openxmlformats.org/officeDocument/2006/relationships/image" Target="../media/image1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05374E-5ED0-484A-A927-788920272361}" type="datetimeFigureOut">
              <a:rPr lang="en-US" smtClean="0"/>
              <a:t>12/2/2022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969E5B-11DA-4714-B3E8-56ED288BE695}" type="slidenum">
              <a:rPr lang="en-US" smtClean="0"/>
              <a:t>‹#›</a:t>
            </a:fld>
            <a:endParaRPr lang="en-US"/>
          </a:p>
        </p:txBody>
      </p:sp>
    </p:spTree>
    <p:extLst>
      <p:ext uri="{BB962C8B-B14F-4D97-AF65-F5344CB8AC3E}">
        <p14:creationId xmlns:p14="http://schemas.microsoft.com/office/powerpoint/2010/main" val="11935603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266F55E2-56A8-48B1-86C7-6C0B7C671B39}"/>
              </a:ext>
            </a:extLst>
          </p:cNvPr>
          <p:cNvSpPr>
            <a:spLocks noGrp="1"/>
          </p:cNvSpPr>
          <p:nvPr>
            <p:ph type="body" idx="1"/>
          </p:nvPr>
        </p:nvSpPr>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27</a:t>
            </a:fld>
            <a:endParaRPr lang="en-US"/>
          </a:p>
        </p:txBody>
      </p:sp>
    </p:spTree>
    <p:extLst>
      <p:ext uri="{BB962C8B-B14F-4D97-AF65-F5344CB8AC3E}">
        <p14:creationId xmlns:p14="http://schemas.microsoft.com/office/powerpoint/2010/main" val="10161843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28</a:t>
            </a:fld>
            <a:endParaRPr lang="en-US"/>
          </a:p>
        </p:txBody>
      </p:sp>
    </p:spTree>
    <p:extLst>
      <p:ext uri="{BB962C8B-B14F-4D97-AF65-F5344CB8AC3E}">
        <p14:creationId xmlns:p14="http://schemas.microsoft.com/office/powerpoint/2010/main" val="2114379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29</a:t>
            </a:fld>
            <a:endParaRPr lang="en-US"/>
          </a:p>
        </p:txBody>
      </p:sp>
    </p:spTree>
    <p:extLst>
      <p:ext uri="{BB962C8B-B14F-4D97-AF65-F5344CB8AC3E}">
        <p14:creationId xmlns:p14="http://schemas.microsoft.com/office/powerpoint/2010/main" val="25517552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30</a:t>
            </a:fld>
            <a:endParaRPr lang="en-US"/>
          </a:p>
        </p:txBody>
      </p:sp>
    </p:spTree>
    <p:extLst>
      <p:ext uri="{BB962C8B-B14F-4D97-AF65-F5344CB8AC3E}">
        <p14:creationId xmlns:p14="http://schemas.microsoft.com/office/powerpoint/2010/main" val="27835285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3C8795D1-1085-4BD5-A967-F7891116B8D9}"/>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257983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37</a:t>
            </a:fld>
            <a:endParaRPr lang="en-US"/>
          </a:p>
        </p:txBody>
      </p:sp>
    </p:spTree>
    <p:extLst>
      <p:ext uri="{BB962C8B-B14F-4D97-AF65-F5344CB8AC3E}">
        <p14:creationId xmlns:p14="http://schemas.microsoft.com/office/powerpoint/2010/main" val="18935525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39</a:t>
            </a:fld>
            <a:endParaRPr lang="en-US"/>
          </a:p>
        </p:txBody>
      </p:sp>
    </p:spTree>
    <p:extLst>
      <p:ext uri="{BB962C8B-B14F-4D97-AF65-F5344CB8AC3E}">
        <p14:creationId xmlns:p14="http://schemas.microsoft.com/office/powerpoint/2010/main" val="20600494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40</a:t>
            </a:fld>
            <a:endParaRPr lang="en-US"/>
          </a:p>
        </p:txBody>
      </p:sp>
    </p:spTree>
    <p:extLst>
      <p:ext uri="{BB962C8B-B14F-4D97-AF65-F5344CB8AC3E}">
        <p14:creationId xmlns:p14="http://schemas.microsoft.com/office/powerpoint/2010/main" val="23171828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41</a:t>
            </a:fld>
            <a:endParaRPr lang="en-US"/>
          </a:p>
        </p:txBody>
      </p:sp>
    </p:spTree>
    <p:extLst>
      <p:ext uri="{BB962C8B-B14F-4D97-AF65-F5344CB8AC3E}">
        <p14:creationId xmlns:p14="http://schemas.microsoft.com/office/powerpoint/2010/main" val="15953961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9969E5B-11DA-4714-B3E8-56ED288BE695}" type="slidenum">
              <a:rPr lang="en-US" smtClean="0"/>
              <a:t>44</a:t>
            </a:fld>
            <a:endParaRPr lang="en-US"/>
          </a:p>
        </p:txBody>
      </p:sp>
    </p:spTree>
    <p:extLst>
      <p:ext uri="{BB962C8B-B14F-4D97-AF65-F5344CB8AC3E}">
        <p14:creationId xmlns:p14="http://schemas.microsoft.com/office/powerpoint/2010/main" val="2869257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45</a:t>
            </a:fld>
            <a:endParaRPr lang="en-US"/>
          </a:p>
        </p:txBody>
      </p:sp>
    </p:spTree>
    <p:extLst>
      <p:ext uri="{BB962C8B-B14F-4D97-AF65-F5344CB8AC3E}">
        <p14:creationId xmlns:p14="http://schemas.microsoft.com/office/powerpoint/2010/main" val="28970533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46</a:t>
            </a:fld>
            <a:endParaRPr lang="en-US"/>
          </a:p>
        </p:txBody>
      </p:sp>
    </p:spTree>
    <p:extLst>
      <p:ext uri="{BB962C8B-B14F-4D97-AF65-F5344CB8AC3E}">
        <p14:creationId xmlns:p14="http://schemas.microsoft.com/office/powerpoint/2010/main" val="15286719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47</a:t>
            </a:fld>
            <a:endParaRPr lang="en-US"/>
          </a:p>
        </p:txBody>
      </p:sp>
    </p:spTree>
    <p:extLst>
      <p:ext uri="{BB962C8B-B14F-4D97-AF65-F5344CB8AC3E}">
        <p14:creationId xmlns:p14="http://schemas.microsoft.com/office/powerpoint/2010/main" val="36664342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5"/>
          </p:nvPr>
        </p:nvSpPr>
        <p:spPr/>
        <p:txBody>
          <a:bodyPr/>
          <a:lstStyle/>
          <a:p>
            <a:fld id="{0F812CFE-5A8C-4CA5-8CB7-2040666F2AB8}" type="slidenum">
              <a:rPr lang="en-US" smtClean="0"/>
              <a:t>48</a:t>
            </a:fld>
            <a:endParaRPr lang="en-US"/>
          </a:p>
        </p:txBody>
      </p:sp>
    </p:spTree>
    <p:extLst>
      <p:ext uri="{BB962C8B-B14F-4D97-AF65-F5344CB8AC3E}">
        <p14:creationId xmlns:p14="http://schemas.microsoft.com/office/powerpoint/2010/main" val="39291966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5"/>
          </p:nvPr>
        </p:nvSpPr>
        <p:spPr/>
        <p:txBody>
          <a:bodyPr/>
          <a:lstStyle/>
          <a:p>
            <a:fld id="{0F812CFE-5A8C-4CA5-8CB7-2040666F2AB8}" type="slidenum">
              <a:rPr lang="en-US" smtClean="0"/>
              <a:t>49</a:t>
            </a:fld>
            <a:endParaRPr lang="en-US"/>
          </a:p>
        </p:txBody>
      </p:sp>
    </p:spTree>
    <p:extLst>
      <p:ext uri="{BB962C8B-B14F-4D97-AF65-F5344CB8AC3E}">
        <p14:creationId xmlns:p14="http://schemas.microsoft.com/office/powerpoint/2010/main" val="15539474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6F0DBF-16E5-4F9A-A4E5-BC42D9FC7E86}" type="slidenum">
              <a:rPr lang="en-US" altLang="en-US"/>
              <a:pPr/>
              <a:t>50</a:t>
            </a:fld>
            <a:endParaRPr lang="en-US" altLang="en-US"/>
          </a:p>
        </p:txBody>
      </p:sp>
      <p:sp>
        <p:nvSpPr>
          <p:cNvPr id="996354" name="Rectangle 2"/>
          <p:cNvSpPr>
            <a:spLocks noGrp="1" noRot="1" noChangeAspect="1" noChangeArrowheads="1" noTextEdit="1"/>
          </p:cNvSpPr>
          <p:nvPr>
            <p:ph type="sldImg"/>
          </p:nvPr>
        </p:nvSpPr>
        <p:spPr>
          <a:ln/>
        </p:spPr>
      </p:sp>
      <p:sp>
        <p:nvSpPr>
          <p:cNvPr id="996355"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6113628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503839-BD0F-4BD3-B6F7-336320B8C746}" type="slidenum">
              <a:rPr lang="en-US" altLang="en-US"/>
              <a:pPr/>
              <a:t>51</a:t>
            </a:fld>
            <a:endParaRPr lang="en-US" altLang="en-US"/>
          </a:p>
        </p:txBody>
      </p:sp>
      <p:sp>
        <p:nvSpPr>
          <p:cNvPr id="998402" name="Rectangle 2"/>
          <p:cNvSpPr>
            <a:spLocks noGrp="1" noRot="1" noChangeAspect="1" noChangeArrowheads="1" noTextEdit="1"/>
          </p:cNvSpPr>
          <p:nvPr>
            <p:ph type="sldImg"/>
          </p:nvPr>
        </p:nvSpPr>
        <p:spPr>
          <a:ln/>
        </p:spPr>
      </p:sp>
      <p:sp>
        <p:nvSpPr>
          <p:cNvPr id="998403"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5776931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54</a:t>
            </a:fld>
            <a:endParaRPr lang="en-US"/>
          </a:p>
        </p:txBody>
      </p:sp>
    </p:spTree>
    <p:extLst>
      <p:ext uri="{BB962C8B-B14F-4D97-AF65-F5344CB8AC3E}">
        <p14:creationId xmlns:p14="http://schemas.microsoft.com/office/powerpoint/2010/main" val="30032989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55</a:t>
            </a:fld>
            <a:endParaRPr lang="en-US"/>
          </a:p>
        </p:txBody>
      </p:sp>
    </p:spTree>
    <p:extLst>
      <p:ext uri="{BB962C8B-B14F-4D97-AF65-F5344CB8AC3E}">
        <p14:creationId xmlns:p14="http://schemas.microsoft.com/office/powerpoint/2010/main" val="7674228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56</a:t>
            </a:fld>
            <a:endParaRPr lang="en-US"/>
          </a:p>
        </p:txBody>
      </p:sp>
    </p:spTree>
    <p:extLst>
      <p:ext uri="{BB962C8B-B14F-4D97-AF65-F5344CB8AC3E}">
        <p14:creationId xmlns:p14="http://schemas.microsoft.com/office/powerpoint/2010/main" val="301030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9969E5B-11DA-4714-B3E8-56ED288BE695}" type="slidenum">
              <a:rPr lang="en-US" smtClean="0"/>
              <a:t>10</a:t>
            </a:fld>
            <a:endParaRPr lang="en-US"/>
          </a:p>
        </p:txBody>
      </p:sp>
    </p:spTree>
    <p:extLst>
      <p:ext uri="{BB962C8B-B14F-4D97-AF65-F5344CB8AC3E}">
        <p14:creationId xmlns:p14="http://schemas.microsoft.com/office/powerpoint/2010/main" val="34020152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57</a:t>
            </a:fld>
            <a:endParaRPr lang="en-US"/>
          </a:p>
        </p:txBody>
      </p:sp>
    </p:spTree>
    <p:extLst>
      <p:ext uri="{BB962C8B-B14F-4D97-AF65-F5344CB8AC3E}">
        <p14:creationId xmlns:p14="http://schemas.microsoft.com/office/powerpoint/2010/main" val="18567021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812CFE-5A8C-4CA5-8CB7-2040666F2AB8}" type="slidenum">
              <a:rPr lang="en-US" smtClean="0"/>
              <a:t>58</a:t>
            </a:fld>
            <a:endParaRPr lang="en-US"/>
          </a:p>
        </p:txBody>
      </p:sp>
    </p:spTree>
    <p:extLst>
      <p:ext uri="{BB962C8B-B14F-4D97-AF65-F5344CB8AC3E}">
        <p14:creationId xmlns:p14="http://schemas.microsoft.com/office/powerpoint/2010/main" val="27470775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812CFE-5A8C-4CA5-8CB7-2040666F2AB8}" type="slidenum">
              <a:rPr lang="en-US" smtClean="0"/>
              <a:t>59</a:t>
            </a:fld>
            <a:endParaRPr lang="en-US"/>
          </a:p>
        </p:txBody>
      </p:sp>
    </p:spTree>
    <p:extLst>
      <p:ext uri="{BB962C8B-B14F-4D97-AF65-F5344CB8AC3E}">
        <p14:creationId xmlns:p14="http://schemas.microsoft.com/office/powerpoint/2010/main" val="20087653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9969E5B-11DA-4714-B3E8-56ED288BE695}" type="slidenum">
              <a:rPr lang="en-US" smtClean="0"/>
              <a:t>60</a:t>
            </a:fld>
            <a:endParaRPr lang="en-US"/>
          </a:p>
        </p:txBody>
      </p:sp>
    </p:spTree>
    <p:extLst>
      <p:ext uri="{BB962C8B-B14F-4D97-AF65-F5344CB8AC3E}">
        <p14:creationId xmlns:p14="http://schemas.microsoft.com/office/powerpoint/2010/main" val="9601869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0A78D841-6DB0-4246-A280-F3EA7B0622B9}"/>
              </a:ext>
            </a:extLst>
          </p:cNvPr>
          <p:cNvSpPr>
            <a:spLocks noGrp="1"/>
          </p:cNvSpPr>
          <p:nvPr>
            <p:ph type="body" idx="1"/>
          </p:nvPr>
        </p:nvSpPr>
        <p:spPr/>
        <p:txBody>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2917CC50-2B19-4A1A-BF6D-1D7C9D7D2B7F}"/>
              </a:ext>
            </a:extLst>
          </p:cNvPr>
          <p:cNvSpPr>
            <a:spLocks noGrp="1"/>
          </p:cNvSpPr>
          <p:nvPr>
            <p:ph type="body" idx="1"/>
          </p:nvPr>
        </p:nvSpPr>
        <p:spPr/>
        <p:txBody>
          <a:bodyPr/>
          <a:lstStyle/>
          <a:p>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in the flat from a different animal with a suspected persistent lymphocytosis. Total WBC count is 25,500 (corrected for </a:t>
            </a:r>
            <a:r>
              <a:rPr lang="en-US" dirty="0" err="1"/>
              <a:t>nRBCs</a:t>
            </a:r>
            <a:r>
              <a:rPr lang="en-US" dirty="0"/>
              <a:t>).  Lymphocytes comprise 21,000 of these.  </a:t>
            </a:r>
          </a:p>
        </p:txBody>
      </p:sp>
      <p:sp>
        <p:nvSpPr>
          <p:cNvPr id="4" name="Slide Number Placeholder 3"/>
          <p:cNvSpPr>
            <a:spLocks noGrp="1"/>
          </p:cNvSpPr>
          <p:nvPr>
            <p:ph type="sldNum" sz="quarter" idx="5"/>
          </p:nvPr>
        </p:nvSpPr>
        <p:spPr/>
        <p:txBody>
          <a:bodyPr/>
          <a:lstStyle/>
          <a:p>
            <a:fld id="{E9969E5B-11DA-4714-B3E8-56ED288BE695}" type="slidenum">
              <a:rPr lang="en-US" smtClean="0"/>
              <a:t>63</a:t>
            </a:fld>
            <a:endParaRPr lang="en-US"/>
          </a:p>
        </p:txBody>
      </p:sp>
    </p:spTree>
    <p:extLst>
      <p:ext uri="{BB962C8B-B14F-4D97-AF65-F5344CB8AC3E}">
        <p14:creationId xmlns:p14="http://schemas.microsoft.com/office/powerpoint/2010/main" val="14711498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9969E5B-11DA-4714-B3E8-56ED288BE695}" type="slidenum">
              <a:rPr lang="en-US" smtClean="0"/>
              <a:t>64</a:t>
            </a:fld>
            <a:endParaRPr lang="en-US"/>
          </a:p>
        </p:txBody>
      </p:sp>
    </p:spTree>
    <p:extLst>
      <p:ext uri="{BB962C8B-B14F-4D97-AF65-F5344CB8AC3E}">
        <p14:creationId xmlns:p14="http://schemas.microsoft.com/office/powerpoint/2010/main" val="9987948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9969E5B-11DA-4714-B3E8-56ED288BE695}" type="slidenum">
              <a:rPr lang="en-US" smtClean="0"/>
              <a:t>67</a:t>
            </a:fld>
            <a:endParaRPr lang="en-US"/>
          </a:p>
        </p:txBody>
      </p:sp>
    </p:spTree>
    <p:extLst>
      <p:ext uri="{BB962C8B-B14F-4D97-AF65-F5344CB8AC3E}">
        <p14:creationId xmlns:p14="http://schemas.microsoft.com/office/powerpoint/2010/main" val="22636114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D812180E-CE01-4B1F-BAEE-6E49A0B8780D}"/>
              </a:ext>
            </a:extLst>
          </p:cNvPr>
          <p:cNvSpPr>
            <a:spLocks noGrp="1"/>
          </p:cNvSpPr>
          <p:nvPr>
            <p:ph type="body" idx="1"/>
          </p:nvPr>
        </p:nvSpPr>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9969E5B-11DA-4714-B3E8-56ED288BE695}" type="slidenum">
              <a:rPr lang="en-US" smtClean="0"/>
              <a:t>68</a:t>
            </a:fld>
            <a:endParaRPr lang="en-US"/>
          </a:p>
        </p:txBody>
      </p:sp>
    </p:spTree>
    <p:extLst>
      <p:ext uri="{BB962C8B-B14F-4D97-AF65-F5344CB8AC3E}">
        <p14:creationId xmlns:p14="http://schemas.microsoft.com/office/powerpoint/2010/main" val="10220098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70</a:t>
            </a:fld>
            <a:endParaRPr lang="en-US"/>
          </a:p>
        </p:txBody>
      </p:sp>
    </p:spTree>
    <p:extLst>
      <p:ext uri="{BB962C8B-B14F-4D97-AF65-F5344CB8AC3E}">
        <p14:creationId xmlns:p14="http://schemas.microsoft.com/office/powerpoint/2010/main" val="15843867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71</a:t>
            </a:fld>
            <a:endParaRPr lang="en-US"/>
          </a:p>
        </p:txBody>
      </p:sp>
    </p:spTree>
    <p:extLst>
      <p:ext uri="{BB962C8B-B14F-4D97-AF65-F5344CB8AC3E}">
        <p14:creationId xmlns:p14="http://schemas.microsoft.com/office/powerpoint/2010/main" val="21198837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72</a:t>
            </a:fld>
            <a:endParaRPr lang="en-US"/>
          </a:p>
        </p:txBody>
      </p:sp>
    </p:spTree>
    <p:extLst>
      <p:ext uri="{BB962C8B-B14F-4D97-AF65-F5344CB8AC3E}">
        <p14:creationId xmlns:p14="http://schemas.microsoft.com/office/powerpoint/2010/main" val="26335174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73</a:t>
            </a:fld>
            <a:endParaRPr lang="en-US"/>
          </a:p>
        </p:txBody>
      </p:sp>
    </p:spTree>
    <p:extLst>
      <p:ext uri="{BB962C8B-B14F-4D97-AF65-F5344CB8AC3E}">
        <p14:creationId xmlns:p14="http://schemas.microsoft.com/office/powerpoint/2010/main" val="11891847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74</a:t>
            </a:fld>
            <a:endParaRPr lang="en-US"/>
          </a:p>
        </p:txBody>
      </p:sp>
    </p:spTree>
    <p:extLst>
      <p:ext uri="{BB962C8B-B14F-4D97-AF65-F5344CB8AC3E}">
        <p14:creationId xmlns:p14="http://schemas.microsoft.com/office/powerpoint/2010/main" val="287027730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76</a:t>
            </a:fld>
            <a:endParaRPr lang="en-US"/>
          </a:p>
        </p:txBody>
      </p:sp>
    </p:spTree>
    <p:extLst>
      <p:ext uri="{BB962C8B-B14F-4D97-AF65-F5344CB8AC3E}">
        <p14:creationId xmlns:p14="http://schemas.microsoft.com/office/powerpoint/2010/main" val="6522939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77</a:t>
            </a:fld>
            <a:endParaRPr lang="en-US"/>
          </a:p>
        </p:txBody>
      </p:sp>
    </p:spTree>
    <p:extLst>
      <p:ext uri="{BB962C8B-B14F-4D97-AF65-F5344CB8AC3E}">
        <p14:creationId xmlns:p14="http://schemas.microsoft.com/office/powerpoint/2010/main" val="11603369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78</a:t>
            </a:fld>
            <a:endParaRPr lang="en-US"/>
          </a:p>
        </p:txBody>
      </p:sp>
    </p:spTree>
    <p:extLst>
      <p:ext uri="{BB962C8B-B14F-4D97-AF65-F5344CB8AC3E}">
        <p14:creationId xmlns:p14="http://schemas.microsoft.com/office/powerpoint/2010/main" val="42436713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79</a:t>
            </a:fld>
            <a:endParaRPr lang="en-US"/>
          </a:p>
        </p:txBody>
      </p:sp>
    </p:spTree>
    <p:extLst>
      <p:ext uri="{BB962C8B-B14F-4D97-AF65-F5344CB8AC3E}">
        <p14:creationId xmlns:p14="http://schemas.microsoft.com/office/powerpoint/2010/main" val="3682124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9969E5B-11DA-4714-B3E8-56ED288BE695}" type="slidenum">
              <a:rPr lang="en-US" smtClean="0"/>
              <a:t>15</a:t>
            </a:fld>
            <a:endParaRPr lang="en-US"/>
          </a:p>
        </p:txBody>
      </p:sp>
    </p:spTree>
    <p:extLst>
      <p:ext uri="{BB962C8B-B14F-4D97-AF65-F5344CB8AC3E}">
        <p14:creationId xmlns:p14="http://schemas.microsoft.com/office/powerpoint/2010/main" val="264111144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80</a:t>
            </a:fld>
            <a:endParaRPr lang="en-US"/>
          </a:p>
        </p:txBody>
      </p:sp>
    </p:spTree>
    <p:extLst>
      <p:ext uri="{BB962C8B-B14F-4D97-AF65-F5344CB8AC3E}">
        <p14:creationId xmlns:p14="http://schemas.microsoft.com/office/powerpoint/2010/main" val="334703882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83</a:t>
            </a:fld>
            <a:endParaRPr lang="en-US"/>
          </a:p>
        </p:txBody>
      </p:sp>
    </p:spTree>
    <p:extLst>
      <p:ext uri="{BB962C8B-B14F-4D97-AF65-F5344CB8AC3E}">
        <p14:creationId xmlns:p14="http://schemas.microsoft.com/office/powerpoint/2010/main" val="463222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85</a:t>
            </a:fld>
            <a:endParaRPr lang="en-US"/>
          </a:p>
        </p:txBody>
      </p:sp>
    </p:spTree>
    <p:extLst>
      <p:ext uri="{BB962C8B-B14F-4D97-AF65-F5344CB8AC3E}">
        <p14:creationId xmlns:p14="http://schemas.microsoft.com/office/powerpoint/2010/main" val="7264007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86</a:t>
            </a:fld>
            <a:endParaRPr lang="en-US"/>
          </a:p>
        </p:txBody>
      </p:sp>
    </p:spTree>
    <p:extLst>
      <p:ext uri="{BB962C8B-B14F-4D97-AF65-F5344CB8AC3E}">
        <p14:creationId xmlns:p14="http://schemas.microsoft.com/office/powerpoint/2010/main" val="23763097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87</a:t>
            </a:fld>
            <a:endParaRPr lang="en-US"/>
          </a:p>
        </p:txBody>
      </p:sp>
    </p:spTree>
    <p:extLst>
      <p:ext uri="{BB962C8B-B14F-4D97-AF65-F5344CB8AC3E}">
        <p14:creationId xmlns:p14="http://schemas.microsoft.com/office/powerpoint/2010/main" val="3678692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91</a:t>
            </a:fld>
            <a:endParaRPr lang="en-US"/>
          </a:p>
        </p:txBody>
      </p:sp>
    </p:spTree>
    <p:extLst>
      <p:ext uri="{BB962C8B-B14F-4D97-AF65-F5344CB8AC3E}">
        <p14:creationId xmlns:p14="http://schemas.microsoft.com/office/powerpoint/2010/main" val="55833511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93</a:t>
            </a:fld>
            <a:endParaRPr lang="en-US"/>
          </a:p>
        </p:txBody>
      </p:sp>
    </p:spTree>
    <p:extLst>
      <p:ext uri="{BB962C8B-B14F-4D97-AF65-F5344CB8AC3E}">
        <p14:creationId xmlns:p14="http://schemas.microsoft.com/office/powerpoint/2010/main" val="42521383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94</a:t>
            </a:fld>
            <a:endParaRPr lang="en-US"/>
          </a:p>
        </p:txBody>
      </p:sp>
    </p:spTree>
    <p:extLst>
      <p:ext uri="{BB962C8B-B14F-4D97-AF65-F5344CB8AC3E}">
        <p14:creationId xmlns:p14="http://schemas.microsoft.com/office/powerpoint/2010/main" val="49679334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95</a:t>
            </a:fld>
            <a:endParaRPr lang="en-US"/>
          </a:p>
        </p:txBody>
      </p:sp>
    </p:spTree>
    <p:extLst>
      <p:ext uri="{BB962C8B-B14F-4D97-AF65-F5344CB8AC3E}">
        <p14:creationId xmlns:p14="http://schemas.microsoft.com/office/powerpoint/2010/main" val="213298311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99</a:t>
            </a:fld>
            <a:endParaRPr lang="en-US"/>
          </a:p>
        </p:txBody>
      </p:sp>
    </p:spTree>
    <p:extLst>
      <p:ext uri="{BB962C8B-B14F-4D97-AF65-F5344CB8AC3E}">
        <p14:creationId xmlns:p14="http://schemas.microsoft.com/office/powerpoint/2010/main" val="42382948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F812CFE-5A8C-4CA5-8CB7-2040666F2AB8}" type="slidenum">
              <a:rPr lang="en-US" smtClean="0"/>
              <a:t>18</a:t>
            </a:fld>
            <a:endParaRPr lang="en-US"/>
          </a:p>
        </p:txBody>
      </p:sp>
    </p:spTree>
    <p:extLst>
      <p:ext uri="{BB962C8B-B14F-4D97-AF65-F5344CB8AC3E}">
        <p14:creationId xmlns:p14="http://schemas.microsoft.com/office/powerpoint/2010/main" val="48203059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7F01AE-9B13-A94A-91AF-437DAED1F559}" type="slidenum">
              <a:rPr lang="en-US" smtClean="0"/>
              <a:t>107</a:t>
            </a:fld>
            <a:endParaRPr lang="en-US"/>
          </a:p>
        </p:txBody>
      </p:sp>
    </p:spTree>
    <p:extLst>
      <p:ext uri="{BB962C8B-B14F-4D97-AF65-F5344CB8AC3E}">
        <p14:creationId xmlns:p14="http://schemas.microsoft.com/office/powerpoint/2010/main" val="114476272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7F01AE-9B13-A94A-91AF-437DAED1F559}" type="slidenum">
              <a:rPr lang="en-US" smtClean="0"/>
              <a:t>109</a:t>
            </a:fld>
            <a:endParaRPr lang="en-US"/>
          </a:p>
        </p:txBody>
      </p:sp>
    </p:spTree>
    <p:extLst>
      <p:ext uri="{BB962C8B-B14F-4D97-AF65-F5344CB8AC3E}">
        <p14:creationId xmlns:p14="http://schemas.microsoft.com/office/powerpoint/2010/main" val="26168794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7F01AE-9B13-A94A-91AF-437DAED1F559}" type="slidenum">
              <a:rPr lang="en-US" smtClean="0"/>
              <a:t>116</a:t>
            </a:fld>
            <a:endParaRPr lang="en-US"/>
          </a:p>
        </p:txBody>
      </p:sp>
    </p:spTree>
    <p:extLst>
      <p:ext uri="{BB962C8B-B14F-4D97-AF65-F5344CB8AC3E}">
        <p14:creationId xmlns:p14="http://schemas.microsoft.com/office/powerpoint/2010/main" val="240415803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7F01AE-9B13-A94A-91AF-437DAED1F559}" type="slidenum">
              <a:rPr lang="en-US" smtClean="0"/>
              <a:t>117</a:t>
            </a:fld>
            <a:endParaRPr lang="en-US"/>
          </a:p>
        </p:txBody>
      </p:sp>
    </p:spTree>
    <p:extLst>
      <p:ext uri="{BB962C8B-B14F-4D97-AF65-F5344CB8AC3E}">
        <p14:creationId xmlns:p14="http://schemas.microsoft.com/office/powerpoint/2010/main" val="92759402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7F01AE-9B13-A94A-91AF-437DAED1F559}" type="slidenum">
              <a:rPr lang="en-US" smtClean="0"/>
              <a:t>118</a:t>
            </a:fld>
            <a:endParaRPr lang="en-US"/>
          </a:p>
        </p:txBody>
      </p:sp>
    </p:spTree>
    <p:extLst>
      <p:ext uri="{BB962C8B-B14F-4D97-AF65-F5344CB8AC3E}">
        <p14:creationId xmlns:p14="http://schemas.microsoft.com/office/powerpoint/2010/main" val="187446903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7F01AE-9B13-A94A-91AF-437DAED1F559}" type="slidenum">
              <a:rPr lang="en-US" smtClean="0"/>
              <a:t>119</a:t>
            </a:fld>
            <a:endParaRPr lang="en-US"/>
          </a:p>
        </p:txBody>
      </p:sp>
    </p:spTree>
    <p:extLst>
      <p:ext uri="{BB962C8B-B14F-4D97-AF65-F5344CB8AC3E}">
        <p14:creationId xmlns:p14="http://schemas.microsoft.com/office/powerpoint/2010/main" val="427901167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7F01AE-9B13-A94A-91AF-437DAED1F559}" type="slidenum">
              <a:rPr lang="en-US" smtClean="0"/>
              <a:t>120</a:t>
            </a:fld>
            <a:endParaRPr lang="en-US"/>
          </a:p>
        </p:txBody>
      </p:sp>
    </p:spTree>
    <p:extLst>
      <p:ext uri="{BB962C8B-B14F-4D97-AF65-F5344CB8AC3E}">
        <p14:creationId xmlns:p14="http://schemas.microsoft.com/office/powerpoint/2010/main" val="72856757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7F01AE-9B13-A94A-91AF-437DAED1F559}" type="slidenum">
              <a:rPr lang="en-US" smtClean="0"/>
              <a:t>125</a:t>
            </a:fld>
            <a:endParaRPr lang="en-US"/>
          </a:p>
        </p:txBody>
      </p:sp>
    </p:spTree>
    <p:extLst>
      <p:ext uri="{BB962C8B-B14F-4D97-AF65-F5344CB8AC3E}">
        <p14:creationId xmlns:p14="http://schemas.microsoft.com/office/powerpoint/2010/main" val="187547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9969E5B-11DA-4714-B3E8-56ED288BE695}" type="slidenum">
              <a:rPr lang="en-US" smtClean="0"/>
              <a:t>21</a:t>
            </a:fld>
            <a:endParaRPr lang="en-US"/>
          </a:p>
        </p:txBody>
      </p:sp>
    </p:spTree>
    <p:extLst>
      <p:ext uri="{BB962C8B-B14F-4D97-AF65-F5344CB8AC3E}">
        <p14:creationId xmlns:p14="http://schemas.microsoft.com/office/powerpoint/2010/main" val="15105477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24</a:t>
            </a:fld>
            <a:endParaRPr lang="en-US"/>
          </a:p>
        </p:txBody>
      </p:sp>
    </p:spTree>
    <p:extLst>
      <p:ext uri="{BB962C8B-B14F-4D97-AF65-F5344CB8AC3E}">
        <p14:creationId xmlns:p14="http://schemas.microsoft.com/office/powerpoint/2010/main" val="1174203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812CFE-5A8C-4CA5-8CB7-2040666F2AB8}" type="slidenum">
              <a:rPr lang="en-US" smtClean="0"/>
              <a:t>26</a:t>
            </a:fld>
            <a:endParaRPr lang="en-US"/>
          </a:p>
        </p:txBody>
      </p:sp>
    </p:spTree>
    <p:extLst>
      <p:ext uri="{BB962C8B-B14F-4D97-AF65-F5344CB8AC3E}">
        <p14:creationId xmlns:p14="http://schemas.microsoft.com/office/powerpoint/2010/main" val="256341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C5166A-1A1A-1129-E093-B4308239B9E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CF62A7B-DB96-D900-9911-1E360FA5A3F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00F1978-BA40-BED2-3857-37D3E40F6F68}"/>
              </a:ext>
            </a:extLst>
          </p:cNvPr>
          <p:cNvSpPr>
            <a:spLocks noGrp="1"/>
          </p:cNvSpPr>
          <p:nvPr>
            <p:ph type="dt" sz="half" idx="10"/>
          </p:nvPr>
        </p:nvSpPr>
        <p:spPr/>
        <p:txBody>
          <a:bodyPr/>
          <a:lstStyle/>
          <a:p>
            <a:fld id="{3F90CF33-D907-4A46-801B-1733EB67FB54}" type="datetimeFigureOut">
              <a:rPr lang="en-US" smtClean="0"/>
              <a:t>12/2/2022</a:t>
            </a:fld>
            <a:endParaRPr lang="en-US"/>
          </a:p>
        </p:txBody>
      </p:sp>
      <p:sp>
        <p:nvSpPr>
          <p:cNvPr id="5" name="Footer Placeholder 4">
            <a:extLst>
              <a:ext uri="{FF2B5EF4-FFF2-40B4-BE49-F238E27FC236}">
                <a16:creationId xmlns:a16="http://schemas.microsoft.com/office/drawing/2014/main" id="{29D9097A-1785-5412-C920-1B0E752574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A1FB87-4258-555B-C676-26486397E156}"/>
              </a:ext>
            </a:extLst>
          </p:cNvPr>
          <p:cNvSpPr>
            <a:spLocks noGrp="1"/>
          </p:cNvSpPr>
          <p:nvPr>
            <p:ph type="sldNum" sz="quarter" idx="12"/>
          </p:nvPr>
        </p:nvSpPr>
        <p:spPr/>
        <p:txBody>
          <a:bodyPr/>
          <a:lstStyle/>
          <a:p>
            <a:fld id="{8490C457-AB09-43D7-B8CE-AA5068A203AA}" type="slidenum">
              <a:rPr lang="en-US" smtClean="0"/>
              <a:t>‹#›</a:t>
            </a:fld>
            <a:endParaRPr lang="en-US"/>
          </a:p>
        </p:txBody>
      </p:sp>
    </p:spTree>
    <p:extLst>
      <p:ext uri="{BB962C8B-B14F-4D97-AF65-F5344CB8AC3E}">
        <p14:creationId xmlns:p14="http://schemas.microsoft.com/office/powerpoint/2010/main" val="4563860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B861A5-8BDD-F276-EF6B-37B9F444B6D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EF0FA84-A1BC-5D76-DF78-137C775B822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40DB8B-2140-184B-48C0-9DF059DC1827}"/>
              </a:ext>
            </a:extLst>
          </p:cNvPr>
          <p:cNvSpPr>
            <a:spLocks noGrp="1"/>
          </p:cNvSpPr>
          <p:nvPr>
            <p:ph type="dt" sz="half" idx="10"/>
          </p:nvPr>
        </p:nvSpPr>
        <p:spPr/>
        <p:txBody>
          <a:bodyPr/>
          <a:lstStyle/>
          <a:p>
            <a:fld id="{3F90CF33-D907-4A46-801B-1733EB67FB54}" type="datetimeFigureOut">
              <a:rPr lang="en-US" smtClean="0"/>
              <a:t>12/2/2022</a:t>
            </a:fld>
            <a:endParaRPr lang="en-US"/>
          </a:p>
        </p:txBody>
      </p:sp>
      <p:sp>
        <p:nvSpPr>
          <p:cNvPr id="5" name="Footer Placeholder 4">
            <a:extLst>
              <a:ext uri="{FF2B5EF4-FFF2-40B4-BE49-F238E27FC236}">
                <a16:creationId xmlns:a16="http://schemas.microsoft.com/office/drawing/2014/main" id="{3F3D3145-3A3E-632E-7706-95F5ABD961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D17211-AB4C-C011-42D9-7F0947845C4C}"/>
              </a:ext>
            </a:extLst>
          </p:cNvPr>
          <p:cNvSpPr>
            <a:spLocks noGrp="1"/>
          </p:cNvSpPr>
          <p:nvPr>
            <p:ph type="sldNum" sz="quarter" idx="12"/>
          </p:nvPr>
        </p:nvSpPr>
        <p:spPr/>
        <p:txBody>
          <a:bodyPr/>
          <a:lstStyle/>
          <a:p>
            <a:fld id="{8490C457-AB09-43D7-B8CE-AA5068A203AA}" type="slidenum">
              <a:rPr lang="en-US" smtClean="0"/>
              <a:t>‹#›</a:t>
            </a:fld>
            <a:endParaRPr lang="en-US"/>
          </a:p>
        </p:txBody>
      </p:sp>
    </p:spTree>
    <p:extLst>
      <p:ext uri="{BB962C8B-B14F-4D97-AF65-F5344CB8AC3E}">
        <p14:creationId xmlns:p14="http://schemas.microsoft.com/office/powerpoint/2010/main" val="10269195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530BF2-CB41-715C-378C-DC59EEE2ACD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B01E539-0FDB-4B6E-03FB-3719B6257E4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51193A-88E3-FD0E-7CAA-98E1B6B27401}"/>
              </a:ext>
            </a:extLst>
          </p:cNvPr>
          <p:cNvSpPr>
            <a:spLocks noGrp="1"/>
          </p:cNvSpPr>
          <p:nvPr>
            <p:ph type="dt" sz="half" idx="10"/>
          </p:nvPr>
        </p:nvSpPr>
        <p:spPr/>
        <p:txBody>
          <a:bodyPr/>
          <a:lstStyle/>
          <a:p>
            <a:fld id="{3F90CF33-D907-4A46-801B-1733EB67FB54}" type="datetimeFigureOut">
              <a:rPr lang="en-US" smtClean="0"/>
              <a:t>12/2/2022</a:t>
            </a:fld>
            <a:endParaRPr lang="en-US"/>
          </a:p>
        </p:txBody>
      </p:sp>
      <p:sp>
        <p:nvSpPr>
          <p:cNvPr id="5" name="Footer Placeholder 4">
            <a:extLst>
              <a:ext uri="{FF2B5EF4-FFF2-40B4-BE49-F238E27FC236}">
                <a16:creationId xmlns:a16="http://schemas.microsoft.com/office/drawing/2014/main" id="{8A098DC5-7E0A-E24D-586A-C8E5A22305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8D2B27-DBAE-4F70-9D31-40C2DA93915B}"/>
              </a:ext>
            </a:extLst>
          </p:cNvPr>
          <p:cNvSpPr>
            <a:spLocks noGrp="1"/>
          </p:cNvSpPr>
          <p:nvPr>
            <p:ph type="sldNum" sz="quarter" idx="12"/>
          </p:nvPr>
        </p:nvSpPr>
        <p:spPr/>
        <p:txBody>
          <a:bodyPr/>
          <a:lstStyle/>
          <a:p>
            <a:fld id="{8490C457-AB09-43D7-B8CE-AA5068A203AA}" type="slidenum">
              <a:rPr lang="en-US" smtClean="0"/>
              <a:t>‹#›</a:t>
            </a:fld>
            <a:endParaRPr lang="en-US"/>
          </a:p>
        </p:txBody>
      </p:sp>
    </p:spTree>
    <p:extLst>
      <p:ext uri="{BB962C8B-B14F-4D97-AF65-F5344CB8AC3E}">
        <p14:creationId xmlns:p14="http://schemas.microsoft.com/office/powerpoint/2010/main" val="13667492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1"/>
            <a:ext cx="10972800" cy="1139825"/>
          </a:xfrm>
        </p:spPr>
        <p:txBody>
          <a:bodyPr/>
          <a:lstStyle/>
          <a:p>
            <a:r>
              <a:rPr lang="en-US"/>
              <a:t>Click to edit Master title style</a:t>
            </a:r>
          </a:p>
        </p:txBody>
      </p:sp>
      <p:sp>
        <p:nvSpPr>
          <p:cNvPr id="3" name="Text Placeholder 2"/>
          <p:cNvSpPr>
            <a:spLocks noGrp="1"/>
          </p:cNvSpPr>
          <p:nvPr>
            <p:ph type="body" sz="half" idx="1"/>
          </p:nvPr>
        </p:nvSpPr>
        <p:spPr>
          <a:xfrm>
            <a:off x="609600" y="1752600"/>
            <a:ext cx="5384800" cy="45307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752600"/>
            <a:ext cx="5384800" cy="45307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243638"/>
            <a:ext cx="2844800" cy="457200"/>
          </a:xfrm>
        </p:spPr>
        <p:txBody>
          <a:bodyPr/>
          <a:lstStyle>
            <a:lvl1pPr>
              <a:defRPr/>
            </a:lvl1pPr>
          </a:lstStyle>
          <a:p>
            <a:endParaRPr lang="en-US" altLang="en-US"/>
          </a:p>
        </p:txBody>
      </p:sp>
      <p:sp>
        <p:nvSpPr>
          <p:cNvPr id="6" name="Footer Placeholder 5"/>
          <p:cNvSpPr>
            <a:spLocks noGrp="1"/>
          </p:cNvSpPr>
          <p:nvPr>
            <p:ph type="ftr" sz="quarter" idx="11"/>
          </p:nvPr>
        </p:nvSpPr>
        <p:spPr>
          <a:xfrm>
            <a:off x="4165600" y="6248400"/>
            <a:ext cx="3860800" cy="457200"/>
          </a:xfrm>
        </p:spPr>
        <p:txBody>
          <a:bodyPr/>
          <a:lstStyle>
            <a:lvl1pPr>
              <a:defRPr/>
            </a:lvl1pPr>
          </a:lstStyle>
          <a:p>
            <a:endParaRPr lang="en-US" altLang="en-US"/>
          </a:p>
        </p:txBody>
      </p:sp>
      <p:sp>
        <p:nvSpPr>
          <p:cNvPr id="7" name="Slide Number Placeholder 6"/>
          <p:cNvSpPr>
            <a:spLocks noGrp="1"/>
          </p:cNvSpPr>
          <p:nvPr>
            <p:ph type="sldNum" sz="quarter" idx="12"/>
          </p:nvPr>
        </p:nvSpPr>
        <p:spPr>
          <a:xfrm>
            <a:off x="8737600" y="6243638"/>
            <a:ext cx="2844800" cy="457200"/>
          </a:xfrm>
        </p:spPr>
        <p:txBody>
          <a:bodyPr/>
          <a:lstStyle>
            <a:lvl1pPr>
              <a:defRPr/>
            </a:lvl1pPr>
          </a:lstStyle>
          <a:p>
            <a:fld id="{41E2460A-D71D-4D70-99EC-2FC205075848}" type="slidenum">
              <a:rPr lang="en-US" altLang="en-US"/>
              <a:pPr/>
              <a:t>‹#›</a:t>
            </a:fld>
            <a:endParaRPr lang="en-US" altLang="en-US"/>
          </a:p>
        </p:txBody>
      </p:sp>
    </p:spTree>
    <p:extLst>
      <p:ext uri="{BB962C8B-B14F-4D97-AF65-F5344CB8AC3E}">
        <p14:creationId xmlns:p14="http://schemas.microsoft.com/office/powerpoint/2010/main" val="485434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7E76A-AAEF-F90D-DFDD-260245241AD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589DED-A25D-995C-031A-5C607E0D0C8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A6B82D-48EB-40B7-6249-A76F16F1C7F7}"/>
              </a:ext>
            </a:extLst>
          </p:cNvPr>
          <p:cNvSpPr>
            <a:spLocks noGrp="1"/>
          </p:cNvSpPr>
          <p:nvPr>
            <p:ph type="dt" sz="half" idx="10"/>
          </p:nvPr>
        </p:nvSpPr>
        <p:spPr/>
        <p:txBody>
          <a:bodyPr/>
          <a:lstStyle/>
          <a:p>
            <a:fld id="{3F90CF33-D907-4A46-801B-1733EB67FB54}" type="datetimeFigureOut">
              <a:rPr lang="en-US" smtClean="0"/>
              <a:t>12/2/2022</a:t>
            </a:fld>
            <a:endParaRPr lang="en-US"/>
          </a:p>
        </p:txBody>
      </p:sp>
      <p:sp>
        <p:nvSpPr>
          <p:cNvPr id="5" name="Footer Placeholder 4">
            <a:extLst>
              <a:ext uri="{FF2B5EF4-FFF2-40B4-BE49-F238E27FC236}">
                <a16:creationId xmlns:a16="http://schemas.microsoft.com/office/drawing/2014/main" id="{08D3F23E-5DA5-3B2A-51B4-419AB7B319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89BF5E-2264-8C7D-727D-D8D9F18B91BF}"/>
              </a:ext>
            </a:extLst>
          </p:cNvPr>
          <p:cNvSpPr>
            <a:spLocks noGrp="1"/>
          </p:cNvSpPr>
          <p:nvPr>
            <p:ph type="sldNum" sz="quarter" idx="12"/>
          </p:nvPr>
        </p:nvSpPr>
        <p:spPr/>
        <p:txBody>
          <a:bodyPr/>
          <a:lstStyle/>
          <a:p>
            <a:fld id="{8490C457-AB09-43D7-B8CE-AA5068A203AA}" type="slidenum">
              <a:rPr lang="en-US" smtClean="0"/>
              <a:t>‹#›</a:t>
            </a:fld>
            <a:endParaRPr lang="en-US"/>
          </a:p>
        </p:txBody>
      </p:sp>
    </p:spTree>
    <p:extLst>
      <p:ext uri="{BB962C8B-B14F-4D97-AF65-F5344CB8AC3E}">
        <p14:creationId xmlns:p14="http://schemas.microsoft.com/office/powerpoint/2010/main" val="11535184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40B7A-DCB9-ABD6-83C2-C556EF8644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C46BC5F-6D42-7F51-2973-20FBABCB09D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51D6E2B-A2E2-8136-B29C-AF5302E085C2}"/>
              </a:ext>
            </a:extLst>
          </p:cNvPr>
          <p:cNvSpPr>
            <a:spLocks noGrp="1"/>
          </p:cNvSpPr>
          <p:nvPr>
            <p:ph type="dt" sz="half" idx="10"/>
          </p:nvPr>
        </p:nvSpPr>
        <p:spPr/>
        <p:txBody>
          <a:bodyPr/>
          <a:lstStyle/>
          <a:p>
            <a:fld id="{3F90CF33-D907-4A46-801B-1733EB67FB54}" type="datetimeFigureOut">
              <a:rPr lang="en-US" smtClean="0"/>
              <a:t>12/2/2022</a:t>
            </a:fld>
            <a:endParaRPr lang="en-US"/>
          </a:p>
        </p:txBody>
      </p:sp>
      <p:sp>
        <p:nvSpPr>
          <p:cNvPr id="5" name="Footer Placeholder 4">
            <a:extLst>
              <a:ext uri="{FF2B5EF4-FFF2-40B4-BE49-F238E27FC236}">
                <a16:creationId xmlns:a16="http://schemas.microsoft.com/office/drawing/2014/main" id="{0F6434E0-34A3-2DC2-58C8-5CC9E5286F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0805EA-D2AE-9192-4D57-D617EC733F9E}"/>
              </a:ext>
            </a:extLst>
          </p:cNvPr>
          <p:cNvSpPr>
            <a:spLocks noGrp="1"/>
          </p:cNvSpPr>
          <p:nvPr>
            <p:ph type="sldNum" sz="quarter" idx="12"/>
          </p:nvPr>
        </p:nvSpPr>
        <p:spPr/>
        <p:txBody>
          <a:bodyPr/>
          <a:lstStyle/>
          <a:p>
            <a:fld id="{8490C457-AB09-43D7-B8CE-AA5068A203AA}" type="slidenum">
              <a:rPr lang="en-US" smtClean="0"/>
              <a:t>‹#›</a:t>
            </a:fld>
            <a:endParaRPr lang="en-US"/>
          </a:p>
        </p:txBody>
      </p:sp>
    </p:spTree>
    <p:extLst>
      <p:ext uri="{BB962C8B-B14F-4D97-AF65-F5344CB8AC3E}">
        <p14:creationId xmlns:p14="http://schemas.microsoft.com/office/powerpoint/2010/main" val="37619238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3142A-FA5B-8F53-1FDC-930581AC6A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A2688E1-EC98-DF4E-C5A9-65C6BAECDE0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8677974-200F-4D75-9257-3CF1259E56A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23D94D5-9C97-6127-1976-F0740613A8CA}"/>
              </a:ext>
            </a:extLst>
          </p:cNvPr>
          <p:cNvSpPr>
            <a:spLocks noGrp="1"/>
          </p:cNvSpPr>
          <p:nvPr>
            <p:ph type="dt" sz="half" idx="10"/>
          </p:nvPr>
        </p:nvSpPr>
        <p:spPr/>
        <p:txBody>
          <a:bodyPr/>
          <a:lstStyle/>
          <a:p>
            <a:fld id="{3F90CF33-D907-4A46-801B-1733EB67FB54}" type="datetimeFigureOut">
              <a:rPr lang="en-US" smtClean="0"/>
              <a:t>12/2/2022</a:t>
            </a:fld>
            <a:endParaRPr lang="en-US"/>
          </a:p>
        </p:txBody>
      </p:sp>
      <p:sp>
        <p:nvSpPr>
          <p:cNvPr id="6" name="Footer Placeholder 5">
            <a:extLst>
              <a:ext uri="{FF2B5EF4-FFF2-40B4-BE49-F238E27FC236}">
                <a16:creationId xmlns:a16="http://schemas.microsoft.com/office/drawing/2014/main" id="{5B2C083C-6548-98A0-BF1C-85313E1B3E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BC10D4-D524-B23D-CA3C-10BBE9CB1CF1}"/>
              </a:ext>
            </a:extLst>
          </p:cNvPr>
          <p:cNvSpPr>
            <a:spLocks noGrp="1"/>
          </p:cNvSpPr>
          <p:nvPr>
            <p:ph type="sldNum" sz="quarter" idx="12"/>
          </p:nvPr>
        </p:nvSpPr>
        <p:spPr/>
        <p:txBody>
          <a:bodyPr/>
          <a:lstStyle/>
          <a:p>
            <a:fld id="{8490C457-AB09-43D7-B8CE-AA5068A203AA}" type="slidenum">
              <a:rPr lang="en-US" smtClean="0"/>
              <a:t>‹#›</a:t>
            </a:fld>
            <a:endParaRPr lang="en-US"/>
          </a:p>
        </p:txBody>
      </p:sp>
    </p:spTree>
    <p:extLst>
      <p:ext uri="{BB962C8B-B14F-4D97-AF65-F5344CB8AC3E}">
        <p14:creationId xmlns:p14="http://schemas.microsoft.com/office/powerpoint/2010/main" val="41101850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2F084-1B3D-D7B1-517C-FF05CB26DFA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A34787E-1F74-8642-7466-58CB69EADC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D3FA078-24CC-C3CD-8B3F-378B94ADA93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35F581-2494-ACD0-7D58-93A342C8E6C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2EEDA44-330E-9C40-80AB-D14719FF159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B6B777A-A541-4A19-6814-C1576830200A}"/>
              </a:ext>
            </a:extLst>
          </p:cNvPr>
          <p:cNvSpPr>
            <a:spLocks noGrp="1"/>
          </p:cNvSpPr>
          <p:nvPr>
            <p:ph type="dt" sz="half" idx="10"/>
          </p:nvPr>
        </p:nvSpPr>
        <p:spPr/>
        <p:txBody>
          <a:bodyPr/>
          <a:lstStyle/>
          <a:p>
            <a:fld id="{3F90CF33-D907-4A46-801B-1733EB67FB54}" type="datetimeFigureOut">
              <a:rPr lang="en-US" smtClean="0"/>
              <a:t>12/2/2022</a:t>
            </a:fld>
            <a:endParaRPr lang="en-US"/>
          </a:p>
        </p:txBody>
      </p:sp>
      <p:sp>
        <p:nvSpPr>
          <p:cNvPr id="8" name="Footer Placeholder 7">
            <a:extLst>
              <a:ext uri="{FF2B5EF4-FFF2-40B4-BE49-F238E27FC236}">
                <a16:creationId xmlns:a16="http://schemas.microsoft.com/office/drawing/2014/main" id="{A0B5F9EC-6C20-3C4A-A19B-B08C35DDD86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B98A03B-9996-2CAE-9BBB-C94740A5B6A6}"/>
              </a:ext>
            </a:extLst>
          </p:cNvPr>
          <p:cNvSpPr>
            <a:spLocks noGrp="1"/>
          </p:cNvSpPr>
          <p:nvPr>
            <p:ph type="sldNum" sz="quarter" idx="12"/>
          </p:nvPr>
        </p:nvSpPr>
        <p:spPr/>
        <p:txBody>
          <a:bodyPr/>
          <a:lstStyle/>
          <a:p>
            <a:fld id="{8490C457-AB09-43D7-B8CE-AA5068A203AA}" type="slidenum">
              <a:rPr lang="en-US" smtClean="0"/>
              <a:t>‹#›</a:t>
            </a:fld>
            <a:endParaRPr lang="en-US"/>
          </a:p>
        </p:txBody>
      </p:sp>
    </p:spTree>
    <p:extLst>
      <p:ext uri="{BB962C8B-B14F-4D97-AF65-F5344CB8AC3E}">
        <p14:creationId xmlns:p14="http://schemas.microsoft.com/office/powerpoint/2010/main" val="271646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D9D13-E02F-999D-86F4-9087BF1F4AB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460795D-FCE3-9CE7-67EF-FD6B07B954FB}"/>
              </a:ext>
            </a:extLst>
          </p:cNvPr>
          <p:cNvSpPr>
            <a:spLocks noGrp="1"/>
          </p:cNvSpPr>
          <p:nvPr>
            <p:ph type="dt" sz="half" idx="10"/>
          </p:nvPr>
        </p:nvSpPr>
        <p:spPr/>
        <p:txBody>
          <a:bodyPr/>
          <a:lstStyle/>
          <a:p>
            <a:fld id="{3F90CF33-D907-4A46-801B-1733EB67FB54}" type="datetimeFigureOut">
              <a:rPr lang="en-US" smtClean="0"/>
              <a:t>12/2/2022</a:t>
            </a:fld>
            <a:endParaRPr lang="en-US"/>
          </a:p>
        </p:txBody>
      </p:sp>
      <p:sp>
        <p:nvSpPr>
          <p:cNvPr id="4" name="Footer Placeholder 3">
            <a:extLst>
              <a:ext uri="{FF2B5EF4-FFF2-40B4-BE49-F238E27FC236}">
                <a16:creationId xmlns:a16="http://schemas.microsoft.com/office/drawing/2014/main" id="{9DEE0014-2818-C6D0-A0A3-AEEABDAAF12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2B310EC-805E-5B12-F5A4-4D1FCE54E03D}"/>
              </a:ext>
            </a:extLst>
          </p:cNvPr>
          <p:cNvSpPr>
            <a:spLocks noGrp="1"/>
          </p:cNvSpPr>
          <p:nvPr>
            <p:ph type="sldNum" sz="quarter" idx="12"/>
          </p:nvPr>
        </p:nvSpPr>
        <p:spPr/>
        <p:txBody>
          <a:bodyPr/>
          <a:lstStyle/>
          <a:p>
            <a:fld id="{8490C457-AB09-43D7-B8CE-AA5068A203AA}" type="slidenum">
              <a:rPr lang="en-US" smtClean="0"/>
              <a:t>‹#›</a:t>
            </a:fld>
            <a:endParaRPr lang="en-US"/>
          </a:p>
        </p:txBody>
      </p:sp>
    </p:spTree>
    <p:extLst>
      <p:ext uri="{BB962C8B-B14F-4D97-AF65-F5344CB8AC3E}">
        <p14:creationId xmlns:p14="http://schemas.microsoft.com/office/powerpoint/2010/main" val="1068068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9801D6-8D4F-C642-5970-A633E02878BB}"/>
              </a:ext>
            </a:extLst>
          </p:cNvPr>
          <p:cNvSpPr>
            <a:spLocks noGrp="1"/>
          </p:cNvSpPr>
          <p:nvPr>
            <p:ph type="dt" sz="half" idx="10"/>
          </p:nvPr>
        </p:nvSpPr>
        <p:spPr/>
        <p:txBody>
          <a:bodyPr/>
          <a:lstStyle/>
          <a:p>
            <a:fld id="{3F90CF33-D907-4A46-801B-1733EB67FB54}" type="datetimeFigureOut">
              <a:rPr lang="en-US" smtClean="0"/>
              <a:t>12/2/2022</a:t>
            </a:fld>
            <a:endParaRPr lang="en-US"/>
          </a:p>
        </p:txBody>
      </p:sp>
      <p:sp>
        <p:nvSpPr>
          <p:cNvPr id="3" name="Footer Placeholder 2">
            <a:extLst>
              <a:ext uri="{FF2B5EF4-FFF2-40B4-BE49-F238E27FC236}">
                <a16:creationId xmlns:a16="http://schemas.microsoft.com/office/drawing/2014/main" id="{67CB9785-3070-AEF3-2720-798BF048A71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6D5E1F9-8248-9FDF-C191-EEDD7E8CBE64}"/>
              </a:ext>
            </a:extLst>
          </p:cNvPr>
          <p:cNvSpPr>
            <a:spLocks noGrp="1"/>
          </p:cNvSpPr>
          <p:nvPr>
            <p:ph type="sldNum" sz="quarter" idx="12"/>
          </p:nvPr>
        </p:nvSpPr>
        <p:spPr/>
        <p:txBody>
          <a:bodyPr/>
          <a:lstStyle/>
          <a:p>
            <a:fld id="{8490C457-AB09-43D7-B8CE-AA5068A203AA}" type="slidenum">
              <a:rPr lang="en-US" smtClean="0"/>
              <a:t>‹#›</a:t>
            </a:fld>
            <a:endParaRPr lang="en-US"/>
          </a:p>
        </p:txBody>
      </p:sp>
    </p:spTree>
    <p:extLst>
      <p:ext uri="{BB962C8B-B14F-4D97-AF65-F5344CB8AC3E}">
        <p14:creationId xmlns:p14="http://schemas.microsoft.com/office/powerpoint/2010/main" val="38249124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00F86-3975-762C-D140-2DAF1FA5CC2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586F0F4-3B30-6B97-88D3-B7656FA0599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E275ED4-A11F-B918-EF0B-80CDAC8A35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9B1024F-B2AA-5DA4-45F7-E64EFB7B4F65}"/>
              </a:ext>
            </a:extLst>
          </p:cNvPr>
          <p:cNvSpPr>
            <a:spLocks noGrp="1"/>
          </p:cNvSpPr>
          <p:nvPr>
            <p:ph type="dt" sz="half" idx="10"/>
          </p:nvPr>
        </p:nvSpPr>
        <p:spPr/>
        <p:txBody>
          <a:bodyPr/>
          <a:lstStyle/>
          <a:p>
            <a:fld id="{3F90CF33-D907-4A46-801B-1733EB67FB54}" type="datetimeFigureOut">
              <a:rPr lang="en-US" smtClean="0"/>
              <a:t>12/2/2022</a:t>
            </a:fld>
            <a:endParaRPr lang="en-US"/>
          </a:p>
        </p:txBody>
      </p:sp>
      <p:sp>
        <p:nvSpPr>
          <p:cNvPr id="6" name="Footer Placeholder 5">
            <a:extLst>
              <a:ext uri="{FF2B5EF4-FFF2-40B4-BE49-F238E27FC236}">
                <a16:creationId xmlns:a16="http://schemas.microsoft.com/office/drawing/2014/main" id="{8D5EFCF0-0B26-4D59-8415-DCF34C21F0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9182194-E05A-7316-09DF-7019E4A68E2B}"/>
              </a:ext>
            </a:extLst>
          </p:cNvPr>
          <p:cNvSpPr>
            <a:spLocks noGrp="1"/>
          </p:cNvSpPr>
          <p:nvPr>
            <p:ph type="sldNum" sz="quarter" idx="12"/>
          </p:nvPr>
        </p:nvSpPr>
        <p:spPr/>
        <p:txBody>
          <a:bodyPr/>
          <a:lstStyle/>
          <a:p>
            <a:fld id="{8490C457-AB09-43D7-B8CE-AA5068A203AA}" type="slidenum">
              <a:rPr lang="en-US" smtClean="0"/>
              <a:t>‹#›</a:t>
            </a:fld>
            <a:endParaRPr lang="en-US"/>
          </a:p>
        </p:txBody>
      </p:sp>
    </p:spTree>
    <p:extLst>
      <p:ext uri="{BB962C8B-B14F-4D97-AF65-F5344CB8AC3E}">
        <p14:creationId xmlns:p14="http://schemas.microsoft.com/office/powerpoint/2010/main" val="2837307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EF21A-D7CA-0B84-F884-0694CA3E84D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533BEF-C09C-3183-F1DB-5FCE65BB21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8484131-45B6-EFD2-97E6-CF74B81347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C7D183C-6EFE-A721-A1CA-E6FE9AE463C6}"/>
              </a:ext>
            </a:extLst>
          </p:cNvPr>
          <p:cNvSpPr>
            <a:spLocks noGrp="1"/>
          </p:cNvSpPr>
          <p:nvPr>
            <p:ph type="dt" sz="half" idx="10"/>
          </p:nvPr>
        </p:nvSpPr>
        <p:spPr/>
        <p:txBody>
          <a:bodyPr/>
          <a:lstStyle/>
          <a:p>
            <a:fld id="{3F90CF33-D907-4A46-801B-1733EB67FB54}" type="datetimeFigureOut">
              <a:rPr lang="en-US" smtClean="0"/>
              <a:t>12/2/2022</a:t>
            </a:fld>
            <a:endParaRPr lang="en-US"/>
          </a:p>
        </p:txBody>
      </p:sp>
      <p:sp>
        <p:nvSpPr>
          <p:cNvPr id="6" name="Footer Placeholder 5">
            <a:extLst>
              <a:ext uri="{FF2B5EF4-FFF2-40B4-BE49-F238E27FC236}">
                <a16:creationId xmlns:a16="http://schemas.microsoft.com/office/drawing/2014/main" id="{F1D20765-1040-50A6-90C8-CE3A8E070D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DC14AC-18B5-141D-2DA6-0913843554FA}"/>
              </a:ext>
            </a:extLst>
          </p:cNvPr>
          <p:cNvSpPr>
            <a:spLocks noGrp="1"/>
          </p:cNvSpPr>
          <p:nvPr>
            <p:ph type="sldNum" sz="quarter" idx="12"/>
          </p:nvPr>
        </p:nvSpPr>
        <p:spPr/>
        <p:txBody>
          <a:bodyPr/>
          <a:lstStyle/>
          <a:p>
            <a:fld id="{8490C457-AB09-43D7-B8CE-AA5068A203AA}" type="slidenum">
              <a:rPr lang="en-US" smtClean="0"/>
              <a:t>‹#›</a:t>
            </a:fld>
            <a:endParaRPr lang="en-US"/>
          </a:p>
        </p:txBody>
      </p:sp>
    </p:spTree>
    <p:extLst>
      <p:ext uri="{BB962C8B-B14F-4D97-AF65-F5344CB8AC3E}">
        <p14:creationId xmlns:p14="http://schemas.microsoft.com/office/powerpoint/2010/main" val="3969776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2543B7-555C-08CD-FC33-037B7F227C8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B92C102-29C4-EE3D-6EAE-042664A54A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50C703-5B59-65D0-5186-02C192B088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90CF33-D907-4A46-801B-1733EB67FB54}" type="datetimeFigureOut">
              <a:rPr lang="en-US" smtClean="0"/>
              <a:t>12/2/2022</a:t>
            </a:fld>
            <a:endParaRPr lang="en-US"/>
          </a:p>
        </p:txBody>
      </p:sp>
      <p:sp>
        <p:nvSpPr>
          <p:cNvPr id="5" name="Footer Placeholder 4">
            <a:extLst>
              <a:ext uri="{FF2B5EF4-FFF2-40B4-BE49-F238E27FC236}">
                <a16:creationId xmlns:a16="http://schemas.microsoft.com/office/drawing/2014/main" id="{0D858D4C-EA1A-33F4-A8E9-B927A37233E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FB342D8-6B9A-561F-04B9-8A2C3B3EA43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90C457-AB09-43D7-B8CE-AA5068A203AA}" type="slidenum">
              <a:rPr lang="en-US" smtClean="0"/>
              <a:t>‹#›</a:t>
            </a:fld>
            <a:endParaRPr lang="en-US"/>
          </a:p>
        </p:txBody>
      </p:sp>
    </p:spTree>
    <p:extLst>
      <p:ext uri="{BB962C8B-B14F-4D97-AF65-F5344CB8AC3E}">
        <p14:creationId xmlns:p14="http://schemas.microsoft.com/office/powerpoint/2010/main" val="16703292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creativecommons.org/licenses/by-nc/4.0/?ref=chooser-v1"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hyperlink" Target="https://eclinpath.com/hemostasis/transfusion-medicine/adverse-reactions/" TargetMode="External"/><Relationship Id="rId7" Type="http://schemas.openxmlformats.org/officeDocument/2006/relationships/image" Target="../media/image4.svg"/><Relationship Id="rId2" Type="http://schemas.openxmlformats.org/officeDocument/2006/relationships/hyperlink" Target="https://eclinpath.com/hematology/anemia/mechanisms-of-anemia/" TargetMode="Externa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4.xml"/><Relationship Id="rId4" Type="http://schemas.openxmlformats.org/officeDocument/2006/relationships/hyperlink" Target="https://eclinpath.com/hemostasis/transfusion-medicine/blood-types/" TargetMode="External"/></Relationships>
</file>

<file path=ppt/slides/_rels/slide101.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image" Target="../media/image27.jpg"/><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89.xml"/></Relationships>
</file>

<file path=ppt/slides/_rels/slide102.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28.jpg"/><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103.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30.jpg"/><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104.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31.jpg"/><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105.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32.jpg"/><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106.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33.jpg"/><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10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60.xml"/><Relationship Id="rId1" Type="http://schemas.openxmlformats.org/officeDocument/2006/relationships/slideLayout" Target="../slideLayouts/slideLayout6.xml"/><Relationship Id="rId5" Type="http://schemas.openxmlformats.org/officeDocument/2006/relationships/image" Target="../media/image29.png"/><Relationship Id="rId4" Type="http://schemas.openxmlformats.org/officeDocument/2006/relationships/slide" Target="slide82.xml"/></Relationships>
</file>

<file path=ppt/slides/_rels/slide108.xml.rels><?xml version="1.0" encoding="UTF-8" standalone="yes"?>
<Relationships xmlns="http://schemas.openxmlformats.org/package/2006/relationships"><Relationship Id="rId3" Type="http://schemas.openxmlformats.org/officeDocument/2006/relationships/slide" Target="slide82.xml"/><Relationship Id="rId7" Type="http://schemas.openxmlformats.org/officeDocument/2006/relationships/image" Target="../media/image4.svg"/><Relationship Id="rId2" Type="http://schemas.openxmlformats.org/officeDocument/2006/relationships/image" Target="../media/image35.jpg"/><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9.png"/></Relationships>
</file>

<file path=ppt/slides/_rels/slide10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61.xml"/><Relationship Id="rId1" Type="http://schemas.openxmlformats.org/officeDocument/2006/relationships/slideLayout" Target="../slideLayouts/slideLayout6.xml"/><Relationship Id="rId5" Type="http://schemas.openxmlformats.org/officeDocument/2006/relationships/image" Target="../media/image37.png"/><Relationship Id="rId4" Type="http://schemas.openxmlformats.org/officeDocument/2006/relationships/slide" Target="slide82.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110.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38.jpg"/><Relationship Id="rId1" Type="http://schemas.openxmlformats.org/officeDocument/2006/relationships/slideLayout" Target="../slideLayouts/slideLayout6.xml"/><Relationship Id="rId4" Type="http://schemas.openxmlformats.org/officeDocument/2006/relationships/image" Target="../media/image37.png"/></Relationships>
</file>

<file path=ppt/slides/_rels/slide111.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39.jpg"/><Relationship Id="rId1" Type="http://schemas.openxmlformats.org/officeDocument/2006/relationships/slideLayout" Target="../slideLayouts/slideLayout6.xml"/><Relationship Id="rId5" Type="http://schemas.openxmlformats.org/officeDocument/2006/relationships/image" Target="../media/image40.jpg"/><Relationship Id="rId4" Type="http://schemas.openxmlformats.org/officeDocument/2006/relationships/image" Target="../media/image37.png"/></Relationships>
</file>

<file path=ppt/slides/_rels/slide112.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41.jpg"/><Relationship Id="rId1" Type="http://schemas.openxmlformats.org/officeDocument/2006/relationships/slideLayout" Target="../slideLayouts/slideLayout6.xml"/><Relationship Id="rId4" Type="http://schemas.openxmlformats.org/officeDocument/2006/relationships/image" Target="../media/image37.png"/></Relationships>
</file>

<file path=ppt/slides/_rels/slide113.xml.rels><?xml version="1.0" encoding="UTF-8" standalone="yes"?>
<Relationships xmlns="http://schemas.openxmlformats.org/package/2006/relationships"><Relationship Id="rId3" Type="http://schemas.openxmlformats.org/officeDocument/2006/relationships/slide" Target="slide82.xml"/><Relationship Id="rId7" Type="http://schemas.openxmlformats.org/officeDocument/2006/relationships/image" Target="../media/image4.svg"/><Relationship Id="rId2" Type="http://schemas.openxmlformats.org/officeDocument/2006/relationships/image" Target="../media/image42.jpg"/><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37.png"/></Relationships>
</file>

<file path=ppt/slides/_rels/slide114.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43.jpg"/><Relationship Id="rId1" Type="http://schemas.openxmlformats.org/officeDocument/2006/relationships/slideLayout" Target="../slideLayouts/slideLayout6.xml"/><Relationship Id="rId4" Type="http://schemas.openxmlformats.org/officeDocument/2006/relationships/image" Target="../media/image37.png"/></Relationships>
</file>

<file path=ppt/slides/_rels/slide115.xml.rels><?xml version="1.0" encoding="UTF-8" standalone="yes"?>
<Relationships xmlns="http://schemas.openxmlformats.org/package/2006/relationships"><Relationship Id="rId3" Type="http://schemas.openxmlformats.org/officeDocument/2006/relationships/slide" Target="slide82.xml"/><Relationship Id="rId7" Type="http://schemas.openxmlformats.org/officeDocument/2006/relationships/image" Target="../media/image4.svg"/><Relationship Id="rId2" Type="http://schemas.openxmlformats.org/officeDocument/2006/relationships/image" Target="../media/image44.jpg"/><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37.png"/></Relationships>
</file>

<file path=ppt/slides/_rels/slide11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62.xml"/><Relationship Id="rId1" Type="http://schemas.openxmlformats.org/officeDocument/2006/relationships/slideLayout" Target="../slideLayouts/slideLayout6.xml"/><Relationship Id="rId6" Type="http://schemas.openxmlformats.org/officeDocument/2006/relationships/image" Target="../media/image47.jpg"/><Relationship Id="rId5" Type="http://schemas.openxmlformats.org/officeDocument/2006/relationships/image" Target="../media/image46.png"/><Relationship Id="rId4" Type="http://schemas.openxmlformats.org/officeDocument/2006/relationships/slide" Target="slide82.xml"/></Relationships>
</file>

<file path=ppt/slides/_rels/slide11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63.xml"/><Relationship Id="rId1" Type="http://schemas.openxmlformats.org/officeDocument/2006/relationships/slideLayout" Target="../slideLayouts/slideLayout6.xml"/><Relationship Id="rId6" Type="http://schemas.openxmlformats.org/officeDocument/2006/relationships/image" Target="../media/image48.jpg"/><Relationship Id="rId5" Type="http://schemas.openxmlformats.org/officeDocument/2006/relationships/image" Target="../media/image46.png"/><Relationship Id="rId4" Type="http://schemas.openxmlformats.org/officeDocument/2006/relationships/slide" Target="slide82.xml"/></Relationships>
</file>

<file path=ppt/slides/_rels/slide118.xml.rels><?xml version="1.0" encoding="UTF-8" standalone="yes"?>
<Relationships xmlns="http://schemas.openxmlformats.org/package/2006/relationships"><Relationship Id="rId8" Type="http://schemas.openxmlformats.org/officeDocument/2006/relationships/image" Target="../media/image51.jpg"/><Relationship Id="rId3" Type="http://schemas.openxmlformats.org/officeDocument/2006/relationships/image" Target="../media/image45.jpg"/><Relationship Id="rId7" Type="http://schemas.openxmlformats.org/officeDocument/2006/relationships/image" Target="../media/image50.jpg"/><Relationship Id="rId2" Type="http://schemas.openxmlformats.org/officeDocument/2006/relationships/notesSlide" Target="../notesSlides/notesSlide64.xml"/><Relationship Id="rId1" Type="http://schemas.openxmlformats.org/officeDocument/2006/relationships/slideLayout" Target="../slideLayouts/slideLayout6.xml"/><Relationship Id="rId6" Type="http://schemas.openxmlformats.org/officeDocument/2006/relationships/image" Target="../media/image49.jpg"/><Relationship Id="rId5" Type="http://schemas.openxmlformats.org/officeDocument/2006/relationships/image" Target="../media/image46.png"/><Relationship Id="rId4" Type="http://schemas.openxmlformats.org/officeDocument/2006/relationships/slide" Target="slide82.xml"/></Relationships>
</file>

<file path=ppt/slides/_rels/slide119.xml.rels><?xml version="1.0" encoding="UTF-8" standalone="yes"?>
<Relationships xmlns="http://schemas.openxmlformats.org/package/2006/relationships"><Relationship Id="rId8" Type="http://schemas.openxmlformats.org/officeDocument/2006/relationships/image" Target="../media/image54.jpg"/><Relationship Id="rId3" Type="http://schemas.openxmlformats.org/officeDocument/2006/relationships/image" Target="../media/image45.jpg"/><Relationship Id="rId7" Type="http://schemas.openxmlformats.org/officeDocument/2006/relationships/image" Target="../media/image53.jpg"/><Relationship Id="rId2" Type="http://schemas.openxmlformats.org/officeDocument/2006/relationships/notesSlide" Target="../notesSlides/notesSlide65.xml"/><Relationship Id="rId1" Type="http://schemas.openxmlformats.org/officeDocument/2006/relationships/slideLayout" Target="../slideLayouts/slideLayout6.xml"/><Relationship Id="rId6" Type="http://schemas.openxmlformats.org/officeDocument/2006/relationships/image" Target="../media/image52.jpg"/><Relationship Id="rId5" Type="http://schemas.openxmlformats.org/officeDocument/2006/relationships/image" Target="../media/image46.png"/><Relationship Id="rId10" Type="http://schemas.openxmlformats.org/officeDocument/2006/relationships/image" Target="../media/image56.jpg"/><Relationship Id="rId4" Type="http://schemas.openxmlformats.org/officeDocument/2006/relationships/slide" Target="slide82.xml"/><Relationship Id="rId9" Type="http://schemas.openxmlformats.org/officeDocument/2006/relationships/image" Target="../media/image5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5.jpg"/><Relationship Id="rId7" Type="http://schemas.openxmlformats.org/officeDocument/2006/relationships/slide" Target="slide3.xml"/><Relationship Id="rId2" Type="http://schemas.openxmlformats.org/officeDocument/2006/relationships/notesSlide" Target="../notesSlides/notesSlide66.xml"/><Relationship Id="rId1" Type="http://schemas.openxmlformats.org/officeDocument/2006/relationships/slideLayout" Target="../slideLayouts/slideLayout6.xml"/><Relationship Id="rId6" Type="http://schemas.openxmlformats.org/officeDocument/2006/relationships/image" Target="../media/image57.jpg"/><Relationship Id="rId5" Type="http://schemas.openxmlformats.org/officeDocument/2006/relationships/image" Target="../media/image46.png"/><Relationship Id="rId4" Type="http://schemas.openxmlformats.org/officeDocument/2006/relationships/slide" Target="slide82.xml"/><Relationship Id="rId9" Type="http://schemas.openxmlformats.org/officeDocument/2006/relationships/image" Target="../media/image4.svg"/></Relationships>
</file>

<file path=ppt/slides/_rels/slide121.xml.rels><?xml version="1.0" encoding="UTF-8" standalone="yes"?>
<Relationships xmlns="http://schemas.openxmlformats.org/package/2006/relationships"><Relationship Id="rId3" Type="http://schemas.openxmlformats.org/officeDocument/2006/relationships/slide" Target="slide130.xml"/><Relationship Id="rId2" Type="http://schemas.openxmlformats.org/officeDocument/2006/relationships/slide" Target="slide122.xml"/><Relationship Id="rId1" Type="http://schemas.openxmlformats.org/officeDocument/2006/relationships/slideLayout" Target="../slideLayouts/slideLayout6.xml"/><Relationship Id="rId6" Type="http://schemas.openxmlformats.org/officeDocument/2006/relationships/slide" Target="slide88.xml"/><Relationship Id="rId5" Type="http://schemas.openxmlformats.org/officeDocument/2006/relationships/image" Target="../media/image59.jpeg"/><Relationship Id="rId4" Type="http://schemas.openxmlformats.org/officeDocument/2006/relationships/image" Target="../media/image58.jpeg"/></Relationships>
</file>

<file path=ppt/slides/_rels/slide12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g"/><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2.jpg"/><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3.jpg"/><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7.xml"/><Relationship Id="rId1" Type="http://schemas.openxmlformats.org/officeDocument/2006/relationships/slideLayout" Target="../slideLayouts/slideLayout6.xml"/><Relationship Id="rId4" Type="http://schemas.openxmlformats.org/officeDocument/2006/relationships/image" Target="../media/image61.png"/></Relationships>
</file>

<file path=ppt/slides/_rels/slide126.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Layout" Target="../slideLayouts/slideLayout6.xml"/><Relationship Id="rId4" Type="http://schemas.openxmlformats.org/officeDocument/2006/relationships/image" Target="../media/image61.png"/></Relationships>
</file>

<file path=ppt/slides/_rels/slide127.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image" Target="../media/image65.jpg"/><Relationship Id="rId1" Type="http://schemas.openxmlformats.org/officeDocument/2006/relationships/slideLayout" Target="../slideLayouts/slideLayout6.xml"/><Relationship Id="rId4" Type="http://schemas.openxmlformats.org/officeDocument/2006/relationships/image" Target="../media/image61.png"/></Relationships>
</file>

<file path=ppt/slides/_rels/slide128.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5.jpg"/><Relationship Id="rId1" Type="http://schemas.openxmlformats.org/officeDocument/2006/relationships/slideLayout" Target="../slideLayouts/slideLayout6.xml"/><Relationship Id="rId5" Type="http://schemas.openxmlformats.org/officeDocument/2006/relationships/image" Target="../media/image70.png"/><Relationship Id="rId4" Type="http://schemas.openxmlformats.org/officeDocument/2006/relationships/image" Target="../media/image69.jpg"/></Relationships>
</file>

<file path=ppt/slides/_rels/slide129.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65.jpg"/><Relationship Id="rId1" Type="http://schemas.openxmlformats.org/officeDocument/2006/relationships/slideLayout" Target="../slideLayouts/slideLayout6.xml"/><Relationship Id="rId5" Type="http://schemas.openxmlformats.org/officeDocument/2006/relationships/image" Target="../media/image70.png"/><Relationship Id="rId4" Type="http://schemas.openxmlformats.org/officeDocument/2006/relationships/image" Target="../media/image72.jp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73.jpg"/><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74.jpg"/><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58.jpeg"/><Relationship Id="rId7" Type="http://schemas.openxmlformats.org/officeDocument/2006/relationships/image" Target="../media/image3.png"/><Relationship Id="rId2" Type="http://schemas.openxmlformats.org/officeDocument/2006/relationships/image" Target="../media/image65.jpg"/><Relationship Id="rId1" Type="http://schemas.openxmlformats.org/officeDocument/2006/relationships/slideLayout" Target="../slideLayouts/slideLayout6.xml"/><Relationship Id="rId6" Type="http://schemas.openxmlformats.org/officeDocument/2006/relationships/slide" Target="slide3.xml"/><Relationship Id="rId5" Type="http://schemas.openxmlformats.org/officeDocument/2006/relationships/image" Target="../media/image70.png"/><Relationship Id="rId4" Type="http://schemas.openxmlformats.org/officeDocument/2006/relationships/image" Target="../media/image75.jpeg"/></Relationships>
</file>

<file path=ppt/slides/_rels/slide133.xml.rels><?xml version="1.0" encoding="UTF-8" standalone="yes"?>
<Relationships xmlns="http://schemas.openxmlformats.org/package/2006/relationships"><Relationship Id="rId3" Type="http://schemas.openxmlformats.org/officeDocument/2006/relationships/slide" Target="slide130.xml"/><Relationship Id="rId2" Type="http://schemas.openxmlformats.org/officeDocument/2006/relationships/slide" Target="slide122.xml"/><Relationship Id="rId1" Type="http://schemas.openxmlformats.org/officeDocument/2006/relationships/slideLayout" Target="../slideLayouts/slideLayout6.xml"/><Relationship Id="rId6" Type="http://schemas.openxmlformats.org/officeDocument/2006/relationships/slide" Target="slide88.xml"/><Relationship Id="rId5" Type="http://schemas.openxmlformats.org/officeDocument/2006/relationships/image" Target="../media/image59.jpeg"/><Relationship Id="rId4" Type="http://schemas.openxmlformats.org/officeDocument/2006/relationships/image" Target="../media/image58.jpeg"/></Relationships>
</file>

<file path=ppt/slides/_rels/slide13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jpg"/><Relationship Id="rId1" Type="http://schemas.openxmlformats.org/officeDocument/2006/relationships/slideLayout" Target="../slideLayouts/slideLayout6.xml"/><Relationship Id="rId4" Type="http://schemas.openxmlformats.org/officeDocument/2006/relationships/image" Target="../media/image78.jpg"/></Relationships>
</file>

<file path=ppt/slides/_rels/slide13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9.jpg"/><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80.jpg"/><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81.jpg"/><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82.jpg"/><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83.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84.jpg"/><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85.jpg"/><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86.jpg"/><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87.jpg"/><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58.jpeg"/><Relationship Id="rId7" Type="http://schemas.openxmlformats.org/officeDocument/2006/relationships/image" Target="../media/image3.png"/><Relationship Id="rId2" Type="http://schemas.openxmlformats.org/officeDocument/2006/relationships/image" Target="../media/image65.jpg"/><Relationship Id="rId1" Type="http://schemas.openxmlformats.org/officeDocument/2006/relationships/slideLayout" Target="../slideLayouts/slideLayout6.xml"/><Relationship Id="rId6" Type="http://schemas.openxmlformats.org/officeDocument/2006/relationships/slide" Target="slide3.xml"/><Relationship Id="rId5" Type="http://schemas.openxmlformats.org/officeDocument/2006/relationships/image" Target="../media/image77.png"/><Relationship Id="rId4" Type="http://schemas.openxmlformats.org/officeDocument/2006/relationships/image" Target="../media/image88.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eclinpath.com/hemostasis/disorders/vitamin-k/" TargetMode="External"/><Relationship Id="rId2" Type="http://schemas.openxmlformats.org/officeDocument/2006/relationships/hyperlink" Target="https://eclinpath.com/hematology/anemia/mechanisms-of-anemia/" TargetMode="Externa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slide" Target="slide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eclinpath.com/hematology/tests/rbc-indices-interpretation/" TargetMode="External"/><Relationship Id="rId2" Type="http://schemas.openxmlformats.org/officeDocument/2006/relationships/hyperlink" Target="https://eclinpath.com/hematology/anemia/mechanisms-of-anemia/" TargetMode="External"/><Relationship Id="rId1" Type="http://schemas.openxmlformats.org/officeDocument/2006/relationships/slideLayout" Target="../slideLayouts/slideLayout2.xml"/><Relationship Id="rId4" Type="http://schemas.openxmlformats.org/officeDocument/2006/relationships/hyperlink" Target="https://eclinpath.com/chemistry/iron-metabolism/" TargetMode="External"/></Relationships>
</file>

<file path=ppt/slides/_rels/slide2.xml.rels><?xml version="1.0" encoding="UTF-8" standalone="yes"?>
<Relationships xmlns="http://schemas.openxmlformats.org/package/2006/relationships"><Relationship Id="rId2" Type="http://schemas.openxmlformats.org/officeDocument/2006/relationships/hyperlink" Target="https://eclinpath.com/hematology/instructional-videos/"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hyperlink" Target="https://eclinpath.com/exotics/hematology-exotics/" TargetMode="External"/><Relationship Id="rId7" Type="http://schemas.openxmlformats.org/officeDocument/2006/relationships/image" Target="../media/image4.sv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4.xml"/><Relationship Id="rId4" Type="http://schemas.openxmlformats.org/officeDocument/2006/relationships/hyperlink" Target="https://eclinpath.com/exotics/hematology-exotics/infectious-agent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eclinpath.com/hematology/leukogram-changes/" TargetMode="External"/><Relationship Id="rId2" Type="http://schemas.openxmlformats.org/officeDocument/2006/relationships/hyperlink" Target="https://eclinpath.com/hematology/infectious-agents/"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109.xml"/><Relationship Id="rId7" Type="http://schemas.openxmlformats.org/officeDocument/2006/relationships/slide" Target="slide133.xml"/><Relationship Id="rId2" Type="http://schemas.openxmlformats.org/officeDocument/2006/relationships/slide" Target="slide102.xml"/><Relationship Id="rId1" Type="http://schemas.openxmlformats.org/officeDocument/2006/relationships/slideLayout" Target="../slideLayouts/slideLayout2.xml"/><Relationship Id="rId6" Type="http://schemas.openxmlformats.org/officeDocument/2006/relationships/slide" Target="slide121.xml"/><Relationship Id="rId5" Type="http://schemas.openxmlformats.org/officeDocument/2006/relationships/slide" Target="slide116.xml"/><Relationship Id="rId4" Type="http://schemas.openxmlformats.org/officeDocument/2006/relationships/slide" Target="slide114.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slide" Target="slide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s://eclinpath.com/hematology/leukogram-changes/"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44.xml"/><Relationship Id="rId13" Type="http://schemas.openxmlformats.org/officeDocument/2006/relationships/slide" Target="slide76.xml"/><Relationship Id="rId18" Type="http://schemas.openxmlformats.org/officeDocument/2006/relationships/slide" Target="slide35.xml"/><Relationship Id="rId3" Type="http://schemas.openxmlformats.org/officeDocument/2006/relationships/slide" Target="slide7.xml"/><Relationship Id="rId7" Type="http://schemas.openxmlformats.org/officeDocument/2006/relationships/slide" Target="slide31.xml"/><Relationship Id="rId12" Type="http://schemas.openxmlformats.org/officeDocument/2006/relationships/slide" Target="slide69.xml"/><Relationship Id="rId17" Type="http://schemas.openxmlformats.org/officeDocument/2006/relationships/slide" Target="slide12.xml"/><Relationship Id="rId2" Type="http://schemas.openxmlformats.org/officeDocument/2006/relationships/slide" Target="slide5.xml"/><Relationship Id="rId16" Type="http://schemas.openxmlformats.org/officeDocument/2006/relationships/slide" Target="slide98.xml"/><Relationship Id="rId1" Type="http://schemas.openxmlformats.org/officeDocument/2006/relationships/slideLayout" Target="../slideLayouts/slideLayout2.xml"/><Relationship Id="rId6" Type="http://schemas.openxmlformats.org/officeDocument/2006/relationships/slide" Target="slide22.xml"/><Relationship Id="rId11" Type="http://schemas.openxmlformats.org/officeDocument/2006/relationships/slide" Target="slide65.xml"/><Relationship Id="rId5" Type="http://schemas.openxmlformats.org/officeDocument/2006/relationships/slide" Target="slide21.xml"/><Relationship Id="rId15" Type="http://schemas.openxmlformats.org/officeDocument/2006/relationships/slide" Target="slide90.xml"/><Relationship Id="rId10" Type="http://schemas.openxmlformats.org/officeDocument/2006/relationships/slide" Target="slide60.xml"/><Relationship Id="rId4" Type="http://schemas.openxmlformats.org/officeDocument/2006/relationships/slide" Target="slide17.xml"/><Relationship Id="rId9" Type="http://schemas.openxmlformats.org/officeDocument/2006/relationships/slide" Target="slide53.xml"/><Relationship Id="rId14" Type="http://schemas.openxmlformats.org/officeDocument/2006/relationships/slide" Target="slide8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eclinpath.com/hemostasis/" TargetMode="External"/><Relationship Id="rId2" Type="http://schemas.openxmlformats.org/officeDocument/2006/relationships/hyperlink" Target="https://eclinpath.com/hematology/morphologic-features/" TargetMode="External"/><Relationship Id="rId1" Type="http://schemas.openxmlformats.org/officeDocument/2006/relationships/slideLayout" Target="../slideLayouts/slideLayout2.xml"/><Relationship Id="rId4" Type="http://schemas.openxmlformats.org/officeDocument/2006/relationships/hyperlink" Target="https://eclinpath.com/chemistry/liver/"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16.jpeg"/></Relationships>
</file>

<file path=ppt/slides/_rels/slide5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26.xml"/><Relationship Id="rId7" Type="http://schemas.openxmlformats.org/officeDocument/2006/relationships/image" Target="../media/image17.png"/><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9.jpeg"/><Relationship Id="rId4" Type="http://schemas.openxmlformats.org/officeDocument/2006/relationships/image" Target="../media/image18.jpeg"/></Relationships>
</file>

<file path=ppt/slides/_rels/slide52.xml.rels><?xml version="1.0" encoding="UTF-8" standalone="yes"?>
<Relationships xmlns="http://schemas.openxmlformats.org/package/2006/relationships"><Relationship Id="rId8" Type="http://schemas.openxmlformats.org/officeDocument/2006/relationships/hyperlink" Target="https://eclinpath.com/hemostasis/tests/screening-coagulation-assays/" TargetMode="External"/><Relationship Id="rId13" Type="http://schemas.openxmlformats.org/officeDocument/2006/relationships/image" Target="../media/image4.svg"/><Relationship Id="rId3" Type="http://schemas.openxmlformats.org/officeDocument/2006/relationships/hyperlink" Target="https://eclinpath.com/chemistry/liver/liver-injury/alanine-aminotransferase/" TargetMode="External"/><Relationship Id="rId7" Type="http://schemas.openxmlformats.org/officeDocument/2006/relationships/hyperlink" Target="https://eclinpath.com/hematology/leukogram-changes/leukocytes/" TargetMode="External"/><Relationship Id="rId12" Type="http://schemas.openxmlformats.org/officeDocument/2006/relationships/image" Target="../media/image3.png"/><Relationship Id="rId2" Type="http://schemas.openxmlformats.org/officeDocument/2006/relationships/hyperlink" Target="https://eclinpath.com/search/albumin/" TargetMode="External"/><Relationship Id="rId1" Type="http://schemas.openxmlformats.org/officeDocument/2006/relationships/slideLayout" Target="../slideLayouts/slideLayout2.xml"/><Relationship Id="rId6" Type="http://schemas.openxmlformats.org/officeDocument/2006/relationships/hyperlink" Target="https://eclinpath.com/hematology/anemia/" TargetMode="External"/><Relationship Id="rId11" Type="http://schemas.openxmlformats.org/officeDocument/2006/relationships/slide" Target="slide4.xml"/><Relationship Id="rId5" Type="http://schemas.openxmlformats.org/officeDocument/2006/relationships/hyperlink" Target="https://eclinpath.com/chemistry/minerals/calcium/" TargetMode="External"/><Relationship Id="rId10" Type="http://schemas.openxmlformats.org/officeDocument/2006/relationships/hyperlink" Target="https://www.merckvetmanual.com/circulatory-system/blood-parasites/cytauxzoonosis-in-cats" TargetMode="External"/><Relationship Id="rId4" Type="http://schemas.openxmlformats.org/officeDocument/2006/relationships/hyperlink" Target="https://eclinpath.com/chemistry/energy-metabolism/glucose/" TargetMode="External"/><Relationship Id="rId9" Type="http://schemas.openxmlformats.org/officeDocument/2006/relationships/hyperlink" Target="https://eclinpath.com/hemostasis/tests/interpretation-summary/" TargetMode="External"/></Relationships>
</file>

<file path=ppt/slides/_rels/slide5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2.png"/></Relationships>
</file>

<file path=ppt/slides/_rels/slide59.xml.rels><?xml version="1.0" encoding="UTF-8" standalone="yes"?>
<Relationships xmlns="http://schemas.openxmlformats.org/package/2006/relationships"><Relationship Id="rId8" Type="http://schemas.openxmlformats.org/officeDocument/2006/relationships/hyperlink" Target="https://eclinpath.com/hematology/morphologic-features/red-blood-cells/" TargetMode="External"/><Relationship Id="rId3" Type="http://schemas.openxmlformats.org/officeDocument/2006/relationships/hyperlink" Target="https://eclinpath.com/chemistry/liver/cholestasis/alkaline-phosphatase/" TargetMode="External"/><Relationship Id="rId7" Type="http://schemas.openxmlformats.org/officeDocument/2006/relationships/hyperlink" Target="https://eclinpath.com/hematology/anemia/assessment-regeneration/" TargetMode="External"/><Relationship Id="rId12" Type="http://schemas.openxmlformats.org/officeDocument/2006/relationships/image" Target="../media/image4.sv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hyperlink" Target="https://eclinpath.com/hematology/anemia/causes-of-anemia/" TargetMode="External"/><Relationship Id="rId11" Type="http://schemas.openxmlformats.org/officeDocument/2006/relationships/image" Target="../media/image3.png"/><Relationship Id="rId5" Type="http://schemas.openxmlformats.org/officeDocument/2006/relationships/hyperlink" Target="https://eclinpath.com/chemistry/liver/cholestasis/bilirubin/" TargetMode="External"/><Relationship Id="rId10" Type="http://schemas.openxmlformats.org/officeDocument/2006/relationships/slide" Target="slide4.xml"/><Relationship Id="rId4" Type="http://schemas.openxmlformats.org/officeDocument/2006/relationships/hyperlink" Target="https://eclinpath.com/chemistry/liver/liver-injury/alanine-aminotransferase/" TargetMode="External"/><Relationship Id="rId9" Type="http://schemas.openxmlformats.org/officeDocument/2006/relationships/hyperlink" Target="https://eclinpath.com/hemostasis/disorders/platelet-numbers/"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https://eclinpath.com/hematology/anemia/mechanisms-of-anemia/"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slide" Target="slide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slide" Target="slide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8" Type="http://schemas.openxmlformats.org/officeDocument/2006/relationships/hyperlink" Target="https://eclinpath.com/chemistry/acid-base/" TargetMode="External"/><Relationship Id="rId3" Type="http://schemas.openxmlformats.org/officeDocument/2006/relationships/hyperlink" Target="https://eclinpath.com/chemistry/minerals/calcium/" TargetMode="External"/><Relationship Id="rId7" Type="http://schemas.openxmlformats.org/officeDocument/2006/relationships/hyperlink" Target="https://eclinpath.com/urinalysis/crystal-quick-guide/" TargetMode="External"/><Relationship Id="rId2" Type="http://schemas.openxmlformats.org/officeDocument/2006/relationships/hyperlink" Target="https://eclinpath.com/hematology/polycythemia/" TargetMode="External"/><Relationship Id="rId1" Type="http://schemas.openxmlformats.org/officeDocument/2006/relationships/slideLayout" Target="../slideLayouts/slideLayout2.xml"/><Relationship Id="rId6" Type="http://schemas.openxmlformats.org/officeDocument/2006/relationships/hyperlink" Target="https://eclinpath.com/urinalysis/crystals/" TargetMode="External"/><Relationship Id="rId11" Type="http://schemas.openxmlformats.org/officeDocument/2006/relationships/image" Target="../media/image4.svg"/><Relationship Id="rId5" Type="http://schemas.openxmlformats.org/officeDocument/2006/relationships/hyperlink" Target="https://eclinpath.com/urinalysis/urine-procedure-videos/" TargetMode="External"/><Relationship Id="rId10" Type="http://schemas.openxmlformats.org/officeDocument/2006/relationships/image" Target="../media/image3.png"/><Relationship Id="rId4" Type="http://schemas.openxmlformats.org/officeDocument/2006/relationships/hyperlink" Target="https://eclinpath.com/urinalysis/concentrating-ability/" TargetMode="External"/><Relationship Id="rId9" Type="http://schemas.openxmlformats.org/officeDocument/2006/relationships/slide" Target="slide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hyperlink" Target="https://eclinpath.com/chemistry/electrolytes/" TargetMode="External"/><Relationship Id="rId7" Type="http://schemas.openxmlformats.org/officeDocument/2006/relationships/image" Target="../media/image3.png"/><Relationship Id="rId2" Type="http://schemas.openxmlformats.org/officeDocument/2006/relationships/hyperlink" Target="https://eclinpath.com/chemistry/acid-base/types-of-disturbances/#mixed-disorders" TargetMode="External"/><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hyperlink" Target="https://eclinpath.com/chemistry/liver/" TargetMode="External"/><Relationship Id="rId4" Type="http://schemas.openxmlformats.org/officeDocument/2006/relationships/hyperlink" Target="https://eclinpath.com/chemistry/muscle/" TargetMode="Externa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hyperlink" Target="https://eclinpath.com/chemistry/electrolytes/"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hyperlink" Target="https://books.apple.com/us/book/veterinary-clinical-pathology-an-introduction/id1279366346" TargetMode="Externa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9.xml.rels><?xml version="1.0" encoding="UTF-8" standalone="yes"?>
<Relationships xmlns="http://schemas.openxmlformats.org/package/2006/relationships"><Relationship Id="rId3" Type="http://schemas.openxmlformats.org/officeDocument/2006/relationships/hyperlink" Target="https://eclinpath.com/hematology/morphologic-features/red-blood-cells/rbc-inclusions/" TargetMode="External"/><Relationship Id="rId2" Type="http://schemas.openxmlformats.org/officeDocument/2006/relationships/hyperlink" Target="https://eclinpath.com/hematology/anemia/mechanisms-of-anemia/" TargetMode="External"/><Relationship Id="rId1" Type="http://schemas.openxmlformats.org/officeDocument/2006/relationships/slideLayout" Target="../slideLayouts/slideLayout2.xml"/><Relationship Id="rId4" Type="http://schemas.openxmlformats.org/officeDocument/2006/relationships/hyperlink" Target="https://eclinpath.com/hematology/morphologic-features/red-blood-cells/color/" TargetMode="Externa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hyperlink" Target="https://eclinpath.com/chemistry/energy-metabolism/" TargetMode="External"/><Relationship Id="rId7" Type="http://schemas.openxmlformats.org/officeDocument/2006/relationships/hyperlink" Target="https://eclinpath.com/urinalysis/chemical-constituents/" TargetMode="External"/><Relationship Id="rId2" Type="http://schemas.openxmlformats.org/officeDocument/2006/relationships/hyperlink" Target="https://eclinpath.com/hematology/morphologic-features/" TargetMode="External"/><Relationship Id="rId1" Type="http://schemas.openxmlformats.org/officeDocument/2006/relationships/slideLayout" Target="../slideLayouts/slideLayout2.xml"/><Relationship Id="rId6" Type="http://schemas.openxmlformats.org/officeDocument/2006/relationships/hyperlink" Target="https://eclinpath.com/chemistry/acid-base/" TargetMode="External"/><Relationship Id="rId5" Type="http://schemas.openxmlformats.org/officeDocument/2006/relationships/hyperlink" Target="https://eclinpath.com/chemistry/electrolytes/" TargetMode="External"/><Relationship Id="rId4" Type="http://schemas.openxmlformats.org/officeDocument/2006/relationships/hyperlink" Target="https://eclinpath.com/chemistry/liver/" TargetMode="External"/></Relationships>
</file>

<file path=ppt/slides/_rels/slide9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DCEA9-7B38-9ECA-C4DB-42A89628ECC1}"/>
              </a:ext>
            </a:extLst>
          </p:cNvPr>
          <p:cNvSpPr>
            <a:spLocks noGrp="1"/>
          </p:cNvSpPr>
          <p:nvPr>
            <p:ph type="ctrTitle"/>
          </p:nvPr>
        </p:nvSpPr>
        <p:spPr/>
        <p:txBody>
          <a:bodyPr/>
          <a:lstStyle/>
          <a:p>
            <a:r>
              <a:rPr lang="en-US" dirty="0"/>
              <a:t>Level 1</a:t>
            </a:r>
          </a:p>
        </p:txBody>
      </p:sp>
      <p:sp>
        <p:nvSpPr>
          <p:cNvPr id="3" name="Subtitle 2">
            <a:extLst>
              <a:ext uri="{FF2B5EF4-FFF2-40B4-BE49-F238E27FC236}">
                <a16:creationId xmlns:a16="http://schemas.microsoft.com/office/drawing/2014/main" id="{4CE4531E-308F-255E-E222-1166E7DE412B}"/>
              </a:ext>
            </a:extLst>
          </p:cNvPr>
          <p:cNvSpPr>
            <a:spLocks noGrp="1"/>
          </p:cNvSpPr>
          <p:nvPr>
            <p:ph type="subTitle" idx="1"/>
          </p:nvPr>
        </p:nvSpPr>
        <p:spPr>
          <a:xfrm>
            <a:off x="1037253" y="5906131"/>
            <a:ext cx="10117494" cy="653289"/>
          </a:xfrm>
        </p:spPr>
        <p:txBody>
          <a:bodyPr/>
          <a:lstStyle/>
          <a:p>
            <a:r>
              <a:rPr lang="en-US" dirty="0"/>
              <a:t>This work is licensed under </a:t>
            </a:r>
            <a:r>
              <a:rPr lang="en-US" dirty="0">
                <a:hlinkClick r:id="rId2"/>
              </a:rPr>
              <a:t>Attribution-</a:t>
            </a:r>
            <a:r>
              <a:rPr lang="en-US" dirty="0" err="1">
                <a:hlinkClick r:id="rId2"/>
              </a:rPr>
              <a:t>NonCommercial</a:t>
            </a:r>
            <a:r>
              <a:rPr lang="en-US" dirty="0">
                <a:hlinkClick r:id="rId2"/>
              </a:rPr>
              <a:t> 4.0 International </a:t>
            </a:r>
            <a:endParaRPr lang="en-US" dirty="0"/>
          </a:p>
          <a:p>
            <a:endParaRPr lang="en-US" dirty="0"/>
          </a:p>
        </p:txBody>
      </p:sp>
    </p:spTree>
    <p:extLst>
      <p:ext uri="{BB962C8B-B14F-4D97-AF65-F5344CB8AC3E}">
        <p14:creationId xmlns:p14="http://schemas.microsoft.com/office/powerpoint/2010/main" val="15266763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5F201-D9D6-4AD5-9827-839463F3BDBB}"/>
              </a:ext>
            </a:extLst>
          </p:cNvPr>
          <p:cNvSpPr>
            <a:spLocks noGrp="1"/>
          </p:cNvSpPr>
          <p:nvPr>
            <p:ph type="title"/>
          </p:nvPr>
        </p:nvSpPr>
        <p:spPr/>
        <p:txBody>
          <a:bodyPr/>
          <a:lstStyle/>
          <a:p>
            <a:r>
              <a:rPr lang="en-US" dirty="0"/>
              <a:t>Ralphie blood smear image</a:t>
            </a:r>
          </a:p>
        </p:txBody>
      </p:sp>
      <p:pic>
        <p:nvPicPr>
          <p:cNvPr id="5" name="Content Placeholder 4" descr="This is a photomicrograph of a blood smear with anemia and Heinz bodies.">
            <a:extLst>
              <a:ext uri="{FF2B5EF4-FFF2-40B4-BE49-F238E27FC236}">
                <a16:creationId xmlns:a16="http://schemas.microsoft.com/office/drawing/2014/main" id="{E7A8718A-6E8E-720F-B35B-FEBE78CF02D8}"/>
              </a:ext>
            </a:extLst>
          </p:cNvPr>
          <p:cNvPicPr>
            <a:picLocks noGrp="1" noChangeAspect="1"/>
          </p:cNvPicPr>
          <p:nvPr>
            <p:ph idx="1"/>
          </p:nvPr>
        </p:nvPicPr>
        <p:blipFill rotWithShape="1">
          <a:blip r:embed="rId3" cstate="hqprint">
            <a:extLst>
              <a:ext uri="{28A0092B-C50C-407E-A947-70E740481C1C}">
                <a14:useLocalDpi xmlns:a14="http://schemas.microsoft.com/office/drawing/2010/main"/>
              </a:ext>
            </a:extLst>
          </a:blip>
          <a:srcRect l="50000" t="6685" b="3649"/>
          <a:stretch/>
        </p:blipFill>
        <p:spPr>
          <a:xfrm>
            <a:off x="1170915" y="1503558"/>
            <a:ext cx="9655834" cy="4888188"/>
          </a:xfrm>
        </p:spPr>
      </p:pic>
    </p:spTree>
    <p:extLst>
      <p:ext uri="{BB962C8B-B14F-4D97-AF65-F5344CB8AC3E}">
        <p14:creationId xmlns:p14="http://schemas.microsoft.com/office/powerpoint/2010/main" val="201734502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447CB-003B-48E9-BA89-A1A817240464}"/>
              </a:ext>
            </a:extLst>
          </p:cNvPr>
          <p:cNvSpPr>
            <a:spLocks noGrp="1"/>
          </p:cNvSpPr>
          <p:nvPr>
            <p:ph type="title"/>
          </p:nvPr>
        </p:nvSpPr>
        <p:spPr/>
        <p:txBody>
          <a:bodyPr/>
          <a:lstStyle/>
          <a:p>
            <a:r>
              <a:rPr lang="en-US" dirty="0"/>
              <a:t>Charger Resources</a:t>
            </a:r>
          </a:p>
        </p:txBody>
      </p:sp>
      <p:sp>
        <p:nvSpPr>
          <p:cNvPr id="3" name="Content Placeholder 2">
            <a:extLst>
              <a:ext uri="{FF2B5EF4-FFF2-40B4-BE49-F238E27FC236}">
                <a16:creationId xmlns:a16="http://schemas.microsoft.com/office/drawing/2014/main" id="{42CE7E98-8084-497A-B483-7BCF8FABE45A}"/>
              </a:ext>
            </a:extLst>
          </p:cNvPr>
          <p:cNvSpPr>
            <a:spLocks noGrp="1"/>
          </p:cNvSpPr>
          <p:nvPr>
            <p:ph idx="1"/>
          </p:nvPr>
        </p:nvSpPr>
        <p:spPr/>
        <p:txBody>
          <a:bodyPr/>
          <a:lstStyle/>
          <a:p>
            <a:r>
              <a:rPr lang="en-US" dirty="0"/>
              <a:t>eClinpath</a:t>
            </a:r>
          </a:p>
          <a:p>
            <a:pPr lvl="1"/>
            <a:r>
              <a:rPr lang="en-US" dirty="0">
                <a:hlinkClick r:id="rId2"/>
              </a:rPr>
              <a:t>Mechanisms of anemia</a:t>
            </a:r>
            <a:endParaRPr lang="en-US" dirty="0"/>
          </a:p>
          <a:p>
            <a:pPr lvl="1"/>
            <a:r>
              <a:rPr lang="en-GB" dirty="0">
                <a:hlinkClick r:id="rId3"/>
              </a:rPr>
              <a:t>Adverse transfusion reactions</a:t>
            </a:r>
            <a:endParaRPr lang="en-GB" dirty="0"/>
          </a:p>
          <a:p>
            <a:pPr lvl="1"/>
            <a:r>
              <a:rPr lang="en-GB" dirty="0">
                <a:hlinkClick r:id="rId4"/>
              </a:rPr>
              <a:t>Blood types</a:t>
            </a:r>
            <a:endParaRPr lang="en-GB" dirty="0"/>
          </a:p>
          <a:p>
            <a:endParaRPr lang="en-US" dirty="0"/>
          </a:p>
        </p:txBody>
      </p:sp>
      <p:pic>
        <p:nvPicPr>
          <p:cNvPr id="4" name="Graphic 3" descr="Arrow Horizontal U turn">
            <a:hlinkClick r:id="rId5" action="ppaction://hlinksldjump"/>
            <a:extLst>
              <a:ext uri="{FF2B5EF4-FFF2-40B4-BE49-F238E27FC236}">
                <a16:creationId xmlns:a16="http://schemas.microsoft.com/office/drawing/2014/main" id="{F24C0ABB-2B5A-4FD0-8691-B360CFB328E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371699733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Lateral rendering of a dog showing the location of abdominal organs.">
            <a:extLst>
              <a:ext uri="{FF2B5EF4-FFF2-40B4-BE49-F238E27FC236}">
                <a16:creationId xmlns:a16="http://schemas.microsoft.com/office/drawing/2014/main" id="{A18700D1-8BC7-864A-971C-251C9CD3F8DB}"/>
              </a:ext>
            </a:extLst>
          </p:cNvPr>
          <p:cNvPicPr>
            <a:picLocks noChangeAspect="1"/>
          </p:cNvPicPr>
          <p:nvPr/>
        </p:nvPicPr>
        <p:blipFill>
          <a:blip r:embed="rId2"/>
          <a:srcRect/>
          <a:stretch/>
        </p:blipFill>
        <p:spPr>
          <a:xfrm>
            <a:off x="1874379" y="1388857"/>
            <a:ext cx="7921155" cy="5181811"/>
          </a:xfrm>
          <a:prstGeom prst="rect">
            <a:avLst/>
          </a:prstGeom>
        </p:spPr>
      </p:pic>
      <p:sp>
        <p:nvSpPr>
          <p:cNvPr id="12" name="Oval 11">
            <a:hlinkClick r:id="rId3" action="ppaction://hlinksldjump"/>
            <a:hlinkHover r:id="" action="ppaction://noaction" highlightClick="1"/>
            <a:extLst>
              <a:ext uri="{FF2B5EF4-FFF2-40B4-BE49-F238E27FC236}">
                <a16:creationId xmlns:a16="http://schemas.microsoft.com/office/drawing/2014/main" id="{786238A4-85BE-D446-8B5E-230B0933428A}"/>
              </a:ext>
              <a:ext uri="{C183D7F6-B498-43B3-948B-1728B52AA6E4}">
                <adec:decorative xmlns:adec="http://schemas.microsoft.com/office/drawing/2017/decorative" val="1"/>
              </a:ext>
            </a:extLst>
          </p:cNvPr>
          <p:cNvSpPr/>
          <p:nvPr/>
        </p:nvSpPr>
        <p:spPr>
          <a:xfrm>
            <a:off x="6214072" y="1489671"/>
            <a:ext cx="758229" cy="75822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Oval 3">
            <a:hlinkClick r:id="rId4" action="ppaction://hlinksldjump"/>
            <a:hlinkHover r:id="" action="ppaction://noaction" highlightClick="1"/>
            <a:extLst>
              <a:ext uri="{FF2B5EF4-FFF2-40B4-BE49-F238E27FC236}">
                <a16:creationId xmlns:a16="http://schemas.microsoft.com/office/drawing/2014/main" id="{9F3C1CD7-D5D1-C149-AD4A-3069082503E1}"/>
              </a:ext>
              <a:ext uri="{C183D7F6-B498-43B3-948B-1728B52AA6E4}">
                <adec:decorative xmlns:adec="http://schemas.microsoft.com/office/drawing/2017/decorative" val="1"/>
              </a:ext>
            </a:extLst>
          </p:cNvPr>
          <p:cNvSpPr/>
          <p:nvPr/>
        </p:nvSpPr>
        <p:spPr>
          <a:xfrm>
            <a:off x="5834957" y="2754591"/>
            <a:ext cx="758229" cy="75822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5" name="Oval 4">
            <a:hlinkClick r:id="rId5" action="ppaction://hlinksldjump"/>
            <a:hlinkHover r:id="" action="ppaction://noaction" highlightClick="1"/>
            <a:extLst>
              <a:ext uri="{FF2B5EF4-FFF2-40B4-BE49-F238E27FC236}">
                <a16:creationId xmlns:a16="http://schemas.microsoft.com/office/drawing/2014/main" id="{F55215F0-9729-F549-ADD9-DB176604219F}"/>
              </a:ext>
              <a:ext uri="{C183D7F6-B498-43B3-948B-1728B52AA6E4}">
                <adec:decorative xmlns:adec="http://schemas.microsoft.com/office/drawing/2017/decorative" val="1"/>
              </a:ext>
            </a:extLst>
          </p:cNvPr>
          <p:cNvSpPr/>
          <p:nvPr/>
        </p:nvSpPr>
        <p:spPr>
          <a:xfrm>
            <a:off x="4336411" y="1203485"/>
            <a:ext cx="758229" cy="75822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7">
            <a:extLst>
              <a:ext uri="{FF2B5EF4-FFF2-40B4-BE49-F238E27FC236}">
                <a16:creationId xmlns:a16="http://schemas.microsoft.com/office/drawing/2014/main" id="{438ADCCB-A11E-4335-9FB9-AD205BE1E5F9}"/>
              </a:ext>
            </a:extLst>
          </p:cNvPr>
          <p:cNvSpPr>
            <a:spLocks noGrp="1"/>
          </p:cNvSpPr>
          <p:nvPr>
            <p:ph type="title"/>
          </p:nvPr>
        </p:nvSpPr>
        <p:spPr/>
        <p:txBody>
          <a:bodyPr/>
          <a:lstStyle/>
          <a:p>
            <a:r>
              <a:rPr lang="en-US" dirty="0"/>
              <a:t>GI handling of electrolytes</a:t>
            </a:r>
          </a:p>
        </p:txBody>
      </p:sp>
    </p:spTree>
    <p:extLst>
      <p:ext uri="{BB962C8B-B14F-4D97-AF65-F5344CB8AC3E}">
        <p14:creationId xmlns:p14="http://schemas.microsoft.com/office/powerpoint/2010/main" val="324024361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3A06E-29D2-4FCC-9AA8-2F652BB655F3}"/>
              </a:ext>
            </a:extLst>
          </p:cNvPr>
          <p:cNvSpPr>
            <a:spLocks noGrp="1"/>
          </p:cNvSpPr>
          <p:nvPr>
            <p:ph type="title"/>
          </p:nvPr>
        </p:nvSpPr>
        <p:spPr>
          <a:xfrm>
            <a:off x="1066801" y="432808"/>
            <a:ext cx="10515600" cy="1325563"/>
          </a:xfrm>
        </p:spPr>
        <p:txBody>
          <a:bodyPr/>
          <a:lstStyle/>
          <a:p>
            <a:r>
              <a:rPr lang="en-US" dirty="0"/>
              <a:t>Parietal cell 1</a:t>
            </a:r>
          </a:p>
        </p:txBody>
      </p:sp>
      <p:pic>
        <p:nvPicPr>
          <p:cNvPr id="3" name="Picture 2" descr="parietal cell lies between the lumen of the stomach and the blood vessel">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2" y="-1"/>
            <a:ext cx="10058397" cy="5659059"/>
          </a:xfrm>
          <a:prstGeom prst="rect">
            <a:avLst/>
          </a:prstGeom>
        </p:spPr>
      </p:pic>
      <p:grpSp>
        <p:nvGrpSpPr>
          <p:cNvPr id="6" name="Group 5">
            <a:extLst>
              <a:ext uri="{FF2B5EF4-FFF2-40B4-BE49-F238E27FC236}">
                <a16:creationId xmlns:a16="http://schemas.microsoft.com/office/drawing/2014/main" id="{000329FA-6921-714E-BA44-CF90915CDD06}"/>
              </a:ext>
              <a:ext uri="{C183D7F6-B498-43B3-948B-1728B52AA6E4}">
                <adec:decorative xmlns:adec="http://schemas.microsoft.com/office/drawing/2017/decorative" val="1"/>
              </a:ext>
            </a:extLst>
          </p:cNvPr>
          <p:cNvGrpSpPr/>
          <p:nvPr/>
        </p:nvGrpSpPr>
        <p:grpSpPr>
          <a:xfrm>
            <a:off x="9008503" y="5934898"/>
            <a:ext cx="1816856" cy="630021"/>
            <a:chOff x="7941703" y="5934897"/>
            <a:chExt cx="1816856" cy="630021"/>
          </a:xfrm>
        </p:grpSpPr>
        <p:grpSp>
          <p:nvGrpSpPr>
            <p:cNvPr id="13" name="Group 12">
              <a:extLst>
                <a:ext uri="{FF2B5EF4-FFF2-40B4-BE49-F238E27FC236}">
                  <a16:creationId xmlns:a16="http://schemas.microsoft.com/office/drawing/2014/main" id="{436177F5-2811-6744-AD82-ABD401AA1983}"/>
                </a:ext>
              </a:extLst>
            </p:cNvPr>
            <p:cNvGrpSpPr/>
            <p:nvPr/>
          </p:nvGrpSpPr>
          <p:grpSpPr>
            <a:xfrm>
              <a:off x="7941703" y="5934897"/>
              <a:ext cx="1816856" cy="630021"/>
              <a:chOff x="4081118" y="5934897"/>
              <a:chExt cx="1816856" cy="630021"/>
            </a:xfrm>
          </p:grpSpPr>
          <p:sp>
            <p:nvSpPr>
              <p:cNvPr id="10" name="Right Arrow 9">
                <a:hlinkClick r:id="" action="ppaction://hlinkshowjump?jump=nextslide"/>
                <a:extLst>
                  <a:ext uri="{FF2B5EF4-FFF2-40B4-BE49-F238E27FC236}">
                    <a16:creationId xmlns:a16="http://schemas.microsoft.com/office/drawing/2014/main" id="{2353929D-BE0D-284B-9DC5-93223DAD838F}"/>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1" name="Right Arrow 10">
                <a:extLst>
                  <a:ext uri="{FF2B5EF4-FFF2-40B4-BE49-F238E27FC236}">
                    <a16:creationId xmlns:a16="http://schemas.microsoft.com/office/drawing/2014/main" id="{D7407E06-45CC-6445-9FC5-3A52BFCE626E}"/>
                  </a:ext>
                </a:extLst>
              </p:cNvPr>
              <p:cNvSpPr/>
              <p:nvPr/>
            </p:nvSpPr>
            <p:spPr>
              <a:xfrm rot="10800000">
                <a:off x="4081118" y="5934897"/>
                <a:ext cx="612743" cy="630021"/>
              </a:xfrm>
              <a:prstGeom prst="rightArrow">
                <a:avLst/>
              </a:prstGeom>
              <a:solidFill>
                <a:srgbClr val="2DDCFF">
                  <a:alpha val="40000"/>
                </a:srgb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4" name="TextBox 3">
              <a:extLst>
                <a:ext uri="{FF2B5EF4-FFF2-40B4-BE49-F238E27FC236}">
                  <a16:creationId xmlns:a16="http://schemas.microsoft.com/office/drawing/2014/main" id="{7C46ABEF-C149-D84A-A0F6-676EC3EBDC40}"/>
                </a:ext>
              </a:extLst>
            </p:cNvPr>
            <p:cNvSpPr txBox="1"/>
            <p:nvPr/>
          </p:nvSpPr>
          <p:spPr>
            <a:xfrm>
              <a:off x="8557193" y="6049852"/>
              <a:ext cx="54373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1/7</a:t>
              </a:r>
            </a:p>
          </p:txBody>
        </p:sp>
      </p:grpSp>
      <p:sp>
        <p:nvSpPr>
          <p:cNvPr id="12" name="TextBox 11">
            <a:extLst>
              <a:ext uri="{FF2B5EF4-FFF2-40B4-BE49-F238E27FC236}">
                <a16:creationId xmlns:a16="http://schemas.microsoft.com/office/drawing/2014/main" id="{2491C1C2-A924-E34D-B45E-BB91C364395F}"/>
              </a:ext>
            </a:extLst>
          </p:cNvPr>
          <p:cNvSpPr txBox="1"/>
          <p:nvPr/>
        </p:nvSpPr>
        <p:spPr>
          <a:xfrm>
            <a:off x="2577390" y="6056291"/>
            <a:ext cx="2495235"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Parietal cell (stomach)</a:t>
            </a:r>
          </a:p>
        </p:txBody>
      </p:sp>
      <p:pic>
        <p:nvPicPr>
          <p:cNvPr id="20" name="Picture 19">
            <a:hlinkClick r:id="rId3" action="ppaction://hlinksldjump"/>
            <a:extLst>
              <a:ext uri="{FF2B5EF4-FFF2-40B4-BE49-F238E27FC236}">
                <a16:creationId xmlns:a16="http://schemas.microsoft.com/office/drawing/2014/main" id="{55B113C4-2FD7-1F4B-A4A3-76CC033F76DC}"/>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185630" y="5728420"/>
            <a:ext cx="1592905" cy="1042974"/>
          </a:xfrm>
          <a:prstGeom prst="rect">
            <a:avLst/>
          </a:prstGeom>
        </p:spPr>
      </p:pic>
    </p:spTree>
    <p:extLst>
      <p:ext uri="{BB962C8B-B14F-4D97-AF65-F5344CB8AC3E}">
        <p14:creationId xmlns:p14="http://schemas.microsoft.com/office/powerpoint/2010/main" val="52695483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88160-DF92-4939-8A6D-F4CA5CFB8433}"/>
              </a:ext>
            </a:extLst>
          </p:cNvPr>
          <p:cNvSpPr>
            <a:spLocks noGrp="1"/>
          </p:cNvSpPr>
          <p:nvPr>
            <p:ph type="title"/>
          </p:nvPr>
        </p:nvSpPr>
        <p:spPr>
          <a:xfrm>
            <a:off x="1066801" y="394389"/>
            <a:ext cx="10515600" cy="1325563"/>
          </a:xfrm>
        </p:spPr>
        <p:txBody>
          <a:bodyPr/>
          <a:lstStyle/>
          <a:p>
            <a:r>
              <a:rPr lang="en-US" dirty="0"/>
              <a:t>Parietal cell 2</a:t>
            </a:r>
          </a:p>
        </p:txBody>
      </p:sp>
      <p:pic>
        <p:nvPicPr>
          <p:cNvPr id="3" name="Picture 2" descr="The carbonic anhydrase reaction occurs in the parietal cell in health.">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2" y="-1"/>
            <a:ext cx="10058397" cy="5659059"/>
          </a:xfrm>
          <a:prstGeom prst="rect">
            <a:avLst/>
          </a:prstGeom>
        </p:spPr>
      </p:pic>
      <p:pic>
        <p:nvPicPr>
          <p:cNvPr id="20" name="Picture 19">
            <a:hlinkClick r:id="rId3" action="ppaction://hlinksldjump"/>
            <a:extLst>
              <a:ext uri="{FF2B5EF4-FFF2-40B4-BE49-F238E27FC236}">
                <a16:creationId xmlns:a16="http://schemas.microsoft.com/office/drawing/2014/main" id="{55B113C4-2FD7-1F4B-A4A3-76CC033F76DC}"/>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185630" y="5728420"/>
            <a:ext cx="1592905" cy="1042974"/>
          </a:xfrm>
          <a:prstGeom prst="rect">
            <a:avLst/>
          </a:prstGeom>
        </p:spPr>
      </p:pic>
      <p:grpSp>
        <p:nvGrpSpPr>
          <p:cNvPr id="15" name="Group 14">
            <a:extLst>
              <a:ext uri="{FF2B5EF4-FFF2-40B4-BE49-F238E27FC236}">
                <a16:creationId xmlns:a16="http://schemas.microsoft.com/office/drawing/2014/main" id="{7E23A79E-A34D-FF41-B22C-1D5F98D7A5F9}"/>
              </a:ext>
              <a:ext uri="{C183D7F6-B498-43B3-948B-1728B52AA6E4}">
                <adec:decorative xmlns:adec="http://schemas.microsoft.com/office/drawing/2017/decorative" val="1"/>
              </a:ext>
            </a:extLst>
          </p:cNvPr>
          <p:cNvGrpSpPr/>
          <p:nvPr/>
        </p:nvGrpSpPr>
        <p:grpSpPr>
          <a:xfrm>
            <a:off x="9008503" y="5948546"/>
            <a:ext cx="1816856" cy="630021"/>
            <a:chOff x="7941703" y="5934897"/>
            <a:chExt cx="1816856" cy="630021"/>
          </a:xfrm>
        </p:grpSpPr>
        <p:grpSp>
          <p:nvGrpSpPr>
            <p:cNvPr id="16" name="Group 15">
              <a:extLst>
                <a:ext uri="{FF2B5EF4-FFF2-40B4-BE49-F238E27FC236}">
                  <a16:creationId xmlns:a16="http://schemas.microsoft.com/office/drawing/2014/main" id="{820075F7-B2F8-1347-A5BE-A58D913628B9}"/>
                </a:ext>
              </a:extLst>
            </p:cNvPr>
            <p:cNvGrpSpPr/>
            <p:nvPr/>
          </p:nvGrpSpPr>
          <p:grpSpPr>
            <a:xfrm>
              <a:off x="7941703" y="5934897"/>
              <a:ext cx="1816856" cy="630021"/>
              <a:chOff x="4081118" y="5934897"/>
              <a:chExt cx="1816856" cy="630021"/>
            </a:xfrm>
          </p:grpSpPr>
          <p:sp>
            <p:nvSpPr>
              <p:cNvPr id="18" name="Right Arrow 17">
                <a:hlinkClick r:id="" action="ppaction://hlinkshowjump?jump=nextslide"/>
                <a:extLst>
                  <a:ext uri="{FF2B5EF4-FFF2-40B4-BE49-F238E27FC236}">
                    <a16:creationId xmlns:a16="http://schemas.microsoft.com/office/drawing/2014/main" id="{9BCA941D-E22C-CF4D-A86F-A954B53BA69C}"/>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9" name="Right Arrow 18">
                <a:hlinkClick r:id="" action="ppaction://hlinkshowjump?jump=previousslide"/>
                <a:extLst>
                  <a:ext uri="{FF2B5EF4-FFF2-40B4-BE49-F238E27FC236}">
                    <a16:creationId xmlns:a16="http://schemas.microsoft.com/office/drawing/2014/main" id="{5B157685-C3F6-AE49-8D0D-CCEC3A305748}"/>
                  </a:ext>
                </a:extLst>
              </p:cNvPr>
              <p:cNvSpPr/>
              <p:nvPr/>
            </p:nvSpPr>
            <p:spPr>
              <a:xfrm rot="10800000">
                <a:off x="4081118"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7" name="TextBox 16">
              <a:extLst>
                <a:ext uri="{FF2B5EF4-FFF2-40B4-BE49-F238E27FC236}">
                  <a16:creationId xmlns:a16="http://schemas.microsoft.com/office/drawing/2014/main" id="{C225B791-B22D-0A46-860F-ECC21958719D}"/>
                </a:ext>
              </a:extLst>
            </p:cNvPr>
            <p:cNvSpPr txBox="1"/>
            <p:nvPr/>
          </p:nvSpPr>
          <p:spPr>
            <a:xfrm>
              <a:off x="8557193" y="6049852"/>
              <a:ext cx="54373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2/7</a:t>
              </a:r>
            </a:p>
          </p:txBody>
        </p:sp>
      </p:grpSp>
      <p:sp>
        <p:nvSpPr>
          <p:cNvPr id="22" name="TextBox 21">
            <a:extLst>
              <a:ext uri="{FF2B5EF4-FFF2-40B4-BE49-F238E27FC236}">
                <a16:creationId xmlns:a16="http://schemas.microsoft.com/office/drawing/2014/main" id="{385DD593-8427-9348-AA23-13200A29913A}"/>
              </a:ext>
            </a:extLst>
          </p:cNvPr>
          <p:cNvSpPr txBox="1"/>
          <p:nvPr/>
        </p:nvSpPr>
        <p:spPr>
          <a:xfrm>
            <a:off x="2577390" y="6056291"/>
            <a:ext cx="2495235"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Parietal cell (stomach)</a:t>
            </a:r>
          </a:p>
        </p:txBody>
      </p:sp>
    </p:spTree>
    <p:extLst>
      <p:ext uri="{BB962C8B-B14F-4D97-AF65-F5344CB8AC3E}">
        <p14:creationId xmlns:p14="http://schemas.microsoft.com/office/powerpoint/2010/main" val="371337965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A73D749-2EDA-4178-97C3-81B3E23B535D}"/>
              </a:ext>
            </a:extLst>
          </p:cNvPr>
          <p:cNvSpPr>
            <a:spLocks noGrp="1"/>
          </p:cNvSpPr>
          <p:nvPr>
            <p:ph type="title"/>
          </p:nvPr>
        </p:nvSpPr>
        <p:spPr>
          <a:xfrm>
            <a:off x="1066800" y="348792"/>
            <a:ext cx="10515600" cy="1325563"/>
          </a:xfrm>
        </p:spPr>
        <p:txBody>
          <a:bodyPr/>
          <a:lstStyle/>
          <a:p>
            <a:r>
              <a:rPr lang="en-US" dirty="0"/>
              <a:t>Parietal cell 3 </a:t>
            </a:r>
          </a:p>
        </p:txBody>
      </p:sp>
      <p:sp>
        <p:nvSpPr>
          <p:cNvPr id="11" name="Title 1">
            <a:extLst>
              <a:ext uri="{FF2B5EF4-FFF2-40B4-BE49-F238E27FC236}">
                <a16:creationId xmlns:a16="http://schemas.microsoft.com/office/drawing/2014/main" id="{EBB379B3-5FB8-4951-9826-8CCEE899A447}"/>
              </a:ext>
            </a:extLst>
          </p:cNvPr>
          <p:cNvSpPr txBox="1">
            <a:spLocks/>
          </p:cNvSpPr>
          <p:nvPr/>
        </p:nvSpPr>
        <p:spPr>
          <a:xfrm>
            <a:off x="1066800" y="27943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Parietal cell 3</a:t>
            </a:r>
          </a:p>
        </p:txBody>
      </p:sp>
      <p:pic>
        <p:nvPicPr>
          <p:cNvPr id="3" name="Picture 2" descr="water and carbon dioxide combine to form H2CO3">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0" y="-1"/>
            <a:ext cx="10058400" cy="5659061"/>
          </a:xfrm>
          <a:prstGeom prst="rect">
            <a:avLst/>
          </a:prstGeom>
        </p:spPr>
      </p:pic>
      <p:grpSp>
        <p:nvGrpSpPr>
          <p:cNvPr id="15" name="Group 14">
            <a:extLst>
              <a:ext uri="{FF2B5EF4-FFF2-40B4-BE49-F238E27FC236}">
                <a16:creationId xmlns:a16="http://schemas.microsoft.com/office/drawing/2014/main" id="{CEDD096F-3F6B-5F47-BC52-FA671B472D99}"/>
              </a:ext>
              <a:ext uri="{C183D7F6-B498-43B3-948B-1728B52AA6E4}">
                <adec:decorative xmlns:adec="http://schemas.microsoft.com/office/drawing/2017/decorative" val="1"/>
              </a:ext>
            </a:extLst>
          </p:cNvPr>
          <p:cNvGrpSpPr/>
          <p:nvPr/>
        </p:nvGrpSpPr>
        <p:grpSpPr>
          <a:xfrm>
            <a:off x="9008503" y="5948546"/>
            <a:ext cx="1816856" cy="630021"/>
            <a:chOff x="7941703" y="5934897"/>
            <a:chExt cx="1816856" cy="630021"/>
          </a:xfrm>
        </p:grpSpPr>
        <p:grpSp>
          <p:nvGrpSpPr>
            <p:cNvPr id="16" name="Group 15">
              <a:extLst>
                <a:ext uri="{FF2B5EF4-FFF2-40B4-BE49-F238E27FC236}">
                  <a16:creationId xmlns:a16="http://schemas.microsoft.com/office/drawing/2014/main" id="{FA16AC11-4DBF-0343-844B-361A442F225F}"/>
                </a:ext>
              </a:extLst>
            </p:cNvPr>
            <p:cNvGrpSpPr/>
            <p:nvPr/>
          </p:nvGrpSpPr>
          <p:grpSpPr>
            <a:xfrm>
              <a:off x="7941703" y="5934897"/>
              <a:ext cx="1816856" cy="630021"/>
              <a:chOff x="4081118" y="5934897"/>
              <a:chExt cx="1816856" cy="630021"/>
            </a:xfrm>
          </p:grpSpPr>
          <p:sp>
            <p:nvSpPr>
              <p:cNvPr id="18" name="Right Arrow 17">
                <a:hlinkClick r:id="" action="ppaction://hlinkshowjump?jump=nextslide"/>
                <a:extLst>
                  <a:ext uri="{FF2B5EF4-FFF2-40B4-BE49-F238E27FC236}">
                    <a16:creationId xmlns:a16="http://schemas.microsoft.com/office/drawing/2014/main" id="{EF8791E7-5EE0-6440-B713-161B223C2162}"/>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9" name="Right Arrow 18">
                <a:hlinkClick r:id="" action="ppaction://hlinkshowjump?jump=previousslide"/>
                <a:extLst>
                  <a:ext uri="{FF2B5EF4-FFF2-40B4-BE49-F238E27FC236}">
                    <a16:creationId xmlns:a16="http://schemas.microsoft.com/office/drawing/2014/main" id="{249E80A0-5668-5A48-A925-BF3954C86259}"/>
                  </a:ext>
                </a:extLst>
              </p:cNvPr>
              <p:cNvSpPr/>
              <p:nvPr/>
            </p:nvSpPr>
            <p:spPr>
              <a:xfrm rot="10800000">
                <a:off x="4081118"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7" name="TextBox 16">
              <a:extLst>
                <a:ext uri="{FF2B5EF4-FFF2-40B4-BE49-F238E27FC236}">
                  <a16:creationId xmlns:a16="http://schemas.microsoft.com/office/drawing/2014/main" id="{EF24B96E-A2BB-C441-BAE9-121373AA8C06}"/>
                </a:ext>
              </a:extLst>
            </p:cNvPr>
            <p:cNvSpPr txBox="1"/>
            <p:nvPr/>
          </p:nvSpPr>
          <p:spPr>
            <a:xfrm>
              <a:off x="8557193" y="6049852"/>
              <a:ext cx="54373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3/7</a:t>
              </a:r>
            </a:p>
          </p:txBody>
        </p:sp>
      </p:grpSp>
      <p:pic>
        <p:nvPicPr>
          <p:cNvPr id="20" name="Picture 19">
            <a:hlinkClick r:id="rId3" action="ppaction://hlinksldjump"/>
            <a:extLst>
              <a:ext uri="{FF2B5EF4-FFF2-40B4-BE49-F238E27FC236}">
                <a16:creationId xmlns:a16="http://schemas.microsoft.com/office/drawing/2014/main" id="{73FFB849-5B81-6D4D-B49D-664076FD11B7}"/>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185630" y="5728420"/>
            <a:ext cx="1592905" cy="1042974"/>
          </a:xfrm>
          <a:prstGeom prst="rect">
            <a:avLst/>
          </a:prstGeom>
        </p:spPr>
      </p:pic>
      <p:sp>
        <p:nvSpPr>
          <p:cNvPr id="10" name="TextBox 9">
            <a:extLst>
              <a:ext uri="{FF2B5EF4-FFF2-40B4-BE49-F238E27FC236}">
                <a16:creationId xmlns:a16="http://schemas.microsoft.com/office/drawing/2014/main" id="{2DBAF694-18B1-EF45-AD03-68124A43761C}"/>
              </a:ext>
            </a:extLst>
          </p:cNvPr>
          <p:cNvSpPr txBox="1"/>
          <p:nvPr/>
        </p:nvSpPr>
        <p:spPr>
          <a:xfrm>
            <a:off x="2577390" y="6056291"/>
            <a:ext cx="2495235"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Parietal cell (stomach)</a:t>
            </a:r>
          </a:p>
        </p:txBody>
      </p:sp>
    </p:spTree>
    <p:extLst>
      <p:ext uri="{BB962C8B-B14F-4D97-AF65-F5344CB8AC3E}">
        <p14:creationId xmlns:p14="http://schemas.microsoft.com/office/powerpoint/2010/main" val="310486049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3D344-477F-4B7A-8D07-92347C17F8B2}"/>
              </a:ext>
            </a:extLst>
          </p:cNvPr>
          <p:cNvSpPr>
            <a:spLocks noGrp="1"/>
          </p:cNvSpPr>
          <p:nvPr>
            <p:ph type="title"/>
          </p:nvPr>
        </p:nvSpPr>
        <p:spPr>
          <a:xfrm>
            <a:off x="1066800" y="408037"/>
            <a:ext cx="10515600" cy="1325563"/>
          </a:xfrm>
        </p:spPr>
        <p:txBody>
          <a:bodyPr/>
          <a:lstStyle/>
          <a:p>
            <a:r>
              <a:rPr lang="en-US" dirty="0"/>
              <a:t>Parietal cell 4</a:t>
            </a:r>
          </a:p>
        </p:txBody>
      </p:sp>
      <p:sp>
        <p:nvSpPr>
          <p:cNvPr id="11" name="Title 1">
            <a:extLst>
              <a:ext uri="{FF2B5EF4-FFF2-40B4-BE49-F238E27FC236}">
                <a16:creationId xmlns:a16="http://schemas.microsoft.com/office/drawing/2014/main" id="{4F9CE87D-3DAE-434E-8656-77D85E8867BB}"/>
              </a:ext>
            </a:extLst>
          </p:cNvPr>
          <p:cNvSpPr txBox="1">
            <a:spLocks/>
          </p:cNvSpPr>
          <p:nvPr/>
        </p:nvSpPr>
        <p:spPr>
          <a:xfrm>
            <a:off x="977096" y="421233"/>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Parietal cell 4</a:t>
            </a:r>
          </a:p>
        </p:txBody>
      </p:sp>
      <p:pic>
        <p:nvPicPr>
          <p:cNvPr id="3" name="Picture 2" descr="H2CO3 splits into HCO3- and H+ ions">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0" y="1"/>
            <a:ext cx="10058400" cy="5659061"/>
          </a:xfrm>
          <a:prstGeom prst="rect">
            <a:avLst/>
          </a:prstGeom>
        </p:spPr>
      </p:pic>
      <p:grpSp>
        <p:nvGrpSpPr>
          <p:cNvPr id="15" name="Group 14">
            <a:extLst>
              <a:ext uri="{FF2B5EF4-FFF2-40B4-BE49-F238E27FC236}">
                <a16:creationId xmlns:a16="http://schemas.microsoft.com/office/drawing/2014/main" id="{CEDD096F-3F6B-5F47-BC52-FA671B472D99}"/>
              </a:ext>
              <a:ext uri="{C183D7F6-B498-43B3-948B-1728B52AA6E4}">
                <adec:decorative xmlns:adec="http://schemas.microsoft.com/office/drawing/2017/decorative" val="1"/>
              </a:ext>
            </a:extLst>
          </p:cNvPr>
          <p:cNvGrpSpPr/>
          <p:nvPr/>
        </p:nvGrpSpPr>
        <p:grpSpPr>
          <a:xfrm>
            <a:off x="9008503" y="5934898"/>
            <a:ext cx="1816856" cy="630021"/>
            <a:chOff x="7941703" y="5934897"/>
            <a:chExt cx="1816856" cy="630021"/>
          </a:xfrm>
        </p:grpSpPr>
        <p:grpSp>
          <p:nvGrpSpPr>
            <p:cNvPr id="16" name="Group 15">
              <a:extLst>
                <a:ext uri="{FF2B5EF4-FFF2-40B4-BE49-F238E27FC236}">
                  <a16:creationId xmlns:a16="http://schemas.microsoft.com/office/drawing/2014/main" id="{FA16AC11-4DBF-0343-844B-361A442F225F}"/>
                </a:ext>
              </a:extLst>
            </p:cNvPr>
            <p:cNvGrpSpPr/>
            <p:nvPr/>
          </p:nvGrpSpPr>
          <p:grpSpPr>
            <a:xfrm>
              <a:off x="7941703" y="5934897"/>
              <a:ext cx="1816856" cy="630021"/>
              <a:chOff x="4081118" y="5934897"/>
              <a:chExt cx="1816856" cy="630021"/>
            </a:xfrm>
          </p:grpSpPr>
          <p:sp>
            <p:nvSpPr>
              <p:cNvPr id="18" name="Right Arrow 17">
                <a:hlinkClick r:id="" action="ppaction://hlinkshowjump?jump=nextslide"/>
                <a:extLst>
                  <a:ext uri="{FF2B5EF4-FFF2-40B4-BE49-F238E27FC236}">
                    <a16:creationId xmlns:a16="http://schemas.microsoft.com/office/drawing/2014/main" id="{EF8791E7-5EE0-6440-B713-161B223C2162}"/>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2DDCFF"/>
                  </a:solidFill>
                </a:endParaRPr>
              </a:p>
            </p:txBody>
          </p:sp>
          <p:sp>
            <p:nvSpPr>
              <p:cNvPr id="19" name="Right Arrow 18">
                <a:hlinkClick r:id="" action="ppaction://hlinkshowjump?jump=previousslide"/>
                <a:extLst>
                  <a:ext uri="{FF2B5EF4-FFF2-40B4-BE49-F238E27FC236}">
                    <a16:creationId xmlns:a16="http://schemas.microsoft.com/office/drawing/2014/main" id="{249E80A0-5668-5A48-A925-BF3954C86259}"/>
                  </a:ext>
                </a:extLst>
              </p:cNvPr>
              <p:cNvSpPr/>
              <p:nvPr/>
            </p:nvSpPr>
            <p:spPr>
              <a:xfrm rot="10800000">
                <a:off x="4081118"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2DDCFF"/>
                  </a:solidFill>
                </a:endParaRPr>
              </a:p>
            </p:txBody>
          </p:sp>
        </p:grpSp>
        <p:sp>
          <p:nvSpPr>
            <p:cNvPr id="17" name="TextBox 16">
              <a:extLst>
                <a:ext uri="{FF2B5EF4-FFF2-40B4-BE49-F238E27FC236}">
                  <a16:creationId xmlns:a16="http://schemas.microsoft.com/office/drawing/2014/main" id="{EF24B96E-A2BB-C441-BAE9-121373AA8C06}"/>
                </a:ext>
              </a:extLst>
            </p:cNvPr>
            <p:cNvSpPr txBox="1"/>
            <p:nvPr/>
          </p:nvSpPr>
          <p:spPr>
            <a:xfrm>
              <a:off x="8557193" y="6049852"/>
              <a:ext cx="54373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4/7</a:t>
              </a:r>
            </a:p>
          </p:txBody>
        </p:sp>
      </p:grpSp>
      <p:pic>
        <p:nvPicPr>
          <p:cNvPr id="20" name="Picture 19">
            <a:hlinkClick r:id="rId3" action="ppaction://hlinksldjump"/>
            <a:extLst>
              <a:ext uri="{FF2B5EF4-FFF2-40B4-BE49-F238E27FC236}">
                <a16:creationId xmlns:a16="http://schemas.microsoft.com/office/drawing/2014/main" id="{E9017F20-3FFA-7249-B24F-2E4D50148A28}"/>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185630" y="5728420"/>
            <a:ext cx="1592905" cy="1042974"/>
          </a:xfrm>
          <a:prstGeom prst="rect">
            <a:avLst/>
          </a:prstGeom>
        </p:spPr>
      </p:pic>
      <p:sp>
        <p:nvSpPr>
          <p:cNvPr id="10" name="TextBox 9">
            <a:extLst>
              <a:ext uri="{FF2B5EF4-FFF2-40B4-BE49-F238E27FC236}">
                <a16:creationId xmlns:a16="http://schemas.microsoft.com/office/drawing/2014/main" id="{314CEC67-9BC6-DD4B-B562-CF03C4215531}"/>
              </a:ext>
            </a:extLst>
          </p:cNvPr>
          <p:cNvSpPr txBox="1"/>
          <p:nvPr/>
        </p:nvSpPr>
        <p:spPr>
          <a:xfrm>
            <a:off x="2577390" y="6056291"/>
            <a:ext cx="2495235"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Parietal cell (stomach)</a:t>
            </a:r>
          </a:p>
        </p:txBody>
      </p:sp>
    </p:spTree>
    <p:extLst>
      <p:ext uri="{BB962C8B-B14F-4D97-AF65-F5344CB8AC3E}">
        <p14:creationId xmlns:p14="http://schemas.microsoft.com/office/powerpoint/2010/main" val="356170945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22F74C-C910-40B5-ADF4-54CF42B7AFC0}"/>
              </a:ext>
            </a:extLst>
          </p:cNvPr>
          <p:cNvSpPr>
            <a:spLocks noGrp="1"/>
          </p:cNvSpPr>
          <p:nvPr>
            <p:ph type="title"/>
          </p:nvPr>
        </p:nvSpPr>
        <p:spPr>
          <a:xfrm>
            <a:off x="1066800" y="369886"/>
            <a:ext cx="10515600" cy="1325563"/>
          </a:xfrm>
        </p:spPr>
        <p:txBody>
          <a:bodyPr/>
          <a:lstStyle/>
          <a:p>
            <a:r>
              <a:rPr lang="en-US" dirty="0"/>
              <a:t>Parietal cell 5</a:t>
            </a:r>
          </a:p>
        </p:txBody>
      </p:sp>
      <p:sp>
        <p:nvSpPr>
          <p:cNvPr id="11" name="Title 1">
            <a:extLst>
              <a:ext uri="{FF2B5EF4-FFF2-40B4-BE49-F238E27FC236}">
                <a16:creationId xmlns:a16="http://schemas.microsoft.com/office/drawing/2014/main" id="{4B268114-68C2-47FE-998F-62B683F7CC5F}"/>
              </a:ext>
            </a:extLst>
          </p:cNvPr>
          <p:cNvSpPr txBox="1">
            <a:spLocks/>
          </p:cNvSpPr>
          <p:nvPr/>
        </p:nvSpPr>
        <p:spPr>
          <a:xfrm>
            <a:off x="990789" y="408037"/>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Parietal cell 5</a:t>
            </a:r>
          </a:p>
        </p:txBody>
      </p:sp>
      <p:pic>
        <p:nvPicPr>
          <p:cNvPr id="3" name="Picture 2" descr="The HCO3- is exchanged (into the blood) for Chloride which is brought into the parietal cell.">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1" y="0"/>
            <a:ext cx="10058399" cy="5659060"/>
          </a:xfrm>
          <a:prstGeom prst="rect">
            <a:avLst/>
          </a:prstGeom>
        </p:spPr>
      </p:pic>
      <p:grpSp>
        <p:nvGrpSpPr>
          <p:cNvPr id="15" name="Group 14">
            <a:extLst>
              <a:ext uri="{FF2B5EF4-FFF2-40B4-BE49-F238E27FC236}">
                <a16:creationId xmlns:a16="http://schemas.microsoft.com/office/drawing/2014/main" id="{CEDD096F-3F6B-5F47-BC52-FA671B472D99}"/>
              </a:ext>
              <a:ext uri="{C183D7F6-B498-43B3-948B-1728B52AA6E4}">
                <adec:decorative xmlns:adec="http://schemas.microsoft.com/office/drawing/2017/decorative" val="1"/>
              </a:ext>
            </a:extLst>
          </p:cNvPr>
          <p:cNvGrpSpPr/>
          <p:nvPr/>
        </p:nvGrpSpPr>
        <p:grpSpPr>
          <a:xfrm>
            <a:off x="9008503" y="5934898"/>
            <a:ext cx="1816856" cy="630021"/>
            <a:chOff x="7941703" y="5934897"/>
            <a:chExt cx="1816856" cy="630021"/>
          </a:xfrm>
        </p:grpSpPr>
        <p:grpSp>
          <p:nvGrpSpPr>
            <p:cNvPr id="16" name="Group 15">
              <a:extLst>
                <a:ext uri="{FF2B5EF4-FFF2-40B4-BE49-F238E27FC236}">
                  <a16:creationId xmlns:a16="http://schemas.microsoft.com/office/drawing/2014/main" id="{FA16AC11-4DBF-0343-844B-361A442F225F}"/>
                </a:ext>
              </a:extLst>
            </p:cNvPr>
            <p:cNvGrpSpPr/>
            <p:nvPr/>
          </p:nvGrpSpPr>
          <p:grpSpPr>
            <a:xfrm>
              <a:off x="7941703" y="5934897"/>
              <a:ext cx="1816856" cy="630021"/>
              <a:chOff x="4081118" y="5934897"/>
              <a:chExt cx="1816856" cy="630021"/>
            </a:xfrm>
          </p:grpSpPr>
          <p:sp>
            <p:nvSpPr>
              <p:cNvPr id="18" name="Right Arrow 17">
                <a:hlinkClick r:id="" action="ppaction://hlinkshowjump?jump=nextslide"/>
                <a:extLst>
                  <a:ext uri="{FF2B5EF4-FFF2-40B4-BE49-F238E27FC236}">
                    <a16:creationId xmlns:a16="http://schemas.microsoft.com/office/drawing/2014/main" id="{EF8791E7-5EE0-6440-B713-161B223C2162}"/>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9" name="Right Arrow 18">
                <a:hlinkClick r:id="" action="ppaction://hlinkshowjump?jump=previousslide"/>
                <a:extLst>
                  <a:ext uri="{FF2B5EF4-FFF2-40B4-BE49-F238E27FC236}">
                    <a16:creationId xmlns:a16="http://schemas.microsoft.com/office/drawing/2014/main" id="{249E80A0-5668-5A48-A925-BF3954C86259}"/>
                  </a:ext>
                </a:extLst>
              </p:cNvPr>
              <p:cNvSpPr/>
              <p:nvPr/>
            </p:nvSpPr>
            <p:spPr>
              <a:xfrm rot="10800000">
                <a:off x="4081118"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7" name="TextBox 16">
              <a:extLst>
                <a:ext uri="{FF2B5EF4-FFF2-40B4-BE49-F238E27FC236}">
                  <a16:creationId xmlns:a16="http://schemas.microsoft.com/office/drawing/2014/main" id="{EF24B96E-A2BB-C441-BAE9-121373AA8C06}"/>
                </a:ext>
              </a:extLst>
            </p:cNvPr>
            <p:cNvSpPr txBox="1"/>
            <p:nvPr/>
          </p:nvSpPr>
          <p:spPr>
            <a:xfrm>
              <a:off x="8557193" y="6049852"/>
              <a:ext cx="54373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5/7</a:t>
              </a:r>
            </a:p>
          </p:txBody>
        </p:sp>
      </p:grpSp>
      <p:pic>
        <p:nvPicPr>
          <p:cNvPr id="20" name="Picture 19">
            <a:hlinkClick r:id="rId3" action="ppaction://hlinksldjump"/>
            <a:extLst>
              <a:ext uri="{FF2B5EF4-FFF2-40B4-BE49-F238E27FC236}">
                <a16:creationId xmlns:a16="http://schemas.microsoft.com/office/drawing/2014/main" id="{229C1821-EDEE-DB46-A44E-C3C4F31B410B}"/>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185630" y="5728420"/>
            <a:ext cx="1592905" cy="1042974"/>
          </a:xfrm>
          <a:prstGeom prst="rect">
            <a:avLst/>
          </a:prstGeom>
        </p:spPr>
      </p:pic>
      <p:sp>
        <p:nvSpPr>
          <p:cNvPr id="10" name="TextBox 9">
            <a:extLst>
              <a:ext uri="{FF2B5EF4-FFF2-40B4-BE49-F238E27FC236}">
                <a16:creationId xmlns:a16="http://schemas.microsoft.com/office/drawing/2014/main" id="{747A00A3-16F5-2043-AA04-EA3CED1239B7}"/>
              </a:ext>
            </a:extLst>
          </p:cNvPr>
          <p:cNvSpPr txBox="1"/>
          <p:nvPr/>
        </p:nvSpPr>
        <p:spPr>
          <a:xfrm>
            <a:off x="2577390" y="6056291"/>
            <a:ext cx="2495235"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Parietal cell (stomach)</a:t>
            </a:r>
          </a:p>
        </p:txBody>
      </p:sp>
    </p:spTree>
    <p:extLst>
      <p:ext uri="{BB962C8B-B14F-4D97-AF65-F5344CB8AC3E}">
        <p14:creationId xmlns:p14="http://schemas.microsoft.com/office/powerpoint/2010/main" val="179709184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20194-584A-4E69-A52F-D7657D66D92D}"/>
              </a:ext>
            </a:extLst>
          </p:cNvPr>
          <p:cNvSpPr>
            <a:spLocks noGrp="1"/>
          </p:cNvSpPr>
          <p:nvPr>
            <p:ph type="title"/>
          </p:nvPr>
        </p:nvSpPr>
        <p:spPr>
          <a:xfrm>
            <a:off x="1066800" y="401599"/>
            <a:ext cx="10515600" cy="1325563"/>
          </a:xfrm>
        </p:spPr>
        <p:txBody>
          <a:bodyPr/>
          <a:lstStyle/>
          <a:p>
            <a:r>
              <a:rPr lang="en-US" dirty="0"/>
              <a:t>Parietal cell 6</a:t>
            </a:r>
          </a:p>
        </p:txBody>
      </p:sp>
      <p:sp>
        <p:nvSpPr>
          <p:cNvPr id="12" name="Title 1">
            <a:extLst>
              <a:ext uri="{FF2B5EF4-FFF2-40B4-BE49-F238E27FC236}">
                <a16:creationId xmlns:a16="http://schemas.microsoft.com/office/drawing/2014/main" id="{7F1C0F09-DBED-409F-BA4E-ABA46D221BD6}"/>
              </a:ext>
            </a:extLst>
          </p:cNvPr>
          <p:cNvSpPr txBox="1">
            <a:spLocks/>
          </p:cNvSpPr>
          <p:nvPr/>
        </p:nvSpPr>
        <p:spPr>
          <a:xfrm>
            <a:off x="942372" y="408037"/>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Parietal cell 6</a:t>
            </a:r>
          </a:p>
        </p:txBody>
      </p:sp>
      <p:pic>
        <p:nvPicPr>
          <p:cNvPr id="3" name="Picture 2" descr="Chloride and H+ are concurrently secreted into the stomach lumen.">
            <a:extLst>
              <a:ext uri="{FF2B5EF4-FFF2-40B4-BE49-F238E27FC236}">
                <a16:creationId xmlns:a16="http://schemas.microsoft.com/office/drawing/2014/main" id="{3609CE00-9AF9-0D4F-BA2A-158A2D87B411}"/>
              </a:ext>
            </a:extLst>
          </p:cNvPr>
          <p:cNvPicPr>
            <a:picLocks noChangeAspect="1"/>
          </p:cNvPicPr>
          <p:nvPr/>
        </p:nvPicPr>
        <p:blipFill>
          <a:blip r:embed="rId3"/>
          <a:srcRect/>
          <a:stretch/>
        </p:blipFill>
        <p:spPr>
          <a:xfrm>
            <a:off x="1066800" y="1"/>
            <a:ext cx="10058400" cy="5659061"/>
          </a:xfrm>
          <a:prstGeom prst="rect">
            <a:avLst/>
          </a:prstGeom>
        </p:spPr>
      </p:pic>
      <p:grpSp>
        <p:nvGrpSpPr>
          <p:cNvPr id="15" name="Group 14">
            <a:extLst>
              <a:ext uri="{FF2B5EF4-FFF2-40B4-BE49-F238E27FC236}">
                <a16:creationId xmlns:a16="http://schemas.microsoft.com/office/drawing/2014/main" id="{CEDD096F-3F6B-5F47-BC52-FA671B472D99}"/>
              </a:ext>
              <a:ext uri="{C183D7F6-B498-43B3-948B-1728B52AA6E4}">
                <adec:decorative xmlns:adec="http://schemas.microsoft.com/office/drawing/2017/decorative" val="1"/>
              </a:ext>
            </a:extLst>
          </p:cNvPr>
          <p:cNvGrpSpPr/>
          <p:nvPr/>
        </p:nvGrpSpPr>
        <p:grpSpPr>
          <a:xfrm>
            <a:off x="9008503" y="5934898"/>
            <a:ext cx="1816856" cy="630021"/>
            <a:chOff x="7941703" y="5934897"/>
            <a:chExt cx="1816856" cy="630021"/>
          </a:xfrm>
        </p:grpSpPr>
        <p:grpSp>
          <p:nvGrpSpPr>
            <p:cNvPr id="16" name="Group 15">
              <a:extLst>
                <a:ext uri="{FF2B5EF4-FFF2-40B4-BE49-F238E27FC236}">
                  <a16:creationId xmlns:a16="http://schemas.microsoft.com/office/drawing/2014/main" id="{FA16AC11-4DBF-0343-844B-361A442F225F}"/>
                </a:ext>
              </a:extLst>
            </p:cNvPr>
            <p:cNvGrpSpPr/>
            <p:nvPr/>
          </p:nvGrpSpPr>
          <p:grpSpPr>
            <a:xfrm>
              <a:off x="7941703" y="5934897"/>
              <a:ext cx="1816856" cy="630021"/>
              <a:chOff x="4081118" y="5934897"/>
              <a:chExt cx="1816856" cy="630021"/>
            </a:xfrm>
          </p:grpSpPr>
          <p:sp>
            <p:nvSpPr>
              <p:cNvPr id="18" name="Right Arrow 17">
                <a:hlinkClick r:id="" action="ppaction://hlinkshowjump?jump=nextslide"/>
                <a:extLst>
                  <a:ext uri="{FF2B5EF4-FFF2-40B4-BE49-F238E27FC236}">
                    <a16:creationId xmlns:a16="http://schemas.microsoft.com/office/drawing/2014/main" id="{EF8791E7-5EE0-6440-B713-161B223C2162}"/>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9" name="Right Arrow 18">
                <a:hlinkClick r:id="" action="ppaction://hlinkshowjump?jump=previousslide"/>
                <a:extLst>
                  <a:ext uri="{FF2B5EF4-FFF2-40B4-BE49-F238E27FC236}">
                    <a16:creationId xmlns:a16="http://schemas.microsoft.com/office/drawing/2014/main" id="{249E80A0-5668-5A48-A925-BF3954C86259}"/>
                  </a:ext>
                </a:extLst>
              </p:cNvPr>
              <p:cNvSpPr/>
              <p:nvPr/>
            </p:nvSpPr>
            <p:spPr>
              <a:xfrm rot="10800000">
                <a:off x="4081118"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7" name="TextBox 16">
              <a:extLst>
                <a:ext uri="{FF2B5EF4-FFF2-40B4-BE49-F238E27FC236}">
                  <a16:creationId xmlns:a16="http://schemas.microsoft.com/office/drawing/2014/main" id="{EF24B96E-A2BB-C441-BAE9-121373AA8C06}"/>
                </a:ext>
              </a:extLst>
            </p:cNvPr>
            <p:cNvSpPr txBox="1"/>
            <p:nvPr/>
          </p:nvSpPr>
          <p:spPr>
            <a:xfrm>
              <a:off x="8557193" y="6049852"/>
              <a:ext cx="54373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6/7</a:t>
              </a:r>
            </a:p>
          </p:txBody>
        </p:sp>
      </p:grpSp>
      <p:pic>
        <p:nvPicPr>
          <p:cNvPr id="10" name="Picture 9">
            <a:hlinkClick r:id="rId4" action="ppaction://hlinksldjump"/>
            <a:extLst>
              <a:ext uri="{FF2B5EF4-FFF2-40B4-BE49-F238E27FC236}">
                <a16:creationId xmlns:a16="http://schemas.microsoft.com/office/drawing/2014/main" id="{B1570569-B4FB-D144-A6A0-3611E536C6C1}"/>
              </a:ext>
              <a:ext uri="{C183D7F6-B498-43B3-948B-1728B52AA6E4}">
                <adec:decorative xmlns:adec="http://schemas.microsoft.com/office/drawing/2017/decorative" val="1"/>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185630" y="5728420"/>
            <a:ext cx="1592905" cy="1042974"/>
          </a:xfrm>
          <a:prstGeom prst="rect">
            <a:avLst/>
          </a:prstGeom>
        </p:spPr>
      </p:pic>
      <p:sp>
        <p:nvSpPr>
          <p:cNvPr id="11" name="TextBox 10">
            <a:extLst>
              <a:ext uri="{FF2B5EF4-FFF2-40B4-BE49-F238E27FC236}">
                <a16:creationId xmlns:a16="http://schemas.microsoft.com/office/drawing/2014/main" id="{D2BAB0A6-3BC4-B943-94C0-DB729CEC6F45}"/>
              </a:ext>
            </a:extLst>
          </p:cNvPr>
          <p:cNvSpPr txBox="1"/>
          <p:nvPr/>
        </p:nvSpPr>
        <p:spPr>
          <a:xfrm>
            <a:off x="2577390" y="6056291"/>
            <a:ext cx="2495235"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Parietal cell (stomach)</a:t>
            </a:r>
          </a:p>
        </p:txBody>
      </p:sp>
    </p:spTree>
    <p:extLst>
      <p:ext uri="{BB962C8B-B14F-4D97-AF65-F5344CB8AC3E}">
        <p14:creationId xmlns:p14="http://schemas.microsoft.com/office/powerpoint/2010/main" val="266607302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640165-9FD3-4C57-9CCE-C86D94784591}"/>
              </a:ext>
            </a:extLst>
          </p:cNvPr>
          <p:cNvSpPr>
            <a:spLocks noGrp="1"/>
          </p:cNvSpPr>
          <p:nvPr>
            <p:ph type="title"/>
          </p:nvPr>
        </p:nvSpPr>
        <p:spPr>
          <a:xfrm>
            <a:off x="1066800" y="375025"/>
            <a:ext cx="10515600" cy="1325563"/>
          </a:xfrm>
        </p:spPr>
        <p:txBody>
          <a:bodyPr/>
          <a:lstStyle/>
          <a:p>
            <a:r>
              <a:rPr lang="en-US" dirty="0"/>
              <a:t>Parietal cell 7</a:t>
            </a:r>
          </a:p>
        </p:txBody>
      </p:sp>
      <p:sp>
        <p:nvSpPr>
          <p:cNvPr id="11" name="Title 1">
            <a:extLst>
              <a:ext uri="{FF2B5EF4-FFF2-40B4-BE49-F238E27FC236}">
                <a16:creationId xmlns:a16="http://schemas.microsoft.com/office/drawing/2014/main" id="{0724BACD-605E-4BAB-8929-B0D2495BD1FF}"/>
              </a:ext>
            </a:extLst>
          </p:cNvPr>
          <p:cNvSpPr txBox="1">
            <a:spLocks/>
          </p:cNvSpPr>
          <p:nvPr/>
        </p:nvSpPr>
        <p:spPr>
          <a:xfrm>
            <a:off x="977096" y="401599"/>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Parietal cell 7</a:t>
            </a:r>
          </a:p>
        </p:txBody>
      </p:sp>
      <p:pic>
        <p:nvPicPr>
          <p:cNvPr id="3" name="Picture 2" descr="The result of these ion movements is acidity in the stomach lumen and alkalinity in the blood.  ">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1" y="1"/>
            <a:ext cx="10058399" cy="5659061"/>
          </a:xfrm>
          <a:prstGeom prst="rect">
            <a:avLst/>
          </a:prstGeom>
        </p:spPr>
      </p:pic>
      <p:grpSp>
        <p:nvGrpSpPr>
          <p:cNvPr id="15" name="Group 14">
            <a:extLst>
              <a:ext uri="{FF2B5EF4-FFF2-40B4-BE49-F238E27FC236}">
                <a16:creationId xmlns:a16="http://schemas.microsoft.com/office/drawing/2014/main" id="{CEDD096F-3F6B-5F47-BC52-FA671B472D99}"/>
              </a:ext>
              <a:ext uri="{C183D7F6-B498-43B3-948B-1728B52AA6E4}">
                <adec:decorative xmlns:adec="http://schemas.microsoft.com/office/drawing/2017/decorative" val="1"/>
              </a:ext>
            </a:extLst>
          </p:cNvPr>
          <p:cNvGrpSpPr/>
          <p:nvPr/>
        </p:nvGrpSpPr>
        <p:grpSpPr>
          <a:xfrm>
            <a:off x="9008503" y="5934898"/>
            <a:ext cx="1816856" cy="630021"/>
            <a:chOff x="7941703" y="5934897"/>
            <a:chExt cx="1816856" cy="630021"/>
          </a:xfrm>
        </p:grpSpPr>
        <p:grpSp>
          <p:nvGrpSpPr>
            <p:cNvPr id="16" name="Group 15">
              <a:extLst>
                <a:ext uri="{FF2B5EF4-FFF2-40B4-BE49-F238E27FC236}">
                  <a16:creationId xmlns:a16="http://schemas.microsoft.com/office/drawing/2014/main" id="{FA16AC11-4DBF-0343-844B-361A442F225F}"/>
                </a:ext>
              </a:extLst>
            </p:cNvPr>
            <p:cNvGrpSpPr/>
            <p:nvPr/>
          </p:nvGrpSpPr>
          <p:grpSpPr>
            <a:xfrm>
              <a:off x="7941703" y="5934897"/>
              <a:ext cx="1816856" cy="630021"/>
              <a:chOff x="4081118" y="5934897"/>
              <a:chExt cx="1816856" cy="630021"/>
            </a:xfrm>
          </p:grpSpPr>
          <p:sp>
            <p:nvSpPr>
              <p:cNvPr id="18" name="Right Arrow 17">
                <a:extLst>
                  <a:ext uri="{FF2B5EF4-FFF2-40B4-BE49-F238E27FC236}">
                    <a16:creationId xmlns:a16="http://schemas.microsoft.com/office/drawing/2014/main" id="{EF8791E7-5EE0-6440-B713-161B223C2162}"/>
                  </a:ext>
                </a:extLst>
              </p:cNvPr>
              <p:cNvSpPr/>
              <p:nvPr/>
            </p:nvSpPr>
            <p:spPr>
              <a:xfrm>
                <a:off x="5285231" y="5934897"/>
                <a:ext cx="612743" cy="630021"/>
              </a:xfrm>
              <a:prstGeom prst="rightArrow">
                <a:avLst/>
              </a:prstGeom>
              <a:solidFill>
                <a:srgbClr val="2DDCFF">
                  <a:alpha val="40000"/>
                </a:srgbClr>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2DDCFF"/>
                  </a:solidFill>
                </a:endParaRPr>
              </a:p>
            </p:txBody>
          </p:sp>
          <p:sp>
            <p:nvSpPr>
              <p:cNvPr id="19" name="Right Arrow 18">
                <a:hlinkClick r:id="" action="ppaction://hlinkshowjump?jump=previousslide"/>
                <a:extLst>
                  <a:ext uri="{FF2B5EF4-FFF2-40B4-BE49-F238E27FC236}">
                    <a16:creationId xmlns:a16="http://schemas.microsoft.com/office/drawing/2014/main" id="{249E80A0-5668-5A48-A925-BF3954C86259}"/>
                  </a:ext>
                </a:extLst>
              </p:cNvPr>
              <p:cNvSpPr/>
              <p:nvPr/>
            </p:nvSpPr>
            <p:spPr>
              <a:xfrm rot="10800000">
                <a:off x="4081118"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2DDCFF"/>
                  </a:solidFill>
                </a:endParaRPr>
              </a:p>
            </p:txBody>
          </p:sp>
        </p:grpSp>
        <p:sp>
          <p:nvSpPr>
            <p:cNvPr id="17" name="TextBox 16">
              <a:extLst>
                <a:ext uri="{FF2B5EF4-FFF2-40B4-BE49-F238E27FC236}">
                  <a16:creationId xmlns:a16="http://schemas.microsoft.com/office/drawing/2014/main" id="{EF24B96E-A2BB-C441-BAE9-121373AA8C06}"/>
                </a:ext>
              </a:extLst>
            </p:cNvPr>
            <p:cNvSpPr txBox="1"/>
            <p:nvPr/>
          </p:nvSpPr>
          <p:spPr>
            <a:xfrm>
              <a:off x="8557193" y="6049852"/>
              <a:ext cx="54373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7/7</a:t>
              </a:r>
            </a:p>
          </p:txBody>
        </p:sp>
      </p:grpSp>
      <p:pic>
        <p:nvPicPr>
          <p:cNvPr id="22" name="Picture 21">
            <a:hlinkClick r:id="rId3" action="ppaction://hlinksldjump"/>
            <a:extLst>
              <a:ext uri="{FF2B5EF4-FFF2-40B4-BE49-F238E27FC236}">
                <a16:creationId xmlns:a16="http://schemas.microsoft.com/office/drawing/2014/main" id="{8627A854-608C-BA4C-AAEC-482DD815F2DB}"/>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185630" y="5728420"/>
            <a:ext cx="1592905" cy="1042974"/>
          </a:xfrm>
          <a:prstGeom prst="rect">
            <a:avLst/>
          </a:prstGeom>
        </p:spPr>
      </p:pic>
      <p:sp>
        <p:nvSpPr>
          <p:cNvPr id="10" name="TextBox 9">
            <a:extLst>
              <a:ext uri="{FF2B5EF4-FFF2-40B4-BE49-F238E27FC236}">
                <a16:creationId xmlns:a16="http://schemas.microsoft.com/office/drawing/2014/main" id="{FAF6BB58-DF83-A040-8825-7786A9C9EA18}"/>
              </a:ext>
            </a:extLst>
          </p:cNvPr>
          <p:cNvSpPr txBox="1"/>
          <p:nvPr/>
        </p:nvSpPr>
        <p:spPr>
          <a:xfrm>
            <a:off x="2577390" y="6056291"/>
            <a:ext cx="2495235"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Parietal cell (stomach)</a:t>
            </a:r>
          </a:p>
        </p:txBody>
      </p:sp>
      <p:pic>
        <p:nvPicPr>
          <p:cNvPr id="5" name="Graphic 4" descr="Arrow Horizontal U turn">
            <a:hlinkClick r:id="rId5" action="ppaction://hlinksldjump"/>
            <a:extLst>
              <a:ext uri="{FF2B5EF4-FFF2-40B4-BE49-F238E27FC236}">
                <a16:creationId xmlns:a16="http://schemas.microsoft.com/office/drawing/2014/main" id="{1BE6E745-4613-4E6A-8793-BA40956B8DC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54854121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E1499-234C-4AF5-8170-F26BA20F2A52}"/>
              </a:ext>
            </a:extLst>
          </p:cNvPr>
          <p:cNvSpPr>
            <a:spLocks noGrp="1"/>
          </p:cNvSpPr>
          <p:nvPr>
            <p:ph type="title"/>
          </p:nvPr>
        </p:nvSpPr>
        <p:spPr>
          <a:xfrm>
            <a:off x="1066799" y="401599"/>
            <a:ext cx="10515600" cy="1325563"/>
          </a:xfrm>
        </p:spPr>
        <p:txBody>
          <a:bodyPr/>
          <a:lstStyle/>
          <a:p>
            <a:r>
              <a:rPr lang="en-US" dirty="0"/>
              <a:t>Pancreatic duct cell 1</a:t>
            </a:r>
          </a:p>
        </p:txBody>
      </p:sp>
      <p:sp>
        <p:nvSpPr>
          <p:cNvPr id="10" name="Title 1">
            <a:extLst>
              <a:ext uri="{FF2B5EF4-FFF2-40B4-BE49-F238E27FC236}">
                <a16:creationId xmlns:a16="http://schemas.microsoft.com/office/drawing/2014/main" id="{FC62E1A3-5244-4B63-8F5F-93FE4A4E6B56}"/>
              </a:ext>
            </a:extLst>
          </p:cNvPr>
          <p:cNvSpPr txBox="1">
            <a:spLocks/>
          </p:cNvSpPr>
          <p:nvPr/>
        </p:nvSpPr>
        <p:spPr>
          <a:xfrm>
            <a:off x="977096" y="408037"/>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Pancreatic duct cell 1</a:t>
            </a:r>
          </a:p>
        </p:txBody>
      </p:sp>
      <p:pic>
        <p:nvPicPr>
          <p:cNvPr id="3" name="Picture 2" descr="The pancreatic duct cell exists between the pancreatic duct lumen and the blood vessel.">
            <a:extLst>
              <a:ext uri="{FF2B5EF4-FFF2-40B4-BE49-F238E27FC236}">
                <a16:creationId xmlns:a16="http://schemas.microsoft.com/office/drawing/2014/main" id="{3609CE00-9AF9-0D4F-BA2A-158A2D87B411}"/>
              </a:ext>
            </a:extLst>
          </p:cNvPr>
          <p:cNvPicPr>
            <a:picLocks noChangeAspect="1"/>
          </p:cNvPicPr>
          <p:nvPr/>
        </p:nvPicPr>
        <p:blipFill>
          <a:blip r:embed="rId3"/>
          <a:srcRect/>
          <a:stretch/>
        </p:blipFill>
        <p:spPr>
          <a:xfrm>
            <a:off x="1066799" y="-1"/>
            <a:ext cx="10058400" cy="5659061"/>
          </a:xfrm>
          <a:prstGeom prst="rect">
            <a:avLst/>
          </a:prstGeom>
        </p:spPr>
      </p:pic>
      <p:sp>
        <p:nvSpPr>
          <p:cNvPr id="21" name="TextBox 20">
            <a:extLst>
              <a:ext uri="{FF2B5EF4-FFF2-40B4-BE49-F238E27FC236}">
                <a16:creationId xmlns:a16="http://schemas.microsoft.com/office/drawing/2014/main" id="{AC3A5F24-07F6-A540-95ED-8968615B7C8B}"/>
              </a:ext>
            </a:extLst>
          </p:cNvPr>
          <p:cNvSpPr txBox="1"/>
          <p:nvPr/>
        </p:nvSpPr>
        <p:spPr>
          <a:xfrm>
            <a:off x="2577390" y="6056291"/>
            <a:ext cx="220598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Pancreatic duct cell</a:t>
            </a:r>
          </a:p>
        </p:txBody>
      </p:sp>
      <p:grpSp>
        <p:nvGrpSpPr>
          <p:cNvPr id="11" name="Group 10">
            <a:extLst>
              <a:ext uri="{FF2B5EF4-FFF2-40B4-BE49-F238E27FC236}">
                <a16:creationId xmlns:a16="http://schemas.microsoft.com/office/drawing/2014/main" id="{291D6B95-6B4E-9242-9339-9E0F39156549}"/>
              </a:ext>
              <a:ext uri="{C183D7F6-B498-43B3-948B-1728B52AA6E4}">
                <adec:decorative xmlns:adec="http://schemas.microsoft.com/office/drawing/2017/decorative" val="1"/>
              </a:ext>
            </a:extLst>
          </p:cNvPr>
          <p:cNvGrpSpPr/>
          <p:nvPr/>
        </p:nvGrpSpPr>
        <p:grpSpPr>
          <a:xfrm>
            <a:off x="9008503" y="5934898"/>
            <a:ext cx="1816856" cy="630021"/>
            <a:chOff x="7941703" y="5934897"/>
            <a:chExt cx="1816856" cy="630021"/>
          </a:xfrm>
        </p:grpSpPr>
        <p:grpSp>
          <p:nvGrpSpPr>
            <p:cNvPr id="12" name="Group 11">
              <a:extLst>
                <a:ext uri="{FF2B5EF4-FFF2-40B4-BE49-F238E27FC236}">
                  <a16:creationId xmlns:a16="http://schemas.microsoft.com/office/drawing/2014/main" id="{249BAE4F-F10B-D448-8A07-C4F9EE6FCE0A}"/>
                </a:ext>
              </a:extLst>
            </p:cNvPr>
            <p:cNvGrpSpPr/>
            <p:nvPr/>
          </p:nvGrpSpPr>
          <p:grpSpPr>
            <a:xfrm>
              <a:off x="7941703" y="5934897"/>
              <a:ext cx="1816856" cy="630021"/>
              <a:chOff x="4081118" y="5934897"/>
              <a:chExt cx="1816856" cy="630021"/>
            </a:xfrm>
          </p:grpSpPr>
          <p:sp>
            <p:nvSpPr>
              <p:cNvPr id="14" name="Right Arrow 13">
                <a:hlinkClick r:id="" action="ppaction://hlinkshowjump?jump=nextslide"/>
                <a:extLst>
                  <a:ext uri="{FF2B5EF4-FFF2-40B4-BE49-F238E27FC236}">
                    <a16:creationId xmlns:a16="http://schemas.microsoft.com/office/drawing/2014/main" id="{961714C9-DAAD-F747-B2D7-12C303FB87EC}"/>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0" name="Right Arrow 19">
                <a:extLst>
                  <a:ext uri="{FF2B5EF4-FFF2-40B4-BE49-F238E27FC236}">
                    <a16:creationId xmlns:a16="http://schemas.microsoft.com/office/drawing/2014/main" id="{D8A4D1FD-8342-D549-B656-27301D7EC799}"/>
                  </a:ext>
                </a:extLst>
              </p:cNvPr>
              <p:cNvSpPr/>
              <p:nvPr/>
            </p:nvSpPr>
            <p:spPr>
              <a:xfrm rot="10800000">
                <a:off x="4081118" y="5934897"/>
                <a:ext cx="612743" cy="630021"/>
              </a:xfrm>
              <a:prstGeom prst="rightArrow">
                <a:avLst/>
              </a:prstGeom>
              <a:solidFill>
                <a:srgbClr val="2DDCFF">
                  <a:alpha val="40000"/>
                </a:srgb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3" name="TextBox 12">
              <a:extLst>
                <a:ext uri="{FF2B5EF4-FFF2-40B4-BE49-F238E27FC236}">
                  <a16:creationId xmlns:a16="http://schemas.microsoft.com/office/drawing/2014/main" id="{99044933-19A5-BF4B-8163-A8DD5EDEC960}"/>
                </a:ext>
              </a:extLst>
            </p:cNvPr>
            <p:cNvSpPr txBox="1"/>
            <p:nvPr/>
          </p:nvSpPr>
          <p:spPr>
            <a:xfrm>
              <a:off x="8557193" y="6049852"/>
              <a:ext cx="54373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1/7</a:t>
              </a:r>
            </a:p>
          </p:txBody>
        </p:sp>
      </p:grpSp>
      <p:pic>
        <p:nvPicPr>
          <p:cNvPr id="23" name="Picture 22">
            <a:hlinkClick r:id="rId4" action="ppaction://hlinksldjump"/>
            <a:extLst>
              <a:ext uri="{FF2B5EF4-FFF2-40B4-BE49-F238E27FC236}">
                <a16:creationId xmlns:a16="http://schemas.microsoft.com/office/drawing/2014/main" id="{271CEC8D-8E60-0041-852A-90CA0876B175}"/>
              </a:ext>
              <a:ext uri="{C183D7F6-B498-43B3-948B-1728B52AA6E4}">
                <adec:decorative xmlns:adec="http://schemas.microsoft.com/office/drawing/2017/decorative" val="1"/>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1185630" y="5728421"/>
            <a:ext cx="1592905" cy="1042973"/>
          </a:xfrm>
          <a:prstGeom prst="rect">
            <a:avLst/>
          </a:prstGeom>
        </p:spPr>
      </p:pic>
    </p:spTree>
    <p:extLst>
      <p:ext uri="{BB962C8B-B14F-4D97-AF65-F5344CB8AC3E}">
        <p14:creationId xmlns:p14="http://schemas.microsoft.com/office/powerpoint/2010/main" val="330114025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5F201-D9D6-4AD5-9827-839463F3BDBB}"/>
              </a:ext>
            </a:extLst>
          </p:cNvPr>
          <p:cNvSpPr>
            <a:spLocks noGrp="1"/>
          </p:cNvSpPr>
          <p:nvPr>
            <p:ph type="title"/>
          </p:nvPr>
        </p:nvSpPr>
        <p:spPr/>
        <p:txBody>
          <a:bodyPr/>
          <a:lstStyle/>
          <a:p>
            <a:r>
              <a:rPr lang="en-US" dirty="0"/>
              <a:t>Ralphie blood smear with NMB stain</a:t>
            </a:r>
          </a:p>
        </p:txBody>
      </p:sp>
      <p:pic>
        <p:nvPicPr>
          <p:cNvPr id="5" name="Content Placeholder 4" descr="This is a blood smear stained with New Methylene Blue stain to highlight the Heinz bodies.">
            <a:extLst>
              <a:ext uri="{FF2B5EF4-FFF2-40B4-BE49-F238E27FC236}">
                <a16:creationId xmlns:a16="http://schemas.microsoft.com/office/drawing/2014/main" id="{71F8E89E-D5B6-7E1A-7612-B9629FE82ECF}"/>
              </a:ext>
            </a:extLst>
          </p:cNvPr>
          <p:cNvPicPr>
            <a:picLocks noGrp="1" noChangeAspect="1"/>
          </p:cNvPicPr>
          <p:nvPr>
            <p:ph idx="1"/>
          </p:nvPr>
        </p:nvPicPr>
        <p:blipFill rotWithShape="1">
          <a:blip r:embed="rId2" cstate="hqprint">
            <a:extLst>
              <a:ext uri="{28A0092B-C50C-407E-A947-70E740481C1C}">
                <a14:useLocalDpi xmlns:a14="http://schemas.microsoft.com/office/drawing/2010/main"/>
              </a:ext>
            </a:extLst>
          </a:blip>
          <a:srcRect/>
          <a:stretch/>
        </p:blipFill>
        <p:spPr>
          <a:xfrm>
            <a:off x="1156996" y="1408922"/>
            <a:ext cx="9878008" cy="5031037"/>
          </a:xfrm>
        </p:spPr>
      </p:pic>
      <p:pic>
        <p:nvPicPr>
          <p:cNvPr id="4" name="Graphic 3" descr="Arrow Horizontal U turn">
            <a:hlinkClick r:id="rId3" action="ppaction://hlinksldjump"/>
            <a:extLst>
              <a:ext uri="{FF2B5EF4-FFF2-40B4-BE49-F238E27FC236}">
                <a16:creationId xmlns:a16="http://schemas.microsoft.com/office/drawing/2014/main" id="{335296F7-DA17-431D-9BEB-B34016E45BC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111307578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B4D30-8B9D-40C8-B1ED-BBD845947139}"/>
              </a:ext>
            </a:extLst>
          </p:cNvPr>
          <p:cNvSpPr>
            <a:spLocks noGrp="1"/>
          </p:cNvSpPr>
          <p:nvPr>
            <p:ph type="title"/>
          </p:nvPr>
        </p:nvSpPr>
        <p:spPr>
          <a:xfrm>
            <a:off x="1066801" y="408037"/>
            <a:ext cx="10515600" cy="1325563"/>
          </a:xfrm>
        </p:spPr>
        <p:txBody>
          <a:bodyPr/>
          <a:lstStyle/>
          <a:p>
            <a:r>
              <a:rPr lang="en-US" dirty="0"/>
              <a:t>Pancreatic duct cell 2</a:t>
            </a:r>
          </a:p>
        </p:txBody>
      </p:sp>
      <p:sp>
        <p:nvSpPr>
          <p:cNvPr id="11" name="Title 1">
            <a:extLst>
              <a:ext uri="{FF2B5EF4-FFF2-40B4-BE49-F238E27FC236}">
                <a16:creationId xmlns:a16="http://schemas.microsoft.com/office/drawing/2014/main" id="{C5350575-B581-4D22-8A83-A068E711C718}"/>
              </a:ext>
            </a:extLst>
          </p:cNvPr>
          <p:cNvSpPr txBox="1">
            <a:spLocks/>
          </p:cNvSpPr>
          <p:nvPr/>
        </p:nvSpPr>
        <p:spPr>
          <a:xfrm>
            <a:off x="1066801" y="408037"/>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Pancreatic duct cell 2</a:t>
            </a:r>
          </a:p>
        </p:txBody>
      </p:sp>
      <p:pic>
        <p:nvPicPr>
          <p:cNvPr id="3" name="Picture 2" descr="In the pancreatic duct cell, sodium is brought into the cell in exchange for H+ (absorbed into blood) and with HCO3-.">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2" y="0"/>
            <a:ext cx="10058397" cy="5659060"/>
          </a:xfrm>
          <a:prstGeom prst="rect">
            <a:avLst/>
          </a:prstGeom>
        </p:spPr>
      </p:pic>
      <p:sp>
        <p:nvSpPr>
          <p:cNvPr id="21" name="TextBox 20">
            <a:extLst>
              <a:ext uri="{FF2B5EF4-FFF2-40B4-BE49-F238E27FC236}">
                <a16:creationId xmlns:a16="http://schemas.microsoft.com/office/drawing/2014/main" id="{AC3A5F24-07F6-A540-95ED-8968615B7C8B}"/>
              </a:ext>
            </a:extLst>
          </p:cNvPr>
          <p:cNvSpPr txBox="1"/>
          <p:nvPr/>
        </p:nvSpPr>
        <p:spPr>
          <a:xfrm>
            <a:off x="2577390" y="6056291"/>
            <a:ext cx="220598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Pancreatic duct cell</a:t>
            </a:r>
          </a:p>
        </p:txBody>
      </p:sp>
      <p:pic>
        <p:nvPicPr>
          <p:cNvPr id="22" name="Picture 21">
            <a:hlinkClick r:id="rId3" action="ppaction://hlinksldjump"/>
            <a:extLst>
              <a:ext uri="{FF2B5EF4-FFF2-40B4-BE49-F238E27FC236}">
                <a16:creationId xmlns:a16="http://schemas.microsoft.com/office/drawing/2014/main" id="{8627A854-608C-BA4C-AAEC-482DD815F2DB}"/>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1185630" y="5728421"/>
            <a:ext cx="1592905" cy="1042973"/>
          </a:xfrm>
          <a:prstGeom prst="rect">
            <a:avLst/>
          </a:prstGeom>
        </p:spPr>
      </p:pic>
      <p:grpSp>
        <p:nvGrpSpPr>
          <p:cNvPr id="10" name="Group 9">
            <a:extLst>
              <a:ext uri="{FF2B5EF4-FFF2-40B4-BE49-F238E27FC236}">
                <a16:creationId xmlns:a16="http://schemas.microsoft.com/office/drawing/2014/main" id="{517EA7AF-68FE-684F-B08B-11C8A1122407}"/>
              </a:ext>
              <a:ext uri="{C183D7F6-B498-43B3-948B-1728B52AA6E4}">
                <adec:decorative xmlns:adec="http://schemas.microsoft.com/office/drawing/2017/decorative" val="1"/>
              </a:ext>
            </a:extLst>
          </p:cNvPr>
          <p:cNvGrpSpPr/>
          <p:nvPr/>
        </p:nvGrpSpPr>
        <p:grpSpPr>
          <a:xfrm>
            <a:off x="9008503" y="5934898"/>
            <a:ext cx="1816856" cy="630021"/>
            <a:chOff x="7941703" y="5934897"/>
            <a:chExt cx="1816856" cy="630021"/>
          </a:xfrm>
        </p:grpSpPr>
        <p:grpSp>
          <p:nvGrpSpPr>
            <p:cNvPr id="15" name="Group 14">
              <a:extLst>
                <a:ext uri="{FF2B5EF4-FFF2-40B4-BE49-F238E27FC236}">
                  <a16:creationId xmlns:a16="http://schemas.microsoft.com/office/drawing/2014/main" id="{86199D38-7ABC-E946-B72C-7A62D57A1B83}"/>
                </a:ext>
              </a:extLst>
            </p:cNvPr>
            <p:cNvGrpSpPr/>
            <p:nvPr/>
          </p:nvGrpSpPr>
          <p:grpSpPr>
            <a:xfrm>
              <a:off x="7941703" y="5934897"/>
              <a:ext cx="1816856" cy="630021"/>
              <a:chOff x="4081118" y="5934897"/>
              <a:chExt cx="1816856" cy="630021"/>
            </a:xfrm>
          </p:grpSpPr>
          <p:sp>
            <p:nvSpPr>
              <p:cNvPr id="17" name="Right Arrow 16">
                <a:hlinkClick r:id="" action="ppaction://hlinkshowjump?jump=nextslide"/>
                <a:extLst>
                  <a:ext uri="{FF2B5EF4-FFF2-40B4-BE49-F238E27FC236}">
                    <a16:creationId xmlns:a16="http://schemas.microsoft.com/office/drawing/2014/main" id="{ABD2BD7B-A846-3748-A56F-DA66340EF30E}"/>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8" name="Right Arrow 17">
                <a:hlinkClick r:id="" action="ppaction://hlinkshowjump?jump=previousslide"/>
                <a:extLst>
                  <a:ext uri="{FF2B5EF4-FFF2-40B4-BE49-F238E27FC236}">
                    <a16:creationId xmlns:a16="http://schemas.microsoft.com/office/drawing/2014/main" id="{31CBAA82-F08B-D64B-AE6C-5E13E5594506}"/>
                  </a:ext>
                </a:extLst>
              </p:cNvPr>
              <p:cNvSpPr/>
              <p:nvPr/>
            </p:nvSpPr>
            <p:spPr>
              <a:xfrm rot="10800000">
                <a:off x="4081118"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6" name="TextBox 15">
              <a:extLst>
                <a:ext uri="{FF2B5EF4-FFF2-40B4-BE49-F238E27FC236}">
                  <a16:creationId xmlns:a16="http://schemas.microsoft.com/office/drawing/2014/main" id="{BDB1DAD3-D4E7-C74E-91A1-9DEDC84DEBE6}"/>
                </a:ext>
              </a:extLst>
            </p:cNvPr>
            <p:cNvSpPr txBox="1"/>
            <p:nvPr/>
          </p:nvSpPr>
          <p:spPr>
            <a:xfrm>
              <a:off x="8557193" y="6049852"/>
              <a:ext cx="54373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2/7</a:t>
              </a:r>
            </a:p>
          </p:txBody>
        </p:sp>
      </p:grpSp>
    </p:spTree>
    <p:extLst>
      <p:ext uri="{BB962C8B-B14F-4D97-AF65-F5344CB8AC3E}">
        <p14:creationId xmlns:p14="http://schemas.microsoft.com/office/powerpoint/2010/main" val="317380675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C6DE429-480C-912E-7ABE-5838A62837A5}"/>
              </a:ext>
            </a:extLst>
          </p:cNvPr>
          <p:cNvSpPr>
            <a:spLocks noGrp="1"/>
          </p:cNvSpPr>
          <p:nvPr>
            <p:ph type="title"/>
          </p:nvPr>
        </p:nvSpPr>
        <p:spPr>
          <a:xfrm>
            <a:off x="1185630" y="516432"/>
            <a:ext cx="10515600" cy="1325563"/>
          </a:xfrm>
        </p:spPr>
        <p:txBody>
          <a:bodyPr/>
          <a:lstStyle/>
          <a:p>
            <a:r>
              <a:rPr lang="en-US" dirty="0"/>
              <a:t>Pancreatic duct cell 3</a:t>
            </a:r>
          </a:p>
        </p:txBody>
      </p:sp>
      <p:pic>
        <p:nvPicPr>
          <p:cNvPr id="3" name="Picture 2">
            <a:extLst>
              <a:ext uri="{FF2B5EF4-FFF2-40B4-BE49-F238E27FC236}">
                <a16:creationId xmlns:a16="http://schemas.microsoft.com/office/drawing/2014/main" id="{3609CE00-9AF9-0D4F-BA2A-158A2D87B411}"/>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1066801" y="19727"/>
            <a:ext cx="10058397" cy="5659059"/>
          </a:xfrm>
          <a:prstGeom prst="rect">
            <a:avLst/>
          </a:prstGeom>
        </p:spPr>
      </p:pic>
      <p:sp>
        <p:nvSpPr>
          <p:cNvPr id="21" name="TextBox 20">
            <a:extLst>
              <a:ext uri="{FF2B5EF4-FFF2-40B4-BE49-F238E27FC236}">
                <a16:creationId xmlns:a16="http://schemas.microsoft.com/office/drawing/2014/main" id="{AC3A5F24-07F6-A540-95ED-8968615B7C8B}"/>
              </a:ext>
            </a:extLst>
          </p:cNvPr>
          <p:cNvSpPr txBox="1"/>
          <p:nvPr/>
        </p:nvSpPr>
        <p:spPr>
          <a:xfrm>
            <a:off x="2577390" y="6056291"/>
            <a:ext cx="220598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Pancreatic duct cell</a:t>
            </a:r>
          </a:p>
        </p:txBody>
      </p:sp>
      <p:pic>
        <p:nvPicPr>
          <p:cNvPr id="22" name="Picture 21">
            <a:hlinkClick r:id="rId3" action="ppaction://hlinksldjump"/>
            <a:extLst>
              <a:ext uri="{FF2B5EF4-FFF2-40B4-BE49-F238E27FC236}">
                <a16:creationId xmlns:a16="http://schemas.microsoft.com/office/drawing/2014/main" id="{8627A854-608C-BA4C-AAEC-482DD815F2DB}"/>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1185630" y="5728421"/>
            <a:ext cx="1592905" cy="1042973"/>
          </a:xfrm>
          <a:prstGeom prst="rect">
            <a:avLst/>
          </a:prstGeom>
        </p:spPr>
      </p:pic>
      <p:pic>
        <p:nvPicPr>
          <p:cNvPr id="10" name="Picture 9" descr="Sodium and HCO3- concentrations build up in the pancreatic duct cell.">
            <a:extLst>
              <a:ext uri="{FF2B5EF4-FFF2-40B4-BE49-F238E27FC236}">
                <a16:creationId xmlns:a16="http://schemas.microsoft.com/office/drawing/2014/main" id="{8FAE787E-98E6-544A-8814-8BB94A2E984B}"/>
              </a:ext>
            </a:extLst>
          </p:cNvPr>
          <p:cNvPicPr>
            <a:picLocks noChangeAspect="1"/>
          </p:cNvPicPr>
          <p:nvPr/>
        </p:nvPicPr>
        <p:blipFill>
          <a:blip r:embed="rId5"/>
          <a:srcRect/>
          <a:stretch/>
        </p:blipFill>
        <p:spPr>
          <a:xfrm>
            <a:off x="1066799" y="103067"/>
            <a:ext cx="10058395" cy="5659059"/>
          </a:xfrm>
          <a:prstGeom prst="rect">
            <a:avLst/>
          </a:prstGeom>
        </p:spPr>
      </p:pic>
      <p:grpSp>
        <p:nvGrpSpPr>
          <p:cNvPr id="15" name="Group 14">
            <a:extLst>
              <a:ext uri="{FF2B5EF4-FFF2-40B4-BE49-F238E27FC236}">
                <a16:creationId xmlns:a16="http://schemas.microsoft.com/office/drawing/2014/main" id="{DCDE2CFE-EE2E-0647-8BE9-50A7C95C4737}"/>
              </a:ext>
              <a:ext uri="{C183D7F6-B498-43B3-948B-1728B52AA6E4}">
                <adec:decorative xmlns:adec="http://schemas.microsoft.com/office/drawing/2017/decorative" val="1"/>
              </a:ext>
            </a:extLst>
          </p:cNvPr>
          <p:cNvGrpSpPr/>
          <p:nvPr/>
        </p:nvGrpSpPr>
        <p:grpSpPr>
          <a:xfrm>
            <a:off x="9008503" y="5934898"/>
            <a:ext cx="1816856" cy="630021"/>
            <a:chOff x="7941703" y="5934897"/>
            <a:chExt cx="1816856" cy="630021"/>
          </a:xfrm>
        </p:grpSpPr>
        <p:grpSp>
          <p:nvGrpSpPr>
            <p:cNvPr id="16" name="Group 15">
              <a:extLst>
                <a:ext uri="{FF2B5EF4-FFF2-40B4-BE49-F238E27FC236}">
                  <a16:creationId xmlns:a16="http://schemas.microsoft.com/office/drawing/2014/main" id="{D65E049F-BF17-7D4B-92EE-E02FC35A1421}"/>
                </a:ext>
              </a:extLst>
            </p:cNvPr>
            <p:cNvGrpSpPr/>
            <p:nvPr/>
          </p:nvGrpSpPr>
          <p:grpSpPr>
            <a:xfrm>
              <a:off x="7941703" y="5934897"/>
              <a:ext cx="1816856" cy="630021"/>
              <a:chOff x="4081118" y="5934897"/>
              <a:chExt cx="1816856" cy="630021"/>
            </a:xfrm>
          </p:grpSpPr>
          <p:sp>
            <p:nvSpPr>
              <p:cNvPr id="18" name="Right Arrow 17">
                <a:hlinkClick r:id="" action="ppaction://hlinkshowjump?jump=nextslide"/>
                <a:extLst>
                  <a:ext uri="{FF2B5EF4-FFF2-40B4-BE49-F238E27FC236}">
                    <a16:creationId xmlns:a16="http://schemas.microsoft.com/office/drawing/2014/main" id="{4EAFF755-4858-D94C-B8EB-23832B1DA4B8}"/>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9" name="Right Arrow 18">
                <a:hlinkClick r:id="" action="ppaction://hlinkshowjump?jump=previousslide"/>
                <a:extLst>
                  <a:ext uri="{FF2B5EF4-FFF2-40B4-BE49-F238E27FC236}">
                    <a16:creationId xmlns:a16="http://schemas.microsoft.com/office/drawing/2014/main" id="{47E62F62-2AC7-1644-9998-074B28965DF2}"/>
                  </a:ext>
                </a:extLst>
              </p:cNvPr>
              <p:cNvSpPr/>
              <p:nvPr/>
            </p:nvSpPr>
            <p:spPr>
              <a:xfrm rot="10800000">
                <a:off x="4081118"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7" name="TextBox 16">
              <a:extLst>
                <a:ext uri="{FF2B5EF4-FFF2-40B4-BE49-F238E27FC236}">
                  <a16:creationId xmlns:a16="http://schemas.microsoft.com/office/drawing/2014/main" id="{89F5CE6C-52F9-3F41-9546-75784BE9DA38}"/>
                </a:ext>
              </a:extLst>
            </p:cNvPr>
            <p:cNvSpPr txBox="1"/>
            <p:nvPr/>
          </p:nvSpPr>
          <p:spPr>
            <a:xfrm>
              <a:off x="8557193" y="6049852"/>
              <a:ext cx="54373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3/7</a:t>
              </a:r>
            </a:p>
          </p:txBody>
        </p:sp>
      </p:grpSp>
    </p:spTree>
    <p:extLst>
      <p:ext uri="{BB962C8B-B14F-4D97-AF65-F5344CB8AC3E}">
        <p14:creationId xmlns:p14="http://schemas.microsoft.com/office/powerpoint/2010/main" val="327474779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F88FC0-2761-4BB3-93B4-828C9EF943D7}"/>
              </a:ext>
            </a:extLst>
          </p:cNvPr>
          <p:cNvSpPr>
            <a:spLocks noGrp="1"/>
          </p:cNvSpPr>
          <p:nvPr>
            <p:ph type="title"/>
          </p:nvPr>
        </p:nvSpPr>
        <p:spPr>
          <a:xfrm>
            <a:off x="1066801" y="408037"/>
            <a:ext cx="10515600" cy="1325563"/>
          </a:xfrm>
        </p:spPr>
        <p:txBody>
          <a:bodyPr/>
          <a:lstStyle/>
          <a:p>
            <a:r>
              <a:rPr lang="en-US" dirty="0"/>
              <a:t>Pancreatic duct cell 4</a:t>
            </a:r>
          </a:p>
        </p:txBody>
      </p:sp>
      <p:sp>
        <p:nvSpPr>
          <p:cNvPr id="11" name="Title 1">
            <a:extLst>
              <a:ext uri="{FF2B5EF4-FFF2-40B4-BE49-F238E27FC236}">
                <a16:creationId xmlns:a16="http://schemas.microsoft.com/office/drawing/2014/main" id="{CA3D4FD5-D855-4670-A156-E7EA9F1BDEC6}"/>
              </a:ext>
            </a:extLst>
          </p:cNvPr>
          <p:cNvSpPr txBox="1">
            <a:spLocks/>
          </p:cNvSpPr>
          <p:nvPr/>
        </p:nvSpPr>
        <p:spPr>
          <a:xfrm>
            <a:off x="1066802" y="401599"/>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Pancreatic duct cell 4</a:t>
            </a:r>
          </a:p>
        </p:txBody>
      </p:sp>
      <p:pic>
        <p:nvPicPr>
          <p:cNvPr id="3" name="Picture 2" descr="Sodium is secreted into the pancreatic duct.  HCO3- is secreted in exchange for absorption of Chloride which moves into the pancreatic duct cell.">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3" y="1"/>
            <a:ext cx="10058395" cy="5659059"/>
          </a:xfrm>
          <a:prstGeom prst="rect">
            <a:avLst/>
          </a:prstGeom>
        </p:spPr>
      </p:pic>
      <p:sp>
        <p:nvSpPr>
          <p:cNvPr id="21" name="TextBox 20">
            <a:extLst>
              <a:ext uri="{FF2B5EF4-FFF2-40B4-BE49-F238E27FC236}">
                <a16:creationId xmlns:a16="http://schemas.microsoft.com/office/drawing/2014/main" id="{AC3A5F24-07F6-A540-95ED-8968615B7C8B}"/>
              </a:ext>
            </a:extLst>
          </p:cNvPr>
          <p:cNvSpPr txBox="1"/>
          <p:nvPr/>
        </p:nvSpPr>
        <p:spPr>
          <a:xfrm>
            <a:off x="2577390" y="6056291"/>
            <a:ext cx="220598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Pancreatic duct cell</a:t>
            </a:r>
          </a:p>
        </p:txBody>
      </p:sp>
      <p:pic>
        <p:nvPicPr>
          <p:cNvPr id="22" name="Picture 21">
            <a:hlinkClick r:id="rId3" action="ppaction://hlinksldjump"/>
            <a:extLst>
              <a:ext uri="{FF2B5EF4-FFF2-40B4-BE49-F238E27FC236}">
                <a16:creationId xmlns:a16="http://schemas.microsoft.com/office/drawing/2014/main" id="{8627A854-608C-BA4C-AAEC-482DD815F2DB}"/>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1185630" y="5728421"/>
            <a:ext cx="1592905" cy="1042973"/>
          </a:xfrm>
          <a:prstGeom prst="rect">
            <a:avLst/>
          </a:prstGeom>
        </p:spPr>
      </p:pic>
      <p:grpSp>
        <p:nvGrpSpPr>
          <p:cNvPr id="10" name="Group 9">
            <a:extLst>
              <a:ext uri="{FF2B5EF4-FFF2-40B4-BE49-F238E27FC236}">
                <a16:creationId xmlns:a16="http://schemas.microsoft.com/office/drawing/2014/main" id="{6101956D-95EA-E043-853D-FF9243EB31E5}"/>
              </a:ext>
              <a:ext uri="{C183D7F6-B498-43B3-948B-1728B52AA6E4}">
                <adec:decorative xmlns:adec="http://schemas.microsoft.com/office/drawing/2017/decorative" val="1"/>
              </a:ext>
            </a:extLst>
          </p:cNvPr>
          <p:cNvGrpSpPr/>
          <p:nvPr/>
        </p:nvGrpSpPr>
        <p:grpSpPr>
          <a:xfrm>
            <a:off x="9008503" y="5934898"/>
            <a:ext cx="1816856" cy="630021"/>
            <a:chOff x="7941703" y="5934897"/>
            <a:chExt cx="1816856" cy="630021"/>
          </a:xfrm>
        </p:grpSpPr>
        <p:grpSp>
          <p:nvGrpSpPr>
            <p:cNvPr id="15" name="Group 14">
              <a:extLst>
                <a:ext uri="{FF2B5EF4-FFF2-40B4-BE49-F238E27FC236}">
                  <a16:creationId xmlns:a16="http://schemas.microsoft.com/office/drawing/2014/main" id="{E7BA11AD-09FB-A74E-A159-C5F1CB37B59D}"/>
                </a:ext>
              </a:extLst>
            </p:cNvPr>
            <p:cNvGrpSpPr/>
            <p:nvPr/>
          </p:nvGrpSpPr>
          <p:grpSpPr>
            <a:xfrm>
              <a:off x="7941703" y="5934897"/>
              <a:ext cx="1816856" cy="630021"/>
              <a:chOff x="4081118" y="5934897"/>
              <a:chExt cx="1816856" cy="630021"/>
            </a:xfrm>
          </p:grpSpPr>
          <p:sp>
            <p:nvSpPr>
              <p:cNvPr id="17" name="Right Arrow 16">
                <a:hlinkClick r:id="" action="ppaction://hlinkshowjump?jump=nextslide"/>
                <a:extLst>
                  <a:ext uri="{FF2B5EF4-FFF2-40B4-BE49-F238E27FC236}">
                    <a16:creationId xmlns:a16="http://schemas.microsoft.com/office/drawing/2014/main" id="{D87DBFB9-72CE-3F46-A2CB-EB437C057D83}"/>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8" name="Right Arrow 17">
                <a:hlinkClick r:id="" action="ppaction://hlinkshowjump?jump=previousslide"/>
                <a:extLst>
                  <a:ext uri="{FF2B5EF4-FFF2-40B4-BE49-F238E27FC236}">
                    <a16:creationId xmlns:a16="http://schemas.microsoft.com/office/drawing/2014/main" id="{60CB0250-3984-DA4E-9DAD-E89192C888AA}"/>
                  </a:ext>
                </a:extLst>
              </p:cNvPr>
              <p:cNvSpPr/>
              <p:nvPr/>
            </p:nvSpPr>
            <p:spPr>
              <a:xfrm rot="10800000">
                <a:off x="4081118"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6" name="TextBox 15">
              <a:extLst>
                <a:ext uri="{FF2B5EF4-FFF2-40B4-BE49-F238E27FC236}">
                  <a16:creationId xmlns:a16="http://schemas.microsoft.com/office/drawing/2014/main" id="{95941080-5960-464B-9F84-2A1CC5A5E9BA}"/>
                </a:ext>
              </a:extLst>
            </p:cNvPr>
            <p:cNvSpPr txBox="1"/>
            <p:nvPr/>
          </p:nvSpPr>
          <p:spPr>
            <a:xfrm>
              <a:off x="8557193" y="6049852"/>
              <a:ext cx="54373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4/7</a:t>
              </a:r>
            </a:p>
          </p:txBody>
        </p:sp>
      </p:grpSp>
    </p:spTree>
    <p:extLst>
      <p:ext uri="{BB962C8B-B14F-4D97-AF65-F5344CB8AC3E}">
        <p14:creationId xmlns:p14="http://schemas.microsoft.com/office/powerpoint/2010/main" val="429087322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827AE-76DB-4D6B-9AC2-36CC5D8F5FB7}"/>
              </a:ext>
            </a:extLst>
          </p:cNvPr>
          <p:cNvSpPr>
            <a:spLocks noGrp="1"/>
          </p:cNvSpPr>
          <p:nvPr>
            <p:ph type="title"/>
          </p:nvPr>
        </p:nvSpPr>
        <p:spPr>
          <a:xfrm>
            <a:off x="1066802" y="375020"/>
            <a:ext cx="10515600" cy="1325563"/>
          </a:xfrm>
        </p:spPr>
        <p:txBody>
          <a:bodyPr/>
          <a:lstStyle/>
          <a:p>
            <a:r>
              <a:rPr lang="en-US" dirty="0"/>
              <a:t>Pancreatic duct cell 5</a:t>
            </a:r>
          </a:p>
        </p:txBody>
      </p:sp>
      <p:sp>
        <p:nvSpPr>
          <p:cNvPr id="11" name="Title 1">
            <a:extLst>
              <a:ext uri="{FF2B5EF4-FFF2-40B4-BE49-F238E27FC236}">
                <a16:creationId xmlns:a16="http://schemas.microsoft.com/office/drawing/2014/main" id="{99E8874D-1125-462A-BB62-A8A73F7F2B1A}"/>
              </a:ext>
            </a:extLst>
          </p:cNvPr>
          <p:cNvSpPr txBox="1">
            <a:spLocks/>
          </p:cNvSpPr>
          <p:nvPr/>
        </p:nvSpPr>
        <p:spPr>
          <a:xfrm>
            <a:off x="977096" y="401599"/>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Pancreatic duct cell 5</a:t>
            </a:r>
          </a:p>
        </p:txBody>
      </p:sp>
      <p:pic>
        <p:nvPicPr>
          <p:cNvPr id="3" name="Picture 2" descr="HCO3- in the pancreatic duct lumen is sent to the duodenum.">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3" y="0"/>
            <a:ext cx="10058395" cy="5659058"/>
          </a:xfrm>
          <a:prstGeom prst="rect">
            <a:avLst/>
          </a:prstGeom>
        </p:spPr>
      </p:pic>
      <p:sp>
        <p:nvSpPr>
          <p:cNvPr id="21" name="TextBox 20">
            <a:extLst>
              <a:ext uri="{FF2B5EF4-FFF2-40B4-BE49-F238E27FC236}">
                <a16:creationId xmlns:a16="http://schemas.microsoft.com/office/drawing/2014/main" id="{AC3A5F24-07F6-A540-95ED-8968615B7C8B}"/>
              </a:ext>
            </a:extLst>
          </p:cNvPr>
          <p:cNvSpPr txBox="1"/>
          <p:nvPr/>
        </p:nvSpPr>
        <p:spPr>
          <a:xfrm>
            <a:off x="2577390" y="6056291"/>
            <a:ext cx="220598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Pancreatic duct cell</a:t>
            </a:r>
          </a:p>
        </p:txBody>
      </p:sp>
      <p:pic>
        <p:nvPicPr>
          <p:cNvPr id="22" name="Picture 21">
            <a:hlinkClick r:id="rId3" action="ppaction://hlinksldjump"/>
            <a:extLst>
              <a:ext uri="{FF2B5EF4-FFF2-40B4-BE49-F238E27FC236}">
                <a16:creationId xmlns:a16="http://schemas.microsoft.com/office/drawing/2014/main" id="{8627A854-608C-BA4C-AAEC-482DD815F2DB}"/>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1185630" y="5728421"/>
            <a:ext cx="1592905" cy="1042973"/>
          </a:xfrm>
          <a:prstGeom prst="rect">
            <a:avLst/>
          </a:prstGeom>
        </p:spPr>
      </p:pic>
      <p:grpSp>
        <p:nvGrpSpPr>
          <p:cNvPr id="10" name="Group 9">
            <a:extLst>
              <a:ext uri="{FF2B5EF4-FFF2-40B4-BE49-F238E27FC236}">
                <a16:creationId xmlns:a16="http://schemas.microsoft.com/office/drawing/2014/main" id="{52A18601-F9D6-034E-888A-95C68F70EA44}"/>
              </a:ext>
              <a:ext uri="{C183D7F6-B498-43B3-948B-1728B52AA6E4}">
                <adec:decorative xmlns:adec="http://schemas.microsoft.com/office/drawing/2017/decorative" val="1"/>
              </a:ext>
            </a:extLst>
          </p:cNvPr>
          <p:cNvGrpSpPr/>
          <p:nvPr/>
        </p:nvGrpSpPr>
        <p:grpSpPr>
          <a:xfrm>
            <a:off x="9008503" y="5934898"/>
            <a:ext cx="1816856" cy="630021"/>
            <a:chOff x="7941703" y="5934897"/>
            <a:chExt cx="1816856" cy="630021"/>
          </a:xfrm>
        </p:grpSpPr>
        <p:grpSp>
          <p:nvGrpSpPr>
            <p:cNvPr id="15" name="Group 14">
              <a:extLst>
                <a:ext uri="{FF2B5EF4-FFF2-40B4-BE49-F238E27FC236}">
                  <a16:creationId xmlns:a16="http://schemas.microsoft.com/office/drawing/2014/main" id="{B9D5C012-BCB4-3A4B-9AA6-BCB49AD1B3F2}"/>
                </a:ext>
              </a:extLst>
            </p:cNvPr>
            <p:cNvGrpSpPr/>
            <p:nvPr/>
          </p:nvGrpSpPr>
          <p:grpSpPr>
            <a:xfrm>
              <a:off x="7941703" y="5934897"/>
              <a:ext cx="1816856" cy="630021"/>
              <a:chOff x="4081118" y="5934897"/>
              <a:chExt cx="1816856" cy="630021"/>
            </a:xfrm>
          </p:grpSpPr>
          <p:sp>
            <p:nvSpPr>
              <p:cNvPr id="17" name="Right Arrow 16">
                <a:hlinkClick r:id="" action="ppaction://hlinkshowjump?jump=nextslide"/>
                <a:extLst>
                  <a:ext uri="{FF2B5EF4-FFF2-40B4-BE49-F238E27FC236}">
                    <a16:creationId xmlns:a16="http://schemas.microsoft.com/office/drawing/2014/main" id="{89B3D667-8488-6443-9F1A-D70C1C5D0042}"/>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8" name="Right Arrow 17">
                <a:hlinkClick r:id="" action="ppaction://hlinkshowjump?jump=previousslide"/>
                <a:extLst>
                  <a:ext uri="{FF2B5EF4-FFF2-40B4-BE49-F238E27FC236}">
                    <a16:creationId xmlns:a16="http://schemas.microsoft.com/office/drawing/2014/main" id="{4B109BFE-A8CB-284F-AF3D-8465BCD57383}"/>
                  </a:ext>
                </a:extLst>
              </p:cNvPr>
              <p:cNvSpPr/>
              <p:nvPr/>
            </p:nvSpPr>
            <p:spPr>
              <a:xfrm rot="10800000">
                <a:off x="4081118"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6" name="TextBox 15">
              <a:extLst>
                <a:ext uri="{FF2B5EF4-FFF2-40B4-BE49-F238E27FC236}">
                  <a16:creationId xmlns:a16="http://schemas.microsoft.com/office/drawing/2014/main" id="{CC6D00B1-93EC-B547-A8B0-034203914EA5}"/>
                </a:ext>
              </a:extLst>
            </p:cNvPr>
            <p:cNvSpPr txBox="1"/>
            <p:nvPr/>
          </p:nvSpPr>
          <p:spPr>
            <a:xfrm>
              <a:off x="8557193" y="6049852"/>
              <a:ext cx="54373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5/7</a:t>
              </a:r>
            </a:p>
          </p:txBody>
        </p:sp>
      </p:grpSp>
      <p:pic>
        <p:nvPicPr>
          <p:cNvPr id="12" name="Graphic 11" descr="Arrow Horizontal U turn">
            <a:hlinkClick r:id="rId5" action="ppaction://hlinksldjump"/>
            <a:extLst>
              <a:ext uri="{FF2B5EF4-FFF2-40B4-BE49-F238E27FC236}">
                <a16:creationId xmlns:a16="http://schemas.microsoft.com/office/drawing/2014/main" id="{5D3D4644-B1F4-4CA6-AC1B-81D00DF08B9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349137282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A7B50-F8AD-42EB-B0C2-75588239AC29}"/>
              </a:ext>
            </a:extLst>
          </p:cNvPr>
          <p:cNvSpPr>
            <a:spLocks noGrp="1"/>
          </p:cNvSpPr>
          <p:nvPr>
            <p:ph type="title"/>
          </p:nvPr>
        </p:nvSpPr>
        <p:spPr>
          <a:xfrm>
            <a:off x="1066803" y="401599"/>
            <a:ext cx="10515600" cy="1325563"/>
          </a:xfrm>
        </p:spPr>
        <p:txBody>
          <a:bodyPr/>
          <a:lstStyle/>
          <a:p>
            <a:r>
              <a:rPr lang="en-US" dirty="0"/>
              <a:t>Duodenum 1</a:t>
            </a:r>
          </a:p>
        </p:txBody>
      </p:sp>
      <p:sp>
        <p:nvSpPr>
          <p:cNvPr id="11" name="Title 1">
            <a:extLst>
              <a:ext uri="{FF2B5EF4-FFF2-40B4-BE49-F238E27FC236}">
                <a16:creationId xmlns:a16="http://schemas.microsoft.com/office/drawing/2014/main" id="{498B671D-0723-4EFB-A61C-C59828E41E01}"/>
              </a:ext>
            </a:extLst>
          </p:cNvPr>
          <p:cNvSpPr txBox="1">
            <a:spLocks/>
          </p:cNvSpPr>
          <p:nvPr/>
        </p:nvSpPr>
        <p:spPr>
          <a:xfrm>
            <a:off x="1105218" y="359013"/>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Duodenum 1</a:t>
            </a:r>
          </a:p>
        </p:txBody>
      </p:sp>
      <p:pic>
        <p:nvPicPr>
          <p:cNvPr id="3" name="Picture 2" descr="The acidic contents of the stomach meet with the HCO3- rich contents of the pancreatic duct lumen.">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3" y="1"/>
            <a:ext cx="10058392" cy="5659057"/>
          </a:xfrm>
          <a:prstGeom prst="rect">
            <a:avLst/>
          </a:prstGeom>
        </p:spPr>
      </p:pic>
      <p:sp>
        <p:nvSpPr>
          <p:cNvPr id="21" name="TextBox 20">
            <a:extLst>
              <a:ext uri="{FF2B5EF4-FFF2-40B4-BE49-F238E27FC236}">
                <a16:creationId xmlns:a16="http://schemas.microsoft.com/office/drawing/2014/main" id="{AC3A5F24-07F6-A540-95ED-8968615B7C8B}"/>
              </a:ext>
            </a:extLst>
          </p:cNvPr>
          <p:cNvSpPr txBox="1"/>
          <p:nvPr/>
        </p:nvSpPr>
        <p:spPr>
          <a:xfrm>
            <a:off x="2577389" y="6056291"/>
            <a:ext cx="1348446"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Duodenum</a:t>
            </a:r>
          </a:p>
        </p:txBody>
      </p:sp>
      <p:pic>
        <p:nvPicPr>
          <p:cNvPr id="22" name="Picture 21">
            <a:hlinkClick r:id="rId3" action="ppaction://hlinksldjump"/>
            <a:extLst>
              <a:ext uri="{FF2B5EF4-FFF2-40B4-BE49-F238E27FC236}">
                <a16:creationId xmlns:a16="http://schemas.microsoft.com/office/drawing/2014/main" id="{8627A854-608C-BA4C-AAEC-482DD815F2DB}"/>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1185630" y="5728421"/>
            <a:ext cx="1592905" cy="1042973"/>
          </a:xfrm>
          <a:prstGeom prst="rect">
            <a:avLst/>
          </a:prstGeom>
        </p:spPr>
      </p:pic>
      <p:grpSp>
        <p:nvGrpSpPr>
          <p:cNvPr id="10" name="Group 9">
            <a:extLst>
              <a:ext uri="{FF2B5EF4-FFF2-40B4-BE49-F238E27FC236}">
                <a16:creationId xmlns:a16="http://schemas.microsoft.com/office/drawing/2014/main" id="{52A18601-F9D6-034E-888A-95C68F70EA44}"/>
              </a:ext>
              <a:ext uri="{C183D7F6-B498-43B3-948B-1728B52AA6E4}">
                <adec:decorative xmlns:adec="http://schemas.microsoft.com/office/drawing/2017/decorative" val="1"/>
              </a:ext>
            </a:extLst>
          </p:cNvPr>
          <p:cNvGrpSpPr/>
          <p:nvPr/>
        </p:nvGrpSpPr>
        <p:grpSpPr>
          <a:xfrm>
            <a:off x="9008503" y="5934898"/>
            <a:ext cx="1816856" cy="630021"/>
            <a:chOff x="7941703" y="5934897"/>
            <a:chExt cx="1816856" cy="630021"/>
          </a:xfrm>
        </p:grpSpPr>
        <p:grpSp>
          <p:nvGrpSpPr>
            <p:cNvPr id="15" name="Group 14">
              <a:extLst>
                <a:ext uri="{FF2B5EF4-FFF2-40B4-BE49-F238E27FC236}">
                  <a16:creationId xmlns:a16="http://schemas.microsoft.com/office/drawing/2014/main" id="{B9D5C012-BCB4-3A4B-9AA6-BCB49AD1B3F2}"/>
                </a:ext>
              </a:extLst>
            </p:cNvPr>
            <p:cNvGrpSpPr/>
            <p:nvPr/>
          </p:nvGrpSpPr>
          <p:grpSpPr>
            <a:xfrm>
              <a:off x="7941703" y="5934897"/>
              <a:ext cx="1816856" cy="630021"/>
              <a:chOff x="4081118" y="5934897"/>
              <a:chExt cx="1816856" cy="630021"/>
            </a:xfrm>
          </p:grpSpPr>
          <p:sp>
            <p:nvSpPr>
              <p:cNvPr id="17" name="Right Arrow 16">
                <a:hlinkClick r:id="" action="ppaction://hlinkshowjump?jump=nextslide"/>
                <a:extLst>
                  <a:ext uri="{FF2B5EF4-FFF2-40B4-BE49-F238E27FC236}">
                    <a16:creationId xmlns:a16="http://schemas.microsoft.com/office/drawing/2014/main" id="{89B3D667-8488-6443-9F1A-D70C1C5D0042}"/>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8" name="Right Arrow 17">
                <a:hlinkClick r:id="" action="ppaction://hlinkshowjump?jump=previousslide"/>
                <a:extLst>
                  <a:ext uri="{FF2B5EF4-FFF2-40B4-BE49-F238E27FC236}">
                    <a16:creationId xmlns:a16="http://schemas.microsoft.com/office/drawing/2014/main" id="{4B109BFE-A8CB-284F-AF3D-8465BCD57383}"/>
                  </a:ext>
                </a:extLst>
              </p:cNvPr>
              <p:cNvSpPr/>
              <p:nvPr/>
            </p:nvSpPr>
            <p:spPr>
              <a:xfrm rot="10800000">
                <a:off x="4081118"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6" name="TextBox 15">
              <a:extLst>
                <a:ext uri="{FF2B5EF4-FFF2-40B4-BE49-F238E27FC236}">
                  <a16:creationId xmlns:a16="http://schemas.microsoft.com/office/drawing/2014/main" id="{CC6D00B1-93EC-B547-A8B0-034203914EA5}"/>
                </a:ext>
              </a:extLst>
            </p:cNvPr>
            <p:cNvSpPr txBox="1"/>
            <p:nvPr/>
          </p:nvSpPr>
          <p:spPr>
            <a:xfrm>
              <a:off x="8557193" y="6049852"/>
              <a:ext cx="54373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6/7</a:t>
              </a:r>
            </a:p>
          </p:txBody>
        </p:sp>
      </p:grpSp>
    </p:spTree>
    <p:extLst>
      <p:ext uri="{BB962C8B-B14F-4D97-AF65-F5344CB8AC3E}">
        <p14:creationId xmlns:p14="http://schemas.microsoft.com/office/powerpoint/2010/main" val="39145940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72A97F0-B774-469D-F2D0-115C161B5968}"/>
              </a:ext>
            </a:extLst>
          </p:cNvPr>
          <p:cNvSpPr>
            <a:spLocks noGrp="1"/>
          </p:cNvSpPr>
          <p:nvPr>
            <p:ph type="title"/>
          </p:nvPr>
        </p:nvSpPr>
        <p:spPr>
          <a:xfrm>
            <a:off x="1066803" y="377267"/>
            <a:ext cx="10515600" cy="1325563"/>
          </a:xfrm>
        </p:spPr>
        <p:txBody>
          <a:bodyPr/>
          <a:lstStyle/>
          <a:p>
            <a:r>
              <a:rPr lang="en-US" dirty="0"/>
              <a:t>Duodenum 2</a:t>
            </a:r>
          </a:p>
        </p:txBody>
      </p:sp>
      <p:pic>
        <p:nvPicPr>
          <p:cNvPr id="3" name="Picture 2" descr="The acidity is neutralized.">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3" y="0"/>
            <a:ext cx="10058392" cy="5659056"/>
          </a:xfrm>
          <a:prstGeom prst="rect">
            <a:avLst/>
          </a:prstGeom>
        </p:spPr>
      </p:pic>
      <p:pic>
        <p:nvPicPr>
          <p:cNvPr id="22" name="Picture 21">
            <a:hlinkClick r:id="rId3" action="ppaction://hlinksldjump"/>
            <a:extLst>
              <a:ext uri="{FF2B5EF4-FFF2-40B4-BE49-F238E27FC236}">
                <a16:creationId xmlns:a16="http://schemas.microsoft.com/office/drawing/2014/main" id="{8627A854-608C-BA4C-AAEC-482DD815F2DB}"/>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1185630" y="5728421"/>
            <a:ext cx="1592905" cy="1042973"/>
          </a:xfrm>
          <a:prstGeom prst="rect">
            <a:avLst/>
          </a:prstGeom>
        </p:spPr>
      </p:pic>
      <p:sp>
        <p:nvSpPr>
          <p:cNvPr id="11" name="TextBox 10">
            <a:extLst>
              <a:ext uri="{FF2B5EF4-FFF2-40B4-BE49-F238E27FC236}">
                <a16:creationId xmlns:a16="http://schemas.microsoft.com/office/drawing/2014/main" id="{0B4AD558-CF5C-EF4B-8DC6-A40718580100}"/>
              </a:ext>
            </a:extLst>
          </p:cNvPr>
          <p:cNvSpPr txBox="1"/>
          <p:nvPr/>
        </p:nvSpPr>
        <p:spPr>
          <a:xfrm>
            <a:off x="2577389" y="6056291"/>
            <a:ext cx="1348446"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Duodenum</a:t>
            </a:r>
          </a:p>
        </p:txBody>
      </p:sp>
      <p:grpSp>
        <p:nvGrpSpPr>
          <p:cNvPr id="12" name="Group 11">
            <a:extLst>
              <a:ext uri="{FF2B5EF4-FFF2-40B4-BE49-F238E27FC236}">
                <a16:creationId xmlns:a16="http://schemas.microsoft.com/office/drawing/2014/main" id="{6F18F629-E61F-EA41-A842-0CA35C84D5BF}"/>
              </a:ext>
              <a:ext uri="{C183D7F6-B498-43B3-948B-1728B52AA6E4}">
                <adec:decorative xmlns:adec="http://schemas.microsoft.com/office/drawing/2017/decorative" val="1"/>
              </a:ext>
            </a:extLst>
          </p:cNvPr>
          <p:cNvGrpSpPr/>
          <p:nvPr/>
        </p:nvGrpSpPr>
        <p:grpSpPr>
          <a:xfrm>
            <a:off x="9008503" y="5934898"/>
            <a:ext cx="1816856" cy="630021"/>
            <a:chOff x="7941703" y="5934897"/>
            <a:chExt cx="1816856" cy="630021"/>
          </a:xfrm>
        </p:grpSpPr>
        <p:grpSp>
          <p:nvGrpSpPr>
            <p:cNvPr id="13" name="Group 12">
              <a:extLst>
                <a:ext uri="{FF2B5EF4-FFF2-40B4-BE49-F238E27FC236}">
                  <a16:creationId xmlns:a16="http://schemas.microsoft.com/office/drawing/2014/main" id="{0BFEE62B-5144-DA49-B774-048A12BCED79}"/>
                </a:ext>
              </a:extLst>
            </p:cNvPr>
            <p:cNvGrpSpPr/>
            <p:nvPr/>
          </p:nvGrpSpPr>
          <p:grpSpPr>
            <a:xfrm>
              <a:off x="7941703" y="5934897"/>
              <a:ext cx="1816856" cy="630021"/>
              <a:chOff x="4081118" y="5934897"/>
              <a:chExt cx="1816856" cy="630021"/>
            </a:xfrm>
          </p:grpSpPr>
          <p:sp>
            <p:nvSpPr>
              <p:cNvPr id="19" name="Right Arrow 18">
                <a:extLst>
                  <a:ext uri="{FF2B5EF4-FFF2-40B4-BE49-F238E27FC236}">
                    <a16:creationId xmlns:a16="http://schemas.microsoft.com/office/drawing/2014/main" id="{23142955-9C2F-3941-B693-8846ACE22821}"/>
                  </a:ext>
                </a:extLst>
              </p:cNvPr>
              <p:cNvSpPr/>
              <p:nvPr/>
            </p:nvSpPr>
            <p:spPr>
              <a:xfrm>
                <a:off x="5285231" y="5934897"/>
                <a:ext cx="612743" cy="630021"/>
              </a:xfrm>
              <a:prstGeom prst="rightArrow">
                <a:avLst/>
              </a:prstGeom>
              <a:solidFill>
                <a:srgbClr val="2DDCFF">
                  <a:alpha val="40000"/>
                </a:srgbClr>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2DDCFF"/>
                  </a:solidFill>
                </a:endParaRPr>
              </a:p>
            </p:txBody>
          </p:sp>
          <p:sp>
            <p:nvSpPr>
              <p:cNvPr id="20" name="Right Arrow 19">
                <a:hlinkClick r:id="" action="ppaction://hlinkshowjump?jump=previousslide"/>
                <a:extLst>
                  <a:ext uri="{FF2B5EF4-FFF2-40B4-BE49-F238E27FC236}">
                    <a16:creationId xmlns:a16="http://schemas.microsoft.com/office/drawing/2014/main" id="{AD804760-3FED-E847-AF05-99A649C4CC33}"/>
                  </a:ext>
                </a:extLst>
              </p:cNvPr>
              <p:cNvSpPr/>
              <p:nvPr/>
            </p:nvSpPr>
            <p:spPr>
              <a:xfrm rot="10800000">
                <a:off x="4081118"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2DDCFF"/>
                  </a:solidFill>
                </a:endParaRPr>
              </a:p>
            </p:txBody>
          </p:sp>
        </p:grpSp>
        <p:sp>
          <p:nvSpPr>
            <p:cNvPr id="14" name="TextBox 13">
              <a:extLst>
                <a:ext uri="{FF2B5EF4-FFF2-40B4-BE49-F238E27FC236}">
                  <a16:creationId xmlns:a16="http://schemas.microsoft.com/office/drawing/2014/main" id="{977C0EB3-0F4E-314C-BF4A-EA4881EF0388}"/>
                </a:ext>
              </a:extLst>
            </p:cNvPr>
            <p:cNvSpPr txBox="1"/>
            <p:nvPr/>
          </p:nvSpPr>
          <p:spPr>
            <a:xfrm>
              <a:off x="8557193" y="6049852"/>
              <a:ext cx="54373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7/7</a:t>
              </a:r>
            </a:p>
          </p:txBody>
        </p:sp>
      </p:grpSp>
      <p:pic>
        <p:nvPicPr>
          <p:cNvPr id="15" name="Graphic 14" descr="Arrow Horizontal U turn">
            <a:hlinkClick r:id="rId5" action="ppaction://hlinksldjump"/>
            <a:extLst>
              <a:ext uri="{FF2B5EF4-FFF2-40B4-BE49-F238E27FC236}">
                <a16:creationId xmlns:a16="http://schemas.microsoft.com/office/drawing/2014/main" id="{AAC07216-F09F-4616-B99A-EF426BFB6E6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83222744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BD7119CD-F5CA-4BAF-84CC-F6BEC02FD373}"/>
              </a:ext>
            </a:extLst>
          </p:cNvPr>
          <p:cNvSpPr txBox="1">
            <a:spLocks/>
          </p:cNvSpPr>
          <p:nvPr/>
        </p:nvSpPr>
        <p:spPr>
          <a:xfrm>
            <a:off x="1124266" y="547341"/>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Intestinal epithelial cell 1</a:t>
            </a:r>
          </a:p>
        </p:txBody>
      </p:sp>
      <p:sp>
        <p:nvSpPr>
          <p:cNvPr id="2" name="Title 1">
            <a:extLst>
              <a:ext uri="{FF2B5EF4-FFF2-40B4-BE49-F238E27FC236}">
                <a16:creationId xmlns:a16="http://schemas.microsoft.com/office/drawing/2014/main" id="{82C759DE-AEB3-49F4-917B-ECC74590FB88}"/>
              </a:ext>
            </a:extLst>
          </p:cNvPr>
          <p:cNvSpPr>
            <a:spLocks noGrp="1"/>
          </p:cNvSpPr>
          <p:nvPr>
            <p:ph type="title"/>
          </p:nvPr>
        </p:nvSpPr>
        <p:spPr>
          <a:xfrm>
            <a:off x="1066800" y="413371"/>
            <a:ext cx="10515600" cy="1325563"/>
          </a:xfrm>
        </p:spPr>
        <p:txBody>
          <a:bodyPr/>
          <a:lstStyle/>
          <a:p>
            <a:r>
              <a:rPr lang="en-US" dirty="0"/>
              <a:t>Intestinal epithelial cell 1</a:t>
            </a:r>
          </a:p>
        </p:txBody>
      </p:sp>
      <p:pic>
        <p:nvPicPr>
          <p:cNvPr id="3" name="Picture 2">
            <a:extLst>
              <a:ext uri="{FF2B5EF4-FFF2-40B4-BE49-F238E27FC236}">
                <a16:creationId xmlns:a16="http://schemas.microsoft.com/office/drawing/2014/main" id="{3609CE00-9AF9-0D4F-BA2A-158A2D87B411}"/>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1105218" y="-26272"/>
            <a:ext cx="10058399" cy="5659061"/>
          </a:xfrm>
          <a:prstGeom prst="rect">
            <a:avLst/>
          </a:prstGeom>
        </p:spPr>
      </p:pic>
      <p:sp>
        <p:nvSpPr>
          <p:cNvPr id="21" name="TextBox 20">
            <a:extLst>
              <a:ext uri="{FF2B5EF4-FFF2-40B4-BE49-F238E27FC236}">
                <a16:creationId xmlns:a16="http://schemas.microsoft.com/office/drawing/2014/main" id="{AC3A5F24-07F6-A540-95ED-8968615B7C8B}"/>
              </a:ext>
            </a:extLst>
          </p:cNvPr>
          <p:cNvSpPr txBox="1"/>
          <p:nvPr/>
        </p:nvSpPr>
        <p:spPr>
          <a:xfrm>
            <a:off x="2577389" y="6056291"/>
            <a:ext cx="3279552"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Epithelial cell (ileum or colon)</a:t>
            </a:r>
          </a:p>
        </p:txBody>
      </p:sp>
      <p:grpSp>
        <p:nvGrpSpPr>
          <p:cNvPr id="11" name="Group 10">
            <a:extLst>
              <a:ext uri="{FF2B5EF4-FFF2-40B4-BE49-F238E27FC236}">
                <a16:creationId xmlns:a16="http://schemas.microsoft.com/office/drawing/2014/main" id="{291D6B95-6B4E-9242-9339-9E0F39156549}"/>
              </a:ext>
              <a:ext uri="{C183D7F6-B498-43B3-948B-1728B52AA6E4}">
                <adec:decorative xmlns:adec="http://schemas.microsoft.com/office/drawing/2017/decorative" val="1"/>
              </a:ext>
            </a:extLst>
          </p:cNvPr>
          <p:cNvGrpSpPr/>
          <p:nvPr/>
        </p:nvGrpSpPr>
        <p:grpSpPr>
          <a:xfrm>
            <a:off x="9008503" y="5948546"/>
            <a:ext cx="1816856" cy="630021"/>
            <a:chOff x="7941703" y="5934897"/>
            <a:chExt cx="1816856" cy="630021"/>
          </a:xfrm>
        </p:grpSpPr>
        <p:grpSp>
          <p:nvGrpSpPr>
            <p:cNvPr id="12" name="Group 11">
              <a:extLst>
                <a:ext uri="{FF2B5EF4-FFF2-40B4-BE49-F238E27FC236}">
                  <a16:creationId xmlns:a16="http://schemas.microsoft.com/office/drawing/2014/main" id="{249BAE4F-F10B-D448-8A07-C4F9EE6FCE0A}"/>
                </a:ext>
              </a:extLst>
            </p:cNvPr>
            <p:cNvGrpSpPr/>
            <p:nvPr/>
          </p:nvGrpSpPr>
          <p:grpSpPr>
            <a:xfrm>
              <a:off x="7941703" y="5934897"/>
              <a:ext cx="1816856" cy="630021"/>
              <a:chOff x="4081118" y="5934897"/>
              <a:chExt cx="1816856" cy="630021"/>
            </a:xfrm>
          </p:grpSpPr>
          <p:sp>
            <p:nvSpPr>
              <p:cNvPr id="14" name="Right Arrow 13">
                <a:hlinkClick r:id="" action="ppaction://hlinkshowjump?jump=nextslide"/>
                <a:extLst>
                  <a:ext uri="{FF2B5EF4-FFF2-40B4-BE49-F238E27FC236}">
                    <a16:creationId xmlns:a16="http://schemas.microsoft.com/office/drawing/2014/main" id="{961714C9-DAAD-F747-B2D7-12C303FB87EC}"/>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0" name="Right Arrow 19">
                <a:extLst>
                  <a:ext uri="{FF2B5EF4-FFF2-40B4-BE49-F238E27FC236}">
                    <a16:creationId xmlns:a16="http://schemas.microsoft.com/office/drawing/2014/main" id="{D8A4D1FD-8342-D549-B656-27301D7EC799}"/>
                  </a:ext>
                </a:extLst>
              </p:cNvPr>
              <p:cNvSpPr/>
              <p:nvPr/>
            </p:nvSpPr>
            <p:spPr>
              <a:xfrm rot="10800000">
                <a:off x="4081118" y="5934897"/>
                <a:ext cx="612743" cy="630021"/>
              </a:xfrm>
              <a:prstGeom prst="rightArrow">
                <a:avLst/>
              </a:prstGeom>
              <a:solidFill>
                <a:srgbClr val="2DDCFF">
                  <a:alpha val="40000"/>
                </a:srgb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3" name="TextBox 12">
              <a:extLst>
                <a:ext uri="{FF2B5EF4-FFF2-40B4-BE49-F238E27FC236}">
                  <a16:creationId xmlns:a16="http://schemas.microsoft.com/office/drawing/2014/main" id="{99044933-19A5-BF4B-8163-A8DD5EDEC960}"/>
                </a:ext>
              </a:extLst>
            </p:cNvPr>
            <p:cNvSpPr txBox="1"/>
            <p:nvPr/>
          </p:nvSpPr>
          <p:spPr>
            <a:xfrm>
              <a:off x="8557193" y="6049852"/>
              <a:ext cx="54373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1/5</a:t>
              </a:r>
            </a:p>
          </p:txBody>
        </p:sp>
      </p:grpSp>
      <p:pic>
        <p:nvPicPr>
          <p:cNvPr id="23" name="Picture 22">
            <a:hlinkClick r:id="rId4" action="ppaction://hlinksldjump"/>
            <a:extLst>
              <a:ext uri="{FF2B5EF4-FFF2-40B4-BE49-F238E27FC236}">
                <a16:creationId xmlns:a16="http://schemas.microsoft.com/office/drawing/2014/main" id="{271CEC8D-8E60-0041-852A-90CA0876B175}"/>
              </a:ext>
              <a:ext uri="{C183D7F6-B498-43B3-948B-1728B52AA6E4}">
                <adec:decorative xmlns:adec="http://schemas.microsoft.com/office/drawing/2017/decorative" val="1"/>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1185629" y="5728421"/>
            <a:ext cx="1592904" cy="1042973"/>
          </a:xfrm>
          <a:prstGeom prst="rect">
            <a:avLst/>
          </a:prstGeom>
        </p:spPr>
      </p:pic>
      <p:pic>
        <p:nvPicPr>
          <p:cNvPr id="10" name="Picture 9" descr="This is a representation of an epithelial cell lining either the ileum or the colon.">
            <a:extLst>
              <a:ext uri="{FF2B5EF4-FFF2-40B4-BE49-F238E27FC236}">
                <a16:creationId xmlns:a16="http://schemas.microsoft.com/office/drawing/2014/main" id="{C4A1062A-F20B-DD4D-AEC3-D42443A7B73C}"/>
              </a:ext>
            </a:extLst>
          </p:cNvPr>
          <p:cNvPicPr>
            <a:picLocks noChangeAspect="1"/>
          </p:cNvPicPr>
          <p:nvPr/>
        </p:nvPicPr>
        <p:blipFill>
          <a:blip r:embed="rId6"/>
          <a:srcRect/>
          <a:stretch/>
        </p:blipFill>
        <p:spPr>
          <a:xfrm>
            <a:off x="1105217" y="21545"/>
            <a:ext cx="10058399" cy="5659060"/>
          </a:xfrm>
          <a:prstGeom prst="rect">
            <a:avLst/>
          </a:prstGeom>
        </p:spPr>
      </p:pic>
    </p:spTree>
    <p:extLst>
      <p:ext uri="{BB962C8B-B14F-4D97-AF65-F5344CB8AC3E}">
        <p14:creationId xmlns:p14="http://schemas.microsoft.com/office/powerpoint/2010/main" val="192313941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8B656-CFD0-4FFE-8B20-068C0F09D99A}"/>
              </a:ext>
            </a:extLst>
          </p:cNvPr>
          <p:cNvSpPr>
            <a:spLocks noGrp="1"/>
          </p:cNvSpPr>
          <p:nvPr>
            <p:ph type="title"/>
          </p:nvPr>
        </p:nvSpPr>
        <p:spPr>
          <a:xfrm>
            <a:off x="1066800" y="359211"/>
            <a:ext cx="10515600" cy="1325563"/>
          </a:xfrm>
        </p:spPr>
        <p:txBody>
          <a:bodyPr/>
          <a:lstStyle/>
          <a:p>
            <a:r>
              <a:rPr lang="en-US" dirty="0"/>
              <a:t>Intestinal epithelial cell 2</a:t>
            </a:r>
          </a:p>
        </p:txBody>
      </p:sp>
      <p:sp>
        <p:nvSpPr>
          <p:cNvPr id="11" name="Title 1">
            <a:extLst>
              <a:ext uri="{FF2B5EF4-FFF2-40B4-BE49-F238E27FC236}">
                <a16:creationId xmlns:a16="http://schemas.microsoft.com/office/drawing/2014/main" id="{900AF5B7-7D01-45BE-99AD-4460BC34EC0E}"/>
              </a:ext>
            </a:extLst>
          </p:cNvPr>
          <p:cNvSpPr txBox="1">
            <a:spLocks/>
          </p:cNvSpPr>
          <p:nvPr/>
        </p:nvSpPr>
        <p:spPr>
          <a:xfrm>
            <a:off x="1105218" y="359013"/>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Intestinal epithelial cell 2</a:t>
            </a:r>
          </a:p>
        </p:txBody>
      </p:sp>
      <p:pic>
        <p:nvPicPr>
          <p:cNvPr id="3" name="Picture 2">
            <a:extLst>
              <a:ext uri="{FF2B5EF4-FFF2-40B4-BE49-F238E27FC236}">
                <a16:creationId xmlns:a16="http://schemas.microsoft.com/office/drawing/2014/main" id="{3609CE00-9AF9-0D4F-BA2A-158A2D87B411}"/>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1066800" y="-1"/>
            <a:ext cx="10058399" cy="5659061"/>
          </a:xfrm>
          <a:prstGeom prst="rect">
            <a:avLst/>
          </a:prstGeom>
        </p:spPr>
      </p:pic>
      <p:pic>
        <p:nvPicPr>
          <p:cNvPr id="23" name="Picture 22">
            <a:hlinkClick r:id="rId4" action="ppaction://hlinksldjump"/>
            <a:extLst>
              <a:ext uri="{FF2B5EF4-FFF2-40B4-BE49-F238E27FC236}">
                <a16:creationId xmlns:a16="http://schemas.microsoft.com/office/drawing/2014/main" id="{271CEC8D-8E60-0041-852A-90CA0876B175}"/>
              </a:ext>
              <a:ext uri="{C183D7F6-B498-43B3-948B-1728B52AA6E4}">
                <adec:decorative xmlns:adec="http://schemas.microsoft.com/office/drawing/2017/decorative" val="1"/>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1185629" y="5728421"/>
            <a:ext cx="1592904" cy="1042973"/>
          </a:xfrm>
          <a:prstGeom prst="rect">
            <a:avLst/>
          </a:prstGeom>
        </p:spPr>
      </p:pic>
      <p:pic>
        <p:nvPicPr>
          <p:cNvPr id="10" name="Picture 9" descr="Water and carbon dioxide combine to form H2CO3 which then splits into HCO3- and H+.">
            <a:extLst>
              <a:ext uri="{FF2B5EF4-FFF2-40B4-BE49-F238E27FC236}">
                <a16:creationId xmlns:a16="http://schemas.microsoft.com/office/drawing/2014/main" id="{C4A1062A-F20B-DD4D-AEC3-D42443A7B73C}"/>
              </a:ext>
            </a:extLst>
          </p:cNvPr>
          <p:cNvPicPr>
            <a:picLocks noChangeAspect="1"/>
          </p:cNvPicPr>
          <p:nvPr/>
        </p:nvPicPr>
        <p:blipFill>
          <a:blip r:embed="rId6"/>
          <a:srcRect/>
          <a:stretch/>
        </p:blipFill>
        <p:spPr>
          <a:xfrm>
            <a:off x="1066802" y="0"/>
            <a:ext cx="10058397" cy="5659060"/>
          </a:xfrm>
          <a:prstGeom prst="rect">
            <a:avLst/>
          </a:prstGeom>
        </p:spPr>
      </p:pic>
      <p:grpSp>
        <p:nvGrpSpPr>
          <p:cNvPr id="22" name="Group 21">
            <a:extLst>
              <a:ext uri="{FF2B5EF4-FFF2-40B4-BE49-F238E27FC236}">
                <a16:creationId xmlns:a16="http://schemas.microsoft.com/office/drawing/2014/main" id="{C8D5F854-BBAE-5C48-9C0E-AD464EC6803F}"/>
              </a:ext>
              <a:ext uri="{C183D7F6-B498-43B3-948B-1728B52AA6E4}">
                <adec:decorative xmlns:adec="http://schemas.microsoft.com/office/drawing/2017/decorative" val="1"/>
              </a:ext>
            </a:extLst>
          </p:cNvPr>
          <p:cNvGrpSpPr/>
          <p:nvPr/>
        </p:nvGrpSpPr>
        <p:grpSpPr>
          <a:xfrm>
            <a:off x="9008503" y="5934898"/>
            <a:ext cx="1816856" cy="630021"/>
            <a:chOff x="7941703" y="5934897"/>
            <a:chExt cx="1816856" cy="630021"/>
          </a:xfrm>
        </p:grpSpPr>
        <p:grpSp>
          <p:nvGrpSpPr>
            <p:cNvPr id="24" name="Group 23">
              <a:extLst>
                <a:ext uri="{FF2B5EF4-FFF2-40B4-BE49-F238E27FC236}">
                  <a16:creationId xmlns:a16="http://schemas.microsoft.com/office/drawing/2014/main" id="{FB2E7051-6405-BF4D-A0D1-599EB33845DE}"/>
                </a:ext>
              </a:extLst>
            </p:cNvPr>
            <p:cNvGrpSpPr/>
            <p:nvPr/>
          </p:nvGrpSpPr>
          <p:grpSpPr>
            <a:xfrm>
              <a:off x="7941703" y="5934897"/>
              <a:ext cx="1816856" cy="630021"/>
              <a:chOff x="4081118" y="5934897"/>
              <a:chExt cx="1816856" cy="630021"/>
            </a:xfrm>
          </p:grpSpPr>
          <p:sp>
            <p:nvSpPr>
              <p:cNvPr id="26" name="Right Arrow 25">
                <a:hlinkClick r:id="" action="ppaction://hlinkshowjump?jump=nextslide"/>
                <a:extLst>
                  <a:ext uri="{FF2B5EF4-FFF2-40B4-BE49-F238E27FC236}">
                    <a16:creationId xmlns:a16="http://schemas.microsoft.com/office/drawing/2014/main" id="{D217F3A9-CC00-9348-8E9D-D7C6D0C0C7BD}"/>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7" name="Right Arrow 26">
                <a:hlinkClick r:id="" action="ppaction://hlinkshowjump?jump=previousslide"/>
                <a:extLst>
                  <a:ext uri="{FF2B5EF4-FFF2-40B4-BE49-F238E27FC236}">
                    <a16:creationId xmlns:a16="http://schemas.microsoft.com/office/drawing/2014/main" id="{31544E20-EA73-224F-B36B-F43C8BA83DBC}"/>
                  </a:ext>
                </a:extLst>
              </p:cNvPr>
              <p:cNvSpPr/>
              <p:nvPr/>
            </p:nvSpPr>
            <p:spPr>
              <a:xfrm rot="10800000">
                <a:off x="4081118"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25" name="TextBox 24">
              <a:extLst>
                <a:ext uri="{FF2B5EF4-FFF2-40B4-BE49-F238E27FC236}">
                  <a16:creationId xmlns:a16="http://schemas.microsoft.com/office/drawing/2014/main" id="{F1272E14-63F7-9145-99B0-C0589BE7B08D}"/>
                </a:ext>
              </a:extLst>
            </p:cNvPr>
            <p:cNvSpPr txBox="1"/>
            <p:nvPr/>
          </p:nvSpPr>
          <p:spPr>
            <a:xfrm>
              <a:off x="8557193" y="6049852"/>
              <a:ext cx="54373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2/5</a:t>
              </a:r>
            </a:p>
          </p:txBody>
        </p:sp>
      </p:grpSp>
      <p:sp>
        <p:nvSpPr>
          <p:cNvPr id="28" name="TextBox 27">
            <a:extLst>
              <a:ext uri="{FF2B5EF4-FFF2-40B4-BE49-F238E27FC236}">
                <a16:creationId xmlns:a16="http://schemas.microsoft.com/office/drawing/2014/main" id="{19944D1B-13F8-A945-A229-07EE7B303013}"/>
              </a:ext>
            </a:extLst>
          </p:cNvPr>
          <p:cNvSpPr txBox="1"/>
          <p:nvPr/>
        </p:nvSpPr>
        <p:spPr>
          <a:xfrm>
            <a:off x="2577389" y="6056291"/>
            <a:ext cx="3279552"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Epithelial cell (ileum or colon)</a:t>
            </a:r>
          </a:p>
        </p:txBody>
      </p:sp>
    </p:spTree>
    <p:extLst>
      <p:ext uri="{BB962C8B-B14F-4D97-AF65-F5344CB8AC3E}">
        <p14:creationId xmlns:p14="http://schemas.microsoft.com/office/powerpoint/2010/main" val="387536443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96D30-3472-47DF-89B8-B94185A73C9B}"/>
              </a:ext>
            </a:extLst>
          </p:cNvPr>
          <p:cNvSpPr>
            <a:spLocks noGrp="1"/>
          </p:cNvSpPr>
          <p:nvPr>
            <p:ph type="title"/>
          </p:nvPr>
        </p:nvSpPr>
        <p:spPr>
          <a:xfrm>
            <a:off x="1066799" y="401599"/>
            <a:ext cx="10515600" cy="1325563"/>
          </a:xfrm>
        </p:spPr>
        <p:txBody>
          <a:bodyPr/>
          <a:lstStyle/>
          <a:p>
            <a:r>
              <a:rPr lang="en-US" dirty="0"/>
              <a:t>Intestinal epithelial cell 3</a:t>
            </a:r>
          </a:p>
        </p:txBody>
      </p:sp>
      <p:pic>
        <p:nvPicPr>
          <p:cNvPr id="3" name="Picture 2">
            <a:extLst>
              <a:ext uri="{FF2B5EF4-FFF2-40B4-BE49-F238E27FC236}">
                <a16:creationId xmlns:a16="http://schemas.microsoft.com/office/drawing/2014/main" id="{3609CE00-9AF9-0D4F-BA2A-158A2D87B411}"/>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1066800" y="-1"/>
            <a:ext cx="10058399" cy="5659061"/>
          </a:xfrm>
          <a:prstGeom prst="rect">
            <a:avLst/>
          </a:prstGeom>
        </p:spPr>
      </p:pic>
      <p:pic>
        <p:nvPicPr>
          <p:cNvPr id="23" name="Picture 22">
            <a:hlinkClick r:id="rId4" action="ppaction://hlinksldjump"/>
            <a:extLst>
              <a:ext uri="{FF2B5EF4-FFF2-40B4-BE49-F238E27FC236}">
                <a16:creationId xmlns:a16="http://schemas.microsoft.com/office/drawing/2014/main" id="{271CEC8D-8E60-0041-852A-90CA0876B175}"/>
              </a:ext>
              <a:ext uri="{C183D7F6-B498-43B3-948B-1728B52AA6E4}">
                <adec:decorative xmlns:adec="http://schemas.microsoft.com/office/drawing/2017/decorative" val="1"/>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1185629" y="5728421"/>
            <a:ext cx="1592904" cy="1042973"/>
          </a:xfrm>
          <a:prstGeom prst="rect">
            <a:avLst/>
          </a:prstGeom>
        </p:spPr>
      </p:pic>
      <p:pic>
        <p:nvPicPr>
          <p:cNvPr id="10" name="Picture 9">
            <a:extLst>
              <a:ext uri="{FF2B5EF4-FFF2-40B4-BE49-F238E27FC236}">
                <a16:creationId xmlns:a16="http://schemas.microsoft.com/office/drawing/2014/main" id="{C4A1062A-F20B-DD4D-AEC3-D42443A7B73C}"/>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1066803" y="1"/>
            <a:ext cx="10058395" cy="5659059"/>
          </a:xfrm>
          <a:prstGeom prst="rect">
            <a:avLst/>
          </a:prstGeom>
        </p:spPr>
      </p:pic>
      <p:grpSp>
        <p:nvGrpSpPr>
          <p:cNvPr id="15" name="Group 14">
            <a:extLst>
              <a:ext uri="{FF2B5EF4-FFF2-40B4-BE49-F238E27FC236}">
                <a16:creationId xmlns:a16="http://schemas.microsoft.com/office/drawing/2014/main" id="{29C8BBEC-0B02-6F41-AF63-12EA4C3F4823}"/>
              </a:ext>
              <a:ext uri="{C183D7F6-B498-43B3-948B-1728B52AA6E4}">
                <adec:decorative xmlns:adec="http://schemas.microsoft.com/office/drawing/2017/decorative" val="1"/>
              </a:ext>
            </a:extLst>
          </p:cNvPr>
          <p:cNvGrpSpPr/>
          <p:nvPr/>
        </p:nvGrpSpPr>
        <p:grpSpPr>
          <a:xfrm>
            <a:off x="9008503" y="5934898"/>
            <a:ext cx="1816856" cy="630021"/>
            <a:chOff x="7941703" y="5934897"/>
            <a:chExt cx="1816856" cy="630021"/>
          </a:xfrm>
        </p:grpSpPr>
        <p:grpSp>
          <p:nvGrpSpPr>
            <p:cNvPr id="16" name="Group 15">
              <a:extLst>
                <a:ext uri="{FF2B5EF4-FFF2-40B4-BE49-F238E27FC236}">
                  <a16:creationId xmlns:a16="http://schemas.microsoft.com/office/drawing/2014/main" id="{892EB88C-8831-9744-B493-55A3D2EB7412}"/>
                </a:ext>
              </a:extLst>
            </p:cNvPr>
            <p:cNvGrpSpPr/>
            <p:nvPr/>
          </p:nvGrpSpPr>
          <p:grpSpPr>
            <a:xfrm>
              <a:off x="7941703" y="5934897"/>
              <a:ext cx="1816856" cy="630021"/>
              <a:chOff x="4081118" y="5934897"/>
              <a:chExt cx="1816856" cy="630021"/>
            </a:xfrm>
          </p:grpSpPr>
          <p:sp>
            <p:nvSpPr>
              <p:cNvPr id="18" name="Right Arrow 17">
                <a:hlinkClick r:id="" action="ppaction://hlinkshowjump?jump=nextslide"/>
                <a:extLst>
                  <a:ext uri="{FF2B5EF4-FFF2-40B4-BE49-F238E27FC236}">
                    <a16:creationId xmlns:a16="http://schemas.microsoft.com/office/drawing/2014/main" id="{91F31043-7CF6-4443-B4A4-22F8CB02CB84}"/>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9" name="Right Arrow 18">
                <a:hlinkClick r:id="" action="ppaction://hlinkshowjump?jump=previousslide"/>
                <a:extLst>
                  <a:ext uri="{FF2B5EF4-FFF2-40B4-BE49-F238E27FC236}">
                    <a16:creationId xmlns:a16="http://schemas.microsoft.com/office/drawing/2014/main" id="{0FB5A346-14A8-E646-B2CD-547E2D34DAFA}"/>
                  </a:ext>
                </a:extLst>
              </p:cNvPr>
              <p:cNvSpPr/>
              <p:nvPr/>
            </p:nvSpPr>
            <p:spPr>
              <a:xfrm rot="10800000">
                <a:off x="4081118"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7" name="TextBox 16">
              <a:extLst>
                <a:ext uri="{FF2B5EF4-FFF2-40B4-BE49-F238E27FC236}">
                  <a16:creationId xmlns:a16="http://schemas.microsoft.com/office/drawing/2014/main" id="{BF49F33B-2622-AE4F-AA82-0D51AFD76732}"/>
                </a:ext>
              </a:extLst>
            </p:cNvPr>
            <p:cNvSpPr txBox="1"/>
            <p:nvPr/>
          </p:nvSpPr>
          <p:spPr>
            <a:xfrm>
              <a:off x="8557193" y="6049852"/>
              <a:ext cx="54373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3/5</a:t>
              </a:r>
            </a:p>
          </p:txBody>
        </p:sp>
      </p:grpSp>
      <p:pic>
        <p:nvPicPr>
          <p:cNvPr id="22" name="Picture 21">
            <a:extLst>
              <a:ext uri="{FF2B5EF4-FFF2-40B4-BE49-F238E27FC236}">
                <a16:creationId xmlns:a16="http://schemas.microsoft.com/office/drawing/2014/main" id="{55FDAD52-3C39-DB47-983C-12E79ED1F1D6}"/>
              </a:ext>
              <a:ext uri="{C183D7F6-B498-43B3-948B-1728B52AA6E4}">
                <adec:decorative xmlns:adec="http://schemas.microsoft.com/office/drawing/2017/decorative" val="1"/>
              </a:ext>
            </a:extLst>
          </p:cNvPr>
          <p:cNvPicPr>
            <a:picLocks noChangeAspect="1"/>
          </p:cNvPicPr>
          <p:nvPr/>
        </p:nvPicPr>
        <p:blipFill>
          <a:blip r:embed="rId7"/>
          <a:srcRect/>
          <a:stretch/>
        </p:blipFill>
        <p:spPr>
          <a:xfrm>
            <a:off x="1066803" y="1"/>
            <a:ext cx="10058395" cy="5659058"/>
          </a:xfrm>
          <a:prstGeom prst="rect">
            <a:avLst/>
          </a:prstGeom>
        </p:spPr>
      </p:pic>
      <p:sp>
        <p:nvSpPr>
          <p:cNvPr id="24" name="TextBox 23">
            <a:extLst>
              <a:ext uri="{FF2B5EF4-FFF2-40B4-BE49-F238E27FC236}">
                <a16:creationId xmlns:a16="http://schemas.microsoft.com/office/drawing/2014/main" id="{D76F0E21-9A22-5E4E-8ECE-98DB5A5CA39C}"/>
              </a:ext>
            </a:extLst>
          </p:cNvPr>
          <p:cNvSpPr txBox="1"/>
          <p:nvPr/>
        </p:nvSpPr>
        <p:spPr>
          <a:xfrm>
            <a:off x="2577389" y="6056291"/>
            <a:ext cx="3279552"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Epithelial cell (ileum or colon)</a:t>
            </a:r>
          </a:p>
        </p:txBody>
      </p:sp>
      <p:pic>
        <p:nvPicPr>
          <p:cNvPr id="12" name="Picture 11" descr="HCO3- and H+ are secreted into the intestinal lumen in exchange for Cl- and Na+ respectively.">
            <a:extLst>
              <a:ext uri="{FF2B5EF4-FFF2-40B4-BE49-F238E27FC236}">
                <a16:creationId xmlns:a16="http://schemas.microsoft.com/office/drawing/2014/main" id="{626F95FC-12AF-F14B-8974-B5C01F2FA7A5}"/>
              </a:ext>
            </a:extLst>
          </p:cNvPr>
          <p:cNvPicPr>
            <a:picLocks noChangeAspect="1"/>
          </p:cNvPicPr>
          <p:nvPr/>
        </p:nvPicPr>
        <p:blipFill>
          <a:blip r:embed="rId8"/>
          <a:srcRect/>
          <a:stretch/>
        </p:blipFill>
        <p:spPr>
          <a:xfrm>
            <a:off x="1066799" y="1"/>
            <a:ext cx="10058394" cy="5659058"/>
          </a:xfrm>
          <a:prstGeom prst="rect">
            <a:avLst/>
          </a:prstGeom>
        </p:spPr>
      </p:pic>
    </p:spTree>
    <p:extLst>
      <p:ext uri="{BB962C8B-B14F-4D97-AF65-F5344CB8AC3E}">
        <p14:creationId xmlns:p14="http://schemas.microsoft.com/office/powerpoint/2010/main" val="58032804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F637B-A4B8-4B35-A3DD-82B0AA586D84}"/>
              </a:ext>
            </a:extLst>
          </p:cNvPr>
          <p:cNvSpPr>
            <a:spLocks noGrp="1"/>
          </p:cNvSpPr>
          <p:nvPr>
            <p:ph type="title"/>
          </p:nvPr>
        </p:nvSpPr>
        <p:spPr>
          <a:xfrm>
            <a:off x="1066799" y="401597"/>
            <a:ext cx="10515600" cy="1325563"/>
          </a:xfrm>
        </p:spPr>
        <p:txBody>
          <a:bodyPr/>
          <a:lstStyle/>
          <a:p>
            <a:r>
              <a:rPr lang="en-US" dirty="0"/>
              <a:t>Intestinal epithelial cell 4</a:t>
            </a:r>
          </a:p>
        </p:txBody>
      </p:sp>
      <p:sp>
        <p:nvSpPr>
          <p:cNvPr id="20" name="Title 1">
            <a:extLst>
              <a:ext uri="{FF2B5EF4-FFF2-40B4-BE49-F238E27FC236}">
                <a16:creationId xmlns:a16="http://schemas.microsoft.com/office/drawing/2014/main" id="{FB6BBF7E-E706-4939-A14F-F428F5DF4081}"/>
              </a:ext>
            </a:extLst>
          </p:cNvPr>
          <p:cNvSpPr txBox="1">
            <a:spLocks/>
          </p:cNvSpPr>
          <p:nvPr/>
        </p:nvSpPr>
        <p:spPr>
          <a:xfrm>
            <a:off x="1066799" y="401599"/>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Intestinal epithelial cell 4</a:t>
            </a:r>
          </a:p>
        </p:txBody>
      </p:sp>
      <p:pic>
        <p:nvPicPr>
          <p:cNvPr id="3" name="Picture 2">
            <a:extLst>
              <a:ext uri="{FF2B5EF4-FFF2-40B4-BE49-F238E27FC236}">
                <a16:creationId xmlns:a16="http://schemas.microsoft.com/office/drawing/2014/main" id="{3609CE00-9AF9-0D4F-BA2A-158A2D87B411}"/>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1066800" y="-1"/>
            <a:ext cx="10058399" cy="5659061"/>
          </a:xfrm>
          <a:prstGeom prst="rect">
            <a:avLst/>
          </a:prstGeom>
        </p:spPr>
      </p:pic>
      <p:pic>
        <p:nvPicPr>
          <p:cNvPr id="23" name="Picture 22">
            <a:hlinkClick r:id="rId4" action="ppaction://hlinksldjump"/>
            <a:extLst>
              <a:ext uri="{FF2B5EF4-FFF2-40B4-BE49-F238E27FC236}">
                <a16:creationId xmlns:a16="http://schemas.microsoft.com/office/drawing/2014/main" id="{271CEC8D-8E60-0041-852A-90CA0876B175}"/>
              </a:ext>
              <a:ext uri="{C183D7F6-B498-43B3-948B-1728B52AA6E4}">
                <adec:decorative xmlns:adec="http://schemas.microsoft.com/office/drawing/2017/decorative" val="1"/>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1185629" y="5728421"/>
            <a:ext cx="1592904" cy="1042973"/>
          </a:xfrm>
          <a:prstGeom prst="rect">
            <a:avLst/>
          </a:prstGeom>
        </p:spPr>
      </p:pic>
      <p:pic>
        <p:nvPicPr>
          <p:cNvPr id="10" name="Picture 9">
            <a:extLst>
              <a:ext uri="{FF2B5EF4-FFF2-40B4-BE49-F238E27FC236}">
                <a16:creationId xmlns:a16="http://schemas.microsoft.com/office/drawing/2014/main" id="{C4A1062A-F20B-DD4D-AEC3-D42443A7B73C}"/>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1066803" y="0"/>
            <a:ext cx="10058395" cy="5659058"/>
          </a:xfrm>
          <a:prstGeom prst="rect">
            <a:avLst/>
          </a:prstGeom>
        </p:spPr>
      </p:pic>
      <p:pic>
        <p:nvPicPr>
          <p:cNvPr id="15" name="Picture 14">
            <a:extLst>
              <a:ext uri="{FF2B5EF4-FFF2-40B4-BE49-F238E27FC236}">
                <a16:creationId xmlns:a16="http://schemas.microsoft.com/office/drawing/2014/main" id="{1B7175DD-EB8C-AE4C-AC57-C542A1458674}"/>
              </a:ext>
              <a:ext uri="{C183D7F6-B498-43B3-948B-1728B52AA6E4}">
                <adec:decorative xmlns:adec="http://schemas.microsoft.com/office/drawing/2017/decorative" val="1"/>
              </a:ext>
            </a:extLst>
          </p:cNvPr>
          <p:cNvPicPr>
            <a:picLocks noChangeAspect="1"/>
          </p:cNvPicPr>
          <p:nvPr/>
        </p:nvPicPr>
        <p:blipFill>
          <a:blip r:embed="rId7"/>
          <a:srcRect/>
          <a:stretch/>
        </p:blipFill>
        <p:spPr>
          <a:xfrm>
            <a:off x="1066802" y="2"/>
            <a:ext cx="10058394" cy="5659058"/>
          </a:xfrm>
          <a:prstGeom prst="rect">
            <a:avLst/>
          </a:prstGeom>
        </p:spPr>
      </p:pic>
      <p:grpSp>
        <p:nvGrpSpPr>
          <p:cNvPr id="16" name="Group 15">
            <a:extLst>
              <a:ext uri="{FF2B5EF4-FFF2-40B4-BE49-F238E27FC236}">
                <a16:creationId xmlns:a16="http://schemas.microsoft.com/office/drawing/2014/main" id="{1CC9A28D-D592-BC4B-BB96-33E7934E7F77}"/>
              </a:ext>
              <a:ext uri="{C183D7F6-B498-43B3-948B-1728B52AA6E4}">
                <adec:decorative xmlns:adec="http://schemas.microsoft.com/office/drawing/2017/decorative" val="1"/>
              </a:ext>
            </a:extLst>
          </p:cNvPr>
          <p:cNvGrpSpPr/>
          <p:nvPr/>
        </p:nvGrpSpPr>
        <p:grpSpPr>
          <a:xfrm>
            <a:off x="9008503" y="5934898"/>
            <a:ext cx="1816856" cy="630021"/>
            <a:chOff x="7941703" y="5934897"/>
            <a:chExt cx="1816856" cy="630021"/>
          </a:xfrm>
        </p:grpSpPr>
        <p:grpSp>
          <p:nvGrpSpPr>
            <p:cNvPr id="17" name="Group 16">
              <a:extLst>
                <a:ext uri="{FF2B5EF4-FFF2-40B4-BE49-F238E27FC236}">
                  <a16:creationId xmlns:a16="http://schemas.microsoft.com/office/drawing/2014/main" id="{D3E4EA58-D44A-F34E-9498-0E70EF2BBEE3}"/>
                </a:ext>
              </a:extLst>
            </p:cNvPr>
            <p:cNvGrpSpPr/>
            <p:nvPr/>
          </p:nvGrpSpPr>
          <p:grpSpPr>
            <a:xfrm>
              <a:off x="7941703" y="5934897"/>
              <a:ext cx="1816856" cy="630021"/>
              <a:chOff x="4081118" y="5934897"/>
              <a:chExt cx="1816856" cy="630021"/>
            </a:xfrm>
          </p:grpSpPr>
          <p:sp>
            <p:nvSpPr>
              <p:cNvPr id="19" name="Right Arrow 18">
                <a:hlinkClick r:id="" action="ppaction://hlinkshowjump?jump=nextslide"/>
                <a:extLst>
                  <a:ext uri="{FF2B5EF4-FFF2-40B4-BE49-F238E27FC236}">
                    <a16:creationId xmlns:a16="http://schemas.microsoft.com/office/drawing/2014/main" id="{8D5921F7-5620-CE44-A7D9-6CE37762E3BA}"/>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2" name="Right Arrow 21">
                <a:hlinkClick r:id="" action="ppaction://hlinkshowjump?jump=previousslide"/>
                <a:extLst>
                  <a:ext uri="{FF2B5EF4-FFF2-40B4-BE49-F238E27FC236}">
                    <a16:creationId xmlns:a16="http://schemas.microsoft.com/office/drawing/2014/main" id="{51ECD31C-A897-7E4A-A3FB-B881DE6A39D6}"/>
                  </a:ext>
                </a:extLst>
              </p:cNvPr>
              <p:cNvSpPr/>
              <p:nvPr/>
            </p:nvSpPr>
            <p:spPr>
              <a:xfrm rot="10800000">
                <a:off x="4081118"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8" name="TextBox 17">
              <a:extLst>
                <a:ext uri="{FF2B5EF4-FFF2-40B4-BE49-F238E27FC236}">
                  <a16:creationId xmlns:a16="http://schemas.microsoft.com/office/drawing/2014/main" id="{B7F0D301-86EC-A44B-A60E-C03A2724915F}"/>
                </a:ext>
              </a:extLst>
            </p:cNvPr>
            <p:cNvSpPr txBox="1"/>
            <p:nvPr/>
          </p:nvSpPr>
          <p:spPr>
            <a:xfrm>
              <a:off x="8557193" y="6049852"/>
              <a:ext cx="54373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4/5</a:t>
              </a:r>
            </a:p>
          </p:txBody>
        </p:sp>
      </p:grpSp>
      <p:pic>
        <p:nvPicPr>
          <p:cNvPr id="24" name="Picture 23">
            <a:extLst>
              <a:ext uri="{FF2B5EF4-FFF2-40B4-BE49-F238E27FC236}">
                <a16:creationId xmlns:a16="http://schemas.microsoft.com/office/drawing/2014/main" id="{AD0E7C74-89CC-2C4A-8F0E-061DF434EB4A}"/>
              </a:ext>
              <a:ext uri="{C183D7F6-B498-43B3-948B-1728B52AA6E4}">
                <adec:decorative xmlns:adec="http://schemas.microsoft.com/office/drawing/2017/decorative" val="1"/>
              </a:ext>
            </a:extLst>
          </p:cNvPr>
          <p:cNvPicPr>
            <a:picLocks noChangeAspect="1"/>
          </p:cNvPicPr>
          <p:nvPr/>
        </p:nvPicPr>
        <p:blipFill>
          <a:blip r:embed="rId8"/>
          <a:srcRect/>
          <a:stretch/>
        </p:blipFill>
        <p:spPr>
          <a:xfrm>
            <a:off x="1066799" y="1"/>
            <a:ext cx="10058394" cy="5659057"/>
          </a:xfrm>
          <a:prstGeom prst="rect">
            <a:avLst/>
          </a:prstGeom>
        </p:spPr>
      </p:pic>
      <p:pic>
        <p:nvPicPr>
          <p:cNvPr id="25" name="Picture 24">
            <a:extLst>
              <a:ext uri="{FF2B5EF4-FFF2-40B4-BE49-F238E27FC236}">
                <a16:creationId xmlns:a16="http://schemas.microsoft.com/office/drawing/2014/main" id="{4CF9A4FD-5924-8C45-913E-45E15DE48138}"/>
              </a:ext>
              <a:ext uri="{C183D7F6-B498-43B3-948B-1728B52AA6E4}">
                <adec:decorative xmlns:adec="http://schemas.microsoft.com/office/drawing/2017/decorative" val="1"/>
              </a:ext>
            </a:extLst>
          </p:cNvPr>
          <p:cNvPicPr>
            <a:picLocks noChangeAspect="1"/>
          </p:cNvPicPr>
          <p:nvPr/>
        </p:nvPicPr>
        <p:blipFill>
          <a:blip r:embed="rId9"/>
          <a:srcRect/>
          <a:stretch/>
        </p:blipFill>
        <p:spPr>
          <a:xfrm>
            <a:off x="1066800" y="2"/>
            <a:ext cx="10058392" cy="5659057"/>
          </a:xfrm>
          <a:prstGeom prst="rect">
            <a:avLst/>
          </a:prstGeom>
        </p:spPr>
      </p:pic>
      <p:pic>
        <p:nvPicPr>
          <p:cNvPr id="26" name="Picture 25" descr="The reverse of the carbonic anhydrase reaction occurs in the intestinal lumen leading to the re-formation of carbon dioxide and water. Cl- and Na+ persist inside the epithelial cell.">
            <a:extLst>
              <a:ext uri="{FF2B5EF4-FFF2-40B4-BE49-F238E27FC236}">
                <a16:creationId xmlns:a16="http://schemas.microsoft.com/office/drawing/2014/main" id="{70DDA1C2-F665-C34F-BEE2-0FB7107F1945}"/>
              </a:ext>
            </a:extLst>
          </p:cNvPr>
          <p:cNvPicPr>
            <a:picLocks noChangeAspect="1"/>
          </p:cNvPicPr>
          <p:nvPr/>
        </p:nvPicPr>
        <p:blipFill>
          <a:blip r:embed="rId10"/>
          <a:srcRect/>
          <a:stretch/>
        </p:blipFill>
        <p:spPr>
          <a:xfrm>
            <a:off x="1066801" y="0"/>
            <a:ext cx="10058390" cy="5659056"/>
          </a:xfrm>
          <a:prstGeom prst="rect">
            <a:avLst/>
          </a:prstGeom>
        </p:spPr>
      </p:pic>
      <p:sp>
        <p:nvSpPr>
          <p:cNvPr id="27" name="TextBox 26">
            <a:extLst>
              <a:ext uri="{FF2B5EF4-FFF2-40B4-BE49-F238E27FC236}">
                <a16:creationId xmlns:a16="http://schemas.microsoft.com/office/drawing/2014/main" id="{DB408336-EB69-0F4C-87C6-BCD287254F56}"/>
              </a:ext>
            </a:extLst>
          </p:cNvPr>
          <p:cNvSpPr txBox="1"/>
          <p:nvPr/>
        </p:nvSpPr>
        <p:spPr>
          <a:xfrm>
            <a:off x="2577389" y="6056291"/>
            <a:ext cx="3279552"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Epithelial cell (ileum or colon)</a:t>
            </a:r>
          </a:p>
        </p:txBody>
      </p:sp>
    </p:spTree>
    <p:extLst>
      <p:ext uri="{BB962C8B-B14F-4D97-AF65-F5344CB8AC3E}">
        <p14:creationId xmlns:p14="http://schemas.microsoft.com/office/powerpoint/2010/main" val="108361257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AFD40-6371-49C7-A289-01BD3A3D5D6F}"/>
              </a:ext>
            </a:extLst>
          </p:cNvPr>
          <p:cNvSpPr>
            <a:spLocks noGrp="1"/>
          </p:cNvSpPr>
          <p:nvPr>
            <p:ph type="title"/>
          </p:nvPr>
        </p:nvSpPr>
        <p:spPr/>
        <p:txBody>
          <a:bodyPr/>
          <a:lstStyle/>
          <a:p>
            <a:r>
              <a:rPr lang="en-US" dirty="0"/>
              <a:t>Gino signalment and history</a:t>
            </a:r>
          </a:p>
        </p:txBody>
      </p:sp>
      <p:sp>
        <p:nvSpPr>
          <p:cNvPr id="3" name="Content Placeholder 2">
            <a:extLst>
              <a:ext uri="{FF2B5EF4-FFF2-40B4-BE49-F238E27FC236}">
                <a16:creationId xmlns:a16="http://schemas.microsoft.com/office/drawing/2014/main" id="{75B2FEB5-5D12-4C89-B5E9-6354B3F8EACD}"/>
              </a:ext>
            </a:extLst>
          </p:cNvPr>
          <p:cNvSpPr>
            <a:spLocks noGrp="1"/>
          </p:cNvSpPr>
          <p:nvPr>
            <p:ph idx="1"/>
          </p:nvPr>
        </p:nvSpPr>
        <p:spPr/>
        <p:txBody>
          <a:bodyPr/>
          <a:lstStyle/>
          <a:p>
            <a:r>
              <a:rPr lang="en-US" dirty="0"/>
              <a:t>Gino – 8 y/o MN </a:t>
            </a:r>
            <a:r>
              <a:rPr lang="en-US" dirty="0" err="1"/>
              <a:t>Goldendoodle</a:t>
            </a:r>
            <a:r>
              <a:rPr lang="en-US" dirty="0"/>
              <a:t> </a:t>
            </a:r>
          </a:p>
          <a:p>
            <a:r>
              <a:rPr lang="en-US" dirty="0"/>
              <a:t>Lethargy, difficulty breathing, SQ bruising on his ventral abdomen</a:t>
            </a:r>
          </a:p>
        </p:txBody>
      </p:sp>
    </p:spTree>
    <p:extLst>
      <p:ext uri="{BB962C8B-B14F-4D97-AF65-F5344CB8AC3E}">
        <p14:creationId xmlns:p14="http://schemas.microsoft.com/office/powerpoint/2010/main" val="67883666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22397-0EB4-417B-9D69-44EFABDE9DDF}"/>
              </a:ext>
            </a:extLst>
          </p:cNvPr>
          <p:cNvSpPr>
            <a:spLocks noGrp="1"/>
          </p:cNvSpPr>
          <p:nvPr>
            <p:ph type="title"/>
          </p:nvPr>
        </p:nvSpPr>
        <p:spPr>
          <a:xfrm>
            <a:off x="1066798" y="432808"/>
            <a:ext cx="10515600" cy="1325563"/>
          </a:xfrm>
        </p:spPr>
        <p:txBody>
          <a:bodyPr/>
          <a:lstStyle/>
          <a:p>
            <a:r>
              <a:rPr lang="en-US" dirty="0"/>
              <a:t>Intestinal epithelial cell 5</a:t>
            </a:r>
          </a:p>
        </p:txBody>
      </p:sp>
      <p:sp>
        <p:nvSpPr>
          <p:cNvPr id="11" name="Title 1">
            <a:extLst>
              <a:ext uri="{FF2B5EF4-FFF2-40B4-BE49-F238E27FC236}">
                <a16:creationId xmlns:a16="http://schemas.microsoft.com/office/drawing/2014/main" id="{47F21DE6-D9B6-4D4A-9178-5435CB25BA54}"/>
              </a:ext>
            </a:extLst>
          </p:cNvPr>
          <p:cNvSpPr txBox="1">
            <a:spLocks/>
          </p:cNvSpPr>
          <p:nvPr/>
        </p:nvSpPr>
        <p:spPr>
          <a:xfrm>
            <a:off x="1066799" y="401599"/>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Intestinal epithelial cell 5</a:t>
            </a:r>
          </a:p>
        </p:txBody>
      </p:sp>
      <p:pic>
        <p:nvPicPr>
          <p:cNvPr id="3" name="Picture 2">
            <a:extLst>
              <a:ext uri="{FF2B5EF4-FFF2-40B4-BE49-F238E27FC236}">
                <a16:creationId xmlns:a16="http://schemas.microsoft.com/office/drawing/2014/main" id="{3609CE00-9AF9-0D4F-BA2A-158A2D87B411}"/>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1066800" y="-1"/>
            <a:ext cx="10058399" cy="5659061"/>
          </a:xfrm>
          <a:prstGeom prst="rect">
            <a:avLst/>
          </a:prstGeom>
        </p:spPr>
      </p:pic>
      <p:pic>
        <p:nvPicPr>
          <p:cNvPr id="23" name="Picture 22">
            <a:hlinkClick r:id="rId4" action="ppaction://hlinksldjump"/>
            <a:extLst>
              <a:ext uri="{FF2B5EF4-FFF2-40B4-BE49-F238E27FC236}">
                <a16:creationId xmlns:a16="http://schemas.microsoft.com/office/drawing/2014/main" id="{271CEC8D-8E60-0041-852A-90CA0876B175}"/>
              </a:ext>
              <a:ext uri="{C183D7F6-B498-43B3-948B-1728B52AA6E4}">
                <adec:decorative xmlns:adec="http://schemas.microsoft.com/office/drawing/2017/decorative" val="1"/>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1185629" y="5728421"/>
            <a:ext cx="1592904" cy="1042973"/>
          </a:xfrm>
          <a:prstGeom prst="rect">
            <a:avLst/>
          </a:prstGeom>
        </p:spPr>
      </p:pic>
      <p:pic>
        <p:nvPicPr>
          <p:cNvPr id="10" name="Picture 9" descr="Cl- is transported from the epithelial cell to the blood.  Na+ is exchanged (into the blood) for K+ (into the epithelial cell).">
            <a:extLst>
              <a:ext uri="{FF2B5EF4-FFF2-40B4-BE49-F238E27FC236}">
                <a16:creationId xmlns:a16="http://schemas.microsoft.com/office/drawing/2014/main" id="{C4A1062A-F20B-DD4D-AEC3-D42443A7B73C}"/>
              </a:ext>
            </a:extLst>
          </p:cNvPr>
          <p:cNvPicPr>
            <a:picLocks noChangeAspect="1"/>
          </p:cNvPicPr>
          <p:nvPr/>
        </p:nvPicPr>
        <p:blipFill>
          <a:blip r:embed="rId6"/>
          <a:srcRect/>
          <a:stretch/>
        </p:blipFill>
        <p:spPr>
          <a:xfrm>
            <a:off x="1066803" y="1"/>
            <a:ext cx="10058395" cy="5659059"/>
          </a:xfrm>
          <a:prstGeom prst="rect">
            <a:avLst/>
          </a:prstGeom>
        </p:spPr>
      </p:pic>
      <p:grpSp>
        <p:nvGrpSpPr>
          <p:cNvPr id="15" name="Group 14">
            <a:extLst>
              <a:ext uri="{FF2B5EF4-FFF2-40B4-BE49-F238E27FC236}">
                <a16:creationId xmlns:a16="http://schemas.microsoft.com/office/drawing/2014/main" id="{EAFE69E9-6550-1D46-895D-EA847B5CAFA9}"/>
              </a:ext>
              <a:ext uri="{C183D7F6-B498-43B3-948B-1728B52AA6E4}">
                <adec:decorative xmlns:adec="http://schemas.microsoft.com/office/drawing/2017/decorative" val="1"/>
              </a:ext>
            </a:extLst>
          </p:cNvPr>
          <p:cNvGrpSpPr/>
          <p:nvPr/>
        </p:nvGrpSpPr>
        <p:grpSpPr>
          <a:xfrm>
            <a:off x="9008503" y="5934898"/>
            <a:ext cx="1816856" cy="630021"/>
            <a:chOff x="7941703" y="5934897"/>
            <a:chExt cx="1816856" cy="630021"/>
          </a:xfrm>
        </p:grpSpPr>
        <p:grpSp>
          <p:nvGrpSpPr>
            <p:cNvPr id="16" name="Group 15">
              <a:extLst>
                <a:ext uri="{FF2B5EF4-FFF2-40B4-BE49-F238E27FC236}">
                  <a16:creationId xmlns:a16="http://schemas.microsoft.com/office/drawing/2014/main" id="{D3001179-B828-0345-9721-3F5A02E3BEB9}"/>
                </a:ext>
              </a:extLst>
            </p:cNvPr>
            <p:cNvGrpSpPr/>
            <p:nvPr/>
          </p:nvGrpSpPr>
          <p:grpSpPr>
            <a:xfrm>
              <a:off x="7941703" y="5934897"/>
              <a:ext cx="1816856" cy="630021"/>
              <a:chOff x="4081118" y="5934897"/>
              <a:chExt cx="1816856" cy="630021"/>
            </a:xfrm>
          </p:grpSpPr>
          <p:sp>
            <p:nvSpPr>
              <p:cNvPr id="18" name="Right Arrow 17">
                <a:hlinkClick r:id="" action="ppaction://hlinkshowjump?jump=nextslide"/>
                <a:extLst>
                  <a:ext uri="{FF2B5EF4-FFF2-40B4-BE49-F238E27FC236}">
                    <a16:creationId xmlns:a16="http://schemas.microsoft.com/office/drawing/2014/main" id="{20979944-F998-B448-89B4-604C8144B8B3}"/>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9" name="Right Arrow 18">
                <a:hlinkClick r:id="" action="ppaction://hlinkshowjump?jump=previousslide"/>
                <a:extLst>
                  <a:ext uri="{FF2B5EF4-FFF2-40B4-BE49-F238E27FC236}">
                    <a16:creationId xmlns:a16="http://schemas.microsoft.com/office/drawing/2014/main" id="{6C5D6283-F12A-2F4F-A5A7-9BA9F71916C1}"/>
                  </a:ext>
                </a:extLst>
              </p:cNvPr>
              <p:cNvSpPr/>
              <p:nvPr/>
            </p:nvSpPr>
            <p:spPr>
              <a:xfrm rot="10800000">
                <a:off x="4081118"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7" name="TextBox 16">
              <a:extLst>
                <a:ext uri="{FF2B5EF4-FFF2-40B4-BE49-F238E27FC236}">
                  <a16:creationId xmlns:a16="http://schemas.microsoft.com/office/drawing/2014/main" id="{34F83C4A-5FDE-5E47-A488-8D08B9FE613A}"/>
                </a:ext>
              </a:extLst>
            </p:cNvPr>
            <p:cNvSpPr txBox="1"/>
            <p:nvPr/>
          </p:nvSpPr>
          <p:spPr>
            <a:xfrm>
              <a:off x="8557193" y="6049852"/>
              <a:ext cx="543739"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5/5</a:t>
              </a:r>
            </a:p>
          </p:txBody>
        </p:sp>
      </p:grpSp>
      <p:sp>
        <p:nvSpPr>
          <p:cNvPr id="22" name="TextBox 21">
            <a:extLst>
              <a:ext uri="{FF2B5EF4-FFF2-40B4-BE49-F238E27FC236}">
                <a16:creationId xmlns:a16="http://schemas.microsoft.com/office/drawing/2014/main" id="{5565D788-0009-1249-8EDE-EF1A19975BD3}"/>
              </a:ext>
            </a:extLst>
          </p:cNvPr>
          <p:cNvSpPr txBox="1"/>
          <p:nvPr/>
        </p:nvSpPr>
        <p:spPr>
          <a:xfrm>
            <a:off x="2577389" y="6056291"/>
            <a:ext cx="3279552"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Epithelial cell (ileum or colon)</a:t>
            </a:r>
          </a:p>
        </p:txBody>
      </p:sp>
      <p:pic>
        <p:nvPicPr>
          <p:cNvPr id="13" name="Graphic 12" descr="Arrow Horizontal U turn">
            <a:hlinkClick r:id="rId7" action="ppaction://hlinksldjump"/>
            <a:extLst>
              <a:ext uri="{FF2B5EF4-FFF2-40B4-BE49-F238E27FC236}">
                <a16:creationId xmlns:a16="http://schemas.microsoft.com/office/drawing/2014/main" id="{AF8CD403-FC4B-4FC3-AD95-B1CA4F1BCAF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295866504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hlinkClick r:id="rId2" action="ppaction://hlinksldjump"/>
            <a:hlinkHover r:id="" action="ppaction://noaction" highlightClick="1"/>
            <a:extLst>
              <a:ext uri="{FF2B5EF4-FFF2-40B4-BE49-F238E27FC236}">
                <a16:creationId xmlns:a16="http://schemas.microsoft.com/office/drawing/2014/main" id="{786238A4-85BE-D446-8B5E-230B0933428A}"/>
              </a:ext>
              <a:ext uri="{C183D7F6-B498-43B3-948B-1728B52AA6E4}">
                <adec:decorative xmlns:adec="http://schemas.microsoft.com/office/drawing/2017/decorative" val="1"/>
              </a:ext>
            </a:extLst>
          </p:cNvPr>
          <p:cNvSpPr/>
          <p:nvPr/>
        </p:nvSpPr>
        <p:spPr>
          <a:xfrm>
            <a:off x="6214072" y="1489671"/>
            <a:ext cx="758229" cy="75822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Oval 3">
            <a:hlinkClick r:id="rId3" action="ppaction://hlinksldjump"/>
            <a:hlinkHover r:id="" action="ppaction://noaction" highlightClick="1"/>
            <a:extLst>
              <a:ext uri="{FF2B5EF4-FFF2-40B4-BE49-F238E27FC236}">
                <a16:creationId xmlns:a16="http://schemas.microsoft.com/office/drawing/2014/main" id="{9F3C1CD7-D5D1-C149-AD4A-3069082503E1}"/>
              </a:ext>
              <a:ext uri="{C183D7F6-B498-43B3-948B-1728B52AA6E4}">
                <adec:decorative xmlns:adec="http://schemas.microsoft.com/office/drawing/2017/decorative" val="1"/>
              </a:ext>
            </a:extLst>
          </p:cNvPr>
          <p:cNvSpPr/>
          <p:nvPr/>
        </p:nvSpPr>
        <p:spPr>
          <a:xfrm>
            <a:off x="5834957" y="2754591"/>
            <a:ext cx="758229" cy="75822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8" name="Picture 7">
            <a:extLst>
              <a:ext uri="{FF2B5EF4-FFF2-40B4-BE49-F238E27FC236}">
                <a16:creationId xmlns:a16="http://schemas.microsoft.com/office/drawing/2014/main" id="{4EE071C2-D2F3-8D4D-ABD3-0584AFEA197E}"/>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1189027" y="2167219"/>
            <a:ext cx="5024376" cy="3286815"/>
          </a:xfrm>
          <a:prstGeom prst="rect">
            <a:avLst/>
          </a:prstGeom>
        </p:spPr>
      </p:pic>
      <p:pic>
        <p:nvPicPr>
          <p:cNvPr id="9" name="Picture 8">
            <a:extLst>
              <a:ext uri="{FF2B5EF4-FFF2-40B4-BE49-F238E27FC236}">
                <a16:creationId xmlns:a16="http://schemas.microsoft.com/office/drawing/2014/main" id="{F9EDEF8C-0423-DC47-822F-71DBAF8E3641}"/>
              </a:ext>
              <a:ext uri="{C183D7F6-B498-43B3-948B-1728B52AA6E4}">
                <adec:decorative xmlns:adec="http://schemas.microsoft.com/office/drawing/2017/decorative" val="1"/>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5978597" y="2152930"/>
            <a:ext cx="5024376" cy="3286815"/>
          </a:xfrm>
          <a:prstGeom prst="rect">
            <a:avLst/>
          </a:prstGeom>
        </p:spPr>
      </p:pic>
      <p:sp>
        <p:nvSpPr>
          <p:cNvPr id="6" name="TextBox 5">
            <a:extLst>
              <a:ext uri="{FF2B5EF4-FFF2-40B4-BE49-F238E27FC236}">
                <a16:creationId xmlns:a16="http://schemas.microsoft.com/office/drawing/2014/main" id="{3FA7486B-DEBE-A74B-9573-D8D3A4FB0E90}"/>
              </a:ext>
            </a:extLst>
          </p:cNvPr>
          <p:cNvSpPr txBox="1"/>
          <p:nvPr/>
        </p:nvSpPr>
        <p:spPr>
          <a:xfrm>
            <a:off x="2540564" y="1314809"/>
            <a:ext cx="2321302" cy="584775"/>
          </a:xfrm>
          <a:prstGeom prst="rect">
            <a:avLst/>
          </a:prstGeom>
          <a:noFill/>
        </p:spPr>
        <p:txBody>
          <a:bodyPr wrap="square" rtlCol="0">
            <a:spAutoFit/>
          </a:bodyPr>
          <a:lstStyle/>
          <a:p>
            <a:pPr algn="ctr"/>
            <a:r>
              <a:rPr lang="en-US" sz="3200" b="1" dirty="0">
                <a:latin typeface="+mj-lt"/>
              </a:rPr>
              <a:t>Vomiting</a:t>
            </a:r>
          </a:p>
        </p:txBody>
      </p:sp>
      <p:sp>
        <p:nvSpPr>
          <p:cNvPr id="14" name="TextBox 13">
            <a:extLst>
              <a:ext uri="{FF2B5EF4-FFF2-40B4-BE49-F238E27FC236}">
                <a16:creationId xmlns:a16="http://schemas.microsoft.com/office/drawing/2014/main" id="{D04B4BC3-EFB3-D841-B9E4-E47FF05DF2A6}"/>
              </a:ext>
            </a:extLst>
          </p:cNvPr>
          <p:cNvSpPr txBox="1"/>
          <p:nvPr/>
        </p:nvSpPr>
        <p:spPr>
          <a:xfrm>
            <a:off x="7583455" y="1314809"/>
            <a:ext cx="1779420" cy="584775"/>
          </a:xfrm>
          <a:prstGeom prst="rect">
            <a:avLst/>
          </a:prstGeom>
          <a:noFill/>
        </p:spPr>
        <p:txBody>
          <a:bodyPr wrap="square" rtlCol="0">
            <a:spAutoFit/>
          </a:bodyPr>
          <a:lstStyle/>
          <a:p>
            <a:pPr algn="ctr"/>
            <a:r>
              <a:rPr lang="en-US" sz="3200" b="1" dirty="0">
                <a:latin typeface="+mj-lt"/>
              </a:rPr>
              <a:t>Diarrhea</a:t>
            </a:r>
          </a:p>
        </p:txBody>
      </p:sp>
      <p:sp>
        <p:nvSpPr>
          <p:cNvPr id="10" name="Rectangle 9" descr="We will also see what happens in diarrhea.">
            <a:hlinkClick r:id="rId6" action="ppaction://hlinksldjump"/>
            <a:extLst>
              <a:ext uri="{FF2B5EF4-FFF2-40B4-BE49-F238E27FC236}">
                <a16:creationId xmlns:a16="http://schemas.microsoft.com/office/drawing/2014/main" id="{AF987883-C112-AA4A-B3E1-B969E79C873C}"/>
              </a:ext>
            </a:extLst>
          </p:cNvPr>
          <p:cNvSpPr/>
          <p:nvPr/>
        </p:nvSpPr>
        <p:spPr>
          <a:xfrm>
            <a:off x="6531769" y="1064419"/>
            <a:ext cx="4225231" cy="46220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descr="Now we will see what happens with vomiting.">
            <a:hlinkClick r:id="rId2" action="ppaction://hlinksldjump"/>
            <a:extLst>
              <a:ext uri="{FF2B5EF4-FFF2-40B4-BE49-F238E27FC236}">
                <a16:creationId xmlns:a16="http://schemas.microsoft.com/office/drawing/2014/main" id="{D1E55998-23DB-6242-8D77-1EFA26972E41}"/>
              </a:ext>
            </a:extLst>
          </p:cNvPr>
          <p:cNvSpPr/>
          <p:nvPr/>
        </p:nvSpPr>
        <p:spPr>
          <a:xfrm>
            <a:off x="1609726" y="1064419"/>
            <a:ext cx="4225231" cy="46220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292AA63-90F0-1555-3AA6-A8C9EDC60ED7}"/>
              </a:ext>
            </a:extLst>
          </p:cNvPr>
          <p:cNvSpPr>
            <a:spLocks noGrp="1"/>
          </p:cNvSpPr>
          <p:nvPr>
            <p:ph type="title"/>
          </p:nvPr>
        </p:nvSpPr>
        <p:spPr/>
        <p:txBody>
          <a:bodyPr/>
          <a:lstStyle/>
          <a:p>
            <a:r>
              <a:rPr lang="en-US" dirty="0"/>
              <a:t>GI handling of electrolytes with vomiting</a:t>
            </a:r>
          </a:p>
        </p:txBody>
      </p:sp>
    </p:spTree>
    <p:extLst>
      <p:ext uri="{BB962C8B-B14F-4D97-AF65-F5344CB8AC3E}">
        <p14:creationId xmlns:p14="http://schemas.microsoft.com/office/powerpoint/2010/main" val="96346287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1816A-1576-8D97-D8D0-CC1957DFA7B8}"/>
              </a:ext>
            </a:extLst>
          </p:cNvPr>
          <p:cNvSpPr>
            <a:spLocks noGrp="1"/>
          </p:cNvSpPr>
          <p:nvPr>
            <p:ph type="title"/>
          </p:nvPr>
        </p:nvSpPr>
        <p:spPr>
          <a:xfrm>
            <a:off x="1066802" y="401598"/>
            <a:ext cx="10515600" cy="1325563"/>
          </a:xfrm>
        </p:spPr>
        <p:txBody>
          <a:bodyPr/>
          <a:lstStyle/>
          <a:p>
            <a:r>
              <a:rPr lang="en-US" dirty="0"/>
              <a:t>Vomiting 1</a:t>
            </a:r>
          </a:p>
        </p:txBody>
      </p:sp>
      <p:pic>
        <p:nvPicPr>
          <p:cNvPr id="3" name="Picture 2" descr="We will start with vomiting.  We return to the parietal cell lining the stomach lumen and adjacent to the blood vessel.">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3" y="-1"/>
            <a:ext cx="10058395" cy="5659059"/>
          </a:xfrm>
          <a:prstGeom prst="rect">
            <a:avLst/>
          </a:prstGeom>
        </p:spPr>
      </p:pic>
      <p:sp>
        <p:nvSpPr>
          <p:cNvPr id="12" name="TextBox 11">
            <a:extLst>
              <a:ext uri="{FF2B5EF4-FFF2-40B4-BE49-F238E27FC236}">
                <a16:creationId xmlns:a16="http://schemas.microsoft.com/office/drawing/2014/main" id="{2491C1C2-A924-E34D-B45E-BB91C364395F}"/>
              </a:ext>
            </a:extLst>
          </p:cNvPr>
          <p:cNvSpPr txBox="1"/>
          <p:nvPr/>
        </p:nvSpPr>
        <p:spPr>
          <a:xfrm>
            <a:off x="2814715" y="6056291"/>
            <a:ext cx="2495235"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Parietal cell (stomach)</a:t>
            </a:r>
          </a:p>
        </p:txBody>
      </p:sp>
      <p:pic>
        <p:nvPicPr>
          <p:cNvPr id="5" name="Picture 4">
            <a:hlinkClick r:id="" action="ppaction://hlinkshowjump?jump=firstslide"/>
            <a:extLst>
              <a:ext uri="{FF2B5EF4-FFF2-40B4-BE49-F238E27FC236}">
                <a16:creationId xmlns:a16="http://schemas.microsoft.com/office/drawing/2014/main" id="{EE294A33-B499-A247-A158-E6D9D2006AC5}"/>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1185629" y="5693800"/>
            <a:ext cx="1730910" cy="1125092"/>
          </a:xfrm>
          <a:prstGeom prst="rect">
            <a:avLst/>
          </a:prstGeom>
        </p:spPr>
      </p:pic>
      <p:grpSp>
        <p:nvGrpSpPr>
          <p:cNvPr id="14" name="Group 13">
            <a:extLst>
              <a:ext uri="{FF2B5EF4-FFF2-40B4-BE49-F238E27FC236}">
                <a16:creationId xmlns:a16="http://schemas.microsoft.com/office/drawing/2014/main" id="{9C0AE3EC-CE76-444C-A7BD-41E7F3F3254F}"/>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15" name="Group 14">
              <a:extLst>
                <a:ext uri="{FF2B5EF4-FFF2-40B4-BE49-F238E27FC236}">
                  <a16:creationId xmlns:a16="http://schemas.microsoft.com/office/drawing/2014/main" id="{1E19FBEE-AA7C-514F-9916-1C68036575D7}"/>
                </a:ext>
              </a:extLst>
            </p:cNvPr>
            <p:cNvGrpSpPr/>
            <p:nvPr/>
          </p:nvGrpSpPr>
          <p:grpSpPr>
            <a:xfrm>
              <a:off x="7645430" y="5934897"/>
              <a:ext cx="2113129" cy="630021"/>
              <a:chOff x="3784845" y="5934897"/>
              <a:chExt cx="2113129" cy="630021"/>
            </a:xfrm>
          </p:grpSpPr>
          <p:sp>
            <p:nvSpPr>
              <p:cNvPr id="17" name="Right Arrow 16">
                <a:hlinkClick r:id="" action="ppaction://hlinkshowjump?jump=nextslide"/>
                <a:extLst>
                  <a:ext uri="{FF2B5EF4-FFF2-40B4-BE49-F238E27FC236}">
                    <a16:creationId xmlns:a16="http://schemas.microsoft.com/office/drawing/2014/main" id="{98A7D147-87EC-2044-8E00-04C2492B78DB}"/>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8" name="Right Arrow 17">
                <a:extLst>
                  <a:ext uri="{FF2B5EF4-FFF2-40B4-BE49-F238E27FC236}">
                    <a16:creationId xmlns:a16="http://schemas.microsoft.com/office/drawing/2014/main" id="{C492D192-CB99-FE46-9098-2A1747A27955}"/>
                  </a:ext>
                </a:extLst>
              </p:cNvPr>
              <p:cNvSpPr/>
              <p:nvPr/>
            </p:nvSpPr>
            <p:spPr>
              <a:xfrm rot="10800000">
                <a:off x="3784845" y="5934897"/>
                <a:ext cx="612743" cy="630021"/>
              </a:xfrm>
              <a:prstGeom prst="rightArrow">
                <a:avLst/>
              </a:prstGeom>
              <a:solidFill>
                <a:srgbClr val="2DDCFF">
                  <a:alpha val="33061"/>
                </a:srgb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6" name="TextBox 15">
              <a:extLst>
                <a:ext uri="{FF2B5EF4-FFF2-40B4-BE49-F238E27FC236}">
                  <a16:creationId xmlns:a16="http://schemas.microsoft.com/office/drawing/2014/main" id="{F24AB2D1-B161-474D-B4DA-597D47A7CEDC}"/>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1/12</a:t>
              </a:r>
            </a:p>
          </p:txBody>
        </p:sp>
      </p:grpSp>
    </p:spTree>
    <p:extLst>
      <p:ext uri="{BB962C8B-B14F-4D97-AF65-F5344CB8AC3E}">
        <p14:creationId xmlns:p14="http://schemas.microsoft.com/office/powerpoint/2010/main" val="45183016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2B355B-C146-CB24-11D8-A68853CD964E}"/>
              </a:ext>
            </a:extLst>
          </p:cNvPr>
          <p:cNvSpPr>
            <a:spLocks noGrp="1"/>
          </p:cNvSpPr>
          <p:nvPr>
            <p:ph type="title"/>
          </p:nvPr>
        </p:nvSpPr>
        <p:spPr>
          <a:xfrm>
            <a:off x="1066802" y="401598"/>
            <a:ext cx="10515600" cy="1325563"/>
          </a:xfrm>
        </p:spPr>
        <p:txBody>
          <a:bodyPr/>
          <a:lstStyle/>
          <a:p>
            <a:r>
              <a:rPr lang="en-US" dirty="0"/>
              <a:t>Vomiting 2</a:t>
            </a:r>
          </a:p>
        </p:txBody>
      </p:sp>
      <p:pic>
        <p:nvPicPr>
          <p:cNvPr id="3" name="Picture 2" descr="The pH of the blood is relatively neutral at pH 7.42. ">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2" y="-1"/>
            <a:ext cx="10058394" cy="5659057"/>
          </a:xfrm>
          <a:prstGeom prst="rect">
            <a:avLst/>
          </a:prstGeom>
        </p:spPr>
      </p:pic>
      <p:pic>
        <p:nvPicPr>
          <p:cNvPr id="15" name="Picture 14">
            <a:hlinkClick r:id="" action="ppaction://hlinkshowjump?jump=firstslide"/>
            <a:extLst>
              <a:ext uri="{FF2B5EF4-FFF2-40B4-BE49-F238E27FC236}">
                <a16:creationId xmlns:a16="http://schemas.microsoft.com/office/drawing/2014/main" id="{5FB17D03-FB5F-4045-B447-2D28B35E9FD1}"/>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1185629" y="5693800"/>
            <a:ext cx="1730910" cy="1125092"/>
          </a:xfrm>
          <a:prstGeom prst="rect">
            <a:avLst/>
          </a:prstGeom>
        </p:spPr>
      </p:pic>
      <p:sp>
        <p:nvSpPr>
          <p:cNvPr id="14" name="TextBox 13">
            <a:extLst>
              <a:ext uri="{FF2B5EF4-FFF2-40B4-BE49-F238E27FC236}">
                <a16:creationId xmlns:a16="http://schemas.microsoft.com/office/drawing/2014/main" id="{C3B24D8B-256E-B145-BD73-6C7AC3D092AC}"/>
              </a:ext>
            </a:extLst>
          </p:cNvPr>
          <p:cNvSpPr txBox="1"/>
          <p:nvPr/>
        </p:nvSpPr>
        <p:spPr>
          <a:xfrm>
            <a:off x="2814715" y="6056291"/>
            <a:ext cx="2495235"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Parietal cell (stomach)</a:t>
            </a:r>
          </a:p>
        </p:txBody>
      </p:sp>
      <p:grpSp>
        <p:nvGrpSpPr>
          <p:cNvPr id="12" name="Group 11">
            <a:extLst>
              <a:ext uri="{FF2B5EF4-FFF2-40B4-BE49-F238E27FC236}">
                <a16:creationId xmlns:a16="http://schemas.microsoft.com/office/drawing/2014/main" id="{ABA708A9-642C-E041-AE40-52D1C3B265E1}"/>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16" name="Group 15">
              <a:extLst>
                <a:ext uri="{FF2B5EF4-FFF2-40B4-BE49-F238E27FC236}">
                  <a16:creationId xmlns:a16="http://schemas.microsoft.com/office/drawing/2014/main" id="{06BA33C6-C288-1040-AE45-9D660131E252}"/>
                </a:ext>
              </a:extLst>
            </p:cNvPr>
            <p:cNvGrpSpPr/>
            <p:nvPr/>
          </p:nvGrpSpPr>
          <p:grpSpPr>
            <a:xfrm>
              <a:off x="7645430" y="5934897"/>
              <a:ext cx="2113129" cy="630021"/>
              <a:chOff x="3784845" y="5934897"/>
              <a:chExt cx="2113129" cy="630021"/>
            </a:xfrm>
          </p:grpSpPr>
          <p:sp>
            <p:nvSpPr>
              <p:cNvPr id="18" name="Right Arrow 17">
                <a:hlinkClick r:id="" action="ppaction://hlinkshowjump?jump=nextslide"/>
                <a:extLst>
                  <a:ext uri="{FF2B5EF4-FFF2-40B4-BE49-F238E27FC236}">
                    <a16:creationId xmlns:a16="http://schemas.microsoft.com/office/drawing/2014/main" id="{ECBCE719-64C1-FF45-99FA-0A128EEEEA1D}"/>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9" name="Right Arrow 18">
                <a:hlinkClick r:id="" action="ppaction://hlinkshowjump?jump=previousslide"/>
                <a:extLst>
                  <a:ext uri="{FF2B5EF4-FFF2-40B4-BE49-F238E27FC236}">
                    <a16:creationId xmlns:a16="http://schemas.microsoft.com/office/drawing/2014/main" id="{6E5F0AAD-EE82-BB4A-AF5F-BCDFD1BABA51}"/>
                  </a:ext>
                </a:extLst>
              </p:cNvPr>
              <p:cNvSpPr/>
              <p:nvPr/>
            </p:nvSpPr>
            <p:spPr>
              <a:xfrm rot="10800000">
                <a:off x="3784845"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7" name="TextBox 16">
              <a:extLst>
                <a:ext uri="{FF2B5EF4-FFF2-40B4-BE49-F238E27FC236}">
                  <a16:creationId xmlns:a16="http://schemas.microsoft.com/office/drawing/2014/main" id="{4E2935B9-967E-8548-A3F2-6AB74358DFAD}"/>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2/12</a:t>
              </a:r>
            </a:p>
          </p:txBody>
        </p:sp>
      </p:grpSp>
    </p:spTree>
    <p:extLst>
      <p:ext uri="{BB962C8B-B14F-4D97-AF65-F5344CB8AC3E}">
        <p14:creationId xmlns:p14="http://schemas.microsoft.com/office/powerpoint/2010/main" val="376935558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BC6A7-1607-9B35-90D7-0A0557A54CBF}"/>
              </a:ext>
            </a:extLst>
          </p:cNvPr>
          <p:cNvSpPr>
            <a:spLocks noGrp="1"/>
          </p:cNvSpPr>
          <p:nvPr>
            <p:ph type="title"/>
          </p:nvPr>
        </p:nvSpPr>
        <p:spPr>
          <a:xfrm>
            <a:off x="1066802" y="370828"/>
            <a:ext cx="10515600" cy="1325563"/>
          </a:xfrm>
        </p:spPr>
        <p:txBody>
          <a:bodyPr/>
          <a:lstStyle/>
          <a:p>
            <a:r>
              <a:rPr lang="en-US" dirty="0"/>
              <a:t>Vomiting 3</a:t>
            </a:r>
          </a:p>
        </p:txBody>
      </p:sp>
      <p:pic>
        <p:nvPicPr>
          <p:cNvPr id="3" name="Picture 2" descr="H+ and Cl- are lost from vomiting.">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2" y="0"/>
            <a:ext cx="10058395" cy="5659058"/>
          </a:xfrm>
          <a:prstGeom prst="rect">
            <a:avLst/>
          </a:prstGeom>
        </p:spPr>
      </p:pic>
      <p:pic>
        <p:nvPicPr>
          <p:cNvPr id="15" name="Picture 14">
            <a:hlinkClick r:id="" action="ppaction://hlinkshowjump?jump=firstslide"/>
            <a:extLst>
              <a:ext uri="{FF2B5EF4-FFF2-40B4-BE49-F238E27FC236}">
                <a16:creationId xmlns:a16="http://schemas.microsoft.com/office/drawing/2014/main" id="{5FB17D03-FB5F-4045-B447-2D28B35E9FD1}"/>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1185629" y="5693800"/>
            <a:ext cx="1730910" cy="1125092"/>
          </a:xfrm>
          <a:prstGeom prst="rect">
            <a:avLst/>
          </a:prstGeom>
        </p:spPr>
      </p:pic>
      <p:sp>
        <p:nvSpPr>
          <p:cNvPr id="14" name="TextBox 13">
            <a:extLst>
              <a:ext uri="{FF2B5EF4-FFF2-40B4-BE49-F238E27FC236}">
                <a16:creationId xmlns:a16="http://schemas.microsoft.com/office/drawing/2014/main" id="{C3B24D8B-256E-B145-BD73-6C7AC3D092AC}"/>
              </a:ext>
            </a:extLst>
          </p:cNvPr>
          <p:cNvSpPr txBox="1"/>
          <p:nvPr/>
        </p:nvSpPr>
        <p:spPr>
          <a:xfrm>
            <a:off x="2814715" y="6056291"/>
            <a:ext cx="2495235"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Parietal cell (stomach)</a:t>
            </a:r>
          </a:p>
        </p:txBody>
      </p:sp>
      <p:grpSp>
        <p:nvGrpSpPr>
          <p:cNvPr id="20" name="Group 19">
            <a:extLst>
              <a:ext uri="{FF2B5EF4-FFF2-40B4-BE49-F238E27FC236}">
                <a16:creationId xmlns:a16="http://schemas.microsoft.com/office/drawing/2014/main" id="{F86A5073-D9C9-B543-9E87-3D7CB8E75B09}"/>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21" name="Group 20">
              <a:extLst>
                <a:ext uri="{FF2B5EF4-FFF2-40B4-BE49-F238E27FC236}">
                  <a16:creationId xmlns:a16="http://schemas.microsoft.com/office/drawing/2014/main" id="{FC820007-9D37-4249-B68F-947212CBA1F4}"/>
                </a:ext>
              </a:extLst>
            </p:cNvPr>
            <p:cNvGrpSpPr/>
            <p:nvPr/>
          </p:nvGrpSpPr>
          <p:grpSpPr>
            <a:xfrm>
              <a:off x="7645430" y="5934897"/>
              <a:ext cx="2113129" cy="630021"/>
              <a:chOff x="3784845" y="5934897"/>
              <a:chExt cx="2113129" cy="630021"/>
            </a:xfrm>
          </p:grpSpPr>
          <p:sp>
            <p:nvSpPr>
              <p:cNvPr id="23" name="Right Arrow 22">
                <a:hlinkClick r:id="" action="ppaction://hlinkshowjump?jump=nextslide"/>
                <a:extLst>
                  <a:ext uri="{FF2B5EF4-FFF2-40B4-BE49-F238E27FC236}">
                    <a16:creationId xmlns:a16="http://schemas.microsoft.com/office/drawing/2014/main" id="{9BF506A3-1070-D745-9AAC-D96970E5797E}"/>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4" name="Right Arrow 23">
                <a:hlinkClick r:id="" action="ppaction://hlinkshowjump?jump=previousslide"/>
                <a:extLst>
                  <a:ext uri="{FF2B5EF4-FFF2-40B4-BE49-F238E27FC236}">
                    <a16:creationId xmlns:a16="http://schemas.microsoft.com/office/drawing/2014/main" id="{B91A0654-604E-E04F-A101-BF53F520790D}"/>
                  </a:ext>
                </a:extLst>
              </p:cNvPr>
              <p:cNvSpPr/>
              <p:nvPr/>
            </p:nvSpPr>
            <p:spPr>
              <a:xfrm rot="10800000">
                <a:off x="3784845"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22" name="TextBox 21">
              <a:extLst>
                <a:ext uri="{FF2B5EF4-FFF2-40B4-BE49-F238E27FC236}">
                  <a16:creationId xmlns:a16="http://schemas.microsoft.com/office/drawing/2014/main" id="{3D02258E-4977-BA4F-AE06-3EC117525D25}"/>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3/12</a:t>
              </a:r>
            </a:p>
          </p:txBody>
        </p:sp>
      </p:grpSp>
    </p:spTree>
    <p:extLst>
      <p:ext uri="{BB962C8B-B14F-4D97-AF65-F5344CB8AC3E}">
        <p14:creationId xmlns:p14="http://schemas.microsoft.com/office/powerpoint/2010/main" val="121439356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AC15F-F9B9-58BD-7216-3BE9A7EFA066}"/>
              </a:ext>
            </a:extLst>
          </p:cNvPr>
          <p:cNvSpPr>
            <a:spLocks noGrp="1"/>
          </p:cNvSpPr>
          <p:nvPr>
            <p:ph type="title"/>
          </p:nvPr>
        </p:nvSpPr>
        <p:spPr>
          <a:xfrm>
            <a:off x="1066802" y="401598"/>
            <a:ext cx="10515600" cy="1325563"/>
          </a:xfrm>
        </p:spPr>
        <p:txBody>
          <a:bodyPr/>
          <a:lstStyle/>
          <a:p>
            <a:r>
              <a:rPr lang="en-US" dirty="0"/>
              <a:t>Vomiting 4</a:t>
            </a:r>
          </a:p>
        </p:txBody>
      </p:sp>
      <p:pic>
        <p:nvPicPr>
          <p:cNvPr id="3" name="Picture 2" descr="The carbonic anhydrase reaction occurs in the parietal cell and HCO3- and H+ are formed.">
            <a:extLst>
              <a:ext uri="{FF2B5EF4-FFF2-40B4-BE49-F238E27FC236}">
                <a16:creationId xmlns:a16="http://schemas.microsoft.com/office/drawing/2014/main" id="{3609CE00-9AF9-0D4F-BA2A-158A2D87B411}"/>
              </a:ext>
            </a:extLst>
          </p:cNvPr>
          <p:cNvPicPr>
            <a:picLocks noChangeAspect="1"/>
          </p:cNvPicPr>
          <p:nvPr/>
        </p:nvPicPr>
        <p:blipFill>
          <a:blip r:embed="rId3"/>
          <a:srcRect/>
          <a:stretch/>
        </p:blipFill>
        <p:spPr>
          <a:xfrm>
            <a:off x="1066802" y="-1"/>
            <a:ext cx="10058394" cy="5659058"/>
          </a:xfrm>
          <a:prstGeom prst="rect">
            <a:avLst/>
          </a:prstGeom>
        </p:spPr>
      </p:pic>
      <p:pic>
        <p:nvPicPr>
          <p:cNvPr id="15" name="Picture 14">
            <a:hlinkClick r:id="" action="ppaction://hlinkshowjump?jump=firstslide"/>
            <a:extLst>
              <a:ext uri="{FF2B5EF4-FFF2-40B4-BE49-F238E27FC236}">
                <a16:creationId xmlns:a16="http://schemas.microsoft.com/office/drawing/2014/main" id="{1AA325DB-2F76-9845-9DAA-9B17F485FE89}"/>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1185629" y="5693800"/>
            <a:ext cx="1730910" cy="1125092"/>
          </a:xfrm>
          <a:prstGeom prst="rect">
            <a:avLst/>
          </a:prstGeom>
        </p:spPr>
      </p:pic>
      <p:sp>
        <p:nvSpPr>
          <p:cNvPr id="14" name="TextBox 13">
            <a:extLst>
              <a:ext uri="{FF2B5EF4-FFF2-40B4-BE49-F238E27FC236}">
                <a16:creationId xmlns:a16="http://schemas.microsoft.com/office/drawing/2014/main" id="{947D9AD5-D704-9048-87CA-67D886529457}"/>
              </a:ext>
            </a:extLst>
          </p:cNvPr>
          <p:cNvSpPr txBox="1"/>
          <p:nvPr/>
        </p:nvSpPr>
        <p:spPr>
          <a:xfrm>
            <a:off x="2814715" y="6056291"/>
            <a:ext cx="2495235"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Parietal cell (stomach)</a:t>
            </a:r>
          </a:p>
        </p:txBody>
      </p:sp>
      <p:grpSp>
        <p:nvGrpSpPr>
          <p:cNvPr id="12" name="Group 11">
            <a:extLst>
              <a:ext uri="{FF2B5EF4-FFF2-40B4-BE49-F238E27FC236}">
                <a16:creationId xmlns:a16="http://schemas.microsoft.com/office/drawing/2014/main" id="{5F028D96-3C85-F74F-8800-FD64C9A3C1B6}"/>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16" name="Group 15">
              <a:extLst>
                <a:ext uri="{FF2B5EF4-FFF2-40B4-BE49-F238E27FC236}">
                  <a16:creationId xmlns:a16="http://schemas.microsoft.com/office/drawing/2014/main" id="{27C58CAC-DF6D-154B-90B9-D291FD7CD821}"/>
                </a:ext>
              </a:extLst>
            </p:cNvPr>
            <p:cNvGrpSpPr/>
            <p:nvPr/>
          </p:nvGrpSpPr>
          <p:grpSpPr>
            <a:xfrm>
              <a:off x="7645430" y="5934897"/>
              <a:ext cx="2113129" cy="630021"/>
              <a:chOff x="3784845" y="5934897"/>
              <a:chExt cx="2113129" cy="630021"/>
            </a:xfrm>
          </p:grpSpPr>
          <p:sp>
            <p:nvSpPr>
              <p:cNvPr id="18" name="Right Arrow 17">
                <a:hlinkClick r:id="" action="ppaction://hlinkshowjump?jump=nextslide"/>
                <a:extLst>
                  <a:ext uri="{FF2B5EF4-FFF2-40B4-BE49-F238E27FC236}">
                    <a16:creationId xmlns:a16="http://schemas.microsoft.com/office/drawing/2014/main" id="{162441D3-CE35-8545-BC2E-27EE898CF625}"/>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9" name="Right Arrow 18">
                <a:hlinkClick r:id="" action="ppaction://hlinkshowjump?jump=previousslide"/>
                <a:extLst>
                  <a:ext uri="{FF2B5EF4-FFF2-40B4-BE49-F238E27FC236}">
                    <a16:creationId xmlns:a16="http://schemas.microsoft.com/office/drawing/2014/main" id="{9BD223EB-F042-E44F-A462-2CEF617CFDDC}"/>
                  </a:ext>
                </a:extLst>
              </p:cNvPr>
              <p:cNvSpPr/>
              <p:nvPr/>
            </p:nvSpPr>
            <p:spPr>
              <a:xfrm rot="10800000">
                <a:off x="3784845"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7" name="TextBox 16">
              <a:extLst>
                <a:ext uri="{FF2B5EF4-FFF2-40B4-BE49-F238E27FC236}">
                  <a16:creationId xmlns:a16="http://schemas.microsoft.com/office/drawing/2014/main" id="{2F15D82B-858E-C649-A944-113342B9D5AA}"/>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4/12</a:t>
              </a:r>
            </a:p>
          </p:txBody>
        </p:sp>
      </p:grpSp>
    </p:spTree>
    <p:extLst>
      <p:ext uri="{BB962C8B-B14F-4D97-AF65-F5344CB8AC3E}">
        <p14:creationId xmlns:p14="http://schemas.microsoft.com/office/powerpoint/2010/main" val="365283741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ABBB7-0362-2847-1883-903329AD016C}"/>
              </a:ext>
            </a:extLst>
          </p:cNvPr>
          <p:cNvSpPr>
            <a:spLocks noGrp="1"/>
          </p:cNvSpPr>
          <p:nvPr>
            <p:ph type="title"/>
          </p:nvPr>
        </p:nvSpPr>
        <p:spPr>
          <a:xfrm>
            <a:off x="1066801" y="401598"/>
            <a:ext cx="10515600" cy="1325563"/>
          </a:xfrm>
        </p:spPr>
        <p:txBody>
          <a:bodyPr/>
          <a:lstStyle/>
          <a:p>
            <a:r>
              <a:rPr lang="en-US" dirty="0"/>
              <a:t>Vomiting 5</a:t>
            </a:r>
          </a:p>
        </p:txBody>
      </p:sp>
      <p:pic>
        <p:nvPicPr>
          <p:cNvPr id="3" name="Picture 2">
            <a:extLst>
              <a:ext uri="{FF2B5EF4-FFF2-40B4-BE49-F238E27FC236}">
                <a16:creationId xmlns:a16="http://schemas.microsoft.com/office/drawing/2014/main" id="{3609CE00-9AF9-0D4F-BA2A-158A2D87B411}"/>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1066803" y="-1"/>
            <a:ext cx="10058395" cy="5659058"/>
          </a:xfrm>
          <a:prstGeom prst="rect">
            <a:avLst/>
          </a:prstGeom>
        </p:spPr>
      </p:pic>
      <p:pic>
        <p:nvPicPr>
          <p:cNvPr id="14" name="Picture 13" descr="HCO3- is absorbed into the blood in exchange for the movement of Cl- into the parietal cell.">
            <a:extLst>
              <a:ext uri="{FF2B5EF4-FFF2-40B4-BE49-F238E27FC236}">
                <a16:creationId xmlns:a16="http://schemas.microsoft.com/office/drawing/2014/main" id="{42EAD453-C07E-3F4B-81FB-120FA8745EC6}"/>
              </a:ext>
            </a:extLst>
          </p:cNvPr>
          <p:cNvPicPr>
            <a:picLocks noChangeAspect="1"/>
          </p:cNvPicPr>
          <p:nvPr/>
        </p:nvPicPr>
        <p:blipFill>
          <a:blip r:embed="rId3"/>
          <a:srcRect/>
          <a:stretch/>
        </p:blipFill>
        <p:spPr>
          <a:xfrm>
            <a:off x="1066805" y="1"/>
            <a:ext cx="10058394" cy="5659057"/>
          </a:xfrm>
          <a:prstGeom prst="rect">
            <a:avLst/>
          </a:prstGeom>
        </p:spPr>
      </p:pic>
      <p:pic>
        <p:nvPicPr>
          <p:cNvPr id="16" name="Picture 15">
            <a:hlinkClick r:id="" action="ppaction://hlinkshowjump?jump=firstslide"/>
            <a:extLst>
              <a:ext uri="{FF2B5EF4-FFF2-40B4-BE49-F238E27FC236}">
                <a16:creationId xmlns:a16="http://schemas.microsoft.com/office/drawing/2014/main" id="{0DFB2F96-6AFF-C14F-857A-D17A2CE7C5CB}"/>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1185629" y="5693800"/>
            <a:ext cx="1730910" cy="1125092"/>
          </a:xfrm>
          <a:prstGeom prst="rect">
            <a:avLst/>
          </a:prstGeom>
        </p:spPr>
      </p:pic>
      <p:sp>
        <p:nvSpPr>
          <p:cNvPr id="15" name="TextBox 14">
            <a:extLst>
              <a:ext uri="{FF2B5EF4-FFF2-40B4-BE49-F238E27FC236}">
                <a16:creationId xmlns:a16="http://schemas.microsoft.com/office/drawing/2014/main" id="{DD0037FC-D8B7-0945-AC1B-E879F6C0F768}"/>
              </a:ext>
            </a:extLst>
          </p:cNvPr>
          <p:cNvSpPr txBox="1"/>
          <p:nvPr/>
        </p:nvSpPr>
        <p:spPr>
          <a:xfrm>
            <a:off x="2814715" y="6056291"/>
            <a:ext cx="2495235"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Parietal cell (stomach)</a:t>
            </a:r>
          </a:p>
        </p:txBody>
      </p:sp>
      <p:grpSp>
        <p:nvGrpSpPr>
          <p:cNvPr id="12" name="Group 11">
            <a:extLst>
              <a:ext uri="{FF2B5EF4-FFF2-40B4-BE49-F238E27FC236}">
                <a16:creationId xmlns:a16="http://schemas.microsoft.com/office/drawing/2014/main" id="{65D31A80-BBB7-1049-B61D-4075278A0312}"/>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17" name="Group 16">
              <a:extLst>
                <a:ext uri="{FF2B5EF4-FFF2-40B4-BE49-F238E27FC236}">
                  <a16:creationId xmlns:a16="http://schemas.microsoft.com/office/drawing/2014/main" id="{1773F72C-A1DD-3440-A708-8BE25EEC8E32}"/>
                </a:ext>
              </a:extLst>
            </p:cNvPr>
            <p:cNvGrpSpPr/>
            <p:nvPr/>
          </p:nvGrpSpPr>
          <p:grpSpPr>
            <a:xfrm>
              <a:off x="7645430" y="5934897"/>
              <a:ext cx="2113129" cy="630021"/>
              <a:chOff x="3784845" y="5934897"/>
              <a:chExt cx="2113129" cy="630021"/>
            </a:xfrm>
          </p:grpSpPr>
          <p:sp>
            <p:nvSpPr>
              <p:cNvPr id="19" name="Right Arrow 18">
                <a:hlinkClick r:id="" action="ppaction://hlinkshowjump?jump=nextslide"/>
                <a:extLst>
                  <a:ext uri="{FF2B5EF4-FFF2-40B4-BE49-F238E27FC236}">
                    <a16:creationId xmlns:a16="http://schemas.microsoft.com/office/drawing/2014/main" id="{A54996B4-B25F-B846-9449-CFDAFCB92F90}"/>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0" name="Right Arrow 19">
                <a:hlinkClick r:id="" action="ppaction://hlinkshowjump?jump=previousslide"/>
                <a:extLst>
                  <a:ext uri="{FF2B5EF4-FFF2-40B4-BE49-F238E27FC236}">
                    <a16:creationId xmlns:a16="http://schemas.microsoft.com/office/drawing/2014/main" id="{7EA56032-7E19-4A41-831C-7B60A6A6E65A}"/>
                  </a:ext>
                </a:extLst>
              </p:cNvPr>
              <p:cNvSpPr/>
              <p:nvPr/>
            </p:nvSpPr>
            <p:spPr>
              <a:xfrm rot="10800000">
                <a:off x="3784845"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8" name="TextBox 17">
              <a:extLst>
                <a:ext uri="{FF2B5EF4-FFF2-40B4-BE49-F238E27FC236}">
                  <a16:creationId xmlns:a16="http://schemas.microsoft.com/office/drawing/2014/main" id="{B06110DB-C979-DF42-B35E-28339E30EA6A}"/>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5/12</a:t>
              </a:r>
            </a:p>
          </p:txBody>
        </p:sp>
      </p:grpSp>
    </p:spTree>
    <p:extLst>
      <p:ext uri="{BB962C8B-B14F-4D97-AF65-F5344CB8AC3E}">
        <p14:creationId xmlns:p14="http://schemas.microsoft.com/office/powerpoint/2010/main" val="255123486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8ECCA-648D-7689-0274-5DD9377FE639}"/>
              </a:ext>
            </a:extLst>
          </p:cNvPr>
          <p:cNvSpPr>
            <a:spLocks noGrp="1"/>
          </p:cNvSpPr>
          <p:nvPr>
            <p:ph type="title"/>
          </p:nvPr>
        </p:nvSpPr>
        <p:spPr>
          <a:xfrm>
            <a:off x="1062117" y="401598"/>
            <a:ext cx="10515600" cy="1325563"/>
          </a:xfrm>
        </p:spPr>
        <p:txBody>
          <a:bodyPr/>
          <a:lstStyle/>
          <a:p>
            <a:r>
              <a:rPr lang="en-US" dirty="0"/>
              <a:t>Vomiting 6</a:t>
            </a:r>
          </a:p>
        </p:txBody>
      </p:sp>
      <p:pic>
        <p:nvPicPr>
          <p:cNvPr id="3" name="Picture 2">
            <a:extLst>
              <a:ext uri="{FF2B5EF4-FFF2-40B4-BE49-F238E27FC236}">
                <a16:creationId xmlns:a16="http://schemas.microsoft.com/office/drawing/2014/main" id="{3609CE00-9AF9-0D4F-BA2A-158A2D87B411}"/>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1066803" y="-1"/>
            <a:ext cx="10058395" cy="5659058"/>
          </a:xfrm>
          <a:prstGeom prst="rect">
            <a:avLst/>
          </a:prstGeom>
        </p:spPr>
      </p:pic>
      <p:pic>
        <p:nvPicPr>
          <p:cNvPr id="14" name="Picture 13" descr="The blood pH increases slightly (represented by a pH of 7.47).">
            <a:extLst>
              <a:ext uri="{FF2B5EF4-FFF2-40B4-BE49-F238E27FC236}">
                <a16:creationId xmlns:a16="http://schemas.microsoft.com/office/drawing/2014/main" id="{42EAD453-C07E-3F4B-81FB-120FA8745EC6}"/>
              </a:ext>
            </a:extLst>
          </p:cNvPr>
          <p:cNvPicPr>
            <a:picLocks noChangeAspect="1"/>
          </p:cNvPicPr>
          <p:nvPr/>
        </p:nvPicPr>
        <p:blipFill>
          <a:blip r:embed="rId3"/>
          <a:srcRect/>
          <a:stretch/>
        </p:blipFill>
        <p:spPr>
          <a:xfrm>
            <a:off x="1066806" y="1"/>
            <a:ext cx="10058392" cy="5659057"/>
          </a:xfrm>
          <a:prstGeom prst="rect">
            <a:avLst/>
          </a:prstGeom>
        </p:spPr>
      </p:pic>
      <p:pic>
        <p:nvPicPr>
          <p:cNvPr id="16" name="Picture 15">
            <a:hlinkClick r:id="" action="ppaction://hlinkshowjump?jump=firstslide"/>
            <a:extLst>
              <a:ext uri="{FF2B5EF4-FFF2-40B4-BE49-F238E27FC236}">
                <a16:creationId xmlns:a16="http://schemas.microsoft.com/office/drawing/2014/main" id="{0DFB2F96-6AFF-C14F-857A-D17A2CE7C5CB}"/>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1185629" y="5693800"/>
            <a:ext cx="1730910" cy="1125092"/>
          </a:xfrm>
          <a:prstGeom prst="rect">
            <a:avLst/>
          </a:prstGeom>
        </p:spPr>
      </p:pic>
      <p:sp>
        <p:nvSpPr>
          <p:cNvPr id="15" name="TextBox 14">
            <a:extLst>
              <a:ext uri="{FF2B5EF4-FFF2-40B4-BE49-F238E27FC236}">
                <a16:creationId xmlns:a16="http://schemas.microsoft.com/office/drawing/2014/main" id="{DD0037FC-D8B7-0945-AC1B-E879F6C0F768}"/>
              </a:ext>
            </a:extLst>
          </p:cNvPr>
          <p:cNvSpPr txBox="1"/>
          <p:nvPr/>
        </p:nvSpPr>
        <p:spPr>
          <a:xfrm>
            <a:off x="2814715" y="6056291"/>
            <a:ext cx="2495235"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Parietal cell (stomach)</a:t>
            </a:r>
          </a:p>
        </p:txBody>
      </p:sp>
      <p:grpSp>
        <p:nvGrpSpPr>
          <p:cNvPr id="12" name="Group 11">
            <a:extLst>
              <a:ext uri="{FF2B5EF4-FFF2-40B4-BE49-F238E27FC236}">
                <a16:creationId xmlns:a16="http://schemas.microsoft.com/office/drawing/2014/main" id="{40230252-D2B1-7442-861D-11D6499C4900}"/>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17" name="Group 16">
              <a:extLst>
                <a:ext uri="{FF2B5EF4-FFF2-40B4-BE49-F238E27FC236}">
                  <a16:creationId xmlns:a16="http://schemas.microsoft.com/office/drawing/2014/main" id="{2D879F13-C14D-AD49-B8AE-2DC986E281BA}"/>
                </a:ext>
              </a:extLst>
            </p:cNvPr>
            <p:cNvGrpSpPr/>
            <p:nvPr/>
          </p:nvGrpSpPr>
          <p:grpSpPr>
            <a:xfrm>
              <a:off x="7645430" y="5934897"/>
              <a:ext cx="2113129" cy="630021"/>
              <a:chOff x="3784845" y="5934897"/>
              <a:chExt cx="2113129" cy="630021"/>
            </a:xfrm>
          </p:grpSpPr>
          <p:sp>
            <p:nvSpPr>
              <p:cNvPr id="19" name="Right Arrow 18">
                <a:hlinkClick r:id="" action="ppaction://hlinkshowjump?jump=nextslide"/>
                <a:extLst>
                  <a:ext uri="{FF2B5EF4-FFF2-40B4-BE49-F238E27FC236}">
                    <a16:creationId xmlns:a16="http://schemas.microsoft.com/office/drawing/2014/main" id="{89118E1A-FBA2-6E4A-A599-A2D2491EAB8F}"/>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0" name="Right Arrow 19">
                <a:hlinkClick r:id="" action="ppaction://hlinkshowjump?jump=previousslide"/>
                <a:extLst>
                  <a:ext uri="{FF2B5EF4-FFF2-40B4-BE49-F238E27FC236}">
                    <a16:creationId xmlns:a16="http://schemas.microsoft.com/office/drawing/2014/main" id="{38983492-5690-2047-8225-25B750B3750B}"/>
                  </a:ext>
                </a:extLst>
              </p:cNvPr>
              <p:cNvSpPr/>
              <p:nvPr/>
            </p:nvSpPr>
            <p:spPr>
              <a:xfrm rot="10800000">
                <a:off x="3784845"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8" name="TextBox 17">
              <a:extLst>
                <a:ext uri="{FF2B5EF4-FFF2-40B4-BE49-F238E27FC236}">
                  <a16:creationId xmlns:a16="http://schemas.microsoft.com/office/drawing/2014/main" id="{8E41A4EB-0B14-694B-817A-725EC2F73330}"/>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6/12</a:t>
              </a:r>
            </a:p>
          </p:txBody>
        </p:sp>
      </p:grpSp>
    </p:spTree>
    <p:extLst>
      <p:ext uri="{BB962C8B-B14F-4D97-AF65-F5344CB8AC3E}">
        <p14:creationId xmlns:p14="http://schemas.microsoft.com/office/powerpoint/2010/main" val="417768757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14E15-22B6-97D4-876C-D568202E9AEE}"/>
              </a:ext>
            </a:extLst>
          </p:cNvPr>
          <p:cNvSpPr>
            <a:spLocks noGrp="1"/>
          </p:cNvSpPr>
          <p:nvPr>
            <p:ph type="title"/>
          </p:nvPr>
        </p:nvSpPr>
        <p:spPr>
          <a:xfrm>
            <a:off x="1066801" y="370828"/>
            <a:ext cx="10515600" cy="1325563"/>
          </a:xfrm>
        </p:spPr>
        <p:txBody>
          <a:bodyPr/>
          <a:lstStyle/>
          <a:p>
            <a:r>
              <a:rPr lang="en-US" dirty="0"/>
              <a:t>Vomiting 7</a:t>
            </a:r>
          </a:p>
        </p:txBody>
      </p:sp>
      <p:pic>
        <p:nvPicPr>
          <p:cNvPr id="3" name="Picture 2">
            <a:extLst>
              <a:ext uri="{FF2B5EF4-FFF2-40B4-BE49-F238E27FC236}">
                <a16:creationId xmlns:a16="http://schemas.microsoft.com/office/drawing/2014/main" id="{3609CE00-9AF9-0D4F-BA2A-158A2D87B411}"/>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1066803" y="-1"/>
            <a:ext cx="10058395" cy="5659058"/>
          </a:xfrm>
          <a:prstGeom prst="rect">
            <a:avLst/>
          </a:prstGeom>
        </p:spPr>
      </p:pic>
      <p:pic>
        <p:nvPicPr>
          <p:cNvPr id="14" name="Picture 13">
            <a:extLst>
              <a:ext uri="{FF2B5EF4-FFF2-40B4-BE49-F238E27FC236}">
                <a16:creationId xmlns:a16="http://schemas.microsoft.com/office/drawing/2014/main" id="{42EAD453-C07E-3F4B-81FB-120FA8745EC6}"/>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1066805" y="1"/>
            <a:ext cx="10058394" cy="5659057"/>
          </a:xfrm>
          <a:prstGeom prst="rect">
            <a:avLst/>
          </a:prstGeom>
        </p:spPr>
      </p:pic>
      <p:pic>
        <p:nvPicPr>
          <p:cNvPr id="17" name="Picture 16" descr="H+ and Cl- are continually secreted from the parietal cell into the stomach lumen and lost from vomiting.">
            <a:extLst>
              <a:ext uri="{FF2B5EF4-FFF2-40B4-BE49-F238E27FC236}">
                <a16:creationId xmlns:a16="http://schemas.microsoft.com/office/drawing/2014/main" id="{1D4B728B-7C7F-724B-B8E9-C683C5765ED3}"/>
              </a:ext>
            </a:extLst>
          </p:cNvPr>
          <p:cNvPicPr>
            <a:picLocks noChangeAspect="1"/>
          </p:cNvPicPr>
          <p:nvPr/>
        </p:nvPicPr>
        <p:blipFill>
          <a:blip r:embed="rId4"/>
          <a:srcRect/>
          <a:stretch/>
        </p:blipFill>
        <p:spPr>
          <a:xfrm>
            <a:off x="1066807" y="0"/>
            <a:ext cx="10058392" cy="5659056"/>
          </a:xfrm>
          <a:prstGeom prst="rect">
            <a:avLst/>
          </a:prstGeom>
        </p:spPr>
      </p:pic>
      <p:pic>
        <p:nvPicPr>
          <p:cNvPr id="18" name="Picture 17">
            <a:hlinkClick r:id="" action="ppaction://hlinkshowjump?jump=firstslide"/>
            <a:extLst>
              <a:ext uri="{FF2B5EF4-FFF2-40B4-BE49-F238E27FC236}">
                <a16:creationId xmlns:a16="http://schemas.microsoft.com/office/drawing/2014/main" id="{CCE588E0-9393-BB42-9E96-F530B2E5C6B1}"/>
              </a:ext>
              <a:ext uri="{C183D7F6-B498-43B3-948B-1728B52AA6E4}">
                <adec:decorative xmlns:adec="http://schemas.microsoft.com/office/drawing/2017/decorative" val="1"/>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185630" y="5693800"/>
            <a:ext cx="1730911" cy="1125092"/>
          </a:xfrm>
          <a:prstGeom prst="rect">
            <a:avLst/>
          </a:prstGeom>
        </p:spPr>
      </p:pic>
      <p:sp>
        <p:nvSpPr>
          <p:cNvPr id="15" name="TextBox 14">
            <a:extLst>
              <a:ext uri="{FF2B5EF4-FFF2-40B4-BE49-F238E27FC236}">
                <a16:creationId xmlns:a16="http://schemas.microsoft.com/office/drawing/2014/main" id="{67DED448-B314-4A4B-AFF7-506368251012}"/>
              </a:ext>
            </a:extLst>
          </p:cNvPr>
          <p:cNvSpPr txBox="1"/>
          <p:nvPr/>
        </p:nvSpPr>
        <p:spPr>
          <a:xfrm>
            <a:off x="2814715" y="6056291"/>
            <a:ext cx="2495235"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Parietal cell (stomach)</a:t>
            </a:r>
          </a:p>
        </p:txBody>
      </p:sp>
      <p:grpSp>
        <p:nvGrpSpPr>
          <p:cNvPr id="12" name="Group 11">
            <a:extLst>
              <a:ext uri="{FF2B5EF4-FFF2-40B4-BE49-F238E27FC236}">
                <a16:creationId xmlns:a16="http://schemas.microsoft.com/office/drawing/2014/main" id="{8A7373FC-DC97-B646-8ABF-6F1051454777}"/>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16" name="Group 15">
              <a:extLst>
                <a:ext uri="{FF2B5EF4-FFF2-40B4-BE49-F238E27FC236}">
                  <a16:creationId xmlns:a16="http://schemas.microsoft.com/office/drawing/2014/main" id="{600F53C3-6662-774B-A46E-6C54CB783EB6}"/>
                </a:ext>
              </a:extLst>
            </p:cNvPr>
            <p:cNvGrpSpPr/>
            <p:nvPr/>
          </p:nvGrpSpPr>
          <p:grpSpPr>
            <a:xfrm>
              <a:off x="7645430" y="5934897"/>
              <a:ext cx="2113129" cy="630021"/>
              <a:chOff x="3784845" y="5934897"/>
              <a:chExt cx="2113129" cy="630021"/>
            </a:xfrm>
          </p:grpSpPr>
          <p:sp>
            <p:nvSpPr>
              <p:cNvPr id="20" name="Right Arrow 19">
                <a:hlinkClick r:id="" action="ppaction://hlinkshowjump?jump=nextslide"/>
                <a:extLst>
                  <a:ext uri="{FF2B5EF4-FFF2-40B4-BE49-F238E27FC236}">
                    <a16:creationId xmlns:a16="http://schemas.microsoft.com/office/drawing/2014/main" id="{4BEA4349-1B79-314E-8169-68277EB58B58}"/>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1" name="Right Arrow 20">
                <a:hlinkClick r:id="" action="ppaction://hlinkshowjump?jump=previousslide"/>
                <a:extLst>
                  <a:ext uri="{FF2B5EF4-FFF2-40B4-BE49-F238E27FC236}">
                    <a16:creationId xmlns:a16="http://schemas.microsoft.com/office/drawing/2014/main" id="{96F4E770-1524-0F4E-B9C9-5B726B51897E}"/>
                  </a:ext>
                </a:extLst>
              </p:cNvPr>
              <p:cNvSpPr/>
              <p:nvPr/>
            </p:nvSpPr>
            <p:spPr>
              <a:xfrm rot="10800000">
                <a:off x="3784845"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9" name="TextBox 18">
              <a:extLst>
                <a:ext uri="{FF2B5EF4-FFF2-40B4-BE49-F238E27FC236}">
                  <a16:creationId xmlns:a16="http://schemas.microsoft.com/office/drawing/2014/main" id="{37F719B2-4A5F-5C4A-9E45-E0C2C60DA61E}"/>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7/12</a:t>
              </a:r>
            </a:p>
          </p:txBody>
        </p:sp>
      </p:grpSp>
    </p:spTree>
    <p:extLst>
      <p:ext uri="{BB962C8B-B14F-4D97-AF65-F5344CB8AC3E}">
        <p14:creationId xmlns:p14="http://schemas.microsoft.com/office/powerpoint/2010/main" val="35770788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4D707-3230-381B-5796-12AED45DC8DD}"/>
              </a:ext>
            </a:extLst>
          </p:cNvPr>
          <p:cNvSpPr>
            <a:spLocks noGrp="1"/>
          </p:cNvSpPr>
          <p:nvPr>
            <p:ph type="title"/>
          </p:nvPr>
        </p:nvSpPr>
        <p:spPr>
          <a:xfrm>
            <a:off x="1073221" y="401598"/>
            <a:ext cx="10515600" cy="1325563"/>
          </a:xfrm>
        </p:spPr>
        <p:txBody>
          <a:bodyPr/>
          <a:lstStyle/>
          <a:p>
            <a:r>
              <a:rPr lang="en-US" dirty="0"/>
              <a:t>Vomiting 8</a:t>
            </a:r>
          </a:p>
        </p:txBody>
      </p:sp>
      <p:pic>
        <p:nvPicPr>
          <p:cNvPr id="3" name="Picture 2">
            <a:extLst>
              <a:ext uri="{FF2B5EF4-FFF2-40B4-BE49-F238E27FC236}">
                <a16:creationId xmlns:a16="http://schemas.microsoft.com/office/drawing/2014/main" id="{3609CE00-9AF9-0D4F-BA2A-158A2D87B411}"/>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1066803" y="-1"/>
            <a:ext cx="10058395" cy="5659058"/>
          </a:xfrm>
          <a:prstGeom prst="rect">
            <a:avLst/>
          </a:prstGeom>
        </p:spPr>
      </p:pic>
      <p:pic>
        <p:nvPicPr>
          <p:cNvPr id="14" name="Picture 13">
            <a:extLst>
              <a:ext uri="{FF2B5EF4-FFF2-40B4-BE49-F238E27FC236}">
                <a16:creationId xmlns:a16="http://schemas.microsoft.com/office/drawing/2014/main" id="{42EAD453-C07E-3F4B-81FB-120FA8745EC6}"/>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1066806" y="1"/>
            <a:ext cx="10058392" cy="5659057"/>
          </a:xfrm>
          <a:prstGeom prst="rect">
            <a:avLst/>
          </a:prstGeom>
        </p:spPr>
      </p:pic>
      <p:pic>
        <p:nvPicPr>
          <p:cNvPr id="15" name="Picture 14" descr="The carbonic anhydrase reaction continues in the parietal cell.">
            <a:extLst>
              <a:ext uri="{FF2B5EF4-FFF2-40B4-BE49-F238E27FC236}">
                <a16:creationId xmlns:a16="http://schemas.microsoft.com/office/drawing/2014/main" id="{AA8C5AAF-AD63-7B4E-A6BB-77DC00661EC1}"/>
              </a:ext>
            </a:extLst>
          </p:cNvPr>
          <p:cNvPicPr>
            <a:picLocks noChangeAspect="1"/>
          </p:cNvPicPr>
          <p:nvPr/>
        </p:nvPicPr>
        <p:blipFill>
          <a:blip r:embed="rId4"/>
          <a:srcRect/>
          <a:stretch/>
        </p:blipFill>
        <p:spPr>
          <a:xfrm>
            <a:off x="1066806" y="0"/>
            <a:ext cx="10058390" cy="5659056"/>
          </a:xfrm>
          <a:prstGeom prst="rect">
            <a:avLst/>
          </a:prstGeom>
        </p:spPr>
      </p:pic>
      <p:pic>
        <p:nvPicPr>
          <p:cNvPr id="16" name="Picture 15">
            <a:hlinkClick r:id="" action="ppaction://hlinkshowjump?jump=firstslide"/>
            <a:extLst>
              <a:ext uri="{FF2B5EF4-FFF2-40B4-BE49-F238E27FC236}">
                <a16:creationId xmlns:a16="http://schemas.microsoft.com/office/drawing/2014/main" id="{F4254109-FC1D-4343-BE3C-0B7A881A1831}"/>
              </a:ext>
              <a:ext uri="{C183D7F6-B498-43B3-948B-1728B52AA6E4}">
                <adec:decorative xmlns:adec="http://schemas.microsoft.com/office/drawing/2017/decorative" val="1"/>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185630" y="5693800"/>
            <a:ext cx="1730911" cy="1125092"/>
          </a:xfrm>
          <a:prstGeom prst="rect">
            <a:avLst/>
          </a:prstGeom>
        </p:spPr>
      </p:pic>
      <p:sp>
        <p:nvSpPr>
          <p:cNvPr id="17" name="TextBox 16">
            <a:extLst>
              <a:ext uri="{FF2B5EF4-FFF2-40B4-BE49-F238E27FC236}">
                <a16:creationId xmlns:a16="http://schemas.microsoft.com/office/drawing/2014/main" id="{DCFD363A-9933-A049-8EAE-CDAE32B25775}"/>
              </a:ext>
            </a:extLst>
          </p:cNvPr>
          <p:cNvSpPr txBox="1"/>
          <p:nvPr/>
        </p:nvSpPr>
        <p:spPr>
          <a:xfrm>
            <a:off x="2814715" y="6056291"/>
            <a:ext cx="2495235"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Parietal cell (stomach)</a:t>
            </a:r>
          </a:p>
        </p:txBody>
      </p:sp>
      <p:grpSp>
        <p:nvGrpSpPr>
          <p:cNvPr id="12" name="Group 11">
            <a:extLst>
              <a:ext uri="{FF2B5EF4-FFF2-40B4-BE49-F238E27FC236}">
                <a16:creationId xmlns:a16="http://schemas.microsoft.com/office/drawing/2014/main" id="{EE85A114-B5C9-184A-9FF4-EBC90FFD4355}"/>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18" name="Group 17">
              <a:extLst>
                <a:ext uri="{FF2B5EF4-FFF2-40B4-BE49-F238E27FC236}">
                  <a16:creationId xmlns:a16="http://schemas.microsoft.com/office/drawing/2014/main" id="{CB0EA5D4-2E3B-0641-9EE9-C3449FE7D740}"/>
                </a:ext>
              </a:extLst>
            </p:cNvPr>
            <p:cNvGrpSpPr/>
            <p:nvPr/>
          </p:nvGrpSpPr>
          <p:grpSpPr>
            <a:xfrm>
              <a:off x="7645430" y="5934897"/>
              <a:ext cx="2113129" cy="630021"/>
              <a:chOff x="3784845" y="5934897"/>
              <a:chExt cx="2113129" cy="630021"/>
            </a:xfrm>
          </p:grpSpPr>
          <p:sp>
            <p:nvSpPr>
              <p:cNvPr id="20" name="Right Arrow 19">
                <a:hlinkClick r:id="" action="ppaction://hlinkshowjump?jump=nextslide"/>
                <a:extLst>
                  <a:ext uri="{FF2B5EF4-FFF2-40B4-BE49-F238E27FC236}">
                    <a16:creationId xmlns:a16="http://schemas.microsoft.com/office/drawing/2014/main" id="{6135D65F-347A-864A-B998-15D868D52B43}"/>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1" name="Right Arrow 20">
                <a:hlinkClick r:id="" action="ppaction://hlinkshowjump?jump=previousslide"/>
                <a:extLst>
                  <a:ext uri="{FF2B5EF4-FFF2-40B4-BE49-F238E27FC236}">
                    <a16:creationId xmlns:a16="http://schemas.microsoft.com/office/drawing/2014/main" id="{626D6D54-787A-6A4A-A136-2805F5842271}"/>
                  </a:ext>
                </a:extLst>
              </p:cNvPr>
              <p:cNvSpPr/>
              <p:nvPr/>
            </p:nvSpPr>
            <p:spPr>
              <a:xfrm rot="10800000">
                <a:off x="3784845"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9" name="TextBox 18">
              <a:extLst>
                <a:ext uri="{FF2B5EF4-FFF2-40B4-BE49-F238E27FC236}">
                  <a16:creationId xmlns:a16="http://schemas.microsoft.com/office/drawing/2014/main" id="{93AEA844-7EE3-DA4C-B534-A88786973BB3}"/>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8/12</a:t>
              </a:r>
            </a:p>
          </p:txBody>
        </p:sp>
      </p:grpSp>
    </p:spTree>
    <p:extLst>
      <p:ext uri="{BB962C8B-B14F-4D97-AF65-F5344CB8AC3E}">
        <p14:creationId xmlns:p14="http://schemas.microsoft.com/office/powerpoint/2010/main" val="291903358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B6C99-123C-43AE-BDA4-A887DD57AE64}"/>
              </a:ext>
            </a:extLst>
          </p:cNvPr>
          <p:cNvSpPr>
            <a:spLocks noGrp="1"/>
          </p:cNvSpPr>
          <p:nvPr>
            <p:ph type="title"/>
          </p:nvPr>
        </p:nvSpPr>
        <p:spPr/>
        <p:txBody>
          <a:bodyPr/>
          <a:lstStyle/>
          <a:p>
            <a:r>
              <a:rPr lang="en-US" dirty="0"/>
              <a:t>Gino physical examination</a:t>
            </a:r>
          </a:p>
        </p:txBody>
      </p:sp>
      <p:sp>
        <p:nvSpPr>
          <p:cNvPr id="4" name="Content Placeholder 3">
            <a:extLst>
              <a:ext uri="{FF2B5EF4-FFF2-40B4-BE49-F238E27FC236}">
                <a16:creationId xmlns:a16="http://schemas.microsoft.com/office/drawing/2014/main" id="{D1551859-FF03-48E3-9E84-E8CDE211EFFE}"/>
              </a:ext>
            </a:extLst>
          </p:cNvPr>
          <p:cNvSpPr>
            <a:spLocks noGrp="1"/>
          </p:cNvSpPr>
          <p:nvPr>
            <p:ph sz="half" idx="1"/>
          </p:nvPr>
        </p:nvSpPr>
        <p:spPr/>
        <p:txBody>
          <a:bodyPr/>
          <a:lstStyle/>
          <a:p>
            <a:r>
              <a:rPr lang="en-US" dirty="0"/>
              <a:t>PE: QAR, muffled lung sounds</a:t>
            </a:r>
          </a:p>
          <a:p>
            <a:r>
              <a:rPr lang="en-US" dirty="0"/>
              <a:t>Thoracic radiographs: pleural effusion</a:t>
            </a:r>
          </a:p>
          <a:p>
            <a:r>
              <a:rPr lang="en-US" dirty="0"/>
              <a:t>Fluid analysis: red, opaque, TNCC 13,500/</a:t>
            </a:r>
            <a:r>
              <a:rPr lang="en-US" dirty="0">
                <a:latin typeface="Calibri" panose="020F0502020204030204" pitchFamily="34" charset="0"/>
                <a:cs typeface="Calibri" panose="020F0502020204030204" pitchFamily="34" charset="0"/>
              </a:rPr>
              <a:t>µ</a:t>
            </a:r>
            <a:r>
              <a:rPr lang="en-US" dirty="0"/>
              <a:t>L, HCT: 28%</a:t>
            </a:r>
          </a:p>
          <a:p>
            <a:endParaRPr lang="en-US" dirty="0"/>
          </a:p>
        </p:txBody>
      </p:sp>
      <p:pic>
        <p:nvPicPr>
          <p:cNvPr id="6" name="Picture 4" descr="This is a lateral thoracic radiograph with fluid in the chest.">
            <a:extLst>
              <a:ext uri="{FF2B5EF4-FFF2-40B4-BE49-F238E27FC236}">
                <a16:creationId xmlns:a16="http://schemas.microsoft.com/office/drawing/2014/main" id="{AED43BDF-3C0C-460A-87AB-C5F24D69466F}"/>
              </a:ext>
            </a:extLst>
          </p:cNvPr>
          <p:cNvPicPr>
            <a:picLocks noGrp="1" noChangeAspect="1" noChangeArrowheads="1"/>
          </p:cNvPicPr>
          <p:nvPr>
            <p:ph sz="half" idx="2"/>
          </p:nvPr>
        </p:nvPicPr>
        <p:blipFill rotWithShape="1">
          <a:blip r:embed="rId2" cstate="hqprint">
            <a:extLst>
              <a:ext uri="{28A0092B-C50C-407E-A947-70E740481C1C}">
                <a14:useLocalDpi xmlns:a14="http://schemas.microsoft.com/office/drawing/2010/main"/>
              </a:ext>
            </a:extLst>
          </a:blip>
          <a:srcRect/>
          <a:stretch/>
        </p:blipFill>
        <p:spPr bwMode="auto">
          <a:xfrm>
            <a:off x="6574422" y="1392640"/>
            <a:ext cx="4444502" cy="314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This is a syringe filled with blood-filled fluid drawn from the thoracic cavity.">
            <a:extLst>
              <a:ext uri="{FF2B5EF4-FFF2-40B4-BE49-F238E27FC236}">
                <a16:creationId xmlns:a16="http://schemas.microsoft.com/office/drawing/2014/main" id="{EE5C79CD-4DCE-4126-B491-F693CD0B7AD8}"/>
              </a:ext>
            </a:extLst>
          </p:cNvPr>
          <p:cNvPicPr>
            <a:picLocks noChangeAspect="1" noChangeArrowheads="1"/>
          </p:cNvPicPr>
          <p:nvPr/>
        </p:nvPicPr>
        <p:blipFill rotWithShape="1">
          <a:blip r:embed="rId3" cstate="hqprint">
            <a:extLst>
              <a:ext uri="{28A0092B-C50C-407E-A947-70E740481C1C}">
                <a14:useLocalDpi xmlns:a14="http://schemas.microsoft.com/office/drawing/2010/main"/>
              </a:ext>
            </a:extLst>
          </a:blip>
          <a:srcRect/>
          <a:stretch/>
        </p:blipFill>
        <p:spPr bwMode="auto">
          <a:xfrm>
            <a:off x="5422986" y="5155780"/>
            <a:ext cx="5595938" cy="13370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509822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5983A2-B7FB-919D-E0BC-704AB18310BE}"/>
              </a:ext>
            </a:extLst>
          </p:cNvPr>
          <p:cNvSpPr>
            <a:spLocks noGrp="1"/>
          </p:cNvSpPr>
          <p:nvPr>
            <p:ph type="title"/>
          </p:nvPr>
        </p:nvSpPr>
        <p:spPr>
          <a:xfrm>
            <a:off x="1066801" y="401598"/>
            <a:ext cx="10515600" cy="1325563"/>
          </a:xfrm>
        </p:spPr>
        <p:txBody>
          <a:bodyPr/>
          <a:lstStyle/>
          <a:p>
            <a:r>
              <a:rPr lang="en-US" dirty="0"/>
              <a:t>Vomiting 9</a:t>
            </a:r>
          </a:p>
        </p:txBody>
      </p:sp>
      <p:pic>
        <p:nvPicPr>
          <p:cNvPr id="15" name="Picture 14" descr="HCO3- is sent into the blood in exchange for Cl- into the parietal cell.  H+ and Cl- are secreted into the stomach lumen and lost via vomiting.">
            <a:extLst>
              <a:ext uri="{FF2B5EF4-FFF2-40B4-BE49-F238E27FC236}">
                <a16:creationId xmlns:a16="http://schemas.microsoft.com/office/drawing/2014/main" id="{B3B9EBE7-9D6F-A74E-873C-7FCB5A14B4D9}"/>
              </a:ext>
            </a:extLst>
          </p:cNvPr>
          <p:cNvPicPr>
            <a:picLocks noChangeAspect="1"/>
          </p:cNvPicPr>
          <p:nvPr/>
        </p:nvPicPr>
        <p:blipFill>
          <a:blip r:embed="rId2"/>
          <a:srcRect/>
          <a:stretch/>
        </p:blipFill>
        <p:spPr>
          <a:xfrm>
            <a:off x="1066801" y="2"/>
            <a:ext cx="10058390" cy="5659055"/>
          </a:xfrm>
          <a:prstGeom prst="rect">
            <a:avLst/>
          </a:prstGeom>
        </p:spPr>
      </p:pic>
      <p:pic>
        <p:nvPicPr>
          <p:cNvPr id="16" name="Picture 15">
            <a:hlinkClick r:id="" action="ppaction://hlinkshowjump?jump=firstslide"/>
            <a:extLst>
              <a:ext uri="{FF2B5EF4-FFF2-40B4-BE49-F238E27FC236}">
                <a16:creationId xmlns:a16="http://schemas.microsoft.com/office/drawing/2014/main" id="{68861EF9-DD99-1A49-BF9B-C9A80503A69D}"/>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85630" y="5693800"/>
            <a:ext cx="1730911" cy="1125092"/>
          </a:xfrm>
          <a:prstGeom prst="rect">
            <a:avLst/>
          </a:prstGeom>
        </p:spPr>
      </p:pic>
      <p:sp>
        <p:nvSpPr>
          <p:cNvPr id="14" name="TextBox 13">
            <a:extLst>
              <a:ext uri="{FF2B5EF4-FFF2-40B4-BE49-F238E27FC236}">
                <a16:creationId xmlns:a16="http://schemas.microsoft.com/office/drawing/2014/main" id="{5742E296-6126-C04A-B52E-67F0A74838D9}"/>
              </a:ext>
            </a:extLst>
          </p:cNvPr>
          <p:cNvSpPr txBox="1"/>
          <p:nvPr/>
        </p:nvSpPr>
        <p:spPr>
          <a:xfrm>
            <a:off x="2814715" y="6056291"/>
            <a:ext cx="2495235"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Parietal cell (stomach)</a:t>
            </a:r>
          </a:p>
        </p:txBody>
      </p:sp>
      <p:grpSp>
        <p:nvGrpSpPr>
          <p:cNvPr id="12" name="Group 11">
            <a:extLst>
              <a:ext uri="{FF2B5EF4-FFF2-40B4-BE49-F238E27FC236}">
                <a16:creationId xmlns:a16="http://schemas.microsoft.com/office/drawing/2014/main" id="{18B0A2FE-2F22-C74E-8683-4A1E75AFDE5A}"/>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17" name="Group 16">
              <a:extLst>
                <a:ext uri="{FF2B5EF4-FFF2-40B4-BE49-F238E27FC236}">
                  <a16:creationId xmlns:a16="http://schemas.microsoft.com/office/drawing/2014/main" id="{E4E3491E-481B-E740-801D-86529B83B2BD}"/>
                </a:ext>
              </a:extLst>
            </p:cNvPr>
            <p:cNvGrpSpPr/>
            <p:nvPr/>
          </p:nvGrpSpPr>
          <p:grpSpPr>
            <a:xfrm>
              <a:off x="7645430" y="5934897"/>
              <a:ext cx="2113129" cy="630021"/>
              <a:chOff x="3784845" y="5934897"/>
              <a:chExt cx="2113129" cy="630021"/>
            </a:xfrm>
          </p:grpSpPr>
          <p:sp>
            <p:nvSpPr>
              <p:cNvPr id="19" name="Right Arrow 18">
                <a:hlinkClick r:id="" action="ppaction://hlinkshowjump?jump=nextslide"/>
                <a:extLst>
                  <a:ext uri="{FF2B5EF4-FFF2-40B4-BE49-F238E27FC236}">
                    <a16:creationId xmlns:a16="http://schemas.microsoft.com/office/drawing/2014/main" id="{245CE1C7-B1CB-B24E-898D-DB7EC958C8F0}"/>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0" name="Right Arrow 19">
                <a:hlinkClick r:id="" action="ppaction://hlinkshowjump?jump=previousslide"/>
                <a:extLst>
                  <a:ext uri="{FF2B5EF4-FFF2-40B4-BE49-F238E27FC236}">
                    <a16:creationId xmlns:a16="http://schemas.microsoft.com/office/drawing/2014/main" id="{470C8E8D-4B9D-5B4D-B348-17D41DB7BEEC}"/>
                  </a:ext>
                </a:extLst>
              </p:cNvPr>
              <p:cNvSpPr/>
              <p:nvPr/>
            </p:nvSpPr>
            <p:spPr>
              <a:xfrm rot="10800000">
                <a:off x="3784845"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8" name="TextBox 17">
              <a:extLst>
                <a:ext uri="{FF2B5EF4-FFF2-40B4-BE49-F238E27FC236}">
                  <a16:creationId xmlns:a16="http://schemas.microsoft.com/office/drawing/2014/main" id="{7A610731-203A-D243-847F-26C3DA856CB9}"/>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9/12</a:t>
              </a:r>
            </a:p>
          </p:txBody>
        </p:sp>
      </p:grpSp>
    </p:spTree>
    <p:extLst>
      <p:ext uri="{BB962C8B-B14F-4D97-AF65-F5344CB8AC3E}">
        <p14:creationId xmlns:p14="http://schemas.microsoft.com/office/powerpoint/2010/main" val="421543818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413FF-B299-72E4-CA0D-5365F6F3DDCF}"/>
              </a:ext>
            </a:extLst>
          </p:cNvPr>
          <p:cNvSpPr>
            <a:spLocks noGrp="1"/>
          </p:cNvSpPr>
          <p:nvPr>
            <p:ph type="title"/>
          </p:nvPr>
        </p:nvSpPr>
        <p:spPr>
          <a:xfrm>
            <a:off x="1066802" y="401598"/>
            <a:ext cx="10515600" cy="1325563"/>
          </a:xfrm>
        </p:spPr>
        <p:txBody>
          <a:bodyPr/>
          <a:lstStyle/>
          <a:p>
            <a:r>
              <a:rPr lang="en-US" dirty="0"/>
              <a:t>Vomiting 10</a:t>
            </a:r>
          </a:p>
        </p:txBody>
      </p:sp>
      <p:pic>
        <p:nvPicPr>
          <p:cNvPr id="15" name="Picture 14" descr="The blood pH continues to rise as the disease cycle continues.  This elevation is represented by a blood pH of 7.52 in this image.">
            <a:extLst>
              <a:ext uri="{FF2B5EF4-FFF2-40B4-BE49-F238E27FC236}">
                <a16:creationId xmlns:a16="http://schemas.microsoft.com/office/drawing/2014/main" id="{B3B9EBE7-9D6F-A74E-873C-7FCB5A14B4D9}"/>
              </a:ext>
            </a:extLst>
          </p:cNvPr>
          <p:cNvPicPr>
            <a:picLocks noChangeAspect="1"/>
          </p:cNvPicPr>
          <p:nvPr/>
        </p:nvPicPr>
        <p:blipFill>
          <a:blip r:embed="rId2"/>
          <a:srcRect/>
          <a:stretch/>
        </p:blipFill>
        <p:spPr>
          <a:xfrm>
            <a:off x="1066802" y="2"/>
            <a:ext cx="10058388" cy="5659055"/>
          </a:xfrm>
          <a:prstGeom prst="rect">
            <a:avLst/>
          </a:prstGeom>
        </p:spPr>
      </p:pic>
      <p:pic>
        <p:nvPicPr>
          <p:cNvPr id="16" name="Picture 15">
            <a:hlinkClick r:id="" action="ppaction://hlinkshowjump?jump=firstslide"/>
            <a:extLst>
              <a:ext uri="{FF2B5EF4-FFF2-40B4-BE49-F238E27FC236}">
                <a16:creationId xmlns:a16="http://schemas.microsoft.com/office/drawing/2014/main" id="{68861EF9-DD99-1A49-BF9B-C9A80503A69D}"/>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85630" y="5693800"/>
            <a:ext cx="1730911" cy="1125092"/>
          </a:xfrm>
          <a:prstGeom prst="rect">
            <a:avLst/>
          </a:prstGeom>
        </p:spPr>
      </p:pic>
      <p:sp>
        <p:nvSpPr>
          <p:cNvPr id="14" name="TextBox 13">
            <a:extLst>
              <a:ext uri="{FF2B5EF4-FFF2-40B4-BE49-F238E27FC236}">
                <a16:creationId xmlns:a16="http://schemas.microsoft.com/office/drawing/2014/main" id="{5742E296-6126-C04A-B52E-67F0A74838D9}"/>
              </a:ext>
            </a:extLst>
          </p:cNvPr>
          <p:cNvSpPr txBox="1"/>
          <p:nvPr/>
        </p:nvSpPr>
        <p:spPr>
          <a:xfrm>
            <a:off x="2814715" y="6056291"/>
            <a:ext cx="2495235"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Parietal cell (stomach)</a:t>
            </a:r>
          </a:p>
        </p:txBody>
      </p:sp>
      <p:grpSp>
        <p:nvGrpSpPr>
          <p:cNvPr id="12" name="Group 11">
            <a:extLst>
              <a:ext uri="{FF2B5EF4-FFF2-40B4-BE49-F238E27FC236}">
                <a16:creationId xmlns:a16="http://schemas.microsoft.com/office/drawing/2014/main" id="{1AA601B9-BEF5-3F4A-9895-7FCCB8F1F3E5}"/>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17" name="Group 16">
              <a:extLst>
                <a:ext uri="{FF2B5EF4-FFF2-40B4-BE49-F238E27FC236}">
                  <a16:creationId xmlns:a16="http://schemas.microsoft.com/office/drawing/2014/main" id="{2B46B702-05E9-0046-896C-35CA05F6B566}"/>
                </a:ext>
              </a:extLst>
            </p:cNvPr>
            <p:cNvGrpSpPr/>
            <p:nvPr/>
          </p:nvGrpSpPr>
          <p:grpSpPr>
            <a:xfrm>
              <a:off x="7645430" y="5934897"/>
              <a:ext cx="2113129" cy="630021"/>
              <a:chOff x="3784845" y="5934897"/>
              <a:chExt cx="2113129" cy="630021"/>
            </a:xfrm>
          </p:grpSpPr>
          <p:sp>
            <p:nvSpPr>
              <p:cNvPr id="19" name="Right Arrow 18">
                <a:hlinkClick r:id="" action="ppaction://hlinkshowjump?jump=nextslide"/>
                <a:extLst>
                  <a:ext uri="{FF2B5EF4-FFF2-40B4-BE49-F238E27FC236}">
                    <a16:creationId xmlns:a16="http://schemas.microsoft.com/office/drawing/2014/main" id="{077E0113-365B-3247-90A8-8E51EB49B242}"/>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0" name="Right Arrow 19">
                <a:hlinkClick r:id="" action="ppaction://hlinkshowjump?jump=previousslide"/>
                <a:extLst>
                  <a:ext uri="{FF2B5EF4-FFF2-40B4-BE49-F238E27FC236}">
                    <a16:creationId xmlns:a16="http://schemas.microsoft.com/office/drawing/2014/main" id="{74DD372B-7DC8-D147-A9FF-353D0760397B}"/>
                  </a:ext>
                </a:extLst>
              </p:cNvPr>
              <p:cNvSpPr/>
              <p:nvPr/>
            </p:nvSpPr>
            <p:spPr>
              <a:xfrm rot="10800000">
                <a:off x="3784845"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8" name="TextBox 17">
              <a:extLst>
                <a:ext uri="{FF2B5EF4-FFF2-40B4-BE49-F238E27FC236}">
                  <a16:creationId xmlns:a16="http://schemas.microsoft.com/office/drawing/2014/main" id="{D092BEFB-8D2C-3A44-8113-D0CC44824AE1}"/>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10/12</a:t>
              </a:r>
            </a:p>
          </p:txBody>
        </p:sp>
      </p:grpSp>
    </p:spTree>
    <p:extLst>
      <p:ext uri="{BB962C8B-B14F-4D97-AF65-F5344CB8AC3E}">
        <p14:creationId xmlns:p14="http://schemas.microsoft.com/office/powerpoint/2010/main" val="143949702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609CE00-9AF9-0D4F-BA2A-158A2D87B411}"/>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1066803" y="-1"/>
            <a:ext cx="10058395" cy="5659058"/>
          </a:xfrm>
          <a:prstGeom prst="rect">
            <a:avLst/>
          </a:prstGeom>
          <a:solidFill>
            <a:schemeClr val="bg1"/>
          </a:solidFill>
        </p:spPr>
      </p:pic>
      <p:pic>
        <p:nvPicPr>
          <p:cNvPr id="16" name="Picture 15">
            <a:extLst>
              <a:ext uri="{FF2B5EF4-FFF2-40B4-BE49-F238E27FC236}">
                <a16:creationId xmlns:a16="http://schemas.microsoft.com/office/drawing/2014/main" id="{0339325D-1EC7-2C4F-A8A1-7D1BCCD3B81F}"/>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3583812" y="1203485"/>
            <a:ext cx="5024376" cy="3286815"/>
          </a:xfrm>
          <a:prstGeom prst="rect">
            <a:avLst/>
          </a:prstGeom>
        </p:spPr>
      </p:pic>
      <p:sp>
        <p:nvSpPr>
          <p:cNvPr id="17" name="TextBox 16">
            <a:extLst>
              <a:ext uri="{FF2B5EF4-FFF2-40B4-BE49-F238E27FC236}">
                <a16:creationId xmlns:a16="http://schemas.microsoft.com/office/drawing/2014/main" id="{8FBB0D69-FCF4-6D42-8A47-ACA52FCA9783}"/>
              </a:ext>
            </a:extLst>
          </p:cNvPr>
          <p:cNvSpPr txBox="1"/>
          <p:nvPr/>
        </p:nvSpPr>
        <p:spPr>
          <a:xfrm>
            <a:off x="3037371" y="1652262"/>
            <a:ext cx="1571175" cy="523220"/>
          </a:xfrm>
          <a:prstGeom prst="rect">
            <a:avLst/>
          </a:prstGeom>
          <a:noFill/>
        </p:spPr>
        <p:txBody>
          <a:bodyPr wrap="square" rtlCol="0">
            <a:spAutoFit/>
          </a:bodyPr>
          <a:lstStyle/>
          <a:p>
            <a:pPr algn="ctr"/>
            <a:r>
              <a:rPr lang="en-US" sz="2800" b="1" dirty="0">
                <a:latin typeface="+mj-lt"/>
              </a:rPr>
              <a:t>Vomiting</a:t>
            </a:r>
          </a:p>
        </p:txBody>
      </p:sp>
      <p:sp>
        <p:nvSpPr>
          <p:cNvPr id="2" name="Rectangle 1" descr="A dog that has been vomiting may develop a metabolic alkalosis.">
            <a:extLst>
              <a:ext uri="{FF2B5EF4-FFF2-40B4-BE49-F238E27FC236}">
                <a16:creationId xmlns:a16="http://schemas.microsoft.com/office/drawing/2014/main" id="{69D06DA1-43CB-7B4F-A713-281B90E0F15D}"/>
              </a:ext>
              <a:ext uri="{C183D7F6-B498-43B3-948B-1728B52AA6E4}">
                <adec:decorative xmlns:adec="http://schemas.microsoft.com/office/drawing/2017/decorative" val="0"/>
              </a:ext>
            </a:extLst>
          </p:cNvPr>
          <p:cNvSpPr/>
          <p:nvPr/>
        </p:nvSpPr>
        <p:spPr>
          <a:xfrm>
            <a:off x="1066801" y="2271"/>
            <a:ext cx="10058399" cy="56545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832697B-645A-6816-1BE9-333DB19BCFEF}"/>
              </a:ext>
              <a:ext uri="{C183D7F6-B498-43B3-948B-1728B52AA6E4}">
                <adec:decorative xmlns:adec="http://schemas.microsoft.com/office/drawing/2017/decorative" val="1"/>
              </a:ext>
            </a:extLst>
          </p:cNvPr>
          <p:cNvGrpSpPr/>
          <p:nvPr/>
        </p:nvGrpSpPr>
        <p:grpSpPr>
          <a:xfrm>
            <a:off x="1276135" y="1578443"/>
            <a:ext cx="9639730" cy="4890620"/>
            <a:chOff x="1185630" y="1928272"/>
            <a:chExt cx="9639730" cy="4890620"/>
          </a:xfrm>
        </p:grpSpPr>
        <p:sp>
          <p:nvSpPr>
            <p:cNvPr id="12" name="TextBox 11">
              <a:extLst>
                <a:ext uri="{FF2B5EF4-FFF2-40B4-BE49-F238E27FC236}">
                  <a16:creationId xmlns:a16="http://schemas.microsoft.com/office/drawing/2014/main" id="{2491C1C2-A924-E34D-B45E-BB91C364395F}"/>
                </a:ext>
                <a:ext uri="{C183D7F6-B498-43B3-948B-1728B52AA6E4}">
                  <adec:decorative xmlns:adec="http://schemas.microsoft.com/office/drawing/2017/decorative" val="1"/>
                </a:ext>
              </a:extLst>
            </p:cNvPr>
            <p:cNvSpPr txBox="1"/>
            <p:nvPr/>
          </p:nvSpPr>
          <p:spPr>
            <a:xfrm>
              <a:off x="2814715" y="6056291"/>
              <a:ext cx="2166747"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Metabolic alkalosis</a:t>
              </a:r>
            </a:p>
          </p:txBody>
        </p:sp>
        <p:pic>
          <p:nvPicPr>
            <p:cNvPr id="20" name="Picture 19" descr="Vomiting can result in metabolic alkalosis.">
              <a:extLst>
                <a:ext uri="{FF2B5EF4-FFF2-40B4-BE49-F238E27FC236}">
                  <a16:creationId xmlns:a16="http://schemas.microsoft.com/office/drawing/2014/main" id="{4091E853-6CDE-0440-980D-AC27A4929D57}"/>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4007277" y="1928272"/>
              <a:ext cx="4177445" cy="2884526"/>
            </a:xfrm>
            <a:prstGeom prst="rect">
              <a:avLst/>
            </a:prstGeom>
          </p:spPr>
        </p:pic>
        <p:pic>
          <p:nvPicPr>
            <p:cNvPr id="28" name="Picture 27">
              <a:hlinkClick r:id="" action="ppaction://hlinkshowjump?jump=firstslide"/>
              <a:extLst>
                <a:ext uri="{FF2B5EF4-FFF2-40B4-BE49-F238E27FC236}">
                  <a16:creationId xmlns:a16="http://schemas.microsoft.com/office/drawing/2014/main" id="{97A0C3B8-6FD1-2C41-BAA8-B33F06A63C6E}"/>
                </a:ext>
                <a:ext uri="{C183D7F6-B498-43B3-948B-1728B52AA6E4}">
                  <adec:decorative xmlns:adec="http://schemas.microsoft.com/office/drawing/2017/decorative" val="1"/>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185630" y="5693800"/>
              <a:ext cx="1730911" cy="1125092"/>
            </a:xfrm>
            <a:prstGeom prst="rect">
              <a:avLst/>
            </a:prstGeom>
          </p:spPr>
        </p:pic>
        <p:grpSp>
          <p:nvGrpSpPr>
            <p:cNvPr id="23" name="Group 22">
              <a:extLst>
                <a:ext uri="{FF2B5EF4-FFF2-40B4-BE49-F238E27FC236}">
                  <a16:creationId xmlns:a16="http://schemas.microsoft.com/office/drawing/2014/main" id="{9E109721-4829-4F42-BA03-9E435DF69E73}"/>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24" name="Group 23">
                <a:extLst>
                  <a:ext uri="{FF2B5EF4-FFF2-40B4-BE49-F238E27FC236}">
                    <a16:creationId xmlns:a16="http://schemas.microsoft.com/office/drawing/2014/main" id="{67EFA905-5573-994E-A833-F3C22D4EB04C}"/>
                  </a:ext>
                </a:extLst>
              </p:cNvPr>
              <p:cNvGrpSpPr/>
              <p:nvPr/>
            </p:nvGrpSpPr>
            <p:grpSpPr>
              <a:xfrm>
                <a:off x="7645430" y="5934897"/>
                <a:ext cx="2113129" cy="630021"/>
                <a:chOff x="3784845" y="5934897"/>
                <a:chExt cx="2113129" cy="630021"/>
              </a:xfrm>
            </p:grpSpPr>
            <p:sp>
              <p:nvSpPr>
                <p:cNvPr id="26" name="Right Arrow 25">
                  <a:hlinkClick r:id="" action="ppaction://hlinkshowjump?jump=nextslide"/>
                  <a:extLst>
                    <a:ext uri="{FF2B5EF4-FFF2-40B4-BE49-F238E27FC236}">
                      <a16:creationId xmlns:a16="http://schemas.microsoft.com/office/drawing/2014/main" id="{614D18CB-B7AA-384F-AD93-D523EE726FE8}"/>
                    </a:ext>
                    <a:ext uri="{C183D7F6-B498-43B3-948B-1728B52AA6E4}">
                      <adec:decorative xmlns:adec="http://schemas.microsoft.com/office/drawing/2017/decorative" val="1"/>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7" name="Right Arrow 26">
                  <a:hlinkClick r:id="" action="ppaction://hlinkshowjump?jump=previousslide"/>
                  <a:extLst>
                    <a:ext uri="{FF2B5EF4-FFF2-40B4-BE49-F238E27FC236}">
                      <a16:creationId xmlns:a16="http://schemas.microsoft.com/office/drawing/2014/main" id="{307D7F57-FF43-574C-B4B7-5D3368899177}"/>
                    </a:ext>
                    <a:ext uri="{C183D7F6-B498-43B3-948B-1728B52AA6E4}">
                      <adec:decorative xmlns:adec="http://schemas.microsoft.com/office/drawing/2017/decorative" val="1"/>
                    </a:ext>
                  </a:extLst>
                </p:cNvPr>
                <p:cNvSpPr/>
                <p:nvPr/>
              </p:nvSpPr>
              <p:spPr>
                <a:xfrm rot="10800000">
                  <a:off x="3784845"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25" name="TextBox 24">
                <a:extLst>
                  <a:ext uri="{FF2B5EF4-FFF2-40B4-BE49-F238E27FC236}">
                    <a16:creationId xmlns:a16="http://schemas.microsoft.com/office/drawing/2014/main" id="{0B6E4280-9E66-7540-B415-0602B4572693}"/>
                  </a:ext>
                  <a:ext uri="{C183D7F6-B498-43B3-948B-1728B52AA6E4}">
                    <adec:decorative xmlns:adec="http://schemas.microsoft.com/office/drawing/2017/decorative" val="1"/>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11/12</a:t>
                </a:r>
              </a:p>
            </p:txBody>
          </p:sp>
        </p:grpSp>
      </p:grpSp>
      <p:sp>
        <p:nvSpPr>
          <p:cNvPr id="4" name="Title 3">
            <a:extLst>
              <a:ext uri="{FF2B5EF4-FFF2-40B4-BE49-F238E27FC236}">
                <a16:creationId xmlns:a16="http://schemas.microsoft.com/office/drawing/2014/main" id="{E443140C-58BF-5994-57E6-48D100BA91DB}"/>
              </a:ext>
            </a:extLst>
          </p:cNvPr>
          <p:cNvSpPr>
            <a:spLocks noGrp="1"/>
          </p:cNvSpPr>
          <p:nvPr>
            <p:ph type="title"/>
          </p:nvPr>
        </p:nvSpPr>
        <p:spPr/>
        <p:txBody>
          <a:bodyPr/>
          <a:lstStyle/>
          <a:p>
            <a:r>
              <a:rPr lang="en-US" sz="4400" dirty="0"/>
              <a:t>Metabolic Alkalosis</a:t>
            </a:r>
            <a:endParaRPr lang="en-US" dirty="0"/>
          </a:p>
        </p:txBody>
      </p:sp>
      <p:pic>
        <p:nvPicPr>
          <p:cNvPr id="18" name="Graphic 17" descr="Arrow Horizontal U turn">
            <a:hlinkClick r:id="rId6" action="ppaction://hlinksldjump"/>
            <a:extLst>
              <a:ext uri="{FF2B5EF4-FFF2-40B4-BE49-F238E27FC236}">
                <a16:creationId xmlns:a16="http://schemas.microsoft.com/office/drawing/2014/main" id="{A103333A-AE07-4DBE-BDA0-2001A706EEC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345040545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hlinkClick r:id="rId2" action="ppaction://hlinksldjump"/>
            <a:hlinkHover r:id="" action="ppaction://noaction" highlightClick="1"/>
            <a:extLst>
              <a:ext uri="{FF2B5EF4-FFF2-40B4-BE49-F238E27FC236}">
                <a16:creationId xmlns:a16="http://schemas.microsoft.com/office/drawing/2014/main" id="{786238A4-85BE-D446-8B5E-230B0933428A}"/>
              </a:ext>
              <a:ext uri="{C183D7F6-B498-43B3-948B-1728B52AA6E4}">
                <adec:decorative xmlns:adec="http://schemas.microsoft.com/office/drawing/2017/decorative" val="1"/>
              </a:ext>
            </a:extLst>
          </p:cNvPr>
          <p:cNvSpPr/>
          <p:nvPr/>
        </p:nvSpPr>
        <p:spPr>
          <a:xfrm>
            <a:off x="6214072" y="1489671"/>
            <a:ext cx="758229" cy="75822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Oval 3">
            <a:hlinkClick r:id="rId3" action="ppaction://hlinksldjump"/>
            <a:hlinkHover r:id="" action="ppaction://noaction" highlightClick="1"/>
            <a:extLst>
              <a:ext uri="{FF2B5EF4-FFF2-40B4-BE49-F238E27FC236}">
                <a16:creationId xmlns:a16="http://schemas.microsoft.com/office/drawing/2014/main" id="{9F3C1CD7-D5D1-C149-AD4A-3069082503E1}"/>
              </a:ext>
              <a:ext uri="{C183D7F6-B498-43B3-948B-1728B52AA6E4}">
                <adec:decorative xmlns:adec="http://schemas.microsoft.com/office/drawing/2017/decorative" val="1"/>
              </a:ext>
            </a:extLst>
          </p:cNvPr>
          <p:cNvSpPr/>
          <p:nvPr/>
        </p:nvSpPr>
        <p:spPr>
          <a:xfrm>
            <a:off x="5834957" y="2754591"/>
            <a:ext cx="758229" cy="75822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8" name="Picture 7">
            <a:extLst>
              <a:ext uri="{FF2B5EF4-FFF2-40B4-BE49-F238E27FC236}">
                <a16:creationId xmlns:a16="http://schemas.microsoft.com/office/drawing/2014/main" id="{4EE071C2-D2F3-8D4D-ABD3-0584AFEA197E}"/>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1189027" y="2167219"/>
            <a:ext cx="5024376" cy="3286815"/>
          </a:xfrm>
          <a:prstGeom prst="rect">
            <a:avLst/>
          </a:prstGeom>
        </p:spPr>
      </p:pic>
      <p:pic>
        <p:nvPicPr>
          <p:cNvPr id="9" name="Picture 8">
            <a:extLst>
              <a:ext uri="{FF2B5EF4-FFF2-40B4-BE49-F238E27FC236}">
                <a16:creationId xmlns:a16="http://schemas.microsoft.com/office/drawing/2014/main" id="{F9EDEF8C-0423-DC47-822F-71DBAF8E3641}"/>
              </a:ext>
              <a:ext uri="{C183D7F6-B498-43B3-948B-1728B52AA6E4}">
                <adec:decorative xmlns:adec="http://schemas.microsoft.com/office/drawing/2017/decorative" val="1"/>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5978597" y="2152930"/>
            <a:ext cx="5024376" cy="3286815"/>
          </a:xfrm>
          <a:prstGeom prst="rect">
            <a:avLst/>
          </a:prstGeom>
        </p:spPr>
      </p:pic>
      <p:sp>
        <p:nvSpPr>
          <p:cNvPr id="6" name="TextBox 5">
            <a:extLst>
              <a:ext uri="{FF2B5EF4-FFF2-40B4-BE49-F238E27FC236}">
                <a16:creationId xmlns:a16="http://schemas.microsoft.com/office/drawing/2014/main" id="{3FA7486B-DEBE-A74B-9573-D8D3A4FB0E90}"/>
              </a:ext>
            </a:extLst>
          </p:cNvPr>
          <p:cNvSpPr txBox="1"/>
          <p:nvPr/>
        </p:nvSpPr>
        <p:spPr>
          <a:xfrm>
            <a:off x="2540564" y="1314809"/>
            <a:ext cx="2321302" cy="584775"/>
          </a:xfrm>
          <a:prstGeom prst="rect">
            <a:avLst/>
          </a:prstGeom>
          <a:noFill/>
        </p:spPr>
        <p:txBody>
          <a:bodyPr wrap="square" rtlCol="0">
            <a:spAutoFit/>
          </a:bodyPr>
          <a:lstStyle/>
          <a:p>
            <a:pPr algn="ctr"/>
            <a:r>
              <a:rPr lang="en-US" sz="3200" b="1" dirty="0">
                <a:latin typeface="+mj-lt"/>
              </a:rPr>
              <a:t>Vomiting</a:t>
            </a:r>
          </a:p>
        </p:txBody>
      </p:sp>
      <p:sp>
        <p:nvSpPr>
          <p:cNvPr id="14" name="TextBox 13">
            <a:extLst>
              <a:ext uri="{FF2B5EF4-FFF2-40B4-BE49-F238E27FC236}">
                <a16:creationId xmlns:a16="http://schemas.microsoft.com/office/drawing/2014/main" id="{D04B4BC3-EFB3-D841-B9E4-E47FF05DF2A6}"/>
              </a:ext>
            </a:extLst>
          </p:cNvPr>
          <p:cNvSpPr txBox="1"/>
          <p:nvPr/>
        </p:nvSpPr>
        <p:spPr>
          <a:xfrm>
            <a:off x="7583455" y="1314809"/>
            <a:ext cx="1779420" cy="584775"/>
          </a:xfrm>
          <a:prstGeom prst="rect">
            <a:avLst/>
          </a:prstGeom>
          <a:noFill/>
        </p:spPr>
        <p:txBody>
          <a:bodyPr wrap="square" rtlCol="0">
            <a:spAutoFit/>
          </a:bodyPr>
          <a:lstStyle/>
          <a:p>
            <a:pPr algn="ctr"/>
            <a:r>
              <a:rPr lang="en-US" sz="3200" b="1" dirty="0">
                <a:latin typeface="+mj-lt"/>
              </a:rPr>
              <a:t>Diarrhea</a:t>
            </a:r>
          </a:p>
        </p:txBody>
      </p:sp>
      <p:sp>
        <p:nvSpPr>
          <p:cNvPr id="10" name="Rectangle 9" descr="We will also see what happens in diarrhea.">
            <a:hlinkClick r:id="rId6" action="ppaction://hlinksldjump"/>
            <a:extLst>
              <a:ext uri="{FF2B5EF4-FFF2-40B4-BE49-F238E27FC236}">
                <a16:creationId xmlns:a16="http://schemas.microsoft.com/office/drawing/2014/main" id="{AF987883-C112-AA4A-B3E1-B969E79C873C}"/>
              </a:ext>
            </a:extLst>
          </p:cNvPr>
          <p:cNvSpPr/>
          <p:nvPr/>
        </p:nvSpPr>
        <p:spPr>
          <a:xfrm>
            <a:off x="6531769" y="1064419"/>
            <a:ext cx="4225231" cy="46220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descr="Now we will see what happens with vomiting.">
            <a:hlinkClick r:id="rId2" action="ppaction://hlinksldjump"/>
            <a:extLst>
              <a:ext uri="{FF2B5EF4-FFF2-40B4-BE49-F238E27FC236}">
                <a16:creationId xmlns:a16="http://schemas.microsoft.com/office/drawing/2014/main" id="{D1E55998-23DB-6242-8D77-1EFA26972E41}"/>
              </a:ext>
            </a:extLst>
          </p:cNvPr>
          <p:cNvSpPr/>
          <p:nvPr/>
        </p:nvSpPr>
        <p:spPr>
          <a:xfrm>
            <a:off x="1609726" y="1064419"/>
            <a:ext cx="4225231" cy="46220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292AA63-90F0-1555-3AA6-A8C9EDC60ED7}"/>
              </a:ext>
            </a:extLst>
          </p:cNvPr>
          <p:cNvSpPr>
            <a:spLocks noGrp="1"/>
          </p:cNvSpPr>
          <p:nvPr>
            <p:ph type="title"/>
          </p:nvPr>
        </p:nvSpPr>
        <p:spPr/>
        <p:txBody>
          <a:bodyPr/>
          <a:lstStyle/>
          <a:p>
            <a:r>
              <a:rPr lang="en-US" dirty="0"/>
              <a:t>GI handling of electrolytes with diarrhea</a:t>
            </a:r>
          </a:p>
        </p:txBody>
      </p:sp>
    </p:spTree>
    <p:extLst>
      <p:ext uri="{BB962C8B-B14F-4D97-AF65-F5344CB8AC3E}">
        <p14:creationId xmlns:p14="http://schemas.microsoft.com/office/powerpoint/2010/main" val="261576393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9EB23-994F-CAAB-EA1C-4EC941D50F6C}"/>
              </a:ext>
            </a:extLst>
          </p:cNvPr>
          <p:cNvSpPr>
            <a:spLocks noGrp="1"/>
          </p:cNvSpPr>
          <p:nvPr>
            <p:ph type="title"/>
          </p:nvPr>
        </p:nvSpPr>
        <p:spPr>
          <a:xfrm>
            <a:off x="1066799" y="401598"/>
            <a:ext cx="10515600" cy="1325563"/>
          </a:xfrm>
        </p:spPr>
        <p:txBody>
          <a:bodyPr/>
          <a:lstStyle/>
          <a:p>
            <a:r>
              <a:rPr lang="en-US" dirty="0"/>
              <a:t>Diarrhea 1</a:t>
            </a:r>
          </a:p>
        </p:txBody>
      </p:sp>
      <p:pic>
        <p:nvPicPr>
          <p:cNvPr id="3" name="Picture 2">
            <a:extLst>
              <a:ext uri="{FF2B5EF4-FFF2-40B4-BE49-F238E27FC236}">
                <a16:creationId xmlns:a16="http://schemas.microsoft.com/office/drawing/2014/main" id="{3609CE00-9AF9-0D4F-BA2A-158A2D87B411}"/>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1066803" y="-1"/>
            <a:ext cx="10058395" cy="5659058"/>
          </a:xfrm>
          <a:prstGeom prst="rect">
            <a:avLst/>
          </a:prstGeom>
        </p:spPr>
      </p:pic>
      <p:sp>
        <p:nvSpPr>
          <p:cNvPr id="12" name="TextBox 11">
            <a:extLst>
              <a:ext uri="{FF2B5EF4-FFF2-40B4-BE49-F238E27FC236}">
                <a16:creationId xmlns:a16="http://schemas.microsoft.com/office/drawing/2014/main" id="{2491C1C2-A924-E34D-B45E-BB91C364395F}"/>
              </a:ext>
            </a:extLst>
          </p:cNvPr>
          <p:cNvSpPr txBox="1"/>
          <p:nvPr/>
        </p:nvSpPr>
        <p:spPr>
          <a:xfrm>
            <a:off x="2814714" y="6056291"/>
            <a:ext cx="2353016"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Epithelial cell (colon)</a:t>
            </a:r>
          </a:p>
        </p:txBody>
      </p:sp>
      <p:pic>
        <p:nvPicPr>
          <p:cNvPr id="14" name="Picture 13">
            <a:hlinkClick r:id="" action="ppaction://hlinkshowjump?jump=firstslide"/>
            <a:extLst>
              <a:ext uri="{FF2B5EF4-FFF2-40B4-BE49-F238E27FC236}">
                <a16:creationId xmlns:a16="http://schemas.microsoft.com/office/drawing/2014/main" id="{A898A8F5-198E-B749-9B12-B1E1F329DBCB}"/>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1185629" y="5693800"/>
            <a:ext cx="1730910" cy="1125092"/>
          </a:xfrm>
          <a:prstGeom prst="rect">
            <a:avLst/>
          </a:prstGeom>
        </p:spPr>
      </p:pic>
      <p:pic>
        <p:nvPicPr>
          <p:cNvPr id="15" name="Picture 14">
            <a:extLst>
              <a:ext uri="{FF2B5EF4-FFF2-40B4-BE49-F238E27FC236}">
                <a16:creationId xmlns:a16="http://schemas.microsoft.com/office/drawing/2014/main" id="{194286DA-1789-E64D-B5A1-8C7ED5B3FF85}"/>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1066801" y="0"/>
            <a:ext cx="10058395" cy="5659058"/>
          </a:xfrm>
          <a:prstGeom prst="rect">
            <a:avLst/>
          </a:prstGeom>
        </p:spPr>
      </p:pic>
      <p:pic>
        <p:nvPicPr>
          <p:cNvPr id="16" name="Picture 15" descr="Now we will review what happens with diarrhea.  We return to the epithelial cell lining the colon.">
            <a:extLst>
              <a:ext uri="{FF2B5EF4-FFF2-40B4-BE49-F238E27FC236}">
                <a16:creationId xmlns:a16="http://schemas.microsoft.com/office/drawing/2014/main" id="{ECDE06C8-8400-D94B-BED5-5C2D3B75E4E3}"/>
              </a:ext>
            </a:extLst>
          </p:cNvPr>
          <p:cNvPicPr>
            <a:picLocks noChangeAspect="1"/>
          </p:cNvPicPr>
          <p:nvPr/>
        </p:nvPicPr>
        <p:blipFill>
          <a:blip r:embed="rId4"/>
          <a:srcRect/>
          <a:stretch/>
        </p:blipFill>
        <p:spPr>
          <a:xfrm>
            <a:off x="1066800" y="0"/>
            <a:ext cx="10058394" cy="5659058"/>
          </a:xfrm>
          <a:prstGeom prst="rect">
            <a:avLst/>
          </a:prstGeom>
        </p:spPr>
      </p:pic>
      <p:grpSp>
        <p:nvGrpSpPr>
          <p:cNvPr id="22" name="Group 21">
            <a:extLst>
              <a:ext uri="{FF2B5EF4-FFF2-40B4-BE49-F238E27FC236}">
                <a16:creationId xmlns:a16="http://schemas.microsoft.com/office/drawing/2014/main" id="{6C7A6C6A-4473-6048-9730-5102607B4B8D}"/>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23" name="Group 22">
              <a:extLst>
                <a:ext uri="{FF2B5EF4-FFF2-40B4-BE49-F238E27FC236}">
                  <a16:creationId xmlns:a16="http://schemas.microsoft.com/office/drawing/2014/main" id="{BEF66BA8-75E1-3A4B-A7F2-8F78BED9F5C7}"/>
                </a:ext>
              </a:extLst>
            </p:cNvPr>
            <p:cNvGrpSpPr/>
            <p:nvPr/>
          </p:nvGrpSpPr>
          <p:grpSpPr>
            <a:xfrm>
              <a:off x="7645430" y="5934897"/>
              <a:ext cx="2113129" cy="630021"/>
              <a:chOff x="3784845" y="5934897"/>
              <a:chExt cx="2113129" cy="630021"/>
            </a:xfrm>
          </p:grpSpPr>
          <p:sp>
            <p:nvSpPr>
              <p:cNvPr id="25" name="Right Arrow 24">
                <a:hlinkClick r:id="" action="ppaction://hlinkshowjump?jump=nextslide"/>
                <a:extLst>
                  <a:ext uri="{FF2B5EF4-FFF2-40B4-BE49-F238E27FC236}">
                    <a16:creationId xmlns:a16="http://schemas.microsoft.com/office/drawing/2014/main" id="{BB264F9D-9AE2-D34B-8A93-C280A2B790BA}"/>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6" name="Right Arrow 25">
                <a:extLst>
                  <a:ext uri="{FF2B5EF4-FFF2-40B4-BE49-F238E27FC236}">
                    <a16:creationId xmlns:a16="http://schemas.microsoft.com/office/drawing/2014/main" id="{3C9BD43D-D9B9-AA46-8AB3-CF4793DBC33E}"/>
                  </a:ext>
                </a:extLst>
              </p:cNvPr>
              <p:cNvSpPr/>
              <p:nvPr/>
            </p:nvSpPr>
            <p:spPr>
              <a:xfrm rot="10800000">
                <a:off x="3784845" y="5934897"/>
                <a:ext cx="612743" cy="630021"/>
              </a:xfrm>
              <a:prstGeom prst="rightArrow">
                <a:avLst/>
              </a:prstGeom>
              <a:solidFill>
                <a:srgbClr val="2DDCFF">
                  <a:alpha val="40000"/>
                </a:srgb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24" name="TextBox 23">
              <a:extLst>
                <a:ext uri="{FF2B5EF4-FFF2-40B4-BE49-F238E27FC236}">
                  <a16:creationId xmlns:a16="http://schemas.microsoft.com/office/drawing/2014/main" id="{F248F5E9-1589-4A4D-8983-4BAB122B33C9}"/>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1/12</a:t>
              </a:r>
            </a:p>
          </p:txBody>
        </p:sp>
      </p:grpSp>
    </p:spTree>
    <p:extLst>
      <p:ext uri="{BB962C8B-B14F-4D97-AF65-F5344CB8AC3E}">
        <p14:creationId xmlns:p14="http://schemas.microsoft.com/office/powerpoint/2010/main" val="2788413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E065A-0DA2-95B0-1A71-C0218D21E4A9}"/>
              </a:ext>
            </a:extLst>
          </p:cNvPr>
          <p:cNvSpPr>
            <a:spLocks noGrp="1"/>
          </p:cNvSpPr>
          <p:nvPr>
            <p:ph type="title"/>
          </p:nvPr>
        </p:nvSpPr>
        <p:spPr>
          <a:xfrm>
            <a:off x="1066802" y="401598"/>
            <a:ext cx="10515600" cy="1325563"/>
          </a:xfrm>
        </p:spPr>
        <p:txBody>
          <a:bodyPr/>
          <a:lstStyle/>
          <a:p>
            <a:r>
              <a:rPr lang="en-US" dirty="0"/>
              <a:t>Diarrhea 2</a:t>
            </a:r>
          </a:p>
        </p:txBody>
      </p:sp>
      <p:pic>
        <p:nvPicPr>
          <p:cNvPr id="3" name="Picture 2" descr="Initially the blood chloride is within normal limits (represented by 112 mmol/L) and the blood pH is neutral (represented by pH 7.40).">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2" y="-1"/>
            <a:ext cx="10058394" cy="5659058"/>
          </a:xfrm>
          <a:prstGeom prst="rect">
            <a:avLst/>
          </a:prstGeom>
        </p:spPr>
      </p:pic>
      <p:sp>
        <p:nvSpPr>
          <p:cNvPr id="12" name="TextBox 11">
            <a:extLst>
              <a:ext uri="{FF2B5EF4-FFF2-40B4-BE49-F238E27FC236}">
                <a16:creationId xmlns:a16="http://schemas.microsoft.com/office/drawing/2014/main" id="{2491C1C2-A924-E34D-B45E-BB91C364395F}"/>
              </a:ext>
            </a:extLst>
          </p:cNvPr>
          <p:cNvSpPr txBox="1"/>
          <p:nvPr/>
        </p:nvSpPr>
        <p:spPr>
          <a:xfrm>
            <a:off x="2814714" y="6056291"/>
            <a:ext cx="2353016"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Epithelial cell (colon)</a:t>
            </a:r>
          </a:p>
        </p:txBody>
      </p:sp>
      <p:pic>
        <p:nvPicPr>
          <p:cNvPr id="14" name="Picture 13">
            <a:hlinkClick r:id="" action="ppaction://hlinkshowjump?jump=firstslide"/>
            <a:extLst>
              <a:ext uri="{FF2B5EF4-FFF2-40B4-BE49-F238E27FC236}">
                <a16:creationId xmlns:a16="http://schemas.microsoft.com/office/drawing/2014/main" id="{A898A8F5-198E-B749-9B12-B1E1F329DBCB}"/>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1185629" y="5693800"/>
            <a:ext cx="1730910" cy="1125092"/>
          </a:xfrm>
          <a:prstGeom prst="rect">
            <a:avLst/>
          </a:prstGeom>
        </p:spPr>
      </p:pic>
      <p:grpSp>
        <p:nvGrpSpPr>
          <p:cNvPr id="21" name="Group 20">
            <a:extLst>
              <a:ext uri="{FF2B5EF4-FFF2-40B4-BE49-F238E27FC236}">
                <a16:creationId xmlns:a16="http://schemas.microsoft.com/office/drawing/2014/main" id="{E8C909D3-95DE-834F-9F7F-BE00E44F0FA7}"/>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22" name="Group 21">
              <a:extLst>
                <a:ext uri="{FF2B5EF4-FFF2-40B4-BE49-F238E27FC236}">
                  <a16:creationId xmlns:a16="http://schemas.microsoft.com/office/drawing/2014/main" id="{53CB98C0-1A11-AB41-9BC3-EBA520914F28}"/>
                </a:ext>
              </a:extLst>
            </p:cNvPr>
            <p:cNvGrpSpPr/>
            <p:nvPr/>
          </p:nvGrpSpPr>
          <p:grpSpPr>
            <a:xfrm>
              <a:off x="7645430" y="5934897"/>
              <a:ext cx="2113129" cy="630021"/>
              <a:chOff x="3784845" y="5934897"/>
              <a:chExt cx="2113129" cy="630021"/>
            </a:xfrm>
          </p:grpSpPr>
          <p:sp>
            <p:nvSpPr>
              <p:cNvPr id="24" name="Right Arrow 23">
                <a:hlinkClick r:id="" action="ppaction://hlinkshowjump?jump=nextslide"/>
                <a:extLst>
                  <a:ext uri="{FF2B5EF4-FFF2-40B4-BE49-F238E27FC236}">
                    <a16:creationId xmlns:a16="http://schemas.microsoft.com/office/drawing/2014/main" id="{DD24B4C9-1FEE-8345-B14F-EE96A055A5DF}"/>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5" name="Right Arrow 24">
                <a:hlinkClick r:id="" action="ppaction://hlinkshowjump?jump=previousslide"/>
                <a:extLst>
                  <a:ext uri="{FF2B5EF4-FFF2-40B4-BE49-F238E27FC236}">
                    <a16:creationId xmlns:a16="http://schemas.microsoft.com/office/drawing/2014/main" id="{968AAD24-BFBB-9049-AE98-AFAFEE44793B}"/>
                  </a:ext>
                </a:extLst>
              </p:cNvPr>
              <p:cNvSpPr/>
              <p:nvPr/>
            </p:nvSpPr>
            <p:spPr>
              <a:xfrm rot="10800000">
                <a:off x="3784845"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23" name="TextBox 22">
              <a:extLst>
                <a:ext uri="{FF2B5EF4-FFF2-40B4-BE49-F238E27FC236}">
                  <a16:creationId xmlns:a16="http://schemas.microsoft.com/office/drawing/2014/main" id="{12DF467A-DF67-2748-B315-B68AFA88E6BA}"/>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2/12</a:t>
              </a:r>
            </a:p>
          </p:txBody>
        </p:sp>
      </p:grpSp>
    </p:spTree>
    <p:extLst>
      <p:ext uri="{BB962C8B-B14F-4D97-AF65-F5344CB8AC3E}">
        <p14:creationId xmlns:p14="http://schemas.microsoft.com/office/powerpoint/2010/main" val="158451936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BF972-1184-2870-732D-D512056423F4}"/>
              </a:ext>
            </a:extLst>
          </p:cNvPr>
          <p:cNvSpPr>
            <a:spLocks noGrp="1"/>
          </p:cNvSpPr>
          <p:nvPr>
            <p:ph type="title"/>
          </p:nvPr>
        </p:nvSpPr>
        <p:spPr>
          <a:xfrm>
            <a:off x="1066803" y="401598"/>
            <a:ext cx="10515600" cy="1325563"/>
          </a:xfrm>
        </p:spPr>
        <p:txBody>
          <a:bodyPr/>
          <a:lstStyle/>
          <a:p>
            <a:r>
              <a:rPr lang="en-US" dirty="0"/>
              <a:t>Diarrhea 3</a:t>
            </a:r>
          </a:p>
        </p:txBody>
      </p:sp>
      <p:pic>
        <p:nvPicPr>
          <p:cNvPr id="3" name="Picture 2" descr="The carbonic anhydrase reaction occurs in the epithelial cell.">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3" y="0"/>
            <a:ext cx="10058394" cy="5659058"/>
          </a:xfrm>
          <a:prstGeom prst="rect">
            <a:avLst/>
          </a:prstGeom>
        </p:spPr>
      </p:pic>
      <p:sp>
        <p:nvSpPr>
          <p:cNvPr id="19" name="TextBox 18">
            <a:extLst>
              <a:ext uri="{FF2B5EF4-FFF2-40B4-BE49-F238E27FC236}">
                <a16:creationId xmlns:a16="http://schemas.microsoft.com/office/drawing/2014/main" id="{21C553DC-6CEC-B24B-B162-AE9C3C8F7B16}"/>
              </a:ext>
            </a:extLst>
          </p:cNvPr>
          <p:cNvSpPr txBox="1"/>
          <p:nvPr/>
        </p:nvSpPr>
        <p:spPr>
          <a:xfrm>
            <a:off x="2814714" y="6056291"/>
            <a:ext cx="2353016"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Epithelial cell (colon)</a:t>
            </a:r>
          </a:p>
        </p:txBody>
      </p:sp>
      <p:pic>
        <p:nvPicPr>
          <p:cNvPr id="20" name="Picture 19">
            <a:hlinkClick r:id="" action="ppaction://hlinkshowjump?jump=firstslide"/>
            <a:extLst>
              <a:ext uri="{FF2B5EF4-FFF2-40B4-BE49-F238E27FC236}">
                <a16:creationId xmlns:a16="http://schemas.microsoft.com/office/drawing/2014/main" id="{32D3DFE3-F043-8E44-9F40-5D4D333AE1FC}"/>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1185629" y="5693800"/>
            <a:ext cx="1730910" cy="1125092"/>
          </a:xfrm>
          <a:prstGeom prst="rect">
            <a:avLst/>
          </a:prstGeom>
        </p:spPr>
      </p:pic>
      <p:grpSp>
        <p:nvGrpSpPr>
          <p:cNvPr id="10" name="Group 9">
            <a:extLst>
              <a:ext uri="{FF2B5EF4-FFF2-40B4-BE49-F238E27FC236}">
                <a16:creationId xmlns:a16="http://schemas.microsoft.com/office/drawing/2014/main" id="{8D8F0C7C-54C4-6B41-AF2F-F99C55A75CC9}"/>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11" name="Group 10">
              <a:extLst>
                <a:ext uri="{FF2B5EF4-FFF2-40B4-BE49-F238E27FC236}">
                  <a16:creationId xmlns:a16="http://schemas.microsoft.com/office/drawing/2014/main" id="{D5D14A62-A692-8A42-B2B2-7B056C6DC021}"/>
                </a:ext>
              </a:extLst>
            </p:cNvPr>
            <p:cNvGrpSpPr/>
            <p:nvPr/>
          </p:nvGrpSpPr>
          <p:grpSpPr>
            <a:xfrm>
              <a:off x="7645430" y="5934897"/>
              <a:ext cx="2113129" cy="630021"/>
              <a:chOff x="3784845" y="5934897"/>
              <a:chExt cx="2113129" cy="630021"/>
            </a:xfrm>
          </p:grpSpPr>
          <p:sp>
            <p:nvSpPr>
              <p:cNvPr id="13" name="Right Arrow 12">
                <a:hlinkClick r:id="" action="ppaction://hlinkshowjump?jump=nextslide"/>
                <a:extLst>
                  <a:ext uri="{FF2B5EF4-FFF2-40B4-BE49-F238E27FC236}">
                    <a16:creationId xmlns:a16="http://schemas.microsoft.com/office/drawing/2014/main" id="{B4AD4E85-B8C2-A741-9696-2CBAECA325AA}"/>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1" name="Right Arrow 20">
                <a:hlinkClick r:id="" action="ppaction://hlinkshowjump?jump=previousslide"/>
                <a:extLst>
                  <a:ext uri="{FF2B5EF4-FFF2-40B4-BE49-F238E27FC236}">
                    <a16:creationId xmlns:a16="http://schemas.microsoft.com/office/drawing/2014/main" id="{9E0DF115-D3CF-3443-AAA5-8E9C097C6EC0}"/>
                  </a:ext>
                </a:extLst>
              </p:cNvPr>
              <p:cNvSpPr/>
              <p:nvPr/>
            </p:nvSpPr>
            <p:spPr>
              <a:xfrm rot="10800000">
                <a:off x="3784845"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2" name="TextBox 11">
              <a:extLst>
                <a:ext uri="{FF2B5EF4-FFF2-40B4-BE49-F238E27FC236}">
                  <a16:creationId xmlns:a16="http://schemas.microsoft.com/office/drawing/2014/main" id="{E1066998-CA60-324F-99A1-ADBCED7E512B}"/>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3/12</a:t>
              </a:r>
            </a:p>
          </p:txBody>
        </p:sp>
      </p:grpSp>
    </p:spTree>
    <p:extLst>
      <p:ext uri="{BB962C8B-B14F-4D97-AF65-F5344CB8AC3E}">
        <p14:creationId xmlns:p14="http://schemas.microsoft.com/office/powerpoint/2010/main" val="128309719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D8389-5213-47AC-22FA-63E1CDF5D258}"/>
              </a:ext>
            </a:extLst>
          </p:cNvPr>
          <p:cNvSpPr>
            <a:spLocks noGrp="1"/>
          </p:cNvSpPr>
          <p:nvPr>
            <p:ph type="title"/>
          </p:nvPr>
        </p:nvSpPr>
        <p:spPr>
          <a:xfrm>
            <a:off x="1066802" y="401598"/>
            <a:ext cx="10515600" cy="1325563"/>
          </a:xfrm>
        </p:spPr>
        <p:txBody>
          <a:bodyPr/>
          <a:lstStyle/>
          <a:p>
            <a:r>
              <a:rPr lang="en-US" dirty="0"/>
              <a:t>Diarrhea 4</a:t>
            </a:r>
          </a:p>
        </p:txBody>
      </p:sp>
      <p:pic>
        <p:nvPicPr>
          <p:cNvPr id="3" name="Picture 2" descr="HCO3- generated is secreted into the intestinal lumen as part of the diarrhea in exchange for Cl-.">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2" y="-1"/>
            <a:ext cx="10058394" cy="5659057"/>
          </a:xfrm>
          <a:prstGeom prst="rect">
            <a:avLst/>
          </a:prstGeom>
        </p:spPr>
      </p:pic>
      <p:sp>
        <p:nvSpPr>
          <p:cNvPr id="10" name="TextBox 9">
            <a:extLst>
              <a:ext uri="{FF2B5EF4-FFF2-40B4-BE49-F238E27FC236}">
                <a16:creationId xmlns:a16="http://schemas.microsoft.com/office/drawing/2014/main" id="{3A6AC60F-F432-F446-9C61-7B0C05DABB18}"/>
              </a:ext>
            </a:extLst>
          </p:cNvPr>
          <p:cNvSpPr txBox="1"/>
          <p:nvPr/>
        </p:nvSpPr>
        <p:spPr>
          <a:xfrm>
            <a:off x="2814714" y="6056291"/>
            <a:ext cx="2353016"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Epithelial cell (colon)</a:t>
            </a:r>
          </a:p>
        </p:txBody>
      </p:sp>
      <p:pic>
        <p:nvPicPr>
          <p:cNvPr id="11" name="Picture 10">
            <a:hlinkClick r:id="" action="ppaction://hlinkshowjump?jump=firstslide"/>
            <a:extLst>
              <a:ext uri="{FF2B5EF4-FFF2-40B4-BE49-F238E27FC236}">
                <a16:creationId xmlns:a16="http://schemas.microsoft.com/office/drawing/2014/main" id="{77FAE3A7-FFC7-DD45-9D09-C581CC43F7BE}"/>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1185629" y="5693800"/>
            <a:ext cx="1730910" cy="1125092"/>
          </a:xfrm>
          <a:prstGeom prst="rect">
            <a:avLst/>
          </a:prstGeom>
        </p:spPr>
      </p:pic>
      <p:grpSp>
        <p:nvGrpSpPr>
          <p:cNvPr id="22" name="Group 21">
            <a:extLst>
              <a:ext uri="{FF2B5EF4-FFF2-40B4-BE49-F238E27FC236}">
                <a16:creationId xmlns:a16="http://schemas.microsoft.com/office/drawing/2014/main" id="{59AAD213-6FBD-E24F-8A39-D96C9408824D}"/>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23" name="Group 22">
              <a:extLst>
                <a:ext uri="{FF2B5EF4-FFF2-40B4-BE49-F238E27FC236}">
                  <a16:creationId xmlns:a16="http://schemas.microsoft.com/office/drawing/2014/main" id="{574273A9-FF39-0048-BDC5-FBE9555C1E5F}"/>
                </a:ext>
              </a:extLst>
            </p:cNvPr>
            <p:cNvGrpSpPr/>
            <p:nvPr/>
          </p:nvGrpSpPr>
          <p:grpSpPr>
            <a:xfrm>
              <a:off x="7645430" y="5934897"/>
              <a:ext cx="2113129" cy="630021"/>
              <a:chOff x="3784845" y="5934897"/>
              <a:chExt cx="2113129" cy="630021"/>
            </a:xfrm>
          </p:grpSpPr>
          <p:sp>
            <p:nvSpPr>
              <p:cNvPr id="25" name="Right Arrow 24">
                <a:hlinkClick r:id="" action="ppaction://hlinkshowjump?jump=nextslide"/>
                <a:extLst>
                  <a:ext uri="{FF2B5EF4-FFF2-40B4-BE49-F238E27FC236}">
                    <a16:creationId xmlns:a16="http://schemas.microsoft.com/office/drawing/2014/main" id="{D1725AE7-5746-7547-BB85-9ADFA1FCF9F7}"/>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6" name="Right Arrow 25">
                <a:hlinkClick r:id="" action="ppaction://hlinkshowjump?jump=previousslide"/>
                <a:extLst>
                  <a:ext uri="{FF2B5EF4-FFF2-40B4-BE49-F238E27FC236}">
                    <a16:creationId xmlns:a16="http://schemas.microsoft.com/office/drawing/2014/main" id="{F62544AD-560A-E74D-A366-0A88B355E9E5}"/>
                  </a:ext>
                </a:extLst>
              </p:cNvPr>
              <p:cNvSpPr/>
              <p:nvPr/>
            </p:nvSpPr>
            <p:spPr>
              <a:xfrm rot="10800000">
                <a:off x="3784845"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24" name="TextBox 23">
              <a:extLst>
                <a:ext uri="{FF2B5EF4-FFF2-40B4-BE49-F238E27FC236}">
                  <a16:creationId xmlns:a16="http://schemas.microsoft.com/office/drawing/2014/main" id="{3DB8F295-692B-AF41-8388-928C13580DE4}"/>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4/12</a:t>
              </a:r>
            </a:p>
          </p:txBody>
        </p:sp>
      </p:grpSp>
    </p:spTree>
    <p:extLst>
      <p:ext uri="{BB962C8B-B14F-4D97-AF65-F5344CB8AC3E}">
        <p14:creationId xmlns:p14="http://schemas.microsoft.com/office/powerpoint/2010/main" val="353439481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AC1DC-37D9-367E-A1B4-1C4F6C78EFE7}"/>
              </a:ext>
            </a:extLst>
          </p:cNvPr>
          <p:cNvSpPr>
            <a:spLocks noGrp="1"/>
          </p:cNvSpPr>
          <p:nvPr>
            <p:ph type="title"/>
          </p:nvPr>
        </p:nvSpPr>
        <p:spPr>
          <a:xfrm>
            <a:off x="1066803" y="370828"/>
            <a:ext cx="10515600" cy="1325563"/>
          </a:xfrm>
        </p:spPr>
        <p:txBody>
          <a:bodyPr/>
          <a:lstStyle/>
          <a:p>
            <a:r>
              <a:rPr lang="en-US" dirty="0"/>
              <a:t> Diarrhea 5</a:t>
            </a:r>
          </a:p>
        </p:txBody>
      </p:sp>
      <p:pic>
        <p:nvPicPr>
          <p:cNvPr id="3" name="Picture 2" descr="Cl- is absorbed into the blood.  The H+ generated from the carbonic anhydrase reaction is absorbed into the blood as well in exchange for Na+.">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3" y="-1"/>
            <a:ext cx="10058392" cy="5659057"/>
          </a:xfrm>
          <a:prstGeom prst="rect">
            <a:avLst/>
          </a:prstGeom>
        </p:spPr>
      </p:pic>
      <p:sp>
        <p:nvSpPr>
          <p:cNvPr id="10" name="TextBox 9">
            <a:extLst>
              <a:ext uri="{FF2B5EF4-FFF2-40B4-BE49-F238E27FC236}">
                <a16:creationId xmlns:a16="http://schemas.microsoft.com/office/drawing/2014/main" id="{3A6AC60F-F432-F446-9C61-7B0C05DABB18}"/>
              </a:ext>
            </a:extLst>
          </p:cNvPr>
          <p:cNvSpPr txBox="1"/>
          <p:nvPr/>
        </p:nvSpPr>
        <p:spPr>
          <a:xfrm>
            <a:off x="2814714" y="6056291"/>
            <a:ext cx="2353016"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Epithelial cell (colon)</a:t>
            </a:r>
          </a:p>
        </p:txBody>
      </p:sp>
      <p:pic>
        <p:nvPicPr>
          <p:cNvPr id="11" name="Picture 10">
            <a:hlinkClick r:id="" action="ppaction://hlinkshowjump?jump=firstslide"/>
            <a:extLst>
              <a:ext uri="{FF2B5EF4-FFF2-40B4-BE49-F238E27FC236}">
                <a16:creationId xmlns:a16="http://schemas.microsoft.com/office/drawing/2014/main" id="{77FAE3A7-FFC7-DD45-9D09-C581CC43F7BE}"/>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1185629" y="5693800"/>
            <a:ext cx="1730910" cy="1125092"/>
          </a:xfrm>
          <a:prstGeom prst="rect">
            <a:avLst/>
          </a:prstGeom>
        </p:spPr>
      </p:pic>
      <p:grpSp>
        <p:nvGrpSpPr>
          <p:cNvPr id="22" name="Group 21">
            <a:extLst>
              <a:ext uri="{FF2B5EF4-FFF2-40B4-BE49-F238E27FC236}">
                <a16:creationId xmlns:a16="http://schemas.microsoft.com/office/drawing/2014/main" id="{26FAFC48-833E-2343-889D-3FFB0853CA9E}"/>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23" name="Group 22">
              <a:extLst>
                <a:ext uri="{FF2B5EF4-FFF2-40B4-BE49-F238E27FC236}">
                  <a16:creationId xmlns:a16="http://schemas.microsoft.com/office/drawing/2014/main" id="{6D045B14-609F-944F-B4A9-517D01B6EBBE}"/>
                </a:ext>
              </a:extLst>
            </p:cNvPr>
            <p:cNvGrpSpPr/>
            <p:nvPr/>
          </p:nvGrpSpPr>
          <p:grpSpPr>
            <a:xfrm>
              <a:off x="7645430" y="5934897"/>
              <a:ext cx="2113129" cy="630021"/>
              <a:chOff x="3784845" y="5934897"/>
              <a:chExt cx="2113129" cy="630021"/>
            </a:xfrm>
          </p:grpSpPr>
          <p:sp>
            <p:nvSpPr>
              <p:cNvPr id="25" name="Right Arrow 24">
                <a:hlinkClick r:id="" action="ppaction://hlinkshowjump?jump=nextslide"/>
                <a:extLst>
                  <a:ext uri="{FF2B5EF4-FFF2-40B4-BE49-F238E27FC236}">
                    <a16:creationId xmlns:a16="http://schemas.microsoft.com/office/drawing/2014/main" id="{385CA70C-5B76-C145-8B75-7DC326D69CE2}"/>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6" name="Right Arrow 25">
                <a:hlinkClick r:id="" action="ppaction://hlinkshowjump?jump=previousslide"/>
                <a:extLst>
                  <a:ext uri="{FF2B5EF4-FFF2-40B4-BE49-F238E27FC236}">
                    <a16:creationId xmlns:a16="http://schemas.microsoft.com/office/drawing/2014/main" id="{6393CC25-57C7-204C-94C5-410CFD448EE9}"/>
                  </a:ext>
                </a:extLst>
              </p:cNvPr>
              <p:cNvSpPr/>
              <p:nvPr/>
            </p:nvSpPr>
            <p:spPr>
              <a:xfrm rot="10800000">
                <a:off x="3784845"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24" name="TextBox 23">
              <a:extLst>
                <a:ext uri="{FF2B5EF4-FFF2-40B4-BE49-F238E27FC236}">
                  <a16:creationId xmlns:a16="http://schemas.microsoft.com/office/drawing/2014/main" id="{6B5C7AB3-AAB7-3948-9E9D-808D8E96836B}"/>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5/12</a:t>
              </a:r>
            </a:p>
          </p:txBody>
        </p:sp>
      </p:grpSp>
    </p:spTree>
    <p:extLst>
      <p:ext uri="{BB962C8B-B14F-4D97-AF65-F5344CB8AC3E}">
        <p14:creationId xmlns:p14="http://schemas.microsoft.com/office/powerpoint/2010/main" val="253285438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149535-8DF5-3ABD-1ED1-4261B7DC6E41}"/>
              </a:ext>
            </a:extLst>
          </p:cNvPr>
          <p:cNvSpPr>
            <a:spLocks noGrp="1"/>
          </p:cNvSpPr>
          <p:nvPr>
            <p:ph type="title"/>
          </p:nvPr>
        </p:nvSpPr>
        <p:spPr>
          <a:xfrm>
            <a:off x="1119267" y="401598"/>
            <a:ext cx="10515600" cy="1325563"/>
          </a:xfrm>
        </p:spPr>
        <p:txBody>
          <a:bodyPr/>
          <a:lstStyle/>
          <a:p>
            <a:r>
              <a:rPr lang="en-US" dirty="0"/>
              <a:t>Diarrhea 6</a:t>
            </a:r>
          </a:p>
        </p:txBody>
      </p:sp>
      <p:pic>
        <p:nvPicPr>
          <p:cNvPr id="3" name="Picture 2" descr="The absorption of Cl- and H+ increases the Cl- slightly (represented by 115 mmol/L here) and decreases the blood pH slightly (represented by 7.35 here).">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3" y="-1"/>
            <a:ext cx="10058392" cy="5659056"/>
          </a:xfrm>
          <a:prstGeom prst="rect">
            <a:avLst/>
          </a:prstGeom>
        </p:spPr>
      </p:pic>
      <p:sp>
        <p:nvSpPr>
          <p:cNvPr id="10" name="TextBox 9">
            <a:extLst>
              <a:ext uri="{FF2B5EF4-FFF2-40B4-BE49-F238E27FC236}">
                <a16:creationId xmlns:a16="http://schemas.microsoft.com/office/drawing/2014/main" id="{3A6AC60F-F432-F446-9C61-7B0C05DABB18}"/>
              </a:ext>
            </a:extLst>
          </p:cNvPr>
          <p:cNvSpPr txBox="1"/>
          <p:nvPr/>
        </p:nvSpPr>
        <p:spPr>
          <a:xfrm>
            <a:off x="2814714" y="6056291"/>
            <a:ext cx="2353016"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Epithelial cell (colon)</a:t>
            </a:r>
          </a:p>
        </p:txBody>
      </p:sp>
      <p:pic>
        <p:nvPicPr>
          <p:cNvPr id="11" name="Picture 10">
            <a:hlinkClick r:id="" action="ppaction://hlinkshowjump?jump=firstslide"/>
            <a:extLst>
              <a:ext uri="{FF2B5EF4-FFF2-40B4-BE49-F238E27FC236}">
                <a16:creationId xmlns:a16="http://schemas.microsoft.com/office/drawing/2014/main" id="{77FAE3A7-FFC7-DD45-9D09-C581CC43F7BE}"/>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1185629" y="5693800"/>
            <a:ext cx="1730910" cy="1125092"/>
          </a:xfrm>
          <a:prstGeom prst="rect">
            <a:avLst/>
          </a:prstGeom>
        </p:spPr>
      </p:pic>
      <p:grpSp>
        <p:nvGrpSpPr>
          <p:cNvPr id="27" name="Group 26">
            <a:extLst>
              <a:ext uri="{FF2B5EF4-FFF2-40B4-BE49-F238E27FC236}">
                <a16:creationId xmlns:a16="http://schemas.microsoft.com/office/drawing/2014/main" id="{FA86DFE3-8D2C-AB4E-BE2A-F6905752EF46}"/>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28" name="Group 27">
              <a:extLst>
                <a:ext uri="{FF2B5EF4-FFF2-40B4-BE49-F238E27FC236}">
                  <a16:creationId xmlns:a16="http://schemas.microsoft.com/office/drawing/2014/main" id="{6ADD0256-D1AD-D54D-B5C2-0BE28FFF581B}"/>
                </a:ext>
              </a:extLst>
            </p:cNvPr>
            <p:cNvGrpSpPr/>
            <p:nvPr/>
          </p:nvGrpSpPr>
          <p:grpSpPr>
            <a:xfrm>
              <a:off x="7645430" y="5934897"/>
              <a:ext cx="2113129" cy="630021"/>
              <a:chOff x="3784845" y="5934897"/>
              <a:chExt cx="2113129" cy="630021"/>
            </a:xfrm>
          </p:grpSpPr>
          <p:sp>
            <p:nvSpPr>
              <p:cNvPr id="30" name="Right Arrow 29">
                <a:hlinkClick r:id="" action="ppaction://hlinkshowjump?jump=nextslide"/>
                <a:extLst>
                  <a:ext uri="{FF2B5EF4-FFF2-40B4-BE49-F238E27FC236}">
                    <a16:creationId xmlns:a16="http://schemas.microsoft.com/office/drawing/2014/main" id="{ECA28B6B-A33C-6E40-BBAC-E4635CDA04CE}"/>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1" name="Right Arrow 30">
                <a:hlinkClick r:id="" action="ppaction://hlinkshowjump?jump=previousslide"/>
                <a:extLst>
                  <a:ext uri="{FF2B5EF4-FFF2-40B4-BE49-F238E27FC236}">
                    <a16:creationId xmlns:a16="http://schemas.microsoft.com/office/drawing/2014/main" id="{1A269E60-9DA8-F34B-924C-48F3F71B786C}"/>
                  </a:ext>
                </a:extLst>
              </p:cNvPr>
              <p:cNvSpPr/>
              <p:nvPr/>
            </p:nvSpPr>
            <p:spPr>
              <a:xfrm rot="10800000">
                <a:off x="3784845"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29" name="TextBox 28">
              <a:extLst>
                <a:ext uri="{FF2B5EF4-FFF2-40B4-BE49-F238E27FC236}">
                  <a16:creationId xmlns:a16="http://schemas.microsoft.com/office/drawing/2014/main" id="{4D315BE5-31F5-2749-9F5A-27499A3125EC}"/>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6/12</a:t>
              </a:r>
            </a:p>
          </p:txBody>
        </p:sp>
      </p:grpSp>
    </p:spTree>
    <p:extLst>
      <p:ext uri="{BB962C8B-B14F-4D97-AF65-F5344CB8AC3E}">
        <p14:creationId xmlns:p14="http://schemas.microsoft.com/office/powerpoint/2010/main" val="316962301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Gino</a:t>
            </a:r>
            <a:br>
              <a:rPr lang="en-US" dirty="0"/>
            </a:br>
            <a:r>
              <a:rPr lang="en-US" dirty="0"/>
              <a:t>CBC data </a:t>
            </a:r>
          </a:p>
        </p:txBody>
      </p:sp>
      <p:graphicFrame>
        <p:nvGraphicFramePr>
          <p:cNvPr id="3" name="Table 2">
            <a:extLst>
              <a:ext uri="{FF2B5EF4-FFF2-40B4-BE49-F238E27FC236}">
                <a16:creationId xmlns:a16="http://schemas.microsoft.com/office/drawing/2014/main" id="{E8315F47-1611-4154-9C16-37E2EB65C088}"/>
              </a:ext>
            </a:extLst>
          </p:cNvPr>
          <p:cNvGraphicFramePr>
            <a:graphicFrameLocks noGrp="1"/>
          </p:cNvGraphicFramePr>
          <p:nvPr>
            <p:extLst>
              <p:ext uri="{D42A27DB-BD31-4B8C-83A1-F6EECF244321}">
                <p14:modId xmlns:p14="http://schemas.microsoft.com/office/powerpoint/2010/main" val="2432901655"/>
              </p:ext>
            </p:extLst>
          </p:nvPr>
        </p:nvGraphicFramePr>
        <p:xfrm>
          <a:off x="3073721" y="559435"/>
          <a:ext cx="8128000" cy="593344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3249041120"/>
                    </a:ext>
                  </a:extLst>
                </a:gridCol>
                <a:gridCol w="1625600">
                  <a:extLst>
                    <a:ext uri="{9D8B030D-6E8A-4147-A177-3AD203B41FA5}">
                      <a16:colId xmlns:a16="http://schemas.microsoft.com/office/drawing/2014/main" val="3684898917"/>
                    </a:ext>
                  </a:extLst>
                </a:gridCol>
                <a:gridCol w="1625600">
                  <a:extLst>
                    <a:ext uri="{9D8B030D-6E8A-4147-A177-3AD203B41FA5}">
                      <a16:colId xmlns:a16="http://schemas.microsoft.com/office/drawing/2014/main" val="2680376388"/>
                    </a:ext>
                  </a:extLst>
                </a:gridCol>
                <a:gridCol w="996709">
                  <a:extLst>
                    <a:ext uri="{9D8B030D-6E8A-4147-A177-3AD203B41FA5}">
                      <a16:colId xmlns:a16="http://schemas.microsoft.com/office/drawing/2014/main" val="777339130"/>
                    </a:ext>
                  </a:extLst>
                </a:gridCol>
                <a:gridCol w="2254491">
                  <a:extLst>
                    <a:ext uri="{9D8B030D-6E8A-4147-A177-3AD203B41FA5}">
                      <a16:colId xmlns:a16="http://schemas.microsoft.com/office/drawing/2014/main" val="3351990889"/>
                    </a:ext>
                  </a:extLst>
                </a:gridCol>
              </a:tblGrid>
              <a:tr h="370840">
                <a:tc>
                  <a:txBody>
                    <a:bodyPr/>
                    <a:lstStyle/>
                    <a:p>
                      <a:pPr marL="0" marR="0" algn="ctr">
                        <a:lnSpc>
                          <a:spcPct val="115000"/>
                        </a:lnSpc>
                        <a:spcBef>
                          <a:spcPts val="0"/>
                        </a:spcBef>
                        <a:spcAft>
                          <a:spcPts val="0"/>
                        </a:spcAft>
                      </a:pPr>
                      <a:r>
                        <a:rPr lang="en-US" sz="1600" dirty="0">
                          <a:solidFill>
                            <a:schemeClr val="bg1"/>
                          </a:solidFill>
                          <a:effectLst/>
                        </a:rPr>
                        <a:t>Test</a:t>
                      </a:r>
                      <a:endParaRPr lang="en-US" sz="16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rPr>
                        <a:t>Units</a:t>
                      </a:r>
                      <a:endParaRPr lang="en-US" sz="16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rPr>
                        <a:t>Patient</a:t>
                      </a:r>
                      <a:endParaRPr lang="en-US" sz="16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r>
                        <a:rPr lang="en-US" sz="1600" dirty="0">
                          <a:solidFill>
                            <a:schemeClr val="bg1"/>
                          </a:solidFill>
                        </a:rPr>
                        <a:t>Flags</a:t>
                      </a: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rPr>
                        <a:t>Reference interval </a:t>
                      </a:r>
                      <a:endParaRPr lang="en-US" sz="16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180072326"/>
                  </a:ext>
                </a:extLst>
              </a:tr>
              <a:tr h="370840">
                <a:tc>
                  <a:txBody>
                    <a:bodyPr/>
                    <a:lstStyle/>
                    <a:p>
                      <a:pPr marL="0" marR="0" algn="ctr">
                        <a:lnSpc>
                          <a:spcPct val="115000"/>
                        </a:lnSpc>
                        <a:spcBef>
                          <a:spcPts val="0"/>
                        </a:spcBef>
                        <a:spcAft>
                          <a:spcPts val="1000"/>
                        </a:spcAft>
                      </a:pPr>
                      <a:r>
                        <a:rPr lang="en-US" sz="1600" dirty="0">
                          <a:effectLst/>
                        </a:rPr>
                        <a:t>WBC </a:t>
                      </a:r>
                      <a:endParaRPr lang="en-US" sz="16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x10</a:t>
                      </a:r>
                      <a:r>
                        <a:rPr lang="en-US" sz="1600" baseline="30000" dirty="0">
                          <a:effectLst/>
                        </a:rPr>
                        <a:t>3</a:t>
                      </a:r>
                      <a:r>
                        <a:rPr lang="en-US" sz="1600" dirty="0">
                          <a:effectLst/>
                        </a:rPr>
                        <a:t>/UL</a:t>
                      </a:r>
                      <a:endParaRPr lang="en-US" sz="16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18.45 </a:t>
                      </a:r>
                      <a:endParaRPr lang="en-US" sz="1600" dirty="0">
                        <a:solidFill>
                          <a:srgbClr val="FF0000"/>
                        </a:solidFill>
                        <a:effectLst/>
                        <a:latin typeface="Calibri"/>
                        <a:ea typeface="Calibri"/>
                        <a:cs typeface="Times New Roman"/>
                      </a:endParaRPr>
                    </a:p>
                  </a:txBody>
                  <a:tcPr marL="9525" marR="9525" marT="9525" marB="9525" anchor="ctr"/>
                </a:tc>
                <a:tc>
                  <a:txBody>
                    <a:bodyPr/>
                    <a:lstStyle/>
                    <a:p>
                      <a:pPr algn="ctr"/>
                      <a:r>
                        <a:rPr lang="en-US" sz="1600" dirty="0"/>
                        <a:t>H</a:t>
                      </a:r>
                    </a:p>
                  </a:txBody>
                  <a:tcPr marL="9525" marR="9525" marT="9525" marB="9525" anchor="ctr"/>
                </a:tc>
                <a:tc>
                  <a:txBody>
                    <a:bodyPr/>
                    <a:lstStyle/>
                    <a:p>
                      <a:pPr marL="0" marR="0" algn="ctr">
                        <a:lnSpc>
                          <a:spcPct val="115000"/>
                        </a:lnSpc>
                        <a:spcBef>
                          <a:spcPts val="0"/>
                        </a:spcBef>
                        <a:spcAft>
                          <a:spcPts val="1000"/>
                        </a:spcAft>
                      </a:pPr>
                      <a:r>
                        <a:rPr lang="en-US" sz="1600" dirty="0">
                          <a:effectLst/>
                        </a:rPr>
                        <a:t>4.88 - 12.74 </a:t>
                      </a:r>
                      <a:endParaRPr lang="en-US" sz="1600" dirty="0">
                        <a:effectLst/>
                        <a:latin typeface="Calibri"/>
                        <a:ea typeface="Calibri"/>
                        <a:cs typeface="Times New Roman"/>
                      </a:endParaRPr>
                    </a:p>
                  </a:txBody>
                  <a:tcPr marL="9525" marR="9525" marT="9525" marB="9525" anchor="ctr"/>
                </a:tc>
                <a:extLst>
                  <a:ext uri="{0D108BD9-81ED-4DB2-BD59-A6C34878D82A}">
                    <a16:rowId xmlns:a16="http://schemas.microsoft.com/office/drawing/2014/main" val="2997705017"/>
                  </a:ext>
                </a:extLst>
              </a:tr>
              <a:tr h="370840">
                <a:tc>
                  <a:txBody>
                    <a:bodyPr/>
                    <a:lstStyle/>
                    <a:p>
                      <a:pPr marL="0" marR="0" algn="ctr">
                        <a:lnSpc>
                          <a:spcPct val="115000"/>
                        </a:lnSpc>
                        <a:spcBef>
                          <a:spcPts val="0"/>
                        </a:spcBef>
                        <a:spcAft>
                          <a:spcPts val="1000"/>
                        </a:spcAft>
                      </a:pPr>
                      <a:r>
                        <a:rPr lang="en-US" sz="1600">
                          <a:effectLst/>
                        </a:rPr>
                        <a:t>RBC </a:t>
                      </a:r>
                      <a:endParaRPr lang="en-US" sz="160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x10</a:t>
                      </a:r>
                      <a:r>
                        <a:rPr lang="en-US" sz="1600" baseline="30000" dirty="0">
                          <a:effectLst/>
                        </a:rPr>
                        <a:t>6</a:t>
                      </a:r>
                      <a:r>
                        <a:rPr lang="en-US" sz="1600" dirty="0">
                          <a:effectLst/>
                        </a:rPr>
                        <a:t>/UL</a:t>
                      </a:r>
                      <a:endParaRPr lang="en-US" sz="16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4.04 </a:t>
                      </a:r>
                      <a:endParaRPr lang="en-US" sz="1600" dirty="0">
                        <a:solidFill>
                          <a:schemeClr val="accent1"/>
                        </a:solidFill>
                        <a:effectLst/>
                        <a:latin typeface="Calibri"/>
                        <a:ea typeface="Calibri"/>
                        <a:cs typeface="Times New Roman"/>
                      </a:endParaRPr>
                    </a:p>
                  </a:txBody>
                  <a:tcPr marL="9525" marR="9525" marT="9525" marB="9525" anchor="ctr"/>
                </a:tc>
                <a:tc>
                  <a:txBody>
                    <a:bodyPr/>
                    <a:lstStyle/>
                    <a:p>
                      <a:pPr algn="ctr"/>
                      <a:r>
                        <a:rPr lang="en-US" sz="1600" dirty="0"/>
                        <a:t>L</a:t>
                      </a:r>
                    </a:p>
                  </a:txBody>
                  <a:tcPr marL="9525" marR="9525" marT="9525" marB="9525" anchor="ctr"/>
                </a:tc>
                <a:tc>
                  <a:txBody>
                    <a:bodyPr/>
                    <a:lstStyle/>
                    <a:p>
                      <a:pPr marL="0" marR="0" algn="ctr">
                        <a:lnSpc>
                          <a:spcPct val="115000"/>
                        </a:lnSpc>
                        <a:spcBef>
                          <a:spcPts val="0"/>
                        </a:spcBef>
                        <a:spcAft>
                          <a:spcPts val="1000"/>
                        </a:spcAft>
                      </a:pPr>
                      <a:r>
                        <a:rPr lang="en-US" sz="1600" dirty="0">
                          <a:effectLst/>
                        </a:rPr>
                        <a:t>5.7 - 8.01 </a:t>
                      </a:r>
                      <a:endParaRPr lang="en-US" sz="1600" dirty="0">
                        <a:effectLst/>
                        <a:latin typeface="Calibri"/>
                        <a:ea typeface="Calibri"/>
                        <a:cs typeface="Times New Roman"/>
                      </a:endParaRPr>
                    </a:p>
                  </a:txBody>
                  <a:tcPr marL="9525" marR="9525" marT="9525" marB="9525" anchor="ctr"/>
                </a:tc>
                <a:extLst>
                  <a:ext uri="{0D108BD9-81ED-4DB2-BD59-A6C34878D82A}">
                    <a16:rowId xmlns:a16="http://schemas.microsoft.com/office/drawing/2014/main" val="1607154158"/>
                  </a:ext>
                </a:extLst>
              </a:tr>
              <a:tr h="370840">
                <a:tc>
                  <a:txBody>
                    <a:bodyPr/>
                    <a:lstStyle/>
                    <a:p>
                      <a:pPr marL="0" marR="0" algn="ctr">
                        <a:lnSpc>
                          <a:spcPct val="115000"/>
                        </a:lnSpc>
                        <a:spcBef>
                          <a:spcPts val="0"/>
                        </a:spcBef>
                        <a:spcAft>
                          <a:spcPts val="1000"/>
                        </a:spcAft>
                      </a:pPr>
                      <a:r>
                        <a:rPr lang="en-US" sz="1600">
                          <a:effectLst/>
                        </a:rPr>
                        <a:t>HGB </a:t>
                      </a:r>
                      <a:endParaRPr lang="en-US" sz="160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G/DL</a:t>
                      </a:r>
                      <a:endParaRPr lang="en-US" sz="16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10.5 </a:t>
                      </a:r>
                      <a:endParaRPr lang="en-US" sz="1600" dirty="0">
                        <a:solidFill>
                          <a:schemeClr val="accent1"/>
                        </a:solidFill>
                        <a:effectLst/>
                        <a:latin typeface="Calibri"/>
                        <a:ea typeface="Calibri"/>
                        <a:cs typeface="Times New Roman"/>
                      </a:endParaRPr>
                    </a:p>
                  </a:txBody>
                  <a:tcPr marL="9525" marR="9525" marT="9525" marB="9525" anchor="ctr"/>
                </a:tc>
                <a:tc>
                  <a:txBody>
                    <a:bodyPr/>
                    <a:lstStyle/>
                    <a:p>
                      <a:pPr algn="ctr"/>
                      <a:r>
                        <a:rPr lang="en-US" sz="1600" dirty="0"/>
                        <a:t>L</a:t>
                      </a:r>
                    </a:p>
                  </a:txBody>
                  <a:tcPr marL="9525" marR="9525" marT="9525" marB="9525" anchor="ctr"/>
                </a:tc>
                <a:tc>
                  <a:txBody>
                    <a:bodyPr/>
                    <a:lstStyle/>
                    <a:p>
                      <a:pPr marL="0" marR="0" algn="ctr">
                        <a:lnSpc>
                          <a:spcPct val="115000"/>
                        </a:lnSpc>
                        <a:spcBef>
                          <a:spcPts val="0"/>
                        </a:spcBef>
                        <a:spcAft>
                          <a:spcPts val="1000"/>
                        </a:spcAft>
                      </a:pPr>
                      <a:r>
                        <a:rPr lang="en-US" sz="1600" dirty="0">
                          <a:effectLst/>
                        </a:rPr>
                        <a:t>13.8 - 20.3 </a:t>
                      </a:r>
                      <a:endParaRPr lang="en-US" sz="1600" dirty="0">
                        <a:effectLst/>
                        <a:latin typeface="Calibri"/>
                        <a:ea typeface="Calibri"/>
                        <a:cs typeface="Times New Roman"/>
                      </a:endParaRPr>
                    </a:p>
                  </a:txBody>
                  <a:tcPr marL="9525" marR="9525" marT="9525" marB="9525" anchor="ctr"/>
                </a:tc>
                <a:extLst>
                  <a:ext uri="{0D108BD9-81ED-4DB2-BD59-A6C34878D82A}">
                    <a16:rowId xmlns:a16="http://schemas.microsoft.com/office/drawing/2014/main" val="2947029351"/>
                  </a:ext>
                </a:extLst>
              </a:tr>
              <a:tr h="370840">
                <a:tc>
                  <a:txBody>
                    <a:bodyPr/>
                    <a:lstStyle/>
                    <a:p>
                      <a:pPr marL="0" marR="0" algn="ctr">
                        <a:lnSpc>
                          <a:spcPct val="115000"/>
                        </a:lnSpc>
                        <a:spcBef>
                          <a:spcPts val="0"/>
                        </a:spcBef>
                        <a:spcAft>
                          <a:spcPts val="1000"/>
                        </a:spcAft>
                      </a:pPr>
                      <a:r>
                        <a:rPr lang="en-US" sz="1600" dirty="0">
                          <a:effectLst/>
                        </a:rPr>
                        <a:t>HCT </a:t>
                      </a:r>
                      <a:endParaRPr lang="en-US" sz="16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a:t>
                      </a:r>
                      <a:endParaRPr lang="en-US" sz="16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25.6 </a:t>
                      </a:r>
                      <a:endParaRPr lang="en-US" sz="1600" dirty="0">
                        <a:solidFill>
                          <a:schemeClr val="accent1"/>
                        </a:solidFill>
                        <a:effectLst/>
                        <a:latin typeface="Calibri"/>
                        <a:ea typeface="Calibri"/>
                        <a:cs typeface="Times New Roman"/>
                      </a:endParaRPr>
                    </a:p>
                  </a:txBody>
                  <a:tcPr marL="9525" marR="9525" marT="9525" marB="9525" anchor="ctr"/>
                </a:tc>
                <a:tc>
                  <a:txBody>
                    <a:bodyPr/>
                    <a:lstStyle/>
                    <a:p>
                      <a:pPr algn="ctr"/>
                      <a:r>
                        <a:rPr lang="en-US" sz="1600" dirty="0"/>
                        <a:t>L</a:t>
                      </a:r>
                    </a:p>
                  </a:txBody>
                  <a:tcPr marL="9525" marR="9525" marT="9525" marB="9525" anchor="ctr"/>
                </a:tc>
                <a:tc>
                  <a:txBody>
                    <a:bodyPr/>
                    <a:lstStyle/>
                    <a:p>
                      <a:pPr marL="0" marR="0" algn="ctr">
                        <a:lnSpc>
                          <a:spcPct val="115000"/>
                        </a:lnSpc>
                        <a:spcBef>
                          <a:spcPts val="0"/>
                        </a:spcBef>
                        <a:spcAft>
                          <a:spcPts val="1000"/>
                        </a:spcAft>
                      </a:pPr>
                      <a:r>
                        <a:rPr lang="en-US" sz="1600" dirty="0">
                          <a:effectLst/>
                        </a:rPr>
                        <a:t>39.2 - 55.9 </a:t>
                      </a:r>
                      <a:endParaRPr lang="en-US" sz="1600" dirty="0">
                        <a:effectLst/>
                        <a:latin typeface="Calibri"/>
                        <a:ea typeface="Calibri"/>
                        <a:cs typeface="Times New Roman"/>
                      </a:endParaRPr>
                    </a:p>
                  </a:txBody>
                  <a:tcPr marL="9525" marR="9525" marT="9525" marB="9525" anchor="ctr"/>
                </a:tc>
                <a:extLst>
                  <a:ext uri="{0D108BD9-81ED-4DB2-BD59-A6C34878D82A}">
                    <a16:rowId xmlns:a16="http://schemas.microsoft.com/office/drawing/2014/main" val="3465694713"/>
                  </a:ext>
                </a:extLst>
              </a:tr>
              <a:tr h="370840">
                <a:tc>
                  <a:txBody>
                    <a:bodyPr/>
                    <a:lstStyle/>
                    <a:p>
                      <a:pPr marL="0" marR="0" algn="ctr">
                        <a:lnSpc>
                          <a:spcPct val="115000"/>
                        </a:lnSpc>
                        <a:spcBef>
                          <a:spcPts val="0"/>
                        </a:spcBef>
                        <a:spcAft>
                          <a:spcPts val="1000"/>
                        </a:spcAft>
                      </a:pPr>
                      <a:r>
                        <a:rPr lang="en-US" sz="1600" dirty="0">
                          <a:effectLst/>
                        </a:rPr>
                        <a:t>MCV </a:t>
                      </a:r>
                      <a:endParaRPr lang="en-US" sz="16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FL</a:t>
                      </a:r>
                      <a:endParaRPr lang="en-US" sz="16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70.6 </a:t>
                      </a:r>
                      <a:endParaRPr lang="en-US" sz="1600" dirty="0">
                        <a:effectLst/>
                        <a:latin typeface="Calibri"/>
                        <a:ea typeface="Calibri"/>
                        <a:cs typeface="Times New Roman"/>
                      </a:endParaRPr>
                    </a:p>
                  </a:txBody>
                  <a:tcPr marL="9525" marR="9525" marT="9525" marB="9525" anchor="ctr"/>
                </a:tc>
                <a:tc>
                  <a:txBody>
                    <a:bodyPr/>
                    <a:lstStyle/>
                    <a:p>
                      <a:pPr algn="ctr"/>
                      <a:endParaRPr lang="en-US" sz="1600" dirty="0"/>
                    </a:p>
                  </a:txBody>
                  <a:tcPr marL="9525" marR="9525" marT="9525" marB="9525" anchor="ctr"/>
                </a:tc>
                <a:tc>
                  <a:txBody>
                    <a:bodyPr/>
                    <a:lstStyle/>
                    <a:p>
                      <a:pPr marL="0" marR="0" algn="ctr">
                        <a:lnSpc>
                          <a:spcPct val="115000"/>
                        </a:lnSpc>
                        <a:spcBef>
                          <a:spcPts val="0"/>
                        </a:spcBef>
                        <a:spcAft>
                          <a:spcPts val="1000"/>
                        </a:spcAft>
                      </a:pPr>
                      <a:r>
                        <a:rPr lang="en-US" sz="1600" dirty="0">
                          <a:effectLst/>
                        </a:rPr>
                        <a:t>64 - 75.2 </a:t>
                      </a:r>
                      <a:endParaRPr lang="en-US" sz="1600" dirty="0">
                        <a:effectLst/>
                        <a:latin typeface="Calibri"/>
                        <a:ea typeface="Calibri"/>
                        <a:cs typeface="Times New Roman"/>
                      </a:endParaRPr>
                    </a:p>
                  </a:txBody>
                  <a:tcPr marL="9525" marR="9525" marT="9525" marB="9525" anchor="ctr"/>
                </a:tc>
                <a:extLst>
                  <a:ext uri="{0D108BD9-81ED-4DB2-BD59-A6C34878D82A}">
                    <a16:rowId xmlns:a16="http://schemas.microsoft.com/office/drawing/2014/main" val="641391100"/>
                  </a:ext>
                </a:extLst>
              </a:tr>
              <a:tr h="370840">
                <a:tc>
                  <a:txBody>
                    <a:bodyPr/>
                    <a:lstStyle/>
                    <a:p>
                      <a:pPr marL="0" marR="0" algn="ctr">
                        <a:lnSpc>
                          <a:spcPct val="115000"/>
                        </a:lnSpc>
                        <a:spcBef>
                          <a:spcPts val="0"/>
                        </a:spcBef>
                        <a:spcAft>
                          <a:spcPts val="1000"/>
                        </a:spcAft>
                      </a:pPr>
                      <a:r>
                        <a:rPr lang="en-US" sz="1600">
                          <a:effectLst/>
                        </a:rPr>
                        <a:t>MCH </a:t>
                      </a:r>
                      <a:endParaRPr lang="en-US" sz="160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PG</a:t>
                      </a:r>
                      <a:endParaRPr lang="en-US" sz="16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24.9 </a:t>
                      </a:r>
                      <a:endParaRPr lang="en-US" sz="1600" dirty="0">
                        <a:effectLst/>
                        <a:latin typeface="Calibri"/>
                        <a:ea typeface="Calibri"/>
                        <a:cs typeface="Times New Roman"/>
                      </a:endParaRPr>
                    </a:p>
                  </a:txBody>
                  <a:tcPr marL="9525" marR="9525" marT="9525" marB="9525" anchor="ctr"/>
                </a:tc>
                <a:tc>
                  <a:txBody>
                    <a:bodyPr/>
                    <a:lstStyle/>
                    <a:p>
                      <a:pPr algn="ctr"/>
                      <a:endParaRPr lang="en-US" sz="1600" dirty="0"/>
                    </a:p>
                  </a:txBody>
                  <a:tcPr marL="9525" marR="9525" marT="9525" marB="9525" anchor="ctr"/>
                </a:tc>
                <a:tc>
                  <a:txBody>
                    <a:bodyPr/>
                    <a:lstStyle/>
                    <a:p>
                      <a:pPr marL="0" marR="0" algn="ctr">
                        <a:lnSpc>
                          <a:spcPct val="115000"/>
                        </a:lnSpc>
                        <a:spcBef>
                          <a:spcPts val="0"/>
                        </a:spcBef>
                        <a:spcAft>
                          <a:spcPts val="1000"/>
                        </a:spcAft>
                      </a:pPr>
                      <a:r>
                        <a:rPr lang="en-US" sz="1600" dirty="0">
                          <a:effectLst/>
                        </a:rPr>
                        <a:t>22.7 - 26.8 </a:t>
                      </a:r>
                      <a:endParaRPr lang="en-US" sz="1600" dirty="0">
                        <a:effectLst/>
                        <a:latin typeface="Calibri"/>
                        <a:ea typeface="Calibri"/>
                        <a:cs typeface="Times New Roman"/>
                      </a:endParaRPr>
                    </a:p>
                  </a:txBody>
                  <a:tcPr marL="9525" marR="9525" marT="9525" marB="9525" anchor="ctr"/>
                </a:tc>
                <a:extLst>
                  <a:ext uri="{0D108BD9-81ED-4DB2-BD59-A6C34878D82A}">
                    <a16:rowId xmlns:a16="http://schemas.microsoft.com/office/drawing/2014/main" val="996847325"/>
                  </a:ext>
                </a:extLst>
              </a:tr>
              <a:tr h="370840">
                <a:tc>
                  <a:txBody>
                    <a:bodyPr/>
                    <a:lstStyle/>
                    <a:p>
                      <a:pPr marL="0" marR="0" algn="ctr">
                        <a:lnSpc>
                          <a:spcPct val="115000"/>
                        </a:lnSpc>
                        <a:spcBef>
                          <a:spcPts val="0"/>
                        </a:spcBef>
                        <a:spcAft>
                          <a:spcPts val="1000"/>
                        </a:spcAft>
                      </a:pPr>
                      <a:r>
                        <a:rPr lang="en-US" sz="1600">
                          <a:effectLst/>
                        </a:rPr>
                        <a:t>MCHC </a:t>
                      </a:r>
                      <a:endParaRPr lang="en-US" sz="160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G/DL</a:t>
                      </a:r>
                      <a:endParaRPr lang="en-US" sz="16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35.2 </a:t>
                      </a:r>
                      <a:endParaRPr lang="en-US" sz="1600" dirty="0">
                        <a:effectLst/>
                        <a:latin typeface="Calibri"/>
                        <a:ea typeface="Calibri"/>
                        <a:cs typeface="Times New Roman"/>
                      </a:endParaRPr>
                    </a:p>
                  </a:txBody>
                  <a:tcPr marL="9525" marR="9525" marT="9525" marB="9525" anchor="ctr"/>
                </a:tc>
                <a:tc>
                  <a:txBody>
                    <a:bodyPr/>
                    <a:lstStyle/>
                    <a:p>
                      <a:pPr algn="ctr"/>
                      <a:endParaRPr lang="en-US" sz="1600" dirty="0"/>
                    </a:p>
                  </a:txBody>
                  <a:tcPr marL="9525" marR="9525" marT="9525" marB="9525" anchor="ctr"/>
                </a:tc>
                <a:tc>
                  <a:txBody>
                    <a:bodyPr/>
                    <a:lstStyle/>
                    <a:p>
                      <a:pPr marL="0" marR="0" algn="ctr">
                        <a:lnSpc>
                          <a:spcPct val="115000"/>
                        </a:lnSpc>
                        <a:spcBef>
                          <a:spcPts val="0"/>
                        </a:spcBef>
                        <a:spcAft>
                          <a:spcPts val="1000"/>
                        </a:spcAft>
                      </a:pPr>
                      <a:r>
                        <a:rPr lang="en-US" sz="1600" dirty="0">
                          <a:effectLst/>
                        </a:rPr>
                        <a:t>34.5 - 36.6 </a:t>
                      </a:r>
                      <a:endParaRPr lang="en-US" sz="1600" dirty="0">
                        <a:effectLst/>
                        <a:latin typeface="Calibri"/>
                        <a:ea typeface="Calibri"/>
                        <a:cs typeface="Times New Roman"/>
                      </a:endParaRPr>
                    </a:p>
                  </a:txBody>
                  <a:tcPr marL="9525" marR="9525" marT="9525" marB="9525" anchor="ctr"/>
                </a:tc>
                <a:extLst>
                  <a:ext uri="{0D108BD9-81ED-4DB2-BD59-A6C34878D82A}">
                    <a16:rowId xmlns:a16="http://schemas.microsoft.com/office/drawing/2014/main" val="486161707"/>
                  </a:ext>
                </a:extLst>
              </a:tr>
              <a:tr h="370840">
                <a:tc>
                  <a:txBody>
                    <a:bodyPr/>
                    <a:lstStyle/>
                    <a:p>
                      <a:pPr marL="0" marR="0" algn="ctr">
                        <a:lnSpc>
                          <a:spcPct val="115000"/>
                        </a:lnSpc>
                        <a:spcBef>
                          <a:spcPts val="0"/>
                        </a:spcBef>
                        <a:spcAft>
                          <a:spcPts val="1000"/>
                        </a:spcAft>
                      </a:pPr>
                      <a:r>
                        <a:rPr lang="en-US" sz="1600">
                          <a:effectLst/>
                        </a:rPr>
                        <a:t>RDW </a:t>
                      </a:r>
                      <a:endParaRPr lang="en-US" sz="160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a:t>
                      </a:r>
                      <a:endParaRPr lang="en-US" sz="16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13.4 </a:t>
                      </a:r>
                      <a:endParaRPr lang="en-US" sz="1600" dirty="0">
                        <a:effectLst/>
                        <a:latin typeface="Calibri"/>
                        <a:ea typeface="Calibri"/>
                        <a:cs typeface="Times New Roman"/>
                      </a:endParaRPr>
                    </a:p>
                  </a:txBody>
                  <a:tcPr marL="9525" marR="9525" marT="9525" marB="9525" anchor="ctr"/>
                </a:tc>
                <a:tc>
                  <a:txBody>
                    <a:bodyPr/>
                    <a:lstStyle/>
                    <a:p>
                      <a:pPr algn="ctr"/>
                      <a:endParaRPr lang="en-US" sz="1600"/>
                    </a:p>
                  </a:txBody>
                  <a:tcPr marL="9525" marR="9525" marT="9525" marB="9525" anchor="ctr"/>
                </a:tc>
                <a:tc>
                  <a:txBody>
                    <a:bodyPr/>
                    <a:lstStyle/>
                    <a:p>
                      <a:pPr marL="0" marR="0" algn="ctr">
                        <a:lnSpc>
                          <a:spcPct val="115000"/>
                        </a:lnSpc>
                        <a:spcBef>
                          <a:spcPts val="0"/>
                        </a:spcBef>
                        <a:spcAft>
                          <a:spcPts val="1000"/>
                        </a:spcAft>
                      </a:pPr>
                      <a:r>
                        <a:rPr lang="en-US" sz="1600" dirty="0">
                          <a:effectLst/>
                        </a:rPr>
                        <a:t>11.3 - 13.5 </a:t>
                      </a:r>
                      <a:endParaRPr lang="en-US" sz="1600" dirty="0">
                        <a:effectLst/>
                        <a:latin typeface="Calibri"/>
                        <a:ea typeface="Calibri"/>
                        <a:cs typeface="Times New Roman"/>
                      </a:endParaRPr>
                    </a:p>
                  </a:txBody>
                  <a:tcPr marL="9525" marR="9525" marT="9525" marB="9525" anchor="ctr"/>
                </a:tc>
                <a:extLst>
                  <a:ext uri="{0D108BD9-81ED-4DB2-BD59-A6C34878D82A}">
                    <a16:rowId xmlns:a16="http://schemas.microsoft.com/office/drawing/2014/main" val="1425400623"/>
                  </a:ext>
                </a:extLst>
              </a:tr>
              <a:tr h="370840">
                <a:tc>
                  <a:txBody>
                    <a:bodyPr/>
                    <a:lstStyle/>
                    <a:p>
                      <a:pPr marL="0" marR="0" algn="ctr">
                        <a:lnSpc>
                          <a:spcPct val="115000"/>
                        </a:lnSpc>
                        <a:spcBef>
                          <a:spcPts val="0"/>
                        </a:spcBef>
                        <a:spcAft>
                          <a:spcPts val="1000"/>
                        </a:spcAft>
                      </a:pPr>
                      <a:r>
                        <a:rPr lang="en-US" sz="1600">
                          <a:effectLst/>
                        </a:rPr>
                        <a:t>PLATELET </a:t>
                      </a:r>
                      <a:endParaRPr lang="en-US" sz="160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x10</a:t>
                      </a:r>
                      <a:r>
                        <a:rPr lang="en-US" sz="1600" baseline="30000" dirty="0">
                          <a:effectLst/>
                        </a:rPr>
                        <a:t>3</a:t>
                      </a:r>
                      <a:r>
                        <a:rPr lang="en-US" sz="1600" dirty="0">
                          <a:effectLst/>
                        </a:rPr>
                        <a:t>/UL</a:t>
                      </a:r>
                      <a:endParaRPr lang="en-US" sz="16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241 </a:t>
                      </a:r>
                      <a:endParaRPr lang="en-US" sz="1600" dirty="0">
                        <a:effectLst/>
                        <a:latin typeface="Calibri"/>
                        <a:ea typeface="Calibri"/>
                        <a:cs typeface="Times New Roman"/>
                      </a:endParaRPr>
                    </a:p>
                  </a:txBody>
                  <a:tcPr marL="9525" marR="9525" marT="9525" marB="9525" anchor="ctr"/>
                </a:tc>
                <a:tc>
                  <a:txBody>
                    <a:bodyPr/>
                    <a:lstStyle/>
                    <a:p>
                      <a:pPr algn="ctr"/>
                      <a:endParaRPr lang="en-US" sz="1600"/>
                    </a:p>
                  </a:txBody>
                  <a:tcPr marL="9525" marR="9525" marT="9525" marB="9525" anchor="ctr"/>
                </a:tc>
                <a:tc>
                  <a:txBody>
                    <a:bodyPr/>
                    <a:lstStyle/>
                    <a:p>
                      <a:pPr marL="0" marR="0" algn="ctr">
                        <a:lnSpc>
                          <a:spcPct val="115000"/>
                        </a:lnSpc>
                        <a:spcBef>
                          <a:spcPts val="0"/>
                        </a:spcBef>
                        <a:spcAft>
                          <a:spcPts val="1000"/>
                        </a:spcAft>
                      </a:pPr>
                      <a:r>
                        <a:rPr lang="en-US" sz="1600" dirty="0">
                          <a:effectLst/>
                        </a:rPr>
                        <a:t>190 - 468 </a:t>
                      </a:r>
                      <a:endParaRPr lang="en-US" sz="1600" dirty="0">
                        <a:effectLst/>
                        <a:latin typeface="Calibri"/>
                        <a:ea typeface="Calibri"/>
                        <a:cs typeface="Times New Roman"/>
                      </a:endParaRPr>
                    </a:p>
                  </a:txBody>
                  <a:tcPr marL="9525" marR="9525" marT="9525" marB="9525" anchor="ctr"/>
                </a:tc>
                <a:extLst>
                  <a:ext uri="{0D108BD9-81ED-4DB2-BD59-A6C34878D82A}">
                    <a16:rowId xmlns:a16="http://schemas.microsoft.com/office/drawing/2014/main" val="363513554"/>
                  </a:ext>
                </a:extLst>
              </a:tr>
              <a:tr h="370840">
                <a:tc>
                  <a:txBody>
                    <a:bodyPr/>
                    <a:lstStyle/>
                    <a:p>
                      <a:pPr marL="0" marR="0" algn="ctr">
                        <a:lnSpc>
                          <a:spcPct val="115000"/>
                        </a:lnSpc>
                        <a:spcBef>
                          <a:spcPts val="0"/>
                        </a:spcBef>
                        <a:spcAft>
                          <a:spcPts val="1000"/>
                        </a:spcAft>
                      </a:pPr>
                      <a:r>
                        <a:rPr lang="en-US" sz="1600" dirty="0">
                          <a:effectLst/>
                        </a:rPr>
                        <a:t>MPV </a:t>
                      </a:r>
                      <a:endParaRPr lang="en-US" sz="16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FL</a:t>
                      </a:r>
                      <a:endParaRPr lang="en-US" sz="16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13.4 </a:t>
                      </a:r>
                      <a:endParaRPr lang="en-US" sz="1600" dirty="0">
                        <a:solidFill>
                          <a:srgbClr val="FF0000"/>
                        </a:solidFill>
                        <a:effectLst/>
                        <a:latin typeface="Calibri"/>
                        <a:ea typeface="Calibri"/>
                        <a:cs typeface="Times New Roman"/>
                      </a:endParaRPr>
                    </a:p>
                  </a:txBody>
                  <a:tcPr marL="9525" marR="9525" marT="9525" marB="9525" anchor="ctr"/>
                </a:tc>
                <a:tc>
                  <a:txBody>
                    <a:bodyPr/>
                    <a:lstStyle/>
                    <a:p>
                      <a:pPr algn="ctr"/>
                      <a:endParaRPr lang="en-US" sz="1600"/>
                    </a:p>
                  </a:txBody>
                  <a:tcPr marL="9525" marR="9525" marT="9525" marB="9525" anchor="ctr"/>
                </a:tc>
                <a:tc>
                  <a:txBody>
                    <a:bodyPr/>
                    <a:lstStyle/>
                    <a:p>
                      <a:pPr marL="0" marR="0" algn="ctr">
                        <a:lnSpc>
                          <a:spcPct val="115000"/>
                        </a:lnSpc>
                        <a:spcBef>
                          <a:spcPts val="0"/>
                        </a:spcBef>
                        <a:spcAft>
                          <a:spcPts val="1000"/>
                        </a:spcAft>
                      </a:pPr>
                      <a:r>
                        <a:rPr lang="en-US" sz="1600" dirty="0">
                          <a:effectLst/>
                        </a:rPr>
                        <a:t>7.9 - 13.8 </a:t>
                      </a:r>
                      <a:endParaRPr lang="en-US" sz="1600" dirty="0">
                        <a:effectLst/>
                        <a:latin typeface="Calibri"/>
                        <a:ea typeface="Calibri"/>
                        <a:cs typeface="Times New Roman"/>
                      </a:endParaRPr>
                    </a:p>
                  </a:txBody>
                  <a:tcPr marL="9525" marR="9525" marT="9525" marB="9525" anchor="ctr"/>
                </a:tc>
                <a:extLst>
                  <a:ext uri="{0D108BD9-81ED-4DB2-BD59-A6C34878D82A}">
                    <a16:rowId xmlns:a16="http://schemas.microsoft.com/office/drawing/2014/main" val="1920951530"/>
                  </a:ext>
                </a:extLst>
              </a:tr>
              <a:tr h="370840">
                <a:tc>
                  <a:txBody>
                    <a:bodyPr/>
                    <a:lstStyle/>
                    <a:p>
                      <a:pPr marL="0" marR="0" algn="ctr">
                        <a:lnSpc>
                          <a:spcPct val="115000"/>
                        </a:lnSpc>
                        <a:spcBef>
                          <a:spcPts val="0"/>
                        </a:spcBef>
                        <a:spcAft>
                          <a:spcPts val="1000"/>
                        </a:spcAft>
                      </a:pPr>
                      <a:r>
                        <a:rPr lang="en-US" sz="1600" dirty="0">
                          <a:effectLst/>
                        </a:rPr>
                        <a:t>PLASMA PROT </a:t>
                      </a:r>
                      <a:endParaRPr lang="en-US" sz="16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G/DL</a:t>
                      </a:r>
                      <a:endParaRPr lang="en-US" sz="16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5.9 </a:t>
                      </a:r>
                      <a:endParaRPr lang="en-US" sz="1600" dirty="0">
                        <a:solidFill>
                          <a:schemeClr val="accent1"/>
                        </a:solidFill>
                        <a:effectLst/>
                        <a:latin typeface="Calibri"/>
                        <a:ea typeface="Calibri"/>
                        <a:cs typeface="Times New Roman"/>
                      </a:endParaRPr>
                    </a:p>
                  </a:txBody>
                  <a:tcPr marL="9525" marR="9525" marT="9525" marB="9525" anchor="ctr"/>
                </a:tc>
                <a:tc>
                  <a:txBody>
                    <a:bodyPr/>
                    <a:lstStyle/>
                    <a:p>
                      <a:pPr algn="ctr"/>
                      <a:r>
                        <a:rPr lang="en-US" sz="1600" dirty="0"/>
                        <a:t>L</a:t>
                      </a:r>
                    </a:p>
                  </a:txBody>
                  <a:tcPr marL="9525" marR="9525" marT="9525" marB="9525" anchor="ctr"/>
                </a:tc>
                <a:tc>
                  <a:txBody>
                    <a:bodyPr/>
                    <a:lstStyle/>
                    <a:p>
                      <a:pPr marL="0" marR="0" algn="ctr">
                        <a:lnSpc>
                          <a:spcPct val="115000"/>
                        </a:lnSpc>
                        <a:spcBef>
                          <a:spcPts val="0"/>
                        </a:spcBef>
                        <a:spcAft>
                          <a:spcPts val="1000"/>
                        </a:spcAft>
                      </a:pPr>
                      <a:r>
                        <a:rPr lang="en-US" sz="1600" dirty="0">
                          <a:effectLst/>
                        </a:rPr>
                        <a:t>6.1 - 7.5 </a:t>
                      </a:r>
                      <a:endParaRPr lang="en-US" sz="1600" dirty="0">
                        <a:effectLst/>
                        <a:latin typeface="Calibri"/>
                        <a:ea typeface="Calibri"/>
                        <a:cs typeface="Times New Roman"/>
                      </a:endParaRPr>
                    </a:p>
                  </a:txBody>
                  <a:tcPr marL="9525" marR="9525" marT="9525" marB="9525" anchor="ctr"/>
                </a:tc>
                <a:extLst>
                  <a:ext uri="{0D108BD9-81ED-4DB2-BD59-A6C34878D82A}">
                    <a16:rowId xmlns:a16="http://schemas.microsoft.com/office/drawing/2014/main" val="1565893307"/>
                  </a:ext>
                </a:extLst>
              </a:tr>
              <a:tr h="370840">
                <a:tc>
                  <a:txBody>
                    <a:bodyPr/>
                    <a:lstStyle/>
                    <a:p>
                      <a:pPr marL="0" marR="0" algn="ctr">
                        <a:lnSpc>
                          <a:spcPct val="115000"/>
                        </a:lnSpc>
                        <a:spcBef>
                          <a:spcPts val="0"/>
                        </a:spcBef>
                        <a:spcAft>
                          <a:spcPts val="1000"/>
                        </a:spcAft>
                      </a:pPr>
                      <a:r>
                        <a:rPr lang="en-US" sz="1600">
                          <a:effectLst/>
                        </a:rPr>
                        <a:t>SEG NEUT </a:t>
                      </a:r>
                      <a:endParaRPr lang="en-US" sz="160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x10</a:t>
                      </a:r>
                      <a:r>
                        <a:rPr lang="en-US" sz="1600" baseline="30000" dirty="0">
                          <a:effectLst/>
                        </a:rPr>
                        <a:t>3</a:t>
                      </a:r>
                      <a:r>
                        <a:rPr lang="en-US" sz="1600" dirty="0">
                          <a:effectLst/>
                        </a:rPr>
                        <a:t>/UL</a:t>
                      </a:r>
                      <a:endParaRPr lang="en-US" sz="16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15.719 </a:t>
                      </a:r>
                      <a:endParaRPr lang="en-US" sz="1600" dirty="0">
                        <a:solidFill>
                          <a:srgbClr val="FF0000"/>
                        </a:solidFill>
                        <a:effectLst/>
                        <a:latin typeface="Calibri"/>
                        <a:ea typeface="Calibri"/>
                        <a:cs typeface="Times New Roman"/>
                      </a:endParaRPr>
                    </a:p>
                  </a:txBody>
                  <a:tcPr marL="9525" marR="9525" marT="9525" marB="9525" anchor="ctr"/>
                </a:tc>
                <a:tc>
                  <a:txBody>
                    <a:bodyPr/>
                    <a:lstStyle/>
                    <a:p>
                      <a:pPr algn="ctr"/>
                      <a:r>
                        <a:rPr lang="en-US" sz="1600" dirty="0"/>
                        <a:t>H</a:t>
                      </a:r>
                    </a:p>
                  </a:txBody>
                  <a:tcPr marL="9525" marR="9525" marT="9525" marB="9525" anchor="ctr"/>
                </a:tc>
                <a:tc>
                  <a:txBody>
                    <a:bodyPr/>
                    <a:lstStyle/>
                    <a:p>
                      <a:pPr marL="0" marR="0" algn="ctr">
                        <a:lnSpc>
                          <a:spcPct val="115000"/>
                        </a:lnSpc>
                        <a:spcBef>
                          <a:spcPts val="0"/>
                        </a:spcBef>
                        <a:spcAft>
                          <a:spcPts val="1000"/>
                        </a:spcAft>
                      </a:pPr>
                      <a:r>
                        <a:rPr lang="en-US" sz="1600" dirty="0">
                          <a:effectLst/>
                        </a:rPr>
                        <a:t>2.529 - 12.876 </a:t>
                      </a:r>
                      <a:endParaRPr lang="en-US" sz="1600" dirty="0">
                        <a:effectLst/>
                        <a:latin typeface="Calibri"/>
                        <a:ea typeface="Calibri"/>
                        <a:cs typeface="Times New Roman"/>
                      </a:endParaRPr>
                    </a:p>
                  </a:txBody>
                  <a:tcPr marL="9525" marR="9525" marT="9525" marB="9525" anchor="ctr"/>
                </a:tc>
                <a:extLst>
                  <a:ext uri="{0D108BD9-81ED-4DB2-BD59-A6C34878D82A}">
                    <a16:rowId xmlns:a16="http://schemas.microsoft.com/office/drawing/2014/main" val="1061052179"/>
                  </a:ext>
                </a:extLst>
              </a:tr>
              <a:tr h="370840">
                <a:tc>
                  <a:txBody>
                    <a:bodyPr/>
                    <a:lstStyle/>
                    <a:p>
                      <a:pPr marL="0" marR="0" algn="ctr">
                        <a:lnSpc>
                          <a:spcPct val="115000"/>
                        </a:lnSpc>
                        <a:spcBef>
                          <a:spcPts val="0"/>
                        </a:spcBef>
                        <a:spcAft>
                          <a:spcPts val="1000"/>
                        </a:spcAft>
                      </a:pPr>
                      <a:r>
                        <a:rPr lang="en-US" sz="1600">
                          <a:effectLst/>
                        </a:rPr>
                        <a:t>LYMPH </a:t>
                      </a:r>
                      <a:endParaRPr lang="en-US" sz="160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x10</a:t>
                      </a:r>
                      <a:r>
                        <a:rPr lang="en-US" sz="1600" baseline="30000" dirty="0">
                          <a:effectLst/>
                        </a:rPr>
                        <a:t>3</a:t>
                      </a:r>
                      <a:r>
                        <a:rPr lang="en-US" sz="1600" dirty="0">
                          <a:effectLst/>
                        </a:rPr>
                        <a:t>/UL</a:t>
                      </a:r>
                      <a:endParaRPr lang="en-US" sz="16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0.418 </a:t>
                      </a:r>
                      <a:endParaRPr lang="en-US" sz="1600" dirty="0">
                        <a:solidFill>
                          <a:schemeClr val="accent1"/>
                        </a:solidFill>
                        <a:effectLst/>
                        <a:latin typeface="Calibri"/>
                        <a:ea typeface="Calibri"/>
                        <a:cs typeface="Times New Roman"/>
                      </a:endParaRPr>
                    </a:p>
                  </a:txBody>
                  <a:tcPr marL="9525" marR="9525" marT="9525" marB="9525" anchor="ctr"/>
                </a:tc>
                <a:tc>
                  <a:txBody>
                    <a:bodyPr/>
                    <a:lstStyle/>
                    <a:p>
                      <a:pPr algn="ctr"/>
                      <a:r>
                        <a:rPr lang="en-US" sz="1600" dirty="0"/>
                        <a:t>L</a:t>
                      </a:r>
                    </a:p>
                  </a:txBody>
                  <a:tcPr marL="9525" marR="9525" marT="9525" marB="9525" anchor="ctr"/>
                </a:tc>
                <a:tc>
                  <a:txBody>
                    <a:bodyPr/>
                    <a:lstStyle/>
                    <a:p>
                      <a:pPr marL="0" marR="0" algn="ctr">
                        <a:lnSpc>
                          <a:spcPct val="115000"/>
                        </a:lnSpc>
                        <a:spcBef>
                          <a:spcPts val="0"/>
                        </a:spcBef>
                        <a:spcAft>
                          <a:spcPts val="1000"/>
                        </a:spcAft>
                      </a:pPr>
                      <a:r>
                        <a:rPr lang="en-US" sz="1600" dirty="0">
                          <a:effectLst/>
                        </a:rPr>
                        <a:t>.48 - 2.941 </a:t>
                      </a:r>
                      <a:endParaRPr lang="en-US" sz="1600" dirty="0">
                        <a:effectLst/>
                        <a:latin typeface="Calibri"/>
                        <a:ea typeface="Calibri"/>
                        <a:cs typeface="Times New Roman"/>
                      </a:endParaRPr>
                    </a:p>
                  </a:txBody>
                  <a:tcPr marL="9525" marR="9525" marT="9525" marB="9525" anchor="ctr"/>
                </a:tc>
                <a:extLst>
                  <a:ext uri="{0D108BD9-81ED-4DB2-BD59-A6C34878D82A}">
                    <a16:rowId xmlns:a16="http://schemas.microsoft.com/office/drawing/2014/main" val="4117461032"/>
                  </a:ext>
                </a:extLst>
              </a:tr>
              <a:tr h="370840">
                <a:tc>
                  <a:txBody>
                    <a:bodyPr/>
                    <a:lstStyle/>
                    <a:p>
                      <a:pPr marL="0" marR="0" algn="ctr">
                        <a:lnSpc>
                          <a:spcPct val="115000"/>
                        </a:lnSpc>
                        <a:spcBef>
                          <a:spcPts val="0"/>
                        </a:spcBef>
                        <a:spcAft>
                          <a:spcPts val="1000"/>
                        </a:spcAft>
                      </a:pPr>
                      <a:r>
                        <a:rPr lang="en-US" sz="1600">
                          <a:effectLst/>
                        </a:rPr>
                        <a:t>MONOCYTE </a:t>
                      </a:r>
                      <a:endParaRPr lang="en-US" sz="160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x10</a:t>
                      </a:r>
                      <a:r>
                        <a:rPr lang="en-US" sz="1600" baseline="30000" dirty="0">
                          <a:effectLst/>
                        </a:rPr>
                        <a:t>3</a:t>
                      </a:r>
                      <a:r>
                        <a:rPr lang="en-US" sz="1600" dirty="0">
                          <a:effectLst/>
                        </a:rPr>
                        <a:t>/UL</a:t>
                      </a:r>
                      <a:endParaRPr lang="en-US" sz="1600" dirty="0">
                        <a:effectLst/>
                        <a:latin typeface="Calibri"/>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1600" dirty="0">
                          <a:effectLst/>
                        </a:rPr>
                        <a:t>2.314 </a:t>
                      </a:r>
                      <a:endParaRPr lang="en-US" sz="1600" dirty="0">
                        <a:solidFill>
                          <a:srgbClr val="FF0000"/>
                        </a:solidFill>
                        <a:effectLst/>
                        <a:latin typeface="Calibri"/>
                        <a:ea typeface="Calibri"/>
                        <a:cs typeface="Times New Roman"/>
                      </a:endParaRPr>
                    </a:p>
                  </a:txBody>
                  <a:tcPr marL="9525" marR="9525" marT="9525" marB="9525" anchor="ctr"/>
                </a:tc>
                <a:tc>
                  <a:txBody>
                    <a:bodyPr/>
                    <a:lstStyle/>
                    <a:p>
                      <a:pPr algn="ctr"/>
                      <a:r>
                        <a:rPr lang="en-US" sz="1600" dirty="0"/>
                        <a:t>H</a:t>
                      </a:r>
                    </a:p>
                  </a:txBody>
                  <a:tcPr marL="9525" marR="9525" marT="9525" marB="9525" anchor="ctr"/>
                </a:tc>
                <a:tc>
                  <a:txBody>
                    <a:bodyPr/>
                    <a:lstStyle/>
                    <a:p>
                      <a:pPr marL="0" marR="0" algn="ctr">
                        <a:lnSpc>
                          <a:spcPct val="115000"/>
                        </a:lnSpc>
                        <a:spcBef>
                          <a:spcPts val="0"/>
                        </a:spcBef>
                        <a:spcAft>
                          <a:spcPts val="1000"/>
                        </a:spcAft>
                      </a:pPr>
                      <a:r>
                        <a:rPr lang="en-US" sz="1600" dirty="0">
                          <a:effectLst/>
                        </a:rPr>
                        <a:t>.212 - 1.049 </a:t>
                      </a:r>
                      <a:endParaRPr lang="en-US" sz="1600" dirty="0">
                        <a:effectLst/>
                        <a:latin typeface="Calibri"/>
                        <a:ea typeface="Calibri"/>
                        <a:cs typeface="Times New Roman"/>
                      </a:endParaRPr>
                    </a:p>
                  </a:txBody>
                  <a:tcPr marL="9525" marR="9525" marT="9525" marB="9525" anchor="ctr"/>
                </a:tc>
                <a:extLst>
                  <a:ext uri="{0D108BD9-81ED-4DB2-BD59-A6C34878D82A}">
                    <a16:rowId xmlns:a16="http://schemas.microsoft.com/office/drawing/2014/main" val="1730804173"/>
                  </a:ext>
                </a:extLst>
              </a:tr>
              <a:tr h="370840">
                <a:tc gridSpan="5">
                  <a:txBody>
                    <a:bodyPr/>
                    <a:lstStyle/>
                    <a:p>
                      <a:pPr marL="0" marR="0" algn="ctr">
                        <a:lnSpc>
                          <a:spcPct val="115000"/>
                        </a:lnSpc>
                        <a:spcBef>
                          <a:spcPts val="0"/>
                        </a:spcBef>
                        <a:spcAft>
                          <a:spcPts val="0"/>
                        </a:spcAft>
                      </a:pPr>
                      <a:r>
                        <a:rPr lang="en-US" sz="1600" dirty="0">
                          <a:effectLst/>
                        </a:rPr>
                        <a:t>Comments: Few large platelets</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5467423"/>
                  </a:ext>
                </a:extLst>
              </a:tr>
            </a:tbl>
          </a:graphicData>
        </a:graphic>
      </p:graphicFrame>
    </p:spTree>
    <p:extLst>
      <p:ext uri="{BB962C8B-B14F-4D97-AF65-F5344CB8AC3E}">
        <p14:creationId xmlns:p14="http://schemas.microsoft.com/office/powerpoint/2010/main" val="200526170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2A74D-A518-75F1-8479-6D43FE3E0DB9}"/>
              </a:ext>
            </a:extLst>
          </p:cNvPr>
          <p:cNvSpPr>
            <a:spLocks noGrp="1"/>
          </p:cNvSpPr>
          <p:nvPr>
            <p:ph type="title"/>
          </p:nvPr>
        </p:nvSpPr>
        <p:spPr>
          <a:xfrm>
            <a:off x="1066804" y="408928"/>
            <a:ext cx="10515600" cy="1325563"/>
          </a:xfrm>
        </p:spPr>
        <p:txBody>
          <a:bodyPr/>
          <a:lstStyle/>
          <a:p>
            <a:r>
              <a:rPr lang="en-US" dirty="0"/>
              <a:t>Diarrhea 7</a:t>
            </a:r>
          </a:p>
        </p:txBody>
      </p:sp>
      <p:pic>
        <p:nvPicPr>
          <p:cNvPr id="3" name="Picture 2" descr="The carbonic anhydrase reaction in the epithelial cell continues.">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4" y="-1"/>
            <a:ext cx="10058390" cy="5659056"/>
          </a:xfrm>
          <a:prstGeom prst="rect">
            <a:avLst/>
          </a:prstGeom>
        </p:spPr>
      </p:pic>
      <p:sp>
        <p:nvSpPr>
          <p:cNvPr id="10" name="TextBox 9">
            <a:extLst>
              <a:ext uri="{FF2B5EF4-FFF2-40B4-BE49-F238E27FC236}">
                <a16:creationId xmlns:a16="http://schemas.microsoft.com/office/drawing/2014/main" id="{3A6AC60F-F432-F446-9C61-7B0C05DABB18}"/>
              </a:ext>
            </a:extLst>
          </p:cNvPr>
          <p:cNvSpPr txBox="1"/>
          <p:nvPr/>
        </p:nvSpPr>
        <p:spPr>
          <a:xfrm>
            <a:off x="2814714" y="6056291"/>
            <a:ext cx="2353016"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Epithelial cell (colon)</a:t>
            </a:r>
          </a:p>
        </p:txBody>
      </p:sp>
      <p:pic>
        <p:nvPicPr>
          <p:cNvPr id="11" name="Picture 10">
            <a:hlinkClick r:id="" action="ppaction://hlinkshowjump?jump=firstslide"/>
            <a:extLst>
              <a:ext uri="{FF2B5EF4-FFF2-40B4-BE49-F238E27FC236}">
                <a16:creationId xmlns:a16="http://schemas.microsoft.com/office/drawing/2014/main" id="{77FAE3A7-FFC7-DD45-9D09-C581CC43F7BE}"/>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1185629" y="5693800"/>
            <a:ext cx="1730910" cy="1125092"/>
          </a:xfrm>
          <a:prstGeom prst="rect">
            <a:avLst/>
          </a:prstGeom>
        </p:spPr>
      </p:pic>
      <p:grpSp>
        <p:nvGrpSpPr>
          <p:cNvPr id="12" name="Group 11">
            <a:extLst>
              <a:ext uri="{FF2B5EF4-FFF2-40B4-BE49-F238E27FC236}">
                <a16:creationId xmlns:a16="http://schemas.microsoft.com/office/drawing/2014/main" id="{FEA0C068-AF33-5A47-A27A-C9F0836140C3}"/>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13" name="Group 12">
              <a:extLst>
                <a:ext uri="{FF2B5EF4-FFF2-40B4-BE49-F238E27FC236}">
                  <a16:creationId xmlns:a16="http://schemas.microsoft.com/office/drawing/2014/main" id="{F74C131A-581C-5747-ADB2-7B2C5C62D78B}"/>
                </a:ext>
              </a:extLst>
            </p:cNvPr>
            <p:cNvGrpSpPr/>
            <p:nvPr/>
          </p:nvGrpSpPr>
          <p:grpSpPr>
            <a:xfrm>
              <a:off x="7645430" y="5934897"/>
              <a:ext cx="2113129" cy="630021"/>
              <a:chOff x="3784845" y="5934897"/>
              <a:chExt cx="2113129" cy="630021"/>
            </a:xfrm>
          </p:grpSpPr>
          <p:sp>
            <p:nvSpPr>
              <p:cNvPr id="20" name="Right Arrow 19">
                <a:hlinkClick r:id="" action="ppaction://hlinkshowjump?jump=nextslide"/>
                <a:extLst>
                  <a:ext uri="{FF2B5EF4-FFF2-40B4-BE49-F238E27FC236}">
                    <a16:creationId xmlns:a16="http://schemas.microsoft.com/office/drawing/2014/main" id="{9880E6B8-4874-7148-8641-2C210EF0AD78}"/>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1" name="Right Arrow 20">
                <a:hlinkClick r:id="" action="ppaction://hlinkshowjump?jump=previousslide"/>
                <a:extLst>
                  <a:ext uri="{FF2B5EF4-FFF2-40B4-BE49-F238E27FC236}">
                    <a16:creationId xmlns:a16="http://schemas.microsoft.com/office/drawing/2014/main" id="{D9BCF024-DBA0-FA4C-9043-E0BB7377FD38}"/>
                  </a:ext>
                </a:extLst>
              </p:cNvPr>
              <p:cNvSpPr/>
              <p:nvPr/>
            </p:nvSpPr>
            <p:spPr>
              <a:xfrm rot="10800000">
                <a:off x="3784845"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9" name="TextBox 18">
              <a:extLst>
                <a:ext uri="{FF2B5EF4-FFF2-40B4-BE49-F238E27FC236}">
                  <a16:creationId xmlns:a16="http://schemas.microsoft.com/office/drawing/2014/main" id="{AEDEDB1F-CC41-AB42-908E-3FC5C27131A4}"/>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7/12</a:t>
              </a:r>
            </a:p>
          </p:txBody>
        </p:sp>
      </p:grpSp>
    </p:spTree>
    <p:extLst>
      <p:ext uri="{BB962C8B-B14F-4D97-AF65-F5344CB8AC3E}">
        <p14:creationId xmlns:p14="http://schemas.microsoft.com/office/powerpoint/2010/main" val="200174262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7840F2-2C4B-D740-5BF3-0840B868C13C}"/>
              </a:ext>
            </a:extLst>
          </p:cNvPr>
          <p:cNvSpPr>
            <a:spLocks noGrp="1"/>
          </p:cNvSpPr>
          <p:nvPr>
            <p:ph type="title"/>
          </p:nvPr>
        </p:nvSpPr>
        <p:spPr>
          <a:xfrm>
            <a:off x="1066804" y="370828"/>
            <a:ext cx="10515600" cy="1325563"/>
          </a:xfrm>
        </p:spPr>
        <p:txBody>
          <a:bodyPr/>
          <a:lstStyle/>
          <a:p>
            <a:r>
              <a:rPr lang="en-US" dirty="0"/>
              <a:t>Diarrhea 8</a:t>
            </a:r>
          </a:p>
        </p:txBody>
      </p:sp>
      <p:pic>
        <p:nvPicPr>
          <p:cNvPr id="3" name="Picture 2" descr="More HCO3- is secreted in the diarrhea. Cl- is reabsorbed into the epithelial cell.">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4" y="-1"/>
            <a:ext cx="10058390" cy="5659055"/>
          </a:xfrm>
          <a:prstGeom prst="rect">
            <a:avLst/>
          </a:prstGeom>
        </p:spPr>
      </p:pic>
      <p:sp>
        <p:nvSpPr>
          <p:cNvPr id="10" name="TextBox 9">
            <a:extLst>
              <a:ext uri="{FF2B5EF4-FFF2-40B4-BE49-F238E27FC236}">
                <a16:creationId xmlns:a16="http://schemas.microsoft.com/office/drawing/2014/main" id="{3A6AC60F-F432-F446-9C61-7B0C05DABB18}"/>
              </a:ext>
            </a:extLst>
          </p:cNvPr>
          <p:cNvSpPr txBox="1"/>
          <p:nvPr/>
        </p:nvSpPr>
        <p:spPr>
          <a:xfrm>
            <a:off x="2814714" y="6056291"/>
            <a:ext cx="2353016"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Epithelial cell (colon)</a:t>
            </a:r>
          </a:p>
        </p:txBody>
      </p:sp>
      <p:pic>
        <p:nvPicPr>
          <p:cNvPr id="11" name="Picture 10">
            <a:hlinkClick r:id="" action="ppaction://hlinkshowjump?jump=firstslide"/>
            <a:extLst>
              <a:ext uri="{FF2B5EF4-FFF2-40B4-BE49-F238E27FC236}">
                <a16:creationId xmlns:a16="http://schemas.microsoft.com/office/drawing/2014/main" id="{77FAE3A7-FFC7-DD45-9D09-C581CC43F7BE}"/>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1185629" y="5693800"/>
            <a:ext cx="1730910" cy="1125092"/>
          </a:xfrm>
          <a:prstGeom prst="rect">
            <a:avLst/>
          </a:prstGeom>
        </p:spPr>
      </p:pic>
      <p:grpSp>
        <p:nvGrpSpPr>
          <p:cNvPr id="22" name="Group 21">
            <a:extLst>
              <a:ext uri="{FF2B5EF4-FFF2-40B4-BE49-F238E27FC236}">
                <a16:creationId xmlns:a16="http://schemas.microsoft.com/office/drawing/2014/main" id="{A3AD82E3-04CA-BC49-A688-B3CE4E523649}"/>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23" name="Group 22">
              <a:extLst>
                <a:ext uri="{FF2B5EF4-FFF2-40B4-BE49-F238E27FC236}">
                  <a16:creationId xmlns:a16="http://schemas.microsoft.com/office/drawing/2014/main" id="{7CA40429-A353-B449-937D-39711EC72713}"/>
                </a:ext>
              </a:extLst>
            </p:cNvPr>
            <p:cNvGrpSpPr/>
            <p:nvPr/>
          </p:nvGrpSpPr>
          <p:grpSpPr>
            <a:xfrm>
              <a:off x="7645430" y="5934897"/>
              <a:ext cx="2113129" cy="630021"/>
              <a:chOff x="3784845" y="5934897"/>
              <a:chExt cx="2113129" cy="630021"/>
            </a:xfrm>
          </p:grpSpPr>
          <p:sp>
            <p:nvSpPr>
              <p:cNvPr id="25" name="Right Arrow 24">
                <a:hlinkClick r:id="" action="ppaction://hlinkshowjump?jump=nextslide"/>
                <a:extLst>
                  <a:ext uri="{FF2B5EF4-FFF2-40B4-BE49-F238E27FC236}">
                    <a16:creationId xmlns:a16="http://schemas.microsoft.com/office/drawing/2014/main" id="{26E5876F-1435-CD48-9CFF-4F0A9BB99362}"/>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6" name="Right Arrow 25">
                <a:hlinkClick r:id="" action="ppaction://hlinkshowjump?jump=previousslide"/>
                <a:extLst>
                  <a:ext uri="{FF2B5EF4-FFF2-40B4-BE49-F238E27FC236}">
                    <a16:creationId xmlns:a16="http://schemas.microsoft.com/office/drawing/2014/main" id="{400DFD77-CAF2-9E4A-8D35-056103FDEA29}"/>
                  </a:ext>
                </a:extLst>
              </p:cNvPr>
              <p:cNvSpPr/>
              <p:nvPr/>
            </p:nvSpPr>
            <p:spPr>
              <a:xfrm rot="10800000">
                <a:off x="3784845"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24" name="TextBox 23">
              <a:extLst>
                <a:ext uri="{FF2B5EF4-FFF2-40B4-BE49-F238E27FC236}">
                  <a16:creationId xmlns:a16="http://schemas.microsoft.com/office/drawing/2014/main" id="{386D0471-5ACA-3D42-A956-907D474E902D}"/>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8/12</a:t>
              </a:r>
            </a:p>
          </p:txBody>
        </p:sp>
      </p:grpSp>
    </p:spTree>
    <p:extLst>
      <p:ext uri="{BB962C8B-B14F-4D97-AF65-F5344CB8AC3E}">
        <p14:creationId xmlns:p14="http://schemas.microsoft.com/office/powerpoint/2010/main" val="49043910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A6A48-437E-1356-89FA-20C51C965F65}"/>
              </a:ext>
            </a:extLst>
          </p:cNvPr>
          <p:cNvSpPr>
            <a:spLocks noGrp="1"/>
          </p:cNvSpPr>
          <p:nvPr>
            <p:ph type="title"/>
          </p:nvPr>
        </p:nvSpPr>
        <p:spPr>
          <a:xfrm>
            <a:off x="1138319" y="394723"/>
            <a:ext cx="10515600" cy="1325563"/>
          </a:xfrm>
        </p:spPr>
        <p:txBody>
          <a:bodyPr/>
          <a:lstStyle/>
          <a:p>
            <a:r>
              <a:rPr lang="en-US" dirty="0"/>
              <a:t>Diarrhea 9</a:t>
            </a:r>
          </a:p>
        </p:txBody>
      </p:sp>
      <p:pic>
        <p:nvPicPr>
          <p:cNvPr id="3" name="Picture 2" descr="Cl- is absorbed into the blood.  H+ is absorbed into the blood in exchange for Na+.">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5" y="-1"/>
            <a:ext cx="10058388" cy="5659054"/>
          </a:xfrm>
          <a:prstGeom prst="rect">
            <a:avLst/>
          </a:prstGeom>
        </p:spPr>
      </p:pic>
      <p:sp>
        <p:nvSpPr>
          <p:cNvPr id="10" name="TextBox 9">
            <a:extLst>
              <a:ext uri="{FF2B5EF4-FFF2-40B4-BE49-F238E27FC236}">
                <a16:creationId xmlns:a16="http://schemas.microsoft.com/office/drawing/2014/main" id="{3A6AC60F-F432-F446-9C61-7B0C05DABB18}"/>
              </a:ext>
            </a:extLst>
          </p:cNvPr>
          <p:cNvSpPr txBox="1"/>
          <p:nvPr/>
        </p:nvSpPr>
        <p:spPr>
          <a:xfrm>
            <a:off x="2814714" y="6056291"/>
            <a:ext cx="2353016"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Epithelial cell (colon)</a:t>
            </a:r>
          </a:p>
        </p:txBody>
      </p:sp>
      <p:pic>
        <p:nvPicPr>
          <p:cNvPr id="11" name="Picture 10">
            <a:hlinkClick r:id="" action="ppaction://hlinkshowjump?jump=firstslide"/>
            <a:extLst>
              <a:ext uri="{FF2B5EF4-FFF2-40B4-BE49-F238E27FC236}">
                <a16:creationId xmlns:a16="http://schemas.microsoft.com/office/drawing/2014/main" id="{77FAE3A7-FFC7-DD45-9D09-C581CC43F7BE}"/>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1185629" y="5693800"/>
            <a:ext cx="1730910" cy="1125092"/>
          </a:xfrm>
          <a:prstGeom prst="rect">
            <a:avLst/>
          </a:prstGeom>
        </p:spPr>
      </p:pic>
      <p:grpSp>
        <p:nvGrpSpPr>
          <p:cNvPr id="22" name="Group 21">
            <a:extLst>
              <a:ext uri="{FF2B5EF4-FFF2-40B4-BE49-F238E27FC236}">
                <a16:creationId xmlns:a16="http://schemas.microsoft.com/office/drawing/2014/main" id="{2979BC7A-C09B-A748-8601-CB2F74CD15B0}"/>
              </a:ext>
              <a:ext uri="{C183D7F6-B498-43B3-948B-1728B52AA6E4}">
                <adec:decorative xmlns:adec="http://schemas.microsoft.com/office/drawing/2017/decorative" val="1"/>
              </a:ext>
            </a:extLst>
          </p:cNvPr>
          <p:cNvGrpSpPr/>
          <p:nvPr/>
        </p:nvGrpSpPr>
        <p:grpSpPr>
          <a:xfrm>
            <a:off x="8712231" y="5941773"/>
            <a:ext cx="2113129" cy="630021"/>
            <a:chOff x="7645430" y="5934897"/>
            <a:chExt cx="2113129" cy="630021"/>
          </a:xfrm>
        </p:grpSpPr>
        <p:grpSp>
          <p:nvGrpSpPr>
            <p:cNvPr id="23" name="Group 22">
              <a:extLst>
                <a:ext uri="{FF2B5EF4-FFF2-40B4-BE49-F238E27FC236}">
                  <a16:creationId xmlns:a16="http://schemas.microsoft.com/office/drawing/2014/main" id="{2C43DDA9-7B91-A34E-B83F-DD1D2E99C01A}"/>
                </a:ext>
              </a:extLst>
            </p:cNvPr>
            <p:cNvGrpSpPr/>
            <p:nvPr/>
          </p:nvGrpSpPr>
          <p:grpSpPr>
            <a:xfrm>
              <a:off x="7645430" y="5934897"/>
              <a:ext cx="2113129" cy="630021"/>
              <a:chOff x="3784845" y="5934897"/>
              <a:chExt cx="2113129" cy="630021"/>
            </a:xfrm>
          </p:grpSpPr>
          <p:sp>
            <p:nvSpPr>
              <p:cNvPr id="25" name="Right Arrow 24">
                <a:hlinkClick r:id="" action="ppaction://hlinkshowjump?jump=nextslide"/>
                <a:extLst>
                  <a:ext uri="{FF2B5EF4-FFF2-40B4-BE49-F238E27FC236}">
                    <a16:creationId xmlns:a16="http://schemas.microsoft.com/office/drawing/2014/main" id="{571B6A11-A870-3E40-AAFF-D5971BCC584D}"/>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6" name="Right Arrow 25">
                <a:hlinkClick r:id="" action="ppaction://hlinkshowjump?jump=previousslide"/>
                <a:extLst>
                  <a:ext uri="{FF2B5EF4-FFF2-40B4-BE49-F238E27FC236}">
                    <a16:creationId xmlns:a16="http://schemas.microsoft.com/office/drawing/2014/main" id="{51023C29-C5B5-9F4F-BEBF-13478F543D5D}"/>
                  </a:ext>
                </a:extLst>
              </p:cNvPr>
              <p:cNvSpPr/>
              <p:nvPr/>
            </p:nvSpPr>
            <p:spPr>
              <a:xfrm rot="10800000">
                <a:off x="3784845"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24" name="TextBox 23">
              <a:extLst>
                <a:ext uri="{FF2B5EF4-FFF2-40B4-BE49-F238E27FC236}">
                  <a16:creationId xmlns:a16="http://schemas.microsoft.com/office/drawing/2014/main" id="{63E215A5-8BC0-2144-B24A-396D88E1993A}"/>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9/12</a:t>
              </a:r>
            </a:p>
          </p:txBody>
        </p:sp>
      </p:grpSp>
    </p:spTree>
    <p:extLst>
      <p:ext uri="{BB962C8B-B14F-4D97-AF65-F5344CB8AC3E}">
        <p14:creationId xmlns:p14="http://schemas.microsoft.com/office/powerpoint/2010/main" val="367584515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78D11-1B2F-515F-F0D5-1E7943F68508}"/>
              </a:ext>
            </a:extLst>
          </p:cNvPr>
          <p:cNvSpPr>
            <a:spLocks noGrp="1"/>
          </p:cNvSpPr>
          <p:nvPr>
            <p:ph type="title"/>
          </p:nvPr>
        </p:nvSpPr>
        <p:spPr>
          <a:xfrm>
            <a:off x="1066806" y="389878"/>
            <a:ext cx="10515600" cy="1325563"/>
          </a:xfrm>
        </p:spPr>
        <p:txBody>
          <a:bodyPr/>
          <a:lstStyle/>
          <a:p>
            <a:r>
              <a:rPr lang="en-US" dirty="0"/>
              <a:t>Diarrhea 10</a:t>
            </a:r>
          </a:p>
        </p:txBody>
      </p:sp>
      <p:pic>
        <p:nvPicPr>
          <p:cNvPr id="3" name="Picture 2" descr="As a result, the blood Cl- continues to increase (represented by 118 mmol/L here) and the blood pH continues to decrease (represented by pH 7.32 here).">
            <a:extLst>
              <a:ext uri="{FF2B5EF4-FFF2-40B4-BE49-F238E27FC236}">
                <a16:creationId xmlns:a16="http://schemas.microsoft.com/office/drawing/2014/main" id="{3609CE00-9AF9-0D4F-BA2A-158A2D87B411}"/>
              </a:ext>
            </a:extLst>
          </p:cNvPr>
          <p:cNvPicPr>
            <a:picLocks noChangeAspect="1"/>
          </p:cNvPicPr>
          <p:nvPr/>
        </p:nvPicPr>
        <p:blipFill>
          <a:blip r:embed="rId2"/>
          <a:srcRect/>
          <a:stretch/>
        </p:blipFill>
        <p:spPr>
          <a:xfrm>
            <a:off x="1066806" y="-1"/>
            <a:ext cx="10058387" cy="5659054"/>
          </a:xfrm>
          <a:prstGeom prst="rect">
            <a:avLst/>
          </a:prstGeom>
        </p:spPr>
      </p:pic>
      <p:sp>
        <p:nvSpPr>
          <p:cNvPr id="10" name="TextBox 9">
            <a:extLst>
              <a:ext uri="{FF2B5EF4-FFF2-40B4-BE49-F238E27FC236}">
                <a16:creationId xmlns:a16="http://schemas.microsoft.com/office/drawing/2014/main" id="{3A6AC60F-F432-F446-9C61-7B0C05DABB18}"/>
              </a:ext>
            </a:extLst>
          </p:cNvPr>
          <p:cNvSpPr txBox="1"/>
          <p:nvPr/>
        </p:nvSpPr>
        <p:spPr>
          <a:xfrm>
            <a:off x="2814714" y="6056291"/>
            <a:ext cx="2353016"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Epithelial cell (colon)</a:t>
            </a:r>
          </a:p>
        </p:txBody>
      </p:sp>
      <p:pic>
        <p:nvPicPr>
          <p:cNvPr id="11" name="Picture 10">
            <a:hlinkClick r:id="" action="ppaction://hlinkshowjump?jump=firstslide"/>
            <a:extLst>
              <a:ext uri="{FF2B5EF4-FFF2-40B4-BE49-F238E27FC236}">
                <a16:creationId xmlns:a16="http://schemas.microsoft.com/office/drawing/2014/main" id="{77FAE3A7-FFC7-DD45-9D09-C581CC43F7BE}"/>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1185629" y="5693800"/>
            <a:ext cx="1730910" cy="1125092"/>
          </a:xfrm>
          <a:prstGeom prst="rect">
            <a:avLst/>
          </a:prstGeom>
        </p:spPr>
      </p:pic>
      <p:grpSp>
        <p:nvGrpSpPr>
          <p:cNvPr id="22" name="Group 21">
            <a:extLst>
              <a:ext uri="{FF2B5EF4-FFF2-40B4-BE49-F238E27FC236}">
                <a16:creationId xmlns:a16="http://schemas.microsoft.com/office/drawing/2014/main" id="{3CEEA3B6-4C9C-2E41-9E14-E6937C84D2A2}"/>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23" name="Group 22">
              <a:extLst>
                <a:ext uri="{FF2B5EF4-FFF2-40B4-BE49-F238E27FC236}">
                  <a16:creationId xmlns:a16="http://schemas.microsoft.com/office/drawing/2014/main" id="{3E3BEFEC-1145-924F-B51B-FE680849A81E}"/>
                </a:ext>
              </a:extLst>
            </p:cNvPr>
            <p:cNvGrpSpPr/>
            <p:nvPr/>
          </p:nvGrpSpPr>
          <p:grpSpPr>
            <a:xfrm>
              <a:off x="7645430" y="5934897"/>
              <a:ext cx="2113129" cy="630021"/>
              <a:chOff x="3784845" y="5934897"/>
              <a:chExt cx="2113129" cy="630021"/>
            </a:xfrm>
          </p:grpSpPr>
          <p:sp>
            <p:nvSpPr>
              <p:cNvPr id="25" name="Right Arrow 24">
                <a:hlinkClick r:id="" action="ppaction://hlinkshowjump?jump=nextslide"/>
                <a:extLst>
                  <a:ext uri="{FF2B5EF4-FFF2-40B4-BE49-F238E27FC236}">
                    <a16:creationId xmlns:a16="http://schemas.microsoft.com/office/drawing/2014/main" id="{F0A8E9EE-A6DC-5348-B9E3-447BBA64AA78}"/>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6" name="Right Arrow 25">
                <a:hlinkClick r:id="" action="ppaction://hlinkshowjump?jump=previousslide"/>
                <a:extLst>
                  <a:ext uri="{FF2B5EF4-FFF2-40B4-BE49-F238E27FC236}">
                    <a16:creationId xmlns:a16="http://schemas.microsoft.com/office/drawing/2014/main" id="{89626335-3E00-5E47-B3D2-7780F8E716B4}"/>
                  </a:ext>
                </a:extLst>
              </p:cNvPr>
              <p:cNvSpPr/>
              <p:nvPr/>
            </p:nvSpPr>
            <p:spPr>
              <a:xfrm rot="10800000">
                <a:off x="3784845"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24" name="TextBox 23">
              <a:extLst>
                <a:ext uri="{FF2B5EF4-FFF2-40B4-BE49-F238E27FC236}">
                  <a16:creationId xmlns:a16="http://schemas.microsoft.com/office/drawing/2014/main" id="{394819F7-6404-7445-81DF-8FE670D0749D}"/>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10/12</a:t>
              </a:r>
            </a:p>
          </p:txBody>
        </p:sp>
      </p:grpSp>
    </p:spTree>
    <p:extLst>
      <p:ext uri="{BB962C8B-B14F-4D97-AF65-F5344CB8AC3E}">
        <p14:creationId xmlns:p14="http://schemas.microsoft.com/office/powerpoint/2010/main" val="344248115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609CE00-9AF9-0D4F-BA2A-158A2D87B411}"/>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1066803" y="-1"/>
            <a:ext cx="10058395" cy="5659058"/>
          </a:xfrm>
          <a:prstGeom prst="rect">
            <a:avLst/>
          </a:prstGeom>
          <a:solidFill>
            <a:schemeClr val="bg1"/>
          </a:solidFill>
        </p:spPr>
      </p:pic>
      <p:pic>
        <p:nvPicPr>
          <p:cNvPr id="16" name="Picture 15">
            <a:extLst>
              <a:ext uri="{FF2B5EF4-FFF2-40B4-BE49-F238E27FC236}">
                <a16:creationId xmlns:a16="http://schemas.microsoft.com/office/drawing/2014/main" id="{0339325D-1EC7-2C4F-A8A1-7D1BCCD3B81F}"/>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3583812" y="1203485"/>
            <a:ext cx="5024376" cy="3286815"/>
          </a:xfrm>
          <a:prstGeom prst="rect">
            <a:avLst/>
          </a:prstGeom>
        </p:spPr>
      </p:pic>
      <p:sp>
        <p:nvSpPr>
          <p:cNvPr id="17" name="TextBox 16">
            <a:extLst>
              <a:ext uri="{FF2B5EF4-FFF2-40B4-BE49-F238E27FC236}">
                <a16:creationId xmlns:a16="http://schemas.microsoft.com/office/drawing/2014/main" id="{8FBB0D69-FCF4-6D42-8A47-ACA52FCA9783}"/>
              </a:ext>
            </a:extLst>
          </p:cNvPr>
          <p:cNvSpPr txBox="1"/>
          <p:nvPr/>
        </p:nvSpPr>
        <p:spPr>
          <a:xfrm>
            <a:off x="3037371" y="1652262"/>
            <a:ext cx="1571175" cy="523220"/>
          </a:xfrm>
          <a:prstGeom prst="rect">
            <a:avLst/>
          </a:prstGeom>
          <a:noFill/>
        </p:spPr>
        <p:txBody>
          <a:bodyPr wrap="square" rtlCol="0">
            <a:spAutoFit/>
          </a:bodyPr>
          <a:lstStyle/>
          <a:p>
            <a:pPr algn="ctr"/>
            <a:r>
              <a:rPr lang="en-US" sz="2800" b="1" dirty="0">
                <a:latin typeface="+mj-lt"/>
              </a:rPr>
              <a:t>Vomiting</a:t>
            </a:r>
          </a:p>
        </p:txBody>
      </p:sp>
      <p:sp>
        <p:nvSpPr>
          <p:cNvPr id="2" name="Rectangle 1">
            <a:extLst>
              <a:ext uri="{FF2B5EF4-FFF2-40B4-BE49-F238E27FC236}">
                <a16:creationId xmlns:a16="http://schemas.microsoft.com/office/drawing/2014/main" id="{69D06DA1-43CB-7B4F-A713-281B90E0F15D}"/>
              </a:ext>
              <a:ext uri="{C183D7F6-B498-43B3-948B-1728B52AA6E4}">
                <adec:decorative xmlns:adec="http://schemas.microsoft.com/office/drawing/2017/decorative" val="1"/>
              </a:ext>
            </a:extLst>
          </p:cNvPr>
          <p:cNvSpPr/>
          <p:nvPr/>
        </p:nvSpPr>
        <p:spPr>
          <a:xfrm>
            <a:off x="1066801" y="2271"/>
            <a:ext cx="10058399" cy="56545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descr="A dog that has diarrhea may develop a hyperchloremic metabolic acidosis.">
            <a:extLst>
              <a:ext uri="{FF2B5EF4-FFF2-40B4-BE49-F238E27FC236}">
                <a16:creationId xmlns:a16="http://schemas.microsoft.com/office/drawing/2014/main" id="{5C3D7B91-96A4-E985-4635-173E2AD24E76}"/>
              </a:ext>
            </a:extLst>
          </p:cNvPr>
          <p:cNvGrpSpPr/>
          <p:nvPr/>
        </p:nvGrpSpPr>
        <p:grpSpPr>
          <a:xfrm>
            <a:off x="1276134" y="1468887"/>
            <a:ext cx="9639731" cy="4771142"/>
            <a:chOff x="1185629" y="2047750"/>
            <a:chExt cx="9639731" cy="4771142"/>
          </a:xfrm>
        </p:grpSpPr>
        <p:sp>
          <p:nvSpPr>
            <p:cNvPr id="12" name="TextBox 11">
              <a:extLst>
                <a:ext uri="{FF2B5EF4-FFF2-40B4-BE49-F238E27FC236}">
                  <a16:creationId xmlns:a16="http://schemas.microsoft.com/office/drawing/2014/main" id="{2491C1C2-A924-E34D-B45E-BB91C364395F}"/>
                </a:ext>
              </a:extLst>
            </p:cNvPr>
            <p:cNvSpPr txBox="1"/>
            <p:nvPr/>
          </p:nvSpPr>
          <p:spPr>
            <a:xfrm>
              <a:off x="2814715" y="6056291"/>
              <a:ext cx="3808607" cy="400110"/>
            </a:xfrm>
            <a:prstGeom prst="rect">
              <a:avLst/>
            </a:prstGeom>
            <a:noFill/>
          </p:spPr>
          <p:txBody>
            <a:bodyPr wrap="none" rtlCol="0" anchor="ctr" anchorCtr="0">
              <a:spAutoFit/>
            </a:bodyPr>
            <a:lstStyle/>
            <a:p>
              <a:r>
                <a:rPr lang="en-US" sz="2000" dirty="0">
                  <a:solidFill>
                    <a:srgbClr val="2DDCFF"/>
                  </a:solidFill>
                  <a:latin typeface="Avenir Heavy" panose="02000503020000020003" pitchFamily="2" charset="0"/>
                </a:rPr>
                <a:t>Hyperchloremic metabolic acidosis</a:t>
              </a:r>
            </a:p>
          </p:txBody>
        </p:sp>
        <p:pic>
          <p:nvPicPr>
            <p:cNvPr id="20" name="Picture 19" descr="Diarrhea can lead to hyperchloremic metabolic acidosis.">
              <a:extLst>
                <a:ext uri="{FF2B5EF4-FFF2-40B4-BE49-F238E27FC236}">
                  <a16:creationId xmlns:a16="http://schemas.microsoft.com/office/drawing/2014/main" id="{4091E853-6CDE-0440-980D-AC27A4929D57}"/>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4039676" y="2047750"/>
              <a:ext cx="4112646" cy="2839782"/>
            </a:xfrm>
            <a:prstGeom prst="rect">
              <a:avLst/>
            </a:prstGeom>
          </p:spPr>
        </p:pic>
        <p:pic>
          <p:nvPicPr>
            <p:cNvPr id="28" name="Picture 27">
              <a:hlinkClick r:id="" action="ppaction://hlinkshowjump?jump=firstslide"/>
              <a:extLst>
                <a:ext uri="{FF2B5EF4-FFF2-40B4-BE49-F238E27FC236}">
                  <a16:creationId xmlns:a16="http://schemas.microsoft.com/office/drawing/2014/main" id="{97A0C3B8-6FD1-2C41-BAA8-B33F06A63C6E}"/>
                </a:ext>
                <a:ext uri="{C183D7F6-B498-43B3-948B-1728B52AA6E4}">
                  <adec:decorative xmlns:adec="http://schemas.microsoft.com/office/drawing/2017/decorative" val="1"/>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1185629" y="5693800"/>
              <a:ext cx="1730910" cy="1125092"/>
            </a:xfrm>
            <a:prstGeom prst="rect">
              <a:avLst/>
            </a:prstGeom>
          </p:spPr>
        </p:pic>
        <p:grpSp>
          <p:nvGrpSpPr>
            <p:cNvPr id="18" name="Group 17">
              <a:extLst>
                <a:ext uri="{FF2B5EF4-FFF2-40B4-BE49-F238E27FC236}">
                  <a16:creationId xmlns:a16="http://schemas.microsoft.com/office/drawing/2014/main" id="{CC0CD97E-8222-4B4A-89C1-AF873E68AB24}"/>
                </a:ext>
                <a:ext uri="{C183D7F6-B498-43B3-948B-1728B52AA6E4}">
                  <adec:decorative xmlns:adec="http://schemas.microsoft.com/office/drawing/2017/decorative" val="1"/>
                </a:ext>
              </a:extLst>
            </p:cNvPr>
            <p:cNvGrpSpPr/>
            <p:nvPr/>
          </p:nvGrpSpPr>
          <p:grpSpPr>
            <a:xfrm>
              <a:off x="8712231" y="5934898"/>
              <a:ext cx="2113129" cy="630021"/>
              <a:chOff x="7645430" y="5934897"/>
              <a:chExt cx="2113129" cy="630021"/>
            </a:xfrm>
          </p:grpSpPr>
          <p:grpSp>
            <p:nvGrpSpPr>
              <p:cNvPr id="21" name="Group 20">
                <a:extLst>
                  <a:ext uri="{FF2B5EF4-FFF2-40B4-BE49-F238E27FC236}">
                    <a16:creationId xmlns:a16="http://schemas.microsoft.com/office/drawing/2014/main" id="{6B61EBD5-69F1-D647-82CE-FC07D049A4A1}"/>
                  </a:ext>
                </a:extLst>
              </p:cNvPr>
              <p:cNvGrpSpPr/>
              <p:nvPr/>
            </p:nvGrpSpPr>
            <p:grpSpPr>
              <a:xfrm>
                <a:off x="7645430" y="5934897"/>
                <a:ext cx="2113129" cy="630021"/>
                <a:chOff x="3784845" y="5934897"/>
                <a:chExt cx="2113129" cy="630021"/>
              </a:xfrm>
            </p:grpSpPr>
            <p:sp>
              <p:nvSpPr>
                <p:cNvPr id="29" name="Right Arrow 28">
                  <a:hlinkClick r:id="" action="ppaction://hlinkshowjump?jump=nextslide"/>
                  <a:extLst>
                    <a:ext uri="{FF2B5EF4-FFF2-40B4-BE49-F238E27FC236}">
                      <a16:creationId xmlns:a16="http://schemas.microsoft.com/office/drawing/2014/main" id="{150BEC56-FB2C-9C4F-B079-3401A252AF95}"/>
                    </a:ext>
                  </a:extLst>
                </p:cNvPr>
                <p:cNvSpPr/>
                <p:nvPr/>
              </p:nvSpPr>
              <p:spPr>
                <a:xfrm>
                  <a:off x="5285231" y="5934897"/>
                  <a:ext cx="612743" cy="630021"/>
                </a:xfrm>
                <a:prstGeom prst="rightArrow">
                  <a:avLst/>
                </a:prstGeom>
                <a:solidFill>
                  <a:srgbClr val="2DDCFF"/>
                </a:solidFill>
                <a:ln w="158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0" name="Right Arrow 29">
                  <a:hlinkClick r:id="" action="ppaction://hlinkshowjump?jump=previousslide"/>
                  <a:extLst>
                    <a:ext uri="{FF2B5EF4-FFF2-40B4-BE49-F238E27FC236}">
                      <a16:creationId xmlns:a16="http://schemas.microsoft.com/office/drawing/2014/main" id="{63D322C4-8D72-D145-9BEA-3C4C6F6918B1}"/>
                    </a:ext>
                  </a:extLst>
                </p:cNvPr>
                <p:cNvSpPr/>
                <p:nvPr/>
              </p:nvSpPr>
              <p:spPr>
                <a:xfrm rot="10800000">
                  <a:off x="3784845" y="5934897"/>
                  <a:ext cx="612743" cy="630021"/>
                </a:xfrm>
                <a:prstGeom prst="rightArrow">
                  <a:avLst/>
                </a:prstGeom>
                <a:solidFill>
                  <a:srgbClr val="2DDCF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22" name="TextBox 21">
                <a:extLst>
                  <a:ext uri="{FF2B5EF4-FFF2-40B4-BE49-F238E27FC236}">
                    <a16:creationId xmlns:a16="http://schemas.microsoft.com/office/drawing/2014/main" id="{9FEE54A0-EA32-1042-A081-A43D69E2413D}"/>
                  </a:ext>
                </a:extLst>
              </p:cNvPr>
              <p:cNvSpPr txBox="1"/>
              <p:nvPr/>
            </p:nvSpPr>
            <p:spPr>
              <a:xfrm>
                <a:off x="8258174" y="6056291"/>
                <a:ext cx="887641" cy="400110"/>
              </a:xfrm>
              <a:prstGeom prst="rect">
                <a:avLst/>
              </a:prstGeom>
              <a:noFill/>
            </p:spPr>
            <p:txBody>
              <a:bodyPr wrap="square" rtlCol="0" anchor="ctr" anchorCtr="0">
                <a:spAutoFit/>
              </a:bodyPr>
              <a:lstStyle/>
              <a:p>
                <a:pPr algn="ctr"/>
                <a:r>
                  <a:rPr lang="en-US" sz="2000" dirty="0">
                    <a:solidFill>
                      <a:srgbClr val="2DDCFF"/>
                    </a:solidFill>
                    <a:latin typeface="Avenir Heavy" panose="02000503020000020003" pitchFamily="2" charset="0"/>
                  </a:rPr>
                  <a:t>11/12</a:t>
                </a:r>
              </a:p>
            </p:txBody>
          </p:sp>
        </p:grpSp>
      </p:grpSp>
      <p:sp>
        <p:nvSpPr>
          <p:cNvPr id="4" name="Title 3">
            <a:extLst>
              <a:ext uri="{FF2B5EF4-FFF2-40B4-BE49-F238E27FC236}">
                <a16:creationId xmlns:a16="http://schemas.microsoft.com/office/drawing/2014/main" id="{EAEDEA5C-FEB6-49D9-4867-05F80BAFA0FE}"/>
              </a:ext>
            </a:extLst>
          </p:cNvPr>
          <p:cNvSpPr>
            <a:spLocks noGrp="1"/>
          </p:cNvSpPr>
          <p:nvPr>
            <p:ph type="title"/>
          </p:nvPr>
        </p:nvSpPr>
        <p:spPr/>
        <p:txBody>
          <a:bodyPr/>
          <a:lstStyle/>
          <a:p>
            <a:r>
              <a:rPr lang="en-US" sz="4400" dirty="0"/>
              <a:t>Hyperchloremic Metabolic Acidosis</a:t>
            </a:r>
            <a:endParaRPr lang="en-US" dirty="0"/>
          </a:p>
        </p:txBody>
      </p:sp>
      <p:pic>
        <p:nvPicPr>
          <p:cNvPr id="19" name="Graphic 18" descr="Arrow Horizontal U turn">
            <a:hlinkClick r:id="rId6" action="ppaction://hlinksldjump"/>
            <a:extLst>
              <a:ext uri="{FF2B5EF4-FFF2-40B4-BE49-F238E27FC236}">
                <a16:creationId xmlns:a16="http://schemas.microsoft.com/office/drawing/2014/main" id="{5A3F08C1-FE89-4291-B69A-C8A2F4DB571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157028160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Gino coagulation profile </a:t>
            </a:r>
          </a:p>
        </p:txBody>
      </p:sp>
      <p:graphicFrame>
        <p:nvGraphicFramePr>
          <p:cNvPr id="3" name="Table 2">
            <a:extLst>
              <a:ext uri="{FF2B5EF4-FFF2-40B4-BE49-F238E27FC236}">
                <a16:creationId xmlns:a16="http://schemas.microsoft.com/office/drawing/2014/main" id="{393529EA-2766-4F58-BAF9-36B4257A5AC2}"/>
              </a:ext>
            </a:extLst>
          </p:cNvPr>
          <p:cNvGraphicFramePr>
            <a:graphicFrameLocks noGrp="1"/>
          </p:cNvGraphicFramePr>
          <p:nvPr>
            <p:extLst>
              <p:ext uri="{D42A27DB-BD31-4B8C-83A1-F6EECF244321}">
                <p14:modId xmlns:p14="http://schemas.microsoft.com/office/powerpoint/2010/main" val="2952731635"/>
              </p:ext>
            </p:extLst>
          </p:nvPr>
        </p:nvGraphicFramePr>
        <p:xfrm>
          <a:off x="2032000" y="1935008"/>
          <a:ext cx="8128000" cy="2553716"/>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077283434"/>
                    </a:ext>
                  </a:extLst>
                </a:gridCol>
                <a:gridCol w="1625600">
                  <a:extLst>
                    <a:ext uri="{9D8B030D-6E8A-4147-A177-3AD203B41FA5}">
                      <a16:colId xmlns:a16="http://schemas.microsoft.com/office/drawing/2014/main" val="4053732358"/>
                    </a:ext>
                  </a:extLst>
                </a:gridCol>
                <a:gridCol w="1625600">
                  <a:extLst>
                    <a:ext uri="{9D8B030D-6E8A-4147-A177-3AD203B41FA5}">
                      <a16:colId xmlns:a16="http://schemas.microsoft.com/office/drawing/2014/main" val="802716333"/>
                    </a:ext>
                  </a:extLst>
                </a:gridCol>
                <a:gridCol w="1625600">
                  <a:extLst>
                    <a:ext uri="{9D8B030D-6E8A-4147-A177-3AD203B41FA5}">
                      <a16:colId xmlns:a16="http://schemas.microsoft.com/office/drawing/2014/main" val="2750514955"/>
                    </a:ext>
                  </a:extLst>
                </a:gridCol>
                <a:gridCol w="1625600">
                  <a:extLst>
                    <a:ext uri="{9D8B030D-6E8A-4147-A177-3AD203B41FA5}">
                      <a16:colId xmlns:a16="http://schemas.microsoft.com/office/drawing/2014/main" val="1354989383"/>
                    </a:ext>
                  </a:extLst>
                </a:gridCol>
              </a:tblGrid>
              <a:tr h="370840">
                <a:tc>
                  <a:txBody>
                    <a:bodyPr/>
                    <a:lstStyle/>
                    <a:p>
                      <a:pPr marL="0" marR="0" algn="ctr">
                        <a:lnSpc>
                          <a:spcPct val="115000"/>
                        </a:lnSpc>
                        <a:spcBef>
                          <a:spcPts val="0"/>
                        </a:spcBef>
                        <a:spcAft>
                          <a:spcPts val="1000"/>
                        </a:spcAft>
                      </a:pPr>
                      <a:r>
                        <a:rPr lang="en-US" sz="2000" b="1" dirty="0">
                          <a:solidFill>
                            <a:schemeClr val="bg1"/>
                          </a:solidFill>
                          <a:effectLst/>
                          <a:latin typeface="+mn-lt"/>
                        </a:rPr>
                        <a:t>Coagulation Profile</a:t>
                      </a:r>
                      <a:endParaRPr lang="en-US" sz="2000" b="1" dirty="0">
                        <a:solidFill>
                          <a:schemeClr val="bg1"/>
                        </a:solidFill>
                        <a:effectLst/>
                        <a:latin typeface="+mn-lt"/>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2000" b="1" dirty="0">
                          <a:solidFill>
                            <a:schemeClr val="bg1"/>
                          </a:solidFill>
                          <a:effectLst/>
                          <a:latin typeface="+mn-lt"/>
                        </a:rPr>
                        <a:t>Units</a:t>
                      </a:r>
                      <a:endParaRPr lang="en-US" sz="2000" b="1" dirty="0">
                        <a:solidFill>
                          <a:schemeClr val="bg1"/>
                        </a:solidFill>
                        <a:effectLst/>
                        <a:latin typeface="+mn-lt"/>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2000" b="1" dirty="0">
                          <a:solidFill>
                            <a:schemeClr val="bg1"/>
                          </a:solidFill>
                          <a:effectLst/>
                          <a:latin typeface="+mn-lt"/>
                          <a:ea typeface="Calibri"/>
                          <a:cs typeface="Times New Roman"/>
                        </a:rPr>
                        <a:t>Patient</a:t>
                      </a:r>
                    </a:p>
                  </a:txBody>
                  <a:tcPr marL="9525" marR="9525" marT="9525" marB="9525" anchor="ctr"/>
                </a:tc>
                <a:tc>
                  <a:txBody>
                    <a:bodyPr/>
                    <a:lstStyle/>
                    <a:p>
                      <a:pPr marL="0" marR="0" algn="ctr">
                        <a:lnSpc>
                          <a:spcPct val="115000"/>
                        </a:lnSpc>
                        <a:spcBef>
                          <a:spcPts val="0"/>
                        </a:spcBef>
                        <a:spcAft>
                          <a:spcPts val="1000"/>
                        </a:spcAft>
                      </a:pPr>
                      <a:r>
                        <a:rPr lang="en-US" sz="2000" b="1" dirty="0">
                          <a:solidFill>
                            <a:schemeClr val="bg1"/>
                          </a:solidFill>
                          <a:effectLst/>
                          <a:latin typeface="+mn-lt"/>
                          <a:ea typeface="Calibri"/>
                          <a:cs typeface="Times New Roman"/>
                        </a:rPr>
                        <a:t>Flags</a:t>
                      </a:r>
                    </a:p>
                  </a:txBody>
                  <a:tcPr marL="9525" marR="9525" marT="9525" marB="9525" anchor="ctr"/>
                </a:tc>
                <a:tc>
                  <a:txBody>
                    <a:bodyPr/>
                    <a:lstStyle/>
                    <a:p>
                      <a:pPr marL="0" marR="0" algn="ctr">
                        <a:lnSpc>
                          <a:spcPct val="115000"/>
                        </a:lnSpc>
                        <a:spcBef>
                          <a:spcPts val="0"/>
                        </a:spcBef>
                        <a:spcAft>
                          <a:spcPts val="1000"/>
                        </a:spcAft>
                      </a:pPr>
                      <a:r>
                        <a:rPr lang="en-US" sz="2000" b="1" dirty="0">
                          <a:solidFill>
                            <a:schemeClr val="bg1"/>
                          </a:solidFill>
                          <a:effectLst/>
                          <a:latin typeface="+mn-lt"/>
                        </a:rPr>
                        <a:t>Reference Interval</a:t>
                      </a:r>
                      <a:endParaRPr lang="en-US" sz="2000" b="1" dirty="0">
                        <a:solidFill>
                          <a:schemeClr val="bg1"/>
                        </a:solidFill>
                        <a:effectLst/>
                        <a:latin typeface="+mn-lt"/>
                        <a:ea typeface="Calibri"/>
                        <a:cs typeface="Times New Roman"/>
                      </a:endParaRPr>
                    </a:p>
                  </a:txBody>
                  <a:tcPr marL="9525" marR="9525" marT="9525" marB="9525" anchor="ctr"/>
                </a:tc>
                <a:extLst>
                  <a:ext uri="{0D108BD9-81ED-4DB2-BD59-A6C34878D82A}">
                    <a16:rowId xmlns:a16="http://schemas.microsoft.com/office/drawing/2014/main" val="2508251282"/>
                  </a:ext>
                </a:extLst>
              </a:tr>
              <a:tr h="370840">
                <a:tc>
                  <a:txBody>
                    <a:bodyPr/>
                    <a:lstStyle/>
                    <a:p>
                      <a:pPr marL="0" marR="0" algn="ctr">
                        <a:lnSpc>
                          <a:spcPct val="115000"/>
                        </a:lnSpc>
                        <a:spcBef>
                          <a:spcPts val="0"/>
                        </a:spcBef>
                        <a:spcAft>
                          <a:spcPts val="1000"/>
                        </a:spcAft>
                      </a:pPr>
                      <a:r>
                        <a:rPr lang="en-US" sz="2000" dirty="0">
                          <a:effectLst/>
                          <a:latin typeface="+mn-lt"/>
                        </a:rPr>
                        <a:t>PT </a:t>
                      </a:r>
                      <a:endParaRPr lang="en-US" sz="2000" dirty="0">
                        <a:effectLst/>
                        <a:latin typeface="+mn-lt"/>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2000">
                          <a:effectLst/>
                          <a:latin typeface="+mn-lt"/>
                        </a:rPr>
                        <a:t>SECS</a:t>
                      </a:r>
                      <a:endParaRPr lang="en-US" sz="2000">
                        <a:effectLst/>
                        <a:latin typeface="+mn-lt"/>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2000" dirty="0">
                          <a:effectLst/>
                          <a:latin typeface="+mn-lt"/>
                        </a:rPr>
                        <a:t>&gt;100 </a:t>
                      </a:r>
                      <a:endParaRPr lang="en-US" sz="2000" dirty="0">
                        <a:solidFill>
                          <a:srgbClr val="FF0000"/>
                        </a:solidFill>
                        <a:effectLst/>
                        <a:latin typeface="+mn-lt"/>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2000" dirty="0">
                          <a:effectLst/>
                          <a:latin typeface="+mn-lt"/>
                          <a:ea typeface="Calibri"/>
                          <a:cs typeface="Times New Roman"/>
                        </a:rPr>
                        <a:t>H</a:t>
                      </a:r>
                    </a:p>
                  </a:txBody>
                  <a:tcPr marL="9525" marR="9525" marT="9525" marB="9525" anchor="ctr"/>
                </a:tc>
                <a:tc>
                  <a:txBody>
                    <a:bodyPr/>
                    <a:lstStyle/>
                    <a:p>
                      <a:pPr marL="0" marR="0" algn="ctr">
                        <a:lnSpc>
                          <a:spcPct val="115000"/>
                        </a:lnSpc>
                        <a:spcBef>
                          <a:spcPts val="0"/>
                        </a:spcBef>
                        <a:spcAft>
                          <a:spcPts val="1000"/>
                        </a:spcAft>
                      </a:pPr>
                      <a:r>
                        <a:rPr lang="en-US" sz="2000" dirty="0">
                          <a:effectLst/>
                          <a:latin typeface="+mn-lt"/>
                        </a:rPr>
                        <a:t>6.7 - 13.6 </a:t>
                      </a:r>
                      <a:endParaRPr lang="en-US" sz="2000" dirty="0">
                        <a:effectLst/>
                        <a:latin typeface="+mn-lt"/>
                        <a:ea typeface="Calibri"/>
                        <a:cs typeface="Times New Roman"/>
                      </a:endParaRPr>
                    </a:p>
                  </a:txBody>
                  <a:tcPr marL="9525" marR="9525" marT="9525" marB="9525" anchor="ctr"/>
                </a:tc>
                <a:extLst>
                  <a:ext uri="{0D108BD9-81ED-4DB2-BD59-A6C34878D82A}">
                    <a16:rowId xmlns:a16="http://schemas.microsoft.com/office/drawing/2014/main" val="3891333887"/>
                  </a:ext>
                </a:extLst>
              </a:tr>
              <a:tr h="370840">
                <a:tc>
                  <a:txBody>
                    <a:bodyPr/>
                    <a:lstStyle/>
                    <a:p>
                      <a:pPr marL="0" marR="0" algn="ctr">
                        <a:lnSpc>
                          <a:spcPct val="115000"/>
                        </a:lnSpc>
                        <a:spcBef>
                          <a:spcPts val="0"/>
                        </a:spcBef>
                        <a:spcAft>
                          <a:spcPts val="1000"/>
                        </a:spcAft>
                      </a:pPr>
                      <a:r>
                        <a:rPr lang="en-US" sz="2000" dirty="0">
                          <a:effectLst/>
                          <a:latin typeface="+mn-lt"/>
                        </a:rPr>
                        <a:t>APTT </a:t>
                      </a:r>
                      <a:endParaRPr lang="en-US" sz="2000" dirty="0">
                        <a:effectLst/>
                        <a:latin typeface="+mn-lt"/>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2000" dirty="0">
                          <a:effectLst/>
                          <a:latin typeface="+mn-lt"/>
                        </a:rPr>
                        <a:t>SECS</a:t>
                      </a:r>
                      <a:endParaRPr lang="en-US" sz="2000" dirty="0">
                        <a:effectLst/>
                        <a:latin typeface="+mn-lt"/>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2000" dirty="0">
                          <a:effectLst/>
                          <a:latin typeface="+mn-lt"/>
                        </a:rPr>
                        <a:t>33.9 </a:t>
                      </a:r>
                      <a:endParaRPr lang="en-US" sz="2000" dirty="0">
                        <a:solidFill>
                          <a:srgbClr val="FF0000"/>
                        </a:solidFill>
                        <a:effectLst/>
                        <a:latin typeface="+mn-lt"/>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2000" dirty="0">
                          <a:effectLst/>
                          <a:latin typeface="+mn-lt"/>
                          <a:ea typeface="Calibri"/>
                          <a:cs typeface="Times New Roman"/>
                        </a:rPr>
                        <a:t>H</a:t>
                      </a:r>
                    </a:p>
                  </a:txBody>
                  <a:tcPr marL="9525" marR="9525" marT="9525" marB="9525" anchor="ctr"/>
                </a:tc>
                <a:tc>
                  <a:txBody>
                    <a:bodyPr/>
                    <a:lstStyle/>
                    <a:p>
                      <a:pPr marL="0" marR="0" algn="ctr">
                        <a:lnSpc>
                          <a:spcPct val="115000"/>
                        </a:lnSpc>
                        <a:spcBef>
                          <a:spcPts val="0"/>
                        </a:spcBef>
                        <a:spcAft>
                          <a:spcPts val="1000"/>
                        </a:spcAft>
                      </a:pPr>
                      <a:r>
                        <a:rPr lang="en-US" sz="2000" dirty="0">
                          <a:effectLst/>
                          <a:latin typeface="+mn-lt"/>
                        </a:rPr>
                        <a:t>7.8 - 14.4 </a:t>
                      </a:r>
                      <a:endParaRPr lang="en-US" sz="2000" dirty="0">
                        <a:effectLst/>
                        <a:latin typeface="+mn-lt"/>
                        <a:ea typeface="Calibri"/>
                        <a:cs typeface="Times New Roman"/>
                      </a:endParaRPr>
                    </a:p>
                  </a:txBody>
                  <a:tcPr marL="9525" marR="9525" marT="9525" marB="9525" anchor="ctr"/>
                </a:tc>
                <a:extLst>
                  <a:ext uri="{0D108BD9-81ED-4DB2-BD59-A6C34878D82A}">
                    <a16:rowId xmlns:a16="http://schemas.microsoft.com/office/drawing/2014/main" val="3002224975"/>
                  </a:ext>
                </a:extLst>
              </a:tr>
              <a:tr h="370840">
                <a:tc>
                  <a:txBody>
                    <a:bodyPr/>
                    <a:lstStyle/>
                    <a:p>
                      <a:pPr marL="0" marR="0" algn="ctr">
                        <a:lnSpc>
                          <a:spcPct val="115000"/>
                        </a:lnSpc>
                        <a:spcBef>
                          <a:spcPts val="0"/>
                        </a:spcBef>
                        <a:spcAft>
                          <a:spcPts val="1000"/>
                        </a:spcAft>
                      </a:pPr>
                      <a:r>
                        <a:rPr lang="en-US" sz="2000" dirty="0">
                          <a:effectLst/>
                          <a:latin typeface="+mn-lt"/>
                        </a:rPr>
                        <a:t>DIMER </a:t>
                      </a:r>
                      <a:endParaRPr lang="en-US" sz="2000" dirty="0">
                        <a:effectLst/>
                        <a:latin typeface="+mn-lt"/>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2000">
                          <a:effectLst/>
                          <a:latin typeface="+mn-lt"/>
                        </a:rPr>
                        <a:t>NG/ML</a:t>
                      </a:r>
                      <a:endParaRPr lang="en-US" sz="2000">
                        <a:effectLst/>
                        <a:latin typeface="+mn-lt"/>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2000">
                          <a:effectLst/>
                          <a:latin typeface="+mn-lt"/>
                        </a:rPr>
                        <a:t>&lt;250 </a:t>
                      </a:r>
                      <a:endParaRPr lang="en-US" sz="2000">
                        <a:effectLst/>
                        <a:latin typeface="+mn-lt"/>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endParaRPr lang="en-US" sz="2000" dirty="0">
                        <a:effectLst/>
                        <a:latin typeface="+mn-lt"/>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2000" dirty="0">
                          <a:effectLst/>
                          <a:latin typeface="+mn-lt"/>
                        </a:rPr>
                        <a:t>&lt;250</a:t>
                      </a:r>
                      <a:endParaRPr lang="en-US" sz="2000" dirty="0">
                        <a:effectLst/>
                        <a:latin typeface="+mn-lt"/>
                        <a:ea typeface="Calibri"/>
                        <a:cs typeface="Times New Roman"/>
                      </a:endParaRPr>
                    </a:p>
                  </a:txBody>
                  <a:tcPr marL="9525" marR="9525" marT="9525" marB="9525" anchor="ctr"/>
                </a:tc>
                <a:extLst>
                  <a:ext uri="{0D108BD9-81ED-4DB2-BD59-A6C34878D82A}">
                    <a16:rowId xmlns:a16="http://schemas.microsoft.com/office/drawing/2014/main" val="852389809"/>
                  </a:ext>
                </a:extLst>
              </a:tr>
              <a:tr h="370840">
                <a:tc>
                  <a:txBody>
                    <a:bodyPr/>
                    <a:lstStyle/>
                    <a:p>
                      <a:pPr marL="0" marR="0" algn="ctr">
                        <a:lnSpc>
                          <a:spcPct val="115000"/>
                        </a:lnSpc>
                        <a:spcBef>
                          <a:spcPts val="0"/>
                        </a:spcBef>
                        <a:spcAft>
                          <a:spcPts val="1000"/>
                        </a:spcAft>
                      </a:pPr>
                      <a:r>
                        <a:rPr lang="en-US" sz="2000">
                          <a:effectLst/>
                          <a:latin typeface="+mn-lt"/>
                        </a:rPr>
                        <a:t>PLATELET </a:t>
                      </a:r>
                      <a:endParaRPr lang="en-US" sz="2000">
                        <a:effectLst/>
                        <a:latin typeface="+mn-lt"/>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2000">
                          <a:effectLst/>
                          <a:latin typeface="+mn-lt"/>
                        </a:rPr>
                        <a:t>x10</a:t>
                      </a:r>
                      <a:r>
                        <a:rPr lang="en-US" sz="2000" baseline="30000">
                          <a:effectLst/>
                          <a:latin typeface="+mn-lt"/>
                        </a:rPr>
                        <a:t>3</a:t>
                      </a:r>
                      <a:r>
                        <a:rPr lang="en-US" sz="2000">
                          <a:effectLst/>
                          <a:latin typeface="+mn-lt"/>
                        </a:rPr>
                        <a:t>/UL</a:t>
                      </a:r>
                      <a:endParaRPr lang="en-US" sz="2000">
                        <a:effectLst/>
                        <a:latin typeface="+mn-lt"/>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2000">
                          <a:effectLst/>
                          <a:latin typeface="+mn-lt"/>
                        </a:rPr>
                        <a:t>241 </a:t>
                      </a:r>
                      <a:endParaRPr lang="en-US" sz="2000">
                        <a:effectLst/>
                        <a:latin typeface="+mn-lt"/>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endParaRPr lang="en-US" sz="2000" dirty="0">
                        <a:effectLst/>
                        <a:latin typeface="+mn-lt"/>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2000" dirty="0">
                          <a:effectLst/>
                          <a:latin typeface="+mn-lt"/>
                        </a:rPr>
                        <a:t>190 - 468 </a:t>
                      </a:r>
                      <a:endParaRPr lang="en-US" sz="2000" dirty="0">
                        <a:effectLst/>
                        <a:latin typeface="+mn-lt"/>
                        <a:ea typeface="Calibri"/>
                        <a:cs typeface="Times New Roman"/>
                      </a:endParaRPr>
                    </a:p>
                  </a:txBody>
                  <a:tcPr marL="9525" marR="9525" marT="9525" marB="9525" anchor="ctr"/>
                </a:tc>
                <a:extLst>
                  <a:ext uri="{0D108BD9-81ED-4DB2-BD59-A6C34878D82A}">
                    <a16:rowId xmlns:a16="http://schemas.microsoft.com/office/drawing/2014/main" val="1962731716"/>
                  </a:ext>
                </a:extLst>
              </a:tr>
              <a:tr h="370840">
                <a:tc>
                  <a:txBody>
                    <a:bodyPr/>
                    <a:lstStyle/>
                    <a:p>
                      <a:pPr marL="0" marR="0" algn="ctr">
                        <a:lnSpc>
                          <a:spcPct val="115000"/>
                        </a:lnSpc>
                        <a:spcBef>
                          <a:spcPts val="0"/>
                        </a:spcBef>
                        <a:spcAft>
                          <a:spcPts val="1000"/>
                        </a:spcAft>
                      </a:pPr>
                      <a:r>
                        <a:rPr lang="en-US" sz="2000" dirty="0">
                          <a:effectLst/>
                          <a:latin typeface="+mn-lt"/>
                        </a:rPr>
                        <a:t>FIBRINOGEN</a:t>
                      </a:r>
                      <a:endParaRPr lang="en-US" sz="2000" dirty="0">
                        <a:effectLst/>
                        <a:latin typeface="+mn-lt"/>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2000" dirty="0">
                          <a:effectLst/>
                          <a:latin typeface="+mn-lt"/>
                        </a:rPr>
                        <a:t>MG/DL</a:t>
                      </a:r>
                      <a:endParaRPr lang="en-US" sz="2000" dirty="0">
                        <a:effectLst/>
                        <a:latin typeface="+mn-lt"/>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2000" dirty="0">
                          <a:effectLst/>
                          <a:latin typeface="+mn-lt"/>
                        </a:rPr>
                        <a:t>200 </a:t>
                      </a:r>
                      <a:endParaRPr lang="en-US" sz="2000" dirty="0">
                        <a:effectLst/>
                        <a:latin typeface="+mn-lt"/>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endParaRPr lang="en-US" sz="2000" dirty="0">
                        <a:effectLst/>
                        <a:latin typeface="+mn-lt"/>
                        <a:ea typeface="Calibri"/>
                        <a:cs typeface="Times New Roman"/>
                      </a:endParaRPr>
                    </a:p>
                  </a:txBody>
                  <a:tcPr marL="9525" marR="9525" marT="9525" marB="9525" anchor="ctr"/>
                </a:tc>
                <a:tc>
                  <a:txBody>
                    <a:bodyPr/>
                    <a:lstStyle/>
                    <a:p>
                      <a:pPr marL="0" marR="0" algn="ctr">
                        <a:lnSpc>
                          <a:spcPct val="115000"/>
                        </a:lnSpc>
                        <a:spcBef>
                          <a:spcPts val="0"/>
                        </a:spcBef>
                        <a:spcAft>
                          <a:spcPts val="1000"/>
                        </a:spcAft>
                      </a:pPr>
                      <a:r>
                        <a:rPr lang="en-US" sz="2000" dirty="0">
                          <a:effectLst/>
                          <a:latin typeface="+mn-lt"/>
                        </a:rPr>
                        <a:t>100 - 300 </a:t>
                      </a:r>
                      <a:endParaRPr lang="en-US" sz="2000" dirty="0">
                        <a:effectLst/>
                        <a:latin typeface="+mn-lt"/>
                        <a:ea typeface="Calibri"/>
                        <a:cs typeface="Times New Roman"/>
                      </a:endParaRPr>
                    </a:p>
                  </a:txBody>
                  <a:tcPr marL="9525" marR="9525" marT="9525" marB="9525" anchor="ctr"/>
                </a:tc>
                <a:extLst>
                  <a:ext uri="{0D108BD9-81ED-4DB2-BD59-A6C34878D82A}">
                    <a16:rowId xmlns:a16="http://schemas.microsoft.com/office/drawing/2014/main" val="283400748"/>
                  </a:ext>
                </a:extLst>
              </a:tr>
            </a:tbl>
          </a:graphicData>
        </a:graphic>
      </p:graphicFrame>
    </p:spTree>
    <p:extLst>
      <p:ext uri="{BB962C8B-B14F-4D97-AF65-F5344CB8AC3E}">
        <p14:creationId xmlns:p14="http://schemas.microsoft.com/office/powerpoint/2010/main" val="1913625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447CB-003B-48E9-BA89-A1A817240464}"/>
              </a:ext>
            </a:extLst>
          </p:cNvPr>
          <p:cNvSpPr>
            <a:spLocks noGrp="1"/>
          </p:cNvSpPr>
          <p:nvPr>
            <p:ph type="title"/>
          </p:nvPr>
        </p:nvSpPr>
        <p:spPr/>
        <p:txBody>
          <a:bodyPr/>
          <a:lstStyle/>
          <a:p>
            <a:r>
              <a:rPr lang="en-US" dirty="0"/>
              <a:t>Gino resources	</a:t>
            </a:r>
          </a:p>
        </p:txBody>
      </p:sp>
      <p:sp>
        <p:nvSpPr>
          <p:cNvPr id="3" name="Content Placeholder 2">
            <a:extLst>
              <a:ext uri="{FF2B5EF4-FFF2-40B4-BE49-F238E27FC236}">
                <a16:creationId xmlns:a16="http://schemas.microsoft.com/office/drawing/2014/main" id="{42CE7E98-8084-497A-B483-7BCF8FABE45A}"/>
              </a:ext>
            </a:extLst>
          </p:cNvPr>
          <p:cNvSpPr>
            <a:spLocks noGrp="1"/>
          </p:cNvSpPr>
          <p:nvPr>
            <p:ph idx="1"/>
          </p:nvPr>
        </p:nvSpPr>
        <p:spPr/>
        <p:txBody>
          <a:bodyPr/>
          <a:lstStyle/>
          <a:p>
            <a:r>
              <a:rPr lang="en-US" dirty="0"/>
              <a:t>eClinpath</a:t>
            </a:r>
            <a:endParaRPr lang="en-US" dirty="0">
              <a:hlinkClick r:id="rId2">
                <a:extLst>
                  <a:ext uri="{A12FA001-AC4F-418D-AE19-62706E023703}">
                    <ahyp:hlinkClr xmlns:ahyp="http://schemas.microsoft.com/office/drawing/2018/hyperlinkcolor" val="tx"/>
                  </a:ext>
                </a:extLst>
              </a:hlinkClick>
            </a:endParaRPr>
          </a:p>
          <a:p>
            <a:pPr lvl="1"/>
            <a:r>
              <a:rPr lang="en-US">
                <a:hlinkClick r:id="rId2"/>
              </a:rPr>
              <a:t>Mechanisms of anemia</a:t>
            </a:r>
            <a:endParaRPr lang="en-US" dirty="0"/>
          </a:p>
          <a:p>
            <a:pPr lvl="1"/>
            <a:r>
              <a:rPr lang="en-US" dirty="0">
                <a:hlinkClick r:id="rId3"/>
              </a:rPr>
              <a:t>Hemostasis disorders</a:t>
            </a:r>
            <a:endParaRPr lang="en-US" dirty="0"/>
          </a:p>
          <a:p>
            <a:pPr lvl="1"/>
            <a:endParaRPr lang="en-US" dirty="0"/>
          </a:p>
        </p:txBody>
      </p:sp>
      <p:pic>
        <p:nvPicPr>
          <p:cNvPr id="4" name="Graphic 3" descr="Arrow Horizontal U turn">
            <a:hlinkClick r:id="rId4" action="ppaction://hlinksldjump"/>
            <a:extLst>
              <a:ext uri="{FF2B5EF4-FFF2-40B4-BE49-F238E27FC236}">
                <a16:creationId xmlns:a16="http://schemas.microsoft.com/office/drawing/2014/main" id="{3E9AC569-BED0-48EE-8476-140F3D2427B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25553600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AFD40-6371-49C7-A289-01BD3A3D5D6F}"/>
              </a:ext>
            </a:extLst>
          </p:cNvPr>
          <p:cNvSpPr>
            <a:spLocks noGrp="1"/>
          </p:cNvSpPr>
          <p:nvPr>
            <p:ph type="title"/>
          </p:nvPr>
        </p:nvSpPr>
        <p:spPr/>
        <p:txBody>
          <a:bodyPr/>
          <a:lstStyle/>
          <a:p>
            <a:r>
              <a:rPr lang="en-US" dirty="0"/>
              <a:t>Gus signalment and history</a:t>
            </a:r>
          </a:p>
        </p:txBody>
      </p:sp>
      <p:sp>
        <p:nvSpPr>
          <p:cNvPr id="6" name="Content Placeholder 2">
            <a:extLst>
              <a:ext uri="{FF2B5EF4-FFF2-40B4-BE49-F238E27FC236}">
                <a16:creationId xmlns:a16="http://schemas.microsoft.com/office/drawing/2014/main" id="{19D0A2AF-64BE-F124-1755-B3272CB675DD}"/>
              </a:ext>
            </a:extLst>
          </p:cNvPr>
          <p:cNvSpPr txBox="1">
            <a:spLocks/>
          </p:cNvSpPr>
          <p:nvPr/>
        </p:nvSpPr>
        <p:spPr>
          <a:xfrm>
            <a:off x="838200" y="1814998"/>
            <a:ext cx="704133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Gus, 4 y/o MN Irish Terrier mix</a:t>
            </a:r>
          </a:p>
          <a:p>
            <a:r>
              <a:rPr lang="en-US" dirty="0"/>
              <a:t>Dog was just adopted from the shelter and is presented for a health check</a:t>
            </a:r>
          </a:p>
          <a:p>
            <a:r>
              <a:rPr lang="en-US" dirty="0"/>
              <a:t>Owner reports the dog sleeps a lot and gets tired very easily when playing with his toy ball</a:t>
            </a:r>
          </a:p>
          <a:p>
            <a:r>
              <a:rPr lang="en-US" dirty="0"/>
              <a:t>PE: pale mucous membranes </a:t>
            </a:r>
          </a:p>
          <a:p>
            <a:pPr marL="0" indent="0">
              <a:buNone/>
            </a:pPr>
            <a:endParaRPr lang="en-US" dirty="0"/>
          </a:p>
          <a:p>
            <a:endParaRPr lang="en-US" dirty="0"/>
          </a:p>
        </p:txBody>
      </p:sp>
    </p:spTree>
    <p:extLst>
      <p:ext uri="{BB962C8B-B14F-4D97-AF65-F5344CB8AC3E}">
        <p14:creationId xmlns:p14="http://schemas.microsoft.com/office/powerpoint/2010/main" val="19871225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Gus</a:t>
            </a:r>
            <a:br>
              <a:rPr lang="en-US" dirty="0"/>
            </a:br>
            <a:r>
              <a:rPr lang="en-US" dirty="0"/>
              <a:t>CBC data </a:t>
            </a:r>
          </a:p>
        </p:txBody>
      </p:sp>
      <p:graphicFrame>
        <p:nvGraphicFramePr>
          <p:cNvPr id="3" name="Table 2">
            <a:extLst>
              <a:ext uri="{FF2B5EF4-FFF2-40B4-BE49-F238E27FC236}">
                <a16:creationId xmlns:a16="http://schemas.microsoft.com/office/drawing/2014/main" id="{1635F49C-E2EA-4D65-AB7C-3FFE255B11F8}"/>
              </a:ext>
            </a:extLst>
          </p:cNvPr>
          <p:cNvGraphicFramePr>
            <a:graphicFrameLocks noGrp="1"/>
          </p:cNvGraphicFramePr>
          <p:nvPr>
            <p:extLst>
              <p:ext uri="{D42A27DB-BD31-4B8C-83A1-F6EECF244321}">
                <p14:modId xmlns:p14="http://schemas.microsoft.com/office/powerpoint/2010/main" val="423727436"/>
              </p:ext>
            </p:extLst>
          </p:nvPr>
        </p:nvGraphicFramePr>
        <p:xfrm>
          <a:off x="3583007" y="150475"/>
          <a:ext cx="6799485" cy="6506977"/>
        </p:xfrm>
        <a:graphic>
          <a:graphicData uri="http://schemas.openxmlformats.org/drawingml/2006/table">
            <a:tbl>
              <a:tblPr firstRow="1" bandRow="1">
                <a:tableStyleId>{5C22544A-7EE6-4342-B048-85BDC9FD1C3A}</a:tableStyleId>
              </a:tblPr>
              <a:tblGrid>
                <a:gridCol w="1359897">
                  <a:extLst>
                    <a:ext uri="{9D8B030D-6E8A-4147-A177-3AD203B41FA5}">
                      <a16:colId xmlns:a16="http://schemas.microsoft.com/office/drawing/2014/main" val="774131493"/>
                    </a:ext>
                  </a:extLst>
                </a:gridCol>
                <a:gridCol w="1359897">
                  <a:extLst>
                    <a:ext uri="{9D8B030D-6E8A-4147-A177-3AD203B41FA5}">
                      <a16:colId xmlns:a16="http://schemas.microsoft.com/office/drawing/2014/main" val="816685876"/>
                    </a:ext>
                  </a:extLst>
                </a:gridCol>
                <a:gridCol w="1359897">
                  <a:extLst>
                    <a:ext uri="{9D8B030D-6E8A-4147-A177-3AD203B41FA5}">
                      <a16:colId xmlns:a16="http://schemas.microsoft.com/office/drawing/2014/main" val="2093840285"/>
                    </a:ext>
                  </a:extLst>
                </a:gridCol>
                <a:gridCol w="678873">
                  <a:extLst>
                    <a:ext uri="{9D8B030D-6E8A-4147-A177-3AD203B41FA5}">
                      <a16:colId xmlns:a16="http://schemas.microsoft.com/office/drawing/2014/main" val="657577908"/>
                    </a:ext>
                  </a:extLst>
                </a:gridCol>
                <a:gridCol w="2040921">
                  <a:extLst>
                    <a:ext uri="{9D8B030D-6E8A-4147-A177-3AD203B41FA5}">
                      <a16:colId xmlns:a16="http://schemas.microsoft.com/office/drawing/2014/main" val="1013547680"/>
                    </a:ext>
                  </a:extLst>
                </a:gridCol>
              </a:tblGrid>
              <a:tr h="268870">
                <a:tc>
                  <a:txBody>
                    <a:bodyPr/>
                    <a:lstStyle/>
                    <a:p>
                      <a:pPr marL="0" marR="0" algn="ctr">
                        <a:lnSpc>
                          <a:spcPct val="115000"/>
                        </a:lnSpc>
                        <a:spcBef>
                          <a:spcPts val="0"/>
                        </a:spcBef>
                        <a:spcAft>
                          <a:spcPts val="0"/>
                        </a:spcAft>
                      </a:pPr>
                      <a:r>
                        <a:rPr lang="en-US" sz="1600" dirty="0">
                          <a:solidFill>
                            <a:schemeClr val="bg1"/>
                          </a:solidFill>
                          <a:effectLst/>
                          <a:latin typeface="+mn-lt"/>
                        </a:rPr>
                        <a:t>Test</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latin typeface="+mn-lt"/>
                        </a:rPr>
                        <a:t>Units</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latin typeface="+mn-lt"/>
                        </a:rPr>
                        <a:t>Patient</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r>
                        <a:rPr lang="en-US" sz="1600" dirty="0">
                          <a:solidFill>
                            <a:schemeClr val="bg1"/>
                          </a:solidFill>
                          <a:latin typeface="+mn-lt"/>
                        </a:rPr>
                        <a:t>Flags</a:t>
                      </a: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latin typeface="+mn-lt"/>
                        </a:rPr>
                        <a:t>Reference interval </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3871575142"/>
                  </a:ext>
                </a:extLst>
              </a:tr>
              <a:tr h="268870">
                <a:tc>
                  <a:txBody>
                    <a:bodyPr/>
                    <a:lstStyle/>
                    <a:p>
                      <a:pPr marL="0" marR="0" algn="ctr">
                        <a:lnSpc>
                          <a:spcPct val="115000"/>
                        </a:lnSpc>
                        <a:spcBef>
                          <a:spcPts val="0"/>
                        </a:spcBef>
                        <a:spcAft>
                          <a:spcPts val="0"/>
                        </a:spcAft>
                      </a:pPr>
                      <a:r>
                        <a:rPr lang="en-US" sz="1600" dirty="0">
                          <a:effectLst/>
                          <a:latin typeface="+mn-lt"/>
                        </a:rPr>
                        <a:t>WBC</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effectLst/>
                          <a:latin typeface="+mn-lt"/>
                        </a:rPr>
                        <a:t>X 10</a:t>
                      </a:r>
                      <a:r>
                        <a:rPr lang="en-US" sz="1600" baseline="30000" dirty="0">
                          <a:effectLst/>
                          <a:latin typeface="+mn-lt"/>
                        </a:rPr>
                        <a:t>3</a:t>
                      </a:r>
                      <a:r>
                        <a:rPr lang="en-US" sz="1600" dirty="0">
                          <a:effectLst/>
                          <a:latin typeface="+mn-lt"/>
                        </a:rPr>
                        <a:t>/µL</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effectLst/>
                          <a:latin typeface="+mn-lt"/>
                        </a:rPr>
                        <a:t>9.65</a:t>
                      </a:r>
                      <a:endParaRPr lang="en-US" sz="1600" dirty="0">
                        <a:solidFill>
                          <a:srgbClr val="FF0000"/>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endParaRPr lang="en-US" sz="1600">
                        <a:latin typeface="+mn-lt"/>
                      </a:endParaRPr>
                    </a:p>
                  </a:txBody>
                  <a:tcPr marL="9525" marR="9525" marT="1270" marB="0" anchor="ctr"/>
                </a:tc>
                <a:tc>
                  <a:txBody>
                    <a:bodyPr/>
                    <a:lstStyle/>
                    <a:p>
                      <a:pPr marL="0" marR="0" algn="ctr">
                        <a:lnSpc>
                          <a:spcPct val="115000"/>
                        </a:lnSpc>
                        <a:spcBef>
                          <a:spcPts val="0"/>
                        </a:spcBef>
                        <a:spcAft>
                          <a:spcPts val="0"/>
                        </a:spcAft>
                      </a:pPr>
                      <a:r>
                        <a:rPr lang="en-US" sz="1600" dirty="0">
                          <a:effectLst/>
                          <a:latin typeface="+mn-lt"/>
                        </a:rPr>
                        <a:t>4.39 – 11.61</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2248505193"/>
                  </a:ext>
                </a:extLst>
              </a:tr>
              <a:tr h="268870">
                <a:tc>
                  <a:txBody>
                    <a:bodyPr/>
                    <a:lstStyle/>
                    <a:p>
                      <a:pPr marL="0" marR="0" algn="ctr">
                        <a:lnSpc>
                          <a:spcPct val="115000"/>
                        </a:lnSpc>
                        <a:spcBef>
                          <a:spcPts val="0"/>
                        </a:spcBef>
                        <a:spcAft>
                          <a:spcPts val="0"/>
                        </a:spcAft>
                      </a:pPr>
                      <a:r>
                        <a:rPr lang="en-US" sz="1600">
                          <a:effectLst/>
                          <a:latin typeface="+mn-lt"/>
                        </a:rPr>
                        <a:t>RBC</a:t>
                      </a:r>
                      <a:endParaRPr lang="en-US" sz="1600">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effectLst/>
                          <a:latin typeface="+mn-lt"/>
                        </a:rPr>
                        <a:t>X 10</a:t>
                      </a:r>
                      <a:r>
                        <a:rPr lang="en-US" sz="1600" baseline="30000" dirty="0">
                          <a:effectLst/>
                          <a:latin typeface="+mn-lt"/>
                        </a:rPr>
                        <a:t>6</a:t>
                      </a:r>
                      <a:r>
                        <a:rPr lang="en-US" sz="1600" dirty="0">
                          <a:effectLst/>
                          <a:latin typeface="+mn-lt"/>
                        </a:rPr>
                        <a:t>/µL</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effectLst/>
                          <a:latin typeface="+mn-lt"/>
                        </a:rPr>
                        <a:t>2.25 </a:t>
                      </a:r>
                      <a:endParaRPr lang="en-US" sz="1600" dirty="0">
                        <a:solidFill>
                          <a:srgbClr val="0070C0"/>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r>
                        <a:rPr lang="en-US" sz="1600" dirty="0">
                          <a:latin typeface="+mn-lt"/>
                        </a:rPr>
                        <a:t>L</a:t>
                      </a:r>
                    </a:p>
                  </a:txBody>
                  <a:tcPr marL="9525" marR="9525" marT="1270" marB="0" anchor="ctr"/>
                </a:tc>
                <a:tc>
                  <a:txBody>
                    <a:bodyPr/>
                    <a:lstStyle/>
                    <a:p>
                      <a:pPr marL="0" marR="0" algn="ctr">
                        <a:lnSpc>
                          <a:spcPct val="115000"/>
                        </a:lnSpc>
                        <a:spcBef>
                          <a:spcPts val="0"/>
                        </a:spcBef>
                        <a:spcAft>
                          <a:spcPts val="0"/>
                        </a:spcAft>
                      </a:pPr>
                      <a:r>
                        <a:rPr lang="en-US" sz="1600" dirty="0">
                          <a:effectLst/>
                          <a:latin typeface="+mn-lt"/>
                        </a:rPr>
                        <a:t>5.7 – 8.01</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3631595081"/>
                  </a:ext>
                </a:extLst>
              </a:tr>
              <a:tr h="268870">
                <a:tc>
                  <a:txBody>
                    <a:bodyPr/>
                    <a:lstStyle/>
                    <a:p>
                      <a:pPr marL="0" marR="0" algn="ctr">
                        <a:lnSpc>
                          <a:spcPct val="115000"/>
                        </a:lnSpc>
                        <a:spcBef>
                          <a:spcPts val="0"/>
                        </a:spcBef>
                        <a:spcAft>
                          <a:spcPts val="0"/>
                        </a:spcAft>
                      </a:pPr>
                      <a:r>
                        <a:rPr lang="en-US" sz="1600">
                          <a:effectLst/>
                          <a:latin typeface="+mn-lt"/>
                        </a:rPr>
                        <a:t>HGB</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g/dL</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4.0 </a:t>
                      </a:r>
                      <a:endParaRPr lang="en-US" sz="1600" dirty="0">
                        <a:solidFill>
                          <a:schemeClr val="accent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latin typeface="+mn-lt"/>
                        </a:rPr>
                        <a:t>L</a:t>
                      </a: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13.8 – 20.3</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3243203777"/>
                  </a:ext>
                </a:extLst>
              </a:tr>
              <a:tr h="268870">
                <a:tc>
                  <a:txBody>
                    <a:bodyPr/>
                    <a:lstStyle/>
                    <a:p>
                      <a:pPr marL="0" marR="0" algn="ctr">
                        <a:lnSpc>
                          <a:spcPct val="115000"/>
                        </a:lnSpc>
                        <a:spcBef>
                          <a:spcPts val="0"/>
                        </a:spcBef>
                        <a:spcAft>
                          <a:spcPts val="0"/>
                        </a:spcAft>
                      </a:pPr>
                      <a:r>
                        <a:rPr lang="en-US" sz="1600">
                          <a:effectLst/>
                          <a:latin typeface="+mn-lt"/>
                        </a:rPr>
                        <a:t>HCT</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latin typeface="+mn-lt"/>
                        </a:rPr>
                        <a:t>%</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12.8 </a:t>
                      </a:r>
                      <a:endParaRPr lang="en-US" sz="1600" dirty="0">
                        <a:solidFill>
                          <a:srgbClr val="0070C0"/>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latin typeface="+mn-lt"/>
                        </a:rPr>
                        <a:t>L</a:t>
                      </a: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39.2 – 55.9</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2805197821"/>
                  </a:ext>
                </a:extLst>
              </a:tr>
              <a:tr h="268870">
                <a:tc>
                  <a:txBody>
                    <a:bodyPr/>
                    <a:lstStyle/>
                    <a:p>
                      <a:pPr marL="0" marR="0" algn="ctr">
                        <a:lnSpc>
                          <a:spcPct val="115000"/>
                        </a:lnSpc>
                        <a:spcBef>
                          <a:spcPts val="0"/>
                        </a:spcBef>
                        <a:spcAft>
                          <a:spcPts val="0"/>
                        </a:spcAft>
                      </a:pPr>
                      <a:r>
                        <a:rPr lang="en-US" sz="1600">
                          <a:effectLst/>
                          <a:latin typeface="+mn-lt"/>
                        </a:rPr>
                        <a:t>MCV</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latin typeface="+mn-lt"/>
                        </a:rPr>
                        <a:t>fL</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56.9 </a:t>
                      </a:r>
                      <a:endParaRPr lang="en-US" sz="1600" dirty="0">
                        <a:solidFill>
                          <a:schemeClr val="accent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latin typeface="+mn-lt"/>
                        </a:rPr>
                        <a:t>L</a:t>
                      </a: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64 – 75.2</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3486749899"/>
                  </a:ext>
                </a:extLst>
              </a:tr>
              <a:tr h="268870">
                <a:tc>
                  <a:txBody>
                    <a:bodyPr/>
                    <a:lstStyle/>
                    <a:p>
                      <a:pPr marL="0" marR="0" algn="ctr">
                        <a:lnSpc>
                          <a:spcPct val="115000"/>
                        </a:lnSpc>
                        <a:spcBef>
                          <a:spcPts val="0"/>
                        </a:spcBef>
                        <a:spcAft>
                          <a:spcPts val="0"/>
                        </a:spcAft>
                      </a:pPr>
                      <a:r>
                        <a:rPr lang="en-US" sz="1600">
                          <a:effectLst/>
                          <a:latin typeface="+mn-lt"/>
                        </a:rPr>
                        <a:t>MCH</a:t>
                      </a:r>
                      <a:endParaRPr lang="en-US" sz="1600">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a:effectLst/>
                          <a:latin typeface="+mn-lt"/>
                        </a:rPr>
                        <a:t>pg</a:t>
                      </a:r>
                      <a:endParaRPr lang="en-US" sz="1600">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effectLst/>
                          <a:latin typeface="+mn-lt"/>
                          <a:ea typeface="Times New Roman" panose="02020603050405020304" pitchFamily="18" charset="0"/>
                          <a:cs typeface="Times New Roman" panose="02020603050405020304" pitchFamily="18" charset="0"/>
                        </a:rPr>
                        <a:t>17.8 </a:t>
                      </a:r>
                      <a:endParaRPr lang="en-US" sz="1600" dirty="0">
                        <a:solidFill>
                          <a:schemeClr val="accent1"/>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r>
                        <a:rPr lang="en-US" sz="1600" dirty="0">
                          <a:latin typeface="+mn-lt"/>
                        </a:rPr>
                        <a:t>L</a:t>
                      </a:r>
                    </a:p>
                  </a:txBody>
                  <a:tcPr marL="9525" marR="9525" marT="1270" marB="0" anchor="ctr"/>
                </a:tc>
                <a:tc>
                  <a:txBody>
                    <a:bodyPr/>
                    <a:lstStyle/>
                    <a:p>
                      <a:pPr marL="0" marR="0" algn="ctr">
                        <a:lnSpc>
                          <a:spcPct val="115000"/>
                        </a:lnSpc>
                        <a:spcBef>
                          <a:spcPts val="0"/>
                        </a:spcBef>
                        <a:spcAft>
                          <a:spcPts val="0"/>
                        </a:spcAft>
                      </a:pPr>
                      <a:r>
                        <a:rPr lang="en-US" sz="1600" dirty="0">
                          <a:effectLst/>
                          <a:latin typeface="+mn-lt"/>
                        </a:rPr>
                        <a:t>22.7 – 26.8</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2970438806"/>
                  </a:ext>
                </a:extLst>
              </a:tr>
              <a:tr h="268870">
                <a:tc>
                  <a:txBody>
                    <a:bodyPr/>
                    <a:lstStyle/>
                    <a:p>
                      <a:pPr marL="0" marR="0" algn="ctr">
                        <a:lnSpc>
                          <a:spcPct val="115000"/>
                        </a:lnSpc>
                        <a:spcBef>
                          <a:spcPts val="0"/>
                        </a:spcBef>
                        <a:spcAft>
                          <a:spcPts val="0"/>
                        </a:spcAft>
                      </a:pPr>
                      <a:r>
                        <a:rPr lang="en-US" sz="1600">
                          <a:effectLst/>
                          <a:latin typeface="+mn-lt"/>
                        </a:rPr>
                        <a:t>MCHC</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latin typeface="+mn-lt"/>
                        </a:rPr>
                        <a:t>g/dL</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31.3 </a:t>
                      </a:r>
                      <a:endParaRPr lang="en-US" sz="1600" dirty="0">
                        <a:solidFill>
                          <a:srgbClr val="0070C0"/>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latin typeface="+mn-lt"/>
                        </a:rPr>
                        <a:t>L</a:t>
                      </a: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34.5 – 36.6</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2108577901"/>
                  </a:ext>
                </a:extLst>
              </a:tr>
              <a:tr h="268870">
                <a:tc>
                  <a:txBody>
                    <a:bodyPr/>
                    <a:lstStyle/>
                    <a:p>
                      <a:pPr marL="0" marR="0" algn="ctr">
                        <a:lnSpc>
                          <a:spcPct val="115000"/>
                        </a:lnSpc>
                        <a:spcBef>
                          <a:spcPts val="0"/>
                        </a:spcBef>
                        <a:spcAft>
                          <a:spcPts val="0"/>
                        </a:spcAft>
                      </a:pPr>
                      <a:r>
                        <a:rPr lang="en-US" sz="1600">
                          <a:effectLst/>
                          <a:latin typeface="+mn-lt"/>
                        </a:rPr>
                        <a:t>RDW</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latin typeface="+mn-lt"/>
                        </a:rPr>
                        <a:t>%</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solidFill>
                            <a:schemeClr val="tx1"/>
                          </a:solidFill>
                          <a:effectLst/>
                          <a:latin typeface="+mn-lt"/>
                        </a:rPr>
                        <a:t>31.2</a:t>
                      </a:r>
                      <a:r>
                        <a:rPr lang="en-US" sz="1600" dirty="0">
                          <a:solidFill>
                            <a:srgbClr val="FF0000"/>
                          </a:solidFill>
                          <a:effectLst/>
                          <a:latin typeface="+mn-lt"/>
                        </a:rPr>
                        <a:t> </a:t>
                      </a:r>
                      <a:endParaRPr lang="en-US" sz="1600" dirty="0">
                        <a:solidFill>
                          <a:srgbClr val="FF0000"/>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latin typeface="+mn-lt"/>
                        </a:rPr>
                        <a:t>H</a:t>
                      </a: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11.3 – 13.5</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1451999152"/>
                  </a:ext>
                </a:extLst>
              </a:tr>
              <a:tr h="268870">
                <a:tc>
                  <a:txBody>
                    <a:bodyPr/>
                    <a:lstStyle/>
                    <a:p>
                      <a:pPr marL="0" marR="0" algn="ctr">
                        <a:lnSpc>
                          <a:spcPct val="115000"/>
                        </a:lnSpc>
                        <a:spcBef>
                          <a:spcPts val="0"/>
                        </a:spcBef>
                        <a:spcAft>
                          <a:spcPts val="0"/>
                        </a:spcAft>
                      </a:pPr>
                      <a:r>
                        <a:rPr lang="en-US" sz="1600">
                          <a:effectLst/>
                          <a:latin typeface="+mn-lt"/>
                        </a:rPr>
                        <a:t>PLATELET</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X 10</a:t>
                      </a:r>
                      <a:r>
                        <a:rPr lang="en-US" sz="1600" baseline="30000" dirty="0">
                          <a:effectLst/>
                          <a:latin typeface="+mn-lt"/>
                        </a:rPr>
                        <a:t>3</a:t>
                      </a:r>
                      <a:r>
                        <a:rPr lang="en-US" sz="1600" dirty="0">
                          <a:effectLst/>
                          <a:latin typeface="+mn-lt"/>
                        </a:rPr>
                        <a:t>/µL</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ea typeface="Times New Roman" panose="02020603050405020304" pitchFamily="18" charset="0"/>
                          <a:cs typeface="Times New Roman" panose="02020603050405020304" pitchFamily="18" charset="0"/>
                        </a:rPr>
                        <a:t>771 </a:t>
                      </a:r>
                      <a:endParaRPr lang="en-US" sz="1600" dirty="0">
                        <a:solidFill>
                          <a:srgbClr val="FF0000"/>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latin typeface="+mn-lt"/>
                        </a:rPr>
                        <a:t>H</a:t>
                      </a: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190 – 468</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3828391090"/>
                  </a:ext>
                </a:extLst>
              </a:tr>
              <a:tr h="268870">
                <a:tc>
                  <a:txBody>
                    <a:bodyPr/>
                    <a:lstStyle/>
                    <a:p>
                      <a:pPr marL="0" marR="0" algn="ctr">
                        <a:lnSpc>
                          <a:spcPct val="115000"/>
                        </a:lnSpc>
                        <a:spcBef>
                          <a:spcPts val="0"/>
                        </a:spcBef>
                        <a:spcAft>
                          <a:spcPts val="0"/>
                        </a:spcAft>
                      </a:pPr>
                      <a:r>
                        <a:rPr lang="en-US" sz="1600" dirty="0">
                          <a:effectLst/>
                          <a:latin typeface="+mn-lt"/>
                          <a:ea typeface="Times New Roman" panose="02020603050405020304" pitchFamily="18" charset="0"/>
                          <a:cs typeface="Times New Roman" panose="02020603050405020304" pitchFamily="18" charset="0"/>
                        </a:rPr>
                        <a:t>Reticulocyte </a:t>
                      </a: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ea typeface="Times New Roman" panose="02020603050405020304" pitchFamily="18" charset="0"/>
                          <a:cs typeface="Times New Roman" panose="02020603050405020304" pitchFamily="18" charset="0"/>
                        </a:rPr>
                        <a:t>%</a:t>
                      </a:r>
                    </a:p>
                  </a:txBody>
                  <a:tcPr marL="9525" marR="9525" marT="1905" marB="0" anchor="ctr"/>
                </a:tc>
                <a:tc>
                  <a:txBody>
                    <a:bodyPr/>
                    <a:lstStyle/>
                    <a:p>
                      <a:pPr marL="0" marR="0" algn="ctr">
                        <a:lnSpc>
                          <a:spcPct val="115000"/>
                        </a:lnSpc>
                        <a:spcBef>
                          <a:spcPts val="0"/>
                        </a:spcBef>
                        <a:spcAft>
                          <a:spcPts val="0"/>
                        </a:spcAft>
                      </a:pPr>
                      <a:r>
                        <a:rPr lang="en-US" sz="1600" dirty="0">
                          <a:solidFill>
                            <a:schemeClr val="tx1"/>
                          </a:solidFill>
                          <a:effectLst/>
                          <a:latin typeface="+mn-lt"/>
                          <a:ea typeface="Times New Roman" panose="02020603050405020304" pitchFamily="18" charset="0"/>
                          <a:cs typeface="Times New Roman" panose="02020603050405020304" pitchFamily="18" charset="0"/>
                        </a:rPr>
                        <a:t>8.4</a:t>
                      </a:r>
                      <a:r>
                        <a:rPr lang="en-US" sz="1600" dirty="0">
                          <a:solidFill>
                            <a:srgbClr val="FF0000"/>
                          </a:solidFill>
                          <a:effectLst/>
                          <a:latin typeface="+mn-lt"/>
                          <a:ea typeface="Times New Roman" panose="02020603050405020304" pitchFamily="18" charset="0"/>
                          <a:cs typeface="Times New Roman" panose="02020603050405020304" pitchFamily="18" charset="0"/>
                        </a:rPr>
                        <a:t> </a:t>
                      </a:r>
                    </a:p>
                  </a:txBody>
                  <a:tcPr marL="9525" marR="9525" marT="1905" marB="0" anchor="ctr"/>
                </a:tc>
                <a:tc>
                  <a:txBody>
                    <a:bodyPr/>
                    <a:lstStyle/>
                    <a:p>
                      <a:pPr algn="ctr"/>
                      <a:r>
                        <a:rPr lang="en-US" sz="1600" dirty="0">
                          <a:latin typeface="+mn-lt"/>
                        </a:rPr>
                        <a:t>H</a:t>
                      </a: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ea typeface="Times New Roman" panose="02020603050405020304" pitchFamily="18" charset="0"/>
                          <a:cs typeface="Times New Roman" panose="02020603050405020304" pitchFamily="18" charset="0"/>
                        </a:rPr>
                        <a:t>0.11 – 1.26 </a:t>
                      </a:r>
                    </a:p>
                  </a:txBody>
                  <a:tcPr marL="9525" marR="9525" marT="1905" marB="0" anchor="ctr"/>
                </a:tc>
                <a:extLst>
                  <a:ext uri="{0D108BD9-81ED-4DB2-BD59-A6C34878D82A}">
                    <a16:rowId xmlns:a16="http://schemas.microsoft.com/office/drawing/2014/main" val="572799909"/>
                  </a:ext>
                </a:extLst>
              </a:tr>
              <a:tr h="396031">
                <a:tc>
                  <a:txBody>
                    <a:bodyPr/>
                    <a:lstStyle/>
                    <a:p>
                      <a:pPr marL="0" marR="0" algn="ctr">
                        <a:lnSpc>
                          <a:spcPct val="115000"/>
                        </a:lnSpc>
                        <a:spcBef>
                          <a:spcPts val="0"/>
                        </a:spcBef>
                        <a:spcAft>
                          <a:spcPts val="0"/>
                        </a:spcAft>
                      </a:pPr>
                      <a:r>
                        <a:rPr lang="en-US" sz="1600" dirty="0">
                          <a:effectLst/>
                          <a:latin typeface="+mn-lt"/>
                          <a:ea typeface="Times New Roman" panose="02020603050405020304" pitchFamily="18" charset="0"/>
                          <a:cs typeface="Times New Roman" panose="02020603050405020304" pitchFamily="18" charset="0"/>
                        </a:rPr>
                        <a:t>Reticulocytes (absolute)</a:t>
                      </a:r>
                    </a:p>
                  </a:txBody>
                  <a:tcPr marL="9525" marR="9525" marT="1905" marB="0" anchor="ct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US" sz="1600" dirty="0">
                          <a:effectLst/>
                          <a:latin typeface="+mn-lt"/>
                        </a:rPr>
                        <a:t>/µL</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solidFill>
                            <a:schemeClr val="tx1"/>
                          </a:solidFill>
                          <a:effectLst/>
                          <a:latin typeface="+mn-lt"/>
                          <a:ea typeface="Times New Roman" panose="02020603050405020304" pitchFamily="18" charset="0"/>
                          <a:cs typeface="Times New Roman" panose="02020603050405020304" pitchFamily="18" charset="0"/>
                        </a:rPr>
                        <a:t>** calculate **</a:t>
                      </a:r>
                    </a:p>
                  </a:txBody>
                  <a:tcPr marL="9525" marR="9525" marT="1905" marB="0" anchor="ctr"/>
                </a:tc>
                <a:tc>
                  <a:txBody>
                    <a:bodyPr/>
                    <a:lstStyle/>
                    <a:p>
                      <a:pPr algn="ctr"/>
                      <a:endParaRPr lang="en-US" sz="1600" dirty="0">
                        <a:latin typeface="+mn-lt"/>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ea typeface="Times New Roman" panose="02020603050405020304" pitchFamily="18" charset="0"/>
                          <a:cs typeface="Times New Roman" panose="02020603050405020304" pitchFamily="18" charset="0"/>
                        </a:rPr>
                        <a:t>&lt; 91,000</a:t>
                      </a:r>
                    </a:p>
                  </a:txBody>
                  <a:tcPr marL="9525" marR="9525" marT="1905" marB="0" anchor="ctr"/>
                </a:tc>
                <a:extLst>
                  <a:ext uri="{0D108BD9-81ED-4DB2-BD59-A6C34878D82A}">
                    <a16:rowId xmlns:a16="http://schemas.microsoft.com/office/drawing/2014/main" val="1251247294"/>
                  </a:ext>
                </a:extLst>
              </a:tr>
              <a:tr h="268870">
                <a:tc>
                  <a:txBody>
                    <a:bodyPr/>
                    <a:lstStyle/>
                    <a:p>
                      <a:pPr marL="0" marR="0" algn="ctr">
                        <a:lnSpc>
                          <a:spcPct val="115000"/>
                        </a:lnSpc>
                        <a:spcBef>
                          <a:spcPts val="0"/>
                        </a:spcBef>
                        <a:spcAft>
                          <a:spcPts val="0"/>
                        </a:spcAft>
                      </a:pPr>
                      <a:r>
                        <a:rPr lang="en-US" sz="1600">
                          <a:effectLst/>
                          <a:latin typeface="+mn-lt"/>
                        </a:rPr>
                        <a:t>MPV</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err="1">
                          <a:effectLst/>
                          <a:latin typeface="+mn-lt"/>
                        </a:rPr>
                        <a:t>fL</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15.9 </a:t>
                      </a:r>
                      <a:endParaRPr lang="en-US" sz="1600" dirty="0">
                        <a:solidFill>
                          <a:srgbClr val="FF0000"/>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latin typeface="+mn-lt"/>
                        </a:rPr>
                        <a:t>H</a:t>
                      </a: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7.9 – 13.8</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1917649042"/>
                  </a:ext>
                </a:extLst>
              </a:tr>
              <a:tr h="268870">
                <a:tc>
                  <a:txBody>
                    <a:bodyPr/>
                    <a:lstStyle/>
                    <a:p>
                      <a:pPr marL="0" marR="0" algn="ctr">
                        <a:lnSpc>
                          <a:spcPct val="115000"/>
                        </a:lnSpc>
                        <a:spcBef>
                          <a:spcPts val="0"/>
                        </a:spcBef>
                        <a:spcAft>
                          <a:spcPts val="0"/>
                        </a:spcAft>
                      </a:pPr>
                      <a:r>
                        <a:rPr lang="en-US" sz="1600">
                          <a:effectLst/>
                          <a:latin typeface="+mn-lt"/>
                        </a:rPr>
                        <a:t>PLASMA PROTEIN</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latin typeface="+mn-lt"/>
                        </a:rPr>
                        <a:t>g/dL</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ea typeface="Times New Roman" panose="02020603050405020304" pitchFamily="18" charset="0"/>
                          <a:cs typeface="Times New Roman" panose="02020603050405020304" pitchFamily="18" charset="0"/>
                        </a:rPr>
                        <a:t>4.7 </a:t>
                      </a:r>
                      <a:endParaRPr lang="en-US" sz="1600" dirty="0">
                        <a:solidFill>
                          <a:schemeClr val="accent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r>
                        <a:rPr lang="en-US" sz="1600" dirty="0">
                          <a:latin typeface="+mn-lt"/>
                        </a:rPr>
                        <a:t>L</a:t>
                      </a: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rPr>
                        <a:t>6.1 – 7.5</a:t>
                      </a:r>
                      <a:endParaRPr lang="en-US" sz="1600" dirty="0">
                        <a:effectLst/>
                        <a:latin typeface="+mn-lt"/>
                        <a:ea typeface="Times New Roman" panose="02020603050405020304" pitchFamily="18" charset="0"/>
                        <a:cs typeface="Times New Roman" panose="02020603050405020304" pitchFamily="18" charset="0"/>
                      </a:endParaRPr>
                    </a:p>
                  </a:txBody>
                  <a:tcPr marL="9525" marR="9525" marT="2540" marB="0" anchor="ctr"/>
                </a:tc>
                <a:extLst>
                  <a:ext uri="{0D108BD9-81ED-4DB2-BD59-A6C34878D82A}">
                    <a16:rowId xmlns:a16="http://schemas.microsoft.com/office/drawing/2014/main" val="3213065630"/>
                  </a:ext>
                </a:extLst>
              </a:tr>
              <a:tr h="268870">
                <a:tc>
                  <a:txBody>
                    <a:bodyPr/>
                    <a:lstStyle/>
                    <a:p>
                      <a:pPr marL="0" marR="0" algn="ctr">
                        <a:lnSpc>
                          <a:spcPct val="115000"/>
                        </a:lnSpc>
                        <a:spcBef>
                          <a:spcPts val="0"/>
                        </a:spcBef>
                        <a:spcAft>
                          <a:spcPts val="0"/>
                        </a:spcAft>
                      </a:pPr>
                      <a:r>
                        <a:rPr lang="en-US" sz="1600">
                          <a:effectLst/>
                          <a:latin typeface="+mn-lt"/>
                        </a:rPr>
                        <a:t>nRBC</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rPr>
                        <a:t>/100 WBC</a:t>
                      </a:r>
                      <a:endParaRPr lang="en-US" sz="1600" dirty="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ea typeface="Times New Roman" panose="02020603050405020304" pitchFamily="18" charset="0"/>
                          <a:cs typeface="Times New Roman" panose="02020603050405020304" pitchFamily="18" charset="0"/>
                        </a:rPr>
                        <a:t>3</a:t>
                      </a:r>
                    </a:p>
                  </a:txBody>
                  <a:tcPr marL="9525" marR="9525" marT="2540" marB="0" anchor="ctr"/>
                </a:tc>
                <a:tc>
                  <a:txBody>
                    <a:bodyPr/>
                    <a:lstStyle/>
                    <a:p>
                      <a:pPr algn="ctr"/>
                      <a:endParaRPr lang="en-US" sz="1600">
                        <a:latin typeface="+mn-lt"/>
                      </a:endParaRPr>
                    </a:p>
                  </a:txBody>
                  <a:tcPr marL="9525" marR="9525" marT="9525" marB="0" anchor="ctr"/>
                </a:tc>
                <a:tc>
                  <a:txBody>
                    <a:bodyPr/>
                    <a:lstStyle/>
                    <a:p>
                      <a:pPr marL="0" marR="0" algn="ctr">
                        <a:lnSpc>
                          <a:spcPct val="115000"/>
                        </a:lnSpc>
                        <a:spcBef>
                          <a:spcPts val="0"/>
                        </a:spcBef>
                        <a:spcAft>
                          <a:spcPts val="0"/>
                        </a:spcAft>
                      </a:pPr>
                      <a:r>
                        <a:rPr lang="en-US" sz="1600" dirty="0">
                          <a:effectLst/>
                          <a:latin typeface="+mn-lt"/>
                        </a:rPr>
                        <a:t>0-5</a:t>
                      </a:r>
                      <a:endParaRPr lang="en-US" sz="1600" dirty="0">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720307971"/>
                  </a:ext>
                </a:extLst>
              </a:tr>
              <a:tr h="396491">
                <a:tc>
                  <a:txBody>
                    <a:bodyPr/>
                    <a:lstStyle/>
                    <a:p>
                      <a:pPr marL="0" marR="0" algn="ctr">
                        <a:lnSpc>
                          <a:spcPct val="115000"/>
                        </a:lnSpc>
                        <a:spcBef>
                          <a:spcPts val="0"/>
                        </a:spcBef>
                        <a:spcAft>
                          <a:spcPts val="0"/>
                        </a:spcAft>
                      </a:pPr>
                      <a:r>
                        <a:rPr lang="en-US" sz="1600">
                          <a:solidFill>
                            <a:schemeClr val="tx1"/>
                          </a:solidFill>
                          <a:effectLst/>
                          <a:latin typeface="+mn-lt"/>
                        </a:rPr>
                        <a:t>Segmented neutrophils</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3</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solidFill>
                            <a:schemeClr val="tx1"/>
                          </a:solidFill>
                          <a:effectLst/>
                          <a:latin typeface="+mn-lt"/>
                          <a:ea typeface="Times New Roman" panose="02020603050405020304" pitchFamily="18" charset="0"/>
                          <a:cs typeface="Times New Roman" panose="02020603050405020304" pitchFamily="18" charset="0"/>
                        </a:rPr>
                        <a:t>6.72</a:t>
                      </a:r>
                    </a:p>
                  </a:txBody>
                  <a:tcPr marL="9525" marR="9525" marT="2540" marB="0" anchor="ctr"/>
                </a:tc>
                <a:tc>
                  <a:txBody>
                    <a:bodyPr/>
                    <a:lstStyle/>
                    <a:p>
                      <a:pPr algn="ctr"/>
                      <a:endParaRPr lang="en-US" sz="1600">
                        <a:latin typeface="+mn-lt"/>
                      </a:endParaRPr>
                    </a:p>
                  </a:txBody>
                  <a:tcPr marL="9525" marR="9525" marT="9525" marB="0" anchor="ctr"/>
                </a:tc>
                <a:tc>
                  <a:txBody>
                    <a:bodyPr/>
                    <a:lstStyle/>
                    <a:p>
                      <a:pPr marL="0" marR="0" algn="ctr">
                        <a:lnSpc>
                          <a:spcPct val="115000"/>
                        </a:lnSpc>
                        <a:spcBef>
                          <a:spcPts val="0"/>
                        </a:spcBef>
                        <a:spcAft>
                          <a:spcPts val="0"/>
                        </a:spcAft>
                      </a:pPr>
                      <a:r>
                        <a:rPr lang="en-US" sz="1600" dirty="0">
                          <a:effectLst/>
                          <a:latin typeface="+mn-lt"/>
                        </a:rPr>
                        <a:t>2.841 – 9.112 </a:t>
                      </a:r>
                      <a:endParaRPr lang="en-US" sz="1600" dirty="0">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2285139031"/>
                  </a:ext>
                </a:extLst>
              </a:tr>
              <a:tr h="268870">
                <a:tc>
                  <a:txBody>
                    <a:bodyPr/>
                    <a:lstStyle/>
                    <a:p>
                      <a:pPr marL="0" marR="0" algn="ctr">
                        <a:lnSpc>
                          <a:spcPct val="115000"/>
                        </a:lnSpc>
                        <a:spcBef>
                          <a:spcPts val="0"/>
                        </a:spcBef>
                        <a:spcAft>
                          <a:spcPts val="0"/>
                        </a:spcAft>
                      </a:pPr>
                      <a:r>
                        <a:rPr lang="en-US" sz="1600">
                          <a:solidFill>
                            <a:schemeClr val="tx1"/>
                          </a:solidFill>
                          <a:effectLst/>
                          <a:latin typeface="+mn-lt"/>
                        </a:rPr>
                        <a:t>Band neutrophils</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3</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solidFill>
                            <a:schemeClr val="tx1"/>
                          </a:solidFill>
                          <a:effectLst/>
                          <a:latin typeface="+mn-lt"/>
                          <a:ea typeface="Times New Roman" panose="02020603050405020304" pitchFamily="18" charset="0"/>
                          <a:cs typeface="Times New Roman" panose="02020603050405020304" pitchFamily="18" charset="0"/>
                        </a:rPr>
                        <a:t>0</a:t>
                      </a:r>
                    </a:p>
                  </a:txBody>
                  <a:tcPr marL="9525" marR="9525" marT="2540" marB="0" anchor="ctr"/>
                </a:tc>
                <a:tc>
                  <a:txBody>
                    <a:bodyPr/>
                    <a:lstStyle/>
                    <a:p>
                      <a:pPr algn="ctr"/>
                      <a:endParaRPr lang="en-US" sz="1600">
                        <a:latin typeface="+mn-lt"/>
                      </a:endParaRPr>
                    </a:p>
                  </a:txBody>
                  <a:tcPr marL="9525" marR="9525" marT="9525" marB="0" anchor="ctr"/>
                </a:tc>
                <a:tc>
                  <a:txBody>
                    <a:bodyPr/>
                    <a:lstStyle/>
                    <a:p>
                      <a:pPr marL="0" marR="0" algn="ctr">
                        <a:lnSpc>
                          <a:spcPct val="115000"/>
                        </a:lnSpc>
                        <a:spcBef>
                          <a:spcPts val="0"/>
                        </a:spcBef>
                        <a:spcAft>
                          <a:spcPts val="0"/>
                        </a:spcAft>
                      </a:pPr>
                      <a:r>
                        <a:rPr lang="en-US" sz="1600" dirty="0">
                          <a:effectLst/>
                          <a:latin typeface="+mn-lt"/>
                        </a:rPr>
                        <a:t>0</a:t>
                      </a:r>
                      <a:endParaRPr lang="en-US" sz="1600" dirty="0">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3464399297"/>
                  </a:ext>
                </a:extLst>
              </a:tr>
              <a:tr h="268870">
                <a:tc>
                  <a:txBody>
                    <a:bodyPr/>
                    <a:lstStyle/>
                    <a:p>
                      <a:pPr marL="0" marR="0" algn="ctr">
                        <a:lnSpc>
                          <a:spcPct val="115000"/>
                        </a:lnSpc>
                        <a:spcBef>
                          <a:spcPts val="0"/>
                        </a:spcBef>
                        <a:spcAft>
                          <a:spcPts val="0"/>
                        </a:spcAft>
                      </a:pPr>
                      <a:r>
                        <a:rPr lang="en-US" sz="1600">
                          <a:solidFill>
                            <a:schemeClr val="tx1"/>
                          </a:solidFill>
                          <a:effectLst/>
                          <a:latin typeface="+mn-lt"/>
                        </a:rPr>
                        <a:t>Lymphocytes </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3</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tc>
                <a:tc>
                  <a:txBody>
                    <a:bodyPr/>
                    <a:lstStyle/>
                    <a:p>
                      <a:pPr marL="0" marR="0" algn="ctr">
                        <a:lnSpc>
                          <a:spcPct val="115000"/>
                        </a:lnSpc>
                        <a:spcBef>
                          <a:spcPts val="0"/>
                        </a:spcBef>
                        <a:spcAft>
                          <a:spcPts val="0"/>
                        </a:spcAft>
                      </a:pPr>
                      <a:r>
                        <a:rPr lang="en-US" sz="1600" dirty="0">
                          <a:solidFill>
                            <a:schemeClr val="tx1"/>
                          </a:solidFill>
                          <a:effectLst/>
                          <a:latin typeface="+mn-lt"/>
                          <a:ea typeface="Times New Roman" panose="02020603050405020304" pitchFamily="18" charset="0"/>
                          <a:cs typeface="Times New Roman" panose="02020603050405020304" pitchFamily="18" charset="0"/>
                        </a:rPr>
                        <a:t>1.132</a:t>
                      </a:r>
                    </a:p>
                  </a:txBody>
                  <a:tcPr marL="9525" marR="9525" marT="2540" marB="0" anchor="ctr"/>
                </a:tc>
                <a:tc>
                  <a:txBody>
                    <a:bodyPr/>
                    <a:lstStyle/>
                    <a:p>
                      <a:pPr algn="ctr"/>
                      <a:endParaRPr lang="en-US" sz="1600">
                        <a:latin typeface="+mn-lt"/>
                      </a:endParaRPr>
                    </a:p>
                  </a:txBody>
                  <a:tcPr marL="9525" marR="9525" marT="9525" marB="0" anchor="ctr"/>
                </a:tc>
                <a:tc>
                  <a:txBody>
                    <a:bodyPr/>
                    <a:lstStyle/>
                    <a:p>
                      <a:pPr marL="0" marR="0" algn="ctr">
                        <a:lnSpc>
                          <a:spcPct val="115000"/>
                        </a:lnSpc>
                        <a:spcBef>
                          <a:spcPts val="0"/>
                        </a:spcBef>
                        <a:spcAft>
                          <a:spcPts val="0"/>
                        </a:spcAft>
                      </a:pPr>
                      <a:r>
                        <a:rPr lang="en-US" sz="1600" dirty="0">
                          <a:effectLst/>
                          <a:latin typeface="+mn-lt"/>
                        </a:rPr>
                        <a:t>0.594 – 3.305</a:t>
                      </a:r>
                      <a:endParaRPr lang="en-US" sz="1600" dirty="0">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2150988541"/>
                  </a:ext>
                </a:extLst>
              </a:tr>
              <a:tr h="268870">
                <a:tc>
                  <a:txBody>
                    <a:bodyPr/>
                    <a:lstStyle/>
                    <a:p>
                      <a:pPr marL="0" marR="0" algn="ctr">
                        <a:lnSpc>
                          <a:spcPct val="115000"/>
                        </a:lnSpc>
                        <a:spcBef>
                          <a:spcPts val="0"/>
                        </a:spcBef>
                        <a:spcAft>
                          <a:spcPts val="0"/>
                        </a:spcAft>
                      </a:pPr>
                      <a:r>
                        <a:rPr lang="en-US" sz="1600">
                          <a:solidFill>
                            <a:schemeClr val="tx1"/>
                          </a:solidFill>
                          <a:effectLst/>
                          <a:latin typeface="+mn-lt"/>
                        </a:rPr>
                        <a:t>Monocytes </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3</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tc>
                <a:tc>
                  <a:txBody>
                    <a:bodyPr/>
                    <a:lstStyle/>
                    <a:p>
                      <a:pPr marL="0" marR="0" algn="ctr">
                        <a:lnSpc>
                          <a:spcPct val="115000"/>
                        </a:lnSpc>
                        <a:spcBef>
                          <a:spcPts val="0"/>
                        </a:spcBef>
                        <a:spcAft>
                          <a:spcPts val="0"/>
                        </a:spcAft>
                      </a:pPr>
                      <a:r>
                        <a:rPr lang="en-US" sz="1600" dirty="0">
                          <a:solidFill>
                            <a:schemeClr val="tx1"/>
                          </a:solidFill>
                          <a:effectLst/>
                          <a:latin typeface="+mn-lt"/>
                          <a:ea typeface="Times New Roman" panose="02020603050405020304" pitchFamily="18" charset="0"/>
                          <a:cs typeface="Times New Roman" panose="02020603050405020304" pitchFamily="18" charset="0"/>
                        </a:rPr>
                        <a:t>1.561 </a:t>
                      </a:r>
                      <a:endParaRPr lang="en-US" sz="1600" dirty="0">
                        <a:solidFill>
                          <a:srgbClr val="FF0000"/>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r>
                        <a:rPr lang="en-US" sz="1600" dirty="0">
                          <a:latin typeface="+mn-lt"/>
                        </a:rPr>
                        <a:t>H</a:t>
                      </a:r>
                    </a:p>
                  </a:txBody>
                  <a:tcPr marL="9525" marR="9525" marT="9525" marB="0" anchor="ctr"/>
                </a:tc>
                <a:tc>
                  <a:txBody>
                    <a:bodyPr/>
                    <a:lstStyle/>
                    <a:p>
                      <a:pPr marL="0" marR="0" algn="ctr">
                        <a:lnSpc>
                          <a:spcPct val="115000"/>
                        </a:lnSpc>
                        <a:spcBef>
                          <a:spcPts val="0"/>
                        </a:spcBef>
                        <a:spcAft>
                          <a:spcPts val="0"/>
                        </a:spcAft>
                      </a:pPr>
                      <a:r>
                        <a:rPr lang="en-US" sz="1600" dirty="0">
                          <a:effectLst/>
                          <a:latin typeface="+mn-lt"/>
                        </a:rPr>
                        <a:t>0.075 – 0.85 </a:t>
                      </a:r>
                      <a:endParaRPr lang="en-US" sz="1600" dirty="0">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2229448211"/>
                  </a:ext>
                </a:extLst>
              </a:tr>
              <a:tr h="0">
                <a:tc>
                  <a:txBody>
                    <a:bodyPr/>
                    <a:lstStyle/>
                    <a:p>
                      <a:pPr marL="0" marR="0" algn="ctr">
                        <a:lnSpc>
                          <a:spcPct val="115000"/>
                        </a:lnSpc>
                        <a:spcBef>
                          <a:spcPts val="0"/>
                        </a:spcBef>
                        <a:spcAft>
                          <a:spcPts val="0"/>
                        </a:spcAft>
                      </a:pPr>
                      <a:r>
                        <a:rPr lang="en-US" sz="1600">
                          <a:solidFill>
                            <a:schemeClr val="tx1"/>
                          </a:solidFill>
                          <a:effectLst/>
                          <a:latin typeface="+mn-lt"/>
                        </a:rPr>
                        <a:t>Eosinophils </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rPr>
                        <a:t>X 10</a:t>
                      </a:r>
                      <a:r>
                        <a:rPr lang="en-US" sz="1600" baseline="30000" dirty="0">
                          <a:effectLst/>
                          <a:latin typeface="+mn-lt"/>
                        </a:rPr>
                        <a:t>3</a:t>
                      </a:r>
                      <a:r>
                        <a:rPr lang="en-US" sz="1600" dirty="0">
                          <a:effectLst/>
                          <a:latin typeface="+mn-lt"/>
                        </a:rPr>
                        <a:t>/µL</a:t>
                      </a:r>
                      <a:endParaRPr lang="en-US" sz="1600" dirty="0">
                        <a:effectLst/>
                        <a:latin typeface="+mn-lt"/>
                        <a:ea typeface="Times New Roman" panose="02020603050405020304" pitchFamily="18" charset="0"/>
                        <a:cs typeface="Times New Roman" panose="02020603050405020304" pitchFamily="18" charset="0"/>
                      </a:endParaRPr>
                    </a:p>
                  </a:txBody>
                  <a:tcPr marL="9525" marR="9525" marT="2540" marB="0"/>
                </a:tc>
                <a:tc>
                  <a:txBody>
                    <a:bodyPr/>
                    <a:lstStyle/>
                    <a:p>
                      <a:pPr marL="0" marR="0" algn="ctr">
                        <a:lnSpc>
                          <a:spcPct val="115000"/>
                        </a:lnSpc>
                        <a:spcBef>
                          <a:spcPts val="0"/>
                        </a:spcBef>
                        <a:spcAft>
                          <a:spcPts val="0"/>
                        </a:spcAft>
                      </a:pPr>
                      <a:r>
                        <a:rPr lang="en-US" sz="1600" dirty="0">
                          <a:solidFill>
                            <a:schemeClr val="tx1"/>
                          </a:solidFill>
                          <a:effectLst/>
                          <a:latin typeface="+mn-lt"/>
                          <a:ea typeface="Times New Roman" panose="02020603050405020304" pitchFamily="18" charset="0"/>
                          <a:cs typeface="Times New Roman" panose="02020603050405020304" pitchFamily="18" charset="0"/>
                        </a:rPr>
                        <a:t>0.237</a:t>
                      </a:r>
                    </a:p>
                  </a:txBody>
                  <a:tcPr marL="9525" marR="9525" marT="2540" marB="0" anchor="ctr"/>
                </a:tc>
                <a:tc>
                  <a:txBody>
                    <a:bodyPr/>
                    <a:lstStyle/>
                    <a:p>
                      <a:pPr algn="ctr"/>
                      <a:endParaRPr lang="en-US" sz="1600" dirty="0">
                        <a:latin typeface="+mn-lt"/>
                      </a:endParaRPr>
                    </a:p>
                  </a:txBody>
                  <a:tcPr marL="9525" marR="9525" marT="9525" marB="0" anchor="ctr"/>
                </a:tc>
                <a:tc>
                  <a:txBody>
                    <a:bodyPr/>
                    <a:lstStyle/>
                    <a:p>
                      <a:pPr marL="0" marR="0" algn="ctr">
                        <a:lnSpc>
                          <a:spcPct val="115000"/>
                        </a:lnSpc>
                        <a:spcBef>
                          <a:spcPts val="0"/>
                        </a:spcBef>
                        <a:spcAft>
                          <a:spcPts val="0"/>
                        </a:spcAft>
                      </a:pPr>
                      <a:r>
                        <a:rPr lang="en-US" sz="1600" dirty="0">
                          <a:effectLst/>
                          <a:latin typeface="+mn-lt"/>
                        </a:rPr>
                        <a:t>0.03 – 1.264 </a:t>
                      </a:r>
                      <a:endParaRPr lang="en-US" sz="1600" dirty="0">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745111243"/>
                  </a:ext>
                </a:extLst>
              </a:tr>
            </a:tbl>
          </a:graphicData>
        </a:graphic>
      </p:graphicFrame>
    </p:spTree>
    <p:extLst>
      <p:ext uri="{BB962C8B-B14F-4D97-AF65-F5344CB8AC3E}">
        <p14:creationId xmlns:p14="http://schemas.microsoft.com/office/powerpoint/2010/main" val="36621236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447CB-003B-48E9-BA89-A1A817240464}"/>
              </a:ext>
            </a:extLst>
          </p:cNvPr>
          <p:cNvSpPr>
            <a:spLocks noGrp="1"/>
          </p:cNvSpPr>
          <p:nvPr>
            <p:ph type="title"/>
          </p:nvPr>
        </p:nvSpPr>
        <p:spPr/>
        <p:txBody>
          <a:bodyPr/>
          <a:lstStyle/>
          <a:p>
            <a:r>
              <a:rPr lang="en-US" dirty="0"/>
              <a:t>Gus resources</a:t>
            </a:r>
          </a:p>
        </p:txBody>
      </p:sp>
      <p:sp>
        <p:nvSpPr>
          <p:cNvPr id="3" name="Content Placeholder 2">
            <a:extLst>
              <a:ext uri="{FF2B5EF4-FFF2-40B4-BE49-F238E27FC236}">
                <a16:creationId xmlns:a16="http://schemas.microsoft.com/office/drawing/2014/main" id="{42CE7E98-8084-497A-B483-7BCF8FABE45A}"/>
              </a:ext>
            </a:extLst>
          </p:cNvPr>
          <p:cNvSpPr>
            <a:spLocks noGrp="1"/>
          </p:cNvSpPr>
          <p:nvPr>
            <p:ph idx="1"/>
          </p:nvPr>
        </p:nvSpPr>
        <p:spPr/>
        <p:txBody>
          <a:bodyPr/>
          <a:lstStyle/>
          <a:p>
            <a:r>
              <a:rPr lang="en-US" dirty="0"/>
              <a:t>eClinpath</a:t>
            </a:r>
            <a:endParaRPr lang="en-US" dirty="0">
              <a:hlinkClick r:id="rId2">
                <a:extLst>
                  <a:ext uri="{A12FA001-AC4F-418D-AE19-62706E023703}">
                    <ahyp:hlinkClr xmlns:ahyp="http://schemas.microsoft.com/office/drawing/2018/hyperlinkcolor" val="tx"/>
                  </a:ext>
                </a:extLst>
              </a:hlinkClick>
            </a:endParaRPr>
          </a:p>
          <a:p>
            <a:pPr lvl="1"/>
            <a:r>
              <a:rPr lang="en-US" dirty="0">
                <a:hlinkClick r:id="rId2"/>
              </a:rPr>
              <a:t>Mechanisms of anemia</a:t>
            </a:r>
            <a:endParaRPr lang="en-US" dirty="0"/>
          </a:p>
          <a:p>
            <a:pPr lvl="1"/>
            <a:r>
              <a:rPr lang="en-US" dirty="0">
                <a:hlinkClick r:id="rId3"/>
              </a:rPr>
              <a:t>RBC indices interpretation</a:t>
            </a:r>
            <a:endParaRPr lang="en-US" dirty="0"/>
          </a:p>
          <a:p>
            <a:pPr lvl="1"/>
            <a:r>
              <a:rPr lang="en-GB" dirty="0">
                <a:hlinkClick r:id="rId4"/>
              </a:rPr>
              <a:t>Iron metabolism</a:t>
            </a:r>
            <a:endParaRPr lang="en-US" dirty="0"/>
          </a:p>
          <a:p>
            <a:endParaRPr lang="en-US" dirty="0"/>
          </a:p>
        </p:txBody>
      </p:sp>
    </p:spTree>
    <p:extLst>
      <p:ext uri="{BB962C8B-B14F-4D97-AF65-F5344CB8AC3E}">
        <p14:creationId xmlns:p14="http://schemas.microsoft.com/office/powerpoint/2010/main" val="3586796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EDDCE-32CE-7D59-45F0-D31738901AEF}"/>
              </a:ext>
            </a:extLst>
          </p:cNvPr>
          <p:cNvSpPr>
            <a:spLocks noGrp="1"/>
          </p:cNvSpPr>
          <p:nvPr>
            <p:ph type="title"/>
          </p:nvPr>
        </p:nvSpPr>
        <p:spPr/>
        <p:txBody>
          <a:bodyPr/>
          <a:lstStyle/>
          <a:p>
            <a:r>
              <a:rPr lang="en-US" dirty="0"/>
              <a:t>Information to preview </a:t>
            </a:r>
          </a:p>
        </p:txBody>
      </p:sp>
      <p:sp>
        <p:nvSpPr>
          <p:cNvPr id="3" name="Content Placeholder 2">
            <a:extLst>
              <a:ext uri="{FF2B5EF4-FFF2-40B4-BE49-F238E27FC236}">
                <a16:creationId xmlns:a16="http://schemas.microsoft.com/office/drawing/2014/main" id="{F878A973-D57C-32AB-5048-74B4343BC876}"/>
              </a:ext>
            </a:extLst>
          </p:cNvPr>
          <p:cNvSpPr>
            <a:spLocks noGrp="1"/>
          </p:cNvSpPr>
          <p:nvPr>
            <p:ph idx="1"/>
          </p:nvPr>
        </p:nvSpPr>
        <p:spPr/>
        <p:txBody>
          <a:bodyPr/>
          <a:lstStyle/>
          <a:p>
            <a:r>
              <a:rPr lang="en-US" dirty="0"/>
              <a:t>eClinpath</a:t>
            </a:r>
          </a:p>
          <a:p>
            <a:pPr lvl="1"/>
            <a:r>
              <a:rPr lang="en-US" dirty="0">
                <a:hlinkClick r:id="rId2"/>
              </a:rPr>
              <a:t>Instructional videos</a:t>
            </a:r>
            <a:endParaRPr lang="en-US" dirty="0"/>
          </a:p>
          <a:p>
            <a:pPr lvl="2"/>
            <a:r>
              <a:rPr lang="en-US" dirty="0"/>
              <a:t>How to make a blood smear</a:t>
            </a:r>
          </a:p>
          <a:p>
            <a:pPr lvl="2"/>
            <a:r>
              <a:rPr lang="en-US" dirty="0"/>
              <a:t>Blood smear examination parts 1 and 2</a:t>
            </a:r>
          </a:p>
          <a:p>
            <a:endParaRPr lang="en-US" dirty="0"/>
          </a:p>
          <a:p>
            <a:pPr lvl="1"/>
            <a:endParaRPr lang="en-US" dirty="0"/>
          </a:p>
          <a:p>
            <a:pPr marL="0" indent="0">
              <a:buNone/>
            </a:pPr>
            <a:endParaRPr lang="en-US" dirty="0">
              <a:solidFill>
                <a:srgbClr val="FF0000"/>
              </a:solidFill>
            </a:endParaRPr>
          </a:p>
          <a:p>
            <a:pPr marL="0" indent="0">
              <a:buNone/>
            </a:pPr>
            <a:endParaRPr lang="en-US" dirty="0"/>
          </a:p>
        </p:txBody>
      </p:sp>
    </p:spTree>
    <p:extLst>
      <p:ext uri="{BB962C8B-B14F-4D97-AF65-F5344CB8AC3E}">
        <p14:creationId xmlns:p14="http://schemas.microsoft.com/office/powerpoint/2010/main" val="24378256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5F201-D9D6-4AD5-9827-839463F3BDBB}"/>
              </a:ext>
            </a:extLst>
          </p:cNvPr>
          <p:cNvSpPr>
            <a:spLocks noGrp="1"/>
          </p:cNvSpPr>
          <p:nvPr>
            <p:ph type="title"/>
          </p:nvPr>
        </p:nvSpPr>
        <p:spPr/>
        <p:txBody>
          <a:bodyPr/>
          <a:lstStyle/>
          <a:p>
            <a:r>
              <a:rPr lang="en-US" dirty="0"/>
              <a:t>Gus blood smear image</a:t>
            </a:r>
          </a:p>
        </p:txBody>
      </p:sp>
      <p:pic>
        <p:nvPicPr>
          <p:cNvPr id="7" name="Content Placeholder 6" descr="This is a blood smear from a dog with a decreased RBC mass and hypochromasia.">
            <a:extLst>
              <a:ext uri="{FF2B5EF4-FFF2-40B4-BE49-F238E27FC236}">
                <a16:creationId xmlns:a16="http://schemas.microsoft.com/office/drawing/2014/main" id="{64786728-7533-46E6-9FA1-318E69C48A6F}"/>
              </a:ext>
            </a:extLst>
          </p:cNvPr>
          <p:cNvPicPr>
            <a:picLocks noGrp="1" noChangeAspect="1"/>
          </p:cNvPicPr>
          <p:nvPr>
            <p:ph idx="1"/>
          </p:nvPr>
        </p:nvPicPr>
        <p:blipFill rotWithShape="1">
          <a:blip r:embed="rId2" cstate="hqprint">
            <a:extLst>
              <a:ext uri="{28A0092B-C50C-407E-A947-70E740481C1C}">
                <a14:useLocalDpi xmlns:a14="http://schemas.microsoft.com/office/drawing/2010/main"/>
              </a:ext>
            </a:extLst>
          </a:blip>
          <a:srcRect t="7771"/>
          <a:stretch/>
        </p:blipFill>
        <p:spPr>
          <a:xfrm>
            <a:off x="1005853" y="1408704"/>
            <a:ext cx="10180294" cy="5084171"/>
          </a:xfrm>
        </p:spPr>
      </p:pic>
      <p:pic>
        <p:nvPicPr>
          <p:cNvPr id="4" name="Graphic 3" descr="Arrow Horizontal U turn">
            <a:hlinkClick r:id="rId3" action="ppaction://hlinksldjump"/>
            <a:extLst>
              <a:ext uri="{FF2B5EF4-FFF2-40B4-BE49-F238E27FC236}">
                <a16:creationId xmlns:a16="http://schemas.microsoft.com/office/drawing/2014/main" id="{C0C117F4-B8D1-467F-9BBA-087EC33E856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25092900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EDDCE-32CE-7D59-45F0-D31738901AEF}"/>
              </a:ext>
            </a:extLst>
          </p:cNvPr>
          <p:cNvSpPr>
            <a:spLocks noGrp="1"/>
          </p:cNvSpPr>
          <p:nvPr>
            <p:ph type="title"/>
          </p:nvPr>
        </p:nvSpPr>
        <p:spPr/>
        <p:txBody>
          <a:bodyPr/>
          <a:lstStyle/>
          <a:p>
            <a:r>
              <a:rPr lang="en-US" dirty="0"/>
              <a:t>Bird and Bearded Dragon demo resources</a:t>
            </a:r>
          </a:p>
        </p:txBody>
      </p:sp>
      <p:sp>
        <p:nvSpPr>
          <p:cNvPr id="3" name="Content Placeholder 2">
            <a:extLst>
              <a:ext uri="{FF2B5EF4-FFF2-40B4-BE49-F238E27FC236}">
                <a16:creationId xmlns:a16="http://schemas.microsoft.com/office/drawing/2014/main" id="{F878A973-D57C-32AB-5048-74B4343BC876}"/>
              </a:ext>
            </a:extLst>
          </p:cNvPr>
          <p:cNvSpPr>
            <a:spLocks noGrp="1"/>
          </p:cNvSpPr>
          <p:nvPr>
            <p:ph idx="1"/>
          </p:nvPr>
        </p:nvSpPr>
        <p:spPr/>
        <p:txBody>
          <a:bodyPr/>
          <a:lstStyle/>
          <a:p>
            <a:r>
              <a:rPr lang="en-US" dirty="0"/>
              <a:t>eClinpath</a:t>
            </a:r>
            <a:endParaRPr lang="en-US" dirty="0">
              <a:hlinkClick r:id="rId3">
                <a:extLst>
                  <a:ext uri="{A12FA001-AC4F-418D-AE19-62706E023703}">
                    <ahyp:hlinkClr xmlns:ahyp="http://schemas.microsoft.com/office/drawing/2018/hyperlinkcolor" val="tx"/>
                  </a:ext>
                </a:extLst>
              </a:hlinkClick>
            </a:endParaRPr>
          </a:p>
          <a:p>
            <a:pPr lvl="1"/>
            <a:r>
              <a:rPr lang="en-US" dirty="0">
                <a:hlinkClick r:id="rId3"/>
              </a:rPr>
              <a:t>Exotics hematology</a:t>
            </a:r>
            <a:endParaRPr lang="en-US" dirty="0"/>
          </a:p>
          <a:p>
            <a:pPr lvl="1"/>
            <a:r>
              <a:rPr lang="en-US" dirty="0">
                <a:hlinkClick r:id="rId4"/>
              </a:rPr>
              <a:t>Exotics infectious agents</a:t>
            </a:r>
            <a:endParaRPr lang="en-US" dirty="0"/>
          </a:p>
          <a:p>
            <a:endParaRPr lang="en-US" dirty="0"/>
          </a:p>
          <a:p>
            <a:endParaRPr lang="en-US" dirty="0"/>
          </a:p>
          <a:p>
            <a:pPr marL="0" indent="0">
              <a:buNone/>
            </a:pPr>
            <a:endParaRPr lang="en-US" dirty="0"/>
          </a:p>
        </p:txBody>
      </p:sp>
      <p:pic>
        <p:nvPicPr>
          <p:cNvPr id="4" name="Graphic 3" descr="Arrow Horizontal U turn">
            <a:hlinkClick r:id="rId5" action="ppaction://hlinksldjump"/>
            <a:extLst>
              <a:ext uri="{FF2B5EF4-FFF2-40B4-BE49-F238E27FC236}">
                <a16:creationId xmlns:a16="http://schemas.microsoft.com/office/drawing/2014/main" id="{60D4C664-71CA-44E9-8018-251CF1E4414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37573976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AFD40-6371-49C7-A289-01BD3A3D5D6F}"/>
              </a:ext>
            </a:extLst>
          </p:cNvPr>
          <p:cNvSpPr>
            <a:spLocks noGrp="1"/>
          </p:cNvSpPr>
          <p:nvPr>
            <p:ph type="title"/>
          </p:nvPr>
        </p:nvSpPr>
        <p:spPr/>
        <p:txBody>
          <a:bodyPr/>
          <a:lstStyle/>
          <a:p>
            <a:r>
              <a:rPr lang="en-US" dirty="0"/>
              <a:t>Gertie signalment and history</a:t>
            </a:r>
          </a:p>
        </p:txBody>
      </p:sp>
      <p:sp>
        <p:nvSpPr>
          <p:cNvPr id="3" name="Content Placeholder 2">
            <a:extLst>
              <a:ext uri="{FF2B5EF4-FFF2-40B4-BE49-F238E27FC236}">
                <a16:creationId xmlns:a16="http://schemas.microsoft.com/office/drawing/2014/main" id="{75B2FEB5-5D12-4C89-B5E9-6354B3F8EACD}"/>
              </a:ext>
            </a:extLst>
          </p:cNvPr>
          <p:cNvSpPr>
            <a:spLocks noGrp="1"/>
          </p:cNvSpPr>
          <p:nvPr>
            <p:ph idx="1"/>
          </p:nvPr>
        </p:nvSpPr>
        <p:spPr/>
        <p:txBody>
          <a:bodyPr>
            <a:normAutofit/>
          </a:bodyPr>
          <a:lstStyle/>
          <a:p>
            <a:r>
              <a:rPr lang="en-US" dirty="0"/>
              <a:t>6 year old female intact mixed breed dog</a:t>
            </a:r>
          </a:p>
          <a:p>
            <a:r>
              <a:rPr lang="en-US" dirty="0"/>
              <a:t>Acute onset inappetence, bloody diarrhea</a:t>
            </a:r>
          </a:p>
        </p:txBody>
      </p:sp>
    </p:spTree>
    <p:extLst>
      <p:ext uri="{BB962C8B-B14F-4D97-AF65-F5344CB8AC3E}">
        <p14:creationId xmlns:p14="http://schemas.microsoft.com/office/powerpoint/2010/main" val="1417579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137563-4BE5-4FFD-9EE7-CA9A5C019B3E}"/>
              </a:ext>
            </a:extLst>
          </p:cNvPr>
          <p:cNvSpPr>
            <a:spLocks noGrp="1"/>
          </p:cNvSpPr>
          <p:nvPr>
            <p:ph type="title"/>
          </p:nvPr>
        </p:nvSpPr>
        <p:spPr/>
        <p:txBody>
          <a:bodyPr/>
          <a:lstStyle/>
          <a:p>
            <a:r>
              <a:rPr lang="en-US" dirty="0"/>
              <a:t>Gertie physical examination	</a:t>
            </a:r>
          </a:p>
        </p:txBody>
      </p:sp>
      <p:sp>
        <p:nvSpPr>
          <p:cNvPr id="3" name="Content Placeholder 2">
            <a:extLst>
              <a:ext uri="{FF2B5EF4-FFF2-40B4-BE49-F238E27FC236}">
                <a16:creationId xmlns:a16="http://schemas.microsoft.com/office/drawing/2014/main" id="{7793256C-920A-4AF8-AD50-0A1AC6A34776}"/>
              </a:ext>
            </a:extLst>
          </p:cNvPr>
          <p:cNvSpPr>
            <a:spLocks noGrp="1"/>
          </p:cNvSpPr>
          <p:nvPr>
            <p:ph idx="1"/>
          </p:nvPr>
        </p:nvSpPr>
        <p:spPr/>
        <p:txBody>
          <a:bodyPr/>
          <a:lstStyle/>
          <a:p>
            <a:r>
              <a:rPr lang="en-US" dirty="0"/>
              <a:t>Unable to rise in the hind end</a:t>
            </a:r>
          </a:p>
          <a:p>
            <a:r>
              <a:rPr lang="en-US" dirty="0"/>
              <a:t>Tense on abdominal palpation</a:t>
            </a:r>
          </a:p>
          <a:p>
            <a:r>
              <a:rPr lang="en-US" dirty="0"/>
              <a:t>Firm, swollen, warm left hock region</a:t>
            </a:r>
          </a:p>
          <a:p>
            <a:endParaRPr lang="en-US" dirty="0"/>
          </a:p>
        </p:txBody>
      </p:sp>
    </p:spTree>
    <p:extLst>
      <p:ext uri="{BB962C8B-B14F-4D97-AF65-F5344CB8AC3E}">
        <p14:creationId xmlns:p14="http://schemas.microsoft.com/office/powerpoint/2010/main" val="14900658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Gertie CBC data</a:t>
            </a:r>
          </a:p>
        </p:txBody>
      </p:sp>
      <p:graphicFrame>
        <p:nvGraphicFramePr>
          <p:cNvPr id="4" name="Content Placeholder 3">
            <a:extLst>
              <a:ext uri="{FF2B5EF4-FFF2-40B4-BE49-F238E27FC236}">
                <a16:creationId xmlns:a16="http://schemas.microsoft.com/office/drawing/2014/main" id="{35ACFBD0-38C5-4925-97A4-512050C53389}"/>
              </a:ext>
            </a:extLst>
          </p:cNvPr>
          <p:cNvGraphicFramePr>
            <a:graphicFrameLocks noGrp="1"/>
          </p:cNvGraphicFramePr>
          <p:nvPr>
            <p:ph idx="1"/>
          </p:nvPr>
        </p:nvGraphicFramePr>
        <p:xfrm>
          <a:off x="1179307" y="1471232"/>
          <a:ext cx="9833385" cy="4820920"/>
        </p:xfrm>
        <a:graphic>
          <a:graphicData uri="http://schemas.openxmlformats.org/drawingml/2006/table">
            <a:tbl>
              <a:tblPr firstRow="1" bandRow="1">
                <a:tableStyleId>{5C22544A-7EE6-4342-B048-85BDC9FD1C3A}</a:tableStyleId>
              </a:tblPr>
              <a:tblGrid>
                <a:gridCol w="2405141">
                  <a:extLst>
                    <a:ext uri="{9D8B030D-6E8A-4147-A177-3AD203B41FA5}">
                      <a16:colId xmlns:a16="http://schemas.microsoft.com/office/drawing/2014/main" val="2890971864"/>
                    </a:ext>
                  </a:extLst>
                </a:gridCol>
                <a:gridCol w="1528213">
                  <a:extLst>
                    <a:ext uri="{9D8B030D-6E8A-4147-A177-3AD203B41FA5}">
                      <a16:colId xmlns:a16="http://schemas.microsoft.com/office/drawing/2014/main" val="1270593963"/>
                    </a:ext>
                  </a:extLst>
                </a:gridCol>
                <a:gridCol w="1966677">
                  <a:extLst>
                    <a:ext uri="{9D8B030D-6E8A-4147-A177-3AD203B41FA5}">
                      <a16:colId xmlns:a16="http://schemas.microsoft.com/office/drawing/2014/main" val="2414772642"/>
                    </a:ext>
                  </a:extLst>
                </a:gridCol>
                <a:gridCol w="1966677">
                  <a:extLst>
                    <a:ext uri="{9D8B030D-6E8A-4147-A177-3AD203B41FA5}">
                      <a16:colId xmlns:a16="http://schemas.microsoft.com/office/drawing/2014/main" val="2978563892"/>
                    </a:ext>
                  </a:extLst>
                </a:gridCol>
                <a:gridCol w="1966677">
                  <a:extLst>
                    <a:ext uri="{9D8B030D-6E8A-4147-A177-3AD203B41FA5}">
                      <a16:colId xmlns:a16="http://schemas.microsoft.com/office/drawing/2014/main" val="3187576434"/>
                    </a:ext>
                  </a:extLst>
                </a:gridCol>
              </a:tblGrid>
              <a:tr h="370840">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70840">
                <a:tc>
                  <a:txBody>
                    <a:bodyPr/>
                    <a:lstStyle/>
                    <a:p>
                      <a:pPr algn="ctr"/>
                      <a:r>
                        <a:rPr lang="en-US" dirty="0"/>
                        <a:t>WBC</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40.1</a:t>
                      </a:r>
                    </a:p>
                  </a:txBody>
                  <a:tcPr/>
                </a:tc>
                <a:tc>
                  <a:txBody>
                    <a:bodyPr/>
                    <a:lstStyle/>
                    <a:p>
                      <a:pPr algn="ctr"/>
                      <a:r>
                        <a:rPr lang="en-US" dirty="0"/>
                        <a:t>H</a:t>
                      </a:r>
                    </a:p>
                  </a:txBody>
                  <a:tcPr/>
                </a:tc>
                <a:tc>
                  <a:txBody>
                    <a:bodyPr/>
                    <a:lstStyle/>
                    <a:p>
                      <a:pPr algn="ctr"/>
                      <a:r>
                        <a:rPr lang="en-US" dirty="0"/>
                        <a:t>4.2-12.9</a:t>
                      </a:r>
                    </a:p>
                  </a:txBody>
                  <a:tcPr/>
                </a:tc>
                <a:extLst>
                  <a:ext uri="{0D108BD9-81ED-4DB2-BD59-A6C34878D82A}">
                    <a16:rowId xmlns:a16="http://schemas.microsoft.com/office/drawing/2014/main" val="1325057428"/>
                  </a:ext>
                </a:extLst>
              </a:tr>
              <a:tr h="370840">
                <a:tc>
                  <a:txBody>
                    <a:bodyPr/>
                    <a:lstStyle/>
                    <a:p>
                      <a:pPr algn="ctr"/>
                      <a:r>
                        <a:rPr lang="en-US" dirty="0"/>
                        <a:t>Segmented Neutrophils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33.28</a:t>
                      </a:r>
                    </a:p>
                  </a:txBody>
                  <a:tcPr/>
                </a:tc>
                <a:tc>
                  <a:txBody>
                    <a:bodyPr/>
                    <a:lstStyle/>
                    <a:p>
                      <a:pPr algn="ctr"/>
                      <a:r>
                        <a:rPr lang="en-US" dirty="0"/>
                        <a:t>H</a:t>
                      </a:r>
                    </a:p>
                  </a:txBody>
                  <a:tcPr/>
                </a:tc>
                <a:tc>
                  <a:txBody>
                    <a:bodyPr/>
                    <a:lstStyle/>
                    <a:p>
                      <a:pPr algn="ctr"/>
                      <a:r>
                        <a:rPr lang="en-US" dirty="0"/>
                        <a:t>2.7-8.5</a:t>
                      </a:r>
                    </a:p>
                  </a:txBody>
                  <a:tcPr/>
                </a:tc>
                <a:extLst>
                  <a:ext uri="{0D108BD9-81ED-4DB2-BD59-A6C34878D82A}">
                    <a16:rowId xmlns:a16="http://schemas.microsoft.com/office/drawing/2014/main" val="1693412152"/>
                  </a:ext>
                </a:extLst>
              </a:tr>
              <a:tr h="370840">
                <a:tc>
                  <a:txBody>
                    <a:bodyPr/>
                    <a:lstStyle/>
                    <a:p>
                      <a:pPr algn="ctr"/>
                      <a:r>
                        <a:rPr lang="en-US" dirty="0"/>
                        <a:t>Band Neutrophils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4.01</a:t>
                      </a:r>
                    </a:p>
                  </a:txBody>
                  <a:tcPr/>
                </a:tc>
                <a:tc>
                  <a:txBody>
                    <a:bodyPr/>
                    <a:lstStyle/>
                    <a:p>
                      <a:pPr algn="ctr"/>
                      <a:r>
                        <a:rPr lang="en-US" dirty="0"/>
                        <a:t>H</a:t>
                      </a:r>
                    </a:p>
                  </a:txBody>
                  <a:tcPr/>
                </a:tc>
                <a:tc>
                  <a:txBody>
                    <a:bodyPr/>
                    <a:lstStyle/>
                    <a:p>
                      <a:pPr algn="ctr"/>
                      <a:r>
                        <a:rPr lang="en-US" dirty="0"/>
                        <a:t>0.0-0.3</a:t>
                      </a:r>
                    </a:p>
                  </a:txBody>
                  <a:tcPr/>
                </a:tc>
                <a:extLst>
                  <a:ext uri="{0D108BD9-81ED-4DB2-BD59-A6C34878D82A}">
                    <a16:rowId xmlns:a16="http://schemas.microsoft.com/office/drawing/2014/main" val="779473339"/>
                  </a:ext>
                </a:extLst>
              </a:tr>
              <a:tr h="370840">
                <a:tc>
                  <a:txBody>
                    <a:bodyPr/>
                    <a:lstStyle/>
                    <a:p>
                      <a:pPr algn="ctr"/>
                      <a:r>
                        <a:rPr lang="en-US" dirty="0"/>
                        <a:t>Lymphocytes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0.80</a:t>
                      </a:r>
                    </a:p>
                  </a:txBody>
                  <a:tcPr/>
                </a:tc>
                <a:tc>
                  <a:txBody>
                    <a:bodyPr/>
                    <a:lstStyle/>
                    <a:p>
                      <a:pPr algn="ctr"/>
                      <a:endParaRPr lang="en-US" dirty="0"/>
                    </a:p>
                  </a:txBody>
                  <a:tcPr/>
                </a:tc>
                <a:tc>
                  <a:txBody>
                    <a:bodyPr/>
                    <a:lstStyle/>
                    <a:p>
                      <a:pPr algn="ctr"/>
                      <a:r>
                        <a:rPr lang="en-US" dirty="0"/>
                        <a:t>0.5-4.1</a:t>
                      </a:r>
                    </a:p>
                  </a:txBody>
                  <a:tcPr/>
                </a:tc>
                <a:extLst>
                  <a:ext uri="{0D108BD9-81ED-4DB2-BD59-A6C34878D82A}">
                    <a16:rowId xmlns:a16="http://schemas.microsoft.com/office/drawing/2014/main" val="2950093737"/>
                  </a:ext>
                </a:extLst>
              </a:tr>
              <a:tr h="370840">
                <a:tc>
                  <a:txBody>
                    <a:bodyPr/>
                    <a:lstStyle/>
                    <a:p>
                      <a:pPr algn="ctr"/>
                      <a:r>
                        <a:rPr lang="en-US" dirty="0"/>
                        <a:t>Monocytes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0.80</a:t>
                      </a:r>
                    </a:p>
                  </a:txBody>
                  <a:tcPr/>
                </a:tc>
                <a:tc>
                  <a:txBody>
                    <a:bodyPr/>
                    <a:lstStyle/>
                    <a:p>
                      <a:pPr algn="ctr"/>
                      <a:endParaRPr lang="en-US" dirty="0"/>
                    </a:p>
                  </a:txBody>
                  <a:tcPr/>
                </a:tc>
                <a:tc>
                  <a:txBody>
                    <a:bodyPr/>
                    <a:lstStyle/>
                    <a:p>
                      <a:pPr algn="ctr"/>
                      <a:r>
                        <a:rPr lang="en-US" dirty="0"/>
                        <a:t>0.1-1.0</a:t>
                      </a:r>
                    </a:p>
                  </a:txBody>
                  <a:tcPr/>
                </a:tc>
                <a:extLst>
                  <a:ext uri="{0D108BD9-81ED-4DB2-BD59-A6C34878D82A}">
                    <a16:rowId xmlns:a16="http://schemas.microsoft.com/office/drawing/2014/main" val="2714963445"/>
                  </a:ext>
                </a:extLst>
              </a:tr>
              <a:tr h="370840">
                <a:tc>
                  <a:txBody>
                    <a:bodyPr/>
                    <a:lstStyle/>
                    <a:p>
                      <a:pPr algn="ctr"/>
                      <a:r>
                        <a:rPr lang="en-US" dirty="0"/>
                        <a:t>Eosinophils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1.30</a:t>
                      </a:r>
                    </a:p>
                  </a:txBody>
                  <a:tcPr/>
                </a:tc>
                <a:tc>
                  <a:txBody>
                    <a:bodyPr/>
                    <a:lstStyle/>
                    <a:p>
                      <a:pPr algn="ctr"/>
                      <a:r>
                        <a:rPr lang="en-US" dirty="0"/>
                        <a:t>H</a:t>
                      </a:r>
                    </a:p>
                  </a:txBody>
                  <a:tcPr/>
                </a:tc>
                <a:tc>
                  <a:txBody>
                    <a:bodyPr/>
                    <a:lstStyle/>
                    <a:p>
                      <a:pPr algn="ctr"/>
                      <a:r>
                        <a:rPr lang="en-US" dirty="0"/>
                        <a:t>0.0-1.2</a:t>
                      </a:r>
                    </a:p>
                  </a:txBody>
                  <a:tcPr/>
                </a:tc>
                <a:extLst>
                  <a:ext uri="{0D108BD9-81ED-4DB2-BD59-A6C34878D82A}">
                    <a16:rowId xmlns:a16="http://schemas.microsoft.com/office/drawing/2014/main" val="1717388448"/>
                  </a:ext>
                </a:extLst>
              </a:tr>
              <a:tr h="370840">
                <a:tc>
                  <a:txBody>
                    <a:bodyPr/>
                    <a:lstStyle/>
                    <a:p>
                      <a:pPr algn="ctr"/>
                      <a:r>
                        <a:rPr lang="en-US" dirty="0"/>
                        <a:t>Hematocrit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aseline="0" dirty="0"/>
                        <a:t>%</a:t>
                      </a:r>
                    </a:p>
                  </a:txBody>
                  <a:tcPr/>
                </a:tc>
                <a:tc>
                  <a:txBody>
                    <a:bodyPr/>
                    <a:lstStyle/>
                    <a:p>
                      <a:pPr algn="ctr"/>
                      <a:r>
                        <a:rPr lang="en-US" dirty="0"/>
                        <a:t>30.1</a:t>
                      </a:r>
                    </a:p>
                  </a:txBody>
                  <a:tcPr/>
                </a:tc>
                <a:tc>
                  <a:txBody>
                    <a:bodyPr/>
                    <a:lstStyle/>
                    <a:p>
                      <a:pPr algn="ctr"/>
                      <a:r>
                        <a:rPr lang="en-US" dirty="0"/>
                        <a:t>L</a:t>
                      </a:r>
                    </a:p>
                  </a:txBody>
                  <a:tcPr/>
                </a:tc>
                <a:tc>
                  <a:txBody>
                    <a:bodyPr/>
                    <a:lstStyle/>
                    <a:p>
                      <a:pPr algn="ctr"/>
                      <a:r>
                        <a:rPr lang="en-US" dirty="0"/>
                        <a:t>42.2-59.8</a:t>
                      </a:r>
                    </a:p>
                  </a:txBody>
                  <a:tcPr/>
                </a:tc>
                <a:extLst>
                  <a:ext uri="{0D108BD9-81ED-4DB2-BD59-A6C34878D82A}">
                    <a16:rowId xmlns:a16="http://schemas.microsoft.com/office/drawing/2014/main" val="1046018486"/>
                  </a:ext>
                </a:extLst>
              </a:tr>
              <a:tr h="370840">
                <a:tc>
                  <a:txBody>
                    <a:bodyPr/>
                    <a:lstStyle/>
                    <a:p>
                      <a:pPr algn="ctr"/>
                      <a:r>
                        <a:rPr lang="en-US" dirty="0"/>
                        <a:t>RBC</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x 10</a:t>
                      </a:r>
                      <a:r>
                        <a:rPr lang="en-US" baseline="30000" dirty="0"/>
                        <a:t>6</a:t>
                      </a:r>
                      <a:r>
                        <a:rPr lang="en-US" baseline="0" dirty="0"/>
                        <a:t>/</a:t>
                      </a:r>
                      <a:r>
                        <a:rPr lang="en-US" baseline="0" dirty="0" err="1"/>
                        <a:t>uL</a:t>
                      </a:r>
                      <a:endParaRPr lang="en-US" baseline="30000" dirty="0"/>
                    </a:p>
                  </a:txBody>
                  <a:tcPr/>
                </a:tc>
                <a:tc>
                  <a:txBody>
                    <a:bodyPr/>
                    <a:lstStyle/>
                    <a:p>
                      <a:pPr algn="ctr"/>
                      <a:r>
                        <a:rPr lang="en-US" dirty="0"/>
                        <a:t>4.66</a:t>
                      </a:r>
                    </a:p>
                  </a:txBody>
                  <a:tcPr/>
                </a:tc>
                <a:tc>
                  <a:txBody>
                    <a:bodyPr/>
                    <a:lstStyle/>
                    <a:p>
                      <a:pPr algn="ctr"/>
                      <a:r>
                        <a:rPr lang="en-US" dirty="0"/>
                        <a:t>L</a:t>
                      </a:r>
                    </a:p>
                  </a:txBody>
                  <a:tcPr/>
                </a:tc>
                <a:tc>
                  <a:txBody>
                    <a:bodyPr/>
                    <a:lstStyle/>
                    <a:p>
                      <a:pPr algn="ctr"/>
                      <a:r>
                        <a:rPr lang="en-US" dirty="0"/>
                        <a:t>5.9-8.66</a:t>
                      </a:r>
                    </a:p>
                  </a:txBody>
                  <a:tcPr/>
                </a:tc>
                <a:extLst>
                  <a:ext uri="{0D108BD9-81ED-4DB2-BD59-A6C34878D82A}">
                    <a16:rowId xmlns:a16="http://schemas.microsoft.com/office/drawing/2014/main" val="1077312215"/>
                  </a:ext>
                </a:extLst>
              </a:tr>
              <a:tr h="370840">
                <a:tc>
                  <a:txBody>
                    <a:bodyPr/>
                    <a:lstStyle/>
                    <a:p>
                      <a:pPr algn="ctr"/>
                      <a:r>
                        <a:rPr lang="en-US" dirty="0"/>
                        <a:t>Hemoglobin</a:t>
                      </a:r>
                    </a:p>
                  </a:txBody>
                  <a:tcPr/>
                </a:tc>
                <a:tc>
                  <a:txBody>
                    <a:bodyPr/>
                    <a:lstStyle/>
                    <a:p>
                      <a:pPr algn="ctr"/>
                      <a:r>
                        <a:rPr lang="en-US" dirty="0"/>
                        <a:t>g/dL</a:t>
                      </a:r>
                    </a:p>
                  </a:txBody>
                  <a:tcPr/>
                </a:tc>
                <a:tc>
                  <a:txBody>
                    <a:bodyPr/>
                    <a:lstStyle/>
                    <a:p>
                      <a:pPr algn="ctr"/>
                      <a:r>
                        <a:rPr lang="en-US" dirty="0"/>
                        <a:t>10.2</a:t>
                      </a:r>
                    </a:p>
                  </a:txBody>
                  <a:tcPr/>
                </a:tc>
                <a:tc>
                  <a:txBody>
                    <a:bodyPr/>
                    <a:lstStyle/>
                    <a:p>
                      <a:pPr algn="ctr"/>
                      <a:r>
                        <a:rPr lang="en-US" dirty="0"/>
                        <a:t>L</a:t>
                      </a:r>
                    </a:p>
                  </a:txBody>
                  <a:tcPr/>
                </a:tc>
                <a:tc>
                  <a:txBody>
                    <a:bodyPr/>
                    <a:lstStyle/>
                    <a:p>
                      <a:pPr algn="ctr"/>
                      <a:r>
                        <a:rPr lang="en-US" dirty="0"/>
                        <a:t>13.7-20.7</a:t>
                      </a:r>
                    </a:p>
                  </a:txBody>
                  <a:tcPr/>
                </a:tc>
                <a:extLst>
                  <a:ext uri="{0D108BD9-81ED-4DB2-BD59-A6C34878D82A}">
                    <a16:rowId xmlns:a16="http://schemas.microsoft.com/office/drawing/2014/main" val="3933308783"/>
                  </a:ext>
                </a:extLst>
              </a:tr>
              <a:tr h="370840">
                <a:tc>
                  <a:txBody>
                    <a:bodyPr/>
                    <a:lstStyle/>
                    <a:p>
                      <a:pPr algn="ctr"/>
                      <a:r>
                        <a:rPr lang="en-US" dirty="0"/>
                        <a:t>MCV</a:t>
                      </a:r>
                    </a:p>
                  </a:txBody>
                  <a:tcPr/>
                </a:tc>
                <a:tc>
                  <a:txBody>
                    <a:bodyPr/>
                    <a:lstStyle/>
                    <a:p>
                      <a:pPr algn="ctr"/>
                      <a:r>
                        <a:rPr lang="en-US" dirty="0" err="1"/>
                        <a:t>fL</a:t>
                      </a:r>
                      <a:endParaRPr lang="en-US" dirty="0"/>
                    </a:p>
                  </a:txBody>
                  <a:tcPr/>
                </a:tc>
                <a:tc>
                  <a:txBody>
                    <a:bodyPr/>
                    <a:lstStyle/>
                    <a:p>
                      <a:pPr algn="ctr"/>
                      <a:r>
                        <a:rPr lang="en-US" dirty="0"/>
                        <a:t>64.7</a:t>
                      </a:r>
                    </a:p>
                  </a:txBody>
                  <a:tcPr/>
                </a:tc>
                <a:tc>
                  <a:txBody>
                    <a:bodyPr/>
                    <a:lstStyle/>
                    <a:p>
                      <a:pPr algn="ctr"/>
                      <a:endParaRPr lang="en-US" dirty="0"/>
                    </a:p>
                  </a:txBody>
                  <a:tcPr/>
                </a:tc>
                <a:tc>
                  <a:txBody>
                    <a:bodyPr/>
                    <a:lstStyle/>
                    <a:p>
                      <a:pPr algn="ctr"/>
                      <a:r>
                        <a:rPr lang="en-US" dirty="0"/>
                        <a:t>63.9-75.4</a:t>
                      </a:r>
                    </a:p>
                  </a:txBody>
                  <a:tcPr/>
                </a:tc>
                <a:extLst>
                  <a:ext uri="{0D108BD9-81ED-4DB2-BD59-A6C34878D82A}">
                    <a16:rowId xmlns:a16="http://schemas.microsoft.com/office/drawing/2014/main" val="2119421944"/>
                  </a:ext>
                </a:extLst>
              </a:tr>
              <a:tr h="370840">
                <a:tc>
                  <a:txBody>
                    <a:bodyPr/>
                    <a:lstStyle/>
                    <a:p>
                      <a:pPr algn="ctr"/>
                      <a:r>
                        <a:rPr lang="en-US" dirty="0"/>
                        <a:t>MCHC</a:t>
                      </a:r>
                    </a:p>
                  </a:txBody>
                  <a:tcPr/>
                </a:tc>
                <a:tc>
                  <a:txBody>
                    <a:bodyPr/>
                    <a:lstStyle/>
                    <a:p>
                      <a:pPr algn="ctr"/>
                      <a:r>
                        <a:rPr lang="en-US" dirty="0"/>
                        <a:t>g/dL</a:t>
                      </a:r>
                    </a:p>
                  </a:txBody>
                  <a:tcPr/>
                </a:tc>
                <a:tc>
                  <a:txBody>
                    <a:bodyPr/>
                    <a:lstStyle/>
                    <a:p>
                      <a:pPr algn="ctr"/>
                      <a:r>
                        <a:rPr lang="en-US" dirty="0"/>
                        <a:t>33.8</a:t>
                      </a:r>
                    </a:p>
                  </a:txBody>
                  <a:tcPr/>
                </a:tc>
                <a:tc>
                  <a:txBody>
                    <a:bodyPr/>
                    <a:lstStyle/>
                    <a:p>
                      <a:pPr algn="ctr"/>
                      <a:endParaRPr lang="en-US" dirty="0"/>
                    </a:p>
                  </a:txBody>
                  <a:tcPr/>
                </a:tc>
                <a:tc>
                  <a:txBody>
                    <a:bodyPr/>
                    <a:lstStyle/>
                    <a:p>
                      <a:pPr algn="ctr"/>
                      <a:r>
                        <a:rPr lang="en-US" dirty="0"/>
                        <a:t>32.4-35.2</a:t>
                      </a:r>
                    </a:p>
                  </a:txBody>
                  <a:tcPr/>
                </a:tc>
                <a:extLst>
                  <a:ext uri="{0D108BD9-81ED-4DB2-BD59-A6C34878D82A}">
                    <a16:rowId xmlns:a16="http://schemas.microsoft.com/office/drawing/2014/main" val="4103783114"/>
                  </a:ext>
                </a:extLst>
              </a:tr>
              <a:tr h="370840">
                <a:tc>
                  <a:txBody>
                    <a:bodyPr/>
                    <a:lstStyle/>
                    <a:p>
                      <a:pPr algn="ctr"/>
                      <a:r>
                        <a:rPr lang="en-US" dirty="0"/>
                        <a:t>Platelets</a:t>
                      </a:r>
                    </a:p>
                  </a:txBody>
                  <a:tcPr/>
                </a:tc>
                <a:tc>
                  <a:txBody>
                    <a:bodyPr/>
                    <a:lstStyle/>
                    <a:p>
                      <a:pPr algn="ctr"/>
                      <a:r>
                        <a:rPr lang="en-US" dirty="0"/>
                        <a:t>x 10</a:t>
                      </a:r>
                      <a:r>
                        <a:rPr lang="en-US" baseline="30000" dirty="0"/>
                        <a:t>3</a:t>
                      </a:r>
                      <a:r>
                        <a:rPr lang="en-US" baseline="0" dirty="0"/>
                        <a:t>/</a:t>
                      </a:r>
                      <a:r>
                        <a:rPr lang="en-US" baseline="0"/>
                        <a:t>uL</a:t>
                      </a:r>
                      <a:endParaRPr lang="en-US" baseline="30000" dirty="0"/>
                    </a:p>
                  </a:txBody>
                  <a:tcPr/>
                </a:tc>
                <a:tc>
                  <a:txBody>
                    <a:bodyPr/>
                    <a:lstStyle/>
                    <a:p>
                      <a:pPr algn="ctr"/>
                      <a:r>
                        <a:rPr lang="en-US" dirty="0"/>
                        <a:t>86</a:t>
                      </a:r>
                    </a:p>
                  </a:txBody>
                  <a:tcPr/>
                </a:tc>
                <a:tc>
                  <a:txBody>
                    <a:bodyPr/>
                    <a:lstStyle/>
                    <a:p>
                      <a:pPr algn="ctr"/>
                      <a:r>
                        <a:rPr lang="en-US" dirty="0"/>
                        <a:t>L</a:t>
                      </a:r>
                    </a:p>
                  </a:txBody>
                  <a:tcPr/>
                </a:tc>
                <a:tc>
                  <a:txBody>
                    <a:bodyPr/>
                    <a:lstStyle/>
                    <a:p>
                      <a:pPr algn="ctr"/>
                      <a:r>
                        <a:rPr lang="en-US" dirty="0"/>
                        <a:t>226-424</a:t>
                      </a:r>
                    </a:p>
                  </a:txBody>
                  <a:tcPr/>
                </a:tc>
                <a:extLst>
                  <a:ext uri="{0D108BD9-81ED-4DB2-BD59-A6C34878D82A}">
                    <a16:rowId xmlns:a16="http://schemas.microsoft.com/office/drawing/2014/main" val="3646101126"/>
                  </a:ext>
                </a:extLst>
              </a:tr>
            </a:tbl>
          </a:graphicData>
        </a:graphic>
      </p:graphicFrame>
    </p:spTree>
    <p:extLst>
      <p:ext uri="{BB962C8B-B14F-4D97-AF65-F5344CB8AC3E}">
        <p14:creationId xmlns:p14="http://schemas.microsoft.com/office/powerpoint/2010/main" val="33845641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447CB-003B-48E9-BA89-A1A817240464}"/>
              </a:ext>
            </a:extLst>
          </p:cNvPr>
          <p:cNvSpPr>
            <a:spLocks noGrp="1"/>
          </p:cNvSpPr>
          <p:nvPr>
            <p:ph type="title"/>
          </p:nvPr>
        </p:nvSpPr>
        <p:spPr/>
        <p:txBody>
          <a:bodyPr/>
          <a:lstStyle/>
          <a:p>
            <a:r>
              <a:rPr lang="en-US" dirty="0"/>
              <a:t>Gertie resources</a:t>
            </a:r>
          </a:p>
        </p:txBody>
      </p:sp>
      <p:sp>
        <p:nvSpPr>
          <p:cNvPr id="3" name="Content Placeholder 2">
            <a:extLst>
              <a:ext uri="{FF2B5EF4-FFF2-40B4-BE49-F238E27FC236}">
                <a16:creationId xmlns:a16="http://schemas.microsoft.com/office/drawing/2014/main" id="{42CE7E98-8084-497A-B483-7BCF8FABE45A}"/>
              </a:ext>
            </a:extLst>
          </p:cNvPr>
          <p:cNvSpPr>
            <a:spLocks noGrp="1"/>
          </p:cNvSpPr>
          <p:nvPr>
            <p:ph idx="1"/>
          </p:nvPr>
        </p:nvSpPr>
        <p:spPr/>
        <p:txBody>
          <a:bodyPr/>
          <a:lstStyle/>
          <a:p>
            <a:r>
              <a:rPr lang="en-US" dirty="0"/>
              <a:t>eClinpath</a:t>
            </a:r>
            <a:endParaRPr lang="en-US" dirty="0">
              <a:hlinkClick r:id="rId2">
                <a:extLst>
                  <a:ext uri="{A12FA001-AC4F-418D-AE19-62706E023703}">
                    <ahyp:hlinkClr xmlns:ahyp="http://schemas.microsoft.com/office/drawing/2018/hyperlinkcolor" val="tx"/>
                  </a:ext>
                </a:extLst>
              </a:hlinkClick>
            </a:endParaRPr>
          </a:p>
          <a:p>
            <a:pPr lvl="1"/>
            <a:r>
              <a:rPr lang="en-US" dirty="0">
                <a:hlinkClick r:id="rId3"/>
              </a:rPr>
              <a:t>White Blood Cells</a:t>
            </a:r>
            <a:endParaRPr lang="en-US" dirty="0">
              <a:hlinkClick r:id="" action="ppaction://noaction"/>
            </a:endParaRPr>
          </a:p>
          <a:p>
            <a:pPr lvl="1"/>
            <a:r>
              <a:rPr lang="en-US" dirty="0">
                <a:hlinkClick r:id="rId2"/>
              </a:rPr>
              <a:t>Infectious agents</a:t>
            </a:r>
            <a:endParaRPr lang="en-US" dirty="0"/>
          </a:p>
        </p:txBody>
      </p:sp>
    </p:spTree>
    <p:extLst>
      <p:ext uri="{BB962C8B-B14F-4D97-AF65-F5344CB8AC3E}">
        <p14:creationId xmlns:p14="http://schemas.microsoft.com/office/powerpoint/2010/main" val="14931630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E91B8-478A-4DE6-BF93-CF353F2E7844}"/>
              </a:ext>
            </a:extLst>
          </p:cNvPr>
          <p:cNvSpPr>
            <a:spLocks noGrp="1"/>
          </p:cNvSpPr>
          <p:nvPr>
            <p:ph type="title"/>
          </p:nvPr>
        </p:nvSpPr>
        <p:spPr>
          <a:xfrm>
            <a:off x="838199" y="365125"/>
            <a:ext cx="11060575" cy="1325563"/>
          </a:xfrm>
        </p:spPr>
        <p:txBody>
          <a:bodyPr/>
          <a:lstStyle/>
          <a:p>
            <a:r>
              <a:rPr lang="en-US" dirty="0"/>
              <a:t>Gertie blood smear image 1/5 (4x magnification)</a:t>
            </a:r>
          </a:p>
        </p:txBody>
      </p:sp>
      <p:pic>
        <p:nvPicPr>
          <p:cNvPr id="4" name="Picture 3" descr="4x magnification view of a blood film. there is mild increased white space (anemia) and moderately increased nucleated cells (leukocytosis).">
            <a:extLst>
              <a:ext uri="{FF2B5EF4-FFF2-40B4-BE49-F238E27FC236}">
                <a16:creationId xmlns:a16="http://schemas.microsoft.com/office/drawing/2014/main" id="{EE1720BE-57C6-4ED4-9EE7-ACE8BB9242A7}"/>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2078194" y="1455821"/>
            <a:ext cx="8035611" cy="5402179"/>
          </a:xfrm>
          <a:prstGeom prst="rect">
            <a:avLst/>
          </a:prstGeom>
        </p:spPr>
      </p:pic>
    </p:spTree>
    <p:extLst>
      <p:ext uri="{BB962C8B-B14F-4D97-AF65-F5344CB8AC3E}">
        <p14:creationId xmlns:p14="http://schemas.microsoft.com/office/powerpoint/2010/main" val="41695694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E91B8-478A-4DE6-BF93-CF353F2E7844}"/>
              </a:ext>
            </a:extLst>
          </p:cNvPr>
          <p:cNvSpPr>
            <a:spLocks noGrp="1"/>
          </p:cNvSpPr>
          <p:nvPr>
            <p:ph type="title"/>
          </p:nvPr>
        </p:nvSpPr>
        <p:spPr>
          <a:xfrm>
            <a:off x="370390" y="365125"/>
            <a:ext cx="11447362" cy="1325563"/>
          </a:xfrm>
        </p:spPr>
        <p:txBody>
          <a:bodyPr/>
          <a:lstStyle/>
          <a:p>
            <a:r>
              <a:rPr lang="en-US" dirty="0"/>
              <a:t>Gertie blood smear image 2/5 (10x magnification)</a:t>
            </a:r>
          </a:p>
        </p:txBody>
      </p:sp>
      <p:pic>
        <p:nvPicPr>
          <p:cNvPr id="5" name="Picture 4" descr="10x magnification view of the feathered edge of the blood film. there are numerous poorly preserved leukocytes and a linear structure measuring roughly 200 microns in length and 5-10 microns in diameter.">
            <a:extLst>
              <a:ext uri="{FF2B5EF4-FFF2-40B4-BE49-F238E27FC236}">
                <a16:creationId xmlns:a16="http://schemas.microsoft.com/office/drawing/2014/main" id="{3D942A47-308B-4D9E-B73F-64E5B53E4C2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2078194" y="1455821"/>
            <a:ext cx="8035611" cy="5402179"/>
          </a:xfrm>
          <a:prstGeom prst="rect">
            <a:avLst/>
          </a:prstGeom>
        </p:spPr>
      </p:pic>
    </p:spTree>
    <p:extLst>
      <p:ext uri="{BB962C8B-B14F-4D97-AF65-F5344CB8AC3E}">
        <p14:creationId xmlns:p14="http://schemas.microsoft.com/office/powerpoint/2010/main" val="31254954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E91B8-478A-4DE6-BF93-CF353F2E7844}"/>
              </a:ext>
            </a:extLst>
          </p:cNvPr>
          <p:cNvSpPr>
            <a:spLocks noGrp="1"/>
          </p:cNvSpPr>
          <p:nvPr>
            <p:ph type="title"/>
          </p:nvPr>
        </p:nvSpPr>
        <p:spPr>
          <a:xfrm>
            <a:off x="289367" y="365125"/>
            <a:ext cx="11736729" cy="1325563"/>
          </a:xfrm>
        </p:spPr>
        <p:txBody>
          <a:bodyPr/>
          <a:lstStyle/>
          <a:p>
            <a:r>
              <a:rPr lang="en-US" dirty="0"/>
              <a:t>Gertie blood smear image 3/5 (60x magnification)</a:t>
            </a:r>
          </a:p>
        </p:txBody>
      </p:sp>
      <p:pic>
        <p:nvPicPr>
          <p:cNvPr id="4" name="Picture 3" descr="a 60x magnification view of the 10x magnification view of the feathered edge of the blood film. there are linear structure observed on the feathered edge. it is rounded on one end and tapered on the other with internal basophilic structure.">
            <a:extLst>
              <a:ext uri="{FF2B5EF4-FFF2-40B4-BE49-F238E27FC236}">
                <a16:creationId xmlns:a16="http://schemas.microsoft.com/office/drawing/2014/main" id="{F6B4A74D-38CD-4360-A3CF-0AE088F2E914}"/>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2078194" y="1455821"/>
            <a:ext cx="8035611" cy="5402179"/>
          </a:xfrm>
          <a:prstGeom prst="rect">
            <a:avLst/>
          </a:prstGeom>
        </p:spPr>
      </p:pic>
    </p:spTree>
    <p:extLst>
      <p:ext uri="{BB962C8B-B14F-4D97-AF65-F5344CB8AC3E}">
        <p14:creationId xmlns:p14="http://schemas.microsoft.com/office/powerpoint/2010/main" val="13258377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E91B8-478A-4DE6-BF93-CF353F2E7844}"/>
              </a:ext>
            </a:extLst>
          </p:cNvPr>
          <p:cNvSpPr>
            <a:spLocks noGrp="1"/>
          </p:cNvSpPr>
          <p:nvPr>
            <p:ph type="title"/>
          </p:nvPr>
        </p:nvSpPr>
        <p:spPr>
          <a:xfrm>
            <a:off x="266217" y="365125"/>
            <a:ext cx="11609407" cy="1325563"/>
          </a:xfrm>
        </p:spPr>
        <p:txBody>
          <a:bodyPr/>
          <a:lstStyle/>
          <a:p>
            <a:r>
              <a:rPr lang="en-US" dirty="0"/>
              <a:t>Gertie blood smear image 4/5 (60x magnification)</a:t>
            </a:r>
          </a:p>
        </p:txBody>
      </p:sp>
      <p:pic>
        <p:nvPicPr>
          <p:cNvPr id="5" name="Picture 4" descr="60x magnification view of the monolayer of a blood film demonstrating 5 nucleated cells - 4 are segmented with clear cytoplasm and 1 is u-shaped.">
            <a:extLst>
              <a:ext uri="{FF2B5EF4-FFF2-40B4-BE49-F238E27FC236}">
                <a16:creationId xmlns:a16="http://schemas.microsoft.com/office/drawing/2014/main" id="{6B80E6FB-80BC-43FC-AA82-E74EE4EBB010}"/>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2078194" y="1455821"/>
            <a:ext cx="8035611" cy="5402179"/>
          </a:xfrm>
          <a:prstGeom prst="rect">
            <a:avLst/>
          </a:prstGeom>
        </p:spPr>
      </p:pic>
    </p:spTree>
    <p:extLst>
      <p:ext uri="{BB962C8B-B14F-4D97-AF65-F5344CB8AC3E}">
        <p14:creationId xmlns:p14="http://schemas.microsoft.com/office/powerpoint/2010/main" val="29088897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EDDCE-32CE-7D59-45F0-D31738901AEF}"/>
              </a:ext>
            </a:extLst>
          </p:cNvPr>
          <p:cNvSpPr>
            <a:spLocks noGrp="1"/>
          </p:cNvSpPr>
          <p:nvPr>
            <p:ph type="title"/>
          </p:nvPr>
        </p:nvSpPr>
        <p:spPr/>
        <p:txBody>
          <a:bodyPr/>
          <a:lstStyle/>
          <a:p>
            <a:r>
              <a:rPr lang="en-US" dirty="0"/>
              <a:t>Information to preview continued</a:t>
            </a:r>
            <a:br>
              <a:rPr lang="en-US" dirty="0"/>
            </a:br>
            <a:r>
              <a:rPr lang="en-US" dirty="0"/>
              <a:t> </a:t>
            </a:r>
          </a:p>
        </p:txBody>
      </p:sp>
      <p:sp>
        <p:nvSpPr>
          <p:cNvPr id="3" name="Content Placeholder 2">
            <a:extLst>
              <a:ext uri="{FF2B5EF4-FFF2-40B4-BE49-F238E27FC236}">
                <a16:creationId xmlns:a16="http://schemas.microsoft.com/office/drawing/2014/main" id="{F878A973-D57C-32AB-5048-74B4343BC876}"/>
              </a:ext>
            </a:extLst>
          </p:cNvPr>
          <p:cNvSpPr>
            <a:spLocks noGrp="1"/>
          </p:cNvSpPr>
          <p:nvPr>
            <p:ph idx="1"/>
          </p:nvPr>
        </p:nvSpPr>
        <p:spPr/>
        <p:txBody>
          <a:bodyPr/>
          <a:lstStyle/>
          <a:p>
            <a:r>
              <a:rPr lang="en-US" dirty="0"/>
              <a:t>GI handling of electrolytes in health</a:t>
            </a:r>
          </a:p>
          <a:p>
            <a:pPr lvl="1"/>
            <a:r>
              <a:rPr lang="en-US" dirty="0">
                <a:hlinkClick r:id="rId2" action="ppaction://hlinksldjump"/>
              </a:rPr>
              <a:t>Stomach parietal cell</a:t>
            </a:r>
            <a:endParaRPr lang="en-US" dirty="0"/>
          </a:p>
          <a:p>
            <a:pPr lvl="1"/>
            <a:r>
              <a:rPr lang="en-US" dirty="0">
                <a:hlinkClick r:id="rId3" action="ppaction://hlinksldjump"/>
              </a:rPr>
              <a:t>Pancreatic duct cell</a:t>
            </a:r>
            <a:endParaRPr lang="en-US" dirty="0"/>
          </a:p>
          <a:p>
            <a:pPr lvl="1"/>
            <a:r>
              <a:rPr lang="en-US" dirty="0">
                <a:hlinkClick r:id="rId4" action="ppaction://hlinksldjump"/>
              </a:rPr>
              <a:t>Duodenum</a:t>
            </a:r>
            <a:endParaRPr lang="en-US" dirty="0"/>
          </a:p>
          <a:p>
            <a:pPr lvl="1"/>
            <a:r>
              <a:rPr lang="en-US" dirty="0">
                <a:hlinkClick r:id="rId5" action="ppaction://hlinksldjump"/>
              </a:rPr>
              <a:t>Intestinal epithelial cell</a:t>
            </a:r>
            <a:endParaRPr lang="en-US" dirty="0"/>
          </a:p>
          <a:p>
            <a:r>
              <a:rPr lang="en-US" dirty="0"/>
              <a:t>GI handling of electrolytes with </a:t>
            </a:r>
            <a:r>
              <a:rPr lang="en-US" dirty="0">
                <a:hlinkClick r:id="rId6" action="ppaction://hlinksldjump"/>
              </a:rPr>
              <a:t>vomiting</a:t>
            </a:r>
            <a:endParaRPr lang="en-US" dirty="0"/>
          </a:p>
          <a:p>
            <a:r>
              <a:rPr lang="en-US" dirty="0"/>
              <a:t>GI handling of electrolytes with </a:t>
            </a:r>
            <a:r>
              <a:rPr lang="en-US" dirty="0">
                <a:hlinkClick r:id="rId7" action="ppaction://hlinksldjump"/>
              </a:rPr>
              <a:t>diarrhea</a:t>
            </a:r>
            <a:endParaRPr lang="en-US" dirty="0"/>
          </a:p>
          <a:p>
            <a:endParaRPr lang="en-US" dirty="0"/>
          </a:p>
          <a:p>
            <a:pPr lvl="1"/>
            <a:endParaRPr lang="en-US" dirty="0"/>
          </a:p>
          <a:p>
            <a:pPr marL="0" indent="0">
              <a:buNone/>
            </a:pPr>
            <a:endParaRPr lang="en-US" dirty="0">
              <a:solidFill>
                <a:srgbClr val="FF0000"/>
              </a:solidFill>
            </a:endParaRPr>
          </a:p>
          <a:p>
            <a:pPr marL="0" indent="0">
              <a:buNone/>
            </a:pPr>
            <a:endParaRPr lang="en-US" dirty="0"/>
          </a:p>
        </p:txBody>
      </p:sp>
    </p:spTree>
    <p:extLst>
      <p:ext uri="{BB962C8B-B14F-4D97-AF65-F5344CB8AC3E}">
        <p14:creationId xmlns:p14="http://schemas.microsoft.com/office/powerpoint/2010/main" val="18920514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E91B8-478A-4DE6-BF93-CF353F2E7844}"/>
              </a:ext>
            </a:extLst>
          </p:cNvPr>
          <p:cNvSpPr>
            <a:spLocks noGrp="1"/>
          </p:cNvSpPr>
          <p:nvPr>
            <p:ph type="title"/>
          </p:nvPr>
        </p:nvSpPr>
        <p:spPr>
          <a:xfrm>
            <a:off x="173619" y="365125"/>
            <a:ext cx="11690431" cy="1325563"/>
          </a:xfrm>
        </p:spPr>
        <p:txBody>
          <a:bodyPr/>
          <a:lstStyle/>
          <a:p>
            <a:r>
              <a:rPr lang="en-US" dirty="0"/>
              <a:t>Gertie blood smear image 5/5 (60x magnification)</a:t>
            </a:r>
          </a:p>
        </p:txBody>
      </p:sp>
      <p:pic>
        <p:nvPicPr>
          <p:cNvPr id="4" name="Picture 3" descr="60x magnification view of the monolayer of a blood film demonstrating 8 nucleated cells - 7 are segmented with clear cytoplasm and 1 is segmented with pink intracytoplasmic granules.">
            <a:extLst>
              <a:ext uri="{FF2B5EF4-FFF2-40B4-BE49-F238E27FC236}">
                <a16:creationId xmlns:a16="http://schemas.microsoft.com/office/drawing/2014/main" id="{CFFD25F9-8E33-41F5-90FF-2AC11EF26118}"/>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2078194" y="1455821"/>
            <a:ext cx="8035611" cy="5402179"/>
          </a:xfrm>
          <a:prstGeom prst="rect">
            <a:avLst/>
          </a:prstGeom>
        </p:spPr>
      </p:pic>
      <p:pic>
        <p:nvPicPr>
          <p:cNvPr id="5" name="Graphic 4" descr="Arrow Horizontal U turn">
            <a:hlinkClick r:id="rId4" action="ppaction://hlinksldjump"/>
            <a:extLst>
              <a:ext uri="{FF2B5EF4-FFF2-40B4-BE49-F238E27FC236}">
                <a16:creationId xmlns:a16="http://schemas.microsoft.com/office/drawing/2014/main" id="{8AB4BC96-4DF3-46CA-BFF7-6ED56FDC0F8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37161110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AFD40-6371-49C7-A289-01BD3A3D5D6F}"/>
              </a:ext>
            </a:extLst>
          </p:cNvPr>
          <p:cNvSpPr>
            <a:spLocks noGrp="1"/>
          </p:cNvSpPr>
          <p:nvPr>
            <p:ph type="title"/>
          </p:nvPr>
        </p:nvSpPr>
        <p:spPr/>
        <p:txBody>
          <a:bodyPr/>
          <a:lstStyle/>
          <a:p>
            <a:r>
              <a:rPr lang="en-US" dirty="0"/>
              <a:t>Dancer signalment and history</a:t>
            </a:r>
          </a:p>
        </p:txBody>
      </p:sp>
      <p:sp>
        <p:nvSpPr>
          <p:cNvPr id="3" name="Content Placeholder 2">
            <a:extLst>
              <a:ext uri="{FF2B5EF4-FFF2-40B4-BE49-F238E27FC236}">
                <a16:creationId xmlns:a16="http://schemas.microsoft.com/office/drawing/2014/main" id="{75B2FEB5-5D12-4C89-B5E9-6354B3F8EACD}"/>
              </a:ext>
            </a:extLst>
          </p:cNvPr>
          <p:cNvSpPr>
            <a:spLocks noGrp="1"/>
          </p:cNvSpPr>
          <p:nvPr>
            <p:ph idx="1"/>
          </p:nvPr>
        </p:nvSpPr>
        <p:spPr>
          <a:xfrm>
            <a:off x="838200" y="1825625"/>
            <a:ext cx="9882673" cy="4351338"/>
          </a:xfrm>
        </p:spPr>
        <p:txBody>
          <a:bodyPr>
            <a:normAutofit/>
          </a:bodyPr>
          <a:lstStyle/>
          <a:p>
            <a:r>
              <a:rPr lang="en-US" dirty="0"/>
              <a:t>8 y/o </a:t>
            </a:r>
            <a:r>
              <a:rPr lang="en-US" dirty="0" err="1"/>
              <a:t>Throughbred</a:t>
            </a:r>
            <a:r>
              <a:rPr lang="en-US" dirty="0"/>
              <a:t> gelding </a:t>
            </a:r>
          </a:p>
          <a:p>
            <a:r>
              <a:rPr lang="en-US" dirty="0"/>
              <a:t>Diarrhea, anorexia, weakness</a:t>
            </a:r>
          </a:p>
          <a:p>
            <a:endParaRPr lang="en-US" dirty="0"/>
          </a:p>
          <a:p>
            <a:r>
              <a:rPr lang="en-US" dirty="0"/>
              <a:t>Pertinent PE findings:</a:t>
            </a:r>
          </a:p>
          <a:p>
            <a:pPr lvl="1"/>
            <a:r>
              <a:rPr lang="en-US" dirty="0"/>
              <a:t>Tacky and pink MM</a:t>
            </a:r>
          </a:p>
          <a:p>
            <a:pPr lvl="1"/>
            <a:r>
              <a:rPr lang="en-US" dirty="0"/>
              <a:t>Tachycardia </a:t>
            </a:r>
          </a:p>
        </p:txBody>
      </p:sp>
    </p:spTree>
    <p:extLst>
      <p:ext uri="{BB962C8B-B14F-4D97-AF65-F5344CB8AC3E}">
        <p14:creationId xmlns:p14="http://schemas.microsoft.com/office/powerpoint/2010/main" val="22403828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Dancer</a:t>
            </a:r>
            <a:br>
              <a:rPr lang="en-US" dirty="0"/>
            </a:br>
            <a:r>
              <a:rPr lang="en-US" dirty="0"/>
              <a:t>CBC data </a:t>
            </a:r>
          </a:p>
        </p:txBody>
      </p:sp>
      <p:graphicFrame>
        <p:nvGraphicFramePr>
          <p:cNvPr id="3" name="Table 2">
            <a:extLst>
              <a:ext uri="{FF2B5EF4-FFF2-40B4-BE49-F238E27FC236}">
                <a16:creationId xmlns:a16="http://schemas.microsoft.com/office/drawing/2014/main" id="{6B980441-1D60-4B20-8E4F-A2DE07030979}"/>
              </a:ext>
            </a:extLst>
          </p:cNvPr>
          <p:cNvGraphicFramePr>
            <a:graphicFrameLocks noGrp="1"/>
          </p:cNvGraphicFramePr>
          <p:nvPr>
            <p:extLst>
              <p:ext uri="{D42A27DB-BD31-4B8C-83A1-F6EECF244321}">
                <p14:modId xmlns:p14="http://schemas.microsoft.com/office/powerpoint/2010/main" val="2249358090"/>
              </p:ext>
            </p:extLst>
          </p:nvPr>
        </p:nvGraphicFramePr>
        <p:xfrm>
          <a:off x="3460831" y="104175"/>
          <a:ext cx="6641297" cy="6531988"/>
        </p:xfrm>
        <a:graphic>
          <a:graphicData uri="http://schemas.openxmlformats.org/drawingml/2006/table">
            <a:tbl>
              <a:tblPr firstRow="1" bandRow="1">
                <a:tableStyleId>{5C22544A-7EE6-4342-B048-85BDC9FD1C3A}</a:tableStyleId>
              </a:tblPr>
              <a:tblGrid>
                <a:gridCol w="1539433">
                  <a:extLst>
                    <a:ext uri="{9D8B030D-6E8A-4147-A177-3AD203B41FA5}">
                      <a16:colId xmlns:a16="http://schemas.microsoft.com/office/drawing/2014/main" val="2704846326"/>
                    </a:ext>
                  </a:extLst>
                </a:gridCol>
                <a:gridCol w="1117087">
                  <a:extLst>
                    <a:ext uri="{9D8B030D-6E8A-4147-A177-3AD203B41FA5}">
                      <a16:colId xmlns:a16="http://schemas.microsoft.com/office/drawing/2014/main" val="2662738536"/>
                    </a:ext>
                  </a:extLst>
                </a:gridCol>
                <a:gridCol w="1328260">
                  <a:extLst>
                    <a:ext uri="{9D8B030D-6E8A-4147-A177-3AD203B41FA5}">
                      <a16:colId xmlns:a16="http://schemas.microsoft.com/office/drawing/2014/main" val="1492762443"/>
                    </a:ext>
                  </a:extLst>
                </a:gridCol>
                <a:gridCol w="805197">
                  <a:extLst>
                    <a:ext uri="{9D8B030D-6E8A-4147-A177-3AD203B41FA5}">
                      <a16:colId xmlns:a16="http://schemas.microsoft.com/office/drawing/2014/main" val="280283258"/>
                    </a:ext>
                  </a:extLst>
                </a:gridCol>
                <a:gridCol w="1851320">
                  <a:extLst>
                    <a:ext uri="{9D8B030D-6E8A-4147-A177-3AD203B41FA5}">
                      <a16:colId xmlns:a16="http://schemas.microsoft.com/office/drawing/2014/main" val="3716265024"/>
                    </a:ext>
                  </a:extLst>
                </a:gridCol>
              </a:tblGrid>
              <a:tr h="266460">
                <a:tc>
                  <a:txBody>
                    <a:bodyPr/>
                    <a:lstStyle/>
                    <a:p>
                      <a:pPr marL="0" marR="0" algn="ctr">
                        <a:lnSpc>
                          <a:spcPct val="115000"/>
                        </a:lnSpc>
                        <a:spcBef>
                          <a:spcPts val="0"/>
                        </a:spcBef>
                        <a:spcAft>
                          <a:spcPts val="0"/>
                        </a:spcAft>
                      </a:pPr>
                      <a:r>
                        <a:rPr lang="en-US" sz="1600" dirty="0">
                          <a:solidFill>
                            <a:schemeClr val="bg1"/>
                          </a:solidFill>
                          <a:effectLst/>
                          <a:latin typeface="+mn-lt"/>
                        </a:rPr>
                        <a:t>Test</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latin typeface="+mn-lt"/>
                        </a:rPr>
                        <a:t>Units</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marL="0" marR="0" algn="ctr">
                        <a:lnSpc>
                          <a:spcPct val="115000"/>
                        </a:lnSpc>
                        <a:spcBef>
                          <a:spcPts val="0"/>
                        </a:spcBef>
                        <a:spcAft>
                          <a:spcPts val="0"/>
                        </a:spcAft>
                      </a:pPr>
                      <a:r>
                        <a:rPr lang="en-US" sz="1600" dirty="0">
                          <a:solidFill>
                            <a:schemeClr val="bg1"/>
                          </a:solidFill>
                          <a:effectLst/>
                          <a:latin typeface="+mn-lt"/>
                        </a:rPr>
                        <a:t>Patient</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algn="ctr"/>
                      <a:r>
                        <a:rPr lang="en-US" sz="1600" dirty="0">
                          <a:solidFill>
                            <a:schemeClr val="bg1"/>
                          </a:solidFill>
                        </a:rPr>
                        <a:t>Flags</a:t>
                      </a:r>
                    </a:p>
                  </a:txBody>
                  <a:tcPr marL="45720" marR="9525" marT="0" marB="0" anchor="ctr"/>
                </a:tc>
                <a:tc>
                  <a:txBody>
                    <a:bodyPr/>
                    <a:lstStyle/>
                    <a:p>
                      <a:pPr marL="0" marR="0" algn="ctr">
                        <a:lnSpc>
                          <a:spcPct val="115000"/>
                        </a:lnSpc>
                        <a:spcBef>
                          <a:spcPts val="0"/>
                        </a:spcBef>
                        <a:spcAft>
                          <a:spcPts val="0"/>
                        </a:spcAft>
                      </a:pPr>
                      <a:r>
                        <a:rPr lang="en-US" sz="1600" dirty="0">
                          <a:solidFill>
                            <a:schemeClr val="bg1"/>
                          </a:solidFill>
                          <a:effectLst/>
                          <a:latin typeface="+mn-lt"/>
                        </a:rPr>
                        <a:t>Reference interval </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2992182039"/>
                  </a:ext>
                </a:extLst>
              </a:tr>
              <a:tr h="266460">
                <a:tc>
                  <a:txBody>
                    <a:bodyPr/>
                    <a:lstStyle/>
                    <a:p>
                      <a:pPr marL="0" marR="0" algn="ctr">
                        <a:lnSpc>
                          <a:spcPct val="115000"/>
                        </a:lnSpc>
                        <a:spcBef>
                          <a:spcPts val="0"/>
                        </a:spcBef>
                        <a:spcAft>
                          <a:spcPts val="0"/>
                        </a:spcAft>
                      </a:pPr>
                      <a:r>
                        <a:rPr lang="en-US" sz="1600" b="0" dirty="0">
                          <a:effectLst/>
                          <a:latin typeface="+mn-lt"/>
                        </a:rPr>
                        <a:t>WBC</a:t>
                      </a:r>
                      <a:endParaRPr lang="en-US" sz="1600" b="0" dirty="0">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3</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marL="0" marR="0" algn="ctr">
                        <a:lnSpc>
                          <a:spcPct val="115000"/>
                        </a:lnSpc>
                        <a:spcBef>
                          <a:spcPts val="0"/>
                        </a:spcBef>
                        <a:spcAft>
                          <a:spcPts val="0"/>
                        </a:spcAft>
                      </a:pPr>
                      <a:r>
                        <a:rPr lang="en-US" sz="1600" b="0" dirty="0">
                          <a:effectLst/>
                          <a:latin typeface="+mn-lt"/>
                        </a:rPr>
                        <a:t>4.2</a:t>
                      </a:r>
                      <a:r>
                        <a:rPr lang="en-US" sz="1600" b="0" dirty="0">
                          <a:solidFill>
                            <a:schemeClr val="accent1"/>
                          </a:solidFill>
                          <a:effectLst/>
                          <a:latin typeface="+mn-lt"/>
                        </a:rPr>
                        <a:t> </a:t>
                      </a:r>
                      <a:endParaRPr lang="en-US" sz="1600" b="0" dirty="0">
                        <a:solidFill>
                          <a:schemeClr val="accent1"/>
                        </a:solidFill>
                        <a:effectLst/>
                        <a:latin typeface="+mn-lt"/>
                        <a:ea typeface="Times New Roman" panose="02020603050405020304" pitchFamily="18" charset="0"/>
                        <a:cs typeface="Times New Roman" panose="02020603050405020304" pitchFamily="18" charset="0"/>
                      </a:endParaRPr>
                    </a:p>
                  </a:txBody>
                  <a:tcPr marL="45720" marR="45720" marT="0" marB="0" anchor="ctr"/>
                </a:tc>
                <a:tc>
                  <a:txBody>
                    <a:bodyPr/>
                    <a:lstStyle/>
                    <a:p>
                      <a:pPr algn="ctr"/>
                      <a:r>
                        <a:rPr lang="en-US" sz="1600" dirty="0"/>
                        <a:t>L</a:t>
                      </a:r>
                    </a:p>
                  </a:txBody>
                  <a:tcPr marL="45720" marR="9525" marT="0" marB="0" anchor="ctr"/>
                </a:tc>
                <a:tc>
                  <a:txBody>
                    <a:bodyPr/>
                    <a:lstStyle/>
                    <a:p>
                      <a:pPr marL="0" marR="0" algn="ctr">
                        <a:lnSpc>
                          <a:spcPct val="115000"/>
                        </a:lnSpc>
                        <a:spcBef>
                          <a:spcPts val="0"/>
                        </a:spcBef>
                        <a:spcAft>
                          <a:spcPts val="0"/>
                        </a:spcAft>
                      </a:pPr>
                      <a:r>
                        <a:rPr lang="en-US" sz="1600" kern="1200" dirty="0">
                          <a:solidFill>
                            <a:schemeClr val="dk1"/>
                          </a:solidFill>
                          <a:effectLst/>
                          <a:latin typeface="+mn-lt"/>
                          <a:ea typeface="+mn-ea"/>
                          <a:cs typeface="+mn-cs"/>
                        </a:rPr>
                        <a:t>5.50 </a:t>
                      </a:r>
                      <a:r>
                        <a:rPr lang="en-US" sz="1600" dirty="0">
                          <a:effectLst/>
                          <a:latin typeface="+mn-lt"/>
                        </a:rPr>
                        <a:t>– </a:t>
                      </a:r>
                      <a:r>
                        <a:rPr lang="en-US" sz="1600" kern="1200" dirty="0">
                          <a:solidFill>
                            <a:schemeClr val="dk1"/>
                          </a:solidFill>
                          <a:effectLst/>
                          <a:latin typeface="+mn-lt"/>
                          <a:ea typeface="+mn-ea"/>
                          <a:cs typeface="+mn-cs"/>
                        </a:rPr>
                        <a:t>10.49</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3064225407"/>
                  </a:ext>
                </a:extLst>
              </a:tr>
              <a:tr h="316839">
                <a:tc>
                  <a:txBody>
                    <a:bodyPr/>
                    <a:lstStyle/>
                    <a:p>
                      <a:pPr marL="0" marR="0" algn="ctr">
                        <a:lnSpc>
                          <a:spcPct val="115000"/>
                        </a:lnSpc>
                        <a:spcBef>
                          <a:spcPts val="0"/>
                        </a:spcBef>
                        <a:spcAft>
                          <a:spcPts val="0"/>
                        </a:spcAft>
                      </a:pPr>
                      <a:r>
                        <a:rPr lang="en-US" sz="1600" b="0">
                          <a:effectLst/>
                          <a:latin typeface="+mn-lt"/>
                        </a:rPr>
                        <a:t>RBC</a:t>
                      </a:r>
                      <a:endParaRPr lang="en-US" sz="1600" b="0">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6</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algn="ctr"/>
                      <a:r>
                        <a:rPr lang="en-US" sz="1600" b="0" dirty="0">
                          <a:solidFill>
                            <a:schemeClr val="tx1"/>
                          </a:solidFill>
                        </a:rPr>
                        <a:t>10.34 </a:t>
                      </a:r>
                      <a:endParaRPr lang="en-US" sz="1600" b="0" dirty="0">
                        <a:solidFill>
                          <a:srgbClr val="FF0000"/>
                        </a:solidFill>
                      </a:endParaRPr>
                    </a:p>
                  </a:txBody>
                  <a:tcPr marL="45720" marR="45720"/>
                </a:tc>
                <a:tc>
                  <a:txBody>
                    <a:bodyPr/>
                    <a:lstStyle/>
                    <a:p>
                      <a:pPr algn="ctr"/>
                      <a:r>
                        <a:rPr lang="en-US" sz="1600" dirty="0"/>
                        <a:t>H</a:t>
                      </a:r>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5.9 – 8.5</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3831839482"/>
                  </a:ext>
                </a:extLst>
              </a:tr>
              <a:tr h="316839">
                <a:tc>
                  <a:txBody>
                    <a:bodyPr/>
                    <a:lstStyle/>
                    <a:p>
                      <a:pPr marL="0" marR="0" algn="ctr">
                        <a:lnSpc>
                          <a:spcPct val="115000"/>
                        </a:lnSpc>
                        <a:spcBef>
                          <a:spcPts val="0"/>
                        </a:spcBef>
                        <a:spcAft>
                          <a:spcPts val="0"/>
                        </a:spcAft>
                      </a:pPr>
                      <a:r>
                        <a:rPr lang="en-US" sz="1600" b="0" dirty="0">
                          <a:effectLst/>
                          <a:latin typeface="+mn-lt"/>
                        </a:rPr>
                        <a:t>Hemoglobin</a:t>
                      </a:r>
                      <a:endParaRPr lang="en-US" sz="1600" b="0" dirty="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latin typeface="+mn-lt"/>
                        </a:rPr>
                        <a:t>g/dL</a:t>
                      </a:r>
                      <a:endParaRPr lang="en-US" sz="160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algn="ctr"/>
                      <a:r>
                        <a:rPr lang="en-US" sz="1600" b="0" dirty="0">
                          <a:solidFill>
                            <a:schemeClr val="tx1"/>
                          </a:solidFill>
                        </a:rPr>
                        <a:t>17.1 </a:t>
                      </a:r>
                      <a:endParaRPr lang="en-US" sz="1600" b="0" dirty="0">
                        <a:solidFill>
                          <a:srgbClr val="FF0000"/>
                        </a:solidFill>
                      </a:endParaRPr>
                    </a:p>
                  </a:txBody>
                  <a:tcPr marL="45720" marR="45720"/>
                </a:tc>
                <a:tc>
                  <a:txBody>
                    <a:bodyPr/>
                    <a:lstStyle/>
                    <a:p>
                      <a:pPr algn="ctr"/>
                      <a:r>
                        <a:rPr lang="en-US" sz="1600" dirty="0"/>
                        <a:t>H</a:t>
                      </a:r>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11.8 – 15.3</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3038504572"/>
                  </a:ext>
                </a:extLst>
              </a:tr>
              <a:tr h="316839">
                <a:tc>
                  <a:txBody>
                    <a:bodyPr/>
                    <a:lstStyle/>
                    <a:p>
                      <a:pPr marL="0" marR="0" algn="ctr">
                        <a:lnSpc>
                          <a:spcPct val="115000"/>
                        </a:lnSpc>
                        <a:spcBef>
                          <a:spcPts val="0"/>
                        </a:spcBef>
                        <a:spcAft>
                          <a:spcPts val="0"/>
                        </a:spcAft>
                      </a:pPr>
                      <a:r>
                        <a:rPr lang="en-US" sz="1600" b="0">
                          <a:effectLst/>
                          <a:latin typeface="+mn-lt"/>
                        </a:rPr>
                        <a:t>HCT</a:t>
                      </a:r>
                      <a:endParaRPr lang="en-US" sz="1600" b="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latin typeface="+mn-lt"/>
                        </a:rPr>
                        <a:t>%</a:t>
                      </a:r>
                      <a:endParaRPr lang="en-US" sz="160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algn="ctr"/>
                      <a:r>
                        <a:rPr lang="en-US" sz="1600" b="0" dirty="0">
                          <a:solidFill>
                            <a:schemeClr val="tx1"/>
                          </a:solidFill>
                        </a:rPr>
                        <a:t>51.5 </a:t>
                      </a:r>
                      <a:endParaRPr lang="en-US" sz="1600" b="0" dirty="0">
                        <a:solidFill>
                          <a:srgbClr val="FF0000"/>
                        </a:solidFill>
                      </a:endParaRPr>
                    </a:p>
                  </a:txBody>
                  <a:tcPr marL="45720" marR="45720"/>
                </a:tc>
                <a:tc>
                  <a:txBody>
                    <a:bodyPr/>
                    <a:lstStyle/>
                    <a:p>
                      <a:pPr algn="ctr"/>
                      <a:r>
                        <a:rPr lang="en-US" sz="1600" dirty="0"/>
                        <a:t>H</a:t>
                      </a:r>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29.2 – 38.9</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116112275"/>
                  </a:ext>
                </a:extLst>
              </a:tr>
              <a:tr h="316839">
                <a:tc>
                  <a:txBody>
                    <a:bodyPr/>
                    <a:lstStyle/>
                    <a:p>
                      <a:pPr marL="0" marR="0" algn="ctr">
                        <a:lnSpc>
                          <a:spcPct val="115000"/>
                        </a:lnSpc>
                        <a:spcBef>
                          <a:spcPts val="0"/>
                        </a:spcBef>
                        <a:spcAft>
                          <a:spcPts val="0"/>
                        </a:spcAft>
                      </a:pPr>
                      <a:r>
                        <a:rPr lang="en-US" sz="1600" b="0">
                          <a:effectLst/>
                          <a:latin typeface="+mn-lt"/>
                        </a:rPr>
                        <a:t>MCV</a:t>
                      </a:r>
                      <a:endParaRPr lang="en-US" sz="1600" b="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err="1">
                          <a:effectLst/>
                          <a:latin typeface="+mn-lt"/>
                        </a:rPr>
                        <a:t>fL</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algn="ctr"/>
                      <a:r>
                        <a:rPr lang="en-US" sz="1600" b="0" dirty="0">
                          <a:solidFill>
                            <a:schemeClr val="tx1"/>
                          </a:solidFill>
                        </a:rPr>
                        <a:t>46.9</a:t>
                      </a:r>
                    </a:p>
                  </a:txBody>
                  <a:tcPr marL="45720" marR="45720"/>
                </a:tc>
                <a:tc>
                  <a:txBody>
                    <a:bodyPr/>
                    <a:lstStyle/>
                    <a:p>
                      <a:pPr algn="ctr"/>
                      <a:endParaRPr lang="en-US" sz="1600"/>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44 – 49.2</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3851606220"/>
                  </a:ext>
                </a:extLst>
              </a:tr>
              <a:tr h="266460">
                <a:tc>
                  <a:txBody>
                    <a:bodyPr/>
                    <a:lstStyle/>
                    <a:p>
                      <a:pPr marL="0" marR="0" algn="ctr">
                        <a:lnSpc>
                          <a:spcPct val="115000"/>
                        </a:lnSpc>
                        <a:spcBef>
                          <a:spcPts val="0"/>
                        </a:spcBef>
                        <a:spcAft>
                          <a:spcPts val="0"/>
                        </a:spcAft>
                      </a:pPr>
                      <a:r>
                        <a:rPr lang="en-US" sz="1600" b="0">
                          <a:effectLst/>
                          <a:latin typeface="+mn-lt"/>
                        </a:rPr>
                        <a:t>MCH</a:t>
                      </a:r>
                      <a:endParaRPr lang="en-US" sz="1600" b="0">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a:effectLst/>
                          <a:latin typeface="+mn-lt"/>
                        </a:rPr>
                        <a:t>pg</a:t>
                      </a:r>
                      <a:endParaRPr lang="en-US" sz="160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marL="0" marR="0" algn="ctr">
                        <a:spcBef>
                          <a:spcPts val="0"/>
                        </a:spcBef>
                        <a:spcAft>
                          <a:spcPts val="0"/>
                        </a:spcAft>
                      </a:pPr>
                      <a:r>
                        <a:rPr lang="en-US" sz="1600" b="0" kern="100" dirty="0">
                          <a:effectLst/>
                          <a:latin typeface="+mn-lt"/>
                          <a:ea typeface="Meiryo"/>
                          <a:cs typeface="Calibri" panose="020F0502020204030204" pitchFamily="34" charset="0"/>
                        </a:rPr>
                        <a:t>18</a:t>
                      </a:r>
                      <a:endParaRPr lang="en-US" sz="1600" b="0" kern="100" dirty="0">
                        <a:effectLst/>
                        <a:latin typeface="+mn-lt"/>
                        <a:ea typeface="Meiryo"/>
                        <a:cs typeface="Times New Roman" panose="02020603050405020304" pitchFamily="18" charset="0"/>
                      </a:endParaRPr>
                    </a:p>
                  </a:txBody>
                  <a:tcPr marL="45720" marR="45720" marT="0" marB="0" anchor="ctr"/>
                </a:tc>
                <a:tc>
                  <a:txBody>
                    <a:bodyPr/>
                    <a:lstStyle/>
                    <a:p>
                      <a:pPr algn="ctr"/>
                      <a:endParaRPr lang="en-US" sz="1600"/>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15.7 – 19.3</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3066388119"/>
                  </a:ext>
                </a:extLst>
              </a:tr>
              <a:tr h="316839">
                <a:tc>
                  <a:txBody>
                    <a:bodyPr/>
                    <a:lstStyle/>
                    <a:p>
                      <a:pPr marL="0" marR="0" algn="ctr">
                        <a:lnSpc>
                          <a:spcPct val="115000"/>
                        </a:lnSpc>
                        <a:spcBef>
                          <a:spcPts val="0"/>
                        </a:spcBef>
                        <a:spcAft>
                          <a:spcPts val="0"/>
                        </a:spcAft>
                      </a:pPr>
                      <a:r>
                        <a:rPr lang="en-US" sz="1600" b="0">
                          <a:effectLst/>
                          <a:latin typeface="+mn-lt"/>
                        </a:rPr>
                        <a:t>MCHC</a:t>
                      </a:r>
                      <a:endParaRPr lang="en-US" sz="1600" b="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g/dL</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algn="ctr"/>
                      <a:r>
                        <a:rPr lang="en-US" sz="1600" b="0" dirty="0">
                          <a:solidFill>
                            <a:schemeClr val="tx1"/>
                          </a:solidFill>
                        </a:rPr>
                        <a:t>38.0</a:t>
                      </a:r>
                    </a:p>
                  </a:txBody>
                  <a:tcPr marL="45720" marR="45720"/>
                </a:tc>
                <a:tc>
                  <a:txBody>
                    <a:bodyPr/>
                    <a:lstStyle/>
                    <a:p>
                      <a:pPr algn="ctr"/>
                      <a:endParaRPr lang="en-US" sz="1600"/>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36.5 – 38.6</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3023731222"/>
                  </a:ext>
                </a:extLst>
              </a:tr>
              <a:tr h="316839">
                <a:tc>
                  <a:txBody>
                    <a:bodyPr/>
                    <a:lstStyle/>
                    <a:p>
                      <a:pPr marL="0" marR="0" algn="ctr">
                        <a:lnSpc>
                          <a:spcPct val="115000"/>
                        </a:lnSpc>
                        <a:spcBef>
                          <a:spcPts val="0"/>
                        </a:spcBef>
                        <a:spcAft>
                          <a:spcPts val="0"/>
                        </a:spcAft>
                      </a:pPr>
                      <a:r>
                        <a:rPr lang="en-US" sz="1600" b="0">
                          <a:effectLst/>
                          <a:latin typeface="+mn-lt"/>
                        </a:rPr>
                        <a:t>RDW</a:t>
                      </a:r>
                      <a:endParaRPr lang="en-US" sz="1600" b="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latin typeface="+mn-lt"/>
                        </a:rPr>
                        <a:t>%</a:t>
                      </a:r>
                      <a:endParaRPr lang="en-US" sz="160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algn="ctr"/>
                      <a:r>
                        <a:rPr lang="en-US" sz="1600" b="0" dirty="0">
                          <a:solidFill>
                            <a:schemeClr val="tx1"/>
                          </a:solidFill>
                        </a:rPr>
                        <a:t>19.4</a:t>
                      </a:r>
                    </a:p>
                  </a:txBody>
                  <a:tcPr marL="45720" marR="45720"/>
                </a:tc>
                <a:tc>
                  <a:txBody>
                    <a:bodyPr/>
                    <a:lstStyle/>
                    <a:p>
                      <a:pPr algn="ctr"/>
                      <a:endParaRPr lang="en-US" sz="1600"/>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16.3 – 19.5</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839429740"/>
                  </a:ext>
                </a:extLst>
              </a:tr>
              <a:tr h="316839">
                <a:tc>
                  <a:txBody>
                    <a:bodyPr/>
                    <a:lstStyle/>
                    <a:p>
                      <a:pPr marL="0" marR="0" algn="ctr">
                        <a:lnSpc>
                          <a:spcPct val="115000"/>
                        </a:lnSpc>
                        <a:spcBef>
                          <a:spcPts val="0"/>
                        </a:spcBef>
                        <a:spcAft>
                          <a:spcPts val="0"/>
                        </a:spcAft>
                      </a:pPr>
                      <a:r>
                        <a:rPr lang="en-US" sz="1600" b="0">
                          <a:effectLst/>
                          <a:latin typeface="+mn-lt"/>
                        </a:rPr>
                        <a:t>PLATELET</a:t>
                      </a:r>
                      <a:endParaRPr lang="en-US" sz="1600" b="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X 10</a:t>
                      </a:r>
                      <a:r>
                        <a:rPr lang="en-US" sz="1600" baseline="30000" dirty="0">
                          <a:effectLst/>
                          <a:latin typeface="+mn-lt"/>
                        </a:rPr>
                        <a:t>3</a:t>
                      </a:r>
                      <a:r>
                        <a:rPr lang="en-US" sz="1600" dirty="0">
                          <a:effectLst/>
                          <a:latin typeface="+mn-lt"/>
                        </a:rPr>
                        <a:t>/µL</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algn="ctr"/>
                      <a:r>
                        <a:rPr lang="en-US" sz="1600" b="0" dirty="0">
                          <a:solidFill>
                            <a:schemeClr val="tx1"/>
                          </a:solidFill>
                        </a:rPr>
                        <a:t>162</a:t>
                      </a:r>
                    </a:p>
                  </a:txBody>
                  <a:tcPr marL="45720" marR="45720"/>
                </a:tc>
                <a:tc>
                  <a:txBody>
                    <a:bodyPr/>
                    <a:lstStyle/>
                    <a:p>
                      <a:pPr algn="ctr"/>
                      <a:endParaRPr lang="en-US" sz="1600"/>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112 – 289</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1750250787"/>
                  </a:ext>
                </a:extLst>
              </a:tr>
              <a:tr h="266460">
                <a:tc>
                  <a:txBody>
                    <a:bodyPr/>
                    <a:lstStyle/>
                    <a:p>
                      <a:pPr marL="0" marR="0" algn="ctr">
                        <a:lnSpc>
                          <a:spcPct val="115000"/>
                        </a:lnSpc>
                        <a:spcBef>
                          <a:spcPts val="0"/>
                        </a:spcBef>
                        <a:spcAft>
                          <a:spcPts val="0"/>
                        </a:spcAft>
                      </a:pPr>
                      <a:r>
                        <a:rPr lang="en-US" sz="1600" b="0">
                          <a:effectLst/>
                          <a:latin typeface="+mn-lt"/>
                        </a:rPr>
                        <a:t>MPV</a:t>
                      </a:r>
                      <a:endParaRPr lang="en-US" sz="1600" b="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err="1">
                          <a:effectLst/>
                          <a:latin typeface="+mn-lt"/>
                        </a:rPr>
                        <a:t>fL</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marL="0" marR="0" algn="ctr">
                        <a:spcBef>
                          <a:spcPts val="0"/>
                        </a:spcBef>
                        <a:spcAft>
                          <a:spcPts val="0"/>
                        </a:spcAft>
                      </a:pPr>
                      <a:r>
                        <a:rPr lang="en-US" sz="1600" b="0" kern="100" dirty="0">
                          <a:effectLst/>
                          <a:latin typeface="+mn-lt"/>
                          <a:ea typeface="Meiryo"/>
                          <a:cs typeface="Calibri" panose="020F0502020204030204" pitchFamily="34" charset="0"/>
                        </a:rPr>
                        <a:t>7.1</a:t>
                      </a:r>
                      <a:endParaRPr lang="en-US" sz="1600" b="0" kern="100" dirty="0">
                        <a:effectLst/>
                        <a:latin typeface="+mn-lt"/>
                        <a:ea typeface="Meiryo"/>
                        <a:cs typeface="Times New Roman" panose="02020603050405020304" pitchFamily="18" charset="0"/>
                      </a:endParaRPr>
                    </a:p>
                  </a:txBody>
                  <a:tcPr marL="45720" marR="45720" marT="0" marB="0" anchor="ctr"/>
                </a:tc>
                <a:tc>
                  <a:txBody>
                    <a:bodyPr/>
                    <a:lstStyle/>
                    <a:p>
                      <a:pPr algn="ctr"/>
                      <a:endParaRPr lang="en-US" sz="1600"/>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6.0 – 7.5</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1880141654"/>
                  </a:ext>
                </a:extLst>
              </a:tr>
              <a:tr h="266460">
                <a:tc>
                  <a:txBody>
                    <a:bodyPr/>
                    <a:lstStyle/>
                    <a:p>
                      <a:pPr marL="0" marR="0" algn="ctr">
                        <a:lnSpc>
                          <a:spcPct val="115000"/>
                        </a:lnSpc>
                        <a:spcBef>
                          <a:spcPts val="0"/>
                        </a:spcBef>
                        <a:spcAft>
                          <a:spcPts val="0"/>
                        </a:spcAft>
                      </a:pPr>
                      <a:r>
                        <a:rPr lang="en-US" sz="1600" b="0" dirty="0">
                          <a:effectLst/>
                          <a:latin typeface="+mn-lt"/>
                          <a:ea typeface="Times New Roman" panose="02020603050405020304" pitchFamily="18" charset="0"/>
                          <a:cs typeface="Times New Roman" panose="02020603050405020304" pitchFamily="18" charset="0"/>
                        </a:rPr>
                        <a:t>PCV</a:t>
                      </a: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ea typeface="Times New Roman" panose="02020603050405020304" pitchFamily="18" charset="0"/>
                          <a:cs typeface="Times New Roman" panose="02020603050405020304" pitchFamily="18" charset="0"/>
                        </a:rPr>
                        <a:t>%</a:t>
                      </a:r>
                    </a:p>
                  </a:txBody>
                  <a:tcPr marL="45720" marR="9525" marT="0" marB="0" anchor="ctr"/>
                </a:tc>
                <a:tc>
                  <a:txBody>
                    <a:bodyPr/>
                    <a:lstStyle/>
                    <a:p>
                      <a:pPr marL="0" marR="0" algn="ctr">
                        <a:lnSpc>
                          <a:spcPct val="115000"/>
                        </a:lnSpc>
                        <a:spcBef>
                          <a:spcPts val="0"/>
                        </a:spcBef>
                        <a:spcAft>
                          <a:spcPts val="0"/>
                        </a:spcAft>
                      </a:pPr>
                      <a:r>
                        <a:rPr lang="en-US" sz="1600" b="0" dirty="0">
                          <a:effectLst/>
                          <a:latin typeface="+mn-lt"/>
                          <a:ea typeface="Times New Roman" panose="02020603050405020304" pitchFamily="18" charset="0"/>
                          <a:cs typeface="Times New Roman" panose="02020603050405020304" pitchFamily="18" charset="0"/>
                        </a:rPr>
                        <a:t>52 </a:t>
                      </a:r>
                      <a:endParaRPr lang="en-US" sz="1600" b="0" dirty="0">
                        <a:solidFill>
                          <a:srgbClr val="FF0000"/>
                        </a:solidFill>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algn="ctr"/>
                      <a:r>
                        <a:rPr lang="en-US" sz="1600" dirty="0"/>
                        <a:t>H</a:t>
                      </a:r>
                    </a:p>
                  </a:txBody>
                  <a:tcPr marL="45720" marR="9525" marT="0" marB="0" anchor="ctr"/>
                </a:tc>
                <a:tc>
                  <a:txBody>
                    <a:bodyPr/>
                    <a:lstStyle/>
                    <a:p>
                      <a:pPr marL="0" marR="0" algn="ctr">
                        <a:lnSpc>
                          <a:spcPct val="115000"/>
                        </a:lnSpc>
                        <a:spcBef>
                          <a:spcPts val="0"/>
                        </a:spcBef>
                        <a:spcAft>
                          <a:spcPts val="0"/>
                        </a:spcAft>
                      </a:pPr>
                      <a:r>
                        <a:rPr lang="en-US" sz="1600" dirty="0">
                          <a:effectLst/>
                          <a:latin typeface="+mn-lt"/>
                          <a:ea typeface="Times New Roman" panose="02020603050405020304" pitchFamily="18" charset="0"/>
                          <a:cs typeface="Times New Roman" panose="02020603050405020304" pitchFamily="18" charset="0"/>
                        </a:rPr>
                        <a:t>29 – 39 </a:t>
                      </a:r>
                    </a:p>
                  </a:txBody>
                  <a:tcPr marL="45720" marR="9525" marT="0" marB="0" anchor="ctr"/>
                </a:tc>
                <a:extLst>
                  <a:ext uri="{0D108BD9-81ED-4DB2-BD59-A6C34878D82A}">
                    <a16:rowId xmlns:a16="http://schemas.microsoft.com/office/drawing/2014/main" val="3114210260"/>
                  </a:ext>
                </a:extLst>
              </a:tr>
              <a:tr h="516783">
                <a:tc>
                  <a:txBody>
                    <a:bodyPr/>
                    <a:lstStyle/>
                    <a:p>
                      <a:pPr marL="0" marR="0" algn="ctr">
                        <a:lnSpc>
                          <a:spcPct val="115000"/>
                        </a:lnSpc>
                        <a:spcBef>
                          <a:spcPts val="0"/>
                        </a:spcBef>
                        <a:spcAft>
                          <a:spcPts val="0"/>
                        </a:spcAft>
                      </a:pPr>
                      <a:r>
                        <a:rPr lang="en-US" sz="1600" b="0">
                          <a:effectLst/>
                          <a:latin typeface="+mn-lt"/>
                        </a:rPr>
                        <a:t>PLASMA PROTEIN</a:t>
                      </a:r>
                      <a:endParaRPr lang="en-US" sz="1600" b="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rPr>
                        <a:t>g/</a:t>
                      </a:r>
                      <a:r>
                        <a:rPr lang="en-US" sz="1600" dirty="0" err="1">
                          <a:effectLst/>
                          <a:latin typeface="+mn-lt"/>
                        </a:rPr>
                        <a:t>dL</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marL="0" marR="0" algn="ctr">
                        <a:lnSpc>
                          <a:spcPct val="115000"/>
                        </a:lnSpc>
                        <a:spcBef>
                          <a:spcPts val="0"/>
                        </a:spcBef>
                        <a:spcAft>
                          <a:spcPts val="0"/>
                        </a:spcAft>
                      </a:pPr>
                      <a:r>
                        <a:rPr lang="en-US" sz="1600" b="0" dirty="0">
                          <a:effectLst/>
                          <a:latin typeface="+mn-lt"/>
                          <a:ea typeface="Times New Roman" panose="02020603050405020304" pitchFamily="18" charset="0"/>
                          <a:cs typeface="Times New Roman" panose="02020603050405020304" pitchFamily="18" charset="0"/>
                        </a:rPr>
                        <a:t>8.5 </a:t>
                      </a:r>
                      <a:endParaRPr lang="en-US" sz="1600" b="0" dirty="0">
                        <a:solidFill>
                          <a:srgbClr val="FF0000"/>
                        </a:solidFill>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algn="ctr"/>
                      <a:r>
                        <a:rPr lang="en-US" sz="1600" dirty="0"/>
                        <a:t>H</a:t>
                      </a:r>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6.1 – 7.5</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1617755316"/>
                  </a:ext>
                </a:extLst>
              </a:tr>
              <a:tr h="266460">
                <a:tc>
                  <a:txBody>
                    <a:bodyPr/>
                    <a:lstStyle/>
                    <a:p>
                      <a:pPr marL="0" marR="0" algn="ctr">
                        <a:lnSpc>
                          <a:spcPct val="115000"/>
                        </a:lnSpc>
                        <a:spcBef>
                          <a:spcPts val="0"/>
                        </a:spcBef>
                        <a:spcAft>
                          <a:spcPts val="0"/>
                        </a:spcAft>
                      </a:pPr>
                      <a:r>
                        <a:rPr lang="en-US" sz="1600" b="0" dirty="0">
                          <a:effectLst/>
                          <a:latin typeface="+mn-lt"/>
                          <a:ea typeface="Times New Roman" panose="02020603050405020304" pitchFamily="18" charset="0"/>
                          <a:cs typeface="Times New Roman" panose="02020603050405020304" pitchFamily="18" charset="0"/>
                        </a:rPr>
                        <a:t>Fibrinogen</a:t>
                      </a: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ea typeface="Times New Roman" panose="02020603050405020304" pitchFamily="18" charset="0"/>
                          <a:cs typeface="Times New Roman" panose="02020603050405020304" pitchFamily="18" charset="0"/>
                        </a:rPr>
                        <a:t>mg/dL</a:t>
                      </a:r>
                    </a:p>
                  </a:txBody>
                  <a:tcPr marL="45720" marR="0" marT="0" marB="0" anchor="ctr"/>
                </a:tc>
                <a:tc>
                  <a:txBody>
                    <a:bodyPr/>
                    <a:lstStyle/>
                    <a:p>
                      <a:pPr marL="0" marR="0" algn="ctr">
                        <a:lnSpc>
                          <a:spcPct val="115000"/>
                        </a:lnSpc>
                        <a:spcBef>
                          <a:spcPts val="0"/>
                        </a:spcBef>
                        <a:spcAft>
                          <a:spcPts val="0"/>
                        </a:spcAft>
                      </a:pPr>
                      <a:r>
                        <a:rPr lang="en-US" sz="1600" b="0" dirty="0">
                          <a:solidFill>
                            <a:schemeClr val="tx1"/>
                          </a:solidFill>
                          <a:effectLst/>
                          <a:latin typeface="+mn-lt"/>
                          <a:ea typeface="Times New Roman" panose="02020603050405020304" pitchFamily="18" charset="0"/>
                          <a:cs typeface="Times New Roman" panose="02020603050405020304" pitchFamily="18" charset="0"/>
                        </a:rPr>
                        <a:t>1100 </a:t>
                      </a:r>
                      <a:endParaRPr lang="en-US" sz="1600" b="0" dirty="0">
                        <a:solidFill>
                          <a:srgbClr val="FF0000"/>
                        </a:solidFill>
                        <a:effectLst/>
                        <a:latin typeface="+mn-lt"/>
                        <a:ea typeface="Times New Roman" panose="02020603050405020304" pitchFamily="18" charset="0"/>
                        <a:cs typeface="Times New Roman" panose="02020603050405020304" pitchFamily="18" charset="0"/>
                      </a:endParaRPr>
                    </a:p>
                  </a:txBody>
                  <a:tcPr marL="45720" marR="0" marT="0" marB="0" anchor="ctr"/>
                </a:tc>
                <a:tc>
                  <a:txBody>
                    <a:bodyPr/>
                    <a:lstStyle/>
                    <a:p>
                      <a:pPr algn="ctr"/>
                      <a:r>
                        <a:rPr lang="en-US" sz="1600" dirty="0"/>
                        <a:t>H</a:t>
                      </a:r>
                    </a:p>
                  </a:txBody>
                  <a:tcPr marL="45720" marR="0" marT="0" marB="0" anchor="ctr"/>
                </a:tc>
                <a:tc>
                  <a:txBody>
                    <a:bodyPr/>
                    <a:lstStyle/>
                    <a:p>
                      <a:pPr marL="0" marR="0" algn="ctr">
                        <a:lnSpc>
                          <a:spcPct val="115000"/>
                        </a:lnSpc>
                        <a:spcBef>
                          <a:spcPts val="0"/>
                        </a:spcBef>
                        <a:spcAft>
                          <a:spcPts val="0"/>
                        </a:spcAft>
                      </a:pPr>
                      <a:r>
                        <a:rPr lang="en-US" sz="1600" dirty="0">
                          <a:effectLst/>
                          <a:latin typeface="+mn-lt"/>
                          <a:ea typeface="Times New Roman" panose="02020603050405020304" pitchFamily="18" charset="0"/>
                          <a:cs typeface="Times New Roman" panose="02020603050405020304" pitchFamily="18" charset="0"/>
                        </a:rPr>
                        <a:t>100 – 400 </a:t>
                      </a:r>
                    </a:p>
                  </a:txBody>
                  <a:tcPr marL="45720" marR="0" marT="0" marB="0" anchor="ctr"/>
                </a:tc>
                <a:extLst>
                  <a:ext uri="{0D108BD9-81ED-4DB2-BD59-A6C34878D82A}">
                    <a16:rowId xmlns:a16="http://schemas.microsoft.com/office/drawing/2014/main" val="1846542296"/>
                  </a:ext>
                </a:extLst>
              </a:tr>
              <a:tr h="516783">
                <a:tc>
                  <a:txBody>
                    <a:bodyPr/>
                    <a:lstStyle/>
                    <a:p>
                      <a:pPr marL="0" marR="0" algn="ctr">
                        <a:lnSpc>
                          <a:spcPct val="115000"/>
                        </a:lnSpc>
                        <a:spcBef>
                          <a:spcPts val="0"/>
                        </a:spcBef>
                        <a:spcAft>
                          <a:spcPts val="0"/>
                        </a:spcAft>
                      </a:pPr>
                      <a:r>
                        <a:rPr lang="en-US" sz="1600" b="0">
                          <a:effectLst/>
                          <a:latin typeface="+mn-lt"/>
                        </a:rPr>
                        <a:t>Segmented neutrophils</a:t>
                      </a:r>
                      <a:endParaRPr lang="en-US" sz="1600" b="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rPr>
                        <a:t>X 10</a:t>
                      </a:r>
                      <a:r>
                        <a:rPr lang="en-US" sz="1600" baseline="30000" dirty="0">
                          <a:effectLst/>
                          <a:latin typeface="+mn-lt"/>
                        </a:rPr>
                        <a:t>3</a:t>
                      </a:r>
                      <a:r>
                        <a:rPr lang="en-US" sz="1600" dirty="0">
                          <a:effectLst/>
                          <a:latin typeface="+mn-lt"/>
                        </a:rPr>
                        <a:t>/µL</a:t>
                      </a:r>
                      <a:endParaRPr lang="en-US" sz="1600" dirty="0">
                        <a:effectLst/>
                        <a:latin typeface="+mn-lt"/>
                        <a:ea typeface="Times New Roman" panose="02020603050405020304" pitchFamily="18" charset="0"/>
                        <a:cs typeface="Times New Roman" panose="02020603050405020304" pitchFamily="18" charset="0"/>
                      </a:endParaRPr>
                    </a:p>
                  </a:txBody>
                  <a:tcPr marL="45720" marR="0" marT="0" marB="0" anchor="ctr"/>
                </a:tc>
                <a:tc>
                  <a:txBody>
                    <a:bodyPr/>
                    <a:lstStyle/>
                    <a:p>
                      <a:pPr algn="ctr"/>
                      <a:r>
                        <a:rPr lang="en-US" sz="1600" b="0" dirty="0">
                          <a:solidFill>
                            <a:schemeClr val="tx1"/>
                          </a:solidFill>
                        </a:rPr>
                        <a:t>0.882 </a:t>
                      </a:r>
                      <a:endParaRPr lang="en-US" sz="1600" b="0" dirty="0">
                        <a:solidFill>
                          <a:schemeClr val="accent1"/>
                        </a:solidFill>
                      </a:endParaRPr>
                    </a:p>
                  </a:txBody>
                  <a:tcPr marL="45720" marR="45720"/>
                </a:tc>
                <a:tc>
                  <a:txBody>
                    <a:bodyPr/>
                    <a:lstStyle/>
                    <a:p>
                      <a:pPr algn="ctr"/>
                      <a:r>
                        <a:rPr lang="en-US" sz="1600" dirty="0"/>
                        <a:t>L</a:t>
                      </a:r>
                    </a:p>
                  </a:txBody>
                  <a:tcPr marL="45720" marR="0" marT="0" marB="0" anchor="ctr"/>
                </a:tc>
                <a:tc>
                  <a:txBody>
                    <a:bodyPr/>
                    <a:lstStyle/>
                    <a:p>
                      <a:pPr marL="0" marR="0" algn="ctr">
                        <a:lnSpc>
                          <a:spcPct val="115000"/>
                        </a:lnSpc>
                        <a:spcBef>
                          <a:spcPts val="0"/>
                        </a:spcBef>
                        <a:spcAft>
                          <a:spcPts val="0"/>
                        </a:spcAft>
                      </a:pPr>
                      <a:r>
                        <a:rPr lang="en-US" sz="1600" dirty="0">
                          <a:effectLst/>
                          <a:latin typeface="+mn-lt"/>
                        </a:rPr>
                        <a:t>2.841 – 9.112 </a:t>
                      </a:r>
                      <a:endParaRPr lang="en-US" sz="1600" dirty="0">
                        <a:effectLst/>
                        <a:latin typeface="+mn-lt"/>
                        <a:ea typeface="Times New Roman" panose="02020603050405020304" pitchFamily="18" charset="0"/>
                        <a:cs typeface="Times New Roman" panose="02020603050405020304" pitchFamily="18" charset="0"/>
                      </a:endParaRPr>
                    </a:p>
                  </a:txBody>
                  <a:tcPr marL="45720" marR="0" marT="0" marB="0" anchor="ctr"/>
                </a:tc>
                <a:extLst>
                  <a:ext uri="{0D108BD9-81ED-4DB2-BD59-A6C34878D82A}">
                    <a16:rowId xmlns:a16="http://schemas.microsoft.com/office/drawing/2014/main" val="2282085719"/>
                  </a:ext>
                </a:extLst>
              </a:tr>
              <a:tr h="516783">
                <a:tc>
                  <a:txBody>
                    <a:bodyPr/>
                    <a:lstStyle/>
                    <a:p>
                      <a:pPr marL="0" marR="0" algn="ctr">
                        <a:lnSpc>
                          <a:spcPct val="115000"/>
                        </a:lnSpc>
                        <a:spcBef>
                          <a:spcPts val="0"/>
                        </a:spcBef>
                        <a:spcAft>
                          <a:spcPts val="0"/>
                        </a:spcAft>
                      </a:pPr>
                      <a:r>
                        <a:rPr lang="en-US" sz="1600" b="0">
                          <a:effectLst/>
                          <a:latin typeface="+mn-lt"/>
                        </a:rPr>
                        <a:t>Band neutrophils</a:t>
                      </a:r>
                      <a:endParaRPr lang="en-US" sz="1600" b="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3</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45720" marR="0" marT="0" marB="0" anchor="ctr"/>
                </a:tc>
                <a:tc>
                  <a:txBody>
                    <a:bodyPr/>
                    <a:lstStyle/>
                    <a:p>
                      <a:pPr algn="ctr"/>
                      <a:r>
                        <a:rPr lang="en-US" sz="1600" b="0" dirty="0">
                          <a:solidFill>
                            <a:schemeClr val="tx1"/>
                          </a:solidFill>
                        </a:rPr>
                        <a:t>2.31 </a:t>
                      </a:r>
                      <a:endParaRPr lang="en-US" sz="1600" b="0" dirty="0">
                        <a:solidFill>
                          <a:srgbClr val="FF0000"/>
                        </a:solidFill>
                      </a:endParaRPr>
                    </a:p>
                  </a:txBody>
                  <a:tcPr marL="45720" marR="45720"/>
                </a:tc>
                <a:tc>
                  <a:txBody>
                    <a:bodyPr/>
                    <a:lstStyle/>
                    <a:p>
                      <a:pPr algn="ctr"/>
                      <a:r>
                        <a:rPr lang="en-US" sz="1600" dirty="0"/>
                        <a:t>H</a:t>
                      </a:r>
                    </a:p>
                  </a:txBody>
                  <a:tcPr marL="45720" marR="0" marT="0" marB="0" anchor="ctr"/>
                </a:tc>
                <a:tc>
                  <a:txBody>
                    <a:bodyPr/>
                    <a:lstStyle/>
                    <a:p>
                      <a:pPr marL="0" marR="0" algn="ctr">
                        <a:lnSpc>
                          <a:spcPct val="115000"/>
                        </a:lnSpc>
                        <a:spcBef>
                          <a:spcPts val="0"/>
                        </a:spcBef>
                        <a:spcAft>
                          <a:spcPts val="0"/>
                        </a:spcAft>
                      </a:pPr>
                      <a:r>
                        <a:rPr lang="en-US" sz="1600" dirty="0">
                          <a:effectLst/>
                          <a:latin typeface="+mn-lt"/>
                        </a:rPr>
                        <a:t>0</a:t>
                      </a:r>
                      <a:endParaRPr lang="en-US" sz="1600" dirty="0">
                        <a:effectLst/>
                        <a:latin typeface="+mn-lt"/>
                        <a:ea typeface="Times New Roman" panose="02020603050405020304" pitchFamily="18" charset="0"/>
                        <a:cs typeface="Times New Roman" panose="02020603050405020304" pitchFamily="18" charset="0"/>
                      </a:endParaRPr>
                    </a:p>
                  </a:txBody>
                  <a:tcPr marL="45720" marR="0" marT="0" marB="0" anchor="ctr"/>
                </a:tc>
                <a:extLst>
                  <a:ext uri="{0D108BD9-81ED-4DB2-BD59-A6C34878D82A}">
                    <a16:rowId xmlns:a16="http://schemas.microsoft.com/office/drawing/2014/main" val="1697370135"/>
                  </a:ext>
                </a:extLst>
              </a:tr>
              <a:tr h="316839">
                <a:tc>
                  <a:txBody>
                    <a:bodyPr/>
                    <a:lstStyle/>
                    <a:p>
                      <a:pPr marL="0" marR="0" algn="ctr">
                        <a:lnSpc>
                          <a:spcPct val="115000"/>
                        </a:lnSpc>
                        <a:spcBef>
                          <a:spcPts val="0"/>
                        </a:spcBef>
                        <a:spcAft>
                          <a:spcPts val="0"/>
                        </a:spcAft>
                      </a:pPr>
                      <a:r>
                        <a:rPr lang="en-US" sz="1600" b="0">
                          <a:effectLst/>
                          <a:latin typeface="+mn-lt"/>
                        </a:rPr>
                        <a:t>Lymphocytes </a:t>
                      </a:r>
                      <a:endParaRPr lang="en-US" sz="1600" b="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3</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45720" marR="0" marT="0" marB="0"/>
                </a:tc>
                <a:tc>
                  <a:txBody>
                    <a:bodyPr/>
                    <a:lstStyle/>
                    <a:p>
                      <a:pPr algn="ctr"/>
                      <a:r>
                        <a:rPr lang="en-US" sz="1600" b="0" dirty="0">
                          <a:solidFill>
                            <a:schemeClr val="tx1"/>
                          </a:solidFill>
                        </a:rPr>
                        <a:t>0.126 </a:t>
                      </a:r>
                      <a:endParaRPr lang="en-US" sz="1600" b="0" dirty="0">
                        <a:solidFill>
                          <a:schemeClr val="accent1"/>
                        </a:solidFill>
                      </a:endParaRPr>
                    </a:p>
                  </a:txBody>
                  <a:tcPr marL="45720" marR="45720"/>
                </a:tc>
                <a:tc>
                  <a:txBody>
                    <a:bodyPr/>
                    <a:lstStyle/>
                    <a:p>
                      <a:pPr algn="ctr"/>
                      <a:r>
                        <a:rPr lang="en-US" sz="1600" dirty="0"/>
                        <a:t>L</a:t>
                      </a:r>
                    </a:p>
                  </a:txBody>
                  <a:tcPr marL="45720" marR="0" marT="0" marB="0" anchor="ctr"/>
                </a:tc>
                <a:tc>
                  <a:txBody>
                    <a:bodyPr/>
                    <a:lstStyle/>
                    <a:p>
                      <a:pPr marL="0" marR="0" algn="ctr">
                        <a:lnSpc>
                          <a:spcPct val="115000"/>
                        </a:lnSpc>
                        <a:spcBef>
                          <a:spcPts val="0"/>
                        </a:spcBef>
                        <a:spcAft>
                          <a:spcPts val="0"/>
                        </a:spcAft>
                      </a:pPr>
                      <a:r>
                        <a:rPr lang="en-US" sz="1600" dirty="0">
                          <a:effectLst/>
                          <a:latin typeface="+mn-lt"/>
                        </a:rPr>
                        <a:t>0.594 – 3.305</a:t>
                      </a:r>
                      <a:endParaRPr lang="en-US" sz="1600" dirty="0">
                        <a:effectLst/>
                        <a:latin typeface="+mn-lt"/>
                        <a:ea typeface="Times New Roman" panose="02020603050405020304" pitchFamily="18" charset="0"/>
                        <a:cs typeface="Times New Roman" panose="02020603050405020304" pitchFamily="18" charset="0"/>
                      </a:endParaRPr>
                    </a:p>
                  </a:txBody>
                  <a:tcPr marL="45720" marR="0" marT="0" marB="0" anchor="ctr"/>
                </a:tc>
                <a:extLst>
                  <a:ext uri="{0D108BD9-81ED-4DB2-BD59-A6C34878D82A}">
                    <a16:rowId xmlns:a16="http://schemas.microsoft.com/office/drawing/2014/main" val="1983215976"/>
                  </a:ext>
                </a:extLst>
              </a:tr>
              <a:tr h="316839">
                <a:tc>
                  <a:txBody>
                    <a:bodyPr/>
                    <a:lstStyle/>
                    <a:p>
                      <a:pPr marL="0" marR="0" algn="ctr">
                        <a:lnSpc>
                          <a:spcPct val="115000"/>
                        </a:lnSpc>
                        <a:spcBef>
                          <a:spcPts val="0"/>
                        </a:spcBef>
                        <a:spcAft>
                          <a:spcPts val="0"/>
                        </a:spcAft>
                      </a:pPr>
                      <a:r>
                        <a:rPr lang="en-US" sz="1600" b="0">
                          <a:effectLst/>
                          <a:latin typeface="+mn-lt"/>
                        </a:rPr>
                        <a:t>Monocytes </a:t>
                      </a:r>
                      <a:endParaRPr lang="en-US" sz="1600" b="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rPr>
                        <a:t>X 10</a:t>
                      </a:r>
                      <a:r>
                        <a:rPr lang="en-US" sz="1600" baseline="30000" dirty="0">
                          <a:effectLst/>
                          <a:latin typeface="+mn-lt"/>
                        </a:rPr>
                        <a:t>3</a:t>
                      </a:r>
                      <a:r>
                        <a:rPr lang="en-US" sz="1600" dirty="0">
                          <a:effectLst/>
                          <a:latin typeface="+mn-lt"/>
                        </a:rPr>
                        <a:t>/µL</a:t>
                      </a:r>
                      <a:endParaRPr lang="en-US" sz="1600" dirty="0">
                        <a:effectLst/>
                        <a:latin typeface="+mn-lt"/>
                        <a:ea typeface="Times New Roman" panose="02020603050405020304" pitchFamily="18" charset="0"/>
                        <a:cs typeface="Times New Roman" panose="02020603050405020304" pitchFamily="18" charset="0"/>
                      </a:endParaRPr>
                    </a:p>
                  </a:txBody>
                  <a:tcPr marL="45720" marR="0" marT="0" marB="0"/>
                </a:tc>
                <a:tc>
                  <a:txBody>
                    <a:bodyPr/>
                    <a:lstStyle/>
                    <a:p>
                      <a:pPr algn="ctr"/>
                      <a:r>
                        <a:rPr lang="en-US" sz="1600" b="0" dirty="0">
                          <a:solidFill>
                            <a:schemeClr val="tx1"/>
                          </a:solidFill>
                        </a:rPr>
                        <a:t>0.882 </a:t>
                      </a:r>
                      <a:endParaRPr lang="en-US" sz="1600" b="0" dirty="0">
                        <a:solidFill>
                          <a:srgbClr val="FF0000"/>
                        </a:solidFill>
                      </a:endParaRPr>
                    </a:p>
                  </a:txBody>
                  <a:tcPr marL="45720" marR="45720"/>
                </a:tc>
                <a:tc>
                  <a:txBody>
                    <a:bodyPr/>
                    <a:lstStyle/>
                    <a:p>
                      <a:pPr algn="ctr"/>
                      <a:r>
                        <a:rPr lang="en-US" sz="1600" dirty="0"/>
                        <a:t>H</a:t>
                      </a:r>
                    </a:p>
                  </a:txBody>
                  <a:tcPr marL="45720" marR="0" marT="0" marB="0" anchor="ctr"/>
                </a:tc>
                <a:tc>
                  <a:txBody>
                    <a:bodyPr/>
                    <a:lstStyle/>
                    <a:p>
                      <a:pPr marL="0" marR="0" algn="ctr">
                        <a:lnSpc>
                          <a:spcPct val="115000"/>
                        </a:lnSpc>
                        <a:spcBef>
                          <a:spcPts val="0"/>
                        </a:spcBef>
                        <a:spcAft>
                          <a:spcPts val="0"/>
                        </a:spcAft>
                      </a:pPr>
                      <a:r>
                        <a:rPr lang="en-US" sz="1600" dirty="0">
                          <a:effectLst/>
                          <a:latin typeface="+mn-lt"/>
                        </a:rPr>
                        <a:t>0.075 – 0.85 </a:t>
                      </a:r>
                      <a:endParaRPr lang="en-US" sz="1600" dirty="0">
                        <a:effectLst/>
                        <a:latin typeface="+mn-lt"/>
                        <a:ea typeface="Times New Roman" panose="02020603050405020304" pitchFamily="18" charset="0"/>
                        <a:cs typeface="Times New Roman" panose="02020603050405020304" pitchFamily="18" charset="0"/>
                      </a:endParaRPr>
                    </a:p>
                  </a:txBody>
                  <a:tcPr marL="45720" marR="0" marT="0" marB="0" anchor="ctr"/>
                </a:tc>
                <a:extLst>
                  <a:ext uri="{0D108BD9-81ED-4DB2-BD59-A6C34878D82A}">
                    <a16:rowId xmlns:a16="http://schemas.microsoft.com/office/drawing/2014/main" val="2146707142"/>
                  </a:ext>
                </a:extLst>
              </a:tr>
              <a:tr h="316839">
                <a:tc>
                  <a:txBody>
                    <a:bodyPr/>
                    <a:lstStyle/>
                    <a:p>
                      <a:pPr marL="0" marR="0" algn="ctr">
                        <a:lnSpc>
                          <a:spcPct val="115000"/>
                        </a:lnSpc>
                        <a:spcBef>
                          <a:spcPts val="0"/>
                        </a:spcBef>
                        <a:spcAft>
                          <a:spcPts val="0"/>
                        </a:spcAft>
                      </a:pPr>
                      <a:r>
                        <a:rPr lang="en-US" sz="1600">
                          <a:effectLst/>
                          <a:latin typeface="+mn-lt"/>
                        </a:rPr>
                        <a:t>Eosinophils </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rPr>
                        <a:t>X 10</a:t>
                      </a:r>
                      <a:r>
                        <a:rPr lang="en-US" sz="1600" baseline="30000" dirty="0">
                          <a:effectLst/>
                          <a:latin typeface="+mn-lt"/>
                        </a:rPr>
                        <a:t>3</a:t>
                      </a:r>
                      <a:r>
                        <a:rPr lang="en-US" sz="1600" dirty="0">
                          <a:effectLst/>
                          <a:latin typeface="+mn-lt"/>
                        </a:rPr>
                        <a:t>/µL</a:t>
                      </a:r>
                      <a:endParaRPr lang="en-US" sz="1600" dirty="0">
                        <a:effectLst/>
                        <a:latin typeface="+mn-lt"/>
                        <a:ea typeface="Times New Roman" panose="02020603050405020304" pitchFamily="18" charset="0"/>
                        <a:cs typeface="Times New Roman" panose="02020603050405020304" pitchFamily="18" charset="0"/>
                      </a:endParaRPr>
                    </a:p>
                  </a:txBody>
                  <a:tcPr marL="45720" marR="0" marT="0" marB="0"/>
                </a:tc>
                <a:tc>
                  <a:txBody>
                    <a:bodyPr/>
                    <a:lstStyle/>
                    <a:p>
                      <a:pPr algn="ctr"/>
                      <a:r>
                        <a:rPr lang="en-US" sz="1600" b="0" dirty="0">
                          <a:solidFill>
                            <a:schemeClr val="tx1"/>
                          </a:solidFill>
                        </a:rPr>
                        <a:t>0</a:t>
                      </a:r>
                    </a:p>
                  </a:txBody>
                  <a:tcPr marL="45720" marR="45720"/>
                </a:tc>
                <a:tc>
                  <a:txBody>
                    <a:bodyPr/>
                    <a:lstStyle/>
                    <a:p>
                      <a:pPr algn="ctr"/>
                      <a:endParaRPr lang="en-US" sz="1600" dirty="0"/>
                    </a:p>
                  </a:txBody>
                  <a:tcPr marL="45720" marR="0" marT="0" marB="0" anchor="ctr"/>
                </a:tc>
                <a:tc>
                  <a:txBody>
                    <a:bodyPr/>
                    <a:lstStyle/>
                    <a:p>
                      <a:pPr marL="0" marR="0" algn="ctr">
                        <a:lnSpc>
                          <a:spcPct val="115000"/>
                        </a:lnSpc>
                        <a:spcBef>
                          <a:spcPts val="0"/>
                        </a:spcBef>
                        <a:spcAft>
                          <a:spcPts val="0"/>
                        </a:spcAft>
                      </a:pPr>
                      <a:r>
                        <a:rPr lang="en-US" sz="1600" dirty="0">
                          <a:effectLst/>
                          <a:latin typeface="+mn-lt"/>
                        </a:rPr>
                        <a:t>0.03 – 1.264 </a:t>
                      </a:r>
                      <a:endParaRPr lang="en-US" sz="1600" dirty="0">
                        <a:effectLst/>
                        <a:latin typeface="+mn-lt"/>
                        <a:ea typeface="Times New Roman" panose="02020603050405020304" pitchFamily="18" charset="0"/>
                        <a:cs typeface="Times New Roman" panose="02020603050405020304" pitchFamily="18" charset="0"/>
                      </a:endParaRPr>
                    </a:p>
                  </a:txBody>
                  <a:tcPr marL="45720" marR="0" marT="0" marB="0" anchor="ctr"/>
                </a:tc>
                <a:extLst>
                  <a:ext uri="{0D108BD9-81ED-4DB2-BD59-A6C34878D82A}">
                    <a16:rowId xmlns:a16="http://schemas.microsoft.com/office/drawing/2014/main" val="3674172696"/>
                  </a:ext>
                </a:extLst>
              </a:tr>
            </a:tbl>
          </a:graphicData>
        </a:graphic>
      </p:graphicFrame>
    </p:spTree>
    <p:extLst>
      <p:ext uri="{BB962C8B-B14F-4D97-AF65-F5344CB8AC3E}">
        <p14:creationId xmlns:p14="http://schemas.microsoft.com/office/powerpoint/2010/main" val="15560650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447CB-003B-48E9-BA89-A1A817240464}"/>
              </a:ext>
            </a:extLst>
          </p:cNvPr>
          <p:cNvSpPr>
            <a:spLocks noGrp="1"/>
          </p:cNvSpPr>
          <p:nvPr>
            <p:ph type="title"/>
          </p:nvPr>
        </p:nvSpPr>
        <p:spPr/>
        <p:txBody>
          <a:bodyPr/>
          <a:lstStyle/>
          <a:p>
            <a:r>
              <a:rPr lang="en-US" dirty="0"/>
              <a:t>Dancer resources</a:t>
            </a:r>
          </a:p>
        </p:txBody>
      </p:sp>
      <p:sp>
        <p:nvSpPr>
          <p:cNvPr id="3" name="Content Placeholder 2">
            <a:extLst>
              <a:ext uri="{FF2B5EF4-FFF2-40B4-BE49-F238E27FC236}">
                <a16:creationId xmlns:a16="http://schemas.microsoft.com/office/drawing/2014/main" id="{42CE7E98-8084-497A-B483-7BCF8FABE45A}"/>
              </a:ext>
            </a:extLst>
          </p:cNvPr>
          <p:cNvSpPr>
            <a:spLocks noGrp="1"/>
          </p:cNvSpPr>
          <p:nvPr>
            <p:ph idx="1"/>
          </p:nvPr>
        </p:nvSpPr>
        <p:spPr/>
        <p:txBody>
          <a:bodyPr/>
          <a:lstStyle/>
          <a:p>
            <a:r>
              <a:rPr lang="en-US" dirty="0"/>
              <a:t>eClinpath</a:t>
            </a:r>
            <a:endParaRPr lang="en-US" dirty="0">
              <a:hlinkClick r:id="rId2">
                <a:extLst>
                  <a:ext uri="{A12FA001-AC4F-418D-AE19-62706E023703}">
                    <ahyp:hlinkClr xmlns:ahyp="http://schemas.microsoft.com/office/drawing/2018/hyperlinkcolor" val="tx"/>
                  </a:ext>
                </a:extLst>
              </a:hlinkClick>
            </a:endParaRPr>
          </a:p>
          <a:p>
            <a:pPr lvl="1"/>
            <a:r>
              <a:rPr lang="en-US" dirty="0">
                <a:hlinkClick r:id="rId2"/>
              </a:rPr>
              <a:t>Leukogram changes</a:t>
            </a:r>
            <a:endParaRPr lang="en-US" dirty="0"/>
          </a:p>
        </p:txBody>
      </p:sp>
    </p:spTree>
    <p:extLst>
      <p:ext uri="{BB962C8B-B14F-4D97-AF65-F5344CB8AC3E}">
        <p14:creationId xmlns:p14="http://schemas.microsoft.com/office/powerpoint/2010/main" val="14242603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33A81-33C9-F24C-1906-4A94E501C215}"/>
              </a:ext>
            </a:extLst>
          </p:cNvPr>
          <p:cNvSpPr>
            <a:spLocks noGrp="1"/>
          </p:cNvSpPr>
          <p:nvPr>
            <p:ph type="title"/>
          </p:nvPr>
        </p:nvSpPr>
        <p:spPr/>
        <p:txBody>
          <a:bodyPr/>
          <a:lstStyle/>
          <a:p>
            <a:r>
              <a:rPr lang="en-US" dirty="0"/>
              <a:t>Dancer blood smear image</a:t>
            </a:r>
          </a:p>
        </p:txBody>
      </p:sp>
      <p:pic>
        <p:nvPicPr>
          <p:cNvPr id="5" name="Content Placeholder 4" descr="This is a blood smear from a horse with a single toxic neutrophil in this portion of the monolayer.">
            <a:extLst>
              <a:ext uri="{FF2B5EF4-FFF2-40B4-BE49-F238E27FC236}">
                <a16:creationId xmlns:a16="http://schemas.microsoft.com/office/drawing/2014/main" id="{385D4C48-518E-508C-0C1A-AFB5104F4196}"/>
              </a:ext>
            </a:extLst>
          </p:cNvPr>
          <p:cNvPicPr>
            <a:picLocks noGrp="1" noChangeAspect="1"/>
          </p:cNvPicPr>
          <p:nvPr>
            <p:ph idx="1"/>
          </p:nvPr>
        </p:nvPicPr>
        <p:blipFill rotWithShape="1">
          <a:blip r:embed="rId2" cstate="hqprint">
            <a:extLst>
              <a:ext uri="{28A0092B-C50C-407E-A947-70E740481C1C}">
                <a14:useLocalDpi xmlns:a14="http://schemas.microsoft.com/office/drawing/2010/main"/>
              </a:ext>
            </a:extLst>
          </a:blip>
          <a:srcRect/>
          <a:stretch/>
        </p:blipFill>
        <p:spPr>
          <a:xfrm>
            <a:off x="2135933" y="1690688"/>
            <a:ext cx="7920134" cy="4686644"/>
          </a:xfrm>
        </p:spPr>
      </p:pic>
      <p:pic>
        <p:nvPicPr>
          <p:cNvPr id="4" name="Graphic 3" descr="Arrow Horizontal U turn">
            <a:hlinkClick r:id="rId3" action="ppaction://hlinksldjump"/>
            <a:extLst>
              <a:ext uri="{FF2B5EF4-FFF2-40B4-BE49-F238E27FC236}">
                <a16:creationId xmlns:a16="http://schemas.microsoft.com/office/drawing/2014/main" id="{7B04505F-8E9A-4148-A0B8-D38F649DAAD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33077776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AFD40-6371-49C7-A289-01BD3A3D5D6F}"/>
              </a:ext>
            </a:extLst>
          </p:cNvPr>
          <p:cNvSpPr>
            <a:spLocks noGrp="1"/>
          </p:cNvSpPr>
          <p:nvPr>
            <p:ph type="title"/>
          </p:nvPr>
        </p:nvSpPr>
        <p:spPr/>
        <p:txBody>
          <a:bodyPr/>
          <a:lstStyle/>
          <a:p>
            <a:r>
              <a:rPr lang="en-US" dirty="0"/>
              <a:t>Princess signalment and history</a:t>
            </a:r>
          </a:p>
        </p:txBody>
      </p:sp>
      <p:sp>
        <p:nvSpPr>
          <p:cNvPr id="3" name="Content Placeholder 2">
            <a:extLst>
              <a:ext uri="{FF2B5EF4-FFF2-40B4-BE49-F238E27FC236}">
                <a16:creationId xmlns:a16="http://schemas.microsoft.com/office/drawing/2014/main" id="{75B2FEB5-5D12-4C89-B5E9-6354B3F8EACD}"/>
              </a:ext>
            </a:extLst>
          </p:cNvPr>
          <p:cNvSpPr>
            <a:spLocks noGrp="1"/>
          </p:cNvSpPr>
          <p:nvPr>
            <p:ph idx="1"/>
          </p:nvPr>
        </p:nvSpPr>
        <p:spPr>
          <a:xfrm>
            <a:off x="838200" y="1825625"/>
            <a:ext cx="10515600" cy="4667250"/>
          </a:xfrm>
        </p:spPr>
        <p:txBody>
          <a:bodyPr>
            <a:normAutofit/>
          </a:bodyPr>
          <a:lstStyle/>
          <a:p>
            <a:r>
              <a:rPr lang="en-US" dirty="0"/>
              <a:t>3 year old female spayed Labrador Retriever</a:t>
            </a:r>
          </a:p>
          <a:p>
            <a:r>
              <a:rPr lang="en-US" dirty="0"/>
              <a:t>Vomiting and diarrhea since last night</a:t>
            </a:r>
          </a:p>
          <a:p>
            <a:r>
              <a:rPr lang="en-US" dirty="0"/>
              <a:t>Yesterday played ball for a long time and then couldn’t stop panting</a:t>
            </a:r>
          </a:p>
        </p:txBody>
      </p:sp>
    </p:spTree>
    <p:extLst>
      <p:ext uri="{BB962C8B-B14F-4D97-AF65-F5344CB8AC3E}">
        <p14:creationId xmlns:p14="http://schemas.microsoft.com/office/powerpoint/2010/main" val="8814228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9E20ED-0760-413A-9EDA-5D2B7A5CE506}"/>
              </a:ext>
            </a:extLst>
          </p:cNvPr>
          <p:cNvSpPr>
            <a:spLocks noGrp="1"/>
          </p:cNvSpPr>
          <p:nvPr>
            <p:ph type="title"/>
          </p:nvPr>
        </p:nvSpPr>
        <p:spPr/>
        <p:txBody>
          <a:bodyPr/>
          <a:lstStyle/>
          <a:p>
            <a:r>
              <a:rPr lang="en-US" dirty="0"/>
              <a:t>Princess physical examination</a:t>
            </a:r>
          </a:p>
        </p:txBody>
      </p:sp>
      <p:sp>
        <p:nvSpPr>
          <p:cNvPr id="3" name="Content Placeholder 2">
            <a:extLst>
              <a:ext uri="{FF2B5EF4-FFF2-40B4-BE49-F238E27FC236}">
                <a16:creationId xmlns:a16="http://schemas.microsoft.com/office/drawing/2014/main" id="{A5E8AC12-6E2B-4F75-AE93-99F6C166A662}"/>
              </a:ext>
            </a:extLst>
          </p:cNvPr>
          <p:cNvSpPr>
            <a:spLocks noGrp="1"/>
          </p:cNvSpPr>
          <p:nvPr>
            <p:ph idx="1"/>
          </p:nvPr>
        </p:nvSpPr>
        <p:spPr/>
        <p:txBody>
          <a:bodyPr/>
          <a:lstStyle/>
          <a:p>
            <a:r>
              <a:rPr lang="en-US" dirty="0"/>
              <a:t>Recumbent, mostly nonresponsive</a:t>
            </a:r>
          </a:p>
          <a:p>
            <a:r>
              <a:rPr lang="en-US" dirty="0"/>
              <a:t>Capillary refill time 2-3 seconds with light pink mucous membranes and petechiae</a:t>
            </a:r>
          </a:p>
          <a:p>
            <a:r>
              <a:rPr lang="en-US" dirty="0"/>
              <a:t>10% dehydrated</a:t>
            </a:r>
          </a:p>
          <a:p>
            <a:r>
              <a:rPr lang="en-US" dirty="0"/>
              <a:t>Pupils miotic and rolled ventrally</a:t>
            </a:r>
          </a:p>
          <a:p>
            <a:r>
              <a:rPr lang="en-US" dirty="0"/>
              <a:t>Tachypneic and tachycardic with runs of ventricular tachycardia, dropped pulses and thread pulses</a:t>
            </a:r>
          </a:p>
          <a:p>
            <a:r>
              <a:rPr lang="en-US" dirty="0"/>
              <a:t>Painful abdomen in palpation</a:t>
            </a:r>
          </a:p>
          <a:p>
            <a:r>
              <a:rPr lang="en-US" dirty="0"/>
              <a:t>Melena appreciated </a:t>
            </a:r>
          </a:p>
          <a:p>
            <a:endParaRPr lang="en-US" dirty="0"/>
          </a:p>
        </p:txBody>
      </p:sp>
    </p:spTree>
    <p:extLst>
      <p:ext uri="{BB962C8B-B14F-4D97-AF65-F5344CB8AC3E}">
        <p14:creationId xmlns:p14="http://schemas.microsoft.com/office/powerpoint/2010/main" val="11643409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Princess CBC data</a:t>
            </a:r>
          </a:p>
        </p:txBody>
      </p:sp>
      <p:graphicFrame>
        <p:nvGraphicFramePr>
          <p:cNvPr id="4" name="Content Placeholder 3">
            <a:extLst>
              <a:ext uri="{FF2B5EF4-FFF2-40B4-BE49-F238E27FC236}">
                <a16:creationId xmlns:a16="http://schemas.microsoft.com/office/drawing/2014/main" id="{35ACFBD0-38C5-4925-97A4-512050C53389}"/>
              </a:ext>
            </a:extLst>
          </p:cNvPr>
          <p:cNvGraphicFramePr>
            <a:graphicFrameLocks noGrp="1"/>
          </p:cNvGraphicFramePr>
          <p:nvPr>
            <p:ph idx="1"/>
            <p:extLst>
              <p:ext uri="{D42A27DB-BD31-4B8C-83A1-F6EECF244321}">
                <p14:modId xmlns:p14="http://schemas.microsoft.com/office/powerpoint/2010/main" val="2959095503"/>
              </p:ext>
            </p:extLst>
          </p:nvPr>
        </p:nvGraphicFramePr>
        <p:xfrm>
          <a:off x="1179307" y="1471232"/>
          <a:ext cx="9833385" cy="4820920"/>
        </p:xfrm>
        <a:graphic>
          <a:graphicData uri="http://schemas.openxmlformats.org/drawingml/2006/table">
            <a:tbl>
              <a:tblPr firstRow="1" bandRow="1">
                <a:tableStyleId>{5C22544A-7EE6-4342-B048-85BDC9FD1C3A}</a:tableStyleId>
              </a:tblPr>
              <a:tblGrid>
                <a:gridCol w="2405141">
                  <a:extLst>
                    <a:ext uri="{9D8B030D-6E8A-4147-A177-3AD203B41FA5}">
                      <a16:colId xmlns:a16="http://schemas.microsoft.com/office/drawing/2014/main" val="2890971864"/>
                    </a:ext>
                  </a:extLst>
                </a:gridCol>
                <a:gridCol w="1528213">
                  <a:extLst>
                    <a:ext uri="{9D8B030D-6E8A-4147-A177-3AD203B41FA5}">
                      <a16:colId xmlns:a16="http://schemas.microsoft.com/office/drawing/2014/main" val="1270593963"/>
                    </a:ext>
                  </a:extLst>
                </a:gridCol>
                <a:gridCol w="1966677">
                  <a:extLst>
                    <a:ext uri="{9D8B030D-6E8A-4147-A177-3AD203B41FA5}">
                      <a16:colId xmlns:a16="http://schemas.microsoft.com/office/drawing/2014/main" val="2414772642"/>
                    </a:ext>
                  </a:extLst>
                </a:gridCol>
                <a:gridCol w="1966677">
                  <a:extLst>
                    <a:ext uri="{9D8B030D-6E8A-4147-A177-3AD203B41FA5}">
                      <a16:colId xmlns:a16="http://schemas.microsoft.com/office/drawing/2014/main" val="2978563892"/>
                    </a:ext>
                  </a:extLst>
                </a:gridCol>
                <a:gridCol w="1966677">
                  <a:extLst>
                    <a:ext uri="{9D8B030D-6E8A-4147-A177-3AD203B41FA5}">
                      <a16:colId xmlns:a16="http://schemas.microsoft.com/office/drawing/2014/main" val="3187576434"/>
                    </a:ext>
                  </a:extLst>
                </a:gridCol>
              </a:tblGrid>
              <a:tr h="370840">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70840">
                <a:tc>
                  <a:txBody>
                    <a:bodyPr/>
                    <a:lstStyle/>
                    <a:p>
                      <a:pPr algn="ctr"/>
                      <a:r>
                        <a:rPr lang="en-US" dirty="0"/>
                        <a:t>WBC</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3.2</a:t>
                      </a:r>
                    </a:p>
                  </a:txBody>
                  <a:tcPr/>
                </a:tc>
                <a:tc>
                  <a:txBody>
                    <a:bodyPr/>
                    <a:lstStyle/>
                    <a:p>
                      <a:pPr algn="ctr"/>
                      <a:r>
                        <a:rPr lang="en-US" dirty="0"/>
                        <a:t>L</a:t>
                      </a:r>
                    </a:p>
                  </a:txBody>
                  <a:tcPr/>
                </a:tc>
                <a:tc>
                  <a:txBody>
                    <a:bodyPr/>
                    <a:lstStyle/>
                    <a:p>
                      <a:pPr algn="ctr"/>
                      <a:r>
                        <a:rPr lang="en-US" dirty="0"/>
                        <a:t>4.1-13.3</a:t>
                      </a:r>
                    </a:p>
                  </a:txBody>
                  <a:tcPr/>
                </a:tc>
                <a:extLst>
                  <a:ext uri="{0D108BD9-81ED-4DB2-BD59-A6C34878D82A}">
                    <a16:rowId xmlns:a16="http://schemas.microsoft.com/office/drawing/2014/main" val="1325057428"/>
                  </a:ext>
                </a:extLst>
              </a:tr>
              <a:tr h="370840">
                <a:tc>
                  <a:txBody>
                    <a:bodyPr/>
                    <a:lstStyle/>
                    <a:p>
                      <a:pPr algn="ctr"/>
                      <a:r>
                        <a:rPr lang="en-US" dirty="0"/>
                        <a:t>Segmented Neutrophils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2.46</a:t>
                      </a:r>
                    </a:p>
                  </a:txBody>
                  <a:tcPr/>
                </a:tc>
                <a:tc>
                  <a:txBody>
                    <a:bodyPr/>
                    <a:lstStyle/>
                    <a:p>
                      <a:pPr algn="ctr"/>
                      <a:endParaRPr lang="en-US" dirty="0"/>
                    </a:p>
                  </a:txBody>
                  <a:tcPr/>
                </a:tc>
                <a:tc>
                  <a:txBody>
                    <a:bodyPr/>
                    <a:lstStyle/>
                    <a:p>
                      <a:pPr algn="ctr"/>
                      <a:r>
                        <a:rPr lang="en-US" dirty="0"/>
                        <a:t>2.1-11.2</a:t>
                      </a:r>
                    </a:p>
                  </a:txBody>
                  <a:tcPr/>
                </a:tc>
                <a:extLst>
                  <a:ext uri="{0D108BD9-81ED-4DB2-BD59-A6C34878D82A}">
                    <a16:rowId xmlns:a16="http://schemas.microsoft.com/office/drawing/2014/main" val="1693412152"/>
                  </a:ext>
                </a:extLst>
              </a:tr>
              <a:tr h="370840">
                <a:tc>
                  <a:txBody>
                    <a:bodyPr/>
                    <a:lstStyle/>
                    <a:p>
                      <a:pPr algn="ctr"/>
                      <a:r>
                        <a:rPr lang="en-US" dirty="0"/>
                        <a:t>Band Neutrophils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0.19</a:t>
                      </a:r>
                    </a:p>
                  </a:txBody>
                  <a:tcPr/>
                </a:tc>
                <a:tc>
                  <a:txBody>
                    <a:bodyPr/>
                    <a:lstStyle/>
                    <a:p>
                      <a:pPr algn="ctr"/>
                      <a:r>
                        <a:rPr lang="en-US" dirty="0"/>
                        <a:t>H</a:t>
                      </a:r>
                    </a:p>
                  </a:txBody>
                  <a:tcPr/>
                </a:tc>
                <a:tc>
                  <a:txBody>
                    <a:bodyPr/>
                    <a:lstStyle/>
                    <a:p>
                      <a:pPr algn="ctr"/>
                      <a:r>
                        <a:rPr lang="en-US" dirty="0"/>
                        <a:t>0.0-0.13</a:t>
                      </a:r>
                    </a:p>
                  </a:txBody>
                  <a:tcPr/>
                </a:tc>
                <a:extLst>
                  <a:ext uri="{0D108BD9-81ED-4DB2-BD59-A6C34878D82A}">
                    <a16:rowId xmlns:a16="http://schemas.microsoft.com/office/drawing/2014/main" val="779473339"/>
                  </a:ext>
                </a:extLst>
              </a:tr>
              <a:tr h="370840">
                <a:tc>
                  <a:txBody>
                    <a:bodyPr/>
                    <a:lstStyle/>
                    <a:p>
                      <a:pPr algn="ctr"/>
                      <a:r>
                        <a:rPr lang="en-US" dirty="0"/>
                        <a:t>Lymphocytes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0.38</a:t>
                      </a:r>
                    </a:p>
                  </a:txBody>
                  <a:tcPr/>
                </a:tc>
                <a:tc>
                  <a:txBody>
                    <a:bodyPr/>
                    <a:lstStyle/>
                    <a:p>
                      <a:pPr algn="ctr"/>
                      <a:r>
                        <a:rPr lang="en-US" dirty="0"/>
                        <a:t>L</a:t>
                      </a:r>
                    </a:p>
                  </a:txBody>
                  <a:tcPr/>
                </a:tc>
                <a:tc>
                  <a:txBody>
                    <a:bodyPr/>
                    <a:lstStyle/>
                    <a:p>
                      <a:pPr algn="ctr"/>
                      <a:r>
                        <a:rPr lang="en-US" dirty="0"/>
                        <a:t>0.78-3.36</a:t>
                      </a:r>
                    </a:p>
                  </a:txBody>
                  <a:tcPr/>
                </a:tc>
                <a:extLst>
                  <a:ext uri="{0D108BD9-81ED-4DB2-BD59-A6C34878D82A}">
                    <a16:rowId xmlns:a16="http://schemas.microsoft.com/office/drawing/2014/main" val="2950093737"/>
                  </a:ext>
                </a:extLst>
              </a:tr>
              <a:tr h="370840">
                <a:tc>
                  <a:txBody>
                    <a:bodyPr/>
                    <a:lstStyle/>
                    <a:p>
                      <a:pPr algn="ctr"/>
                      <a:r>
                        <a:rPr lang="en-US" dirty="0"/>
                        <a:t>Monocytes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0.16</a:t>
                      </a:r>
                    </a:p>
                  </a:txBody>
                  <a:tcPr/>
                </a:tc>
                <a:tc>
                  <a:txBody>
                    <a:bodyPr/>
                    <a:lstStyle/>
                    <a:p>
                      <a:pPr algn="ctr"/>
                      <a:endParaRPr lang="en-US" dirty="0"/>
                    </a:p>
                  </a:txBody>
                  <a:tcPr/>
                </a:tc>
                <a:tc>
                  <a:txBody>
                    <a:bodyPr/>
                    <a:lstStyle/>
                    <a:p>
                      <a:pPr algn="ctr"/>
                      <a:r>
                        <a:rPr lang="en-US" dirty="0"/>
                        <a:t>0.1-1.2</a:t>
                      </a:r>
                    </a:p>
                  </a:txBody>
                  <a:tcPr/>
                </a:tc>
                <a:extLst>
                  <a:ext uri="{0D108BD9-81ED-4DB2-BD59-A6C34878D82A}">
                    <a16:rowId xmlns:a16="http://schemas.microsoft.com/office/drawing/2014/main" val="2714963445"/>
                  </a:ext>
                </a:extLst>
              </a:tr>
              <a:tr h="370840">
                <a:tc>
                  <a:txBody>
                    <a:bodyPr/>
                    <a:lstStyle/>
                    <a:p>
                      <a:pPr algn="ctr"/>
                      <a:r>
                        <a:rPr lang="en-US" dirty="0"/>
                        <a:t>Eosinophils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0</a:t>
                      </a:r>
                    </a:p>
                  </a:txBody>
                  <a:tcPr/>
                </a:tc>
                <a:tc>
                  <a:txBody>
                    <a:bodyPr/>
                    <a:lstStyle/>
                    <a:p>
                      <a:pPr algn="ctr"/>
                      <a:endParaRPr lang="en-US" dirty="0"/>
                    </a:p>
                  </a:txBody>
                  <a:tcPr/>
                </a:tc>
                <a:tc>
                  <a:txBody>
                    <a:bodyPr/>
                    <a:lstStyle/>
                    <a:p>
                      <a:pPr algn="ctr"/>
                      <a:r>
                        <a:rPr lang="en-US" dirty="0"/>
                        <a:t>0.0-1.2</a:t>
                      </a:r>
                    </a:p>
                  </a:txBody>
                  <a:tcPr/>
                </a:tc>
                <a:extLst>
                  <a:ext uri="{0D108BD9-81ED-4DB2-BD59-A6C34878D82A}">
                    <a16:rowId xmlns:a16="http://schemas.microsoft.com/office/drawing/2014/main" val="1717388448"/>
                  </a:ext>
                </a:extLst>
              </a:tr>
              <a:tr h="370840">
                <a:tc>
                  <a:txBody>
                    <a:bodyPr/>
                    <a:lstStyle/>
                    <a:p>
                      <a:pPr algn="ctr"/>
                      <a:r>
                        <a:rPr lang="en-US" dirty="0"/>
                        <a:t>Nucleated RBC</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aseline="0" dirty="0"/>
                        <a:t>/100 WBC</a:t>
                      </a:r>
                    </a:p>
                  </a:txBody>
                  <a:tcPr/>
                </a:tc>
                <a:tc>
                  <a:txBody>
                    <a:bodyPr/>
                    <a:lstStyle/>
                    <a:p>
                      <a:pPr algn="ctr"/>
                      <a:r>
                        <a:rPr lang="en-US" dirty="0"/>
                        <a:t>10</a:t>
                      </a:r>
                    </a:p>
                  </a:txBody>
                  <a:tcPr/>
                </a:tc>
                <a:tc>
                  <a:txBody>
                    <a:bodyPr/>
                    <a:lstStyle/>
                    <a:p>
                      <a:pPr algn="ctr"/>
                      <a:r>
                        <a:rPr lang="en-US" dirty="0"/>
                        <a:t>H</a:t>
                      </a:r>
                    </a:p>
                  </a:txBody>
                  <a:tcPr/>
                </a:tc>
                <a:tc>
                  <a:txBody>
                    <a:bodyPr/>
                    <a:lstStyle/>
                    <a:p>
                      <a:pPr algn="ctr"/>
                      <a:r>
                        <a:rPr lang="en-US" dirty="0"/>
                        <a:t>0</a:t>
                      </a:r>
                    </a:p>
                  </a:txBody>
                  <a:tcPr/>
                </a:tc>
                <a:extLst>
                  <a:ext uri="{0D108BD9-81ED-4DB2-BD59-A6C34878D82A}">
                    <a16:rowId xmlns:a16="http://schemas.microsoft.com/office/drawing/2014/main" val="3041821454"/>
                  </a:ext>
                </a:extLst>
              </a:tr>
              <a:tr h="370840">
                <a:tc>
                  <a:txBody>
                    <a:bodyPr/>
                    <a:lstStyle/>
                    <a:p>
                      <a:pPr algn="ctr"/>
                      <a:r>
                        <a:rPr lang="en-US" dirty="0"/>
                        <a:t>Hematocrit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aseline="0" dirty="0"/>
                        <a:t>%</a:t>
                      </a:r>
                    </a:p>
                  </a:txBody>
                  <a:tcPr/>
                </a:tc>
                <a:tc>
                  <a:txBody>
                    <a:bodyPr/>
                    <a:lstStyle/>
                    <a:p>
                      <a:pPr algn="ctr"/>
                      <a:r>
                        <a:rPr lang="en-US" dirty="0"/>
                        <a:t>53.0</a:t>
                      </a:r>
                    </a:p>
                  </a:txBody>
                  <a:tcPr/>
                </a:tc>
                <a:tc>
                  <a:txBody>
                    <a:bodyPr/>
                    <a:lstStyle/>
                    <a:p>
                      <a:pPr algn="ctr"/>
                      <a:endParaRPr lang="en-US" dirty="0"/>
                    </a:p>
                  </a:txBody>
                  <a:tcPr/>
                </a:tc>
                <a:tc>
                  <a:txBody>
                    <a:bodyPr/>
                    <a:lstStyle/>
                    <a:p>
                      <a:pPr algn="ctr"/>
                      <a:r>
                        <a:rPr lang="en-US" dirty="0"/>
                        <a:t>38.5-56.7</a:t>
                      </a:r>
                    </a:p>
                  </a:txBody>
                  <a:tcPr/>
                </a:tc>
                <a:extLst>
                  <a:ext uri="{0D108BD9-81ED-4DB2-BD59-A6C34878D82A}">
                    <a16:rowId xmlns:a16="http://schemas.microsoft.com/office/drawing/2014/main" val="1046018486"/>
                  </a:ext>
                </a:extLst>
              </a:tr>
              <a:tr h="370840">
                <a:tc>
                  <a:txBody>
                    <a:bodyPr/>
                    <a:lstStyle/>
                    <a:p>
                      <a:pPr algn="ctr"/>
                      <a:r>
                        <a:rPr lang="en-US" dirty="0"/>
                        <a:t>Hemoglobin</a:t>
                      </a:r>
                    </a:p>
                  </a:txBody>
                  <a:tcPr/>
                </a:tc>
                <a:tc>
                  <a:txBody>
                    <a:bodyPr/>
                    <a:lstStyle/>
                    <a:p>
                      <a:pPr algn="ctr"/>
                      <a:r>
                        <a:rPr lang="en-US" dirty="0"/>
                        <a:t>g/dL</a:t>
                      </a:r>
                    </a:p>
                  </a:txBody>
                  <a:tcPr/>
                </a:tc>
                <a:tc>
                  <a:txBody>
                    <a:bodyPr/>
                    <a:lstStyle/>
                    <a:p>
                      <a:pPr algn="ctr"/>
                      <a:r>
                        <a:rPr lang="en-US" dirty="0"/>
                        <a:t>18.1</a:t>
                      </a:r>
                    </a:p>
                  </a:txBody>
                  <a:tcPr/>
                </a:tc>
                <a:tc>
                  <a:txBody>
                    <a:bodyPr/>
                    <a:lstStyle/>
                    <a:p>
                      <a:pPr algn="ctr"/>
                      <a:endParaRPr lang="en-US" dirty="0"/>
                    </a:p>
                  </a:txBody>
                  <a:tcPr/>
                </a:tc>
                <a:tc>
                  <a:txBody>
                    <a:bodyPr/>
                    <a:lstStyle/>
                    <a:p>
                      <a:pPr algn="ctr"/>
                      <a:r>
                        <a:rPr lang="en-US" dirty="0"/>
                        <a:t>13.5-19.9</a:t>
                      </a:r>
                    </a:p>
                  </a:txBody>
                  <a:tcPr/>
                </a:tc>
                <a:extLst>
                  <a:ext uri="{0D108BD9-81ED-4DB2-BD59-A6C34878D82A}">
                    <a16:rowId xmlns:a16="http://schemas.microsoft.com/office/drawing/2014/main" val="3933308783"/>
                  </a:ext>
                </a:extLst>
              </a:tr>
              <a:tr h="370840">
                <a:tc>
                  <a:txBody>
                    <a:bodyPr/>
                    <a:lstStyle/>
                    <a:p>
                      <a:pPr algn="ctr"/>
                      <a:r>
                        <a:rPr lang="en-US" dirty="0"/>
                        <a:t>MCV</a:t>
                      </a:r>
                    </a:p>
                  </a:txBody>
                  <a:tcPr/>
                </a:tc>
                <a:tc>
                  <a:txBody>
                    <a:bodyPr/>
                    <a:lstStyle/>
                    <a:p>
                      <a:pPr algn="ctr"/>
                      <a:r>
                        <a:rPr lang="en-US" dirty="0" err="1"/>
                        <a:t>fL</a:t>
                      </a:r>
                      <a:endParaRPr lang="en-US" dirty="0"/>
                    </a:p>
                  </a:txBody>
                  <a:tcPr/>
                </a:tc>
                <a:tc>
                  <a:txBody>
                    <a:bodyPr/>
                    <a:lstStyle/>
                    <a:p>
                      <a:pPr algn="ctr"/>
                      <a:r>
                        <a:rPr lang="en-US" dirty="0"/>
                        <a:t>68.5</a:t>
                      </a:r>
                    </a:p>
                  </a:txBody>
                  <a:tcPr/>
                </a:tc>
                <a:tc>
                  <a:txBody>
                    <a:bodyPr/>
                    <a:lstStyle/>
                    <a:p>
                      <a:pPr algn="ctr"/>
                      <a:endParaRPr lang="en-US" dirty="0"/>
                    </a:p>
                  </a:txBody>
                  <a:tcPr/>
                </a:tc>
                <a:tc>
                  <a:txBody>
                    <a:bodyPr/>
                    <a:lstStyle/>
                    <a:p>
                      <a:pPr algn="ctr"/>
                      <a:r>
                        <a:rPr lang="en-US" dirty="0"/>
                        <a:t>64-73</a:t>
                      </a:r>
                    </a:p>
                  </a:txBody>
                  <a:tcPr/>
                </a:tc>
                <a:extLst>
                  <a:ext uri="{0D108BD9-81ED-4DB2-BD59-A6C34878D82A}">
                    <a16:rowId xmlns:a16="http://schemas.microsoft.com/office/drawing/2014/main" val="2119421944"/>
                  </a:ext>
                </a:extLst>
              </a:tr>
              <a:tr h="370840">
                <a:tc>
                  <a:txBody>
                    <a:bodyPr/>
                    <a:lstStyle/>
                    <a:p>
                      <a:pPr algn="ctr"/>
                      <a:r>
                        <a:rPr lang="en-US" dirty="0"/>
                        <a:t>MCHC</a:t>
                      </a:r>
                    </a:p>
                  </a:txBody>
                  <a:tcPr/>
                </a:tc>
                <a:tc>
                  <a:txBody>
                    <a:bodyPr/>
                    <a:lstStyle/>
                    <a:p>
                      <a:pPr algn="ctr"/>
                      <a:r>
                        <a:rPr lang="en-US" dirty="0"/>
                        <a:t>g/dL</a:t>
                      </a:r>
                    </a:p>
                  </a:txBody>
                  <a:tcPr/>
                </a:tc>
                <a:tc>
                  <a:txBody>
                    <a:bodyPr/>
                    <a:lstStyle/>
                    <a:p>
                      <a:pPr algn="ctr"/>
                      <a:r>
                        <a:rPr lang="en-US" dirty="0"/>
                        <a:t>34.1</a:t>
                      </a:r>
                    </a:p>
                  </a:txBody>
                  <a:tcPr/>
                </a:tc>
                <a:tc>
                  <a:txBody>
                    <a:bodyPr/>
                    <a:lstStyle/>
                    <a:p>
                      <a:pPr algn="ctr"/>
                      <a:endParaRPr lang="en-US" dirty="0"/>
                    </a:p>
                  </a:txBody>
                  <a:tcPr/>
                </a:tc>
                <a:tc>
                  <a:txBody>
                    <a:bodyPr/>
                    <a:lstStyle/>
                    <a:p>
                      <a:pPr algn="ctr"/>
                      <a:r>
                        <a:rPr lang="en-US" dirty="0"/>
                        <a:t>33.6-36.6</a:t>
                      </a:r>
                    </a:p>
                  </a:txBody>
                  <a:tcPr/>
                </a:tc>
                <a:extLst>
                  <a:ext uri="{0D108BD9-81ED-4DB2-BD59-A6C34878D82A}">
                    <a16:rowId xmlns:a16="http://schemas.microsoft.com/office/drawing/2014/main" val="4103783114"/>
                  </a:ext>
                </a:extLst>
              </a:tr>
              <a:tr h="370840">
                <a:tc>
                  <a:txBody>
                    <a:bodyPr/>
                    <a:lstStyle/>
                    <a:p>
                      <a:pPr algn="ctr"/>
                      <a:r>
                        <a:rPr lang="en-US" dirty="0"/>
                        <a:t>Platelets</a:t>
                      </a:r>
                    </a:p>
                  </a:txBody>
                  <a:tcPr/>
                </a:tc>
                <a:tc>
                  <a:txBody>
                    <a:bodyPr/>
                    <a:lstStyle/>
                    <a:p>
                      <a:pPr algn="ctr"/>
                      <a:r>
                        <a:rPr lang="en-US" dirty="0"/>
                        <a:t>x 10</a:t>
                      </a:r>
                      <a:r>
                        <a:rPr lang="en-US" baseline="30000" dirty="0"/>
                        <a:t>3</a:t>
                      </a:r>
                      <a:r>
                        <a:rPr lang="en-US" baseline="0" dirty="0"/>
                        <a:t>/</a:t>
                      </a:r>
                      <a:r>
                        <a:rPr lang="en-US" baseline="0"/>
                        <a:t>uL</a:t>
                      </a:r>
                      <a:endParaRPr lang="en-US" baseline="30000" dirty="0"/>
                    </a:p>
                  </a:txBody>
                  <a:tcPr/>
                </a:tc>
                <a:tc>
                  <a:txBody>
                    <a:bodyPr/>
                    <a:lstStyle/>
                    <a:p>
                      <a:pPr algn="ctr"/>
                      <a:r>
                        <a:rPr lang="en-US" dirty="0"/>
                        <a:t>18.0</a:t>
                      </a:r>
                    </a:p>
                  </a:txBody>
                  <a:tcPr/>
                </a:tc>
                <a:tc>
                  <a:txBody>
                    <a:bodyPr/>
                    <a:lstStyle/>
                    <a:p>
                      <a:pPr algn="ctr"/>
                      <a:r>
                        <a:rPr lang="en-US"/>
                        <a:t>L</a:t>
                      </a:r>
                      <a:endParaRPr lang="en-US" dirty="0"/>
                    </a:p>
                  </a:txBody>
                  <a:tcPr/>
                </a:tc>
                <a:tc>
                  <a:txBody>
                    <a:bodyPr/>
                    <a:lstStyle/>
                    <a:p>
                      <a:pPr algn="ctr"/>
                      <a:r>
                        <a:rPr lang="en-US" dirty="0"/>
                        <a:t>160-425</a:t>
                      </a:r>
                    </a:p>
                  </a:txBody>
                  <a:tcPr/>
                </a:tc>
                <a:extLst>
                  <a:ext uri="{0D108BD9-81ED-4DB2-BD59-A6C34878D82A}">
                    <a16:rowId xmlns:a16="http://schemas.microsoft.com/office/drawing/2014/main" val="3646101126"/>
                  </a:ext>
                </a:extLst>
              </a:tr>
            </a:tbl>
          </a:graphicData>
        </a:graphic>
      </p:graphicFrame>
    </p:spTree>
    <p:extLst>
      <p:ext uri="{BB962C8B-B14F-4D97-AF65-F5344CB8AC3E}">
        <p14:creationId xmlns:p14="http://schemas.microsoft.com/office/powerpoint/2010/main" val="35730430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7268A-8DC9-4FE8-A948-5E5A2967C5FE}"/>
              </a:ext>
            </a:extLst>
          </p:cNvPr>
          <p:cNvSpPr>
            <a:spLocks noGrp="1"/>
          </p:cNvSpPr>
          <p:nvPr>
            <p:ph type="title"/>
          </p:nvPr>
        </p:nvSpPr>
        <p:spPr/>
        <p:txBody>
          <a:bodyPr/>
          <a:lstStyle/>
          <a:p>
            <a:r>
              <a:rPr lang="en-US" dirty="0"/>
              <a:t>Princess CBC morphology (blood smear)</a:t>
            </a:r>
          </a:p>
        </p:txBody>
      </p:sp>
      <p:sp>
        <p:nvSpPr>
          <p:cNvPr id="3" name="Content Placeholder 2">
            <a:extLst>
              <a:ext uri="{FF2B5EF4-FFF2-40B4-BE49-F238E27FC236}">
                <a16:creationId xmlns:a16="http://schemas.microsoft.com/office/drawing/2014/main" id="{B888FBCB-9E27-4CD3-B64F-938F52E62514}"/>
              </a:ext>
            </a:extLst>
          </p:cNvPr>
          <p:cNvSpPr>
            <a:spLocks noGrp="1"/>
          </p:cNvSpPr>
          <p:nvPr>
            <p:ph idx="1"/>
          </p:nvPr>
        </p:nvSpPr>
        <p:spPr/>
        <p:txBody>
          <a:bodyPr/>
          <a:lstStyle/>
          <a:p>
            <a:r>
              <a:rPr lang="en-US" dirty="0"/>
              <a:t>WBC: 3+ toxic change</a:t>
            </a:r>
          </a:p>
          <a:p>
            <a:r>
              <a:rPr lang="en-US" dirty="0"/>
              <a:t>RBC: moderately hemolyzed plasma, 1+ disrupted RBCs, 1+ schistocytes</a:t>
            </a:r>
          </a:p>
        </p:txBody>
      </p:sp>
    </p:spTree>
    <p:extLst>
      <p:ext uri="{BB962C8B-B14F-4D97-AF65-F5344CB8AC3E}">
        <p14:creationId xmlns:p14="http://schemas.microsoft.com/office/powerpoint/2010/main" val="24073209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Princess coagulation data</a:t>
            </a:r>
          </a:p>
        </p:txBody>
      </p:sp>
      <p:graphicFrame>
        <p:nvGraphicFramePr>
          <p:cNvPr id="4" name="Content Placeholder 3">
            <a:extLst>
              <a:ext uri="{FF2B5EF4-FFF2-40B4-BE49-F238E27FC236}">
                <a16:creationId xmlns:a16="http://schemas.microsoft.com/office/drawing/2014/main" id="{35ACFBD0-38C5-4925-97A4-512050C53389}"/>
              </a:ext>
            </a:extLst>
          </p:cNvPr>
          <p:cNvGraphicFramePr>
            <a:graphicFrameLocks noGrp="1"/>
          </p:cNvGraphicFramePr>
          <p:nvPr>
            <p:ph idx="1"/>
          </p:nvPr>
        </p:nvGraphicFramePr>
        <p:xfrm>
          <a:off x="1179307" y="1471232"/>
          <a:ext cx="9833385" cy="2225040"/>
        </p:xfrm>
        <a:graphic>
          <a:graphicData uri="http://schemas.openxmlformats.org/drawingml/2006/table">
            <a:tbl>
              <a:tblPr firstRow="1" bandRow="1">
                <a:tableStyleId>{5C22544A-7EE6-4342-B048-85BDC9FD1C3A}</a:tableStyleId>
              </a:tblPr>
              <a:tblGrid>
                <a:gridCol w="2405141">
                  <a:extLst>
                    <a:ext uri="{9D8B030D-6E8A-4147-A177-3AD203B41FA5}">
                      <a16:colId xmlns:a16="http://schemas.microsoft.com/office/drawing/2014/main" val="2890971864"/>
                    </a:ext>
                  </a:extLst>
                </a:gridCol>
                <a:gridCol w="1528213">
                  <a:extLst>
                    <a:ext uri="{9D8B030D-6E8A-4147-A177-3AD203B41FA5}">
                      <a16:colId xmlns:a16="http://schemas.microsoft.com/office/drawing/2014/main" val="1270593963"/>
                    </a:ext>
                  </a:extLst>
                </a:gridCol>
                <a:gridCol w="1966677">
                  <a:extLst>
                    <a:ext uri="{9D8B030D-6E8A-4147-A177-3AD203B41FA5}">
                      <a16:colId xmlns:a16="http://schemas.microsoft.com/office/drawing/2014/main" val="2414772642"/>
                    </a:ext>
                  </a:extLst>
                </a:gridCol>
                <a:gridCol w="1966677">
                  <a:extLst>
                    <a:ext uri="{9D8B030D-6E8A-4147-A177-3AD203B41FA5}">
                      <a16:colId xmlns:a16="http://schemas.microsoft.com/office/drawing/2014/main" val="2978563892"/>
                    </a:ext>
                  </a:extLst>
                </a:gridCol>
                <a:gridCol w="1966677">
                  <a:extLst>
                    <a:ext uri="{9D8B030D-6E8A-4147-A177-3AD203B41FA5}">
                      <a16:colId xmlns:a16="http://schemas.microsoft.com/office/drawing/2014/main" val="3187576434"/>
                    </a:ext>
                  </a:extLst>
                </a:gridCol>
              </a:tblGrid>
              <a:tr h="370840">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70840">
                <a:tc>
                  <a:txBody>
                    <a:bodyPr/>
                    <a:lstStyle/>
                    <a:p>
                      <a:pPr algn="ctr"/>
                      <a:r>
                        <a:rPr lang="en-US" dirty="0"/>
                        <a:t>Platelets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18.0</a:t>
                      </a:r>
                    </a:p>
                  </a:txBody>
                  <a:tcPr/>
                </a:tc>
                <a:tc>
                  <a:txBody>
                    <a:bodyPr/>
                    <a:lstStyle/>
                    <a:p>
                      <a:pPr algn="ctr"/>
                      <a:endParaRPr lang="en-US" dirty="0"/>
                    </a:p>
                  </a:txBody>
                  <a:tcPr/>
                </a:tc>
                <a:tc>
                  <a:txBody>
                    <a:bodyPr/>
                    <a:lstStyle/>
                    <a:p>
                      <a:pPr algn="ctr"/>
                      <a:r>
                        <a:rPr lang="en-US" dirty="0"/>
                        <a:t>160-425</a:t>
                      </a:r>
                    </a:p>
                  </a:txBody>
                  <a:tcPr/>
                </a:tc>
                <a:extLst>
                  <a:ext uri="{0D108BD9-81ED-4DB2-BD59-A6C34878D82A}">
                    <a16:rowId xmlns:a16="http://schemas.microsoft.com/office/drawing/2014/main" val="1325057428"/>
                  </a:ext>
                </a:extLst>
              </a:tr>
              <a:tr h="370840">
                <a:tc>
                  <a:txBody>
                    <a:bodyPr/>
                    <a:lstStyle/>
                    <a:p>
                      <a:pPr algn="ctr"/>
                      <a:r>
                        <a:rPr lang="en-US" dirty="0"/>
                        <a:t>Fibrinogen</a:t>
                      </a:r>
                    </a:p>
                  </a:txBody>
                  <a:tcPr/>
                </a:tc>
                <a:tc>
                  <a:txBody>
                    <a:bodyPr/>
                    <a:lstStyle/>
                    <a:p>
                      <a:pPr algn="ctr"/>
                      <a:r>
                        <a:rPr lang="en-US" baseline="0" dirty="0"/>
                        <a:t>g/dL</a:t>
                      </a:r>
                    </a:p>
                  </a:txBody>
                  <a:tcPr/>
                </a:tc>
                <a:tc>
                  <a:txBody>
                    <a:bodyPr/>
                    <a:lstStyle/>
                    <a:p>
                      <a:pPr algn="ctr"/>
                      <a:r>
                        <a:rPr lang="en-US" dirty="0"/>
                        <a:t>0.2</a:t>
                      </a:r>
                    </a:p>
                  </a:txBody>
                  <a:tcPr/>
                </a:tc>
                <a:tc>
                  <a:txBody>
                    <a:bodyPr/>
                    <a:lstStyle/>
                    <a:p>
                      <a:pPr algn="ctr"/>
                      <a:endParaRPr lang="en-US" dirty="0"/>
                    </a:p>
                  </a:txBody>
                  <a:tcPr/>
                </a:tc>
                <a:tc>
                  <a:txBody>
                    <a:bodyPr/>
                    <a:lstStyle/>
                    <a:p>
                      <a:pPr algn="ctr"/>
                      <a:r>
                        <a:rPr lang="en-US" dirty="0"/>
                        <a:t>0.2-0.4</a:t>
                      </a:r>
                    </a:p>
                  </a:txBody>
                  <a:tcPr/>
                </a:tc>
                <a:extLst>
                  <a:ext uri="{0D108BD9-81ED-4DB2-BD59-A6C34878D82A}">
                    <a16:rowId xmlns:a16="http://schemas.microsoft.com/office/drawing/2014/main" val="1693412152"/>
                  </a:ext>
                </a:extLst>
              </a:tr>
              <a:tr h="370840">
                <a:tc>
                  <a:txBody>
                    <a:bodyPr/>
                    <a:lstStyle/>
                    <a:p>
                      <a:pPr algn="ctr"/>
                      <a:r>
                        <a:rPr lang="en-US" dirty="0"/>
                        <a:t>PT</a:t>
                      </a:r>
                    </a:p>
                  </a:txBody>
                  <a:tcPr/>
                </a:tc>
                <a:tc>
                  <a:txBody>
                    <a:bodyPr/>
                    <a:lstStyle/>
                    <a:p>
                      <a:pPr algn="ctr"/>
                      <a:r>
                        <a:rPr lang="en-US" baseline="0" dirty="0"/>
                        <a:t>seconds</a:t>
                      </a:r>
                    </a:p>
                  </a:txBody>
                  <a:tcPr/>
                </a:tc>
                <a:tc>
                  <a:txBody>
                    <a:bodyPr/>
                    <a:lstStyle/>
                    <a:p>
                      <a:pPr algn="ctr"/>
                      <a:r>
                        <a:rPr lang="en-US" dirty="0"/>
                        <a:t>19.3</a:t>
                      </a:r>
                    </a:p>
                  </a:txBody>
                  <a:tcPr/>
                </a:tc>
                <a:tc>
                  <a:txBody>
                    <a:bodyPr/>
                    <a:lstStyle/>
                    <a:p>
                      <a:pPr algn="ctr"/>
                      <a:r>
                        <a:rPr lang="en-US" dirty="0"/>
                        <a:t>H</a:t>
                      </a:r>
                    </a:p>
                  </a:txBody>
                  <a:tcPr/>
                </a:tc>
                <a:tc>
                  <a:txBody>
                    <a:bodyPr/>
                    <a:lstStyle/>
                    <a:p>
                      <a:pPr algn="ctr"/>
                      <a:r>
                        <a:rPr lang="en-US" dirty="0"/>
                        <a:t>6.2-7.7</a:t>
                      </a:r>
                    </a:p>
                  </a:txBody>
                  <a:tcPr/>
                </a:tc>
                <a:extLst>
                  <a:ext uri="{0D108BD9-81ED-4DB2-BD59-A6C34878D82A}">
                    <a16:rowId xmlns:a16="http://schemas.microsoft.com/office/drawing/2014/main" val="779473339"/>
                  </a:ext>
                </a:extLst>
              </a:tr>
              <a:tr h="370840">
                <a:tc>
                  <a:txBody>
                    <a:bodyPr/>
                    <a:lstStyle/>
                    <a:p>
                      <a:pPr algn="ctr"/>
                      <a:r>
                        <a:rPr lang="en-US" dirty="0" err="1"/>
                        <a:t>aPTT</a:t>
                      </a:r>
                      <a:endParaRPr lang="en-US" dirty="0"/>
                    </a:p>
                  </a:txBody>
                  <a:tcPr/>
                </a:tc>
                <a:tc>
                  <a:txBody>
                    <a:bodyPr/>
                    <a:lstStyle/>
                    <a:p>
                      <a:pPr algn="ctr"/>
                      <a:r>
                        <a:rPr lang="en-US" baseline="0" dirty="0"/>
                        <a:t>seconds</a:t>
                      </a:r>
                    </a:p>
                  </a:txBody>
                  <a:tcPr/>
                </a:tc>
                <a:tc>
                  <a:txBody>
                    <a:bodyPr/>
                    <a:lstStyle/>
                    <a:p>
                      <a:pPr algn="ctr"/>
                      <a:r>
                        <a:rPr lang="en-US" dirty="0"/>
                        <a:t>29.4</a:t>
                      </a:r>
                    </a:p>
                  </a:txBody>
                  <a:tcPr/>
                </a:tc>
                <a:tc>
                  <a:txBody>
                    <a:bodyPr/>
                    <a:lstStyle/>
                    <a:p>
                      <a:pPr algn="ctr"/>
                      <a:r>
                        <a:rPr lang="en-US" dirty="0"/>
                        <a:t>H</a:t>
                      </a:r>
                    </a:p>
                  </a:txBody>
                  <a:tcPr/>
                </a:tc>
                <a:tc>
                  <a:txBody>
                    <a:bodyPr/>
                    <a:lstStyle/>
                    <a:p>
                      <a:pPr algn="ctr"/>
                      <a:r>
                        <a:rPr lang="en-US" dirty="0"/>
                        <a:t>9.8-14.6</a:t>
                      </a:r>
                    </a:p>
                  </a:txBody>
                  <a:tcPr/>
                </a:tc>
                <a:extLst>
                  <a:ext uri="{0D108BD9-81ED-4DB2-BD59-A6C34878D82A}">
                    <a16:rowId xmlns:a16="http://schemas.microsoft.com/office/drawing/2014/main" val="2950093737"/>
                  </a:ext>
                </a:extLst>
              </a:tr>
              <a:tr h="370840">
                <a:tc>
                  <a:txBody>
                    <a:bodyPr/>
                    <a:lstStyle/>
                    <a:p>
                      <a:pPr algn="ctr"/>
                      <a:r>
                        <a:rPr lang="en-US" dirty="0"/>
                        <a:t>FDP</a:t>
                      </a:r>
                    </a:p>
                  </a:txBody>
                  <a:tcPr/>
                </a:tc>
                <a:tc>
                  <a:txBody>
                    <a:bodyPr/>
                    <a:lstStyle/>
                    <a:p>
                      <a:pPr algn="ctr"/>
                      <a:r>
                        <a:rPr lang="en-US" baseline="0" dirty="0"/>
                        <a:t>ug/mL</a:t>
                      </a:r>
                    </a:p>
                  </a:txBody>
                  <a:tcPr/>
                </a:tc>
                <a:tc>
                  <a:txBody>
                    <a:bodyPr/>
                    <a:lstStyle/>
                    <a:p>
                      <a:pPr algn="ctr"/>
                      <a:r>
                        <a:rPr lang="en-US" dirty="0"/>
                        <a:t>&gt;20</a:t>
                      </a:r>
                    </a:p>
                  </a:txBody>
                  <a:tcPr/>
                </a:tc>
                <a:tc>
                  <a:txBody>
                    <a:bodyPr/>
                    <a:lstStyle/>
                    <a:p>
                      <a:pPr algn="ctr"/>
                      <a:r>
                        <a:rPr lang="en-US" dirty="0"/>
                        <a:t>H</a:t>
                      </a:r>
                    </a:p>
                  </a:txBody>
                  <a:tcPr/>
                </a:tc>
                <a:tc>
                  <a:txBody>
                    <a:bodyPr/>
                    <a:lstStyle/>
                    <a:p>
                      <a:pPr algn="ctr"/>
                      <a:r>
                        <a:rPr lang="en-US" dirty="0"/>
                        <a:t>&lt;5</a:t>
                      </a:r>
                    </a:p>
                  </a:txBody>
                  <a:tcPr/>
                </a:tc>
                <a:extLst>
                  <a:ext uri="{0D108BD9-81ED-4DB2-BD59-A6C34878D82A}">
                    <a16:rowId xmlns:a16="http://schemas.microsoft.com/office/drawing/2014/main" val="2714963445"/>
                  </a:ext>
                </a:extLst>
              </a:tr>
            </a:tbl>
          </a:graphicData>
        </a:graphic>
      </p:graphicFrame>
    </p:spTree>
    <p:extLst>
      <p:ext uri="{BB962C8B-B14F-4D97-AF65-F5344CB8AC3E}">
        <p14:creationId xmlns:p14="http://schemas.microsoft.com/office/powerpoint/2010/main" val="34408440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C5C0E-EACD-436A-B581-8BF64AC5DD79}"/>
              </a:ext>
            </a:extLst>
          </p:cNvPr>
          <p:cNvSpPr>
            <a:spLocks noGrp="1"/>
          </p:cNvSpPr>
          <p:nvPr>
            <p:ph type="title"/>
          </p:nvPr>
        </p:nvSpPr>
        <p:spPr/>
        <p:txBody>
          <a:bodyPr numCol="3"/>
          <a:lstStyle/>
          <a:p>
            <a:r>
              <a:rPr lang="en-US" dirty="0"/>
              <a:t>Level 1 cases</a:t>
            </a:r>
          </a:p>
        </p:txBody>
      </p:sp>
      <p:sp>
        <p:nvSpPr>
          <p:cNvPr id="3" name="Content Placeholder 2">
            <a:extLst>
              <a:ext uri="{FF2B5EF4-FFF2-40B4-BE49-F238E27FC236}">
                <a16:creationId xmlns:a16="http://schemas.microsoft.com/office/drawing/2014/main" id="{AB44DBD1-0E19-4356-95EF-55DA2D807E4C}"/>
              </a:ext>
            </a:extLst>
          </p:cNvPr>
          <p:cNvSpPr>
            <a:spLocks noGrp="1"/>
          </p:cNvSpPr>
          <p:nvPr>
            <p:ph idx="1"/>
          </p:nvPr>
        </p:nvSpPr>
        <p:spPr>
          <a:xfrm>
            <a:off x="838200" y="1825625"/>
            <a:ext cx="10643886" cy="4389980"/>
          </a:xfrm>
        </p:spPr>
        <p:txBody>
          <a:bodyPr numCol="3">
            <a:normAutofit fontScale="77500" lnSpcReduction="20000"/>
          </a:bodyPr>
          <a:lstStyle/>
          <a:p>
            <a:r>
              <a:rPr lang="en-US" dirty="0">
                <a:hlinkClick r:id="rId2" action="ppaction://hlinksldjump"/>
              </a:rPr>
              <a:t>Cupcake (dog)</a:t>
            </a:r>
            <a:endParaRPr lang="en-US" dirty="0"/>
          </a:p>
          <a:p>
            <a:r>
              <a:rPr lang="en-US" dirty="0">
                <a:hlinkClick r:id="rId3" action="ppaction://hlinksldjump"/>
              </a:rPr>
              <a:t>Ralphie (cat)</a:t>
            </a:r>
            <a:endParaRPr lang="en-US" dirty="0"/>
          </a:p>
          <a:p>
            <a:r>
              <a:rPr lang="en-US" dirty="0">
                <a:hlinkClick r:id="rId4" action="ppaction://hlinksldjump"/>
              </a:rPr>
              <a:t>Gus (dog)</a:t>
            </a:r>
            <a:endParaRPr lang="en-US" dirty="0"/>
          </a:p>
          <a:p>
            <a:r>
              <a:rPr lang="en-US" dirty="0">
                <a:hlinkClick r:id="rId5" action="ppaction://hlinksldjump"/>
              </a:rPr>
              <a:t>Bird demo</a:t>
            </a:r>
            <a:endParaRPr lang="en-US" dirty="0"/>
          </a:p>
          <a:p>
            <a:r>
              <a:rPr lang="en-US" dirty="0">
                <a:hlinkClick r:id="rId5" action="ppaction://hlinksldjump"/>
              </a:rPr>
              <a:t>Bearded dragon demo</a:t>
            </a:r>
            <a:endParaRPr lang="en-US" dirty="0"/>
          </a:p>
          <a:p>
            <a:r>
              <a:rPr lang="en-US" dirty="0">
                <a:hlinkClick r:id="rId6" action="ppaction://hlinksldjump"/>
              </a:rPr>
              <a:t>Gertie (dog)</a:t>
            </a:r>
            <a:endParaRPr lang="en-US" dirty="0"/>
          </a:p>
          <a:p>
            <a:r>
              <a:rPr lang="en-US" dirty="0">
                <a:hlinkClick r:id="rId7" action="ppaction://hlinksldjump"/>
              </a:rPr>
              <a:t>Dancer (horse)</a:t>
            </a:r>
            <a:endParaRPr lang="en-US" dirty="0"/>
          </a:p>
          <a:p>
            <a:endParaRPr lang="en-US" dirty="0"/>
          </a:p>
          <a:p>
            <a:endParaRPr lang="en-US" dirty="0"/>
          </a:p>
          <a:p>
            <a:endParaRPr lang="en-US" dirty="0"/>
          </a:p>
          <a:p>
            <a:pPr marL="0" indent="0">
              <a:buNone/>
            </a:pPr>
            <a:endParaRPr lang="en-US" dirty="0"/>
          </a:p>
          <a:p>
            <a:pPr marL="0" indent="0">
              <a:buNone/>
            </a:pPr>
            <a:endParaRPr lang="en-US" dirty="0"/>
          </a:p>
          <a:p>
            <a:r>
              <a:rPr lang="en-US" dirty="0" err="1">
                <a:hlinkClick r:id="rId8" action="ppaction://hlinksldjump"/>
              </a:rPr>
              <a:t>Whirley</a:t>
            </a:r>
            <a:r>
              <a:rPr lang="en-US" dirty="0">
                <a:hlinkClick r:id="rId8" action="ppaction://hlinksldjump"/>
              </a:rPr>
              <a:t> (cat)</a:t>
            </a:r>
            <a:r>
              <a:rPr lang="en-US" dirty="0"/>
              <a:t>	</a:t>
            </a:r>
          </a:p>
          <a:p>
            <a:r>
              <a:rPr lang="en-US" dirty="0">
                <a:hlinkClick r:id="rId9" action="ppaction://hlinksldjump"/>
              </a:rPr>
              <a:t>Jasper (dog)</a:t>
            </a:r>
            <a:endParaRPr lang="en-US" dirty="0"/>
          </a:p>
          <a:p>
            <a:r>
              <a:rPr lang="en-US" dirty="0">
                <a:hlinkClick r:id="rId10" action="ppaction://hlinksldjump"/>
              </a:rPr>
              <a:t>Matilda (cow)</a:t>
            </a:r>
            <a:endParaRPr lang="en-US" dirty="0"/>
          </a:p>
          <a:p>
            <a:r>
              <a:rPr lang="en-US" dirty="0">
                <a:hlinkClick r:id="rId11" action="ppaction://hlinksldjump"/>
              </a:rPr>
              <a:t>Molly (dog)</a:t>
            </a:r>
            <a:endParaRPr lang="en-US" dirty="0"/>
          </a:p>
          <a:p>
            <a:endParaRPr lang="en-US" dirty="0"/>
          </a:p>
          <a:p>
            <a:endParaRPr lang="en-US" dirty="0"/>
          </a:p>
          <a:p>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r>
              <a:rPr lang="en-US" dirty="0">
                <a:hlinkClick r:id="rId12" action="ppaction://hlinksldjump"/>
              </a:rPr>
              <a:t>Riker (cat)</a:t>
            </a:r>
            <a:endParaRPr lang="en-US" dirty="0"/>
          </a:p>
          <a:p>
            <a:r>
              <a:rPr lang="en-US" dirty="0">
                <a:hlinkClick r:id="rId13" action="ppaction://hlinksldjump"/>
              </a:rPr>
              <a:t>Penny (cow)</a:t>
            </a:r>
            <a:endParaRPr lang="en-US" dirty="0"/>
          </a:p>
          <a:p>
            <a:r>
              <a:rPr lang="en-US">
                <a:hlinkClick r:id="rId14" action="ppaction://hlinksldjump"/>
              </a:rPr>
              <a:t>Macy </a:t>
            </a:r>
            <a:r>
              <a:rPr lang="en-US" dirty="0">
                <a:hlinkClick r:id="rId14" action="ppaction://hlinksldjump"/>
              </a:rPr>
              <a:t>(dog)</a:t>
            </a:r>
            <a:endParaRPr lang="en-US" dirty="0"/>
          </a:p>
          <a:p>
            <a:r>
              <a:rPr lang="en-US" dirty="0">
                <a:hlinkClick r:id="rId15" action="ppaction://hlinksldjump"/>
              </a:rPr>
              <a:t>Freckles (cat)</a:t>
            </a:r>
            <a:endParaRPr lang="en-US" dirty="0"/>
          </a:p>
          <a:p>
            <a:r>
              <a:rPr lang="en-US" dirty="0">
                <a:hlinkClick r:id="rId16" action="ppaction://hlinksldjump"/>
              </a:rPr>
              <a:t>Charger (horse)</a:t>
            </a:r>
            <a:endParaRPr lang="en-US" dirty="0"/>
          </a:p>
          <a:p>
            <a:r>
              <a:rPr lang="en-US" dirty="0">
                <a:hlinkClick r:id="rId17" action="ppaction://hlinksldjump"/>
              </a:rPr>
              <a:t>Gino (dog)</a:t>
            </a:r>
            <a:endParaRPr lang="en-US" dirty="0"/>
          </a:p>
          <a:p>
            <a:r>
              <a:rPr lang="en-US" dirty="0">
                <a:hlinkClick r:id="rId18" action="ppaction://hlinksldjump"/>
              </a:rPr>
              <a:t>Princess (dog)</a:t>
            </a:r>
            <a:endParaRPr lang="en-US" dirty="0"/>
          </a:p>
          <a:p>
            <a:endParaRPr lang="en-US" dirty="0"/>
          </a:p>
          <a:p>
            <a:endParaRPr lang="en-US" dirty="0"/>
          </a:p>
          <a:p>
            <a:endParaRPr lang="en-US" dirty="0"/>
          </a:p>
        </p:txBody>
      </p:sp>
    </p:spTree>
    <p:extLst>
      <p:ext uri="{BB962C8B-B14F-4D97-AF65-F5344CB8AC3E}">
        <p14:creationId xmlns:p14="http://schemas.microsoft.com/office/powerpoint/2010/main" val="14393667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Princess serum biochemical data (part 1/2)</a:t>
            </a:r>
          </a:p>
        </p:txBody>
      </p:sp>
      <p:graphicFrame>
        <p:nvGraphicFramePr>
          <p:cNvPr id="4" name="Content Placeholder 3">
            <a:extLst>
              <a:ext uri="{FF2B5EF4-FFF2-40B4-BE49-F238E27FC236}">
                <a16:creationId xmlns:a16="http://schemas.microsoft.com/office/drawing/2014/main" id="{35ACFBD0-38C5-4925-97A4-512050C53389}"/>
              </a:ext>
            </a:extLst>
          </p:cNvPr>
          <p:cNvGraphicFramePr>
            <a:graphicFrameLocks noGrp="1"/>
          </p:cNvGraphicFramePr>
          <p:nvPr>
            <p:ph idx="1"/>
          </p:nvPr>
        </p:nvGraphicFramePr>
        <p:xfrm>
          <a:off x="1179307" y="1690688"/>
          <a:ext cx="9833385" cy="4450080"/>
        </p:xfrm>
        <a:graphic>
          <a:graphicData uri="http://schemas.openxmlformats.org/drawingml/2006/table">
            <a:tbl>
              <a:tblPr firstRow="1" bandRow="1">
                <a:tableStyleId>{5C22544A-7EE6-4342-B048-85BDC9FD1C3A}</a:tableStyleId>
              </a:tblPr>
              <a:tblGrid>
                <a:gridCol w="1966677">
                  <a:extLst>
                    <a:ext uri="{9D8B030D-6E8A-4147-A177-3AD203B41FA5}">
                      <a16:colId xmlns:a16="http://schemas.microsoft.com/office/drawing/2014/main" val="2890971864"/>
                    </a:ext>
                  </a:extLst>
                </a:gridCol>
                <a:gridCol w="1966677">
                  <a:extLst>
                    <a:ext uri="{9D8B030D-6E8A-4147-A177-3AD203B41FA5}">
                      <a16:colId xmlns:a16="http://schemas.microsoft.com/office/drawing/2014/main" val="1270593963"/>
                    </a:ext>
                  </a:extLst>
                </a:gridCol>
                <a:gridCol w="1966677">
                  <a:extLst>
                    <a:ext uri="{9D8B030D-6E8A-4147-A177-3AD203B41FA5}">
                      <a16:colId xmlns:a16="http://schemas.microsoft.com/office/drawing/2014/main" val="2414772642"/>
                    </a:ext>
                  </a:extLst>
                </a:gridCol>
                <a:gridCol w="1966677">
                  <a:extLst>
                    <a:ext uri="{9D8B030D-6E8A-4147-A177-3AD203B41FA5}">
                      <a16:colId xmlns:a16="http://schemas.microsoft.com/office/drawing/2014/main" val="2978563892"/>
                    </a:ext>
                  </a:extLst>
                </a:gridCol>
                <a:gridCol w="1966677">
                  <a:extLst>
                    <a:ext uri="{9D8B030D-6E8A-4147-A177-3AD203B41FA5}">
                      <a16:colId xmlns:a16="http://schemas.microsoft.com/office/drawing/2014/main" val="3187576434"/>
                    </a:ext>
                  </a:extLst>
                </a:gridCol>
              </a:tblGrid>
              <a:tr h="370840">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70840">
                <a:tc>
                  <a:txBody>
                    <a:bodyPr/>
                    <a:lstStyle/>
                    <a:p>
                      <a:pPr algn="ctr"/>
                      <a:r>
                        <a:rPr lang="en-US" dirty="0"/>
                        <a:t>BUN</a:t>
                      </a:r>
                    </a:p>
                  </a:txBody>
                  <a:tcPr/>
                </a:tc>
                <a:tc>
                  <a:txBody>
                    <a:bodyPr/>
                    <a:lstStyle/>
                    <a:p>
                      <a:pPr algn="ctr"/>
                      <a:r>
                        <a:rPr lang="en-US" dirty="0"/>
                        <a:t>mg/dL</a:t>
                      </a:r>
                    </a:p>
                  </a:txBody>
                  <a:tcPr/>
                </a:tc>
                <a:tc>
                  <a:txBody>
                    <a:bodyPr/>
                    <a:lstStyle/>
                    <a:p>
                      <a:pPr algn="ctr"/>
                      <a:r>
                        <a:rPr lang="en-US" dirty="0"/>
                        <a:t>70</a:t>
                      </a:r>
                    </a:p>
                  </a:txBody>
                  <a:tcPr/>
                </a:tc>
                <a:tc>
                  <a:txBody>
                    <a:bodyPr/>
                    <a:lstStyle/>
                    <a:p>
                      <a:pPr algn="ctr"/>
                      <a:r>
                        <a:rPr lang="en-US" dirty="0"/>
                        <a:t>H</a:t>
                      </a:r>
                    </a:p>
                  </a:txBody>
                  <a:tcPr/>
                </a:tc>
                <a:tc>
                  <a:txBody>
                    <a:bodyPr/>
                    <a:lstStyle/>
                    <a:p>
                      <a:pPr algn="ctr"/>
                      <a:r>
                        <a:rPr lang="en-US" dirty="0"/>
                        <a:t>9-31</a:t>
                      </a:r>
                    </a:p>
                  </a:txBody>
                  <a:tcPr/>
                </a:tc>
                <a:extLst>
                  <a:ext uri="{0D108BD9-81ED-4DB2-BD59-A6C34878D82A}">
                    <a16:rowId xmlns:a16="http://schemas.microsoft.com/office/drawing/2014/main" val="1325057428"/>
                  </a:ext>
                </a:extLst>
              </a:tr>
              <a:tr h="370840">
                <a:tc>
                  <a:txBody>
                    <a:bodyPr/>
                    <a:lstStyle/>
                    <a:p>
                      <a:pPr algn="ctr"/>
                      <a:r>
                        <a:rPr lang="en-US" dirty="0"/>
                        <a:t>Creatinine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mg/dL</a:t>
                      </a:r>
                    </a:p>
                  </a:txBody>
                  <a:tcPr/>
                </a:tc>
                <a:tc>
                  <a:txBody>
                    <a:bodyPr/>
                    <a:lstStyle/>
                    <a:p>
                      <a:pPr algn="ctr"/>
                      <a:r>
                        <a:rPr lang="en-US" dirty="0"/>
                        <a:t>4.8</a:t>
                      </a:r>
                    </a:p>
                  </a:txBody>
                  <a:tcPr/>
                </a:tc>
                <a:tc>
                  <a:txBody>
                    <a:bodyPr/>
                    <a:lstStyle/>
                    <a:p>
                      <a:pPr algn="ctr"/>
                      <a:r>
                        <a:rPr lang="en-US" dirty="0"/>
                        <a:t>H</a:t>
                      </a:r>
                    </a:p>
                  </a:txBody>
                  <a:tcPr/>
                </a:tc>
                <a:tc>
                  <a:txBody>
                    <a:bodyPr/>
                    <a:lstStyle/>
                    <a:p>
                      <a:pPr algn="ctr"/>
                      <a:r>
                        <a:rPr lang="en-US" dirty="0"/>
                        <a:t>0.6-1.6</a:t>
                      </a:r>
                    </a:p>
                  </a:txBody>
                  <a:tcPr/>
                </a:tc>
                <a:extLst>
                  <a:ext uri="{0D108BD9-81ED-4DB2-BD59-A6C34878D82A}">
                    <a16:rowId xmlns:a16="http://schemas.microsoft.com/office/drawing/2014/main" val="1693412152"/>
                  </a:ext>
                </a:extLst>
              </a:tr>
              <a:tr h="370840">
                <a:tc>
                  <a:txBody>
                    <a:bodyPr/>
                    <a:lstStyle/>
                    <a:p>
                      <a:pPr algn="ctr"/>
                      <a:r>
                        <a:rPr lang="en-US" dirty="0"/>
                        <a:t>Calcium</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mg/dL</a:t>
                      </a:r>
                    </a:p>
                  </a:txBody>
                  <a:tcPr/>
                </a:tc>
                <a:tc>
                  <a:txBody>
                    <a:bodyPr/>
                    <a:lstStyle/>
                    <a:p>
                      <a:pPr algn="ctr"/>
                      <a:r>
                        <a:rPr lang="en-US" dirty="0"/>
                        <a:t>10.3</a:t>
                      </a:r>
                    </a:p>
                  </a:txBody>
                  <a:tcPr/>
                </a:tc>
                <a:tc>
                  <a:txBody>
                    <a:bodyPr/>
                    <a:lstStyle/>
                    <a:p>
                      <a:pPr algn="ctr"/>
                      <a:endParaRPr lang="en-US" dirty="0"/>
                    </a:p>
                  </a:txBody>
                  <a:tcPr/>
                </a:tc>
                <a:tc>
                  <a:txBody>
                    <a:bodyPr/>
                    <a:lstStyle/>
                    <a:p>
                      <a:pPr algn="ctr"/>
                      <a:r>
                        <a:rPr lang="en-US" dirty="0"/>
                        <a:t>9.3-11.5</a:t>
                      </a:r>
                    </a:p>
                  </a:txBody>
                  <a:tcPr/>
                </a:tc>
                <a:extLst>
                  <a:ext uri="{0D108BD9-81ED-4DB2-BD59-A6C34878D82A}">
                    <a16:rowId xmlns:a16="http://schemas.microsoft.com/office/drawing/2014/main" val="779473339"/>
                  </a:ext>
                </a:extLst>
              </a:tr>
              <a:tr h="370840">
                <a:tc>
                  <a:txBody>
                    <a:bodyPr/>
                    <a:lstStyle/>
                    <a:p>
                      <a:pPr algn="ctr"/>
                      <a:r>
                        <a:rPr lang="en-US" dirty="0"/>
                        <a:t>Phosphorus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mg/dL</a:t>
                      </a:r>
                    </a:p>
                  </a:txBody>
                  <a:tcPr/>
                </a:tc>
                <a:tc>
                  <a:txBody>
                    <a:bodyPr/>
                    <a:lstStyle/>
                    <a:p>
                      <a:pPr algn="ctr"/>
                      <a:r>
                        <a:rPr lang="en-US" dirty="0"/>
                        <a:t>5.5</a:t>
                      </a:r>
                    </a:p>
                  </a:txBody>
                  <a:tcPr/>
                </a:tc>
                <a:tc>
                  <a:txBody>
                    <a:bodyPr/>
                    <a:lstStyle/>
                    <a:p>
                      <a:pPr algn="ctr"/>
                      <a:endParaRPr lang="en-US" dirty="0"/>
                    </a:p>
                  </a:txBody>
                  <a:tcPr/>
                </a:tc>
                <a:tc>
                  <a:txBody>
                    <a:bodyPr/>
                    <a:lstStyle/>
                    <a:p>
                      <a:pPr algn="ctr"/>
                      <a:r>
                        <a:rPr lang="en-US" dirty="0"/>
                        <a:t>3.3-6.8</a:t>
                      </a:r>
                    </a:p>
                  </a:txBody>
                  <a:tcPr/>
                </a:tc>
                <a:extLst>
                  <a:ext uri="{0D108BD9-81ED-4DB2-BD59-A6C34878D82A}">
                    <a16:rowId xmlns:a16="http://schemas.microsoft.com/office/drawing/2014/main" val="2950093737"/>
                  </a:ext>
                </a:extLst>
              </a:tr>
              <a:tr h="370840">
                <a:tc>
                  <a:txBody>
                    <a:bodyPr/>
                    <a:lstStyle/>
                    <a:p>
                      <a:pPr algn="ctr"/>
                      <a:r>
                        <a:rPr lang="en-US" dirty="0"/>
                        <a:t>Magnesium</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mg/dL</a:t>
                      </a:r>
                    </a:p>
                  </a:txBody>
                  <a:tcPr/>
                </a:tc>
                <a:tc>
                  <a:txBody>
                    <a:bodyPr/>
                    <a:lstStyle/>
                    <a:p>
                      <a:pPr algn="ctr"/>
                      <a:r>
                        <a:rPr lang="en-US" dirty="0"/>
                        <a:t>1.8</a:t>
                      </a:r>
                    </a:p>
                  </a:txBody>
                  <a:tcPr/>
                </a:tc>
                <a:tc>
                  <a:txBody>
                    <a:bodyPr/>
                    <a:lstStyle/>
                    <a:p>
                      <a:pPr algn="ctr"/>
                      <a:endParaRPr lang="en-US" dirty="0"/>
                    </a:p>
                  </a:txBody>
                  <a:tcPr/>
                </a:tc>
                <a:tc>
                  <a:txBody>
                    <a:bodyPr/>
                    <a:lstStyle/>
                    <a:p>
                      <a:pPr algn="ctr"/>
                      <a:r>
                        <a:rPr lang="en-US" dirty="0"/>
                        <a:t>1.7-2.4</a:t>
                      </a:r>
                    </a:p>
                  </a:txBody>
                  <a:tcPr/>
                </a:tc>
                <a:extLst>
                  <a:ext uri="{0D108BD9-81ED-4DB2-BD59-A6C34878D82A}">
                    <a16:rowId xmlns:a16="http://schemas.microsoft.com/office/drawing/2014/main" val="2714963445"/>
                  </a:ext>
                </a:extLst>
              </a:tr>
              <a:tr h="370840">
                <a:tc>
                  <a:txBody>
                    <a:bodyPr/>
                    <a:lstStyle/>
                    <a:p>
                      <a:pPr algn="ctr"/>
                      <a:r>
                        <a:rPr lang="en-US" dirty="0"/>
                        <a:t>Total Protein</a:t>
                      </a:r>
                    </a:p>
                  </a:txBody>
                  <a:tcPr/>
                </a:tc>
                <a:tc>
                  <a:txBody>
                    <a:bodyPr/>
                    <a:lstStyle/>
                    <a:p>
                      <a:pPr algn="ctr"/>
                      <a:r>
                        <a:rPr lang="en-US" dirty="0"/>
                        <a:t>g/dL</a:t>
                      </a:r>
                    </a:p>
                  </a:txBody>
                  <a:tcPr/>
                </a:tc>
                <a:tc>
                  <a:txBody>
                    <a:bodyPr/>
                    <a:lstStyle/>
                    <a:p>
                      <a:pPr algn="ctr"/>
                      <a:r>
                        <a:rPr lang="en-US" dirty="0"/>
                        <a:t>5.1</a:t>
                      </a:r>
                    </a:p>
                  </a:txBody>
                  <a:tcPr/>
                </a:tc>
                <a:tc>
                  <a:txBody>
                    <a:bodyPr/>
                    <a:lstStyle/>
                    <a:p>
                      <a:pPr algn="ctr"/>
                      <a:endParaRPr lang="en-US" dirty="0"/>
                    </a:p>
                  </a:txBody>
                  <a:tcPr/>
                </a:tc>
                <a:tc>
                  <a:txBody>
                    <a:bodyPr/>
                    <a:lstStyle/>
                    <a:p>
                      <a:pPr algn="ctr"/>
                      <a:r>
                        <a:rPr lang="en-US" dirty="0"/>
                        <a:t>5.0-6.9</a:t>
                      </a:r>
                    </a:p>
                  </a:txBody>
                  <a:tcPr/>
                </a:tc>
                <a:extLst>
                  <a:ext uri="{0D108BD9-81ED-4DB2-BD59-A6C34878D82A}">
                    <a16:rowId xmlns:a16="http://schemas.microsoft.com/office/drawing/2014/main" val="1717388448"/>
                  </a:ext>
                </a:extLst>
              </a:tr>
              <a:tr h="370840">
                <a:tc>
                  <a:txBody>
                    <a:bodyPr/>
                    <a:lstStyle/>
                    <a:p>
                      <a:pPr algn="ctr"/>
                      <a:r>
                        <a:rPr lang="en-US" dirty="0"/>
                        <a:t>Albumin</a:t>
                      </a:r>
                    </a:p>
                  </a:txBody>
                  <a:tcPr/>
                </a:tc>
                <a:tc>
                  <a:txBody>
                    <a:bodyPr/>
                    <a:lstStyle/>
                    <a:p>
                      <a:pPr algn="ctr"/>
                      <a:r>
                        <a:rPr lang="en-US" dirty="0"/>
                        <a:t>g/dL</a:t>
                      </a:r>
                    </a:p>
                  </a:txBody>
                  <a:tcPr/>
                </a:tc>
                <a:tc>
                  <a:txBody>
                    <a:bodyPr/>
                    <a:lstStyle/>
                    <a:p>
                      <a:pPr algn="ctr"/>
                      <a:r>
                        <a:rPr lang="en-US" dirty="0"/>
                        <a:t>2.8</a:t>
                      </a:r>
                    </a:p>
                  </a:txBody>
                  <a:tcPr/>
                </a:tc>
                <a:tc>
                  <a:txBody>
                    <a:bodyPr/>
                    <a:lstStyle/>
                    <a:p>
                      <a:pPr algn="ctr"/>
                      <a:endParaRPr lang="en-US" dirty="0"/>
                    </a:p>
                  </a:txBody>
                  <a:tcPr/>
                </a:tc>
                <a:tc>
                  <a:txBody>
                    <a:bodyPr/>
                    <a:lstStyle/>
                    <a:p>
                      <a:pPr algn="ctr"/>
                      <a:r>
                        <a:rPr lang="en-US" dirty="0"/>
                        <a:t>2.7-3.7</a:t>
                      </a:r>
                    </a:p>
                  </a:txBody>
                  <a:tcPr/>
                </a:tc>
                <a:extLst>
                  <a:ext uri="{0D108BD9-81ED-4DB2-BD59-A6C34878D82A}">
                    <a16:rowId xmlns:a16="http://schemas.microsoft.com/office/drawing/2014/main" val="1046018486"/>
                  </a:ext>
                </a:extLst>
              </a:tr>
              <a:tr h="370840">
                <a:tc>
                  <a:txBody>
                    <a:bodyPr/>
                    <a:lstStyle/>
                    <a:p>
                      <a:pPr algn="ctr"/>
                      <a:r>
                        <a:rPr lang="en-US" dirty="0"/>
                        <a:t>Globulin</a:t>
                      </a:r>
                    </a:p>
                  </a:txBody>
                  <a:tcPr/>
                </a:tc>
                <a:tc>
                  <a:txBody>
                    <a:bodyPr/>
                    <a:lstStyle/>
                    <a:p>
                      <a:pPr algn="ctr"/>
                      <a:r>
                        <a:rPr lang="en-US" dirty="0"/>
                        <a:t>g/dL</a:t>
                      </a:r>
                    </a:p>
                  </a:txBody>
                  <a:tcPr/>
                </a:tc>
                <a:tc>
                  <a:txBody>
                    <a:bodyPr/>
                    <a:lstStyle/>
                    <a:p>
                      <a:pPr algn="ctr"/>
                      <a:r>
                        <a:rPr lang="en-US" dirty="0"/>
                        <a:t>2.3</a:t>
                      </a:r>
                    </a:p>
                  </a:txBody>
                  <a:tcPr/>
                </a:tc>
                <a:tc>
                  <a:txBody>
                    <a:bodyPr/>
                    <a:lstStyle/>
                    <a:p>
                      <a:pPr algn="ctr"/>
                      <a:endParaRPr lang="en-US" dirty="0"/>
                    </a:p>
                  </a:txBody>
                  <a:tcPr/>
                </a:tc>
                <a:tc>
                  <a:txBody>
                    <a:bodyPr/>
                    <a:lstStyle/>
                    <a:p>
                      <a:pPr algn="ctr"/>
                      <a:r>
                        <a:rPr lang="en-US" dirty="0"/>
                        <a:t>1.7-3.5</a:t>
                      </a:r>
                    </a:p>
                  </a:txBody>
                  <a:tcPr/>
                </a:tc>
                <a:extLst>
                  <a:ext uri="{0D108BD9-81ED-4DB2-BD59-A6C34878D82A}">
                    <a16:rowId xmlns:a16="http://schemas.microsoft.com/office/drawing/2014/main" val="4153741705"/>
                  </a:ext>
                </a:extLst>
              </a:tr>
              <a:tr h="370840">
                <a:tc>
                  <a:txBody>
                    <a:bodyPr/>
                    <a:lstStyle/>
                    <a:p>
                      <a:pPr algn="ctr"/>
                      <a:r>
                        <a:rPr lang="en-US" dirty="0"/>
                        <a:t>Sodium</a:t>
                      </a:r>
                    </a:p>
                  </a:txBody>
                  <a:tcPr/>
                </a:tc>
                <a:tc>
                  <a:txBody>
                    <a:bodyPr/>
                    <a:lstStyle/>
                    <a:p>
                      <a:pPr algn="ctr"/>
                      <a:r>
                        <a:rPr lang="en-US" dirty="0"/>
                        <a:t>mmol/L</a:t>
                      </a:r>
                    </a:p>
                  </a:txBody>
                  <a:tcPr/>
                </a:tc>
                <a:tc>
                  <a:txBody>
                    <a:bodyPr/>
                    <a:lstStyle/>
                    <a:p>
                      <a:pPr algn="ctr"/>
                      <a:r>
                        <a:rPr lang="en-US" dirty="0"/>
                        <a:t>149</a:t>
                      </a:r>
                    </a:p>
                  </a:txBody>
                  <a:tcPr/>
                </a:tc>
                <a:tc>
                  <a:txBody>
                    <a:bodyPr/>
                    <a:lstStyle/>
                    <a:p>
                      <a:pPr algn="ctr"/>
                      <a:endParaRPr lang="en-US" dirty="0"/>
                    </a:p>
                  </a:txBody>
                  <a:tcPr/>
                </a:tc>
                <a:tc>
                  <a:txBody>
                    <a:bodyPr/>
                    <a:lstStyle/>
                    <a:p>
                      <a:pPr algn="ctr"/>
                      <a:r>
                        <a:rPr lang="en-US" dirty="0"/>
                        <a:t>145-153</a:t>
                      </a:r>
                    </a:p>
                  </a:txBody>
                  <a:tcPr/>
                </a:tc>
                <a:extLst>
                  <a:ext uri="{0D108BD9-81ED-4DB2-BD59-A6C34878D82A}">
                    <a16:rowId xmlns:a16="http://schemas.microsoft.com/office/drawing/2014/main" val="3933308783"/>
                  </a:ext>
                </a:extLst>
              </a:tr>
              <a:tr h="370840">
                <a:tc>
                  <a:txBody>
                    <a:bodyPr/>
                    <a:lstStyle/>
                    <a:p>
                      <a:pPr algn="ctr"/>
                      <a:r>
                        <a:rPr lang="en-US" dirty="0"/>
                        <a:t>Chloride</a:t>
                      </a:r>
                    </a:p>
                  </a:txBody>
                  <a:tcPr/>
                </a:tc>
                <a:tc>
                  <a:txBody>
                    <a:bodyPr/>
                    <a:lstStyle/>
                    <a:p>
                      <a:pPr algn="ctr"/>
                      <a:r>
                        <a:rPr lang="en-US" dirty="0"/>
                        <a:t>mmol/L</a:t>
                      </a:r>
                    </a:p>
                  </a:txBody>
                  <a:tcPr/>
                </a:tc>
                <a:tc>
                  <a:txBody>
                    <a:bodyPr/>
                    <a:lstStyle/>
                    <a:p>
                      <a:pPr algn="ctr"/>
                      <a:r>
                        <a:rPr lang="en-US" dirty="0"/>
                        <a:t>107</a:t>
                      </a:r>
                    </a:p>
                  </a:txBody>
                  <a:tcPr/>
                </a:tc>
                <a:tc>
                  <a:txBody>
                    <a:bodyPr/>
                    <a:lstStyle/>
                    <a:p>
                      <a:pPr algn="ctr"/>
                      <a:r>
                        <a:rPr lang="en-US" dirty="0"/>
                        <a:t>L</a:t>
                      </a:r>
                    </a:p>
                  </a:txBody>
                  <a:tcPr/>
                </a:tc>
                <a:tc>
                  <a:txBody>
                    <a:bodyPr/>
                    <a:lstStyle/>
                    <a:p>
                      <a:pPr algn="ctr"/>
                      <a:r>
                        <a:rPr lang="en-US" dirty="0"/>
                        <a:t>109-118</a:t>
                      </a:r>
                    </a:p>
                  </a:txBody>
                  <a:tcPr/>
                </a:tc>
                <a:extLst>
                  <a:ext uri="{0D108BD9-81ED-4DB2-BD59-A6C34878D82A}">
                    <a16:rowId xmlns:a16="http://schemas.microsoft.com/office/drawing/2014/main" val="2119421944"/>
                  </a:ext>
                </a:extLst>
              </a:tr>
              <a:tr h="370840">
                <a:tc>
                  <a:txBody>
                    <a:bodyPr/>
                    <a:lstStyle/>
                    <a:p>
                      <a:pPr algn="ctr"/>
                      <a:r>
                        <a:rPr lang="en-US" dirty="0"/>
                        <a:t>Potassium</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mmol/L</a:t>
                      </a:r>
                    </a:p>
                  </a:txBody>
                  <a:tcPr/>
                </a:tc>
                <a:tc>
                  <a:txBody>
                    <a:bodyPr/>
                    <a:lstStyle/>
                    <a:p>
                      <a:pPr algn="ctr"/>
                      <a:r>
                        <a:rPr lang="en-US" dirty="0"/>
                        <a:t>4.6</a:t>
                      </a:r>
                    </a:p>
                  </a:txBody>
                  <a:tcPr/>
                </a:tc>
                <a:tc>
                  <a:txBody>
                    <a:bodyPr/>
                    <a:lstStyle/>
                    <a:p>
                      <a:pPr algn="ctr"/>
                      <a:endParaRPr lang="en-US" dirty="0"/>
                    </a:p>
                  </a:txBody>
                  <a:tcPr/>
                </a:tc>
                <a:tc>
                  <a:txBody>
                    <a:bodyPr/>
                    <a:lstStyle/>
                    <a:p>
                      <a:pPr algn="ctr"/>
                      <a:r>
                        <a:rPr lang="en-US" dirty="0"/>
                        <a:t>3.6-5.3</a:t>
                      </a:r>
                    </a:p>
                  </a:txBody>
                  <a:tcPr/>
                </a:tc>
                <a:extLst>
                  <a:ext uri="{0D108BD9-81ED-4DB2-BD59-A6C34878D82A}">
                    <a16:rowId xmlns:a16="http://schemas.microsoft.com/office/drawing/2014/main" val="4103783114"/>
                  </a:ext>
                </a:extLst>
              </a:tr>
            </a:tbl>
          </a:graphicData>
        </a:graphic>
      </p:graphicFrame>
    </p:spTree>
    <p:extLst>
      <p:ext uri="{BB962C8B-B14F-4D97-AF65-F5344CB8AC3E}">
        <p14:creationId xmlns:p14="http://schemas.microsoft.com/office/powerpoint/2010/main" val="15098399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Princess serum biochemical data (part 2/2)</a:t>
            </a:r>
          </a:p>
        </p:txBody>
      </p:sp>
      <p:graphicFrame>
        <p:nvGraphicFramePr>
          <p:cNvPr id="4" name="Content Placeholder 3">
            <a:extLst>
              <a:ext uri="{FF2B5EF4-FFF2-40B4-BE49-F238E27FC236}">
                <a16:creationId xmlns:a16="http://schemas.microsoft.com/office/drawing/2014/main" id="{35ACFBD0-38C5-4925-97A4-512050C53389}"/>
              </a:ext>
            </a:extLst>
          </p:cNvPr>
          <p:cNvGraphicFramePr>
            <a:graphicFrameLocks noGrp="1"/>
          </p:cNvGraphicFramePr>
          <p:nvPr>
            <p:ph idx="1"/>
          </p:nvPr>
        </p:nvGraphicFramePr>
        <p:xfrm>
          <a:off x="1179307" y="1690688"/>
          <a:ext cx="9833385" cy="4079240"/>
        </p:xfrm>
        <a:graphic>
          <a:graphicData uri="http://schemas.openxmlformats.org/drawingml/2006/table">
            <a:tbl>
              <a:tblPr firstRow="1" bandRow="1">
                <a:tableStyleId>{5C22544A-7EE6-4342-B048-85BDC9FD1C3A}</a:tableStyleId>
              </a:tblPr>
              <a:tblGrid>
                <a:gridCol w="1966677">
                  <a:extLst>
                    <a:ext uri="{9D8B030D-6E8A-4147-A177-3AD203B41FA5}">
                      <a16:colId xmlns:a16="http://schemas.microsoft.com/office/drawing/2014/main" val="2890971864"/>
                    </a:ext>
                  </a:extLst>
                </a:gridCol>
                <a:gridCol w="1966677">
                  <a:extLst>
                    <a:ext uri="{9D8B030D-6E8A-4147-A177-3AD203B41FA5}">
                      <a16:colId xmlns:a16="http://schemas.microsoft.com/office/drawing/2014/main" val="1270593963"/>
                    </a:ext>
                  </a:extLst>
                </a:gridCol>
                <a:gridCol w="1966677">
                  <a:extLst>
                    <a:ext uri="{9D8B030D-6E8A-4147-A177-3AD203B41FA5}">
                      <a16:colId xmlns:a16="http://schemas.microsoft.com/office/drawing/2014/main" val="2414772642"/>
                    </a:ext>
                  </a:extLst>
                </a:gridCol>
                <a:gridCol w="1966677">
                  <a:extLst>
                    <a:ext uri="{9D8B030D-6E8A-4147-A177-3AD203B41FA5}">
                      <a16:colId xmlns:a16="http://schemas.microsoft.com/office/drawing/2014/main" val="2978563892"/>
                    </a:ext>
                  </a:extLst>
                </a:gridCol>
                <a:gridCol w="1966677">
                  <a:extLst>
                    <a:ext uri="{9D8B030D-6E8A-4147-A177-3AD203B41FA5}">
                      <a16:colId xmlns:a16="http://schemas.microsoft.com/office/drawing/2014/main" val="3187576434"/>
                    </a:ext>
                  </a:extLst>
                </a:gridCol>
              </a:tblGrid>
              <a:tr h="370840">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70840">
                <a:tc>
                  <a:txBody>
                    <a:bodyPr/>
                    <a:lstStyle/>
                    <a:p>
                      <a:pPr algn="ctr"/>
                      <a:r>
                        <a:rPr lang="en-US" dirty="0"/>
                        <a:t>Bicarbonate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mmol/L</a:t>
                      </a:r>
                    </a:p>
                  </a:txBody>
                  <a:tcPr/>
                </a:tc>
                <a:tc>
                  <a:txBody>
                    <a:bodyPr/>
                    <a:lstStyle/>
                    <a:p>
                      <a:pPr algn="ctr"/>
                      <a:r>
                        <a:rPr lang="en-US" dirty="0"/>
                        <a:t>15</a:t>
                      </a:r>
                    </a:p>
                  </a:txBody>
                  <a:tcPr/>
                </a:tc>
                <a:tc>
                  <a:txBody>
                    <a:bodyPr/>
                    <a:lstStyle/>
                    <a:p>
                      <a:pPr algn="ctr"/>
                      <a:endParaRPr lang="en-US" dirty="0"/>
                    </a:p>
                  </a:txBody>
                  <a:tcPr/>
                </a:tc>
                <a:tc>
                  <a:txBody>
                    <a:bodyPr/>
                    <a:lstStyle/>
                    <a:p>
                      <a:pPr algn="ctr"/>
                      <a:r>
                        <a:rPr lang="en-US" dirty="0"/>
                        <a:t>15-25</a:t>
                      </a:r>
                    </a:p>
                  </a:txBody>
                  <a:tcPr/>
                </a:tc>
                <a:extLst>
                  <a:ext uri="{0D108BD9-81ED-4DB2-BD59-A6C34878D82A}">
                    <a16:rowId xmlns:a16="http://schemas.microsoft.com/office/drawing/2014/main" val="1325057428"/>
                  </a:ext>
                </a:extLst>
              </a:tr>
              <a:tr h="370840">
                <a:tc>
                  <a:txBody>
                    <a:bodyPr/>
                    <a:lstStyle/>
                    <a:p>
                      <a:pPr algn="ctr"/>
                      <a:r>
                        <a:rPr lang="en-US" dirty="0"/>
                        <a:t>Anion Gap</a:t>
                      </a:r>
                    </a:p>
                  </a:txBody>
                  <a:tcPr/>
                </a:tc>
                <a:tc>
                  <a:txBody>
                    <a:bodyPr/>
                    <a:lstStyle/>
                    <a:p>
                      <a:pPr algn="ctr"/>
                      <a:endParaRPr lang="en-US" dirty="0"/>
                    </a:p>
                  </a:txBody>
                  <a:tcPr/>
                </a:tc>
                <a:tc>
                  <a:txBody>
                    <a:bodyPr/>
                    <a:lstStyle/>
                    <a:p>
                      <a:pPr algn="ctr"/>
                      <a:r>
                        <a:rPr lang="en-US" dirty="0"/>
                        <a:t>32</a:t>
                      </a:r>
                    </a:p>
                  </a:txBody>
                  <a:tcPr/>
                </a:tc>
                <a:tc>
                  <a:txBody>
                    <a:bodyPr/>
                    <a:lstStyle/>
                    <a:p>
                      <a:pPr algn="ctr"/>
                      <a:r>
                        <a:rPr lang="en-US" dirty="0"/>
                        <a:t>H</a:t>
                      </a:r>
                    </a:p>
                  </a:txBody>
                  <a:tcPr/>
                </a:tc>
                <a:tc>
                  <a:txBody>
                    <a:bodyPr/>
                    <a:lstStyle/>
                    <a:p>
                      <a:pPr algn="ctr"/>
                      <a:r>
                        <a:rPr lang="en-US" dirty="0"/>
                        <a:t>15-28</a:t>
                      </a:r>
                    </a:p>
                  </a:txBody>
                  <a:tcPr/>
                </a:tc>
                <a:extLst>
                  <a:ext uri="{0D108BD9-81ED-4DB2-BD59-A6C34878D82A}">
                    <a16:rowId xmlns:a16="http://schemas.microsoft.com/office/drawing/2014/main" val="1693412152"/>
                  </a:ext>
                </a:extLst>
              </a:tr>
              <a:tr h="370840">
                <a:tc>
                  <a:txBody>
                    <a:bodyPr/>
                    <a:lstStyle/>
                    <a:p>
                      <a:pPr algn="ctr"/>
                      <a:r>
                        <a:rPr lang="en-US" dirty="0"/>
                        <a:t>Total Bilirubin</a:t>
                      </a:r>
                    </a:p>
                  </a:txBody>
                  <a:tcPr/>
                </a:tc>
                <a:tc>
                  <a:txBody>
                    <a:bodyPr/>
                    <a:lstStyle/>
                    <a:p>
                      <a:pPr algn="ctr"/>
                      <a:r>
                        <a:rPr lang="en-US" dirty="0"/>
                        <a:t>mg/dL</a:t>
                      </a:r>
                    </a:p>
                  </a:txBody>
                  <a:tcPr/>
                </a:tc>
                <a:tc>
                  <a:txBody>
                    <a:bodyPr/>
                    <a:lstStyle/>
                    <a:p>
                      <a:pPr algn="ctr"/>
                      <a:r>
                        <a:rPr lang="en-US" dirty="0"/>
                        <a:t>0.7</a:t>
                      </a:r>
                    </a:p>
                  </a:txBody>
                  <a:tcPr/>
                </a:tc>
                <a:tc>
                  <a:txBody>
                    <a:bodyPr/>
                    <a:lstStyle/>
                    <a:p>
                      <a:pPr algn="ctr"/>
                      <a:r>
                        <a:rPr lang="en-US" dirty="0"/>
                        <a:t>H</a:t>
                      </a:r>
                    </a:p>
                  </a:txBody>
                  <a:tcPr/>
                </a:tc>
                <a:tc>
                  <a:txBody>
                    <a:bodyPr/>
                    <a:lstStyle/>
                    <a:p>
                      <a:pPr algn="ctr"/>
                      <a:r>
                        <a:rPr lang="en-US" dirty="0"/>
                        <a:t>0.0-0.3</a:t>
                      </a:r>
                    </a:p>
                  </a:txBody>
                  <a:tcPr/>
                </a:tc>
                <a:extLst>
                  <a:ext uri="{0D108BD9-81ED-4DB2-BD59-A6C34878D82A}">
                    <a16:rowId xmlns:a16="http://schemas.microsoft.com/office/drawing/2014/main" val="779473339"/>
                  </a:ext>
                </a:extLst>
              </a:tr>
              <a:tr h="370840">
                <a:tc>
                  <a:txBody>
                    <a:bodyPr/>
                    <a:lstStyle/>
                    <a:p>
                      <a:pPr algn="ctr"/>
                      <a:r>
                        <a:rPr lang="en-US" dirty="0"/>
                        <a:t>ALP</a:t>
                      </a:r>
                    </a:p>
                  </a:txBody>
                  <a:tcPr/>
                </a:tc>
                <a:tc>
                  <a:txBody>
                    <a:bodyPr/>
                    <a:lstStyle/>
                    <a:p>
                      <a:pPr algn="ctr"/>
                      <a:r>
                        <a:rPr lang="en-US" dirty="0"/>
                        <a:t>IU/L</a:t>
                      </a:r>
                    </a:p>
                  </a:txBody>
                  <a:tcPr/>
                </a:tc>
                <a:tc>
                  <a:txBody>
                    <a:bodyPr/>
                    <a:lstStyle/>
                    <a:p>
                      <a:pPr algn="ctr"/>
                      <a:r>
                        <a:rPr lang="en-US" dirty="0"/>
                        <a:t>239</a:t>
                      </a:r>
                    </a:p>
                  </a:txBody>
                  <a:tcPr/>
                </a:tc>
                <a:tc>
                  <a:txBody>
                    <a:bodyPr/>
                    <a:lstStyle/>
                    <a:p>
                      <a:pPr algn="ctr"/>
                      <a:r>
                        <a:rPr lang="en-US" dirty="0"/>
                        <a:t>H</a:t>
                      </a:r>
                    </a:p>
                  </a:txBody>
                  <a:tcPr/>
                </a:tc>
                <a:tc>
                  <a:txBody>
                    <a:bodyPr/>
                    <a:lstStyle/>
                    <a:p>
                      <a:pPr algn="ctr"/>
                      <a:r>
                        <a:rPr lang="en-US" dirty="0"/>
                        <a:t>8-139</a:t>
                      </a:r>
                    </a:p>
                  </a:txBody>
                  <a:tcPr/>
                </a:tc>
                <a:extLst>
                  <a:ext uri="{0D108BD9-81ED-4DB2-BD59-A6C34878D82A}">
                    <a16:rowId xmlns:a16="http://schemas.microsoft.com/office/drawing/2014/main" val="2950093737"/>
                  </a:ext>
                </a:extLst>
              </a:tr>
              <a:tr h="370840">
                <a:tc>
                  <a:txBody>
                    <a:bodyPr/>
                    <a:lstStyle/>
                    <a:p>
                      <a:pPr algn="ctr"/>
                      <a:r>
                        <a:rPr lang="en-US" dirty="0"/>
                        <a:t>GGT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IU/L</a:t>
                      </a:r>
                    </a:p>
                  </a:txBody>
                  <a:tcPr/>
                </a:tc>
                <a:tc>
                  <a:txBody>
                    <a:bodyPr/>
                    <a:lstStyle/>
                    <a:p>
                      <a:pPr algn="ctr"/>
                      <a:r>
                        <a:rPr lang="en-US" dirty="0"/>
                        <a:t>16</a:t>
                      </a:r>
                    </a:p>
                  </a:txBody>
                  <a:tcPr/>
                </a:tc>
                <a:tc>
                  <a:txBody>
                    <a:bodyPr/>
                    <a:lstStyle/>
                    <a:p>
                      <a:pPr algn="ctr"/>
                      <a:r>
                        <a:rPr lang="en-US" dirty="0"/>
                        <a:t>H</a:t>
                      </a:r>
                    </a:p>
                  </a:txBody>
                  <a:tcPr/>
                </a:tc>
                <a:tc>
                  <a:txBody>
                    <a:bodyPr/>
                    <a:lstStyle/>
                    <a:p>
                      <a:pPr algn="ctr"/>
                      <a:r>
                        <a:rPr lang="en-US" dirty="0"/>
                        <a:t>0-6</a:t>
                      </a:r>
                    </a:p>
                  </a:txBody>
                  <a:tcPr/>
                </a:tc>
                <a:extLst>
                  <a:ext uri="{0D108BD9-81ED-4DB2-BD59-A6C34878D82A}">
                    <a16:rowId xmlns:a16="http://schemas.microsoft.com/office/drawing/2014/main" val="2714963445"/>
                  </a:ext>
                </a:extLst>
              </a:tr>
              <a:tr h="370840">
                <a:tc>
                  <a:txBody>
                    <a:bodyPr/>
                    <a:lstStyle/>
                    <a:p>
                      <a:pPr algn="ctr"/>
                      <a:r>
                        <a:rPr lang="en-US" dirty="0"/>
                        <a:t>ALT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IU/L</a:t>
                      </a:r>
                    </a:p>
                  </a:txBody>
                  <a:tcPr/>
                </a:tc>
                <a:tc>
                  <a:txBody>
                    <a:bodyPr/>
                    <a:lstStyle/>
                    <a:p>
                      <a:pPr algn="ctr"/>
                      <a:r>
                        <a:rPr lang="en-US" dirty="0"/>
                        <a:t>4711</a:t>
                      </a:r>
                    </a:p>
                  </a:txBody>
                  <a:tcPr/>
                </a:tc>
                <a:tc>
                  <a:txBody>
                    <a:bodyPr/>
                    <a:lstStyle/>
                    <a:p>
                      <a:pPr algn="ctr"/>
                      <a:r>
                        <a:rPr lang="en-US" dirty="0"/>
                        <a:t>H</a:t>
                      </a:r>
                    </a:p>
                  </a:txBody>
                  <a:tcPr/>
                </a:tc>
                <a:tc>
                  <a:txBody>
                    <a:bodyPr/>
                    <a:lstStyle/>
                    <a:p>
                      <a:pPr algn="ctr"/>
                      <a:r>
                        <a:rPr lang="en-US" dirty="0"/>
                        <a:t>22-92</a:t>
                      </a:r>
                    </a:p>
                  </a:txBody>
                  <a:tcPr/>
                </a:tc>
                <a:extLst>
                  <a:ext uri="{0D108BD9-81ED-4DB2-BD59-A6C34878D82A}">
                    <a16:rowId xmlns:a16="http://schemas.microsoft.com/office/drawing/2014/main" val="1717388448"/>
                  </a:ext>
                </a:extLst>
              </a:tr>
              <a:tr h="370840">
                <a:tc>
                  <a:txBody>
                    <a:bodyPr/>
                    <a:lstStyle/>
                    <a:p>
                      <a:pPr algn="ctr"/>
                      <a:r>
                        <a:rPr lang="en-US" dirty="0"/>
                        <a:t>AST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IU/L</a:t>
                      </a:r>
                    </a:p>
                  </a:txBody>
                  <a:tcPr/>
                </a:tc>
                <a:tc>
                  <a:txBody>
                    <a:bodyPr/>
                    <a:lstStyle/>
                    <a:p>
                      <a:pPr algn="ctr"/>
                      <a:r>
                        <a:rPr lang="en-US" dirty="0"/>
                        <a:t>6502</a:t>
                      </a:r>
                    </a:p>
                  </a:txBody>
                  <a:tcPr/>
                </a:tc>
                <a:tc>
                  <a:txBody>
                    <a:bodyPr/>
                    <a:lstStyle/>
                    <a:p>
                      <a:pPr algn="ctr"/>
                      <a:r>
                        <a:rPr lang="en-US" dirty="0"/>
                        <a:t>H</a:t>
                      </a:r>
                    </a:p>
                  </a:txBody>
                  <a:tcPr/>
                </a:tc>
                <a:tc>
                  <a:txBody>
                    <a:bodyPr/>
                    <a:lstStyle/>
                    <a:p>
                      <a:pPr algn="ctr"/>
                      <a:r>
                        <a:rPr lang="en-US" dirty="0"/>
                        <a:t>16-44</a:t>
                      </a:r>
                    </a:p>
                  </a:txBody>
                  <a:tcPr/>
                </a:tc>
                <a:extLst>
                  <a:ext uri="{0D108BD9-81ED-4DB2-BD59-A6C34878D82A}">
                    <a16:rowId xmlns:a16="http://schemas.microsoft.com/office/drawing/2014/main" val="1046018486"/>
                  </a:ext>
                </a:extLst>
              </a:tr>
              <a:tr h="370840">
                <a:tc>
                  <a:txBody>
                    <a:bodyPr/>
                    <a:lstStyle/>
                    <a:p>
                      <a:pPr algn="ctr"/>
                      <a:r>
                        <a:rPr lang="en-US" dirty="0"/>
                        <a:t>Glucose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IU/L</a:t>
                      </a:r>
                    </a:p>
                  </a:txBody>
                  <a:tcPr/>
                </a:tc>
                <a:tc>
                  <a:txBody>
                    <a:bodyPr/>
                    <a:lstStyle/>
                    <a:p>
                      <a:pPr algn="ctr"/>
                      <a:r>
                        <a:rPr lang="en-US" dirty="0"/>
                        <a:t>39</a:t>
                      </a:r>
                    </a:p>
                  </a:txBody>
                  <a:tcPr/>
                </a:tc>
                <a:tc>
                  <a:txBody>
                    <a:bodyPr/>
                    <a:lstStyle/>
                    <a:p>
                      <a:pPr algn="ctr"/>
                      <a:r>
                        <a:rPr lang="en-US" dirty="0"/>
                        <a:t>L</a:t>
                      </a:r>
                    </a:p>
                  </a:txBody>
                  <a:tcPr/>
                </a:tc>
                <a:tc>
                  <a:txBody>
                    <a:bodyPr/>
                    <a:lstStyle/>
                    <a:p>
                      <a:pPr algn="ctr"/>
                      <a:r>
                        <a:rPr lang="en-US" dirty="0"/>
                        <a:t>75-117</a:t>
                      </a:r>
                    </a:p>
                  </a:txBody>
                  <a:tcPr/>
                </a:tc>
                <a:extLst>
                  <a:ext uri="{0D108BD9-81ED-4DB2-BD59-A6C34878D82A}">
                    <a16:rowId xmlns:a16="http://schemas.microsoft.com/office/drawing/2014/main" val="4153741705"/>
                  </a:ext>
                </a:extLst>
              </a:tr>
              <a:tr h="370840">
                <a:tc>
                  <a:txBody>
                    <a:bodyPr/>
                    <a:lstStyle/>
                    <a:p>
                      <a:pPr algn="ctr"/>
                      <a:r>
                        <a:rPr lang="en-US" dirty="0"/>
                        <a:t>Cholesterol</a:t>
                      </a:r>
                    </a:p>
                  </a:txBody>
                  <a:tcPr/>
                </a:tc>
                <a:tc>
                  <a:txBody>
                    <a:bodyPr/>
                    <a:lstStyle/>
                    <a:p>
                      <a:pPr algn="ctr"/>
                      <a:r>
                        <a:rPr lang="en-US" dirty="0"/>
                        <a:t>mg/dL</a:t>
                      </a:r>
                    </a:p>
                  </a:txBody>
                  <a:tcPr/>
                </a:tc>
                <a:tc>
                  <a:txBody>
                    <a:bodyPr/>
                    <a:lstStyle/>
                    <a:p>
                      <a:pPr algn="ctr"/>
                      <a:r>
                        <a:rPr lang="en-US" dirty="0"/>
                        <a:t>208</a:t>
                      </a:r>
                    </a:p>
                  </a:txBody>
                  <a:tcPr/>
                </a:tc>
                <a:tc>
                  <a:txBody>
                    <a:bodyPr/>
                    <a:lstStyle/>
                    <a:p>
                      <a:pPr algn="ctr"/>
                      <a:endParaRPr lang="en-US" dirty="0"/>
                    </a:p>
                  </a:txBody>
                  <a:tcPr/>
                </a:tc>
                <a:tc>
                  <a:txBody>
                    <a:bodyPr/>
                    <a:lstStyle/>
                    <a:p>
                      <a:pPr algn="ctr"/>
                      <a:r>
                        <a:rPr lang="en-US" dirty="0"/>
                        <a:t>143-373</a:t>
                      </a:r>
                    </a:p>
                  </a:txBody>
                  <a:tcPr/>
                </a:tc>
                <a:extLst>
                  <a:ext uri="{0D108BD9-81ED-4DB2-BD59-A6C34878D82A}">
                    <a16:rowId xmlns:a16="http://schemas.microsoft.com/office/drawing/2014/main" val="3933308783"/>
                  </a:ext>
                </a:extLst>
              </a:tr>
              <a:tr h="370840">
                <a:tc>
                  <a:txBody>
                    <a:bodyPr/>
                    <a:lstStyle/>
                    <a:p>
                      <a:pPr algn="ctr"/>
                      <a:r>
                        <a:rPr lang="en-US" dirty="0"/>
                        <a:t>Amylase</a:t>
                      </a:r>
                    </a:p>
                  </a:txBody>
                  <a:tcPr/>
                </a:tc>
                <a:tc>
                  <a:txBody>
                    <a:bodyPr/>
                    <a:lstStyle/>
                    <a:p>
                      <a:pPr algn="ctr"/>
                      <a:r>
                        <a:rPr lang="en-US" dirty="0"/>
                        <a:t>IU/L</a:t>
                      </a:r>
                    </a:p>
                  </a:txBody>
                  <a:tcPr/>
                </a:tc>
                <a:tc>
                  <a:txBody>
                    <a:bodyPr/>
                    <a:lstStyle/>
                    <a:p>
                      <a:pPr algn="ctr"/>
                      <a:r>
                        <a:rPr lang="en-US" dirty="0"/>
                        <a:t>438</a:t>
                      </a:r>
                    </a:p>
                  </a:txBody>
                  <a:tcPr/>
                </a:tc>
                <a:tc>
                  <a:txBody>
                    <a:bodyPr/>
                    <a:lstStyle/>
                    <a:p>
                      <a:pPr algn="ctr"/>
                      <a:endParaRPr lang="en-US" dirty="0"/>
                    </a:p>
                  </a:txBody>
                  <a:tcPr/>
                </a:tc>
                <a:tc>
                  <a:txBody>
                    <a:bodyPr/>
                    <a:lstStyle/>
                    <a:p>
                      <a:pPr algn="ctr"/>
                      <a:r>
                        <a:rPr lang="en-US" dirty="0"/>
                        <a:t>275-1056</a:t>
                      </a:r>
                    </a:p>
                  </a:txBody>
                  <a:tcPr/>
                </a:tc>
                <a:extLst>
                  <a:ext uri="{0D108BD9-81ED-4DB2-BD59-A6C34878D82A}">
                    <a16:rowId xmlns:a16="http://schemas.microsoft.com/office/drawing/2014/main" val="2119421944"/>
                  </a:ext>
                </a:extLst>
              </a:tr>
            </a:tbl>
          </a:graphicData>
        </a:graphic>
      </p:graphicFrame>
    </p:spTree>
    <p:extLst>
      <p:ext uri="{BB962C8B-B14F-4D97-AF65-F5344CB8AC3E}">
        <p14:creationId xmlns:p14="http://schemas.microsoft.com/office/powerpoint/2010/main" val="4304404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447CB-003B-48E9-BA89-A1A817240464}"/>
              </a:ext>
            </a:extLst>
          </p:cNvPr>
          <p:cNvSpPr>
            <a:spLocks noGrp="1"/>
          </p:cNvSpPr>
          <p:nvPr>
            <p:ph type="title"/>
          </p:nvPr>
        </p:nvSpPr>
        <p:spPr/>
        <p:txBody>
          <a:bodyPr/>
          <a:lstStyle/>
          <a:p>
            <a:r>
              <a:rPr lang="en-US" dirty="0"/>
              <a:t>Princess resources</a:t>
            </a:r>
          </a:p>
        </p:txBody>
      </p:sp>
      <p:sp>
        <p:nvSpPr>
          <p:cNvPr id="3" name="Content Placeholder 2">
            <a:extLst>
              <a:ext uri="{FF2B5EF4-FFF2-40B4-BE49-F238E27FC236}">
                <a16:creationId xmlns:a16="http://schemas.microsoft.com/office/drawing/2014/main" id="{42CE7E98-8084-497A-B483-7BCF8FABE45A}"/>
              </a:ext>
            </a:extLst>
          </p:cNvPr>
          <p:cNvSpPr>
            <a:spLocks noGrp="1"/>
          </p:cNvSpPr>
          <p:nvPr>
            <p:ph idx="1"/>
          </p:nvPr>
        </p:nvSpPr>
        <p:spPr/>
        <p:txBody>
          <a:bodyPr/>
          <a:lstStyle/>
          <a:p>
            <a:r>
              <a:rPr lang="en-US" dirty="0"/>
              <a:t>eClinpath</a:t>
            </a:r>
            <a:endParaRPr lang="en-US" dirty="0">
              <a:hlinkClick r:id="rId2">
                <a:extLst>
                  <a:ext uri="{A12FA001-AC4F-418D-AE19-62706E023703}">
                    <ahyp:hlinkClr xmlns:ahyp="http://schemas.microsoft.com/office/drawing/2018/hyperlinkcolor" val="tx"/>
                  </a:ext>
                </a:extLst>
              </a:hlinkClick>
            </a:endParaRPr>
          </a:p>
          <a:p>
            <a:pPr lvl="1"/>
            <a:r>
              <a:rPr lang="en-US" dirty="0">
                <a:hlinkClick r:id="rId2"/>
              </a:rPr>
              <a:t>Hematology Cell Morphology </a:t>
            </a:r>
            <a:endParaRPr lang="en-US" dirty="0"/>
          </a:p>
          <a:p>
            <a:pPr lvl="1"/>
            <a:r>
              <a:rPr lang="en-US" dirty="0">
                <a:hlinkClick r:id="rId3"/>
              </a:rPr>
              <a:t>Hemostasis</a:t>
            </a:r>
            <a:endParaRPr lang="en-US" dirty="0"/>
          </a:p>
          <a:p>
            <a:pPr lvl="1"/>
            <a:r>
              <a:rPr lang="en-US" dirty="0">
                <a:hlinkClick r:id="rId4"/>
              </a:rPr>
              <a:t>Liver</a:t>
            </a:r>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932471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9FD4-1E84-47F1-A097-8DA9802B6C99}"/>
              </a:ext>
            </a:extLst>
          </p:cNvPr>
          <p:cNvSpPr>
            <a:spLocks noGrp="1"/>
          </p:cNvSpPr>
          <p:nvPr>
            <p:ph type="title"/>
          </p:nvPr>
        </p:nvSpPr>
        <p:spPr/>
        <p:txBody>
          <a:bodyPr/>
          <a:lstStyle/>
          <a:p>
            <a:r>
              <a:rPr lang="en-US" dirty="0"/>
              <a:t>Princess credits</a:t>
            </a:r>
          </a:p>
        </p:txBody>
      </p:sp>
      <p:sp>
        <p:nvSpPr>
          <p:cNvPr id="3" name="Content Placeholder 2">
            <a:extLst>
              <a:ext uri="{FF2B5EF4-FFF2-40B4-BE49-F238E27FC236}">
                <a16:creationId xmlns:a16="http://schemas.microsoft.com/office/drawing/2014/main" id="{DB5287F9-187D-4126-B29C-7107869DA31D}"/>
              </a:ext>
            </a:extLst>
          </p:cNvPr>
          <p:cNvSpPr>
            <a:spLocks noGrp="1"/>
          </p:cNvSpPr>
          <p:nvPr>
            <p:ph idx="1"/>
          </p:nvPr>
        </p:nvSpPr>
        <p:spPr/>
        <p:txBody>
          <a:bodyPr/>
          <a:lstStyle/>
          <a:p>
            <a:r>
              <a:rPr lang="en-US" dirty="0"/>
              <a:t>This case was provided by Drs. Leslie Sharkey and Jed Overmann for the ASVCP chemistry case bank.</a:t>
            </a:r>
          </a:p>
        </p:txBody>
      </p:sp>
      <p:pic>
        <p:nvPicPr>
          <p:cNvPr id="4" name="Graphic 3" descr="Arrow Horizontal U turn">
            <a:hlinkClick r:id="rId2" action="ppaction://hlinksldjump"/>
            <a:extLst>
              <a:ext uri="{FF2B5EF4-FFF2-40B4-BE49-F238E27FC236}">
                <a16:creationId xmlns:a16="http://schemas.microsoft.com/office/drawing/2014/main" id="{0ECBE2E6-601E-482D-A5FB-61E3257F7A4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34663975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FD701-A135-469E-9052-5B2B446B42CD}"/>
              </a:ext>
            </a:extLst>
          </p:cNvPr>
          <p:cNvSpPr>
            <a:spLocks noGrp="1"/>
          </p:cNvSpPr>
          <p:nvPr>
            <p:ph type="title"/>
          </p:nvPr>
        </p:nvSpPr>
        <p:spPr/>
        <p:txBody>
          <a:bodyPr/>
          <a:lstStyle/>
          <a:p>
            <a:r>
              <a:rPr lang="en-US" dirty="0" err="1"/>
              <a:t>Whirley</a:t>
            </a:r>
            <a:r>
              <a:rPr lang="en-US" dirty="0"/>
              <a:t> signalment and history</a:t>
            </a:r>
            <a:br>
              <a:rPr lang="en-US" dirty="0"/>
            </a:br>
            <a:endParaRPr lang="en-US" dirty="0"/>
          </a:p>
        </p:txBody>
      </p:sp>
      <p:sp>
        <p:nvSpPr>
          <p:cNvPr id="3" name="Content Placeholder 2"/>
          <p:cNvSpPr>
            <a:spLocks noGrp="1"/>
          </p:cNvSpPr>
          <p:nvPr>
            <p:ph sz="half" idx="1"/>
          </p:nvPr>
        </p:nvSpPr>
        <p:spPr/>
        <p:txBody>
          <a:bodyPr>
            <a:normAutofit fontScale="92500" lnSpcReduction="20000"/>
          </a:bodyPr>
          <a:lstStyle/>
          <a:p>
            <a:pPr>
              <a:lnSpc>
                <a:spcPct val="100000"/>
              </a:lnSpc>
            </a:pPr>
            <a:r>
              <a:rPr lang="en-US" dirty="0" err="1"/>
              <a:t>Whirley</a:t>
            </a:r>
            <a:r>
              <a:rPr lang="en-US" dirty="0"/>
              <a:t>, 14 mo M/N DSH </a:t>
            </a:r>
          </a:p>
          <a:p>
            <a:pPr>
              <a:lnSpc>
                <a:spcPct val="100000"/>
              </a:lnSpc>
            </a:pPr>
            <a:r>
              <a:rPr lang="en-US" dirty="0"/>
              <a:t>7 day history of lethargy, anorexia, and fever</a:t>
            </a:r>
          </a:p>
          <a:p>
            <a:pPr>
              <a:lnSpc>
                <a:spcPct val="100000"/>
              </a:lnSpc>
            </a:pPr>
            <a:r>
              <a:rPr lang="en-US" dirty="0"/>
              <a:t>Access to outdoors with a history of tick exposure</a:t>
            </a:r>
          </a:p>
          <a:p>
            <a:pPr>
              <a:lnSpc>
                <a:spcPct val="100000"/>
              </a:lnSpc>
            </a:pPr>
            <a:r>
              <a:rPr lang="en-US" dirty="0"/>
              <a:t>Treated with </a:t>
            </a:r>
            <a:r>
              <a:rPr lang="en-US" dirty="0" err="1"/>
              <a:t>Clavamox</a:t>
            </a:r>
            <a:r>
              <a:rPr lang="en-US" dirty="0"/>
              <a:t> and </a:t>
            </a:r>
            <a:r>
              <a:rPr lang="en-US" dirty="0" err="1"/>
              <a:t>Drontal</a:t>
            </a:r>
            <a:r>
              <a:rPr lang="en-US" dirty="0"/>
              <a:t> with no response</a:t>
            </a:r>
          </a:p>
          <a:p>
            <a:pPr>
              <a:lnSpc>
                <a:spcPct val="100000"/>
              </a:lnSpc>
            </a:pPr>
            <a:r>
              <a:rPr lang="en-US" dirty="0"/>
              <a:t>On presentation, </a:t>
            </a:r>
            <a:r>
              <a:rPr lang="en-US" dirty="0" err="1"/>
              <a:t>Whirley</a:t>
            </a:r>
            <a:r>
              <a:rPr lang="en-US" dirty="0"/>
              <a:t> was ADR, febrile, dyspneic, had icteric mucous membranes, and decreased mentation.</a:t>
            </a:r>
          </a:p>
        </p:txBody>
      </p:sp>
      <p:pic>
        <p:nvPicPr>
          <p:cNvPr id="7" name="Content Placeholder 6" descr="This is an image showing a cat with very icteric gingiva.">
            <a:extLst>
              <a:ext uri="{FF2B5EF4-FFF2-40B4-BE49-F238E27FC236}">
                <a16:creationId xmlns:a16="http://schemas.microsoft.com/office/drawing/2014/main" id="{EB241DDF-5339-4C93-8B8C-DC8E12B450AD}"/>
              </a:ext>
            </a:extLst>
          </p:cNvPr>
          <p:cNvPicPr>
            <a:picLocks noGrp="1" noChangeAspect="1" noChangeArrowheads="1"/>
          </p:cNvPicPr>
          <p:nvPr>
            <p:ph sz="half" idx="2"/>
          </p:nvPr>
        </p:nvPicPr>
        <p:blipFill>
          <a:blip r:embed="rId3" cstate="print">
            <a:extLst>
              <a:ext uri="{28A0092B-C50C-407E-A947-70E740481C1C}">
                <a14:useLocalDpi xmlns:a14="http://schemas.microsoft.com/office/drawing/2010/main"/>
              </a:ext>
            </a:extLst>
          </a:blip>
          <a:srcRect/>
          <a:stretch>
            <a:fillRect/>
          </a:stretch>
        </p:blipFill>
        <p:spPr bwMode="auto">
          <a:xfrm>
            <a:off x="7150331" y="2532019"/>
            <a:ext cx="3225338" cy="2938549"/>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44075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a:xfrm>
            <a:off x="574575" y="407656"/>
            <a:ext cx="10515600" cy="676866"/>
          </a:xfrm>
        </p:spPr>
        <p:txBody>
          <a:bodyPr>
            <a:normAutofit/>
          </a:bodyPr>
          <a:lstStyle/>
          <a:p>
            <a:r>
              <a:rPr lang="en-US" sz="3600" dirty="0" err="1"/>
              <a:t>Whirley</a:t>
            </a:r>
            <a:r>
              <a:rPr lang="en-US" sz="3600" dirty="0"/>
              <a:t> Complete Blood Count</a:t>
            </a:r>
          </a:p>
        </p:txBody>
      </p:sp>
      <p:graphicFrame>
        <p:nvGraphicFramePr>
          <p:cNvPr id="5" name="Content Placeholder 3">
            <a:extLst>
              <a:ext uri="{FF2B5EF4-FFF2-40B4-BE49-F238E27FC236}">
                <a16:creationId xmlns:a16="http://schemas.microsoft.com/office/drawing/2014/main" id="{35ACFBD0-38C5-4925-97A4-512050C53389}"/>
              </a:ext>
            </a:extLst>
          </p:cNvPr>
          <p:cNvGraphicFramePr>
            <a:graphicFrameLocks/>
          </p:cNvGraphicFramePr>
          <p:nvPr>
            <p:extLst>
              <p:ext uri="{D42A27DB-BD31-4B8C-83A1-F6EECF244321}">
                <p14:modId xmlns:p14="http://schemas.microsoft.com/office/powerpoint/2010/main" val="2764497872"/>
              </p:ext>
            </p:extLst>
          </p:nvPr>
        </p:nvGraphicFramePr>
        <p:xfrm>
          <a:off x="1101825" y="1084522"/>
          <a:ext cx="9988350" cy="4785100"/>
        </p:xfrm>
        <a:graphic>
          <a:graphicData uri="http://schemas.openxmlformats.org/drawingml/2006/table">
            <a:tbl>
              <a:tblPr firstRow="1" bandRow="1">
                <a:tableStyleId>{5C22544A-7EE6-4342-B048-85BDC9FD1C3A}</a:tableStyleId>
              </a:tblPr>
              <a:tblGrid>
                <a:gridCol w="1997670">
                  <a:extLst>
                    <a:ext uri="{9D8B030D-6E8A-4147-A177-3AD203B41FA5}">
                      <a16:colId xmlns:a16="http://schemas.microsoft.com/office/drawing/2014/main" val="2890971864"/>
                    </a:ext>
                  </a:extLst>
                </a:gridCol>
                <a:gridCol w="1997670">
                  <a:extLst>
                    <a:ext uri="{9D8B030D-6E8A-4147-A177-3AD203B41FA5}">
                      <a16:colId xmlns:a16="http://schemas.microsoft.com/office/drawing/2014/main" val="1270593963"/>
                    </a:ext>
                  </a:extLst>
                </a:gridCol>
                <a:gridCol w="1997670">
                  <a:extLst>
                    <a:ext uri="{9D8B030D-6E8A-4147-A177-3AD203B41FA5}">
                      <a16:colId xmlns:a16="http://schemas.microsoft.com/office/drawing/2014/main" val="2414772642"/>
                    </a:ext>
                  </a:extLst>
                </a:gridCol>
                <a:gridCol w="1997670">
                  <a:extLst>
                    <a:ext uri="{9D8B030D-6E8A-4147-A177-3AD203B41FA5}">
                      <a16:colId xmlns:a16="http://schemas.microsoft.com/office/drawing/2014/main" val="2978563892"/>
                    </a:ext>
                  </a:extLst>
                </a:gridCol>
                <a:gridCol w="1997670">
                  <a:extLst>
                    <a:ext uri="{9D8B030D-6E8A-4147-A177-3AD203B41FA5}">
                      <a16:colId xmlns:a16="http://schemas.microsoft.com/office/drawing/2014/main" val="3187576434"/>
                    </a:ext>
                  </a:extLst>
                </a:gridCol>
              </a:tblGrid>
              <a:tr h="384746">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79475">
                <a:tc>
                  <a:txBody>
                    <a:bodyPr/>
                    <a:lstStyle/>
                    <a:p>
                      <a:pPr algn="ctr" fontAlgn="ctr"/>
                      <a:r>
                        <a:rPr lang="en-US" sz="1800" b="0" i="0" u="none" strike="noStrike">
                          <a:solidFill>
                            <a:srgbClr val="000000"/>
                          </a:solidFill>
                          <a:effectLst/>
                          <a:latin typeface="Calibri" panose="020F0502020204030204" pitchFamily="34" charset="0"/>
                        </a:rPr>
                        <a:t>RBC</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x 10^6/µl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5.2</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6.00 – 10.00</a:t>
                      </a:r>
                    </a:p>
                  </a:txBody>
                  <a:tcPr marL="9525" marR="9525" marT="9525" marB="0" anchor="ctr"/>
                </a:tc>
                <a:extLst>
                  <a:ext uri="{0D108BD9-81ED-4DB2-BD59-A6C34878D82A}">
                    <a16:rowId xmlns:a16="http://schemas.microsoft.com/office/drawing/2014/main" val="1325057428"/>
                  </a:ext>
                </a:extLst>
              </a:tr>
              <a:tr h="384746">
                <a:tc>
                  <a:txBody>
                    <a:bodyPr/>
                    <a:lstStyle/>
                    <a:p>
                      <a:pPr algn="ctr" fontAlgn="ctr"/>
                      <a:r>
                        <a:rPr lang="en-US" sz="1800" b="0" i="0" u="none" strike="noStrike">
                          <a:solidFill>
                            <a:srgbClr val="000000"/>
                          </a:solidFill>
                          <a:effectLst/>
                          <a:latin typeface="Calibri" panose="020F0502020204030204" pitchFamily="34" charset="0"/>
                        </a:rPr>
                        <a:t>HGB</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7.6</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9.5-15.0</a:t>
                      </a:r>
                    </a:p>
                  </a:txBody>
                  <a:tcPr marL="9525" marR="9525" marT="9525" marB="0" anchor="ctr"/>
                </a:tc>
                <a:extLst>
                  <a:ext uri="{0D108BD9-81ED-4DB2-BD59-A6C34878D82A}">
                    <a16:rowId xmlns:a16="http://schemas.microsoft.com/office/drawing/2014/main" val="1693412152"/>
                  </a:ext>
                </a:extLst>
              </a:tr>
              <a:tr h="384746">
                <a:tc>
                  <a:txBody>
                    <a:bodyPr/>
                    <a:lstStyle/>
                    <a:p>
                      <a:pPr algn="ctr" fontAlgn="ctr"/>
                      <a:r>
                        <a:rPr lang="en-US" sz="1800" b="0" i="0" u="none" strike="noStrike">
                          <a:solidFill>
                            <a:srgbClr val="000000"/>
                          </a:solidFill>
                          <a:effectLst/>
                          <a:latin typeface="Calibri" panose="020F0502020204030204" pitchFamily="34" charset="0"/>
                        </a:rPr>
                        <a:t>HCT</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21.4</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29.0-45.0</a:t>
                      </a:r>
                    </a:p>
                  </a:txBody>
                  <a:tcPr marL="9525" marR="9525" marT="9525" marB="0" anchor="ctr"/>
                </a:tc>
                <a:extLst>
                  <a:ext uri="{0D108BD9-81ED-4DB2-BD59-A6C34878D82A}">
                    <a16:rowId xmlns:a16="http://schemas.microsoft.com/office/drawing/2014/main" val="779473339"/>
                  </a:ext>
                </a:extLst>
              </a:tr>
              <a:tr h="384746">
                <a:tc>
                  <a:txBody>
                    <a:bodyPr/>
                    <a:lstStyle/>
                    <a:p>
                      <a:pPr algn="ctr" fontAlgn="ctr"/>
                      <a:r>
                        <a:rPr lang="en-US" sz="1800" b="0" i="0" u="none" strike="noStrike">
                          <a:solidFill>
                            <a:srgbClr val="000000"/>
                          </a:solidFill>
                          <a:effectLst/>
                          <a:latin typeface="Calibri" panose="020F0502020204030204" pitchFamily="34" charset="0"/>
                        </a:rPr>
                        <a:t>MCV</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fl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41.1</a:t>
                      </a:r>
                    </a:p>
                  </a:txBody>
                  <a:tcPr marL="9525" marR="9525" marT="9525" marB="0" anchor="ctr"/>
                </a:tc>
                <a:tc>
                  <a:txBody>
                    <a:bodyPr/>
                    <a:lstStyle/>
                    <a:p>
                      <a:pPr algn="ctr" fontAlgn="ctr"/>
                      <a:endParaRPr lang="en-US" sz="1800" b="0" i="0" u="none" strike="noStrike" dirty="0">
                        <a:solidFill>
                          <a:schemeClr val="tx1"/>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41.0-58.0</a:t>
                      </a:r>
                    </a:p>
                  </a:txBody>
                  <a:tcPr marL="9525" marR="9525" marT="9525" marB="0" anchor="ctr"/>
                </a:tc>
                <a:extLst>
                  <a:ext uri="{0D108BD9-81ED-4DB2-BD59-A6C34878D82A}">
                    <a16:rowId xmlns:a16="http://schemas.microsoft.com/office/drawing/2014/main" val="3896996884"/>
                  </a:ext>
                </a:extLst>
              </a:tr>
              <a:tr h="384746">
                <a:tc>
                  <a:txBody>
                    <a:bodyPr/>
                    <a:lstStyle/>
                    <a:p>
                      <a:pPr algn="ctr" fontAlgn="ctr"/>
                      <a:r>
                        <a:rPr lang="en-US" sz="1800" b="0" i="0" u="none" strike="noStrike">
                          <a:solidFill>
                            <a:srgbClr val="000000"/>
                          </a:solidFill>
                          <a:effectLst/>
                          <a:latin typeface="Calibri" panose="020F0502020204030204" pitchFamily="34" charset="0"/>
                        </a:rPr>
                        <a:t>MCH</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pg</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17.1</a:t>
                      </a:r>
                    </a:p>
                  </a:txBody>
                  <a:tcPr marL="9525" marR="9525" marT="9525" marB="0" anchor="ctr"/>
                </a:tc>
                <a:tc>
                  <a:txBody>
                    <a:bodyPr/>
                    <a:lstStyle/>
                    <a:p>
                      <a:pPr algn="ctr" fontAlgn="ctr"/>
                      <a:endParaRPr lang="en-US" sz="1800" b="0" i="0" u="none" strike="noStrike" dirty="0">
                        <a:solidFill>
                          <a:schemeClr val="tx1"/>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11.0-17.5</a:t>
                      </a:r>
                    </a:p>
                  </a:txBody>
                  <a:tcPr marL="9525" marR="9525" marT="9525" marB="0" anchor="ctr"/>
                </a:tc>
                <a:extLst>
                  <a:ext uri="{0D108BD9-81ED-4DB2-BD59-A6C34878D82A}">
                    <a16:rowId xmlns:a16="http://schemas.microsoft.com/office/drawing/2014/main" val="602912417"/>
                  </a:ext>
                </a:extLst>
              </a:tr>
              <a:tr h="384746">
                <a:tc>
                  <a:txBody>
                    <a:bodyPr/>
                    <a:lstStyle/>
                    <a:p>
                      <a:pPr algn="ctr" fontAlgn="ctr"/>
                      <a:r>
                        <a:rPr lang="en-US" sz="1800" b="0" i="0" u="none" strike="noStrike" dirty="0">
                          <a:solidFill>
                            <a:srgbClr val="000000"/>
                          </a:solidFill>
                          <a:effectLst/>
                          <a:latin typeface="Calibri" panose="020F0502020204030204" pitchFamily="34" charset="0"/>
                        </a:rPr>
                        <a:t>MCHC</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35.2</a:t>
                      </a:r>
                    </a:p>
                  </a:txBody>
                  <a:tcPr marL="9525" marR="9525" marT="9525" marB="0" anchor="ctr"/>
                </a:tc>
                <a:tc>
                  <a:txBody>
                    <a:bodyPr/>
                    <a:lstStyle/>
                    <a:p>
                      <a:pPr algn="ctr" fontAlgn="ctr"/>
                      <a:endParaRPr lang="en-US" sz="1800" b="0" i="0" u="none" strike="noStrike" dirty="0">
                        <a:solidFill>
                          <a:schemeClr val="tx1"/>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29.0-36.0</a:t>
                      </a:r>
                    </a:p>
                  </a:txBody>
                  <a:tcPr marL="9525" marR="9525" marT="9525" marB="0" anchor="ctr"/>
                </a:tc>
                <a:extLst>
                  <a:ext uri="{0D108BD9-81ED-4DB2-BD59-A6C34878D82A}">
                    <a16:rowId xmlns:a16="http://schemas.microsoft.com/office/drawing/2014/main" val="1058716474"/>
                  </a:ext>
                </a:extLst>
              </a:tr>
              <a:tr h="384746">
                <a:tc>
                  <a:txBody>
                    <a:bodyPr/>
                    <a:lstStyle/>
                    <a:p>
                      <a:pPr algn="ctr" fontAlgn="ctr"/>
                      <a:r>
                        <a:rPr lang="en-US" sz="1800" b="0" i="0" u="none" strike="noStrike" dirty="0">
                          <a:solidFill>
                            <a:srgbClr val="000000"/>
                          </a:solidFill>
                          <a:effectLst/>
                          <a:latin typeface="Calibri" panose="020F0502020204030204" pitchFamily="34" charset="0"/>
                        </a:rPr>
                        <a:t>Reticulocyte</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0.2</a:t>
                      </a:r>
                    </a:p>
                  </a:txBody>
                  <a:tcPr marL="9525" marR="9525" marT="9525" marB="0" anchor="ctr"/>
                </a:tc>
                <a:tc>
                  <a:txBody>
                    <a:bodyPr/>
                    <a:lstStyle/>
                    <a:p>
                      <a:pPr algn="ctr" fontAlgn="ct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0.00-0.60</a:t>
                      </a:r>
                    </a:p>
                  </a:txBody>
                  <a:tcPr marL="9525" marR="9525" marT="9525" marB="0" anchor="ctr"/>
                </a:tc>
                <a:extLst>
                  <a:ext uri="{0D108BD9-81ED-4DB2-BD59-A6C34878D82A}">
                    <a16:rowId xmlns:a16="http://schemas.microsoft.com/office/drawing/2014/main" val="3030409427"/>
                  </a:ext>
                </a:extLst>
              </a:tr>
              <a:tr h="384746">
                <a:tc>
                  <a:txBody>
                    <a:bodyPr/>
                    <a:lstStyle/>
                    <a:p>
                      <a:pPr algn="ctr" fontAlgn="ctr"/>
                      <a:r>
                        <a:rPr lang="en-US" sz="1800" b="0" i="0" u="none" strike="noStrike" dirty="0">
                          <a:solidFill>
                            <a:srgbClr val="000000"/>
                          </a:solidFill>
                          <a:effectLst/>
                          <a:latin typeface="Calibri" panose="020F0502020204030204" pitchFamily="34" charset="0"/>
                        </a:rPr>
                        <a:t>Absolute reticulocyte</a:t>
                      </a:r>
                    </a:p>
                  </a:txBody>
                  <a:tcPr marL="9525" marR="9525" marT="9525"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6.4</a:t>
                      </a:r>
                    </a:p>
                  </a:txBody>
                  <a:tcPr marL="9525" marR="9525" marT="9525" marB="0" anchor="ctr"/>
                </a:tc>
                <a:tc>
                  <a:txBody>
                    <a:bodyPr/>
                    <a:lstStyle/>
                    <a:p>
                      <a:pPr algn="ctr" fontAlgn="ct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6-52.9</a:t>
                      </a:r>
                    </a:p>
                  </a:txBody>
                  <a:tcPr marL="9525" marR="9525" marT="9525" marB="0" anchor="ctr"/>
                </a:tc>
                <a:extLst>
                  <a:ext uri="{0D108BD9-81ED-4DB2-BD59-A6C34878D82A}">
                    <a16:rowId xmlns:a16="http://schemas.microsoft.com/office/drawing/2014/main" val="1396992690"/>
                  </a:ext>
                </a:extLst>
              </a:tr>
              <a:tr h="384746">
                <a:tc>
                  <a:txBody>
                    <a:bodyPr/>
                    <a:lstStyle/>
                    <a:p>
                      <a:pPr algn="ctr" fontAlgn="ctr"/>
                      <a:r>
                        <a:rPr lang="en-US" sz="1800" b="0" i="0" u="none" strike="noStrike" dirty="0">
                          <a:solidFill>
                            <a:srgbClr val="000000"/>
                          </a:solidFill>
                          <a:effectLst/>
                          <a:latin typeface="Calibri" panose="020F0502020204030204" pitchFamily="34" charset="0"/>
                        </a:rPr>
                        <a:t>Platelets</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27</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170-600</a:t>
                      </a:r>
                    </a:p>
                  </a:txBody>
                  <a:tcPr marL="9525" marR="9525" marT="9525" marB="0" anchor="ctr"/>
                </a:tc>
                <a:extLst>
                  <a:ext uri="{0D108BD9-81ED-4DB2-BD59-A6C34878D82A}">
                    <a16:rowId xmlns:a16="http://schemas.microsoft.com/office/drawing/2014/main" val="1292965487"/>
                  </a:ext>
                </a:extLst>
              </a:tr>
              <a:tr h="384746">
                <a:tc>
                  <a:txBody>
                    <a:bodyPr/>
                    <a:lstStyle/>
                    <a:p>
                      <a:pPr algn="ctr" fontAlgn="b"/>
                      <a:r>
                        <a:rPr lang="en-US" sz="1800" b="0" i="0" u="none" strike="noStrike" dirty="0">
                          <a:solidFill>
                            <a:srgbClr val="000000"/>
                          </a:solidFill>
                          <a:effectLst/>
                          <a:latin typeface="Calibri" panose="020F0502020204030204" pitchFamily="34" charset="0"/>
                        </a:rPr>
                        <a:t>Platelet Estimate</a:t>
                      </a:r>
                    </a:p>
                  </a:txBody>
                  <a:tcPr marL="9525" marR="9525" marT="9525" marB="0" anchor="b"/>
                </a:tc>
                <a:tc gridSpan="4">
                  <a:txBody>
                    <a:bodyPr/>
                    <a:lstStyle/>
                    <a:p>
                      <a:pPr algn="l" fontAlgn="b"/>
                      <a:r>
                        <a:rPr lang="en-US" sz="1800" b="0" i="0" u="none" strike="noStrike" dirty="0">
                          <a:solidFill>
                            <a:srgbClr val="000000"/>
                          </a:solidFill>
                          <a:effectLst/>
                          <a:latin typeface="Calibri" panose="020F0502020204030204" pitchFamily="34" charset="0"/>
                        </a:rPr>
                        <a:t>Platelets</a:t>
                      </a:r>
                      <a:r>
                        <a:rPr lang="en-US" sz="1800" b="0" i="0" u="none" strike="noStrike" baseline="0" dirty="0">
                          <a:solidFill>
                            <a:srgbClr val="000000"/>
                          </a:solidFill>
                          <a:effectLst/>
                          <a:latin typeface="Calibri" panose="020F0502020204030204" pitchFamily="34" charset="0"/>
                        </a:rPr>
                        <a:t> appear moderately decreased, The analyzer platelet count may be falsely lowered due to platelet clumping .</a:t>
                      </a:r>
                      <a:endParaRPr lang="en-US" sz="18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ctr" fontAlgn="b"/>
                      <a:endParaRPr lang="en-US" sz="18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ctr" fontAlgn="b"/>
                      <a:endParaRPr lang="en-US" sz="18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ctr" fontAlgn="b"/>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210443130"/>
                  </a:ext>
                </a:extLst>
              </a:tr>
              <a:tr h="384746">
                <a:tc>
                  <a:txBody>
                    <a:bodyPr/>
                    <a:lstStyle/>
                    <a:p>
                      <a:pPr algn="ctr" fontAlgn="b"/>
                      <a:r>
                        <a:rPr lang="en-US" sz="1800" b="0" i="0" u="none" strike="noStrike" dirty="0">
                          <a:solidFill>
                            <a:srgbClr val="000000"/>
                          </a:solidFill>
                          <a:effectLst/>
                          <a:latin typeface="Calibri" panose="020F0502020204030204" pitchFamily="34" charset="0"/>
                        </a:rPr>
                        <a:t>RBC Morphology</a:t>
                      </a:r>
                    </a:p>
                  </a:txBody>
                  <a:tcPr marL="9525" marR="9525" marT="9525" marB="0" anchor="b"/>
                </a:tc>
                <a:tc gridSpan="4">
                  <a:txBody>
                    <a:bodyPr/>
                    <a:lstStyle/>
                    <a:p>
                      <a:pPr algn="l" fontAlgn="b"/>
                      <a:r>
                        <a:rPr lang="en-US" sz="1800" b="0" i="0" u="none" strike="noStrike" dirty="0">
                          <a:solidFill>
                            <a:srgbClr val="000000"/>
                          </a:solidFill>
                          <a:effectLst/>
                          <a:latin typeface="Calibri" panose="020F0502020204030204" pitchFamily="34" charset="0"/>
                        </a:rPr>
                        <a:t>SLIGHT ANISOCYTOSIS</a:t>
                      </a:r>
                    </a:p>
                  </a:txBody>
                  <a:tcPr marL="9525" marR="9525" marT="9525" marB="0" anchor="b"/>
                </a:tc>
                <a:tc hMerge="1">
                  <a:txBody>
                    <a:bodyPr/>
                    <a:lstStyle/>
                    <a:p>
                      <a:pPr algn="ctr" fontAlgn="b"/>
                      <a:endParaRPr lang="en-US" sz="18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ctr" fontAlgn="b"/>
                      <a:endParaRPr lang="en-US" sz="18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ctr" fontAlgn="b"/>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851516115"/>
                  </a:ext>
                </a:extLst>
              </a:tr>
            </a:tbl>
          </a:graphicData>
        </a:graphic>
      </p:graphicFrame>
    </p:spTree>
    <p:extLst>
      <p:ext uri="{BB962C8B-B14F-4D97-AF65-F5344CB8AC3E}">
        <p14:creationId xmlns:p14="http://schemas.microsoft.com/office/powerpoint/2010/main" val="33444962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a:xfrm>
            <a:off x="574575" y="280065"/>
            <a:ext cx="10515600" cy="761926"/>
          </a:xfrm>
        </p:spPr>
        <p:txBody>
          <a:bodyPr>
            <a:normAutofit/>
          </a:bodyPr>
          <a:lstStyle/>
          <a:p>
            <a:r>
              <a:rPr lang="en-US" sz="3600" dirty="0"/>
              <a:t>Whirley Complete Blood Count continued</a:t>
            </a:r>
          </a:p>
        </p:txBody>
      </p:sp>
      <p:graphicFrame>
        <p:nvGraphicFramePr>
          <p:cNvPr id="5" name="Content Placeholder 3">
            <a:extLst>
              <a:ext uri="{FF2B5EF4-FFF2-40B4-BE49-F238E27FC236}">
                <a16:creationId xmlns:a16="http://schemas.microsoft.com/office/drawing/2014/main" id="{35ACFBD0-38C5-4925-97A4-512050C53389}"/>
              </a:ext>
            </a:extLst>
          </p:cNvPr>
          <p:cNvGraphicFramePr>
            <a:graphicFrameLocks/>
          </p:cNvGraphicFramePr>
          <p:nvPr>
            <p:extLst>
              <p:ext uri="{D42A27DB-BD31-4B8C-83A1-F6EECF244321}">
                <p14:modId xmlns:p14="http://schemas.microsoft.com/office/powerpoint/2010/main" val="1835505233"/>
              </p:ext>
            </p:extLst>
          </p:nvPr>
        </p:nvGraphicFramePr>
        <p:xfrm>
          <a:off x="1101825" y="1374449"/>
          <a:ext cx="9988350" cy="4790909"/>
        </p:xfrm>
        <a:graphic>
          <a:graphicData uri="http://schemas.openxmlformats.org/drawingml/2006/table">
            <a:tbl>
              <a:tblPr firstRow="1" bandRow="1">
                <a:tableStyleId>{5C22544A-7EE6-4342-B048-85BDC9FD1C3A}</a:tableStyleId>
              </a:tblPr>
              <a:tblGrid>
                <a:gridCol w="1997670">
                  <a:extLst>
                    <a:ext uri="{9D8B030D-6E8A-4147-A177-3AD203B41FA5}">
                      <a16:colId xmlns:a16="http://schemas.microsoft.com/office/drawing/2014/main" val="2890971864"/>
                    </a:ext>
                  </a:extLst>
                </a:gridCol>
                <a:gridCol w="1997670">
                  <a:extLst>
                    <a:ext uri="{9D8B030D-6E8A-4147-A177-3AD203B41FA5}">
                      <a16:colId xmlns:a16="http://schemas.microsoft.com/office/drawing/2014/main" val="1270593963"/>
                    </a:ext>
                  </a:extLst>
                </a:gridCol>
                <a:gridCol w="1997670">
                  <a:extLst>
                    <a:ext uri="{9D8B030D-6E8A-4147-A177-3AD203B41FA5}">
                      <a16:colId xmlns:a16="http://schemas.microsoft.com/office/drawing/2014/main" val="2414772642"/>
                    </a:ext>
                  </a:extLst>
                </a:gridCol>
                <a:gridCol w="1997670">
                  <a:extLst>
                    <a:ext uri="{9D8B030D-6E8A-4147-A177-3AD203B41FA5}">
                      <a16:colId xmlns:a16="http://schemas.microsoft.com/office/drawing/2014/main" val="2978563892"/>
                    </a:ext>
                  </a:extLst>
                </a:gridCol>
                <a:gridCol w="1997670">
                  <a:extLst>
                    <a:ext uri="{9D8B030D-6E8A-4147-A177-3AD203B41FA5}">
                      <a16:colId xmlns:a16="http://schemas.microsoft.com/office/drawing/2014/main" val="3187576434"/>
                    </a:ext>
                  </a:extLst>
                </a:gridCol>
              </a:tblGrid>
              <a:tr h="390555">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79475">
                <a:tc>
                  <a:txBody>
                    <a:bodyPr/>
                    <a:lstStyle/>
                    <a:p>
                      <a:pPr algn="ctr" fontAlgn="ctr"/>
                      <a:r>
                        <a:rPr lang="en-US" sz="1800" b="0" i="0" u="none" strike="noStrike">
                          <a:solidFill>
                            <a:srgbClr val="000000"/>
                          </a:solidFill>
                          <a:effectLst/>
                          <a:latin typeface="Calibri" panose="020F0502020204030204" pitchFamily="34" charset="0"/>
                        </a:rPr>
                        <a:t>WBC</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1.5</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4.200 – 15.600</a:t>
                      </a:r>
                    </a:p>
                  </a:txBody>
                  <a:tcPr marL="9525" marR="9525" marT="9525" marB="0" anchor="ctr"/>
                </a:tc>
                <a:extLst>
                  <a:ext uri="{0D108BD9-81ED-4DB2-BD59-A6C34878D82A}">
                    <a16:rowId xmlns:a16="http://schemas.microsoft.com/office/drawing/2014/main" val="1325057428"/>
                  </a:ext>
                </a:extLst>
              </a:tr>
              <a:tr h="384746">
                <a:tc>
                  <a:txBody>
                    <a:bodyPr/>
                    <a:lstStyle/>
                    <a:p>
                      <a:pPr algn="ctr" fontAlgn="ctr"/>
                      <a:r>
                        <a:rPr lang="en-US" sz="1800" b="0" i="0" u="none" strike="noStrike">
                          <a:solidFill>
                            <a:srgbClr val="000000"/>
                          </a:solidFill>
                          <a:effectLst/>
                          <a:latin typeface="Calibri" panose="020F0502020204030204" pitchFamily="34" charset="0"/>
                        </a:rPr>
                        <a:t>Segmented Neutrophils</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0.540</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2.500 - 12.500</a:t>
                      </a:r>
                    </a:p>
                  </a:txBody>
                  <a:tcPr marL="9525" marR="9525" marT="9525" marB="0" anchor="ctr"/>
                </a:tc>
                <a:extLst>
                  <a:ext uri="{0D108BD9-81ED-4DB2-BD59-A6C34878D82A}">
                    <a16:rowId xmlns:a16="http://schemas.microsoft.com/office/drawing/2014/main" val="1693412152"/>
                  </a:ext>
                </a:extLst>
              </a:tr>
              <a:tr h="384746">
                <a:tc>
                  <a:txBody>
                    <a:bodyPr/>
                    <a:lstStyle/>
                    <a:p>
                      <a:pPr algn="ctr" fontAlgn="ctr"/>
                      <a:r>
                        <a:rPr lang="en-US" sz="1800" b="0" i="0" u="none" strike="noStrike">
                          <a:solidFill>
                            <a:srgbClr val="000000"/>
                          </a:solidFill>
                          <a:effectLst/>
                          <a:latin typeface="Calibri" panose="020F0502020204030204" pitchFamily="34" charset="0"/>
                        </a:rPr>
                        <a:t>Band Neutrophils</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0</a:t>
                      </a:r>
                    </a:p>
                  </a:txBody>
                  <a:tcPr marL="9525" marR="9525" marT="9525" marB="0" anchor="ctr"/>
                </a:tc>
                <a:tc>
                  <a:txBody>
                    <a:bodyPr/>
                    <a:lstStyle/>
                    <a:p>
                      <a:pPr algn="ctr" fontAlgn="ctr"/>
                      <a:endParaRPr lang="en-US" sz="1800" b="0" i="0" u="none" strike="noStrike" dirty="0">
                        <a:solidFill>
                          <a:schemeClr val="tx1"/>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0.000 - 0.300</a:t>
                      </a:r>
                    </a:p>
                  </a:txBody>
                  <a:tcPr marL="9525" marR="9525" marT="9525" marB="0" anchor="ctr"/>
                </a:tc>
                <a:extLst>
                  <a:ext uri="{0D108BD9-81ED-4DB2-BD59-A6C34878D82A}">
                    <a16:rowId xmlns:a16="http://schemas.microsoft.com/office/drawing/2014/main" val="779473339"/>
                  </a:ext>
                </a:extLst>
              </a:tr>
              <a:tr h="384746">
                <a:tc>
                  <a:txBody>
                    <a:bodyPr/>
                    <a:lstStyle/>
                    <a:p>
                      <a:pPr algn="ctr" fontAlgn="ctr"/>
                      <a:r>
                        <a:rPr lang="en-US" sz="1800" b="0" i="0" u="none" strike="noStrike">
                          <a:solidFill>
                            <a:srgbClr val="000000"/>
                          </a:solidFill>
                          <a:effectLst/>
                          <a:latin typeface="Calibri" panose="020F0502020204030204" pitchFamily="34" charset="0"/>
                        </a:rPr>
                        <a:t>Lymphocytes</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0.600</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1.500 – 7.000</a:t>
                      </a:r>
                    </a:p>
                  </a:txBody>
                  <a:tcPr marL="9525" marR="9525" marT="9525" marB="0" anchor="ctr"/>
                </a:tc>
                <a:extLst>
                  <a:ext uri="{0D108BD9-81ED-4DB2-BD59-A6C34878D82A}">
                    <a16:rowId xmlns:a16="http://schemas.microsoft.com/office/drawing/2014/main" val="3896996884"/>
                  </a:ext>
                </a:extLst>
              </a:tr>
              <a:tr h="384746">
                <a:tc>
                  <a:txBody>
                    <a:bodyPr/>
                    <a:lstStyle/>
                    <a:p>
                      <a:pPr algn="ctr" fontAlgn="ctr"/>
                      <a:r>
                        <a:rPr lang="en-US" sz="1800" b="0" i="0" u="none" strike="noStrike">
                          <a:solidFill>
                            <a:srgbClr val="000000"/>
                          </a:solidFill>
                          <a:effectLst/>
                          <a:latin typeface="Calibri" panose="020F0502020204030204" pitchFamily="34" charset="0"/>
                        </a:rPr>
                        <a:t>Monocytes</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0.045</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0.100 – 0.850</a:t>
                      </a:r>
                    </a:p>
                  </a:txBody>
                  <a:tcPr marL="9525" marR="9525" marT="9525" marB="0" anchor="ctr"/>
                </a:tc>
                <a:extLst>
                  <a:ext uri="{0D108BD9-81ED-4DB2-BD59-A6C34878D82A}">
                    <a16:rowId xmlns:a16="http://schemas.microsoft.com/office/drawing/2014/main" val="602912417"/>
                  </a:ext>
                </a:extLst>
              </a:tr>
              <a:tr h="384746">
                <a:tc>
                  <a:txBody>
                    <a:bodyPr/>
                    <a:lstStyle/>
                    <a:p>
                      <a:pPr algn="ctr" fontAlgn="ctr"/>
                      <a:r>
                        <a:rPr lang="en-US" sz="1800" b="0" i="0" u="none" strike="noStrike">
                          <a:solidFill>
                            <a:srgbClr val="000000"/>
                          </a:solidFill>
                          <a:effectLst/>
                          <a:latin typeface="Calibri" panose="020F0502020204030204" pitchFamily="34" charset="0"/>
                        </a:rPr>
                        <a:t>Eosinophils</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a:t>
                      </a:r>
                    </a:p>
                  </a:txBody>
                  <a:tcPr marL="9525" marR="9525" marT="9525" marB="0" anchor="ctr"/>
                </a:tc>
                <a:tc>
                  <a:txBody>
                    <a:bodyPr/>
                    <a:lstStyle/>
                    <a:p>
                      <a:pPr algn="ctr" fontAlgn="ctr"/>
                      <a:endParaRPr lang="en-US"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0.000 - 1.500</a:t>
                      </a:r>
                    </a:p>
                  </a:txBody>
                  <a:tcPr marL="9525" marR="9525" marT="9525" marB="0" anchor="ctr"/>
                </a:tc>
                <a:extLst>
                  <a:ext uri="{0D108BD9-81ED-4DB2-BD59-A6C34878D82A}">
                    <a16:rowId xmlns:a16="http://schemas.microsoft.com/office/drawing/2014/main" val="1058716474"/>
                  </a:ext>
                </a:extLst>
              </a:tr>
              <a:tr h="384746">
                <a:tc>
                  <a:txBody>
                    <a:bodyPr/>
                    <a:lstStyle/>
                    <a:p>
                      <a:pPr algn="ctr" fontAlgn="ctr"/>
                      <a:r>
                        <a:rPr lang="en-US" sz="1800" b="0" i="0" u="none" strike="noStrike">
                          <a:solidFill>
                            <a:srgbClr val="000000"/>
                          </a:solidFill>
                          <a:effectLst/>
                          <a:latin typeface="Calibri" panose="020F0502020204030204" pitchFamily="34" charset="0"/>
                        </a:rPr>
                        <a:t>Basophils</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a:t>
                      </a:r>
                    </a:p>
                  </a:txBody>
                  <a:tcPr marL="9525" marR="9525" marT="9525" marB="0" anchor="ctr"/>
                </a:tc>
                <a:tc>
                  <a:txBody>
                    <a:bodyPr/>
                    <a:lstStyle/>
                    <a:p>
                      <a:pPr algn="ctr" fontAlgn="ctr"/>
                      <a:endParaRPr lang="en-US"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0.000 - 0.045</a:t>
                      </a:r>
                    </a:p>
                  </a:txBody>
                  <a:tcPr marL="9525" marR="9525" marT="9525" marB="0" anchor="ctr"/>
                </a:tc>
                <a:extLst>
                  <a:ext uri="{0D108BD9-81ED-4DB2-BD59-A6C34878D82A}">
                    <a16:rowId xmlns:a16="http://schemas.microsoft.com/office/drawing/2014/main" val="743920097"/>
                  </a:ext>
                </a:extLst>
              </a:tr>
              <a:tr h="384746">
                <a:tc>
                  <a:txBody>
                    <a:bodyPr/>
                    <a:lstStyle/>
                    <a:p>
                      <a:pPr algn="ctr" fontAlgn="ctr"/>
                      <a:r>
                        <a:rPr lang="en-US" sz="1800" b="0" i="0" u="none" strike="noStrike">
                          <a:solidFill>
                            <a:srgbClr val="000000"/>
                          </a:solidFill>
                          <a:effectLst/>
                          <a:latin typeface="Calibri" panose="020F0502020204030204" pitchFamily="34" charset="0"/>
                        </a:rPr>
                        <a:t>Others</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a:t>
                      </a:r>
                    </a:p>
                  </a:txBody>
                  <a:tcPr marL="9525" marR="9525" marT="9525" marB="0" anchor="ctr"/>
                </a:tc>
                <a:tc>
                  <a:txBody>
                    <a:bodyPr/>
                    <a:lstStyle/>
                    <a:p>
                      <a:pPr algn="ctr" fontAlgn="ctr"/>
                      <a:endParaRPr lang="en-US"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0.000 - 0.000</a:t>
                      </a:r>
                    </a:p>
                  </a:txBody>
                  <a:tcPr marL="9525" marR="9525" marT="9525" marB="0" anchor="ctr"/>
                </a:tc>
                <a:extLst>
                  <a:ext uri="{0D108BD9-81ED-4DB2-BD59-A6C34878D82A}">
                    <a16:rowId xmlns:a16="http://schemas.microsoft.com/office/drawing/2014/main" val="1292965487"/>
                  </a:ext>
                </a:extLst>
              </a:tr>
              <a:tr h="384746">
                <a:tc>
                  <a:txBody>
                    <a:bodyPr/>
                    <a:lstStyle/>
                    <a:p>
                      <a:pPr algn="ctr" fontAlgn="ctr"/>
                      <a:r>
                        <a:rPr lang="en-US" sz="1800" b="0" i="0" u="none" strike="noStrike" dirty="0">
                          <a:solidFill>
                            <a:srgbClr val="000000"/>
                          </a:solidFill>
                          <a:effectLst/>
                          <a:latin typeface="Calibri" panose="020F0502020204030204" pitchFamily="34" charset="0"/>
                        </a:rPr>
                        <a:t>Nucleated RBC</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/100 WBC</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4</a:t>
                      </a:r>
                    </a:p>
                  </a:txBody>
                  <a:tcPr marL="9525" marR="9525" marT="9525" marB="0" anchor="ctr"/>
                </a:tc>
                <a:tc>
                  <a:txBody>
                    <a:bodyPr/>
                    <a:lstStyle/>
                    <a:p>
                      <a:pPr algn="ctr" fontAlgn="ct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0 - 5</a:t>
                      </a:r>
                    </a:p>
                  </a:txBody>
                  <a:tcPr marL="9525" marR="9525" marT="9525" marB="0" anchor="ctr"/>
                </a:tc>
                <a:extLst>
                  <a:ext uri="{0D108BD9-81ED-4DB2-BD59-A6C34878D82A}">
                    <a16:rowId xmlns:a16="http://schemas.microsoft.com/office/drawing/2014/main" val="2473024049"/>
                  </a:ext>
                </a:extLst>
              </a:tr>
              <a:tr h="384746">
                <a:tc>
                  <a:txBody>
                    <a:bodyPr/>
                    <a:lstStyle/>
                    <a:p>
                      <a:pPr algn="ctr" fontAlgn="ctr"/>
                      <a:r>
                        <a:rPr lang="en-US" sz="1800" b="0" i="0" u="none" strike="noStrike" dirty="0">
                          <a:solidFill>
                            <a:srgbClr val="000000"/>
                          </a:solidFill>
                          <a:effectLst/>
                          <a:latin typeface="Calibri" panose="020F0502020204030204" pitchFamily="34" charset="0"/>
                        </a:rPr>
                        <a:t>Reticulocyte</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0.2</a:t>
                      </a:r>
                    </a:p>
                  </a:txBody>
                  <a:tcPr marL="9525" marR="9525" marT="9525" marB="0" anchor="ctr"/>
                </a:tc>
                <a:tc>
                  <a:txBody>
                    <a:bodyPr/>
                    <a:lstStyle/>
                    <a:p>
                      <a:pPr algn="ctr" fontAlgn="ct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0.00-0.60</a:t>
                      </a:r>
                    </a:p>
                  </a:txBody>
                  <a:tcPr marL="9525" marR="9525" marT="9525" marB="0" anchor="ctr"/>
                </a:tc>
                <a:extLst>
                  <a:ext uri="{0D108BD9-81ED-4DB2-BD59-A6C34878D82A}">
                    <a16:rowId xmlns:a16="http://schemas.microsoft.com/office/drawing/2014/main" val="3364110139"/>
                  </a:ext>
                </a:extLst>
              </a:tr>
              <a:tr h="384746">
                <a:tc>
                  <a:txBody>
                    <a:bodyPr/>
                    <a:lstStyle/>
                    <a:p>
                      <a:pPr algn="ctr" fontAlgn="ctr"/>
                      <a:r>
                        <a:rPr lang="en-US" sz="1800" b="0" i="0" u="none" strike="noStrike" dirty="0">
                          <a:solidFill>
                            <a:srgbClr val="000000"/>
                          </a:solidFill>
                          <a:effectLst/>
                          <a:latin typeface="Calibri" panose="020F0502020204030204" pitchFamily="34" charset="0"/>
                        </a:rPr>
                        <a:t>Absolute reticulocyte</a:t>
                      </a:r>
                    </a:p>
                  </a:txBody>
                  <a:tcPr marL="9525" marR="9525" marT="9525"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6.4</a:t>
                      </a:r>
                    </a:p>
                  </a:txBody>
                  <a:tcPr marL="9525" marR="9525" marT="9525" marB="0" anchor="ctr"/>
                </a:tc>
                <a:tc>
                  <a:txBody>
                    <a:bodyPr/>
                    <a:lstStyle/>
                    <a:p>
                      <a:pPr algn="ctr" fontAlgn="ct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6-52.9</a:t>
                      </a:r>
                    </a:p>
                  </a:txBody>
                  <a:tcPr marL="9525" marR="9525" marT="9525" marB="0" anchor="ctr"/>
                </a:tc>
                <a:extLst>
                  <a:ext uri="{0D108BD9-81ED-4DB2-BD59-A6C34878D82A}">
                    <a16:rowId xmlns:a16="http://schemas.microsoft.com/office/drawing/2014/main" val="909072237"/>
                  </a:ext>
                </a:extLst>
              </a:tr>
            </a:tbl>
          </a:graphicData>
        </a:graphic>
      </p:graphicFrame>
    </p:spTree>
    <p:extLst>
      <p:ext uri="{BB962C8B-B14F-4D97-AF65-F5344CB8AC3E}">
        <p14:creationId xmlns:p14="http://schemas.microsoft.com/office/powerpoint/2010/main" val="10559572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a:xfrm>
            <a:off x="395592" y="301330"/>
            <a:ext cx="10515600" cy="464215"/>
          </a:xfrm>
        </p:spPr>
        <p:txBody>
          <a:bodyPr>
            <a:noAutofit/>
          </a:bodyPr>
          <a:lstStyle/>
          <a:p>
            <a:r>
              <a:rPr lang="en-US" sz="3600" dirty="0" err="1"/>
              <a:t>Whirley</a:t>
            </a:r>
            <a:r>
              <a:rPr lang="en-US" sz="3600" dirty="0"/>
              <a:t> Biochemical Profile</a:t>
            </a:r>
          </a:p>
        </p:txBody>
      </p:sp>
      <p:graphicFrame>
        <p:nvGraphicFramePr>
          <p:cNvPr id="4" name="Content Placeholder 3">
            <a:extLst>
              <a:ext uri="{FF2B5EF4-FFF2-40B4-BE49-F238E27FC236}">
                <a16:creationId xmlns:a16="http://schemas.microsoft.com/office/drawing/2014/main" id="{35ACFBD0-38C5-4925-97A4-512050C53389}"/>
              </a:ext>
            </a:extLst>
          </p:cNvPr>
          <p:cNvGraphicFramePr>
            <a:graphicFrameLocks noGrp="1"/>
          </p:cNvGraphicFramePr>
          <p:nvPr>
            <p:ph idx="1"/>
            <p:extLst>
              <p:ext uri="{D42A27DB-BD31-4B8C-83A1-F6EECF244321}">
                <p14:modId xmlns:p14="http://schemas.microsoft.com/office/powerpoint/2010/main" val="2999657830"/>
              </p:ext>
            </p:extLst>
          </p:nvPr>
        </p:nvGraphicFramePr>
        <p:xfrm>
          <a:off x="922842" y="1275908"/>
          <a:ext cx="9988350" cy="4226935"/>
        </p:xfrm>
        <a:graphic>
          <a:graphicData uri="http://schemas.openxmlformats.org/drawingml/2006/table">
            <a:tbl>
              <a:tblPr firstRow="1" bandRow="1">
                <a:tableStyleId>{5C22544A-7EE6-4342-B048-85BDC9FD1C3A}</a:tableStyleId>
              </a:tblPr>
              <a:tblGrid>
                <a:gridCol w="1997670">
                  <a:extLst>
                    <a:ext uri="{9D8B030D-6E8A-4147-A177-3AD203B41FA5}">
                      <a16:colId xmlns:a16="http://schemas.microsoft.com/office/drawing/2014/main" val="2890971864"/>
                    </a:ext>
                  </a:extLst>
                </a:gridCol>
                <a:gridCol w="1997670">
                  <a:extLst>
                    <a:ext uri="{9D8B030D-6E8A-4147-A177-3AD203B41FA5}">
                      <a16:colId xmlns:a16="http://schemas.microsoft.com/office/drawing/2014/main" val="1270593963"/>
                    </a:ext>
                  </a:extLst>
                </a:gridCol>
                <a:gridCol w="1997670">
                  <a:extLst>
                    <a:ext uri="{9D8B030D-6E8A-4147-A177-3AD203B41FA5}">
                      <a16:colId xmlns:a16="http://schemas.microsoft.com/office/drawing/2014/main" val="2414772642"/>
                    </a:ext>
                  </a:extLst>
                </a:gridCol>
                <a:gridCol w="1997670">
                  <a:extLst>
                    <a:ext uri="{9D8B030D-6E8A-4147-A177-3AD203B41FA5}">
                      <a16:colId xmlns:a16="http://schemas.microsoft.com/office/drawing/2014/main" val="2978563892"/>
                    </a:ext>
                  </a:extLst>
                </a:gridCol>
                <a:gridCol w="1997670">
                  <a:extLst>
                    <a:ext uri="{9D8B030D-6E8A-4147-A177-3AD203B41FA5}">
                      <a16:colId xmlns:a16="http://schemas.microsoft.com/office/drawing/2014/main" val="3187576434"/>
                    </a:ext>
                  </a:extLst>
                </a:gridCol>
              </a:tblGrid>
              <a:tr h="384746">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79475">
                <a:tc>
                  <a:txBody>
                    <a:bodyPr/>
                    <a:lstStyle/>
                    <a:p>
                      <a:pPr algn="ctr" fontAlgn="b"/>
                      <a:r>
                        <a:rPr lang="en-US" sz="1800" b="0" i="0" u="none" strike="noStrike" dirty="0">
                          <a:solidFill>
                            <a:srgbClr val="000000"/>
                          </a:solidFill>
                          <a:effectLst/>
                          <a:latin typeface="Calibri" panose="020F0502020204030204" pitchFamily="34" charset="0"/>
                        </a:rPr>
                        <a:t>Potassium</a:t>
                      </a:r>
                    </a:p>
                  </a:txBody>
                  <a:tcPr marL="9525" marR="9525" marT="9525" marB="0" anchor="b"/>
                </a:tc>
                <a:tc>
                  <a:txBody>
                    <a:bodyPr/>
                    <a:lstStyle/>
                    <a:p>
                      <a:pPr algn="ctr" fontAlgn="b"/>
                      <a:r>
                        <a:rPr lang="en-US" sz="1800" b="0" i="0" u="none" strike="noStrike" dirty="0" err="1">
                          <a:solidFill>
                            <a:srgbClr val="000000"/>
                          </a:solidFill>
                          <a:effectLst/>
                          <a:latin typeface="Calibri" panose="020F0502020204030204" pitchFamily="34" charset="0"/>
                        </a:rPr>
                        <a:t>mmol</a:t>
                      </a:r>
                      <a:r>
                        <a:rPr lang="en-US" sz="1800" b="0" i="0" u="none" strike="noStrike" dirty="0">
                          <a:solidFill>
                            <a:srgbClr val="000000"/>
                          </a:solidFill>
                          <a:effectLst/>
                          <a:latin typeface="Calibri" panose="020F0502020204030204" pitchFamily="34" charset="0"/>
                        </a:rPr>
                        <a:t>/L</a:t>
                      </a:r>
                    </a:p>
                  </a:txBody>
                  <a:tcPr marL="9525" marR="9525" marT="9525" marB="0" anchor="b"/>
                </a:tc>
                <a:tc>
                  <a:txBody>
                    <a:bodyPr/>
                    <a:lstStyle/>
                    <a:p>
                      <a:pPr algn="ctr" fontAlgn="b"/>
                      <a:r>
                        <a:rPr lang="en-US" sz="1800" b="0" i="0" u="none" strike="noStrike" dirty="0">
                          <a:solidFill>
                            <a:srgbClr val="000000"/>
                          </a:solidFill>
                          <a:effectLst/>
                          <a:latin typeface="Calibri" panose="020F0502020204030204" pitchFamily="34" charset="0"/>
                        </a:rPr>
                        <a:t>3.9</a:t>
                      </a:r>
                    </a:p>
                  </a:txBody>
                  <a:tcPr marL="9525" marR="9525" marT="9525" marB="0" anchor="b"/>
                </a:tc>
                <a:tc>
                  <a:txBody>
                    <a:bodyPr/>
                    <a:lstStyle/>
                    <a:p>
                      <a:pPr algn="ctr" fontAlgn="b"/>
                      <a:endParaRPr lang="en-US"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en-US" sz="1800" b="0" i="0" u="none" strike="noStrike" dirty="0">
                          <a:solidFill>
                            <a:srgbClr val="000000"/>
                          </a:solidFill>
                          <a:effectLst/>
                          <a:latin typeface="Calibri" panose="020F0502020204030204" pitchFamily="34" charset="0"/>
                        </a:rPr>
                        <a:t>3.9-5.3</a:t>
                      </a:r>
                    </a:p>
                  </a:txBody>
                  <a:tcPr marL="9525" marR="9525" marT="9525" marB="0" anchor="b"/>
                </a:tc>
                <a:extLst>
                  <a:ext uri="{0D108BD9-81ED-4DB2-BD59-A6C34878D82A}">
                    <a16:rowId xmlns:a16="http://schemas.microsoft.com/office/drawing/2014/main" val="1325057428"/>
                  </a:ext>
                </a:extLst>
              </a:tr>
              <a:tr h="384746">
                <a:tc>
                  <a:txBody>
                    <a:bodyPr/>
                    <a:lstStyle/>
                    <a:p>
                      <a:pPr algn="ctr" fontAlgn="b"/>
                      <a:r>
                        <a:rPr lang="en-US" sz="1800" b="0" i="0" u="none" strike="noStrike" dirty="0">
                          <a:solidFill>
                            <a:srgbClr val="000000"/>
                          </a:solidFill>
                          <a:effectLst/>
                          <a:latin typeface="Calibri" panose="020F0502020204030204" pitchFamily="34" charset="0"/>
                        </a:rPr>
                        <a:t>Sodium</a:t>
                      </a:r>
                    </a:p>
                  </a:txBody>
                  <a:tcPr marL="9525" marR="9525" marT="9525" marB="0" anchor="b"/>
                </a:tc>
                <a:tc>
                  <a:txBody>
                    <a:bodyPr/>
                    <a:lstStyle/>
                    <a:p>
                      <a:pPr algn="ctr" fontAlgn="b"/>
                      <a:r>
                        <a:rPr lang="en-US" sz="1800" b="0" i="0" u="none" strike="noStrike" dirty="0" err="1">
                          <a:solidFill>
                            <a:srgbClr val="000000"/>
                          </a:solidFill>
                          <a:effectLst/>
                          <a:latin typeface="Calibri" panose="020F0502020204030204" pitchFamily="34" charset="0"/>
                        </a:rPr>
                        <a:t>mmol</a:t>
                      </a:r>
                      <a:r>
                        <a:rPr lang="en-US" sz="1800" b="0" i="0" u="none" strike="noStrike" dirty="0">
                          <a:solidFill>
                            <a:srgbClr val="000000"/>
                          </a:solidFill>
                          <a:effectLst/>
                          <a:latin typeface="Calibri" panose="020F0502020204030204" pitchFamily="34" charset="0"/>
                        </a:rPr>
                        <a:t>/L</a:t>
                      </a:r>
                    </a:p>
                  </a:txBody>
                  <a:tcPr marL="9525" marR="9525" marT="9525" marB="0" anchor="b"/>
                </a:tc>
                <a:tc>
                  <a:txBody>
                    <a:bodyPr/>
                    <a:lstStyle/>
                    <a:p>
                      <a:pPr algn="ctr" fontAlgn="b"/>
                      <a:r>
                        <a:rPr lang="en-US" sz="1800" b="0" i="0" u="none" strike="noStrike" dirty="0">
                          <a:solidFill>
                            <a:srgbClr val="000000"/>
                          </a:solidFill>
                          <a:effectLst/>
                          <a:latin typeface="Calibri" panose="020F0502020204030204" pitchFamily="34" charset="0"/>
                        </a:rPr>
                        <a:t>147</a:t>
                      </a:r>
                    </a:p>
                  </a:txBody>
                  <a:tcPr marL="9525" marR="9525" marT="9525" marB="0" anchor="b"/>
                </a:tc>
                <a:tc>
                  <a:txBody>
                    <a:bodyPr/>
                    <a:lstStyle/>
                    <a:p>
                      <a:pPr algn="ctr" fontAlgn="b"/>
                      <a:endParaRPr lang="en-US" sz="1800" b="0" i="0" u="none" strike="noStrike" dirty="0">
                        <a:solidFill>
                          <a:srgbClr val="FF0000"/>
                        </a:solidFill>
                        <a:effectLst/>
                        <a:latin typeface="Calibri" panose="020F0502020204030204" pitchFamily="34" charset="0"/>
                      </a:endParaRPr>
                    </a:p>
                  </a:txBody>
                  <a:tcPr marL="9525" marR="9525" marT="9525" marB="0" anchor="b"/>
                </a:tc>
                <a:tc>
                  <a:txBody>
                    <a:bodyPr/>
                    <a:lstStyle/>
                    <a:p>
                      <a:pPr algn="ctr" fontAlgn="b"/>
                      <a:r>
                        <a:rPr lang="en-US" sz="1800" b="0" i="0" u="none" strike="noStrike" dirty="0">
                          <a:solidFill>
                            <a:srgbClr val="000000"/>
                          </a:solidFill>
                          <a:effectLst/>
                          <a:latin typeface="Calibri" panose="020F0502020204030204" pitchFamily="34" charset="0"/>
                        </a:rPr>
                        <a:t>147 - 156</a:t>
                      </a:r>
                    </a:p>
                  </a:txBody>
                  <a:tcPr marL="9525" marR="9525" marT="9525" marB="0" anchor="b"/>
                </a:tc>
                <a:extLst>
                  <a:ext uri="{0D108BD9-81ED-4DB2-BD59-A6C34878D82A}">
                    <a16:rowId xmlns:a16="http://schemas.microsoft.com/office/drawing/2014/main" val="1693412152"/>
                  </a:ext>
                </a:extLst>
              </a:tr>
              <a:tr h="384746">
                <a:tc>
                  <a:txBody>
                    <a:bodyPr/>
                    <a:lstStyle/>
                    <a:p>
                      <a:pPr algn="ctr" fontAlgn="ctr"/>
                      <a:r>
                        <a:rPr lang="en-US" sz="1800" b="0" i="0" u="none" strike="noStrike" dirty="0">
                          <a:solidFill>
                            <a:srgbClr val="000000"/>
                          </a:solidFill>
                          <a:effectLst/>
                          <a:latin typeface="Calibri" panose="020F0502020204030204" pitchFamily="34" charset="0"/>
                        </a:rPr>
                        <a:t>Chloride</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mmol/L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111</a:t>
                      </a:r>
                    </a:p>
                  </a:txBody>
                  <a:tcPr marL="9525" marR="9525" marT="9525" marB="0" anchor="ctr"/>
                </a:tc>
                <a:tc>
                  <a:txBody>
                    <a:bodyPr/>
                    <a:lstStyle/>
                    <a:p>
                      <a:pPr algn="ctr" fontAlgn="ctr"/>
                      <a:endParaRPr lang="en-US" sz="1800" b="0" i="0" u="none" strike="noStrike" dirty="0">
                        <a:solidFill>
                          <a:srgbClr val="FF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111-125</a:t>
                      </a:r>
                    </a:p>
                  </a:txBody>
                  <a:tcPr marL="9525" marR="9525" marT="9525" marB="0" anchor="ctr"/>
                </a:tc>
                <a:extLst>
                  <a:ext uri="{0D108BD9-81ED-4DB2-BD59-A6C34878D82A}">
                    <a16:rowId xmlns:a16="http://schemas.microsoft.com/office/drawing/2014/main" val="779473339"/>
                  </a:ext>
                </a:extLst>
              </a:tr>
              <a:tr h="384746">
                <a:tc>
                  <a:txBody>
                    <a:bodyPr/>
                    <a:lstStyle/>
                    <a:p>
                      <a:pPr algn="ctr" fontAlgn="ctr"/>
                      <a:r>
                        <a:rPr lang="en-US" sz="1800" b="0" i="0" u="none" strike="noStrike">
                          <a:solidFill>
                            <a:srgbClr val="000000"/>
                          </a:solidFill>
                          <a:effectLst/>
                          <a:latin typeface="Calibri" panose="020F0502020204030204" pitchFamily="34" charset="0"/>
                        </a:rPr>
                        <a:t>Bicarbonate</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mmol/L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19</a:t>
                      </a:r>
                    </a:p>
                  </a:txBody>
                  <a:tcPr marL="9525" marR="9525" marT="9525" marB="0" anchor="ctr"/>
                </a:tc>
                <a:tc>
                  <a:txBody>
                    <a:bodyPr/>
                    <a:lstStyle/>
                    <a:p>
                      <a:pPr algn="ctr" fontAlgn="ct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13 - 25</a:t>
                      </a:r>
                    </a:p>
                  </a:txBody>
                  <a:tcPr marL="9525" marR="9525" marT="9525" marB="0" anchor="ctr"/>
                </a:tc>
                <a:extLst>
                  <a:ext uri="{0D108BD9-81ED-4DB2-BD59-A6C34878D82A}">
                    <a16:rowId xmlns:a16="http://schemas.microsoft.com/office/drawing/2014/main" val="3896996884"/>
                  </a:ext>
                </a:extLst>
              </a:tr>
              <a:tr h="384746">
                <a:tc>
                  <a:txBody>
                    <a:bodyPr/>
                    <a:lstStyle/>
                    <a:p>
                      <a:pPr algn="ctr" fontAlgn="ctr"/>
                      <a:r>
                        <a:rPr lang="en-US" sz="1800" b="0" i="0" u="none" strike="noStrike" dirty="0">
                          <a:solidFill>
                            <a:srgbClr val="000000"/>
                          </a:solidFill>
                          <a:effectLst/>
                          <a:latin typeface="Calibri" panose="020F0502020204030204" pitchFamily="34" charset="0"/>
                        </a:rPr>
                        <a:t>Urea Nitrogen</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mg/dl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16</a:t>
                      </a:r>
                    </a:p>
                  </a:txBody>
                  <a:tcPr marL="9525" marR="9525" marT="9525" marB="0" anchor="ctr"/>
                </a:tc>
                <a:tc>
                  <a:txBody>
                    <a:bodyPr/>
                    <a:lstStyle/>
                    <a:p>
                      <a:pPr algn="ctr" fontAlgn="ct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15-34</a:t>
                      </a:r>
                    </a:p>
                  </a:txBody>
                  <a:tcPr marL="9525" marR="9525" marT="9525" marB="0" anchor="ctr"/>
                </a:tc>
                <a:extLst>
                  <a:ext uri="{0D108BD9-81ED-4DB2-BD59-A6C34878D82A}">
                    <a16:rowId xmlns:a16="http://schemas.microsoft.com/office/drawing/2014/main" val="1058716474"/>
                  </a:ext>
                </a:extLst>
              </a:tr>
              <a:tr h="384746">
                <a:tc>
                  <a:txBody>
                    <a:bodyPr/>
                    <a:lstStyle/>
                    <a:p>
                      <a:pPr algn="ctr" fontAlgn="ctr"/>
                      <a:r>
                        <a:rPr lang="en-US" sz="1800" b="0" i="0" u="none" strike="noStrike">
                          <a:solidFill>
                            <a:srgbClr val="000000"/>
                          </a:solidFill>
                          <a:effectLst/>
                          <a:latin typeface="Calibri" panose="020F0502020204030204" pitchFamily="34" charset="0"/>
                        </a:rPr>
                        <a:t>Creatinine</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mg/dl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0.9</a:t>
                      </a:r>
                    </a:p>
                  </a:txBody>
                  <a:tcPr marL="9525" marR="9525" marT="9525" marB="0" anchor="ctr"/>
                </a:tc>
                <a:tc>
                  <a:txBody>
                    <a:bodyPr/>
                    <a:lstStyle/>
                    <a:p>
                      <a:pPr algn="ctr" fontAlgn="ct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0.8-2.3</a:t>
                      </a:r>
                    </a:p>
                  </a:txBody>
                  <a:tcPr marL="9525" marR="9525" marT="9525" marB="0" anchor="ctr"/>
                </a:tc>
                <a:extLst>
                  <a:ext uri="{0D108BD9-81ED-4DB2-BD59-A6C34878D82A}">
                    <a16:rowId xmlns:a16="http://schemas.microsoft.com/office/drawing/2014/main" val="743920097"/>
                  </a:ext>
                </a:extLst>
              </a:tr>
              <a:tr h="384746">
                <a:tc>
                  <a:txBody>
                    <a:bodyPr/>
                    <a:lstStyle/>
                    <a:p>
                      <a:pPr algn="ctr" fontAlgn="ctr"/>
                      <a:r>
                        <a:rPr lang="en-US" sz="1800" b="0" i="0" u="none" strike="noStrike">
                          <a:solidFill>
                            <a:srgbClr val="000000"/>
                          </a:solidFill>
                          <a:effectLst/>
                          <a:latin typeface="Calibri" panose="020F0502020204030204" pitchFamily="34" charset="0"/>
                        </a:rPr>
                        <a:t>Total Protein</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6.0</a:t>
                      </a:r>
                    </a:p>
                  </a:txBody>
                  <a:tcPr marL="9525" marR="9525" marT="9525" marB="0" anchor="ctr"/>
                </a:tc>
                <a:tc>
                  <a:txBody>
                    <a:bodyPr/>
                    <a:lstStyle/>
                    <a:p>
                      <a:pPr algn="ctr" fontAlgn="ct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5.9 – 8.5</a:t>
                      </a:r>
                    </a:p>
                  </a:txBody>
                  <a:tcPr marL="9525" marR="9525" marT="9525" marB="0" anchor="ctr"/>
                </a:tc>
                <a:extLst>
                  <a:ext uri="{0D108BD9-81ED-4DB2-BD59-A6C34878D82A}">
                    <a16:rowId xmlns:a16="http://schemas.microsoft.com/office/drawing/2014/main" val="1292965487"/>
                  </a:ext>
                </a:extLst>
              </a:tr>
              <a:tr h="384746">
                <a:tc>
                  <a:txBody>
                    <a:bodyPr/>
                    <a:lstStyle/>
                    <a:p>
                      <a:pPr algn="ctr" fontAlgn="ctr"/>
                      <a:r>
                        <a:rPr lang="en-US" sz="1800" b="0" i="0" u="none" strike="noStrike">
                          <a:solidFill>
                            <a:srgbClr val="000000"/>
                          </a:solidFill>
                          <a:effectLst/>
                          <a:latin typeface="Calibri" panose="020F0502020204030204" pitchFamily="34" charset="0"/>
                        </a:rPr>
                        <a:t>Albumin</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3.0</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3.3 – 3.9</a:t>
                      </a:r>
                    </a:p>
                  </a:txBody>
                  <a:tcPr marL="9525" marR="9525" marT="9525" marB="0" anchor="ctr"/>
                </a:tc>
                <a:extLst>
                  <a:ext uri="{0D108BD9-81ED-4DB2-BD59-A6C34878D82A}">
                    <a16:rowId xmlns:a16="http://schemas.microsoft.com/office/drawing/2014/main" val="2473024049"/>
                  </a:ext>
                </a:extLst>
              </a:tr>
              <a:tr h="384746">
                <a:tc>
                  <a:txBody>
                    <a:bodyPr/>
                    <a:lstStyle/>
                    <a:p>
                      <a:pPr algn="ctr" fontAlgn="ctr"/>
                      <a:r>
                        <a:rPr lang="en-US" sz="1800" b="0" i="0" u="none" strike="noStrike">
                          <a:solidFill>
                            <a:srgbClr val="000000"/>
                          </a:solidFill>
                          <a:effectLst/>
                          <a:latin typeface="Calibri" panose="020F0502020204030204" pitchFamily="34" charset="0"/>
                        </a:rPr>
                        <a:t>Globulin (Calculated)</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3.0</a:t>
                      </a:r>
                    </a:p>
                  </a:txBody>
                  <a:tcPr marL="9525" marR="9525" marT="9525" marB="0" anchor="ctr"/>
                </a:tc>
                <a:tc>
                  <a:txBody>
                    <a:bodyPr/>
                    <a:lstStyle/>
                    <a:p>
                      <a:pPr algn="ctr" fontAlgn="ctr"/>
                      <a:endParaRPr lang="en-US" sz="1800" b="0" i="0" u="none" strike="noStrike" dirty="0">
                        <a:solidFill>
                          <a:srgbClr val="FF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3.0-5.6</a:t>
                      </a:r>
                    </a:p>
                  </a:txBody>
                  <a:tcPr marL="9525" marR="9525" marT="9525" marB="0" anchor="ctr"/>
                </a:tc>
                <a:extLst>
                  <a:ext uri="{0D108BD9-81ED-4DB2-BD59-A6C34878D82A}">
                    <a16:rowId xmlns:a16="http://schemas.microsoft.com/office/drawing/2014/main" val="4176425817"/>
                  </a:ext>
                </a:extLst>
              </a:tr>
              <a:tr h="384746">
                <a:tc>
                  <a:txBody>
                    <a:bodyPr/>
                    <a:lstStyle/>
                    <a:p>
                      <a:pPr algn="ctr" fontAlgn="ctr"/>
                      <a:r>
                        <a:rPr lang="en-US" sz="1800" b="0" i="0" u="none" strike="noStrike">
                          <a:solidFill>
                            <a:srgbClr val="000000"/>
                          </a:solidFill>
                          <a:effectLst/>
                          <a:latin typeface="Calibri" panose="020F0502020204030204" pitchFamily="34" charset="0"/>
                        </a:rPr>
                        <a:t>A/G ratio</a:t>
                      </a:r>
                    </a:p>
                  </a:txBody>
                  <a:tcPr marL="9525" marR="9525" marT="9525" marB="0" anchor="ctr"/>
                </a:tc>
                <a:tc>
                  <a:txBody>
                    <a:bodyPr/>
                    <a:lstStyle/>
                    <a:p>
                      <a:pPr algn="ctr" fontAlgn="ctr"/>
                      <a:endParaRPr lang="en-US"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1.0</a:t>
                      </a:r>
                    </a:p>
                  </a:txBody>
                  <a:tcPr marL="9525" marR="9525" marT="9525" marB="0" anchor="ctr"/>
                </a:tc>
                <a:tc>
                  <a:txBody>
                    <a:bodyPr/>
                    <a:lstStyle/>
                    <a:p>
                      <a:pPr algn="ctr" fontAlgn="ctr"/>
                      <a:endParaRPr lang="en-US" sz="1800" b="0" i="0" u="none" strike="noStrike" dirty="0">
                        <a:solidFill>
                          <a:srgbClr val="FF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0.4-0.8</a:t>
                      </a:r>
                    </a:p>
                  </a:txBody>
                  <a:tcPr marL="9525" marR="9525" marT="9525" marB="0" anchor="ctr"/>
                </a:tc>
                <a:extLst>
                  <a:ext uri="{0D108BD9-81ED-4DB2-BD59-A6C34878D82A}">
                    <a16:rowId xmlns:a16="http://schemas.microsoft.com/office/drawing/2014/main" val="2956040439"/>
                  </a:ext>
                </a:extLst>
              </a:tr>
            </a:tbl>
          </a:graphicData>
        </a:graphic>
      </p:graphicFrame>
    </p:spTree>
    <p:extLst>
      <p:ext uri="{BB962C8B-B14F-4D97-AF65-F5344CB8AC3E}">
        <p14:creationId xmlns:p14="http://schemas.microsoft.com/office/powerpoint/2010/main" val="1819234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a:xfrm>
            <a:off x="331796" y="246755"/>
            <a:ext cx="10515600" cy="464215"/>
          </a:xfrm>
        </p:spPr>
        <p:txBody>
          <a:bodyPr>
            <a:noAutofit/>
          </a:bodyPr>
          <a:lstStyle/>
          <a:p>
            <a:r>
              <a:rPr lang="en-US" sz="3600" dirty="0" err="1"/>
              <a:t>Whirley</a:t>
            </a:r>
            <a:r>
              <a:rPr lang="en-US" sz="3600" dirty="0"/>
              <a:t> Biochemical Profile continued</a:t>
            </a:r>
          </a:p>
        </p:txBody>
      </p:sp>
      <p:graphicFrame>
        <p:nvGraphicFramePr>
          <p:cNvPr id="4" name="Content Placeholder 3">
            <a:extLst>
              <a:ext uri="{FF2B5EF4-FFF2-40B4-BE49-F238E27FC236}">
                <a16:creationId xmlns:a16="http://schemas.microsoft.com/office/drawing/2014/main" id="{35ACFBD0-38C5-4925-97A4-512050C53389}"/>
              </a:ext>
            </a:extLst>
          </p:cNvPr>
          <p:cNvGraphicFramePr>
            <a:graphicFrameLocks noGrp="1"/>
          </p:cNvGraphicFramePr>
          <p:nvPr>
            <p:ph idx="1"/>
          </p:nvPr>
        </p:nvGraphicFramePr>
        <p:xfrm>
          <a:off x="1075470" y="1161575"/>
          <a:ext cx="9988350" cy="2752193"/>
        </p:xfrm>
        <a:graphic>
          <a:graphicData uri="http://schemas.openxmlformats.org/drawingml/2006/table">
            <a:tbl>
              <a:tblPr firstRow="1" bandRow="1">
                <a:tableStyleId>{5C22544A-7EE6-4342-B048-85BDC9FD1C3A}</a:tableStyleId>
              </a:tblPr>
              <a:tblGrid>
                <a:gridCol w="1997670">
                  <a:extLst>
                    <a:ext uri="{9D8B030D-6E8A-4147-A177-3AD203B41FA5}">
                      <a16:colId xmlns:a16="http://schemas.microsoft.com/office/drawing/2014/main" val="2890971864"/>
                    </a:ext>
                  </a:extLst>
                </a:gridCol>
                <a:gridCol w="1997670">
                  <a:extLst>
                    <a:ext uri="{9D8B030D-6E8A-4147-A177-3AD203B41FA5}">
                      <a16:colId xmlns:a16="http://schemas.microsoft.com/office/drawing/2014/main" val="1270593963"/>
                    </a:ext>
                  </a:extLst>
                </a:gridCol>
                <a:gridCol w="1997670">
                  <a:extLst>
                    <a:ext uri="{9D8B030D-6E8A-4147-A177-3AD203B41FA5}">
                      <a16:colId xmlns:a16="http://schemas.microsoft.com/office/drawing/2014/main" val="2414772642"/>
                    </a:ext>
                  </a:extLst>
                </a:gridCol>
                <a:gridCol w="1997670">
                  <a:extLst>
                    <a:ext uri="{9D8B030D-6E8A-4147-A177-3AD203B41FA5}">
                      <a16:colId xmlns:a16="http://schemas.microsoft.com/office/drawing/2014/main" val="2978563892"/>
                    </a:ext>
                  </a:extLst>
                </a:gridCol>
                <a:gridCol w="1997670">
                  <a:extLst>
                    <a:ext uri="{9D8B030D-6E8A-4147-A177-3AD203B41FA5}">
                      <a16:colId xmlns:a16="http://schemas.microsoft.com/office/drawing/2014/main" val="3187576434"/>
                    </a:ext>
                  </a:extLst>
                </a:gridCol>
              </a:tblGrid>
              <a:tr h="384746">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84746">
                <a:tc>
                  <a:txBody>
                    <a:bodyPr/>
                    <a:lstStyle/>
                    <a:p>
                      <a:pPr algn="ctr" fontAlgn="ctr"/>
                      <a:r>
                        <a:rPr lang="en-US" sz="1800" b="0" i="0" u="none" strike="noStrike" dirty="0" err="1">
                          <a:solidFill>
                            <a:srgbClr val="000000"/>
                          </a:solidFill>
                          <a:effectLst/>
                          <a:latin typeface="Calibri" panose="020F0502020204030204" pitchFamily="34" charset="0"/>
                        </a:rPr>
                        <a:t>Alk</a:t>
                      </a:r>
                      <a:r>
                        <a:rPr lang="en-US" sz="1800" b="0" i="0" u="none" strike="noStrike" dirty="0">
                          <a:solidFill>
                            <a:srgbClr val="000000"/>
                          </a:solidFill>
                          <a:effectLst/>
                          <a:latin typeface="Calibri" panose="020F0502020204030204" pitchFamily="34" charset="0"/>
                        </a:rPr>
                        <a:t> </a:t>
                      </a:r>
                      <a:r>
                        <a:rPr lang="en-US" sz="1800" b="0" i="0" u="none" strike="noStrike" dirty="0" err="1">
                          <a:solidFill>
                            <a:srgbClr val="000000"/>
                          </a:solidFill>
                          <a:effectLst/>
                          <a:latin typeface="Calibri" panose="020F0502020204030204" pitchFamily="34" charset="0"/>
                        </a:rPr>
                        <a:t>Phos</a:t>
                      </a: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U/L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6</a:t>
                      </a:r>
                    </a:p>
                  </a:txBody>
                  <a:tcPr marL="9525" marR="9525" marT="9525" marB="0" anchor="ctr"/>
                </a:tc>
                <a:tc>
                  <a:txBody>
                    <a:bodyPr/>
                    <a:lstStyle/>
                    <a:p>
                      <a:pPr algn="ctr" fontAlgn="ctr"/>
                      <a:endParaRPr lang="en-US" sz="1800" b="0" i="0" u="none" strike="noStrike" dirty="0">
                        <a:solidFill>
                          <a:schemeClr val="tx1"/>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2 - 62</a:t>
                      </a:r>
                    </a:p>
                  </a:txBody>
                  <a:tcPr marL="9525" marR="9525" marT="9525" marB="0" anchor="ctr"/>
                </a:tc>
                <a:extLst>
                  <a:ext uri="{0D108BD9-81ED-4DB2-BD59-A6C34878D82A}">
                    <a16:rowId xmlns:a16="http://schemas.microsoft.com/office/drawing/2014/main" val="1230461072"/>
                  </a:ext>
                </a:extLst>
              </a:tr>
              <a:tr h="384746">
                <a:tc>
                  <a:txBody>
                    <a:bodyPr/>
                    <a:lstStyle/>
                    <a:p>
                      <a:pPr algn="ctr" fontAlgn="ctr"/>
                      <a:r>
                        <a:rPr lang="en-US" sz="1800" b="0" i="0" u="none" strike="noStrike" dirty="0">
                          <a:solidFill>
                            <a:srgbClr val="000000"/>
                          </a:solidFill>
                          <a:effectLst/>
                          <a:latin typeface="Calibri" panose="020F0502020204030204" pitchFamily="34" charset="0"/>
                        </a:rPr>
                        <a:t>ALT</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U/L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189</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H</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28 - 100</a:t>
                      </a:r>
                    </a:p>
                  </a:txBody>
                  <a:tcPr marL="9525" marR="9525" marT="9525" marB="0" anchor="ctr"/>
                </a:tc>
                <a:extLst>
                  <a:ext uri="{0D108BD9-81ED-4DB2-BD59-A6C34878D82A}">
                    <a16:rowId xmlns:a16="http://schemas.microsoft.com/office/drawing/2014/main" val="3602999805"/>
                  </a:ext>
                </a:extLst>
              </a:tr>
              <a:tr h="384746">
                <a:tc>
                  <a:txBody>
                    <a:bodyPr/>
                    <a:lstStyle/>
                    <a:p>
                      <a:pPr algn="ctr" fontAlgn="ctr"/>
                      <a:r>
                        <a:rPr lang="en-US" sz="1800" b="0" i="0" u="none" strike="noStrike" dirty="0">
                          <a:solidFill>
                            <a:srgbClr val="000000"/>
                          </a:solidFill>
                          <a:effectLst/>
                          <a:latin typeface="Calibri" panose="020F0502020204030204" pitchFamily="34" charset="0"/>
                        </a:rPr>
                        <a:t>Glucose</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mg/dl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204</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H</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70 - 150</a:t>
                      </a:r>
                    </a:p>
                  </a:txBody>
                  <a:tcPr marL="9525" marR="9525" marT="9525" marB="0" anchor="ctr"/>
                </a:tc>
                <a:extLst>
                  <a:ext uri="{0D108BD9-81ED-4DB2-BD59-A6C34878D82A}">
                    <a16:rowId xmlns:a16="http://schemas.microsoft.com/office/drawing/2014/main" val="837653597"/>
                  </a:ext>
                </a:extLst>
              </a:tr>
              <a:tr h="384746">
                <a:tc>
                  <a:txBody>
                    <a:bodyPr/>
                    <a:lstStyle/>
                    <a:p>
                      <a:pPr algn="ctr" fontAlgn="ctr"/>
                      <a:r>
                        <a:rPr lang="en-US" sz="1800" b="0" i="0" u="none" strike="noStrike" dirty="0">
                          <a:solidFill>
                            <a:srgbClr val="000000"/>
                          </a:solidFill>
                          <a:effectLst/>
                          <a:latin typeface="Calibri" panose="020F0502020204030204" pitchFamily="34" charset="0"/>
                        </a:rPr>
                        <a:t>Calcium</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mg/dl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7.9</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8.2- 11.8</a:t>
                      </a:r>
                    </a:p>
                  </a:txBody>
                  <a:tcPr marL="9525" marR="9525" marT="9525" marB="0" anchor="ctr"/>
                </a:tc>
                <a:extLst>
                  <a:ext uri="{0D108BD9-81ED-4DB2-BD59-A6C34878D82A}">
                    <a16:rowId xmlns:a16="http://schemas.microsoft.com/office/drawing/2014/main" val="3920030762"/>
                  </a:ext>
                </a:extLst>
              </a:tr>
              <a:tr h="443717">
                <a:tc>
                  <a:txBody>
                    <a:bodyPr/>
                    <a:lstStyle/>
                    <a:p>
                      <a:pPr algn="ctr" fontAlgn="ctr"/>
                      <a:r>
                        <a:rPr lang="en-US" sz="1800" b="0" i="0" u="none" strike="noStrike">
                          <a:solidFill>
                            <a:srgbClr val="000000"/>
                          </a:solidFill>
                          <a:effectLst/>
                          <a:latin typeface="Calibri" panose="020F0502020204030204" pitchFamily="34" charset="0"/>
                        </a:rPr>
                        <a:t>Phosphorus</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mg/dl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2.8</a:t>
                      </a:r>
                    </a:p>
                  </a:txBody>
                  <a:tcPr marL="9525" marR="9525" marT="9525" marB="0" anchor="ctr"/>
                </a:tc>
                <a:tc>
                  <a:txBody>
                    <a:bodyPr/>
                    <a:lstStyle/>
                    <a:p>
                      <a:pPr algn="ctr" fontAlgn="ctr"/>
                      <a:endParaRPr lang="en-US" sz="1800" b="0" i="0" u="none" strike="noStrike" dirty="0">
                        <a:solidFill>
                          <a:schemeClr val="tx1"/>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3.0-7.0</a:t>
                      </a:r>
                    </a:p>
                  </a:txBody>
                  <a:tcPr marL="9525" marR="9525" marT="9525" marB="0" anchor="ctr"/>
                </a:tc>
                <a:extLst>
                  <a:ext uri="{0D108BD9-81ED-4DB2-BD59-A6C34878D82A}">
                    <a16:rowId xmlns:a16="http://schemas.microsoft.com/office/drawing/2014/main" val="2950093737"/>
                  </a:ext>
                </a:extLst>
              </a:tr>
              <a:tr h="384746">
                <a:tc>
                  <a:txBody>
                    <a:bodyPr/>
                    <a:lstStyle/>
                    <a:p>
                      <a:pPr algn="ctr" fontAlgn="ctr"/>
                      <a:r>
                        <a:rPr lang="en-US" sz="1800" b="0" i="0" u="none" strike="noStrike" dirty="0">
                          <a:solidFill>
                            <a:srgbClr val="000000"/>
                          </a:solidFill>
                          <a:effectLst/>
                          <a:latin typeface="Calibri" panose="020F0502020204030204" pitchFamily="34" charset="0"/>
                        </a:rPr>
                        <a:t>Total Bilirubin</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mg/dl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9.1</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H</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0 - 0.4</a:t>
                      </a:r>
                    </a:p>
                  </a:txBody>
                  <a:tcPr marL="9525" marR="9525" marT="9525" marB="0" anchor="ctr"/>
                </a:tc>
                <a:extLst>
                  <a:ext uri="{0D108BD9-81ED-4DB2-BD59-A6C34878D82A}">
                    <a16:rowId xmlns:a16="http://schemas.microsoft.com/office/drawing/2014/main" val="1046018486"/>
                  </a:ext>
                </a:extLst>
              </a:tr>
            </a:tbl>
          </a:graphicData>
        </a:graphic>
      </p:graphicFrame>
    </p:spTree>
    <p:extLst>
      <p:ext uri="{BB962C8B-B14F-4D97-AF65-F5344CB8AC3E}">
        <p14:creationId xmlns:p14="http://schemas.microsoft.com/office/powerpoint/2010/main" val="35909730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2931BFA-6F39-4F4A-BE38-7CB25AD3A80E}"/>
              </a:ext>
            </a:extLst>
          </p:cNvPr>
          <p:cNvSpPr>
            <a:spLocks noGrp="1"/>
          </p:cNvSpPr>
          <p:nvPr>
            <p:ph type="title"/>
          </p:nvPr>
        </p:nvSpPr>
        <p:spPr/>
        <p:txBody>
          <a:bodyPr/>
          <a:lstStyle/>
          <a:p>
            <a:r>
              <a:rPr lang="en-US" dirty="0" err="1"/>
              <a:t>Whirley</a:t>
            </a:r>
            <a:r>
              <a:rPr lang="en-US" dirty="0"/>
              <a:t> coagulation testing</a:t>
            </a:r>
          </a:p>
        </p:txBody>
      </p:sp>
      <p:graphicFrame>
        <p:nvGraphicFramePr>
          <p:cNvPr id="9" name="Content Placeholder 3">
            <a:extLst>
              <a:ext uri="{FF2B5EF4-FFF2-40B4-BE49-F238E27FC236}">
                <a16:creationId xmlns:a16="http://schemas.microsoft.com/office/drawing/2014/main" id="{AEB96251-42BF-4DDC-AAB0-7D174EFE75D3}"/>
              </a:ext>
            </a:extLst>
          </p:cNvPr>
          <p:cNvGraphicFramePr>
            <a:graphicFrameLocks noGrp="1"/>
          </p:cNvGraphicFramePr>
          <p:nvPr>
            <p:ph idx="1"/>
            <p:extLst>
              <p:ext uri="{D42A27DB-BD31-4B8C-83A1-F6EECF244321}">
                <p14:modId xmlns:p14="http://schemas.microsoft.com/office/powerpoint/2010/main" val="2269951635"/>
              </p:ext>
            </p:extLst>
          </p:nvPr>
        </p:nvGraphicFramePr>
        <p:xfrm>
          <a:off x="838200" y="1490663"/>
          <a:ext cx="9988350" cy="1154238"/>
        </p:xfrm>
        <a:graphic>
          <a:graphicData uri="http://schemas.openxmlformats.org/drawingml/2006/table">
            <a:tbl>
              <a:tblPr firstRow="1" bandRow="1">
                <a:tableStyleId>{5C22544A-7EE6-4342-B048-85BDC9FD1C3A}</a:tableStyleId>
              </a:tblPr>
              <a:tblGrid>
                <a:gridCol w="1997670">
                  <a:extLst>
                    <a:ext uri="{9D8B030D-6E8A-4147-A177-3AD203B41FA5}">
                      <a16:colId xmlns:a16="http://schemas.microsoft.com/office/drawing/2014/main" val="2890971864"/>
                    </a:ext>
                  </a:extLst>
                </a:gridCol>
                <a:gridCol w="1997670">
                  <a:extLst>
                    <a:ext uri="{9D8B030D-6E8A-4147-A177-3AD203B41FA5}">
                      <a16:colId xmlns:a16="http://schemas.microsoft.com/office/drawing/2014/main" val="1270593963"/>
                    </a:ext>
                  </a:extLst>
                </a:gridCol>
                <a:gridCol w="1997670">
                  <a:extLst>
                    <a:ext uri="{9D8B030D-6E8A-4147-A177-3AD203B41FA5}">
                      <a16:colId xmlns:a16="http://schemas.microsoft.com/office/drawing/2014/main" val="2414772642"/>
                    </a:ext>
                  </a:extLst>
                </a:gridCol>
                <a:gridCol w="1997670">
                  <a:extLst>
                    <a:ext uri="{9D8B030D-6E8A-4147-A177-3AD203B41FA5}">
                      <a16:colId xmlns:a16="http://schemas.microsoft.com/office/drawing/2014/main" val="2978563892"/>
                    </a:ext>
                  </a:extLst>
                </a:gridCol>
                <a:gridCol w="1997670">
                  <a:extLst>
                    <a:ext uri="{9D8B030D-6E8A-4147-A177-3AD203B41FA5}">
                      <a16:colId xmlns:a16="http://schemas.microsoft.com/office/drawing/2014/main" val="3187576434"/>
                    </a:ext>
                  </a:extLst>
                </a:gridCol>
              </a:tblGrid>
              <a:tr h="384746">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84746">
                <a:tc>
                  <a:txBody>
                    <a:bodyPr/>
                    <a:lstStyle/>
                    <a:p>
                      <a:pPr algn="ctr" fontAlgn="ctr"/>
                      <a:r>
                        <a:rPr lang="en-US" sz="1800" b="0" i="0" u="none" strike="noStrike" dirty="0">
                          <a:solidFill>
                            <a:srgbClr val="000000"/>
                          </a:solidFill>
                          <a:effectLst/>
                          <a:latin typeface="Calibri" panose="020F0502020204030204" pitchFamily="34" charset="0"/>
                        </a:rPr>
                        <a:t>Prothrombin</a:t>
                      </a:r>
                      <a:r>
                        <a:rPr lang="en-US" sz="1800" b="0" i="0" u="none" strike="noStrike" baseline="0" dirty="0">
                          <a:solidFill>
                            <a:srgbClr val="000000"/>
                          </a:solidFill>
                          <a:effectLst/>
                          <a:latin typeface="Calibri" panose="020F0502020204030204" pitchFamily="34" charset="0"/>
                        </a:rPr>
                        <a:t> Time</a:t>
                      </a: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sec</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27.8</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H</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15.5-21.1</a:t>
                      </a:r>
                    </a:p>
                  </a:txBody>
                  <a:tcPr marL="9525" marR="9525" marT="9525" marB="0" anchor="ctr"/>
                </a:tc>
                <a:extLst>
                  <a:ext uri="{0D108BD9-81ED-4DB2-BD59-A6C34878D82A}">
                    <a16:rowId xmlns:a16="http://schemas.microsoft.com/office/drawing/2014/main" val="1230461072"/>
                  </a:ext>
                </a:extLst>
              </a:tr>
              <a:tr h="384746">
                <a:tc>
                  <a:txBody>
                    <a:bodyPr/>
                    <a:lstStyle/>
                    <a:p>
                      <a:pPr algn="ctr" fontAlgn="ctr"/>
                      <a:r>
                        <a:rPr lang="en-US" sz="1800" b="0" i="0" u="none" strike="noStrike" dirty="0" err="1">
                          <a:solidFill>
                            <a:srgbClr val="000000"/>
                          </a:solidFill>
                          <a:effectLst/>
                          <a:latin typeface="Calibri" panose="020F0502020204030204" pitchFamily="34" charset="0"/>
                        </a:rPr>
                        <a:t>aPTT</a:t>
                      </a: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Sec</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&gt;200</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H</a:t>
                      </a:r>
                    </a:p>
                  </a:txBody>
                  <a:tcPr marL="9525" marR="9525" marT="9525" marB="0" anchor="ctr"/>
                </a:tc>
                <a:tc>
                  <a:txBody>
                    <a:bodyPr/>
                    <a:lstStyle/>
                    <a:p>
                      <a:pPr algn="ctr" fontAlgn="ctr"/>
                      <a:r>
                        <a:rPr lang="en-US" sz="1800" b="0" i="0" u="none" strike="noStrike" kern="1200" baseline="0" dirty="0">
                          <a:solidFill>
                            <a:schemeClr val="dk1"/>
                          </a:solidFill>
                          <a:latin typeface="+mn-lt"/>
                          <a:ea typeface="+mn-ea"/>
                          <a:cs typeface="+mn-cs"/>
                        </a:rPr>
                        <a:t>78.3 - 145.0</a:t>
                      </a:r>
                      <a:endParaRPr lang="en-US" sz="1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602999805"/>
                  </a:ext>
                </a:extLst>
              </a:tr>
            </a:tbl>
          </a:graphicData>
        </a:graphic>
      </p:graphicFrame>
    </p:spTree>
    <p:extLst>
      <p:ext uri="{BB962C8B-B14F-4D97-AF65-F5344CB8AC3E}">
        <p14:creationId xmlns:p14="http://schemas.microsoft.com/office/powerpoint/2010/main" val="42272822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AFD40-6371-49C7-A289-01BD3A3D5D6F}"/>
              </a:ext>
            </a:extLst>
          </p:cNvPr>
          <p:cNvSpPr>
            <a:spLocks noGrp="1"/>
          </p:cNvSpPr>
          <p:nvPr>
            <p:ph type="title"/>
          </p:nvPr>
        </p:nvSpPr>
        <p:spPr/>
        <p:txBody>
          <a:bodyPr/>
          <a:lstStyle/>
          <a:p>
            <a:r>
              <a:rPr lang="en-US" dirty="0"/>
              <a:t>Cupcake signalment and history</a:t>
            </a:r>
          </a:p>
        </p:txBody>
      </p:sp>
      <p:sp>
        <p:nvSpPr>
          <p:cNvPr id="3" name="Content Placeholder 2">
            <a:extLst>
              <a:ext uri="{FF2B5EF4-FFF2-40B4-BE49-F238E27FC236}">
                <a16:creationId xmlns:a16="http://schemas.microsoft.com/office/drawing/2014/main" id="{75B2FEB5-5D12-4C89-B5E9-6354B3F8EACD}"/>
              </a:ext>
            </a:extLst>
          </p:cNvPr>
          <p:cNvSpPr>
            <a:spLocks noGrp="1"/>
          </p:cNvSpPr>
          <p:nvPr>
            <p:ph idx="1"/>
          </p:nvPr>
        </p:nvSpPr>
        <p:spPr/>
        <p:txBody>
          <a:bodyPr/>
          <a:lstStyle/>
          <a:p>
            <a:r>
              <a:rPr lang="en-US" dirty="0"/>
              <a:t>Cupcake is 2-year-old FS Beagle who presents for increasing lethargy over the past week.</a:t>
            </a:r>
          </a:p>
          <a:p>
            <a:r>
              <a:rPr lang="en-US"/>
              <a:t>The owner </a:t>
            </a:r>
            <a:r>
              <a:rPr lang="en-US" dirty="0"/>
              <a:t>also reports that she is less interested in her food, which is very unusual for her. </a:t>
            </a:r>
          </a:p>
          <a:p>
            <a:r>
              <a:rPr lang="en-US" dirty="0"/>
              <a:t>Physical exam: T: 103°F, pale mucous membranes, tachypnea, panting</a:t>
            </a:r>
          </a:p>
        </p:txBody>
      </p:sp>
    </p:spTree>
    <p:extLst>
      <p:ext uri="{BB962C8B-B14F-4D97-AF65-F5344CB8AC3E}">
        <p14:creationId xmlns:p14="http://schemas.microsoft.com/office/powerpoint/2010/main" val="34559306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5330" name="Rectangle 2"/>
          <p:cNvSpPr>
            <a:spLocks noGrp="1" noChangeArrowheads="1"/>
          </p:cNvSpPr>
          <p:nvPr>
            <p:ph type="title"/>
          </p:nvPr>
        </p:nvSpPr>
        <p:spPr/>
        <p:txBody>
          <a:bodyPr/>
          <a:lstStyle/>
          <a:p>
            <a:r>
              <a:rPr lang="en-US" altLang="en-US" dirty="0" err="1"/>
              <a:t>Whirley</a:t>
            </a:r>
            <a:r>
              <a:rPr lang="en-US" altLang="en-US" dirty="0"/>
              <a:t> blood smear review, feathered edge</a:t>
            </a:r>
          </a:p>
        </p:txBody>
      </p:sp>
      <p:pic>
        <p:nvPicPr>
          <p:cNvPr id="995331" name="Picture 3" descr="There is a large Cytauxzoon sp. schizont-laden macrophage on the featured edge."/>
          <p:cNvPicPr>
            <a:picLocks noGrp="1" noChangeAspect="1" noChangeArrowheads="1"/>
          </p:cNvPicPr>
          <p:nvPr>
            <p:ph sz="half" idx="1"/>
          </p:nvPr>
        </p:nvPicPr>
        <p:blipFill>
          <a:blip r:embed="rId3">
            <a:extLst>
              <a:ext uri="{28A0092B-C50C-407E-A947-70E740481C1C}">
                <a14:useLocalDpi xmlns:a14="http://schemas.microsoft.com/office/drawing/2010/main"/>
              </a:ext>
            </a:extLst>
          </a:blip>
          <a:srcRect/>
          <a:stretch>
            <a:fillRect/>
          </a:stretch>
        </p:blipFill>
        <p:spPr>
          <a:xfrm>
            <a:off x="1681164" y="1766889"/>
            <a:ext cx="4491037" cy="4086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95332" name="Picture 4" descr="There is a large Cytauxzoon sp. schizont-laden macrophage on the featured edge."/>
          <p:cNvPicPr>
            <a:picLocks noGrp="1" noChangeAspect="1" noChangeArrowheads="1"/>
          </p:cNvPicPr>
          <p:nvPr>
            <p:ph sz="half" idx="2"/>
          </p:nvPr>
        </p:nvPicPr>
        <p:blipFill>
          <a:blip r:embed="rId4" cstate="hqprint">
            <a:extLst>
              <a:ext uri="{28A0092B-C50C-407E-A947-70E740481C1C}">
                <a14:useLocalDpi xmlns:a14="http://schemas.microsoft.com/office/drawing/2010/main"/>
              </a:ext>
            </a:extLst>
          </a:blip>
          <a:srcRect/>
          <a:stretch>
            <a:fillRect/>
          </a:stretch>
        </p:blipFill>
        <p:spPr>
          <a:xfrm>
            <a:off x="6425320" y="1766889"/>
            <a:ext cx="4540389" cy="40782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8891462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7378" name="Rectangle 2"/>
          <p:cNvSpPr>
            <a:spLocks noGrp="1" noChangeArrowheads="1"/>
          </p:cNvSpPr>
          <p:nvPr>
            <p:ph type="title"/>
          </p:nvPr>
        </p:nvSpPr>
        <p:spPr/>
        <p:txBody>
          <a:bodyPr/>
          <a:lstStyle/>
          <a:p>
            <a:r>
              <a:rPr lang="en-US" altLang="en-US" sz="3600" dirty="0" err="1"/>
              <a:t>Whirley</a:t>
            </a:r>
            <a:r>
              <a:rPr lang="en-US" altLang="en-US" sz="3600" dirty="0"/>
              <a:t> blood smear review, monolayer</a:t>
            </a:r>
          </a:p>
        </p:txBody>
      </p:sp>
      <p:pic>
        <p:nvPicPr>
          <p:cNvPr id="997379" name="Picture 3" descr="These images show the piroplasm stage of C. felis in erythrocytes."/>
          <p:cNvPicPr>
            <a:picLocks noGrp="1" noChangeAspect="1" noChangeArrowheads="1"/>
          </p:cNvPicPr>
          <p:nvPr>
            <p:ph sz="half" idx="1"/>
          </p:nvPr>
        </p:nvPicPr>
        <p:blipFill>
          <a:blip r:embed="rId4" cstate="print">
            <a:extLst>
              <a:ext uri="{28A0092B-C50C-407E-A947-70E740481C1C}">
                <a14:useLocalDpi xmlns:a14="http://schemas.microsoft.com/office/drawing/2010/main"/>
              </a:ext>
            </a:extLst>
          </a:blip>
          <a:srcRect/>
          <a:stretch>
            <a:fillRect/>
          </a:stretch>
        </p:blipFill>
        <p:spPr>
          <a:xfrm>
            <a:off x="378619" y="1828800"/>
            <a:ext cx="4340225" cy="3886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97380" name="Picture 4" descr="These images show the piroplasm stage of C. felis in erythrocytes."/>
          <p:cNvPicPr>
            <a:picLocks noGrp="1" noChangeAspect="1" noChangeArrowheads="1"/>
          </p:cNvPicPr>
          <p:nvPr>
            <p:ph sz="half" idx="2"/>
          </p:nvPr>
        </p:nvPicPr>
        <p:blipFill rotWithShape="1">
          <a:blip r:embed="rId5" cstate="hqprint">
            <a:lum bright="10000" contrast="4000"/>
            <a:extLst>
              <a:ext uri="{28A0092B-C50C-407E-A947-70E740481C1C}">
                <a14:useLocalDpi xmlns:a14="http://schemas.microsoft.com/office/drawing/2010/main"/>
              </a:ext>
            </a:extLst>
          </a:blip>
          <a:srcRect/>
          <a:stretch/>
        </p:blipFill>
        <p:spPr>
          <a:xfrm rot="5400000">
            <a:off x="4566208" y="2218050"/>
            <a:ext cx="4046219" cy="310769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aphicFrame>
        <p:nvGraphicFramePr>
          <p:cNvPr id="5" name="Object 4" descr="These images show the piroplasm stage of C. felis in erythrocytes."/>
          <p:cNvGraphicFramePr>
            <a:graphicFrameLocks noChangeAspect="1"/>
          </p:cNvGraphicFramePr>
          <p:nvPr>
            <p:extLst>
              <p:ext uri="{D42A27DB-BD31-4B8C-83A1-F6EECF244321}">
                <p14:modId xmlns:p14="http://schemas.microsoft.com/office/powerpoint/2010/main" val="1589067618"/>
              </p:ext>
            </p:extLst>
          </p:nvPr>
        </p:nvGraphicFramePr>
        <p:xfrm>
          <a:off x="8459792" y="2149642"/>
          <a:ext cx="3233023" cy="3412958"/>
        </p:xfrm>
        <a:graphic>
          <a:graphicData uri="http://schemas.openxmlformats.org/presentationml/2006/ole">
            <mc:AlternateContent xmlns:mc="http://schemas.openxmlformats.org/markup-compatibility/2006">
              <mc:Choice xmlns:v="urn:schemas-microsoft-com:vml" Requires="v">
                <p:oleObj spid="_x0000_s1026" name="Image" r:id="rId6" imgW="3949881" imgH="4169319" progId="Photoshop.Image.10">
                  <p:embed/>
                </p:oleObj>
              </mc:Choice>
              <mc:Fallback>
                <p:oleObj name="Image" r:id="rId6" imgW="3949881" imgH="4169319" progId="Photoshop.Image.10">
                  <p:embed/>
                  <p:pic>
                    <p:nvPicPr>
                      <p:cNvPr id="5" name="Object 4" descr="These images show the piroplasm stage of C. felis in erythrocytes."/>
                      <p:cNvPicPr>
                        <a:picLocks noChangeAspect="1" noChangeArrowheads="1"/>
                      </p:cNvPicPr>
                      <p:nvPr/>
                    </p:nvPicPr>
                    <p:blipFill>
                      <a:blip r:embed="rId7">
                        <a:extLst>
                          <a:ext uri="{BEBA8EAE-BF5A-486C-A8C5-ECC9F3942E4B}">
                            <a14:imgProps xmlns:a14="http://schemas.microsoft.com/office/drawing/2010/main">
                              <a14:imgLayer r:embed="rId8">
                                <a14:imgEffect>
                                  <a14:brightnessContrast bright="26000"/>
                                </a14:imgEffect>
                              </a14:imgLayer>
                            </a14:imgProps>
                          </a:ext>
                          <a:ext uri="{28A0092B-C50C-407E-A947-70E740481C1C}">
                            <a14:useLocalDpi xmlns:a14="http://schemas.microsoft.com/office/drawing/2010/main" val="0"/>
                          </a:ext>
                        </a:extLst>
                      </a:blip>
                      <a:srcRect/>
                      <a:stretch>
                        <a:fillRect/>
                      </a:stretch>
                    </p:blipFill>
                    <p:spPr bwMode="auto">
                      <a:xfrm>
                        <a:off x="8459792" y="2149642"/>
                        <a:ext cx="3233023" cy="3412958"/>
                      </a:xfrm>
                      <a:prstGeom prst="rect">
                        <a:avLst/>
                      </a:prstGeom>
                      <a:noFill/>
                      <a:ln w="15875">
                        <a:noFill/>
                        <a:miter lim="800000"/>
                        <a:headEnd/>
                        <a:tailEnd/>
                      </a:ln>
                      <a:effectLst/>
                    </p:spPr>
                  </p:pic>
                </p:oleObj>
              </mc:Fallback>
            </mc:AlternateContent>
          </a:graphicData>
        </a:graphic>
      </p:graphicFrame>
    </p:spTree>
    <p:extLst>
      <p:ext uri="{BB962C8B-B14F-4D97-AF65-F5344CB8AC3E}">
        <p14:creationId xmlns:p14="http://schemas.microsoft.com/office/powerpoint/2010/main" val="231847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447CB-003B-48E9-BA89-A1A817240464}"/>
              </a:ext>
            </a:extLst>
          </p:cNvPr>
          <p:cNvSpPr>
            <a:spLocks noGrp="1"/>
          </p:cNvSpPr>
          <p:nvPr>
            <p:ph type="title"/>
          </p:nvPr>
        </p:nvSpPr>
        <p:spPr/>
        <p:txBody>
          <a:bodyPr/>
          <a:lstStyle/>
          <a:p>
            <a:r>
              <a:rPr lang="en-US" dirty="0" err="1"/>
              <a:t>Whirley</a:t>
            </a:r>
            <a:r>
              <a:rPr lang="en-US" dirty="0"/>
              <a:t> resources</a:t>
            </a:r>
          </a:p>
        </p:txBody>
      </p:sp>
      <p:sp>
        <p:nvSpPr>
          <p:cNvPr id="3" name="Content Placeholder 2">
            <a:extLst>
              <a:ext uri="{FF2B5EF4-FFF2-40B4-BE49-F238E27FC236}">
                <a16:creationId xmlns:a16="http://schemas.microsoft.com/office/drawing/2014/main" id="{42CE7E98-8084-497A-B483-7BCF8FABE45A}"/>
              </a:ext>
            </a:extLst>
          </p:cNvPr>
          <p:cNvSpPr>
            <a:spLocks noGrp="1"/>
          </p:cNvSpPr>
          <p:nvPr>
            <p:ph idx="1"/>
          </p:nvPr>
        </p:nvSpPr>
        <p:spPr>
          <a:xfrm>
            <a:off x="838200" y="1690688"/>
            <a:ext cx="10515600" cy="4351338"/>
          </a:xfrm>
        </p:spPr>
        <p:txBody>
          <a:bodyPr>
            <a:normAutofit/>
          </a:bodyPr>
          <a:lstStyle/>
          <a:p>
            <a:r>
              <a:rPr lang="en-US" dirty="0"/>
              <a:t>eClinpath</a:t>
            </a:r>
            <a:endParaRPr lang="en-US" dirty="0">
              <a:hlinkClick r:id="rId2">
                <a:extLst>
                  <a:ext uri="{A12FA001-AC4F-418D-AE19-62706E023703}">
                    <ahyp:hlinkClr xmlns:ahyp="http://schemas.microsoft.com/office/drawing/2018/hyperlinkcolor" val="tx"/>
                  </a:ext>
                </a:extLst>
              </a:hlinkClick>
            </a:endParaRPr>
          </a:p>
          <a:p>
            <a:pPr lvl="1"/>
            <a:r>
              <a:rPr lang="en-US" dirty="0">
                <a:solidFill>
                  <a:schemeClr val="accent1"/>
                </a:solidFill>
                <a:hlinkClick r:id="rId2">
                  <a:extLst>
                    <a:ext uri="{A12FA001-AC4F-418D-AE19-62706E023703}">
                      <ahyp:hlinkClr xmlns:ahyp="http://schemas.microsoft.com/office/drawing/2018/hyperlinkcolor" val="tx"/>
                    </a:ext>
                  </a:extLst>
                </a:hlinkClick>
              </a:rPr>
              <a:t>Albumin</a:t>
            </a:r>
            <a:endParaRPr lang="en-US" dirty="0">
              <a:solidFill>
                <a:schemeClr val="accent1"/>
              </a:solidFill>
              <a:hlinkClick r:id="rId3">
                <a:extLst>
                  <a:ext uri="{A12FA001-AC4F-418D-AE19-62706E023703}">
                    <ahyp:hlinkClr xmlns:ahyp="http://schemas.microsoft.com/office/drawing/2018/hyperlinkcolor" val="tx"/>
                  </a:ext>
                </a:extLst>
              </a:hlinkClick>
            </a:endParaRPr>
          </a:p>
          <a:p>
            <a:pPr lvl="1"/>
            <a:r>
              <a:rPr lang="en-US" dirty="0">
                <a:hlinkClick r:id="rId3"/>
              </a:rPr>
              <a:t>ALT</a:t>
            </a:r>
            <a:endParaRPr lang="en-US" dirty="0"/>
          </a:p>
          <a:p>
            <a:pPr lvl="1"/>
            <a:r>
              <a:rPr lang="en-US" dirty="0">
                <a:hlinkClick r:id="rId4"/>
              </a:rPr>
              <a:t>Glucose</a:t>
            </a:r>
            <a:endParaRPr lang="en-US" dirty="0"/>
          </a:p>
          <a:p>
            <a:pPr lvl="1"/>
            <a:r>
              <a:rPr lang="en-US" dirty="0">
                <a:hlinkClick r:id="rId5"/>
              </a:rPr>
              <a:t>Calcium</a:t>
            </a:r>
            <a:endParaRPr lang="en-US" dirty="0"/>
          </a:p>
          <a:p>
            <a:pPr lvl="1"/>
            <a:r>
              <a:rPr lang="en-US" dirty="0">
                <a:hlinkClick r:id="rId6"/>
              </a:rPr>
              <a:t>Anemia</a:t>
            </a:r>
            <a:endParaRPr lang="en-US" dirty="0"/>
          </a:p>
          <a:p>
            <a:pPr lvl="1"/>
            <a:r>
              <a:rPr lang="en-US" dirty="0">
                <a:hlinkClick r:id="rId7"/>
              </a:rPr>
              <a:t>Leukocytes</a:t>
            </a:r>
            <a:endParaRPr lang="en-US" dirty="0"/>
          </a:p>
          <a:p>
            <a:pPr lvl="1"/>
            <a:r>
              <a:rPr lang="en-US" dirty="0">
                <a:hlinkClick r:id="rId8"/>
              </a:rPr>
              <a:t>Coagulation assays</a:t>
            </a:r>
            <a:endParaRPr lang="en-US" dirty="0"/>
          </a:p>
          <a:p>
            <a:pPr lvl="1"/>
            <a:r>
              <a:rPr lang="en-US" dirty="0">
                <a:hlinkClick r:id="rId9"/>
              </a:rPr>
              <a:t>Summary of hemostasis test interpretation</a:t>
            </a:r>
            <a:endParaRPr lang="en-US" dirty="0"/>
          </a:p>
          <a:p>
            <a:r>
              <a:rPr lang="en-US" altLang="en-US" dirty="0">
                <a:hlinkClick r:id="rId10"/>
              </a:rPr>
              <a:t>Merck manual </a:t>
            </a:r>
            <a:endParaRPr lang="en-US" dirty="0"/>
          </a:p>
          <a:p>
            <a:endParaRPr lang="en-US" dirty="0"/>
          </a:p>
          <a:p>
            <a:endParaRPr lang="en-US" dirty="0"/>
          </a:p>
          <a:p>
            <a:endParaRPr lang="en-US" dirty="0"/>
          </a:p>
        </p:txBody>
      </p:sp>
      <p:pic>
        <p:nvPicPr>
          <p:cNvPr id="4" name="Graphic 3" descr="Arrow Horizontal U turn">
            <a:hlinkClick r:id="rId11" action="ppaction://hlinksldjump"/>
            <a:extLst>
              <a:ext uri="{FF2B5EF4-FFF2-40B4-BE49-F238E27FC236}">
                <a16:creationId xmlns:a16="http://schemas.microsoft.com/office/drawing/2014/main" id="{649AE009-C2B3-46B2-B58B-B149042E00FC}"/>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27993456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AFD40-6371-49C7-A289-01BD3A3D5D6F}"/>
              </a:ext>
            </a:extLst>
          </p:cNvPr>
          <p:cNvSpPr>
            <a:spLocks noGrp="1"/>
          </p:cNvSpPr>
          <p:nvPr>
            <p:ph type="title"/>
          </p:nvPr>
        </p:nvSpPr>
        <p:spPr/>
        <p:txBody>
          <a:bodyPr>
            <a:normAutofit/>
          </a:bodyPr>
          <a:lstStyle/>
          <a:p>
            <a:pPr>
              <a:spcAft>
                <a:spcPts val="600"/>
              </a:spcAft>
            </a:pPr>
            <a:r>
              <a:rPr lang="en-US" sz="3600" dirty="0"/>
              <a:t>Jasper signalment and history</a:t>
            </a:r>
          </a:p>
        </p:txBody>
      </p:sp>
      <p:sp>
        <p:nvSpPr>
          <p:cNvPr id="3" name="Content Placeholder 2">
            <a:extLst>
              <a:ext uri="{FF2B5EF4-FFF2-40B4-BE49-F238E27FC236}">
                <a16:creationId xmlns:a16="http://schemas.microsoft.com/office/drawing/2014/main" id="{75B2FEB5-5D12-4C89-B5E9-6354B3F8EACD}"/>
              </a:ext>
            </a:extLst>
          </p:cNvPr>
          <p:cNvSpPr>
            <a:spLocks noGrp="1"/>
          </p:cNvSpPr>
          <p:nvPr>
            <p:ph sz="half" idx="1"/>
          </p:nvPr>
        </p:nvSpPr>
        <p:spPr/>
        <p:txBody>
          <a:bodyPr>
            <a:noAutofit/>
          </a:bodyPr>
          <a:lstStyle/>
          <a:p>
            <a:pPr>
              <a:spcAft>
                <a:spcPts val="600"/>
              </a:spcAft>
            </a:pPr>
            <a:r>
              <a:rPr lang="en-US" dirty="0"/>
              <a:t>Jasper, 6y/o M/N Pit Bull Terrier</a:t>
            </a:r>
          </a:p>
          <a:p>
            <a:pPr>
              <a:spcAft>
                <a:spcPts val="600"/>
              </a:spcAft>
            </a:pPr>
            <a:r>
              <a:rPr lang="en-US" dirty="0"/>
              <a:t>Presented for yellow skin per owner, decreased activity and appetite.</a:t>
            </a:r>
          </a:p>
          <a:p>
            <a:pPr>
              <a:spcAft>
                <a:spcPts val="600"/>
              </a:spcAft>
            </a:pPr>
            <a:r>
              <a:rPr lang="en-US" dirty="0"/>
              <a:t>No c/s/v/d.</a:t>
            </a:r>
          </a:p>
          <a:p>
            <a:pPr>
              <a:spcAft>
                <a:spcPts val="600"/>
              </a:spcAft>
            </a:pPr>
            <a:r>
              <a:rPr lang="en-US" dirty="0"/>
              <a:t>Jasper was lethargic, with increased RR and HR on exam with prominent icteric mucous membranes and skin. </a:t>
            </a:r>
          </a:p>
          <a:p>
            <a:pPr lvl="1">
              <a:spcAft>
                <a:spcPts val="600"/>
              </a:spcAft>
            </a:pPr>
            <a:endParaRPr lang="en-US" dirty="0"/>
          </a:p>
        </p:txBody>
      </p:sp>
      <p:pic>
        <p:nvPicPr>
          <p:cNvPr id="6" name="Picture 6" descr="This is an image of a dog with icteric oral mucous membranes.">
            <a:extLst>
              <a:ext uri="{FF2B5EF4-FFF2-40B4-BE49-F238E27FC236}">
                <a16:creationId xmlns:a16="http://schemas.microsoft.com/office/drawing/2014/main" id="{823190E9-4CE2-490B-965B-33817956227B}"/>
              </a:ext>
            </a:extLst>
          </p:cNvPr>
          <p:cNvPicPr>
            <a:picLocks noGrp="1" noChangeAspect="1" noChangeArrowheads="1"/>
          </p:cNvPicPr>
          <p:nvPr>
            <p:ph sz="half" idx="2"/>
          </p:nvPr>
        </p:nvPicPr>
        <p:blipFill>
          <a:blip r:embed="rId2" cstate="print">
            <a:extLst>
              <a:ext uri="{28A0092B-C50C-407E-A947-70E740481C1C}">
                <a14:useLocalDpi xmlns:a14="http://schemas.microsoft.com/office/drawing/2010/main"/>
              </a:ext>
            </a:extLst>
          </a:blip>
          <a:srcRect/>
          <a:stretch>
            <a:fillRect/>
          </a:stretch>
        </p:blipFill>
        <p:spPr bwMode="auto">
          <a:xfrm>
            <a:off x="6326124" y="2161064"/>
            <a:ext cx="4873752" cy="3680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35410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a:xfrm>
            <a:off x="1101825" y="-166503"/>
            <a:ext cx="10515600" cy="1325563"/>
          </a:xfrm>
        </p:spPr>
        <p:txBody>
          <a:bodyPr>
            <a:normAutofit/>
          </a:bodyPr>
          <a:lstStyle/>
          <a:p>
            <a:r>
              <a:rPr lang="en-US" sz="3600" dirty="0"/>
              <a:t>Jasper Complete Blood Count</a:t>
            </a:r>
          </a:p>
        </p:txBody>
      </p:sp>
      <p:graphicFrame>
        <p:nvGraphicFramePr>
          <p:cNvPr id="5" name="Content Placeholder 3">
            <a:extLst>
              <a:ext uri="{FF2B5EF4-FFF2-40B4-BE49-F238E27FC236}">
                <a16:creationId xmlns:a16="http://schemas.microsoft.com/office/drawing/2014/main" id="{35ACFBD0-38C5-4925-97A4-512050C53389}"/>
              </a:ext>
            </a:extLst>
          </p:cNvPr>
          <p:cNvGraphicFramePr>
            <a:graphicFrameLocks/>
          </p:cNvGraphicFramePr>
          <p:nvPr>
            <p:extLst>
              <p:ext uri="{D42A27DB-BD31-4B8C-83A1-F6EECF244321}">
                <p14:modId xmlns:p14="http://schemas.microsoft.com/office/powerpoint/2010/main" val="972514527"/>
              </p:ext>
            </p:extLst>
          </p:nvPr>
        </p:nvGraphicFramePr>
        <p:xfrm>
          <a:off x="1101825" y="757761"/>
          <a:ext cx="9988350" cy="5381173"/>
        </p:xfrm>
        <a:graphic>
          <a:graphicData uri="http://schemas.openxmlformats.org/drawingml/2006/table">
            <a:tbl>
              <a:tblPr firstRow="1" bandRow="1">
                <a:tableStyleId>{5C22544A-7EE6-4342-B048-85BDC9FD1C3A}</a:tableStyleId>
              </a:tblPr>
              <a:tblGrid>
                <a:gridCol w="2185385">
                  <a:extLst>
                    <a:ext uri="{9D8B030D-6E8A-4147-A177-3AD203B41FA5}">
                      <a16:colId xmlns:a16="http://schemas.microsoft.com/office/drawing/2014/main" val="2890971864"/>
                    </a:ext>
                  </a:extLst>
                </a:gridCol>
                <a:gridCol w="1809955">
                  <a:extLst>
                    <a:ext uri="{9D8B030D-6E8A-4147-A177-3AD203B41FA5}">
                      <a16:colId xmlns:a16="http://schemas.microsoft.com/office/drawing/2014/main" val="1270593963"/>
                    </a:ext>
                  </a:extLst>
                </a:gridCol>
                <a:gridCol w="1997670">
                  <a:extLst>
                    <a:ext uri="{9D8B030D-6E8A-4147-A177-3AD203B41FA5}">
                      <a16:colId xmlns:a16="http://schemas.microsoft.com/office/drawing/2014/main" val="2414772642"/>
                    </a:ext>
                  </a:extLst>
                </a:gridCol>
                <a:gridCol w="1997670">
                  <a:extLst>
                    <a:ext uri="{9D8B030D-6E8A-4147-A177-3AD203B41FA5}">
                      <a16:colId xmlns:a16="http://schemas.microsoft.com/office/drawing/2014/main" val="2978563892"/>
                    </a:ext>
                  </a:extLst>
                </a:gridCol>
                <a:gridCol w="1997670">
                  <a:extLst>
                    <a:ext uri="{9D8B030D-6E8A-4147-A177-3AD203B41FA5}">
                      <a16:colId xmlns:a16="http://schemas.microsoft.com/office/drawing/2014/main" val="3187576434"/>
                    </a:ext>
                  </a:extLst>
                </a:gridCol>
              </a:tblGrid>
              <a:tr h="384746">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79475">
                <a:tc>
                  <a:txBody>
                    <a:bodyPr/>
                    <a:lstStyle/>
                    <a:p>
                      <a:pPr algn="ctr" fontAlgn="ctr"/>
                      <a:r>
                        <a:rPr lang="en-US" sz="1800" b="0" i="0" u="none" strike="noStrike">
                          <a:solidFill>
                            <a:srgbClr val="000000"/>
                          </a:solidFill>
                          <a:effectLst/>
                          <a:latin typeface="Calibri" panose="020F0502020204030204" pitchFamily="34" charset="0"/>
                        </a:rPr>
                        <a:t>RBC</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x 10^6/µl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2.68</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 L</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5.90 - 8.66</a:t>
                      </a:r>
                    </a:p>
                  </a:txBody>
                  <a:tcPr marL="9525" marR="9525" marT="9525" marB="0" anchor="ctr"/>
                </a:tc>
                <a:extLst>
                  <a:ext uri="{0D108BD9-81ED-4DB2-BD59-A6C34878D82A}">
                    <a16:rowId xmlns:a16="http://schemas.microsoft.com/office/drawing/2014/main" val="1325057428"/>
                  </a:ext>
                </a:extLst>
              </a:tr>
              <a:tr h="384746">
                <a:tc>
                  <a:txBody>
                    <a:bodyPr/>
                    <a:lstStyle/>
                    <a:p>
                      <a:pPr algn="ctr" fontAlgn="ctr"/>
                      <a:r>
                        <a:rPr lang="en-US" sz="1800" b="0" i="0" u="none" strike="noStrike">
                          <a:solidFill>
                            <a:srgbClr val="000000"/>
                          </a:solidFill>
                          <a:effectLst/>
                          <a:latin typeface="Calibri" panose="020F0502020204030204" pitchFamily="34" charset="0"/>
                        </a:rPr>
                        <a:t>HGB</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7.1</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L</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13.7 - 20.7</a:t>
                      </a:r>
                    </a:p>
                  </a:txBody>
                  <a:tcPr marL="9525" marR="9525" marT="9525" marB="0" anchor="ctr"/>
                </a:tc>
                <a:extLst>
                  <a:ext uri="{0D108BD9-81ED-4DB2-BD59-A6C34878D82A}">
                    <a16:rowId xmlns:a16="http://schemas.microsoft.com/office/drawing/2014/main" val="1693412152"/>
                  </a:ext>
                </a:extLst>
              </a:tr>
              <a:tr h="384746">
                <a:tc>
                  <a:txBody>
                    <a:bodyPr/>
                    <a:lstStyle/>
                    <a:p>
                      <a:pPr algn="ctr" fontAlgn="ctr"/>
                      <a:r>
                        <a:rPr lang="en-US" sz="1800" b="0" i="0" u="none" strike="noStrike">
                          <a:solidFill>
                            <a:srgbClr val="000000"/>
                          </a:solidFill>
                          <a:effectLst/>
                          <a:latin typeface="Calibri" panose="020F0502020204030204" pitchFamily="34" charset="0"/>
                        </a:rPr>
                        <a:t>HCT</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23.1</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L</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42.2 - 59.8</a:t>
                      </a:r>
                    </a:p>
                  </a:txBody>
                  <a:tcPr marL="9525" marR="9525" marT="9525" marB="0" anchor="ctr"/>
                </a:tc>
                <a:extLst>
                  <a:ext uri="{0D108BD9-81ED-4DB2-BD59-A6C34878D82A}">
                    <a16:rowId xmlns:a16="http://schemas.microsoft.com/office/drawing/2014/main" val="779473339"/>
                  </a:ext>
                </a:extLst>
              </a:tr>
              <a:tr h="384746">
                <a:tc>
                  <a:txBody>
                    <a:bodyPr/>
                    <a:lstStyle/>
                    <a:p>
                      <a:pPr algn="ctr" fontAlgn="ctr"/>
                      <a:r>
                        <a:rPr lang="en-US" sz="1800" b="0" i="0" u="none" strike="noStrike">
                          <a:solidFill>
                            <a:srgbClr val="000000"/>
                          </a:solidFill>
                          <a:effectLst/>
                          <a:latin typeface="Calibri" panose="020F0502020204030204" pitchFamily="34" charset="0"/>
                        </a:rPr>
                        <a:t>MCV</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fl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86.3</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H</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63.9 - 75.4</a:t>
                      </a:r>
                    </a:p>
                  </a:txBody>
                  <a:tcPr marL="9525" marR="9525" marT="9525" marB="0" anchor="ctr"/>
                </a:tc>
                <a:extLst>
                  <a:ext uri="{0D108BD9-81ED-4DB2-BD59-A6C34878D82A}">
                    <a16:rowId xmlns:a16="http://schemas.microsoft.com/office/drawing/2014/main" val="3896996884"/>
                  </a:ext>
                </a:extLst>
              </a:tr>
              <a:tr h="384746">
                <a:tc>
                  <a:txBody>
                    <a:bodyPr/>
                    <a:lstStyle/>
                    <a:p>
                      <a:pPr algn="ctr" fontAlgn="ctr"/>
                      <a:r>
                        <a:rPr lang="en-US" sz="1800" b="0" i="0" u="none" strike="noStrike">
                          <a:solidFill>
                            <a:srgbClr val="000000"/>
                          </a:solidFill>
                          <a:effectLst/>
                          <a:latin typeface="Calibri" panose="020F0502020204030204" pitchFamily="34" charset="0"/>
                        </a:rPr>
                        <a:t>MCH</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pg</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26.2</a:t>
                      </a:r>
                    </a:p>
                  </a:txBody>
                  <a:tcPr marL="9525" marR="9525" marT="9525" marB="0" anchor="ctr"/>
                </a:tc>
                <a:tc>
                  <a:txBody>
                    <a:bodyPr/>
                    <a:lstStyle/>
                    <a:p>
                      <a:pPr algn="ctr" fontAlgn="ctr"/>
                      <a:endParaRPr lang="en-US" sz="1800" b="0" i="0" u="none" strike="noStrike" dirty="0">
                        <a:solidFill>
                          <a:schemeClr val="tx1"/>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21.9 - 26.2</a:t>
                      </a:r>
                    </a:p>
                  </a:txBody>
                  <a:tcPr marL="9525" marR="9525" marT="9525" marB="0" anchor="ctr"/>
                </a:tc>
                <a:extLst>
                  <a:ext uri="{0D108BD9-81ED-4DB2-BD59-A6C34878D82A}">
                    <a16:rowId xmlns:a16="http://schemas.microsoft.com/office/drawing/2014/main" val="602912417"/>
                  </a:ext>
                </a:extLst>
              </a:tr>
              <a:tr h="384746">
                <a:tc>
                  <a:txBody>
                    <a:bodyPr/>
                    <a:lstStyle/>
                    <a:p>
                      <a:pPr algn="ctr" fontAlgn="ctr"/>
                      <a:r>
                        <a:rPr lang="en-US" sz="1800" b="0" i="0" u="none" strike="noStrike">
                          <a:solidFill>
                            <a:srgbClr val="000000"/>
                          </a:solidFill>
                          <a:effectLst/>
                          <a:latin typeface="Calibri" panose="020F0502020204030204" pitchFamily="34" charset="0"/>
                        </a:rPr>
                        <a:t>MCHC</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30.7</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L</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33.0 - 35.0</a:t>
                      </a:r>
                    </a:p>
                  </a:txBody>
                  <a:tcPr marL="9525" marR="9525" marT="9525" marB="0" anchor="ctr"/>
                </a:tc>
                <a:extLst>
                  <a:ext uri="{0D108BD9-81ED-4DB2-BD59-A6C34878D82A}">
                    <a16:rowId xmlns:a16="http://schemas.microsoft.com/office/drawing/2014/main" val="1058716474"/>
                  </a:ext>
                </a:extLst>
              </a:tr>
              <a:tr h="384746">
                <a:tc>
                  <a:txBody>
                    <a:bodyPr/>
                    <a:lstStyle/>
                    <a:p>
                      <a:pPr algn="ctr" fontAlgn="ctr"/>
                      <a:r>
                        <a:rPr lang="en-US" sz="1800" b="0" i="0" u="none" strike="noStrike">
                          <a:solidFill>
                            <a:srgbClr val="000000"/>
                          </a:solidFill>
                          <a:effectLst/>
                          <a:latin typeface="Calibri" panose="020F0502020204030204" pitchFamily="34" charset="0"/>
                        </a:rPr>
                        <a:t>RDW</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22.4</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H</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11.2 - 13.2</a:t>
                      </a:r>
                    </a:p>
                  </a:txBody>
                  <a:tcPr marL="9525" marR="9525" marT="9525" marB="0" anchor="ctr"/>
                </a:tc>
                <a:extLst>
                  <a:ext uri="{0D108BD9-81ED-4DB2-BD59-A6C34878D82A}">
                    <a16:rowId xmlns:a16="http://schemas.microsoft.com/office/drawing/2014/main" val="743920097"/>
                  </a:ext>
                </a:extLst>
              </a:tr>
              <a:tr h="384746">
                <a:tc>
                  <a:txBody>
                    <a:bodyPr/>
                    <a:lstStyle/>
                    <a:p>
                      <a:pPr algn="ctr" fontAlgn="ctr"/>
                      <a:r>
                        <a:rPr lang="en-US" sz="1800" b="0" i="0" u="none" strike="noStrike">
                          <a:solidFill>
                            <a:srgbClr val="000000"/>
                          </a:solidFill>
                          <a:effectLst/>
                          <a:latin typeface="Calibri" panose="020F0502020204030204" pitchFamily="34" charset="0"/>
                        </a:rPr>
                        <a:t>Platelets</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21</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L</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226 - 424</a:t>
                      </a:r>
                    </a:p>
                  </a:txBody>
                  <a:tcPr marL="9525" marR="9525" marT="9525" marB="0" anchor="ctr"/>
                </a:tc>
                <a:extLst>
                  <a:ext uri="{0D108BD9-81ED-4DB2-BD59-A6C34878D82A}">
                    <a16:rowId xmlns:a16="http://schemas.microsoft.com/office/drawing/2014/main" val="1292965487"/>
                  </a:ext>
                </a:extLst>
              </a:tr>
              <a:tr h="384746">
                <a:tc>
                  <a:txBody>
                    <a:bodyPr/>
                    <a:lstStyle/>
                    <a:p>
                      <a:pPr algn="ctr" fontAlgn="ctr"/>
                      <a:r>
                        <a:rPr lang="en-US" sz="1800" b="0" i="0" u="none" strike="noStrike">
                          <a:solidFill>
                            <a:srgbClr val="000000"/>
                          </a:solidFill>
                          <a:effectLst/>
                          <a:latin typeface="Calibri" panose="020F0502020204030204" pitchFamily="34" charset="0"/>
                        </a:rPr>
                        <a:t>MPV</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fl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25.8</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H</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8.9 - 14.4</a:t>
                      </a:r>
                    </a:p>
                  </a:txBody>
                  <a:tcPr marL="9525" marR="9525" marT="9525" marB="0" anchor="ctr"/>
                </a:tc>
                <a:extLst>
                  <a:ext uri="{0D108BD9-81ED-4DB2-BD59-A6C34878D82A}">
                    <a16:rowId xmlns:a16="http://schemas.microsoft.com/office/drawing/2014/main" val="2473024049"/>
                  </a:ext>
                </a:extLst>
              </a:tr>
              <a:tr h="384746">
                <a:tc>
                  <a:txBody>
                    <a:bodyPr/>
                    <a:lstStyle/>
                    <a:p>
                      <a:pPr algn="ctr" fontAlgn="ctr"/>
                      <a:r>
                        <a:rPr lang="en-US" sz="1800" b="0" i="0" u="none" strike="noStrike">
                          <a:solidFill>
                            <a:srgbClr val="000000"/>
                          </a:solidFill>
                          <a:effectLst/>
                          <a:latin typeface="Calibri" panose="020F0502020204030204" pitchFamily="34" charset="0"/>
                        </a:rPr>
                        <a:t>PDW</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62.2</a:t>
                      </a:r>
                    </a:p>
                  </a:txBody>
                  <a:tcPr marL="9525" marR="9525" marT="9525" marB="0" anchor="ctr"/>
                </a:tc>
                <a:tc>
                  <a:txBody>
                    <a:bodyPr/>
                    <a:lstStyle/>
                    <a:p>
                      <a:pPr algn="ctr" fontAlgn="ctr"/>
                      <a:endParaRPr lang="en-US" sz="1800" b="0" i="0" u="none" strike="noStrike" dirty="0">
                        <a:solidFill>
                          <a:schemeClr val="tx1"/>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39.9 - 67.2</a:t>
                      </a:r>
                    </a:p>
                  </a:txBody>
                  <a:tcPr marL="9525" marR="9525" marT="9525" marB="0" anchor="ctr"/>
                </a:tc>
                <a:extLst>
                  <a:ext uri="{0D108BD9-81ED-4DB2-BD59-A6C34878D82A}">
                    <a16:rowId xmlns:a16="http://schemas.microsoft.com/office/drawing/2014/main" val="4176425817"/>
                  </a:ext>
                </a:extLst>
              </a:tr>
              <a:tr h="384746">
                <a:tc>
                  <a:txBody>
                    <a:bodyPr/>
                    <a:lstStyle/>
                    <a:p>
                      <a:pPr algn="ctr" fontAlgn="ctr"/>
                      <a:r>
                        <a:rPr lang="en-US" sz="1800" b="0" i="0" u="none" strike="noStrike">
                          <a:solidFill>
                            <a:srgbClr val="000000"/>
                          </a:solidFill>
                          <a:effectLst/>
                          <a:latin typeface="Calibri" panose="020F0502020204030204" pitchFamily="34" charset="0"/>
                        </a:rPr>
                        <a:t>PCT</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0.05</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0.15 - 0.45</a:t>
                      </a:r>
                    </a:p>
                  </a:txBody>
                  <a:tcPr marL="9525" marR="9525" marT="9525" marB="0" anchor="ctr"/>
                </a:tc>
                <a:extLst>
                  <a:ext uri="{0D108BD9-81ED-4DB2-BD59-A6C34878D82A}">
                    <a16:rowId xmlns:a16="http://schemas.microsoft.com/office/drawing/2014/main" val="2956040439"/>
                  </a:ext>
                </a:extLst>
              </a:tr>
              <a:tr h="384746">
                <a:tc>
                  <a:txBody>
                    <a:bodyPr/>
                    <a:lstStyle/>
                    <a:p>
                      <a:pPr algn="ctr" fontAlgn="ctr"/>
                      <a:r>
                        <a:rPr lang="en-US" sz="1800" b="0" i="0" u="none" strike="noStrike" dirty="0">
                          <a:solidFill>
                            <a:srgbClr val="000000"/>
                          </a:solidFill>
                          <a:effectLst/>
                          <a:latin typeface="Calibri" panose="020F0502020204030204" pitchFamily="34" charset="0"/>
                        </a:rPr>
                        <a:t>Reticulocyte</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19.07</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H</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0.00-1.30</a:t>
                      </a:r>
                    </a:p>
                  </a:txBody>
                  <a:tcPr marL="9525" marR="9525" marT="9525" marB="0" anchor="ctr"/>
                </a:tc>
                <a:extLst>
                  <a:ext uri="{0D108BD9-81ED-4DB2-BD59-A6C34878D82A}">
                    <a16:rowId xmlns:a16="http://schemas.microsoft.com/office/drawing/2014/main" val="685658797"/>
                  </a:ext>
                </a:extLst>
              </a:tr>
              <a:tr h="384746">
                <a:tc>
                  <a:txBody>
                    <a:bodyPr/>
                    <a:lstStyle/>
                    <a:p>
                      <a:pPr algn="ctr" fontAlgn="ctr"/>
                      <a:r>
                        <a:rPr lang="en-US" sz="1800" b="0" i="0" u="none" strike="noStrike" dirty="0">
                          <a:solidFill>
                            <a:srgbClr val="000000"/>
                          </a:solidFill>
                          <a:effectLst/>
                          <a:latin typeface="Calibri" panose="020F0502020204030204" pitchFamily="34" charset="0"/>
                        </a:rPr>
                        <a:t>Absolute reticulocyte</a:t>
                      </a:r>
                    </a:p>
                  </a:txBody>
                  <a:tcPr marL="9525" marR="9525" marT="9525"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510.6</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H</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0.00-91.0</a:t>
                      </a:r>
                    </a:p>
                  </a:txBody>
                  <a:tcPr marL="9525" marR="9525" marT="9525" marB="0" anchor="ctr"/>
                </a:tc>
                <a:extLst>
                  <a:ext uri="{0D108BD9-81ED-4DB2-BD59-A6C34878D82A}">
                    <a16:rowId xmlns:a16="http://schemas.microsoft.com/office/drawing/2014/main" val="584336081"/>
                  </a:ext>
                </a:extLst>
              </a:tr>
            </a:tbl>
          </a:graphicData>
        </a:graphic>
      </p:graphicFrame>
    </p:spTree>
    <p:extLst>
      <p:ext uri="{BB962C8B-B14F-4D97-AF65-F5344CB8AC3E}">
        <p14:creationId xmlns:p14="http://schemas.microsoft.com/office/powerpoint/2010/main" val="1117124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a:xfrm>
            <a:off x="1101825" y="428920"/>
            <a:ext cx="10515600" cy="1325563"/>
          </a:xfrm>
        </p:spPr>
        <p:txBody>
          <a:bodyPr>
            <a:normAutofit/>
          </a:bodyPr>
          <a:lstStyle/>
          <a:p>
            <a:r>
              <a:rPr lang="en-US" sz="3600" dirty="0"/>
              <a:t>Jasper Complete Blood Count continued</a:t>
            </a:r>
          </a:p>
        </p:txBody>
      </p:sp>
      <p:graphicFrame>
        <p:nvGraphicFramePr>
          <p:cNvPr id="5" name="Content Placeholder 3">
            <a:extLst>
              <a:ext uri="{FF2B5EF4-FFF2-40B4-BE49-F238E27FC236}">
                <a16:creationId xmlns:a16="http://schemas.microsoft.com/office/drawing/2014/main" id="{35ACFBD0-38C5-4925-97A4-512050C53389}"/>
              </a:ext>
            </a:extLst>
          </p:cNvPr>
          <p:cNvGraphicFramePr>
            <a:graphicFrameLocks/>
          </p:cNvGraphicFramePr>
          <p:nvPr>
            <p:extLst>
              <p:ext uri="{D42A27DB-BD31-4B8C-83A1-F6EECF244321}">
                <p14:modId xmlns:p14="http://schemas.microsoft.com/office/powerpoint/2010/main" val="759562309"/>
              </p:ext>
            </p:extLst>
          </p:nvPr>
        </p:nvGraphicFramePr>
        <p:xfrm>
          <a:off x="1101825" y="1523305"/>
          <a:ext cx="9988350" cy="4964328"/>
        </p:xfrm>
        <a:graphic>
          <a:graphicData uri="http://schemas.openxmlformats.org/drawingml/2006/table">
            <a:tbl>
              <a:tblPr firstRow="1" bandRow="1">
                <a:tableStyleId>{5C22544A-7EE6-4342-B048-85BDC9FD1C3A}</a:tableStyleId>
              </a:tblPr>
              <a:tblGrid>
                <a:gridCol w="1997670">
                  <a:extLst>
                    <a:ext uri="{9D8B030D-6E8A-4147-A177-3AD203B41FA5}">
                      <a16:colId xmlns:a16="http://schemas.microsoft.com/office/drawing/2014/main" val="2890971864"/>
                    </a:ext>
                  </a:extLst>
                </a:gridCol>
                <a:gridCol w="1997670">
                  <a:extLst>
                    <a:ext uri="{9D8B030D-6E8A-4147-A177-3AD203B41FA5}">
                      <a16:colId xmlns:a16="http://schemas.microsoft.com/office/drawing/2014/main" val="1270593963"/>
                    </a:ext>
                  </a:extLst>
                </a:gridCol>
                <a:gridCol w="1997670">
                  <a:extLst>
                    <a:ext uri="{9D8B030D-6E8A-4147-A177-3AD203B41FA5}">
                      <a16:colId xmlns:a16="http://schemas.microsoft.com/office/drawing/2014/main" val="2414772642"/>
                    </a:ext>
                  </a:extLst>
                </a:gridCol>
                <a:gridCol w="1997670">
                  <a:extLst>
                    <a:ext uri="{9D8B030D-6E8A-4147-A177-3AD203B41FA5}">
                      <a16:colId xmlns:a16="http://schemas.microsoft.com/office/drawing/2014/main" val="2978563892"/>
                    </a:ext>
                  </a:extLst>
                </a:gridCol>
                <a:gridCol w="1997670">
                  <a:extLst>
                    <a:ext uri="{9D8B030D-6E8A-4147-A177-3AD203B41FA5}">
                      <a16:colId xmlns:a16="http://schemas.microsoft.com/office/drawing/2014/main" val="3187576434"/>
                    </a:ext>
                  </a:extLst>
                </a:gridCol>
              </a:tblGrid>
              <a:tr h="390555">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79475">
                <a:tc>
                  <a:txBody>
                    <a:bodyPr/>
                    <a:lstStyle/>
                    <a:p>
                      <a:pPr algn="ctr" fontAlgn="ctr"/>
                      <a:r>
                        <a:rPr lang="en-US" sz="1800" b="0" i="0" u="none" strike="noStrike">
                          <a:solidFill>
                            <a:srgbClr val="000000"/>
                          </a:solidFill>
                          <a:effectLst/>
                          <a:latin typeface="Calibri" panose="020F0502020204030204" pitchFamily="34" charset="0"/>
                        </a:rPr>
                        <a:t>WBC</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7.4</a:t>
                      </a:r>
                    </a:p>
                  </a:txBody>
                  <a:tcPr marL="9525" marR="9525" marT="9525" marB="0" anchor="ctr"/>
                </a:tc>
                <a:tc>
                  <a:txBody>
                    <a:bodyPr/>
                    <a:lstStyle/>
                    <a:p>
                      <a:pPr algn="ctr" fontAlgn="ctr"/>
                      <a:endParaRPr lang="en-US" sz="1800" b="0" i="0" u="none" strike="noStrike" dirty="0">
                        <a:solidFill>
                          <a:srgbClr val="FF3333"/>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4.200 - 12.900</a:t>
                      </a:r>
                    </a:p>
                  </a:txBody>
                  <a:tcPr marL="9525" marR="9525" marT="9525" marB="0" anchor="ctr"/>
                </a:tc>
                <a:extLst>
                  <a:ext uri="{0D108BD9-81ED-4DB2-BD59-A6C34878D82A}">
                    <a16:rowId xmlns:a16="http://schemas.microsoft.com/office/drawing/2014/main" val="1325057428"/>
                  </a:ext>
                </a:extLst>
              </a:tr>
              <a:tr h="384746">
                <a:tc>
                  <a:txBody>
                    <a:bodyPr/>
                    <a:lstStyle/>
                    <a:p>
                      <a:pPr algn="ctr" fontAlgn="ctr"/>
                      <a:r>
                        <a:rPr lang="en-US" sz="1800" b="0" i="0" u="none" strike="noStrike">
                          <a:solidFill>
                            <a:srgbClr val="000000"/>
                          </a:solidFill>
                          <a:effectLst/>
                          <a:latin typeface="Calibri" panose="020F0502020204030204" pitchFamily="34" charset="0"/>
                        </a:rPr>
                        <a:t>Segmented Neutrophils</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5.359</a:t>
                      </a:r>
                    </a:p>
                  </a:txBody>
                  <a:tcPr marL="9525" marR="9525" marT="9525" marB="0" anchor="ctr"/>
                </a:tc>
                <a:tc>
                  <a:txBody>
                    <a:bodyPr/>
                    <a:lstStyle/>
                    <a:p>
                      <a:pPr algn="ctr" fontAlgn="ctr"/>
                      <a:endParaRPr lang="en-US" sz="1800" b="0" i="0" u="none" strike="noStrike" dirty="0">
                        <a:solidFill>
                          <a:srgbClr val="FF3333"/>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2.700 - 8.500</a:t>
                      </a:r>
                    </a:p>
                  </a:txBody>
                  <a:tcPr marL="9525" marR="9525" marT="9525" marB="0" anchor="ctr"/>
                </a:tc>
                <a:extLst>
                  <a:ext uri="{0D108BD9-81ED-4DB2-BD59-A6C34878D82A}">
                    <a16:rowId xmlns:a16="http://schemas.microsoft.com/office/drawing/2014/main" val="1693412152"/>
                  </a:ext>
                </a:extLst>
              </a:tr>
              <a:tr h="384746">
                <a:tc>
                  <a:txBody>
                    <a:bodyPr/>
                    <a:lstStyle/>
                    <a:p>
                      <a:pPr algn="ctr" fontAlgn="ctr"/>
                      <a:r>
                        <a:rPr lang="en-US" sz="1800" b="0" i="0" u="none" strike="noStrike">
                          <a:solidFill>
                            <a:srgbClr val="000000"/>
                          </a:solidFill>
                          <a:effectLst/>
                          <a:latin typeface="Calibri" panose="020F0502020204030204" pitchFamily="34" charset="0"/>
                        </a:rPr>
                        <a:t>Band Neutrophils</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0.223</a:t>
                      </a:r>
                    </a:p>
                  </a:txBody>
                  <a:tcPr marL="9525" marR="9525" marT="9525" marB="0" anchor="ctr"/>
                </a:tc>
                <a:tc>
                  <a:txBody>
                    <a:bodyPr/>
                    <a:lstStyle/>
                    <a:p>
                      <a:pPr algn="ctr" fontAlgn="ct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0.000 - 0.300</a:t>
                      </a:r>
                    </a:p>
                  </a:txBody>
                  <a:tcPr marL="9525" marR="9525" marT="9525" marB="0" anchor="ctr"/>
                </a:tc>
                <a:extLst>
                  <a:ext uri="{0D108BD9-81ED-4DB2-BD59-A6C34878D82A}">
                    <a16:rowId xmlns:a16="http://schemas.microsoft.com/office/drawing/2014/main" val="779473339"/>
                  </a:ext>
                </a:extLst>
              </a:tr>
              <a:tr h="384746">
                <a:tc>
                  <a:txBody>
                    <a:bodyPr/>
                    <a:lstStyle/>
                    <a:p>
                      <a:pPr algn="ctr" fontAlgn="ctr"/>
                      <a:r>
                        <a:rPr lang="en-US" sz="1800" b="0" i="0" u="none" strike="noStrike">
                          <a:solidFill>
                            <a:srgbClr val="000000"/>
                          </a:solidFill>
                          <a:effectLst/>
                          <a:latin typeface="Calibri" panose="020F0502020204030204" pitchFamily="34" charset="0"/>
                        </a:rPr>
                        <a:t>Lymphocytes</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1.265</a:t>
                      </a:r>
                    </a:p>
                  </a:txBody>
                  <a:tcPr marL="9525" marR="9525" marT="9525" marB="0" anchor="ctr"/>
                </a:tc>
                <a:tc>
                  <a:txBody>
                    <a:bodyPr/>
                    <a:lstStyle/>
                    <a:p>
                      <a:pPr algn="ctr" fontAlgn="ctr"/>
                      <a:endParaRPr lang="en-US" sz="1800" b="0" i="0" u="none" strike="noStrike" dirty="0">
                        <a:solidFill>
                          <a:srgbClr val="FF3333"/>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0.500 - 4.100</a:t>
                      </a:r>
                    </a:p>
                  </a:txBody>
                  <a:tcPr marL="9525" marR="9525" marT="9525" marB="0" anchor="ctr"/>
                </a:tc>
                <a:extLst>
                  <a:ext uri="{0D108BD9-81ED-4DB2-BD59-A6C34878D82A}">
                    <a16:rowId xmlns:a16="http://schemas.microsoft.com/office/drawing/2014/main" val="3896996884"/>
                  </a:ext>
                </a:extLst>
              </a:tr>
              <a:tr h="384746">
                <a:tc>
                  <a:txBody>
                    <a:bodyPr/>
                    <a:lstStyle/>
                    <a:p>
                      <a:pPr algn="ctr" fontAlgn="ctr"/>
                      <a:r>
                        <a:rPr lang="en-US" sz="1800" b="0" i="0" u="none" strike="noStrike">
                          <a:solidFill>
                            <a:srgbClr val="000000"/>
                          </a:solidFill>
                          <a:effectLst/>
                          <a:latin typeface="Calibri" panose="020F0502020204030204" pitchFamily="34" charset="0"/>
                        </a:rPr>
                        <a:t>Monocytes</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0.595</a:t>
                      </a:r>
                    </a:p>
                  </a:txBody>
                  <a:tcPr marL="9525" marR="9525" marT="9525" marB="0" anchor="ctr"/>
                </a:tc>
                <a:tc>
                  <a:txBody>
                    <a:bodyPr/>
                    <a:lstStyle/>
                    <a:p>
                      <a:pPr algn="ctr" fontAlgn="ctr"/>
                      <a:endParaRPr lang="en-US" sz="1800" b="0" i="0" u="none" strike="noStrike" dirty="0">
                        <a:solidFill>
                          <a:srgbClr val="FF3333"/>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0.100 - 1.000</a:t>
                      </a:r>
                    </a:p>
                  </a:txBody>
                  <a:tcPr marL="9525" marR="9525" marT="9525" marB="0" anchor="ctr"/>
                </a:tc>
                <a:extLst>
                  <a:ext uri="{0D108BD9-81ED-4DB2-BD59-A6C34878D82A}">
                    <a16:rowId xmlns:a16="http://schemas.microsoft.com/office/drawing/2014/main" val="602912417"/>
                  </a:ext>
                </a:extLst>
              </a:tr>
              <a:tr h="384746">
                <a:tc>
                  <a:txBody>
                    <a:bodyPr/>
                    <a:lstStyle/>
                    <a:p>
                      <a:pPr algn="ctr" fontAlgn="ctr"/>
                      <a:r>
                        <a:rPr lang="en-US" sz="1800" b="0" i="0" u="none" strike="noStrike">
                          <a:solidFill>
                            <a:srgbClr val="000000"/>
                          </a:solidFill>
                          <a:effectLst/>
                          <a:latin typeface="Calibri" panose="020F0502020204030204" pitchFamily="34" charset="0"/>
                        </a:rPr>
                        <a:t>Eosinophils</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a:t>
                      </a:r>
                    </a:p>
                  </a:txBody>
                  <a:tcPr marL="9525" marR="9525" marT="9525" marB="0" anchor="ctr"/>
                </a:tc>
                <a:tc>
                  <a:txBody>
                    <a:bodyPr/>
                    <a:lstStyle/>
                    <a:p>
                      <a:pPr algn="ctr" fontAlgn="ct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0.000 - 1.200</a:t>
                      </a:r>
                    </a:p>
                  </a:txBody>
                  <a:tcPr marL="9525" marR="9525" marT="9525" marB="0" anchor="ctr"/>
                </a:tc>
                <a:extLst>
                  <a:ext uri="{0D108BD9-81ED-4DB2-BD59-A6C34878D82A}">
                    <a16:rowId xmlns:a16="http://schemas.microsoft.com/office/drawing/2014/main" val="1058716474"/>
                  </a:ext>
                </a:extLst>
              </a:tr>
              <a:tr h="384746">
                <a:tc>
                  <a:txBody>
                    <a:bodyPr/>
                    <a:lstStyle/>
                    <a:p>
                      <a:pPr algn="ctr" fontAlgn="ctr"/>
                      <a:r>
                        <a:rPr lang="en-US" sz="1800" b="0" i="0" u="none" strike="noStrike">
                          <a:solidFill>
                            <a:srgbClr val="000000"/>
                          </a:solidFill>
                          <a:effectLst/>
                          <a:latin typeface="Calibri" panose="020F0502020204030204" pitchFamily="34" charset="0"/>
                        </a:rPr>
                        <a:t>Basophils</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0</a:t>
                      </a:r>
                    </a:p>
                  </a:txBody>
                  <a:tcPr marL="9525" marR="9525" marT="9525" marB="0" anchor="ctr"/>
                </a:tc>
                <a:tc>
                  <a:txBody>
                    <a:bodyPr/>
                    <a:lstStyle/>
                    <a:p>
                      <a:pPr algn="ctr" fontAlgn="ct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0.000 - 0.045</a:t>
                      </a:r>
                    </a:p>
                  </a:txBody>
                  <a:tcPr marL="9525" marR="9525" marT="9525" marB="0" anchor="ctr"/>
                </a:tc>
                <a:extLst>
                  <a:ext uri="{0D108BD9-81ED-4DB2-BD59-A6C34878D82A}">
                    <a16:rowId xmlns:a16="http://schemas.microsoft.com/office/drawing/2014/main" val="743920097"/>
                  </a:ext>
                </a:extLst>
              </a:tr>
              <a:tr h="384746">
                <a:tc>
                  <a:txBody>
                    <a:bodyPr/>
                    <a:lstStyle/>
                    <a:p>
                      <a:pPr algn="ctr" fontAlgn="ctr"/>
                      <a:r>
                        <a:rPr lang="en-US" sz="1800" b="0" i="0" u="none" strike="noStrike">
                          <a:solidFill>
                            <a:srgbClr val="000000"/>
                          </a:solidFill>
                          <a:effectLst/>
                          <a:latin typeface="Calibri" panose="020F0502020204030204" pitchFamily="34" charset="0"/>
                        </a:rPr>
                        <a:t>Others</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x 10^3/µl</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0</a:t>
                      </a:r>
                    </a:p>
                  </a:txBody>
                  <a:tcPr marL="9525" marR="9525" marT="9525" marB="0" anchor="ctr"/>
                </a:tc>
                <a:tc>
                  <a:txBody>
                    <a:bodyPr/>
                    <a:lstStyle/>
                    <a:p>
                      <a:pPr algn="ctr" fontAlgn="ct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0.000 - 0.000</a:t>
                      </a:r>
                    </a:p>
                  </a:txBody>
                  <a:tcPr marL="9525" marR="9525" marT="9525" marB="0" anchor="ctr"/>
                </a:tc>
                <a:extLst>
                  <a:ext uri="{0D108BD9-81ED-4DB2-BD59-A6C34878D82A}">
                    <a16:rowId xmlns:a16="http://schemas.microsoft.com/office/drawing/2014/main" val="1292965487"/>
                  </a:ext>
                </a:extLst>
              </a:tr>
              <a:tr h="384746">
                <a:tc>
                  <a:txBody>
                    <a:bodyPr/>
                    <a:lstStyle/>
                    <a:p>
                      <a:pPr algn="ctr" fontAlgn="ctr"/>
                      <a:r>
                        <a:rPr lang="en-US" sz="1800" b="0" i="0" u="none" strike="noStrike">
                          <a:solidFill>
                            <a:srgbClr val="000000"/>
                          </a:solidFill>
                          <a:effectLst/>
                          <a:latin typeface="Calibri" panose="020F0502020204030204" pitchFamily="34" charset="0"/>
                        </a:rPr>
                        <a:t>Nucleated RBC</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/100 WBC</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33</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H</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 – 5</a:t>
                      </a:r>
                    </a:p>
                  </a:txBody>
                  <a:tcPr marL="9525" marR="9525" marT="9525" marB="0" anchor="ctr"/>
                </a:tc>
                <a:extLst>
                  <a:ext uri="{0D108BD9-81ED-4DB2-BD59-A6C34878D82A}">
                    <a16:rowId xmlns:a16="http://schemas.microsoft.com/office/drawing/2014/main" val="2473024049"/>
                  </a:ext>
                </a:extLst>
              </a:tr>
              <a:tr h="384746">
                <a:tc>
                  <a:txBody>
                    <a:bodyPr/>
                    <a:lstStyle/>
                    <a:p>
                      <a:pPr algn="ctr" fontAlgn="b"/>
                      <a:r>
                        <a:rPr lang="en-US" sz="1800" b="0" i="0" u="none" strike="noStrike" dirty="0">
                          <a:solidFill>
                            <a:srgbClr val="000000"/>
                          </a:solidFill>
                          <a:effectLst/>
                          <a:latin typeface="Calibri" panose="020F0502020204030204" pitchFamily="34" charset="0"/>
                        </a:rPr>
                        <a:t>Platelet Estimate</a:t>
                      </a:r>
                    </a:p>
                  </a:txBody>
                  <a:tcPr marL="9525" marR="9525" marT="9525" marB="0" anchor="b"/>
                </a:tc>
                <a:tc gridSpan="4">
                  <a:txBody>
                    <a:bodyPr/>
                    <a:lstStyle/>
                    <a:p>
                      <a:pPr algn="l" fontAlgn="b"/>
                      <a:r>
                        <a:rPr lang="en-US" sz="1800" b="0" i="0" u="none" strike="noStrike" dirty="0">
                          <a:solidFill>
                            <a:srgbClr val="000000"/>
                          </a:solidFill>
                          <a:effectLst/>
                          <a:latin typeface="Calibri" panose="020F0502020204030204" pitchFamily="34" charset="0"/>
                        </a:rPr>
                        <a:t>Platelets appear markedly</a:t>
                      </a:r>
                      <a:r>
                        <a:rPr lang="en-US" sz="1800" b="0" i="0" u="none" strike="noStrike" baseline="0" dirty="0">
                          <a:solidFill>
                            <a:srgbClr val="000000"/>
                          </a:solidFill>
                          <a:effectLst/>
                          <a:latin typeface="Calibri" panose="020F0502020204030204" pitchFamily="34" charset="0"/>
                        </a:rPr>
                        <a:t> decreased with giant platelets seen.</a:t>
                      </a:r>
                      <a:endParaRPr lang="en-US" sz="18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ctr" fontAlgn="b"/>
                      <a:endParaRPr lang="en-US" sz="18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ctr" fontAlgn="b"/>
                      <a:endParaRPr lang="en-US" sz="18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ctr" fontAlgn="b"/>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176425817"/>
                  </a:ext>
                </a:extLst>
              </a:tr>
              <a:tr h="384746">
                <a:tc>
                  <a:txBody>
                    <a:bodyPr/>
                    <a:lstStyle/>
                    <a:p>
                      <a:pPr algn="ctr" fontAlgn="b"/>
                      <a:r>
                        <a:rPr lang="en-US" sz="1800" b="0" i="0" u="none" strike="noStrike" dirty="0">
                          <a:solidFill>
                            <a:srgbClr val="000000"/>
                          </a:solidFill>
                          <a:effectLst/>
                          <a:latin typeface="Calibri" panose="020F0502020204030204" pitchFamily="34" charset="0"/>
                        </a:rPr>
                        <a:t>RBC Morphology</a:t>
                      </a:r>
                    </a:p>
                  </a:txBody>
                  <a:tcPr marL="9525" marR="9525" marT="9525" marB="0" anchor="b"/>
                </a:tc>
                <a:tc gridSpan="4">
                  <a:txBody>
                    <a:bodyPr/>
                    <a:lstStyle/>
                    <a:p>
                      <a:pPr algn="l" fontAlgn="b"/>
                      <a:r>
                        <a:rPr lang="en-US" sz="1800" b="0" i="0" u="none" strike="noStrike" dirty="0">
                          <a:solidFill>
                            <a:srgbClr val="000000"/>
                          </a:solidFill>
                          <a:effectLst/>
                          <a:latin typeface="Calibri" panose="020F0502020204030204" pitchFamily="34" charset="0"/>
                        </a:rPr>
                        <a:t>Moderate</a:t>
                      </a:r>
                      <a:r>
                        <a:rPr lang="en-US" sz="1800" b="0" i="0" u="none" strike="noStrike" baseline="0" dirty="0">
                          <a:solidFill>
                            <a:srgbClr val="000000"/>
                          </a:solidFill>
                          <a:effectLst/>
                          <a:latin typeface="Calibri" panose="020F0502020204030204" pitchFamily="34" charset="0"/>
                        </a:rPr>
                        <a:t> </a:t>
                      </a:r>
                      <a:r>
                        <a:rPr lang="en-US" sz="1800" b="0" i="0" u="none" strike="noStrike" baseline="0" dirty="0" err="1">
                          <a:solidFill>
                            <a:srgbClr val="000000"/>
                          </a:solidFill>
                          <a:effectLst/>
                          <a:latin typeface="Calibri" panose="020F0502020204030204" pitchFamily="34" charset="0"/>
                        </a:rPr>
                        <a:t>anisocytosis</a:t>
                      </a:r>
                      <a:r>
                        <a:rPr lang="en-US" sz="1800" b="0" i="0" u="none" strike="noStrike" baseline="0" dirty="0">
                          <a:solidFill>
                            <a:srgbClr val="000000"/>
                          </a:solidFill>
                          <a:effectLst/>
                          <a:latin typeface="Calibri" panose="020F0502020204030204" pitchFamily="34" charset="0"/>
                        </a:rPr>
                        <a:t>, moderate to marked </a:t>
                      </a:r>
                      <a:r>
                        <a:rPr lang="en-US" sz="1800" b="0" i="0" u="none" strike="noStrike" baseline="0" dirty="0" err="1">
                          <a:solidFill>
                            <a:srgbClr val="000000"/>
                          </a:solidFill>
                          <a:effectLst/>
                          <a:latin typeface="Calibri" panose="020F0502020204030204" pitchFamily="34" charset="0"/>
                        </a:rPr>
                        <a:t>polychromasia</a:t>
                      </a:r>
                      <a:r>
                        <a:rPr lang="en-US" sz="1800" b="0" i="0" u="none" strike="noStrike" baseline="0" dirty="0">
                          <a:solidFill>
                            <a:srgbClr val="000000"/>
                          </a:solidFill>
                          <a:effectLst/>
                          <a:latin typeface="Calibri" panose="020F0502020204030204" pitchFamily="34" charset="0"/>
                        </a:rPr>
                        <a:t>, agglutination, ghost cells, </a:t>
                      </a:r>
                      <a:r>
                        <a:rPr lang="en-US" sz="1800" b="0" i="0" u="none" strike="noStrike" baseline="0" dirty="0" err="1">
                          <a:solidFill>
                            <a:srgbClr val="000000"/>
                          </a:solidFill>
                          <a:effectLst/>
                          <a:latin typeface="Calibri" panose="020F0502020204030204" pitchFamily="34" charset="0"/>
                        </a:rPr>
                        <a:t>spherocytes</a:t>
                      </a:r>
                      <a:r>
                        <a:rPr lang="en-US" sz="1800" b="0" i="0" u="none" strike="noStrike" baseline="0" dirty="0">
                          <a:solidFill>
                            <a:srgbClr val="000000"/>
                          </a:solidFill>
                          <a:effectLst/>
                          <a:latin typeface="Calibri" panose="020F0502020204030204" pitchFamily="34" charset="0"/>
                        </a:rPr>
                        <a:t>.</a:t>
                      </a:r>
                      <a:endParaRPr lang="en-US" sz="18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ctr" fontAlgn="b"/>
                      <a:endParaRPr lang="en-US" sz="18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ctr" fontAlgn="b"/>
                      <a:endParaRPr lang="en-US" sz="1800" b="0" i="0" u="none" strike="noStrike" dirty="0">
                        <a:solidFill>
                          <a:srgbClr val="000000"/>
                        </a:solidFill>
                        <a:effectLst/>
                        <a:latin typeface="Calibri" panose="020F0502020204030204" pitchFamily="34" charset="0"/>
                      </a:endParaRPr>
                    </a:p>
                  </a:txBody>
                  <a:tcPr marL="9525" marR="9525" marT="9525" marB="0" anchor="b"/>
                </a:tc>
                <a:tc hMerge="1">
                  <a:txBody>
                    <a:bodyPr/>
                    <a:lstStyle/>
                    <a:p>
                      <a:pPr algn="ctr" fontAlgn="b"/>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956040439"/>
                  </a:ext>
                </a:extLst>
              </a:tr>
            </a:tbl>
          </a:graphicData>
        </a:graphic>
      </p:graphicFrame>
    </p:spTree>
    <p:extLst>
      <p:ext uri="{BB962C8B-B14F-4D97-AF65-F5344CB8AC3E}">
        <p14:creationId xmlns:p14="http://schemas.microsoft.com/office/powerpoint/2010/main" val="17764069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a:xfrm>
            <a:off x="659217" y="513981"/>
            <a:ext cx="10515600" cy="464215"/>
          </a:xfrm>
        </p:spPr>
        <p:txBody>
          <a:bodyPr>
            <a:noAutofit/>
          </a:bodyPr>
          <a:lstStyle/>
          <a:p>
            <a:r>
              <a:rPr lang="en-US" sz="3600" dirty="0"/>
              <a:t>Jasper Biochemical Profile</a:t>
            </a:r>
          </a:p>
        </p:txBody>
      </p:sp>
      <p:graphicFrame>
        <p:nvGraphicFramePr>
          <p:cNvPr id="4" name="Content Placeholder 3">
            <a:extLst>
              <a:ext uri="{FF2B5EF4-FFF2-40B4-BE49-F238E27FC236}">
                <a16:creationId xmlns:a16="http://schemas.microsoft.com/office/drawing/2014/main" id="{35ACFBD0-38C5-4925-97A4-512050C53389}"/>
              </a:ext>
            </a:extLst>
          </p:cNvPr>
          <p:cNvGraphicFramePr>
            <a:graphicFrameLocks noGrp="1"/>
          </p:cNvGraphicFramePr>
          <p:nvPr>
            <p:ph idx="1"/>
          </p:nvPr>
        </p:nvGraphicFramePr>
        <p:xfrm>
          <a:off x="1186467" y="1371712"/>
          <a:ext cx="9988350" cy="4611681"/>
        </p:xfrm>
        <a:graphic>
          <a:graphicData uri="http://schemas.openxmlformats.org/drawingml/2006/table">
            <a:tbl>
              <a:tblPr firstRow="1" bandRow="1">
                <a:tableStyleId>{5C22544A-7EE6-4342-B048-85BDC9FD1C3A}</a:tableStyleId>
              </a:tblPr>
              <a:tblGrid>
                <a:gridCol w="1997670">
                  <a:extLst>
                    <a:ext uri="{9D8B030D-6E8A-4147-A177-3AD203B41FA5}">
                      <a16:colId xmlns:a16="http://schemas.microsoft.com/office/drawing/2014/main" val="2890971864"/>
                    </a:ext>
                  </a:extLst>
                </a:gridCol>
                <a:gridCol w="1997670">
                  <a:extLst>
                    <a:ext uri="{9D8B030D-6E8A-4147-A177-3AD203B41FA5}">
                      <a16:colId xmlns:a16="http://schemas.microsoft.com/office/drawing/2014/main" val="1270593963"/>
                    </a:ext>
                  </a:extLst>
                </a:gridCol>
                <a:gridCol w="1997670">
                  <a:extLst>
                    <a:ext uri="{9D8B030D-6E8A-4147-A177-3AD203B41FA5}">
                      <a16:colId xmlns:a16="http://schemas.microsoft.com/office/drawing/2014/main" val="2414772642"/>
                    </a:ext>
                  </a:extLst>
                </a:gridCol>
                <a:gridCol w="1997670">
                  <a:extLst>
                    <a:ext uri="{9D8B030D-6E8A-4147-A177-3AD203B41FA5}">
                      <a16:colId xmlns:a16="http://schemas.microsoft.com/office/drawing/2014/main" val="2978563892"/>
                    </a:ext>
                  </a:extLst>
                </a:gridCol>
                <a:gridCol w="1997670">
                  <a:extLst>
                    <a:ext uri="{9D8B030D-6E8A-4147-A177-3AD203B41FA5}">
                      <a16:colId xmlns:a16="http://schemas.microsoft.com/office/drawing/2014/main" val="3187576434"/>
                    </a:ext>
                  </a:extLst>
                </a:gridCol>
              </a:tblGrid>
              <a:tr h="384746">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79475">
                <a:tc>
                  <a:txBody>
                    <a:bodyPr/>
                    <a:lstStyle/>
                    <a:p>
                      <a:pPr algn="ctr" fontAlgn="b"/>
                      <a:r>
                        <a:rPr lang="en-US" sz="1800" b="0" i="0" u="none" strike="noStrike" dirty="0">
                          <a:solidFill>
                            <a:srgbClr val="000000"/>
                          </a:solidFill>
                          <a:effectLst/>
                          <a:latin typeface="Calibri" panose="020F0502020204030204" pitchFamily="34" charset="0"/>
                        </a:rPr>
                        <a:t>Potassium</a:t>
                      </a:r>
                    </a:p>
                  </a:txBody>
                  <a:tcPr marL="9525" marR="9525" marT="9525" marB="0" anchor="b"/>
                </a:tc>
                <a:tc>
                  <a:txBody>
                    <a:bodyPr/>
                    <a:lstStyle/>
                    <a:p>
                      <a:pPr algn="ctr" fontAlgn="b"/>
                      <a:r>
                        <a:rPr lang="en-US" sz="1800" b="0" i="0" u="none" strike="noStrike" dirty="0" err="1">
                          <a:solidFill>
                            <a:srgbClr val="000000"/>
                          </a:solidFill>
                          <a:effectLst/>
                          <a:latin typeface="Calibri" panose="020F0502020204030204" pitchFamily="34" charset="0"/>
                        </a:rPr>
                        <a:t>mmol</a:t>
                      </a:r>
                      <a:r>
                        <a:rPr lang="en-US" sz="1800" b="0" i="0" u="none" strike="noStrike" dirty="0">
                          <a:solidFill>
                            <a:srgbClr val="000000"/>
                          </a:solidFill>
                          <a:effectLst/>
                          <a:latin typeface="Calibri" panose="020F0502020204030204" pitchFamily="34" charset="0"/>
                        </a:rPr>
                        <a:t>/L</a:t>
                      </a:r>
                    </a:p>
                  </a:txBody>
                  <a:tcPr marL="9525" marR="9525" marT="9525" marB="0" anchor="b"/>
                </a:tc>
                <a:tc>
                  <a:txBody>
                    <a:bodyPr/>
                    <a:lstStyle/>
                    <a:p>
                      <a:pPr algn="ctr" fontAlgn="b"/>
                      <a:r>
                        <a:rPr lang="en-US" sz="1800" b="0" i="0" u="none" strike="noStrike" dirty="0">
                          <a:solidFill>
                            <a:srgbClr val="000000"/>
                          </a:solidFill>
                          <a:effectLst/>
                          <a:latin typeface="Calibri" panose="020F0502020204030204" pitchFamily="34" charset="0"/>
                        </a:rPr>
                        <a:t>4.8</a:t>
                      </a:r>
                    </a:p>
                  </a:txBody>
                  <a:tcPr marL="9525" marR="9525" marT="9525" marB="0" anchor="b"/>
                </a:tc>
                <a:tc>
                  <a:txBody>
                    <a:bodyPr/>
                    <a:lstStyle/>
                    <a:p>
                      <a:pPr algn="ctr" fontAlgn="b"/>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0" i="0" u="none" strike="noStrike" dirty="0">
                          <a:solidFill>
                            <a:srgbClr val="000000"/>
                          </a:solidFill>
                          <a:effectLst/>
                          <a:latin typeface="Calibri" panose="020F0502020204030204" pitchFamily="34" charset="0"/>
                        </a:rPr>
                        <a:t>3.7-5.1</a:t>
                      </a:r>
                    </a:p>
                  </a:txBody>
                  <a:tcPr marL="9525" marR="9525" marT="9525" marB="0" anchor="b"/>
                </a:tc>
                <a:extLst>
                  <a:ext uri="{0D108BD9-81ED-4DB2-BD59-A6C34878D82A}">
                    <a16:rowId xmlns:a16="http://schemas.microsoft.com/office/drawing/2014/main" val="1325057428"/>
                  </a:ext>
                </a:extLst>
              </a:tr>
              <a:tr h="384746">
                <a:tc>
                  <a:txBody>
                    <a:bodyPr/>
                    <a:lstStyle/>
                    <a:p>
                      <a:pPr algn="ctr" fontAlgn="b"/>
                      <a:r>
                        <a:rPr lang="en-US" sz="1800" b="0" i="0" u="none" strike="noStrike" dirty="0">
                          <a:solidFill>
                            <a:srgbClr val="000000"/>
                          </a:solidFill>
                          <a:effectLst/>
                          <a:latin typeface="Calibri" panose="020F0502020204030204" pitchFamily="34" charset="0"/>
                        </a:rPr>
                        <a:t>Sodium</a:t>
                      </a:r>
                    </a:p>
                  </a:txBody>
                  <a:tcPr marL="9525" marR="9525" marT="9525" marB="0" anchor="b"/>
                </a:tc>
                <a:tc>
                  <a:txBody>
                    <a:bodyPr/>
                    <a:lstStyle/>
                    <a:p>
                      <a:pPr algn="ctr" fontAlgn="b"/>
                      <a:r>
                        <a:rPr lang="en-US" sz="1800" b="0" i="0" u="none" strike="noStrike" dirty="0" err="1">
                          <a:solidFill>
                            <a:srgbClr val="000000"/>
                          </a:solidFill>
                          <a:effectLst/>
                          <a:latin typeface="Calibri" panose="020F0502020204030204" pitchFamily="34" charset="0"/>
                        </a:rPr>
                        <a:t>mmol</a:t>
                      </a:r>
                      <a:r>
                        <a:rPr lang="en-US" sz="1800" b="0" i="0" u="none" strike="noStrike" dirty="0">
                          <a:solidFill>
                            <a:srgbClr val="000000"/>
                          </a:solidFill>
                          <a:effectLst/>
                          <a:latin typeface="Calibri" panose="020F0502020204030204" pitchFamily="34" charset="0"/>
                        </a:rPr>
                        <a:t>/L</a:t>
                      </a:r>
                    </a:p>
                  </a:txBody>
                  <a:tcPr marL="9525" marR="9525" marT="9525" marB="0" anchor="b"/>
                </a:tc>
                <a:tc>
                  <a:txBody>
                    <a:bodyPr/>
                    <a:lstStyle/>
                    <a:p>
                      <a:pPr algn="ctr" fontAlgn="b"/>
                      <a:r>
                        <a:rPr lang="en-US" sz="1800" b="0" i="0" u="none" strike="noStrike" dirty="0">
                          <a:solidFill>
                            <a:srgbClr val="000000"/>
                          </a:solidFill>
                          <a:effectLst/>
                          <a:latin typeface="Calibri" panose="020F0502020204030204" pitchFamily="34" charset="0"/>
                        </a:rPr>
                        <a:t>147</a:t>
                      </a:r>
                    </a:p>
                  </a:txBody>
                  <a:tcPr marL="9525" marR="9525" marT="9525" marB="0" anchor="b"/>
                </a:tc>
                <a:tc>
                  <a:txBody>
                    <a:bodyPr/>
                    <a:lstStyle/>
                    <a:p>
                      <a:pPr algn="ctr" fontAlgn="b"/>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0" i="0" u="none" strike="noStrike" dirty="0">
                          <a:solidFill>
                            <a:srgbClr val="000000"/>
                          </a:solidFill>
                          <a:effectLst/>
                          <a:latin typeface="Calibri" panose="020F0502020204030204" pitchFamily="34" charset="0"/>
                        </a:rPr>
                        <a:t>143 - 150</a:t>
                      </a:r>
                    </a:p>
                  </a:txBody>
                  <a:tcPr marL="9525" marR="9525" marT="9525" marB="0" anchor="b"/>
                </a:tc>
                <a:extLst>
                  <a:ext uri="{0D108BD9-81ED-4DB2-BD59-A6C34878D82A}">
                    <a16:rowId xmlns:a16="http://schemas.microsoft.com/office/drawing/2014/main" val="1693412152"/>
                  </a:ext>
                </a:extLst>
              </a:tr>
              <a:tr h="384746">
                <a:tc>
                  <a:txBody>
                    <a:bodyPr/>
                    <a:lstStyle/>
                    <a:p>
                      <a:pPr algn="ctr" fontAlgn="ctr"/>
                      <a:r>
                        <a:rPr lang="en-US" sz="1800" b="0" i="0" u="none" strike="noStrike" dirty="0">
                          <a:solidFill>
                            <a:srgbClr val="000000"/>
                          </a:solidFill>
                          <a:effectLst/>
                          <a:latin typeface="Calibri" panose="020F0502020204030204" pitchFamily="34" charset="0"/>
                        </a:rPr>
                        <a:t>Chloride</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mmol/L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109</a:t>
                      </a:r>
                    </a:p>
                  </a:txBody>
                  <a:tcPr marL="9525" marR="9525" marT="9525" marB="0" anchor="ctr"/>
                </a:tc>
                <a:tc>
                  <a:txBody>
                    <a:bodyPr/>
                    <a:lstStyle/>
                    <a:p>
                      <a:pPr algn="ctr" fontAlgn="ct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106 - 114</a:t>
                      </a:r>
                    </a:p>
                  </a:txBody>
                  <a:tcPr marL="9525" marR="9525" marT="9525" marB="0" anchor="ctr"/>
                </a:tc>
                <a:extLst>
                  <a:ext uri="{0D108BD9-81ED-4DB2-BD59-A6C34878D82A}">
                    <a16:rowId xmlns:a16="http://schemas.microsoft.com/office/drawing/2014/main" val="779473339"/>
                  </a:ext>
                </a:extLst>
              </a:tr>
              <a:tr h="384746">
                <a:tc>
                  <a:txBody>
                    <a:bodyPr/>
                    <a:lstStyle/>
                    <a:p>
                      <a:pPr algn="ctr" fontAlgn="ctr"/>
                      <a:r>
                        <a:rPr lang="en-US" sz="1800" b="0" i="0" u="none" strike="noStrike">
                          <a:solidFill>
                            <a:srgbClr val="000000"/>
                          </a:solidFill>
                          <a:effectLst/>
                          <a:latin typeface="Calibri" panose="020F0502020204030204" pitchFamily="34" charset="0"/>
                        </a:rPr>
                        <a:t>Bicarbonate</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mmol/L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22</a:t>
                      </a:r>
                    </a:p>
                  </a:txBody>
                  <a:tcPr marL="9525" marR="9525" marT="9525" marB="0" anchor="ctr"/>
                </a:tc>
                <a:tc>
                  <a:txBody>
                    <a:bodyPr/>
                    <a:lstStyle/>
                    <a:p>
                      <a:pPr algn="ctr" fontAlgn="ct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16 - 25</a:t>
                      </a:r>
                    </a:p>
                  </a:txBody>
                  <a:tcPr marL="9525" marR="9525" marT="9525" marB="0" anchor="ctr"/>
                </a:tc>
                <a:extLst>
                  <a:ext uri="{0D108BD9-81ED-4DB2-BD59-A6C34878D82A}">
                    <a16:rowId xmlns:a16="http://schemas.microsoft.com/office/drawing/2014/main" val="3896996884"/>
                  </a:ext>
                </a:extLst>
              </a:tr>
              <a:tr h="384746">
                <a:tc>
                  <a:txBody>
                    <a:bodyPr/>
                    <a:lstStyle/>
                    <a:p>
                      <a:pPr algn="ctr" fontAlgn="ctr"/>
                      <a:r>
                        <a:rPr lang="en-US" sz="1800" b="0" i="0" u="none" strike="noStrike">
                          <a:solidFill>
                            <a:srgbClr val="000000"/>
                          </a:solidFill>
                          <a:effectLst/>
                          <a:latin typeface="Calibri" panose="020F0502020204030204" pitchFamily="34" charset="0"/>
                        </a:rPr>
                        <a:t>Anion Gap</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mmol/L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21</a:t>
                      </a:r>
                    </a:p>
                  </a:txBody>
                  <a:tcPr marL="9525" marR="9525" marT="9525" marB="0" anchor="ctr"/>
                </a:tc>
                <a:tc>
                  <a:txBody>
                    <a:bodyPr/>
                    <a:lstStyle/>
                    <a:p>
                      <a:pPr algn="ctr" fontAlgn="ct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17 - 27</a:t>
                      </a:r>
                    </a:p>
                  </a:txBody>
                  <a:tcPr marL="9525" marR="9525" marT="9525" marB="0" anchor="ctr"/>
                </a:tc>
                <a:extLst>
                  <a:ext uri="{0D108BD9-81ED-4DB2-BD59-A6C34878D82A}">
                    <a16:rowId xmlns:a16="http://schemas.microsoft.com/office/drawing/2014/main" val="602912417"/>
                  </a:ext>
                </a:extLst>
              </a:tr>
              <a:tr h="384746">
                <a:tc>
                  <a:txBody>
                    <a:bodyPr/>
                    <a:lstStyle/>
                    <a:p>
                      <a:pPr algn="ctr" fontAlgn="ctr"/>
                      <a:r>
                        <a:rPr lang="en-US" sz="1800" b="0" i="0" u="none" strike="noStrike">
                          <a:solidFill>
                            <a:srgbClr val="000000"/>
                          </a:solidFill>
                          <a:effectLst/>
                          <a:latin typeface="Calibri" panose="020F0502020204030204" pitchFamily="34" charset="0"/>
                        </a:rPr>
                        <a:t>Urea Nitrogen</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mg/dl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20</a:t>
                      </a:r>
                    </a:p>
                  </a:txBody>
                  <a:tcPr marL="9525" marR="9525" marT="9525" marB="0" anchor="ctr"/>
                </a:tc>
                <a:tc>
                  <a:txBody>
                    <a:bodyPr/>
                    <a:lstStyle/>
                    <a:p>
                      <a:pPr algn="ctr" fontAlgn="ct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9-28</a:t>
                      </a:r>
                    </a:p>
                  </a:txBody>
                  <a:tcPr marL="9525" marR="9525" marT="9525" marB="0" anchor="ctr"/>
                </a:tc>
                <a:extLst>
                  <a:ext uri="{0D108BD9-81ED-4DB2-BD59-A6C34878D82A}">
                    <a16:rowId xmlns:a16="http://schemas.microsoft.com/office/drawing/2014/main" val="1058716474"/>
                  </a:ext>
                </a:extLst>
              </a:tr>
              <a:tr h="384746">
                <a:tc>
                  <a:txBody>
                    <a:bodyPr/>
                    <a:lstStyle/>
                    <a:p>
                      <a:pPr algn="ctr" fontAlgn="ctr"/>
                      <a:r>
                        <a:rPr lang="en-US" sz="1800" b="0" i="0" u="none" strike="noStrike">
                          <a:solidFill>
                            <a:srgbClr val="000000"/>
                          </a:solidFill>
                          <a:effectLst/>
                          <a:latin typeface="Calibri" panose="020F0502020204030204" pitchFamily="34" charset="0"/>
                        </a:rPr>
                        <a:t>Creatinine</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mg/dl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0.6</a:t>
                      </a:r>
                    </a:p>
                  </a:txBody>
                  <a:tcPr marL="9525" marR="9525" marT="9525" marB="0" anchor="ctr"/>
                </a:tc>
                <a:tc>
                  <a:txBody>
                    <a:bodyPr/>
                    <a:lstStyle/>
                    <a:p>
                      <a:pPr algn="ctr" fontAlgn="ct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0.6 - 1.3</a:t>
                      </a:r>
                    </a:p>
                  </a:txBody>
                  <a:tcPr marL="9525" marR="9525" marT="9525" marB="0" anchor="ctr"/>
                </a:tc>
                <a:extLst>
                  <a:ext uri="{0D108BD9-81ED-4DB2-BD59-A6C34878D82A}">
                    <a16:rowId xmlns:a16="http://schemas.microsoft.com/office/drawing/2014/main" val="743920097"/>
                  </a:ext>
                </a:extLst>
              </a:tr>
              <a:tr h="384746">
                <a:tc>
                  <a:txBody>
                    <a:bodyPr/>
                    <a:lstStyle/>
                    <a:p>
                      <a:pPr algn="ctr" fontAlgn="ctr"/>
                      <a:r>
                        <a:rPr lang="en-US" sz="1800" b="0" i="0" u="none" strike="noStrike">
                          <a:solidFill>
                            <a:srgbClr val="000000"/>
                          </a:solidFill>
                          <a:effectLst/>
                          <a:latin typeface="Calibri" panose="020F0502020204030204" pitchFamily="34" charset="0"/>
                        </a:rPr>
                        <a:t>Total Protein</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7.0</a:t>
                      </a:r>
                    </a:p>
                  </a:txBody>
                  <a:tcPr marL="9525" marR="9525" marT="9525" marB="0" anchor="ctr"/>
                </a:tc>
                <a:tc>
                  <a:txBody>
                    <a:bodyPr/>
                    <a:lstStyle/>
                    <a:p>
                      <a:pPr algn="ctr" fontAlgn="ct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5.4 - 7.1</a:t>
                      </a:r>
                    </a:p>
                  </a:txBody>
                  <a:tcPr marL="9525" marR="9525" marT="9525" marB="0" anchor="ctr"/>
                </a:tc>
                <a:extLst>
                  <a:ext uri="{0D108BD9-81ED-4DB2-BD59-A6C34878D82A}">
                    <a16:rowId xmlns:a16="http://schemas.microsoft.com/office/drawing/2014/main" val="1292965487"/>
                  </a:ext>
                </a:extLst>
              </a:tr>
              <a:tr h="384746">
                <a:tc>
                  <a:txBody>
                    <a:bodyPr/>
                    <a:lstStyle/>
                    <a:p>
                      <a:pPr algn="ctr" fontAlgn="ctr"/>
                      <a:r>
                        <a:rPr lang="en-US" sz="1800" b="0" i="0" u="none" strike="noStrike">
                          <a:solidFill>
                            <a:srgbClr val="000000"/>
                          </a:solidFill>
                          <a:effectLst/>
                          <a:latin typeface="Calibri" panose="020F0502020204030204" pitchFamily="34" charset="0"/>
                        </a:rPr>
                        <a:t>Albumin</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4.2</a:t>
                      </a:r>
                    </a:p>
                  </a:txBody>
                  <a:tcPr marL="9525" marR="9525" marT="9525" marB="0" anchor="ctr"/>
                </a:tc>
                <a:tc>
                  <a:txBody>
                    <a:bodyPr/>
                    <a:lstStyle/>
                    <a:p>
                      <a:pPr algn="ctr" fontAlgn="ctr"/>
                      <a:endParaRPr lang="en-US"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3.3 - 4.2</a:t>
                      </a:r>
                    </a:p>
                  </a:txBody>
                  <a:tcPr marL="9525" marR="9525" marT="9525" marB="0" anchor="ctr"/>
                </a:tc>
                <a:extLst>
                  <a:ext uri="{0D108BD9-81ED-4DB2-BD59-A6C34878D82A}">
                    <a16:rowId xmlns:a16="http://schemas.microsoft.com/office/drawing/2014/main" val="2473024049"/>
                  </a:ext>
                </a:extLst>
              </a:tr>
              <a:tr h="384746">
                <a:tc>
                  <a:txBody>
                    <a:bodyPr/>
                    <a:lstStyle/>
                    <a:p>
                      <a:pPr algn="ctr" fontAlgn="ctr"/>
                      <a:r>
                        <a:rPr lang="en-US" sz="1800" b="0" i="0" u="none" strike="noStrike">
                          <a:solidFill>
                            <a:srgbClr val="000000"/>
                          </a:solidFill>
                          <a:effectLst/>
                          <a:latin typeface="Calibri" panose="020F0502020204030204" pitchFamily="34" charset="0"/>
                        </a:rPr>
                        <a:t>Globulin (Calculated)</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2.8</a:t>
                      </a:r>
                    </a:p>
                  </a:txBody>
                  <a:tcPr marL="9525" marR="9525" marT="9525" marB="0" anchor="ctr"/>
                </a:tc>
                <a:tc>
                  <a:txBody>
                    <a:bodyPr/>
                    <a:lstStyle/>
                    <a:p>
                      <a:pPr algn="ctr" fontAlgn="ctr"/>
                      <a:endParaRPr lang="en-US" sz="1800" b="0" i="0" u="none" strike="noStrike" dirty="0">
                        <a:solidFill>
                          <a:srgbClr val="FF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1.8 - 3.0</a:t>
                      </a:r>
                    </a:p>
                  </a:txBody>
                  <a:tcPr marL="9525" marR="9525" marT="9525" marB="0" anchor="ctr"/>
                </a:tc>
                <a:extLst>
                  <a:ext uri="{0D108BD9-81ED-4DB2-BD59-A6C34878D82A}">
                    <a16:rowId xmlns:a16="http://schemas.microsoft.com/office/drawing/2014/main" val="4176425817"/>
                  </a:ext>
                </a:extLst>
              </a:tr>
              <a:tr h="384746">
                <a:tc>
                  <a:txBody>
                    <a:bodyPr/>
                    <a:lstStyle/>
                    <a:p>
                      <a:pPr algn="ctr" fontAlgn="ctr"/>
                      <a:r>
                        <a:rPr lang="en-US" sz="1800" b="0" i="0" u="none" strike="noStrike">
                          <a:solidFill>
                            <a:srgbClr val="000000"/>
                          </a:solidFill>
                          <a:effectLst/>
                          <a:latin typeface="Calibri" panose="020F0502020204030204" pitchFamily="34" charset="0"/>
                        </a:rPr>
                        <a:t>A/G ratio</a:t>
                      </a:r>
                    </a:p>
                  </a:txBody>
                  <a:tcPr marL="9525" marR="9525" marT="9525" marB="0" anchor="ctr"/>
                </a:tc>
                <a:tc>
                  <a:txBody>
                    <a:bodyPr/>
                    <a:lstStyle/>
                    <a:p>
                      <a:pPr algn="ctr" fontAlgn="ctr"/>
                      <a:endParaRPr lang="en-US"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1.5</a:t>
                      </a:r>
                    </a:p>
                  </a:txBody>
                  <a:tcPr marL="9525" marR="9525" marT="9525" marB="0" anchor="ctr"/>
                </a:tc>
                <a:tc>
                  <a:txBody>
                    <a:bodyPr/>
                    <a:lstStyle/>
                    <a:p>
                      <a:pPr algn="ctr" fontAlgn="ctr"/>
                      <a:endParaRPr lang="en-US" sz="1800" b="0" i="0" u="none" strike="noStrike" dirty="0">
                        <a:solidFill>
                          <a:srgbClr val="FF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1.2 - 2.0</a:t>
                      </a:r>
                    </a:p>
                  </a:txBody>
                  <a:tcPr marL="9525" marR="9525" marT="9525" marB="0" anchor="ctr"/>
                </a:tc>
                <a:extLst>
                  <a:ext uri="{0D108BD9-81ED-4DB2-BD59-A6C34878D82A}">
                    <a16:rowId xmlns:a16="http://schemas.microsoft.com/office/drawing/2014/main" val="2956040439"/>
                  </a:ext>
                </a:extLst>
              </a:tr>
            </a:tbl>
          </a:graphicData>
        </a:graphic>
      </p:graphicFrame>
    </p:spTree>
    <p:extLst>
      <p:ext uri="{BB962C8B-B14F-4D97-AF65-F5344CB8AC3E}">
        <p14:creationId xmlns:p14="http://schemas.microsoft.com/office/powerpoint/2010/main" val="42232929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a:xfrm>
            <a:off x="595421" y="246755"/>
            <a:ext cx="10515600" cy="464215"/>
          </a:xfrm>
        </p:spPr>
        <p:txBody>
          <a:bodyPr>
            <a:noAutofit/>
          </a:bodyPr>
          <a:lstStyle/>
          <a:p>
            <a:r>
              <a:rPr lang="en-US" sz="3600" dirty="0"/>
              <a:t>Jasper Biochemical Profile continued</a:t>
            </a:r>
          </a:p>
        </p:txBody>
      </p:sp>
      <p:graphicFrame>
        <p:nvGraphicFramePr>
          <p:cNvPr id="4" name="Content Placeholder 3">
            <a:extLst>
              <a:ext uri="{FF2B5EF4-FFF2-40B4-BE49-F238E27FC236}">
                <a16:creationId xmlns:a16="http://schemas.microsoft.com/office/drawing/2014/main" id="{35ACFBD0-38C5-4925-97A4-512050C53389}"/>
              </a:ext>
            </a:extLst>
          </p:cNvPr>
          <p:cNvGraphicFramePr>
            <a:graphicFrameLocks noGrp="1"/>
          </p:cNvGraphicFramePr>
          <p:nvPr>
            <p:ph idx="1"/>
            <p:extLst>
              <p:ext uri="{D42A27DB-BD31-4B8C-83A1-F6EECF244321}">
                <p14:modId xmlns:p14="http://schemas.microsoft.com/office/powerpoint/2010/main" val="1910136721"/>
              </p:ext>
            </p:extLst>
          </p:nvPr>
        </p:nvGraphicFramePr>
        <p:xfrm>
          <a:off x="1254636" y="967676"/>
          <a:ext cx="9988350" cy="3462714"/>
        </p:xfrm>
        <a:graphic>
          <a:graphicData uri="http://schemas.openxmlformats.org/drawingml/2006/table">
            <a:tbl>
              <a:tblPr firstRow="1" bandRow="1">
                <a:tableStyleId>{5C22544A-7EE6-4342-B048-85BDC9FD1C3A}</a:tableStyleId>
              </a:tblPr>
              <a:tblGrid>
                <a:gridCol w="1997670">
                  <a:extLst>
                    <a:ext uri="{9D8B030D-6E8A-4147-A177-3AD203B41FA5}">
                      <a16:colId xmlns:a16="http://schemas.microsoft.com/office/drawing/2014/main" val="2890971864"/>
                    </a:ext>
                  </a:extLst>
                </a:gridCol>
                <a:gridCol w="1997670">
                  <a:extLst>
                    <a:ext uri="{9D8B030D-6E8A-4147-A177-3AD203B41FA5}">
                      <a16:colId xmlns:a16="http://schemas.microsoft.com/office/drawing/2014/main" val="1270593963"/>
                    </a:ext>
                  </a:extLst>
                </a:gridCol>
                <a:gridCol w="1997670">
                  <a:extLst>
                    <a:ext uri="{9D8B030D-6E8A-4147-A177-3AD203B41FA5}">
                      <a16:colId xmlns:a16="http://schemas.microsoft.com/office/drawing/2014/main" val="2414772642"/>
                    </a:ext>
                  </a:extLst>
                </a:gridCol>
                <a:gridCol w="1997670">
                  <a:extLst>
                    <a:ext uri="{9D8B030D-6E8A-4147-A177-3AD203B41FA5}">
                      <a16:colId xmlns:a16="http://schemas.microsoft.com/office/drawing/2014/main" val="2978563892"/>
                    </a:ext>
                  </a:extLst>
                </a:gridCol>
                <a:gridCol w="1997670">
                  <a:extLst>
                    <a:ext uri="{9D8B030D-6E8A-4147-A177-3AD203B41FA5}">
                      <a16:colId xmlns:a16="http://schemas.microsoft.com/office/drawing/2014/main" val="3187576434"/>
                    </a:ext>
                  </a:extLst>
                </a:gridCol>
              </a:tblGrid>
              <a:tr h="384746">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84746">
                <a:tc>
                  <a:txBody>
                    <a:bodyPr/>
                    <a:lstStyle/>
                    <a:p>
                      <a:pPr algn="ctr" fontAlgn="ctr"/>
                      <a:r>
                        <a:rPr lang="en-US" sz="1800" b="0" i="0" u="none" strike="noStrike" dirty="0" err="1">
                          <a:solidFill>
                            <a:srgbClr val="000000"/>
                          </a:solidFill>
                          <a:effectLst/>
                          <a:latin typeface="Calibri" panose="020F0502020204030204" pitchFamily="34" charset="0"/>
                        </a:rPr>
                        <a:t>Alk</a:t>
                      </a:r>
                      <a:r>
                        <a:rPr lang="en-US" sz="1800" b="0" i="0" u="none" strike="noStrike" dirty="0">
                          <a:solidFill>
                            <a:srgbClr val="000000"/>
                          </a:solidFill>
                          <a:effectLst/>
                          <a:latin typeface="Calibri" panose="020F0502020204030204" pitchFamily="34" charset="0"/>
                        </a:rPr>
                        <a:t> </a:t>
                      </a:r>
                      <a:r>
                        <a:rPr lang="en-US" sz="1800" b="0" i="0" u="none" strike="noStrike" dirty="0" err="1">
                          <a:solidFill>
                            <a:srgbClr val="000000"/>
                          </a:solidFill>
                          <a:effectLst/>
                          <a:latin typeface="Calibri" panose="020F0502020204030204" pitchFamily="34" charset="0"/>
                        </a:rPr>
                        <a:t>Phos</a:t>
                      </a: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U/L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309</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H</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13 - 102</a:t>
                      </a:r>
                    </a:p>
                  </a:txBody>
                  <a:tcPr marL="9525" marR="9525" marT="9525" marB="0" anchor="ctr"/>
                </a:tc>
                <a:extLst>
                  <a:ext uri="{0D108BD9-81ED-4DB2-BD59-A6C34878D82A}">
                    <a16:rowId xmlns:a16="http://schemas.microsoft.com/office/drawing/2014/main" val="1230461072"/>
                  </a:ext>
                </a:extLst>
              </a:tr>
              <a:tr h="384746">
                <a:tc>
                  <a:txBody>
                    <a:bodyPr/>
                    <a:lstStyle/>
                    <a:p>
                      <a:pPr algn="ctr" fontAlgn="ctr"/>
                      <a:r>
                        <a:rPr lang="en-US" sz="1800" b="0" i="0" u="none" strike="noStrike" dirty="0">
                          <a:solidFill>
                            <a:srgbClr val="000000"/>
                          </a:solidFill>
                          <a:effectLst/>
                          <a:latin typeface="Calibri" panose="020F0502020204030204" pitchFamily="34" charset="0"/>
                        </a:rPr>
                        <a:t>ALT</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U/L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134</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H</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12 - 106</a:t>
                      </a:r>
                    </a:p>
                  </a:txBody>
                  <a:tcPr marL="9525" marR="9525" marT="9525" marB="0" anchor="ctr"/>
                </a:tc>
                <a:extLst>
                  <a:ext uri="{0D108BD9-81ED-4DB2-BD59-A6C34878D82A}">
                    <a16:rowId xmlns:a16="http://schemas.microsoft.com/office/drawing/2014/main" val="4156830103"/>
                  </a:ext>
                </a:extLst>
              </a:tr>
              <a:tr h="384746">
                <a:tc>
                  <a:txBody>
                    <a:bodyPr/>
                    <a:lstStyle/>
                    <a:p>
                      <a:pPr algn="ctr" fontAlgn="ctr"/>
                      <a:r>
                        <a:rPr lang="en-US" sz="1800" b="0" i="0" u="none" strike="noStrike" dirty="0">
                          <a:solidFill>
                            <a:srgbClr val="000000"/>
                          </a:solidFill>
                          <a:effectLst/>
                          <a:latin typeface="Calibri" panose="020F0502020204030204" pitchFamily="34" charset="0"/>
                        </a:rPr>
                        <a:t>Glucose</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mg/dl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103</a:t>
                      </a:r>
                    </a:p>
                  </a:txBody>
                  <a:tcPr marL="9525" marR="9525" marT="9525" marB="0" anchor="ctr"/>
                </a:tc>
                <a:tc>
                  <a:txBody>
                    <a:bodyPr/>
                    <a:lstStyle/>
                    <a:p>
                      <a:pPr algn="ctr" fontAlgn="ctr"/>
                      <a:endParaRPr lang="en-US" sz="1800" b="0" i="0" u="none" strike="noStrike" dirty="0">
                        <a:solidFill>
                          <a:schemeClr val="tx1"/>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76 - 120</a:t>
                      </a:r>
                    </a:p>
                  </a:txBody>
                  <a:tcPr marL="9525" marR="9525" marT="9525" marB="0" anchor="ctr"/>
                </a:tc>
                <a:extLst>
                  <a:ext uri="{0D108BD9-81ED-4DB2-BD59-A6C34878D82A}">
                    <a16:rowId xmlns:a16="http://schemas.microsoft.com/office/drawing/2014/main" val="837653597"/>
                  </a:ext>
                </a:extLst>
              </a:tr>
              <a:tr h="384746">
                <a:tc>
                  <a:txBody>
                    <a:bodyPr/>
                    <a:lstStyle/>
                    <a:p>
                      <a:pPr algn="ctr" fontAlgn="ctr"/>
                      <a:r>
                        <a:rPr lang="en-US" sz="1800" b="0" i="0" u="none" strike="noStrike">
                          <a:solidFill>
                            <a:srgbClr val="000000"/>
                          </a:solidFill>
                          <a:effectLst/>
                          <a:latin typeface="Calibri" panose="020F0502020204030204" pitchFamily="34" charset="0"/>
                        </a:rPr>
                        <a:t>Calcium</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mg/dl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11.1</a:t>
                      </a:r>
                    </a:p>
                  </a:txBody>
                  <a:tcPr marL="9525" marR="9525" marT="9525" marB="0" anchor="ctr"/>
                </a:tc>
                <a:tc>
                  <a:txBody>
                    <a:bodyPr/>
                    <a:lstStyle/>
                    <a:p>
                      <a:pPr algn="ctr" fontAlgn="ctr"/>
                      <a:endParaRPr lang="en-US" sz="1800" b="0" i="0" u="none" strike="noStrike" dirty="0">
                        <a:solidFill>
                          <a:schemeClr val="tx1"/>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9.5 - 11.2</a:t>
                      </a:r>
                    </a:p>
                  </a:txBody>
                  <a:tcPr marL="9525" marR="9525" marT="9525" marB="0" anchor="ctr"/>
                </a:tc>
                <a:extLst>
                  <a:ext uri="{0D108BD9-81ED-4DB2-BD59-A6C34878D82A}">
                    <a16:rowId xmlns:a16="http://schemas.microsoft.com/office/drawing/2014/main" val="3920030762"/>
                  </a:ext>
                </a:extLst>
              </a:tr>
              <a:tr h="384746">
                <a:tc>
                  <a:txBody>
                    <a:bodyPr/>
                    <a:lstStyle/>
                    <a:p>
                      <a:pPr algn="ctr" fontAlgn="ctr"/>
                      <a:r>
                        <a:rPr lang="en-US" sz="1800" b="0" i="0" u="none" strike="noStrike">
                          <a:solidFill>
                            <a:srgbClr val="000000"/>
                          </a:solidFill>
                          <a:effectLst/>
                          <a:latin typeface="Calibri" panose="020F0502020204030204" pitchFamily="34" charset="0"/>
                        </a:rPr>
                        <a:t>Phosphorus</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mg/dl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5.2</a:t>
                      </a:r>
                    </a:p>
                  </a:txBody>
                  <a:tcPr marL="9525" marR="9525" marT="9525" marB="0" anchor="ctr"/>
                </a:tc>
                <a:tc>
                  <a:txBody>
                    <a:bodyPr/>
                    <a:lstStyle/>
                    <a:p>
                      <a:pPr algn="ctr" fontAlgn="ctr"/>
                      <a:endParaRPr lang="en-US" sz="1800" b="0" i="0" u="none" strike="noStrike" dirty="0">
                        <a:solidFill>
                          <a:schemeClr val="tx1"/>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2.7 - 5.2</a:t>
                      </a:r>
                    </a:p>
                  </a:txBody>
                  <a:tcPr marL="9525" marR="9525" marT="9525" marB="0" anchor="ctr"/>
                </a:tc>
                <a:extLst>
                  <a:ext uri="{0D108BD9-81ED-4DB2-BD59-A6C34878D82A}">
                    <a16:rowId xmlns:a16="http://schemas.microsoft.com/office/drawing/2014/main" val="2950093737"/>
                  </a:ext>
                </a:extLst>
              </a:tr>
              <a:tr h="384746">
                <a:tc>
                  <a:txBody>
                    <a:bodyPr/>
                    <a:lstStyle/>
                    <a:p>
                      <a:pPr algn="ctr" fontAlgn="ctr"/>
                      <a:r>
                        <a:rPr lang="en-US" sz="1800" b="0" i="0" u="none" strike="noStrike">
                          <a:solidFill>
                            <a:srgbClr val="000000"/>
                          </a:solidFill>
                          <a:effectLst/>
                          <a:latin typeface="Calibri" panose="020F0502020204030204" pitchFamily="34" charset="0"/>
                        </a:rPr>
                        <a:t>Magnesium</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mg/dl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2.2</a:t>
                      </a:r>
                    </a:p>
                  </a:txBody>
                  <a:tcPr marL="9525" marR="9525" marT="9525" marB="0" anchor="ctr"/>
                </a:tc>
                <a:tc>
                  <a:txBody>
                    <a:bodyPr/>
                    <a:lstStyle/>
                    <a:p>
                      <a:pPr algn="ctr" fontAlgn="ctr"/>
                      <a:endParaRPr lang="en-US" sz="1800" b="0" i="0" u="none" strike="noStrike" dirty="0">
                        <a:solidFill>
                          <a:schemeClr val="tx1"/>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1.8 - 2.4</a:t>
                      </a:r>
                    </a:p>
                  </a:txBody>
                  <a:tcPr marL="9525" marR="9525" marT="9525" marB="0" anchor="ctr"/>
                </a:tc>
                <a:extLst>
                  <a:ext uri="{0D108BD9-81ED-4DB2-BD59-A6C34878D82A}">
                    <a16:rowId xmlns:a16="http://schemas.microsoft.com/office/drawing/2014/main" val="2714963445"/>
                  </a:ext>
                </a:extLst>
              </a:tr>
              <a:tr h="384746">
                <a:tc>
                  <a:txBody>
                    <a:bodyPr/>
                    <a:lstStyle/>
                    <a:p>
                      <a:pPr algn="ctr" fontAlgn="ctr"/>
                      <a:r>
                        <a:rPr lang="en-US" sz="1800" b="0" i="0" u="none" strike="noStrike">
                          <a:solidFill>
                            <a:srgbClr val="000000"/>
                          </a:solidFill>
                          <a:effectLst/>
                          <a:latin typeface="Calibri" panose="020F0502020204030204" pitchFamily="34" charset="0"/>
                        </a:rPr>
                        <a:t>Cholesterol</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mg/dl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187</a:t>
                      </a:r>
                    </a:p>
                  </a:txBody>
                  <a:tcPr marL="9525" marR="9525" marT="9525" marB="0" anchor="ctr"/>
                </a:tc>
                <a:tc>
                  <a:txBody>
                    <a:bodyPr/>
                    <a:lstStyle/>
                    <a:p>
                      <a:pPr algn="ctr" fontAlgn="ctr"/>
                      <a:endParaRPr lang="en-US" sz="1800" b="0" i="0" u="none" strike="noStrike" dirty="0">
                        <a:solidFill>
                          <a:schemeClr val="tx1"/>
                        </a:solidFill>
                        <a:effectLst/>
                        <a:latin typeface="Calibri" panose="020F0502020204030204" pitchFamily="34" charset="0"/>
                      </a:endParaRP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109 - 345</a:t>
                      </a:r>
                    </a:p>
                  </a:txBody>
                  <a:tcPr marL="9525" marR="9525" marT="9525" marB="0" anchor="ctr"/>
                </a:tc>
                <a:extLst>
                  <a:ext uri="{0D108BD9-81ED-4DB2-BD59-A6C34878D82A}">
                    <a16:rowId xmlns:a16="http://schemas.microsoft.com/office/drawing/2014/main" val="1717388448"/>
                  </a:ext>
                </a:extLst>
              </a:tr>
              <a:tr h="384746">
                <a:tc>
                  <a:txBody>
                    <a:bodyPr/>
                    <a:lstStyle/>
                    <a:p>
                      <a:pPr algn="ctr" fontAlgn="ctr"/>
                      <a:r>
                        <a:rPr lang="en-US" sz="1800" b="0" i="0" u="none" strike="noStrike">
                          <a:solidFill>
                            <a:srgbClr val="000000"/>
                          </a:solidFill>
                          <a:effectLst/>
                          <a:latin typeface="Calibri" panose="020F0502020204030204" pitchFamily="34" charset="0"/>
                        </a:rPr>
                        <a:t>Total Bilirubin</a:t>
                      </a:r>
                    </a:p>
                  </a:txBody>
                  <a:tcPr marL="9525" marR="9525" marT="9525" marB="0" anchor="ctr"/>
                </a:tc>
                <a:tc>
                  <a:txBody>
                    <a:bodyPr/>
                    <a:lstStyle/>
                    <a:p>
                      <a:pPr algn="ctr" fontAlgn="ctr"/>
                      <a:r>
                        <a:rPr lang="en-US" sz="1800" b="0" i="0" u="none" strike="noStrike">
                          <a:solidFill>
                            <a:srgbClr val="000000"/>
                          </a:solidFill>
                          <a:effectLst/>
                          <a:latin typeface="Calibri" panose="020F0502020204030204" pitchFamily="34" charset="0"/>
                        </a:rPr>
                        <a:t>mg/dl</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8.7</a:t>
                      </a:r>
                    </a:p>
                  </a:txBody>
                  <a:tcPr marL="9525" marR="9525" marT="9525" marB="0" anchor="ctr"/>
                </a:tc>
                <a:tc>
                  <a:txBody>
                    <a:bodyPr/>
                    <a:lstStyle/>
                    <a:p>
                      <a:pPr algn="ctr" fontAlgn="ctr"/>
                      <a:r>
                        <a:rPr lang="en-US" sz="1800" b="0" i="0" u="none" strike="noStrike" dirty="0">
                          <a:solidFill>
                            <a:schemeClr val="tx1"/>
                          </a:solidFill>
                          <a:effectLst/>
                          <a:latin typeface="Calibri" panose="020F0502020204030204" pitchFamily="34" charset="0"/>
                        </a:rPr>
                        <a:t>H</a:t>
                      </a:r>
                    </a:p>
                  </a:txBody>
                  <a:tcPr marL="9525" marR="9525" marT="9525" marB="0" anchor="ctr"/>
                </a:tc>
                <a:tc>
                  <a:txBody>
                    <a:bodyPr/>
                    <a:lstStyle/>
                    <a:p>
                      <a:pPr algn="ctr" fontAlgn="ctr"/>
                      <a:r>
                        <a:rPr lang="en-US" sz="1800" b="0" i="0" u="none" strike="noStrike" dirty="0">
                          <a:solidFill>
                            <a:srgbClr val="000000"/>
                          </a:solidFill>
                          <a:effectLst/>
                          <a:latin typeface="Calibri" panose="020F0502020204030204" pitchFamily="34" charset="0"/>
                        </a:rPr>
                        <a:t>0.00 - 0.20</a:t>
                      </a:r>
                    </a:p>
                  </a:txBody>
                  <a:tcPr marL="9525" marR="9525" marT="9525" marB="0" anchor="ctr"/>
                </a:tc>
                <a:extLst>
                  <a:ext uri="{0D108BD9-81ED-4DB2-BD59-A6C34878D82A}">
                    <a16:rowId xmlns:a16="http://schemas.microsoft.com/office/drawing/2014/main" val="1046018486"/>
                  </a:ext>
                </a:extLst>
              </a:tr>
            </a:tbl>
          </a:graphicData>
        </a:graphic>
      </p:graphicFrame>
    </p:spTree>
    <p:extLst>
      <p:ext uri="{BB962C8B-B14F-4D97-AF65-F5344CB8AC3E}">
        <p14:creationId xmlns:p14="http://schemas.microsoft.com/office/powerpoint/2010/main" val="133538759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042" y="280064"/>
            <a:ext cx="10515600" cy="464215"/>
          </a:xfrm>
        </p:spPr>
        <p:txBody>
          <a:bodyPr>
            <a:normAutofit fontScale="90000"/>
          </a:bodyPr>
          <a:lstStyle/>
          <a:p>
            <a:r>
              <a:rPr lang="en-US" dirty="0"/>
              <a:t>Jasper Blood smear exam</a:t>
            </a:r>
          </a:p>
        </p:txBody>
      </p:sp>
      <p:pic>
        <p:nvPicPr>
          <p:cNvPr id="8" name="Picture 10" descr="This photomicrograph shows a blood smear with a decreased RBC mass, anisocytosis, polychromasia,and intraerythrocytic organisms consistent with Babesia canis. There is also a large monocyte."/>
          <p:cNvPicPr>
            <a:picLocks noChangeAspect="1" noChangeArrowheads="1"/>
          </p:cNvPicPr>
          <p:nvPr/>
        </p:nvPicPr>
        <p:blipFill>
          <a:blip r:embed="rId3" cstate="hqprint">
            <a:extLst>
              <a:ext uri="{28A0092B-C50C-407E-A947-70E740481C1C}">
                <a14:useLocalDpi xmlns:a14="http://schemas.microsoft.com/office/drawing/2010/main"/>
              </a:ext>
            </a:extLst>
          </a:blip>
          <a:srcRect/>
          <a:stretch>
            <a:fillRect/>
          </a:stretch>
        </p:blipFill>
        <p:spPr bwMode="auto">
          <a:xfrm rot="5400000">
            <a:off x="3155273" y="-637128"/>
            <a:ext cx="6065620" cy="882843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 name="Content Placeholder 3" descr="This inset images shows a large form Babesia organism inside a RBC."/>
          <p:cNvPicPr>
            <a:picLocks noGrp="1" noChangeAspect="1"/>
          </p:cNvPicPr>
          <p:nvPr>
            <p:ph idx="1"/>
          </p:nvPr>
        </p:nvPicPr>
        <p:blipFill rotWithShape="1">
          <a:blip r:embed="rId4" cstate="hqprint">
            <a:extLst>
              <a:ext uri="{BEBA8EAE-BF5A-486C-A8C5-ECC9F3942E4B}">
                <a14:imgProps xmlns:a14="http://schemas.microsoft.com/office/drawing/2010/main">
                  <a14:imgLayer r:embed="rId5">
                    <a14:imgEffect>
                      <a14:brightnessContrast bright="12000"/>
                    </a14:imgEffect>
                  </a14:imgLayer>
                </a14:imgProps>
              </a:ext>
              <a:ext uri="{28A0092B-C50C-407E-A947-70E740481C1C}">
                <a14:useLocalDpi xmlns:a14="http://schemas.microsoft.com/office/drawing/2010/main"/>
              </a:ext>
            </a:extLst>
          </a:blip>
          <a:srcRect l="-448" r="66840" b="53617"/>
          <a:stretch/>
        </p:blipFill>
        <p:spPr>
          <a:xfrm rot="5400000">
            <a:off x="8350035" y="412154"/>
            <a:ext cx="1920140" cy="2584390"/>
          </a:xfrm>
          <a:prstGeom prst="rect">
            <a:avLst/>
          </a:prstGeom>
          <a:ln>
            <a:solidFill>
              <a:schemeClr val="tx1"/>
            </a:solidFill>
          </a:ln>
        </p:spPr>
      </p:pic>
    </p:spTree>
    <p:extLst>
      <p:ext uri="{BB962C8B-B14F-4D97-AF65-F5344CB8AC3E}">
        <p14:creationId xmlns:p14="http://schemas.microsoft.com/office/powerpoint/2010/main" val="10135211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447CB-003B-48E9-BA89-A1A817240464}"/>
              </a:ext>
            </a:extLst>
          </p:cNvPr>
          <p:cNvSpPr>
            <a:spLocks noGrp="1"/>
          </p:cNvSpPr>
          <p:nvPr>
            <p:ph type="title"/>
          </p:nvPr>
        </p:nvSpPr>
        <p:spPr/>
        <p:txBody>
          <a:bodyPr/>
          <a:lstStyle/>
          <a:p>
            <a:r>
              <a:rPr lang="en-US" dirty="0"/>
              <a:t>Jasper resources</a:t>
            </a:r>
          </a:p>
        </p:txBody>
      </p:sp>
      <p:sp>
        <p:nvSpPr>
          <p:cNvPr id="3" name="Content Placeholder 2">
            <a:extLst>
              <a:ext uri="{FF2B5EF4-FFF2-40B4-BE49-F238E27FC236}">
                <a16:creationId xmlns:a16="http://schemas.microsoft.com/office/drawing/2014/main" id="{42CE7E98-8084-497A-B483-7BCF8FABE45A}"/>
              </a:ext>
            </a:extLst>
          </p:cNvPr>
          <p:cNvSpPr>
            <a:spLocks noGrp="1"/>
          </p:cNvSpPr>
          <p:nvPr>
            <p:ph idx="1"/>
          </p:nvPr>
        </p:nvSpPr>
        <p:spPr/>
        <p:txBody>
          <a:bodyPr>
            <a:normAutofit/>
          </a:bodyPr>
          <a:lstStyle/>
          <a:p>
            <a:r>
              <a:rPr lang="en-US" dirty="0"/>
              <a:t>eClinpath</a:t>
            </a:r>
            <a:endParaRPr lang="en-US" dirty="0">
              <a:hlinkClick r:id="rId3">
                <a:extLst>
                  <a:ext uri="{A12FA001-AC4F-418D-AE19-62706E023703}">
                    <ahyp:hlinkClr xmlns:ahyp="http://schemas.microsoft.com/office/drawing/2018/hyperlinkcolor" val="tx"/>
                  </a:ext>
                </a:extLst>
              </a:hlinkClick>
            </a:endParaRPr>
          </a:p>
          <a:p>
            <a:pPr lvl="1"/>
            <a:r>
              <a:rPr lang="en-US" dirty="0">
                <a:solidFill>
                  <a:schemeClr val="accent1"/>
                </a:solidFill>
                <a:hlinkClick r:id="rId3"/>
              </a:rPr>
              <a:t>ALP</a:t>
            </a:r>
            <a:endParaRPr lang="en-US" dirty="0">
              <a:solidFill>
                <a:schemeClr val="accent1"/>
              </a:solidFill>
            </a:endParaRPr>
          </a:p>
          <a:p>
            <a:pPr lvl="1"/>
            <a:r>
              <a:rPr lang="en-US" dirty="0">
                <a:hlinkClick r:id="rId4"/>
              </a:rPr>
              <a:t>ALT</a:t>
            </a:r>
            <a:endParaRPr lang="en-US" dirty="0"/>
          </a:p>
          <a:p>
            <a:pPr lvl="1"/>
            <a:r>
              <a:rPr lang="en-US" dirty="0">
                <a:hlinkClick r:id="rId5"/>
              </a:rPr>
              <a:t>Bilirubin</a:t>
            </a:r>
            <a:endParaRPr lang="en-US" dirty="0"/>
          </a:p>
          <a:p>
            <a:pPr lvl="1"/>
            <a:r>
              <a:rPr lang="en-US" dirty="0">
                <a:hlinkClick r:id="rId6"/>
              </a:rPr>
              <a:t>Causes of anemia</a:t>
            </a:r>
            <a:endParaRPr lang="en-US" dirty="0"/>
          </a:p>
          <a:p>
            <a:pPr lvl="1"/>
            <a:r>
              <a:rPr lang="en-US" dirty="0">
                <a:hlinkClick r:id="rId7"/>
              </a:rPr>
              <a:t>Regeneration</a:t>
            </a:r>
            <a:endParaRPr lang="en-US" dirty="0"/>
          </a:p>
          <a:p>
            <a:pPr lvl="1"/>
            <a:r>
              <a:rPr lang="en-US" dirty="0">
                <a:hlinkClick r:id="rId8"/>
              </a:rPr>
              <a:t>RBC morphology</a:t>
            </a:r>
            <a:endParaRPr lang="en-US" dirty="0"/>
          </a:p>
          <a:p>
            <a:pPr lvl="1"/>
            <a:r>
              <a:rPr lang="en-US" dirty="0">
                <a:hlinkClick r:id="rId9"/>
              </a:rPr>
              <a:t>Platelet numbers</a:t>
            </a:r>
            <a:endParaRPr lang="en-US" dirty="0"/>
          </a:p>
          <a:p>
            <a:endParaRPr lang="en-US" dirty="0"/>
          </a:p>
        </p:txBody>
      </p:sp>
      <p:pic>
        <p:nvPicPr>
          <p:cNvPr id="4" name="Graphic 3" descr="Arrow Horizontal U turn">
            <a:hlinkClick r:id="rId10" action="ppaction://hlinksldjump"/>
            <a:extLst>
              <a:ext uri="{FF2B5EF4-FFF2-40B4-BE49-F238E27FC236}">
                <a16:creationId xmlns:a16="http://schemas.microsoft.com/office/drawing/2014/main" id="{C510290F-FB2F-4554-86A3-8E43F6FE98D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31827197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Cupcake</a:t>
            </a:r>
            <a:br>
              <a:rPr lang="en-US" dirty="0"/>
            </a:br>
            <a:r>
              <a:rPr lang="en-US" dirty="0"/>
              <a:t>CBC data </a:t>
            </a:r>
          </a:p>
        </p:txBody>
      </p:sp>
      <p:graphicFrame>
        <p:nvGraphicFramePr>
          <p:cNvPr id="3" name="Table 2">
            <a:extLst>
              <a:ext uri="{FF2B5EF4-FFF2-40B4-BE49-F238E27FC236}">
                <a16:creationId xmlns:a16="http://schemas.microsoft.com/office/drawing/2014/main" id="{6AAF6F27-A435-4142-A7E4-9864E81F1346}"/>
              </a:ext>
            </a:extLst>
          </p:cNvPr>
          <p:cNvGraphicFramePr>
            <a:graphicFrameLocks noGrp="1"/>
          </p:cNvGraphicFramePr>
          <p:nvPr>
            <p:extLst>
              <p:ext uri="{D42A27DB-BD31-4B8C-83A1-F6EECF244321}">
                <p14:modId xmlns:p14="http://schemas.microsoft.com/office/powerpoint/2010/main" val="3182464439"/>
              </p:ext>
            </p:extLst>
          </p:nvPr>
        </p:nvGraphicFramePr>
        <p:xfrm>
          <a:off x="3622877" y="164821"/>
          <a:ext cx="6780190" cy="6528358"/>
        </p:xfrm>
        <a:graphic>
          <a:graphicData uri="http://schemas.openxmlformats.org/drawingml/2006/table">
            <a:tbl>
              <a:tblPr firstRow="1" bandRow="1">
                <a:tableStyleId>{5C22544A-7EE6-4342-B048-85BDC9FD1C3A}</a:tableStyleId>
              </a:tblPr>
              <a:tblGrid>
                <a:gridCol w="1356038">
                  <a:extLst>
                    <a:ext uri="{9D8B030D-6E8A-4147-A177-3AD203B41FA5}">
                      <a16:colId xmlns:a16="http://schemas.microsoft.com/office/drawing/2014/main" val="1976164974"/>
                    </a:ext>
                  </a:extLst>
                </a:gridCol>
                <a:gridCol w="1356038">
                  <a:extLst>
                    <a:ext uri="{9D8B030D-6E8A-4147-A177-3AD203B41FA5}">
                      <a16:colId xmlns:a16="http://schemas.microsoft.com/office/drawing/2014/main" val="1449401921"/>
                    </a:ext>
                  </a:extLst>
                </a:gridCol>
                <a:gridCol w="1356038">
                  <a:extLst>
                    <a:ext uri="{9D8B030D-6E8A-4147-A177-3AD203B41FA5}">
                      <a16:colId xmlns:a16="http://schemas.microsoft.com/office/drawing/2014/main" val="3401806577"/>
                    </a:ext>
                  </a:extLst>
                </a:gridCol>
                <a:gridCol w="763844">
                  <a:extLst>
                    <a:ext uri="{9D8B030D-6E8A-4147-A177-3AD203B41FA5}">
                      <a16:colId xmlns:a16="http://schemas.microsoft.com/office/drawing/2014/main" val="3626779042"/>
                    </a:ext>
                  </a:extLst>
                </a:gridCol>
                <a:gridCol w="1948232">
                  <a:extLst>
                    <a:ext uri="{9D8B030D-6E8A-4147-A177-3AD203B41FA5}">
                      <a16:colId xmlns:a16="http://schemas.microsoft.com/office/drawing/2014/main" val="2830247228"/>
                    </a:ext>
                  </a:extLst>
                </a:gridCol>
              </a:tblGrid>
              <a:tr h="289394">
                <a:tc>
                  <a:txBody>
                    <a:bodyPr/>
                    <a:lstStyle/>
                    <a:p>
                      <a:pPr marL="0" marR="0" algn="ctr">
                        <a:lnSpc>
                          <a:spcPct val="115000"/>
                        </a:lnSpc>
                        <a:spcBef>
                          <a:spcPts val="0"/>
                        </a:spcBef>
                        <a:spcAft>
                          <a:spcPts val="0"/>
                        </a:spcAft>
                      </a:pPr>
                      <a:r>
                        <a:rPr lang="en-US" sz="1600" dirty="0">
                          <a:solidFill>
                            <a:schemeClr val="bg1"/>
                          </a:solidFill>
                          <a:effectLst/>
                        </a:rPr>
                        <a:t>Test</a:t>
                      </a:r>
                      <a:endParaRPr lang="en-US" sz="16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rPr>
                        <a:t>Units</a:t>
                      </a:r>
                      <a:endParaRPr lang="en-US" sz="16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rPr>
                        <a:t>Patient</a:t>
                      </a:r>
                      <a:endParaRPr lang="en-US" sz="16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r>
                        <a:rPr lang="en-US" dirty="0">
                          <a:solidFill>
                            <a:schemeClr val="bg1"/>
                          </a:solidFill>
                        </a:rPr>
                        <a:t>Flags</a:t>
                      </a: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rPr>
                        <a:t>Reference interval </a:t>
                      </a:r>
                      <a:endParaRPr lang="en-US" sz="16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3868420386"/>
                  </a:ext>
                </a:extLst>
              </a:tr>
              <a:tr h="289394">
                <a:tc>
                  <a:txBody>
                    <a:bodyPr/>
                    <a:lstStyle/>
                    <a:p>
                      <a:pPr marL="0" marR="0" algn="ctr">
                        <a:lnSpc>
                          <a:spcPct val="115000"/>
                        </a:lnSpc>
                        <a:spcBef>
                          <a:spcPts val="0"/>
                        </a:spcBef>
                        <a:spcAft>
                          <a:spcPts val="0"/>
                        </a:spcAft>
                      </a:pPr>
                      <a:r>
                        <a:rPr lang="en-US" sz="1600" dirty="0">
                          <a:effectLst/>
                        </a:rPr>
                        <a:t>WBC</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a:effectLst/>
                        </a:rPr>
                        <a:t>X 10</a:t>
                      </a:r>
                      <a:r>
                        <a:rPr lang="en-US" sz="1600" baseline="30000">
                          <a:effectLst/>
                        </a:rPr>
                        <a:t>3</a:t>
                      </a:r>
                      <a:r>
                        <a:rPr lang="en-US" sz="1600">
                          <a:effectLst/>
                        </a:rPr>
                        <a:t>/µL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effectLst/>
                        </a:rPr>
                        <a:t>41.17 </a:t>
                      </a:r>
                      <a:endParaRPr lang="en-US" sz="16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r>
                        <a:rPr lang="en-US" sz="1600" dirty="0"/>
                        <a:t>H</a:t>
                      </a:r>
                    </a:p>
                  </a:txBody>
                  <a:tcPr marL="9525" marR="9525" marT="1270" marB="0" anchor="ctr"/>
                </a:tc>
                <a:tc>
                  <a:txBody>
                    <a:bodyPr/>
                    <a:lstStyle/>
                    <a:p>
                      <a:pPr marL="0" marR="0" algn="ctr">
                        <a:lnSpc>
                          <a:spcPct val="115000"/>
                        </a:lnSpc>
                        <a:spcBef>
                          <a:spcPts val="0"/>
                        </a:spcBef>
                        <a:spcAft>
                          <a:spcPts val="0"/>
                        </a:spcAft>
                      </a:pPr>
                      <a:r>
                        <a:rPr lang="en-US" sz="1600">
                          <a:effectLst/>
                        </a:rPr>
                        <a:t>4.39 – 11.61</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2462260321"/>
                  </a:ext>
                </a:extLst>
              </a:tr>
              <a:tr h="289394">
                <a:tc>
                  <a:txBody>
                    <a:bodyPr/>
                    <a:lstStyle/>
                    <a:p>
                      <a:pPr marL="0" marR="0" algn="ctr">
                        <a:lnSpc>
                          <a:spcPct val="115000"/>
                        </a:lnSpc>
                        <a:spcBef>
                          <a:spcPts val="0"/>
                        </a:spcBef>
                        <a:spcAft>
                          <a:spcPts val="0"/>
                        </a:spcAft>
                      </a:pPr>
                      <a:r>
                        <a:rPr lang="en-US" sz="1600">
                          <a:effectLst/>
                        </a:rPr>
                        <a:t>RBC</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a:effectLst/>
                        </a:rPr>
                        <a:t>X 10</a:t>
                      </a:r>
                      <a:r>
                        <a:rPr lang="en-US" sz="1600" baseline="30000">
                          <a:effectLst/>
                        </a:rPr>
                        <a:t>6</a:t>
                      </a:r>
                      <a:r>
                        <a:rPr lang="en-US" sz="1600">
                          <a:effectLst/>
                        </a:rPr>
                        <a:t>/µL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effectLst/>
                        </a:rPr>
                        <a:t>2.29 </a:t>
                      </a:r>
                      <a:endParaRPr lang="en-US" sz="16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r>
                        <a:rPr lang="en-US" sz="1600" dirty="0"/>
                        <a:t>L</a:t>
                      </a:r>
                    </a:p>
                  </a:txBody>
                  <a:tcPr marL="9525" marR="9525" marT="1270" marB="0" anchor="ctr"/>
                </a:tc>
                <a:tc>
                  <a:txBody>
                    <a:bodyPr/>
                    <a:lstStyle/>
                    <a:p>
                      <a:pPr marL="0" marR="0" algn="ctr">
                        <a:lnSpc>
                          <a:spcPct val="115000"/>
                        </a:lnSpc>
                        <a:spcBef>
                          <a:spcPts val="0"/>
                        </a:spcBef>
                        <a:spcAft>
                          <a:spcPts val="0"/>
                        </a:spcAft>
                      </a:pPr>
                      <a:r>
                        <a:rPr lang="en-US" sz="1600">
                          <a:effectLst/>
                        </a:rPr>
                        <a:t>5.7 – 8.01</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763973956"/>
                  </a:ext>
                </a:extLst>
              </a:tr>
              <a:tr h="289394">
                <a:tc>
                  <a:txBody>
                    <a:bodyPr/>
                    <a:lstStyle/>
                    <a:p>
                      <a:pPr marL="0" marR="0" algn="ctr">
                        <a:lnSpc>
                          <a:spcPct val="115000"/>
                        </a:lnSpc>
                        <a:spcBef>
                          <a:spcPts val="0"/>
                        </a:spcBef>
                        <a:spcAft>
                          <a:spcPts val="0"/>
                        </a:spcAft>
                      </a:pPr>
                      <a:r>
                        <a:rPr lang="en-US" sz="1600">
                          <a:effectLst/>
                        </a:rPr>
                        <a:t>HGB</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rPr>
                        <a:t>g/dL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rPr>
                        <a:t>9.4 </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t>L</a:t>
                      </a:r>
                    </a:p>
                  </a:txBody>
                  <a:tcPr marL="9525" marR="9525" marT="1905" marB="0" anchor="ctr"/>
                </a:tc>
                <a:tc>
                  <a:txBody>
                    <a:bodyPr/>
                    <a:lstStyle/>
                    <a:p>
                      <a:pPr marL="0" marR="0" algn="ctr">
                        <a:lnSpc>
                          <a:spcPct val="115000"/>
                        </a:lnSpc>
                        <a:spcBef>
                          <a:spcPts val="0"/>
                        </a:spcBef>
                        <a:spcAft>
                          <a:spcPts val="0"/>
                        </a:spcAft>
                      </a:pPr>
                      <a:r>
                        <a:rPr lang="en-US" sz="1600">
                          <a:effectLst/>
                        </a:rPr>
                        <a:t>13.8 – 20.3</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2456706890"/>
                  </a:ext>
                </a:extLst>
              </a:tr>
              <a:tr h="289394">
                <a:tc>
                  <a:txBody>
                    <a:bodyPr/>
                    <a:lstStyle/>
                    <a:p>
                      <a:pPr marL="0" marR="0" algn="ctr">
                        <a:lnSpc>
                          <a:spcPct val="115000"/>
                        </a:lnSpc>
                        <a:spcBef>
                          <a:spcPts val="0"/>
                        </a:spcBef>
                        <a:spcAft>
                          <a:spcPts val="0"/>
                        </a:spcAft>
                      </a:pPr>
                      <a:r>
                        <a:rPr lang="en-US" sz="1600">
                          <a:effectLst/>
                        </a:rPr>
                        <a:t>HCT</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rPr>
                        <a:t>%</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rPr>
                        <a:t>17.9 </a:t>
                      </a:r>
                      <a:endParaRPr lang="en-US" sz="16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t>L</a:t>
                      </a:r>
                    </a:p>
                  </a:txBody>
                  <a:tcPr marL="9525" marR="9525" marT="1905" marB="0" anchor="ctr"/>
                </a:tc>
                <a:tc>
                  <a:txBody>
                    <a:bodyPr/>
                    <a:lstStyle/>
                    <a:p>
                      <a:pPr marL="0" marR="0" algn="ctr">
                        <a:lnSpc>
                          <a:spcPct val="115000"/>
                        </a:lnSpc>
                        <a:spcBef>
                          <a:spcPts val="0"/>
                        </a:spcBef>
                        <a:spcAft>
                          <a:spcPts val="0"/>
                        </a:spcAft>
                      </a:pPr>
                      <a:r>
                        <a:rPr lang="en-US" sz="1600">
                          <a:effectLst/>
                        </a:rPr>
                        <a:t>39.2 – 55.9</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2425391686"/>
                  </a:ext>
                </a:extLst>
              </a:tr>
              <a:tr h="289394">
                <a:tc>
                  <a:txBody>
                    <a:bodyPr/>
                    <a:lstStyle/>
                    <a:p>
                      <a:pPr marL="0" marR="0" algn="ctr">
                        <a:lnSpc>
                          <a:spcPct val="115000"/>
                        </a:lnSpc>
                        <a:spcBef>
                          <a:spcPts val="0"/>
                        </a:spcBef>
                        <a:spcAft>
                          <a:spcPts val="0"/>
                        </a:spcAft>
                      </a:pPr>
                      <a:r>
                        <a:rPr lang="en-US" sz="1600">
                          <a:effectLst/>
                        </a:rPr>
                        <a:t>MCV</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rPr>
                        <a:t>fL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rPr>
                        <a:t>98.5 </a:t>
                      </a:r>
                      <a:endParaRPr lang="en-US" sz="16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t>H</a:t>
                      </a:r>
                    </a:p>
                  </a:txBody>
                  <a:tcPr marL="9525" marR="9525" marT="1905" marB="0" anchor="ctr"/>
                </a:tc>
                <a:tc>
                  <a:txBody>
                    <a:bodyPr/>
                    <a:lstStyle/>
                    <a:p>
                      <a:pPr marL="0" marR="0" algn="ctr">
                        <a:lnSpc>
                          <a:spcPct val="115000"/>
                        </a:lnSpc>
                        <a:spcBef>
                          <a:spcPts val="0"/>
                        </a:spcBef>
                        <a:spcAft>
                          <a:spcPts val="0"/>
                        </a:spcAft>
                      </a:pPr>
                      <a:r>
                        <a:rPr lang="en-US" sz="1600">
                          <a:effectLst/>
                        </a:rPr>
                        <a:t>64 – 75.2</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3874182570"/>
                  </a:ext>
                </a:extLst>
              </a:tr>
              <a:tr h="289394">
                <a:tc>
                  <a:txBody>
                    <a:bodyPr/>
                    <a:lstStyle/>
                    <a:p>
                      <a:pPr marL="0" marR="0" algn="ctr">
                        <a:lnSpc>
                          <a:spcPct val="115000"/>
                        </a:lnSpc>
                        <a:spcBef>
                          <a:spcPts val="0"/>
                        </a:spcBef>
                        <a:spcAft>
                          <a:spcPts val="0"/>
                        </a:spcAft>
                      </a:pPr>
                      <a:r>
                        <a:rPr lang="en-US" sz="1600">
                          <a:effectLst/>
                        </a:rPr>
                        <a:t>MCH</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a:effectLst/>
                        </a:rPr>
                        <a:t>pg</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a:effectLst/>
                        </a:rPr>
                        <a:t>24.9</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endParaRPr lang="en-US" sz="1600"/>
                    </a:p>
                  </a:txBody>
                  <a:tcPr marL="9525" marR="9525" marT="1270" marB="0" anchor="ctr"/>
                </a:tc>
                <a:tc>
                  <a:txBody>
                    <a:bodyPr/>
                    <a:lstStyle/>
                    <a:p>
                      <a:pPr marL="0" marR="0" algn="ctr">
                        <a:lnSpc>
                          <a:spcPct val="115000"/>
                        </a:lnSpc>
                        <a:spcBef>
                          <a:spcPts val="0"/>
                        </a:spcBef>
                        <a:spcAft>
                          <a:spcPts val="0"/>
                        </a:spcAft>
                      </a:pPr>
                      <a:r>
                        <a:rPr lang="en-US" sz="1600">
                          <a:effectLst/>
                        </a:rPr>
                        <a:t>22.7 – 26.8</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1372516202"/>
                  </a:ext>
                </a:extLst>
              </a:tr>
              <a:tr h="289394">
                <a:tc>
                  <a:txBody>
                    <a:bodyPr/>
                    <a:lstStyle/>
                    <a:p>
                      <a:pPr marL="0" marR="0" algn="ctr">
                        <a:lnSpc>
                          <a:spcPct val="115000"/>
                        </a:lnSpc>
                        <a:spcBef>
                          <a:spcPts val="0"/>
                        </a:spcBef>
                        <a:spcAft>
                          <a:spcPts val="0"/>
                        </a:spcAft>
                      </a:pPr>
                      <a:r>
                        <a:rPr lang="en-US" sz="1600">
                          <a:effectLst/>
                        </a:rPr>
                        <a:t>MCHC</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rPr>
                        <a:t>g/dL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rPr>
                        <a:t>32.1 </a:t>
                      </a:r>
                      <a:endParaRPr lang="en-US" sz="16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t>L</a:t>
                      </a:r>
                    </a:p>
                  </a:txBody>
                  <a:tcPr marL="9525" marR="9525" marT="1905" marB="0" anchor="ctr"/>
                </a:tc>
                <a:tc>
                  <a:txBody>
                    <a:bodyPr/>
                    <a:lstStyle/>
                    <a:p>
                      <a:pPr marL="0" marR="0" algn="ctr">
                        <a:lnSpc>
                          <a:spcPct val="115000"/>
                        </a:lnSpc>
                        <a:spcBef>
                          <a:spcPts val="0"/>
                        </a:spcBef>
                        <a:spcAft>
                          <a:spcPts val="0"/>
                        </a:spcAft>
                      </a:pPr>
                      <a:r>
                        <a:rPr lang="en-US" sz="1600" dirty="0">
                          <a:effectLst/>
                        </a:rPr>
                        <a:t>34.5 – 36.6</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2157780377"/>
                  </a:ext>
                </a:extLst>
              </a:tr>
              <a:tr h="289394">
                <a:tc>
                  <a:txBody>
                    <a:bodyPr/>
                    <a:lstStyle/>
                    <a:p>
                      <a:pPr marL="0" marR="0" algn="ctr">
                        <a:lnSpc>
                          <a:spcPct val="115000"/>
                        </a:lnSpc>
                        <a:spcBef>
                          <a:spcPts val="0"/>
                        </a:spcBef>
                        <a:spcAft>
                          <a:spcPts val="0"/>
                        </a:spcAft>
                      </a:pPr>
                      <a:r>
                        <a:rPr lang="en-US" sz="1600">
                          <a:effectLst/>
                        </a:rPr>
                        <a:t>RDW</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rPr>
                        <a:t>%</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rPr>
                        <a:t>17.3 </a:t>
                      </a:r>
                      <a:endParaRPr lang="en-US" sz="16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t>H</a:t>
                      </a:r>
                    </a:p>
                  </a:txBody>
                  <a:tcPr marL="9525" marR="9525" marT="1905" marB="0" anchor="ctr"/>
                </a:tc>
                <a:tc>
                  <a:txBody>
                    <a:bodyPr/>
                    <a:lstStyle/>
                    <a:p>
                      <a:pPr marL="0" marR="0" algn="ctr">
                        <a:lnSpc>
                          <a:spcPct val="115000"/>
                        </a:lnSpc>
                        <a:spcBef>
                          <a:spcPts val="0"/>
                        </a:spcBef>
                        <a:spcAft>
                          <a:spcPts val="0"/>
                        </a:spcAft>
                      </a:pPr>
                      <a:r>
                        <a:rPr lang="en-US" sz="1600">
                          <a:effectLst/>
                        </a:rPr>
                        <a:t>11.3 – 13.5</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718787656"/>
                  </a:ext>
                </a:extLst>
              </a:tr>
              <a:tr h="289394">
                <a:tc>
                  <a:txBody>
                    <a:bodyPr/>
                    <a:lstStyle/>
                    <a:p>
                      <a:pPr marL="0" marR="0" algn="ctr">
                        <a:lnSpc>
                          <a:spcPct val="115000"/>
                        </a:lnSpc>
                        <a:spcBef>
                          <a:spcPts val="0"/>
                        </a:spcBef>
                        <a:spcAft>
                          <a:spcPts val="0"/>
                        </a:spcAft>
                      </a:pPr>
                      <a:r>
                        <a:rPr lang="en-US" sz="1600">
                          <a:effectLst/>
                        </a:rPr>
                        <a:t>PLATELET</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rPr>
                        <a:t>X 10</a:t>
                      </a:r>
                      <a:r>
                        <a:rPr lang="en-US" sz="1600" baseline="30000">
                          <a:effectLst/>
                        </a:rPr>
                        <a:t>3</a:t>
                      </a:r>
                      <a:r>
                        <a:rPr lang="en-US" sz="1600">
                          <a:effectLst/>
                        </a:rPr>
                        <a:t>/µL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rPr>
                        <a:t>213</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endParaRPr lang="en-US" sz="1600"/>
                    </a:p>
                  </a:txBody>
                  <a:tcPr marL="9525" marR="9525" marT="1905" marB="0" anchor="ctr"/>
                </a:tc>
                <a:tc>
                  <a:txBody>
                    <a:bodyPr/>
                    <a:lstStyle/>
                    <a:p>
                      <a:pPr marL="0" marR="0" algn="ctr">
                        <a:lnSpc>
                          <a:spcPct val="115000"/>
                        </a:lnSpc>
                        <a:spcBef>
                          <a:spcPts val="0"/>
                        </a:spcBef>
                        <a:spcAft>
                          <a:spcPts val="0"/>
                        </a:spcAft>
                      </a:pPr>
                      <a:r>
                        <a:rPr lang="en-US" sz="1600">
                          <a:effectLst/>
                        </a:rPr>
                        <a:t>190 – 468</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2794735038"/>
                  </a:ext>
                </a:extLst>
              </a:tr>
              <a:tr h="289394">
                <a:tc>
                  <a:txBody>
                    <a:bodyPr/>
                    <a:lstStyle/>
                    <a:p>
                      <a:pPr marL="0" marR="0" algn="ctr">
                        <a:lnSpc>
                          <a:spcPct val="115000"/>
                        </a:lnSpc>
                        <a:spcBef>
                          <a:spcPts val="0"/>
                        </a:spcBef>
                        <a:spcAft>
                          <a:spcPts val="0"/>
                        </a:spcAft>
                      </a:pPr>
                      <a:r>
                        <a:rPr lang="en-US" sz="1600">
                          <a:effectLst/>
                        </a:rPr>
                        <a:t>MPV</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rPr>
                        <a:t>fL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rPr>
                        <a:t>11.3</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endParaRPr lang="en-US" sz="1600"/>
                    </a:p>
                  </a:txBody>
                  <a:tcPr marL="9525" marR="9525" marT="1905" marB="0" anchor="ctr"/>
                </a:tc>
                <a:tc>
                  <a:txBody>
                    <a:bodyPr/>
                    <a:lstStyle/>
                    <a:p>
                      <a:pPr marL="0" marR="0" algn="ctr">
                        <a:lnSpc>
                          <a:spcPct val="115000"/>
                        </a:lnSpc>
                        <a:spcBef>
                          <a:spcPts val="0"/>
                        </a:spcBef>
                        <a:spcAft>
                          <a:spcPts val="0"/>
                        </a:spcAft>
                      </a:pPr>
                      <a:r>
                        <a:rPr lang="en-US" sz="1600">
                          <a:effectLst/>
                        </a:rPr>
                        <a:t>7.9 – 13.8</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229959073"/>
                  </a:ext>
                </a:extLst>
              </a:tr>
              <a:tr h="289394">
                <a:tc>
                  <a:txBody>
                    <a:bodyPr/>
                    <a:lstStyle/>
                    <a:p>
                      <a:pPr marL="0" marR="0" algn="ctr">
                        <a:lnSpc>
                          <a:spcPct val="115000"/>
                        </a:lnSpc>
                        <a:spcBef>
                          <a:spcPts val="0"/>
                        </a:spcBef>
                        <a:spcAft>
                          <a:spcPts val="0"/>
                        </a:spcAft>
                      </a:pPr>
                      <a:r>
                        <a:rPr lang="en-US" sz="1600">
                          <a:effectLst/>
                        </a:rPr>
                        <a:t>PLASMA PROTEIN</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rPr>
                        <a:t>g/dL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rPr>
                        <a:t>6.8</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endParaRPr lang="en-US" sz="1600"/>
                    </a:p>
                  </a:txBody>
                  <a:tcPr marL="9525" marR="9525" marT="2540" marB="0" anchor="ctr"/>
                </a:tc>
                <a:tc>
                  <a:txBody>
                    <a:bodyPr/>
                    <a:lstStyle/>
                    <a:p>
                      <a:pPr marL="0" marR="0" algn="ctr">
                        <a:lnSpc>
                          <a:spcPct val="115000"/>
                        </a:lnSpc>
                        <a:spcBef>
                          <a:spcPts val="0"/>
                        </a:spcBef>
                        <a:spcAft>
                          <a:spcPts val="0"/>
                        </a:spcAft>
                      </a:pPr>
                      <a:r>
                        <a:rPr lang="en-US" sz="1600">
                          <a:effectLst/>
                        </a:rPr>
                        <a:t>6.1 – 7.5</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extLst>
                  <a:ext uri="{0D108BD9-81ED-4DB2-BD59-A6C34878D82A}">
                    <a16:rowId xmlns:a16="http://schemas.microsoft.com/office/drawing/2014/main" val="1944674994"/>
                  </a:ext>
                </a:extLst>
              </a:tr>
              <a:tr h="289394">
                <a:tc>
                  <a:txBody>
                    <a:bodyPr/>
                    <a:lstStyle/>
                    <a:p>
                      <a:pPr marL="0" marR="0" algn="ctr">
                        <a:lnSpc>
                          <a:spcPct val="115000"/>
                        </a:lnSpc>
                        <a:spcBef>
                          <a:spcPts val="0"/>
                        </a:spcBef>
                        <a:spcAft>
                          <a:spcPts val="0"/>
                        </a:spcAft>
                      </a:pPr>
                      <a:r>
                        <a:rPr lang="en-US" sz="1600" dirty="0" err="1">
                          <a:effectLst/>
                        </a:rPr>
                        <a:t>nRBC</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rPr>
                        <a:t>/100 WBC</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rPr>
                        <a:t>12 </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r>
                        <a:rPr lang="en-US" sz="1600" dirty="0"/>
                        <a:t>H</a:t>
                      </a:r>
                    </a:p>
                  </a:txBody>
                  <a:tcPr marL="9525" marR="9525" marT="9525" marB="0" anchor="ctr"/>
                </a:tc>
                <a:tc>
                  <a:txBody>
                    <a:bodyPr/>
                    <a:lstStyle/>
                    <a:p>
                      <a:pPr marL="0" marR="0" algn="ctr">
                        <a:lnSpc>
                          <a:spcPct val="115000"/>
                        </a:lnSpc>
                        <a:spcBef>
                          <a:spcPts val="0"/>
                        </a:spcBef>
                        <a:spcAft>
                          <a:spcPts val="0"/>
                        </a:spcAft>
                      </a:pPr>
                      <a:r>
                        <a:rPr lang="en-US" sz="1600">
                          <a:effectLst/>
                        </a:rPr>
                        <a:t>0-5</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3544449005"/>
                  </a:ext>
                </a:extLst>
              </a:tr>
              <a:tr h="426757">
                <a:tc>
                  <a:txBody>
                    <a:bodyPr/>
                    <a:lstStyle/>
                    <a:p>
                      <a:pPr marL="0" marR="0" algn="ctr">
                        <a:lnSpc>
                          <a:spcPct val="115000"/>
                        </a:lnSpc>
                        <a:spcBef>
                          <a:spcPts val="0"/>
                        </a:spcBef>
                        <a:spcAft>
                          <a:spcPts val="0"/>
                        </a:spcAft>
                      </a:pPr>
                      <a:r>
                        <a:rPr lang="en-US" sz="1600" dirty="0">
                          <a:effectLst/>
                        </a:rPr>
                        <a:t>Segmented neutrophils</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rPr>
                        <a:t>X 10</a:t>
                      </a:r>
                      <a:r>
                        <a:rPr lang="en-US" sz="1600" baseline="30000">
                          <a:effectLst/>
                        </a:rPr>
                        <a:t>3</a:t>
                      </a:r>
                      <a:r>
                        <a:rPr lang="en-US" sz="1600">
                          <a:effectLst/>
                        </a:rPr>
                        <a:t>/µL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rPr>
                        <a:t>33.918 </a:t>
                      </a:r>
                      <a:endParaRPr lang="en-US" sz="16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r>
                        <a:rPr lang="en-US" sz="1600" dirty="0"/>
                        <a:t>H</a:t>
                      </a:r>
                    </a:p>
                  </a:txBody>
                  <a:tcPr marL="9525" marR="9525" marT="9525" marB="0" anchor="ctr"/>
                </a:tc>
                <a:tc>
                  <a:txBody>
                    <a:bodyPr/>
                    <a:lstStyle/>
                    <a:p>
                      <a:pPr marL="0" marR="0" algn="ctr">
                        <a:lnSpc>
                          <a:spcPct val="115000"/>
                        </a:lnSpc>
                        <a:spcBef>
                          <a:spcPts val="0"/>
                        </a:spcBef>
                        <a:spcAft>
                          <a:spcPts val="0"/>
                        </a:spcAft>
                      </a:pPr>
                      <a:r>
                        <a:rPr lang="en-US" sz="1600">
                          <a:effectLst/>
                        </a:rPr>
                        <a:t>2.841 – 9.112 </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593222856"/>
                  </a:ext>
                </a:extLst>
              </a:tr>
              <a:tr h="289394">
                <a:tc>
                  <a:txBody>
                    <a:bodyPr/>
                    <a:lstStyle/>
                    <a:p>
                      <a:pPr marL="0" marR="0" algn="ctr">
                        <a:lnSpc>
                          <a:spcPct val="115000"/>
                        </a:lnSpc>
                        <a:spcBef>
                          <a:spcPts val="0"/>
                        </a:spcBef>
                        <a:spcAft>
                          <a:spcPts val="0"/>
                        </a:spcAft>
                      </a:pPr>
                      <a:r>
                        <a:rPr lang="en-US" sz="1600">
                          <a:effectLst/>
                        </a:rPr>
                        <a:t>Band neutrophils</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rPr>
                        <a:t>X 10</a:t>
                      </a:r>
                      <a:r>
                        <a:rPr lang="en-US" sz="1600" baseline="30000">
                          <a:effectLst/>
                        </a:rPr>
                        <a:t>3</a:t>
                      </a:r>
                      <a:r>
                        <a:rPr lang="en-US" sz="1600">
                          <a:effectLst/>
                        </a:rPr>
                        <a:t>/µL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rPr>
                        <a:t>3.054 </a:t>
                      </a:r>
                      <a:endParaRPr lang="en-US" sz="16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r>
                        <a:rPr lang="en-US" sz="1600" dirty="0"/>
                        <a:t>H</a:t>
                      </a:r>
                    </a:p>
                  </a:txBody>
                  <a:tcPr marL="9525" marR="9525" marT="9525" marB="0" anchor="ctr"/>
                </a:tc>
                <a:tc>
                  <a:txBody>
                    <a:bodyPr/>
                    <a:lstStyle/>
                    <a:p>
                      <a:pPr marL="0" marR="0" algn="ctr">
                        <a:lnSpc>
                          <a:spcPct val="115000"/>
                        </a:lnSpc>
                        <a:spcBef>
                          <a:spcPts val="0"/>
                        </a:spcBef>
                        <a:spcAft>
                          <a:spcPts val="0"/>
                        </a:spcAft>
                      </a:pPr>
                      <a:r>
                        <a:rPr lang="en-US" sz="1600">
                          <a:effectLst/>
                        </a:rPr>
                        <a:t>0</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79375538"/>
                  </a:ext>
                </a:extLst>
              </a:tr>
              <a:tr h="289394">
                <a:tc>
                  <a:txBody>
                    <a:bodyPr/>
                    <a:lstStyle/>
                    <a:p>
                      <a:pPr marL="0" marR="0" algn="ctr">
                        <a:lnSpc>
                          <a:spcPct val="115000"/>
                        </a:lnSpc>
                        <a:spcBef>
                          <a:spcPts val="0"/>
                        </a:spcBef>
                        <a:spcAft>
                          <a:spcPts val="0"/>
                        </a:spcAft>
                      </a:pPr>
                      <a:r>
                        <a:rPr lang="en-US" sz="1600">
                          <a:effectLst/>
                        </a:rPr>
                        <a:t>Lymphocytes </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rPr>
                        <a:t>X 10</a:t>
                      </a:r>
                      <a:r>
                        <a:rPr lang="en-US" sz="1600" baseline="30000">
                          <a:effectLst/>
                        </a:rPr>
                        <a:t>3</a:t>
                      </a:r>
                      <a:r>
                        <a:rPr lang="en-US" sz="1600">
                          <a:effectLst/>
                        </a:rPr>
                        <a:t>/µL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tc>
                <a:tc>
                  <a:txBody>
                    <a:bodyPr/>
                    <a:lstStyle/>
                    <a:p>
                      <a:pPr marL="0" marR="0" algn="ctr">
                        <a:lnSpc>
                          <a:spcPct val="115000"/>
                        </a:lnSpc>
                        <a:spcBef>
                          <a:spcPts val="0"/>
                        </a:spcBef>
                        <a:spcAft>
                          <a:spcPts val="0"/>
                        </a:spcAft>
                      </a:pPr>
                      <a:r>
                        <a:rPr lang="en-US" sz="1600" dirty="0">
                          <a:effectLst/>
                        </a:rPr>
                        <a:t>0.764</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endParaRPr lang="en-US" sz="1600"/>
                    </a:p>
                  </a:txBody>
                  <a:tcPr marL="9525" marR="9525" marT="9525" marB="0" anchor="ctr"/>
                </a:tc>
                <a:tc>
                  <a:txBody>
                    <a:bodyPr/>
                    <a:lstStyle/>
                    <a:p>
                      <a:pPr marL="0" marR="0" algn="ctr">
                        <a:lnSpc>
                          <a:spcPct val="115000"/>
                        </a:lnSpc>
                        <a:spcBef>
                          <a:spcPts val="0"/>
                        </a:spcBef>
                        <a:spcAft>
                          <a:spcPts val="0"/>
                        </a:spcAft>
                      </a:pPr>
                      <a:r>
                        <a:rPr lang="en-US" sz="1600">
                          <a:effectLst/>
                        </a:rPr>
                        <a:t>0.594 – 3.305</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3154702983"/>
                  </a:ext>
                </a:extLst>
              </a:tr>
              <a:tr h="289394">
                <a:tc>
                  <a:txBody>
                    <a:bodyPr/>
                    <a:lstStyle/>
                    <a:p>
                      <a:pPr marL="0" marR="0" algn="ctr">
                        <a:lnSpc>
                          <a:spcPct val="115000"/>
                        </a:lnSpc>
                        <a:spcBef>
                          <a:spcPts val="0"/>
                        </a:spcBef>
                        <a:spcAft>
                          <a:spcPts val="0"/>
                        </a:spcAft>
                      </a:pPr>
                      <a:r>
                        <a:rPr lang="en-US" sz="1600">
                          <a:effectLst/>
                        </a:rPr>
                        <a:t>Monocytes </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rPr>
                        <a:t>X 10</a:t>
                      </a:r>
                      <a:r>
                        <a:rPr lang="en-US" sz="1600" baseline="30000">
                          <a:effectLst/>
                        </a:rPr>
                        <a:t>3</a:t>
                      </a:r>
                      <a:r>
                        <a:rPr lang="en-US" sz="1600">
                          <a:effectLst/>
                        </a:rPr>
                        <a:t>/µL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tc>
                <a:tc>
                  <a:txBody>
                    <a:bodyPr/>
                    <a:lstStyle/>
                    <a:p>
                      <a:pPr marL="0" marR="0" algn="ctr">
                        <a:lnSpc>
                          <a:spcPct val="115000"/>
                        </a:lnSpc>
                        <a:spcBef>
                          <a:spcPts val="0"/>
                        </a:spcBef>
                        <a:spcAft>
                          <a:spcPts val="0"/>
                        </a:spcAft>
                      </a:pPr>
                      <a:r>
                        <a:rPr lang="en-US" sz="1600" dirty="0">
                          <a:effectLst/>
                        </a:rPr>
                        <a:t>3.817 </a:t>
                      </a:r>
                      <a:endParaRPr lang="en-US" sz="16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r>
                        <a:rPr lang="en-US" sz="1600" dirty="0"/>
                        <a:t>H</a:t>
                      </a:r>
                    </a:p>
                  </a:txBody>
                  <a:tcPr marL="9525" marR="9525" marT="9525" marB="0" anchor="ctr"/>
                </a:tc>
                <a:tc>
                  <a:txBody>
                    <a:bodyPr/>
                    <a:lstStyle/>
                    <a:p>
                      <a:pPr marL="0" marR="0" algn="ctr">
                        <a:lnSpc>
                          <a:spcPct val="115000"/>
                        </a:lnSpc>
                        <a:spcBef>
                          <a:spcPts val="0"/>
                        </a:spcBef>
                        <a:spcAft>
                          <a:spcPts val="0"/>
                        </a:spcAft>
                      </a:pPr>
                      <a:r>
                        <a:rPr lang="en-US" sz="1600" dirty="0">
                          <a:effectLst/>
                        </a:rPr>
                        <a:t>0.075 – 0.85 </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152209083"/>
                  </a:ext>
                </a:extLst>
              </a:tr>
              <a:tr h="289394">
                <a:tc>
                  <a:txBody>
                    <a:bodyPr/>
                    <a:lstStyle/>
                    <a:p>
                      <a:pPr marL="0" marR="0" algn="ctr">
                        <a:lnSpc>
                          <a:spcPct val="115000"/>
                        </a:lnSpc>
                        <a:spcBef>
                          <a:spcPts val="0"/>
                        </a:spcBef>
                        <a:spcAft>
                          <a:spcPts val="0"/>
                        </a:spcAft>
                      </a:pPr>
                      <a:r>
                        <a:rPr lang="en-US" sz="1600">
                          <a:effectLst/>
                        </a:rPr>
                        <a:t>Eosinophils </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rPr>
                        <a:t>X 10</a:t>
                      </a:r>
                      <a:r>
                        <a:rPr lang="en-US" sz="1600" baseline="30000" dirty="0">
                          <a:effectLst/>
                        </a:rPr>
                        <a:t>3</a:t>
                      </a:r>
                      <a:r>
                        <a:rPr lang="en-US" sz="1600" dirty="0">
                          <a:effectLst/>
                        </a:rPr>
                        <a:t>/µL</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tc>
                <a:tc>
                  <a:txBody>
                    <a:bodyPr/>
                    <a:lstStyle/>
                    <a:p>
                      <a:pPr marL="0" marR="0" algn="ctr">
                        <a:lnSpc>
                          <a:spcPct val="115000"/>
                        </a:lnSpc>
                        <a:spcBef>
                          <a:spcPts val="0"/>
                        </a:spcBef>
                        <a:spcAft>
                          <a:spcPts val="0"/>
                        </a:spcAft>
                      </a:pPr>
                      <a:r>
                        <a:rPr lang="en-US" sz="1600" dirty="0">
                          <a:effectLst/>
                        </a:rPr>
                        <a:t>0.382</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endParaRPr lang="en-US" dirty="0"/>
                    </a:p>
                  </a:txBody>
                  <a:tcPr marL="9525" marR="9525" marT="9525" marB="0" anchor="ctr"/>
                </a:tc>
                <a:tc>
                  <a:txBody>
                    <a:bodyPr/>
                    <a:lstStyle/>
                    <a:p>
                      <a:pPr marL="0" marR="0" algn="ctr">
                        <a:lnSpc>
                          <a:spcPct val="115000"/>
                        </a:lnSpc>
                        <a:spcBef>
                          <a:spcPts val="0"/>
                        </a:spcBef>
                        <a:spcAft>
                          <a:spcPts val="0"/>
                        </a:spcAft>
                      </a:pPr>
                      <a:r>
                        <a:rPr lang="en-US" sz="1600" dirty="0">
                          <a:effectLst/>
                        </a:rPr>
                        <a:t>0.03 – 1.264 </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107972709"/>
                  </a:ext>
                </a:extLst>
              </a:tr>
              <a:tr h="426757">
                <a:tc gridSpan="5">
                  <a:txBody>
                    <a:bodyPr/>
                    <a:lstStyle/>
                    <a:p>
                      <a:pPr marL="0" marR="0" algn="ctr">
                        <a:lnSpc>
                          <a:spcPct val="115000"/>
                        </a:lnSpc>
                        <a:spcBef>
                          <a:spcPts val="0"/>
                        </a:spcBef>
                        <a:spcAft>
                          <a:spcPts val="0"/>
                        </a:spcAft>
                      </a:pPr>
                      <a:r>
                        <a:rPr lang="en-US" sz="1600" dirty="0">
                          <a:effectLst/>
                        </a:rPr>
                        <a:t>Comments: WBC count corrected for </a:t>
                      </a:r>
                      <a:r>
                        <a:rPr lang="en-US" sz="1600" dirty="0" err="1">
                          <a:effectLst/>
                        </a:rPr>
                        <a:t>nRBCs</a:t>
                      </a:r>
                      <a:r>
                        <a:rPr lang="en-US" sz="1600" dirty="0">
                          <a:effectLst/>
                        </a:rPr>
                        <a:t>. Saline dispersion test positive (RBC agglutination observed).  Moderate icterus.</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94579051"/>
                  </a:ext>
                </a:extLst>
              </a:tr>
            </a:tbl>
          </a:graphicData>
        </a:graphic>
      </p:graphicFrame>
    </p:spTree>
    <p:extLst>
      <p:ext uri="{BB962C8B-B14F-4D97-AF65-F5344CB8AC3E}">
        <p14:creationId xmlns:p14="http://schemas.microsoft.com/office/powerpoint/2010/main" val="16689466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AFD40-6371-49C7-A289-01BD3A3D5D6F}"/>
              </a:ext>
            </a:extLst>
          </p:cNvPr>
          <p:cNvSpPr>
            <a:spLocks noGrp="1"/>
          </p:cNvSpPr>
          <p:nvPr>
            <p:ph type="title"/>
          </p:nvPr>
        </p:nvSpPr>
        <p:spPr/>
        <p:txBody>
          <a:bodyPr/>
          <a:lstStyle/>
          <a:p>
            <a:r>
              <a:rPr lang="en-US" dirty="0"/>
              <a:t>Matilda signalment and history</a:t>
            </a:r>
          </a:p>
        </p:txBody>
      </p:sp>
      <p:sp>
        <p:nvSpPr>
          <p:cNvPr id="3" name="Content Placeholder 2">
            <a:extLst>
              <a:ext uri="{FF2B5EF4-FFF2-40B4-BE49-F238E27FC236}">
                <a16:creationId xmlns:a16="http://schemas.microsoft.com/office/drawing/2014/main" id="{75B2FEB5-5D12-4C89-B5E9-6354B3F8EACD}"/>
              </a:ext>
            </a:extLst>
          </p:cNvPr>
          <p:cNvSpPr>
            <a:spLocks noGrp="1"/>
          </p:cNvSpPr>
          <p:nvPr>
            <p:ph idx="1"/>
          </p:nvPr>
        </p:nvSpPr>
        <p:spPr>
          <a:xfrm>
            <a:off x="838200" y="1825625"/>
            <a:ext cx="9349595" cy="4351338"/>
          </a:xfrm>
        </p:spPr>
        <p:txBody>
          <a:bodyPr/>
          <a:lstStyle/>
          <a:p>
            <a:r>
              <a:rPr lang="en-US" dirty="0"/>
              <a:t>2 y/o F Aberdeen-Angus cow with lethargy, not willing to eat</a:t>
            </a:r>
          </a:p>
        </p:txBody>
      </p:sp>
    </p:spTree>
    <p:extLst>
      <p:ext uri="{BB962C8B-B14F-4D97-AF65-F5344CB8AC3E}">
        <p14:creationId xmlns:p14="http://schemas.microsoft.com/office/powerpoint/2010/main" val="381187407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Matilda </a:t>
            </a:r>
            <a:br>
              <a:rPr lang="en-US" dirty="0"/>
            </a:br>
            <a:r>
              <a:rPr lang="en-US" dirty="0"/>
              <a:t>CBC data </a:t>
            </a:r>
          </a:p>
        </p:txBody>
      </p:sp>
      <p:graphicFrame>
        <p:nvGraphicFramePr>
          <p:cNvPr id="3" name="Table 2">
            <a:extLst>
              <a:ext uri="{FF2B5EF4-FFF2-40B4-BE49-F238E27FC236}">
                <a16:creationId xmlns:a16="http://schemas.microsoft.com/office/drawing/2014/main" id="{4F5226F4-8E69-49D2-B3A2-BE8C6CA462A6}"/>
              </a:ext>
            </a:extLst>
          </p:cNvPr>
          <p:cNvGraphicFramePr>
            <a:graphicFrameLocks noGrp="1"/>
          </p:cNvGraphicFramePr>
          <p:nvPr>
            <p:extLst>
              <p:ext uri="{D42A27DB-BD31-4B8C-83A1-F6EECF244321}">
                <p14:modId xmlns:p14="http://schemas.microsoft.com/office/powerpoint/2010/main" val="2372406534"/>
              </p:ext>
            </p:extLst>
          </p:nvPr>
        </p:nvGraphicFramePr>
        <p:xfrm>
          <a:off x="3120020" y="526288"/>
          <a:ext cx="8128000" cy="556260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107479130"/>
                    </a:ext>
                  </a:extLst>
                </a:gridCol>
                <a:gridCol w="1625600">
                  <a:extLst>
                    <a:ext uri="{9D8B030D-6E8A-4147-A177-3AD203B41FA5}">
                      <a16:colId xmlns:a16="http://schemas.microsoft.com/office/drawing/2014/main" val="1609994184"/>
                    </a:ext>
                  </a:extLst>
                </a:gridCol>
                <a:gridCol w="1625600">
                  <a:extLst>
                    <a:ext uri="{9D8B030D-6E8A-4147-A177-3AD203B41FA5}">
                      <a16:colId xmlns:a16="http://schemas.microsoft.com/office/drawing/2014/main" val="1040882978"/>
                    </a:ext>
                  </a:extLst>
                </a:gridCol>
                <a:gridCol w="1625600">
                  <a:extLst>
                    <a:ext uri="{9D8B030D-6E8A-4147-A177-3AD203B41FA5}">
                      <a16:colId xmlns:a16="http://schemas.microsoft.com/office/drawing/2014/main" val="2624896657"/>
                    </a:ext>
                  </a:extLst>
                </a:gridCol>
                <a:gridCol w="1625600">
                  <a:extLst>
                    <a:ext uri="{9D8B030D-6E8A-4147-A177-3AD203B41FA5}">
                      <a16:colId xmlns:a16="http://schemas.microsoft.com/office/drawing/2014/main" val="670869424"/>
                    </a:ext>
                  </a:extLst>
                </a:gridCol>
              </a:tblGrid>
              <a:tr h="370840">
                <a:tc>
                  <a:txBody>
                    <a:bodyPr/>
                    <a:lstStyle/>
                    <a:p>
                      <a:pPr marL="0" marR="0" algn="ctr">
                        <a:lnSpc>
                          <a:spcPct val="115000"/>
                        </a:lnSpc>
                        <a:spcBef>
                          <a:spcPts val="0"/>
                        </a:spcBef>
                        <a:spcAft>
                          <a:spcPts val="0"/>
                        </a:spcAft>
                      </a:pPr>
                      <a:r>
                        <a:rPr lang="en-US" sz="1600" dirty="0">
                          <a:solidFill>
                            <a:schemeClr val="bg1"/>
                          </a:solidFill>
                          <a:effectLst/>
                          <a:latin typeface="+mn-lt"/>
                        </a:rPr>
                        <a:t>Test</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latin typeface="+mn-lt"/>
                        </a:rPr>
                        <a:t>Units</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latin typeface="+mn-lt"/>
                        </a:rPr>
                        <a:t>Patient</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r>
                        <a:rPr lang="en-US" sz="1600" dirty="0">
                          <a:solidFill>
                            <a:schemeClr val="bg1"/>
                          </a:solidFill>
                          <a:latin typeface="+mn-lt"/>
                        </a:rPr>
                        <a:t>Flags</a:t>
                      </a: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latin typeface="+mn-lt"/>
                        </a:rPr>
                        <a:t>Reference interval</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1894045487"/>
                  </a:ext>
                </a:extLst>
              </a:tr>
              <a:tr h="370840">
                <a:tc>
                  <a:txBody>
                    <a:bodyPr/>
                    <a:lstStyle/>
                    <a:p>
                      <a:pPr marL="0" marR="0" algn="ctr">
                        <a:lnSpc>
                          <a:spcPct val="115000"/>
                        </a:lnSpc>
                        <a:spcBef>
                          <a:spcPts val="0"/>
                        </a:spcBef>
                        <a:spcAft>
                          <a:spcPts val="0"/>
                        </a:spcAft>
                      </a:pPr>
                      <a:r>
                        <a:rPr lang="en-US" sz="1600" dirty="0">
                          <a:solidFill>
                            <a:schemeClr val="tx1"/>
                          </a:solidFill>
                          <a:effectLst/>
                          <a:latin typeface="+mn-lt"/>
                        </a:rPr>
                        <a:t>WBC</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a:solidFill>
                            <a:schemeClr val="tx1"/>
                          </a:solidFill>
                          <a:effectLst/>
                          <a:latin typeface="+mn-lt"/>
                        </a:rPr>
                        <a:t>X 10</a:t>
                      </a:r>
                      <a:r>
                        <a:rPr lang="en-US" sz="1600" baseline="30000">
                          <a:solidFill>
                            <a:schemeClr val="tx1"/>
                          </a:solidFill>
                          <a:effectLst/>
                          <a:latin typeface="+mn-lt"/>
                        </a:rPr>
                        <a:t>3</a:t>
                      </a:r>
                      <a:r>
                        <a:rPr lang="en-US" sz="1600">
                          <a:solidFill>
                            <a:schemeClr val="tx1"/>
                          </a:solidFill>
                          <a:effectLst/>
                          <a:latin typeface="+mn-lt"/>
                        </a:rPr>
                        <a:t>/µL</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solidFill>
                            <a:schemeClr val="tx1"/>
                          </a:solidFill>
                          <a:effectLst/>
                          <a:latin typeface="+mn-lt"/>
                        </a:rPr>
                        <a:t>25.5</a:t>
                      </a:r>
                      <a:endParaRPr lang="en-US" sz="1600" dirty="0">
                        <a:solidFill>
                          <a:srgbClr val="0070C0"/>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r>
                        <a:rPr lang="en-US" sz="1600" dirty="0">
                          <a:latin typeface="+mn-lt"/>
                        </a:rPr>
                        <a:t>H</a:t>
                      </a:r>
                    </a:p>
                  </a:txBody>
                  <a:tcPr marL="9525" marR="9525" marT="1270" marB="0" anchor="ctr"/>
                </a:tc>
                <a:tc>
                  <a:txBody>
                    <a:bodyPr/>
                    <a:lstStyle/>
                    <a:p>
                      <a:pPr marL="0" marR="0" algn="ctr">
                        <a:lnSpc>
                          <a:spcPct val="115000"/>
                        </a:lnSpc>
                        <a:spcBef>
                          <a:spcPts val="0"/>
                        </a:spcBef>
                        <a:spcAft>
                          <a:spcPts val="0"/>
                        </a:spcAft>
                      </a:pPr>
                      <a:r>
                        <a:rPr lang="en-US" sz="1600" dirty="0">
                          <a:solidFill>
                            <a:schemeClr val="tx1"/>
                          </a:solidFill>
                          <a:effectLst/>
                          <a:latin typeface="+mn-lt"/>
                        </a:rPr>
                        <a:t>4.5 – 12.0  </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4008763843"/>
                  </a:ext>
                </a:extLst>
              </a:tr>
              <a:tr h="370840">
                <a:tc>
                  <a:txBody>
                    <a:bodyPr/>
                    <a:lstStyle/>
                    <a:p>
                      <a:pPr marL="0" marR="0" algn="ctr">
                        <a:lnSpc>
                          <a:spcPct val="115000"/>
                        </a:lnSpc>
                        <a:spcBef>
                          <a:spcPts val="0"/>
                        </a:spcBef>
                        <a:spcAft>
                          <a:spcPts val="0"/>
                        </a:spcAft>
                      </a:pPr>
                      <a:r>
                        <a:rPr lang="en-US" sz="1600">
                          <a:solidFill>
                            <a:schemeClr val="tx1"/>
                          </a:solidFill>
                          <a:effectLst/>
                          <a:latin typeface="+mn-lt"/>
                        </a:rPr>
                        <a:t>RBC</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a:solidFill>
                            <a:schemeClr val="tx1"/>
                          </a:solidFill>
                          <a:effectLst/>
                          <a:latin typeface="+mn-lt"/>
                        </a:rPr>
                        <a:t>X 10</a:t>
                      </a:r>
                      <a:r>
                        <a:rPr lang="en-US" sz="1600" baseline="30000">
                          <a:solidFill>
                            <a:schemeClr val="tx1"/>
                          </a:solidFill>
                          <a:effectLst/>
                          <a:latin typeface="+mn-lt"/>
                        </a:rPr>
                        <a:t>6</a:t>
                      </a:r>
                      <a:r>
                        <a:rPr lang="en-US" sz="1600">
                          <a:solidFill>
                            <a:schemeClr val="tx1"/>
                          </a:solidFill>
                          <a:effectLst/>
                          <a:latin typeface="+mn-lt"/>
                        </a:rPr>
                        <a:t>/µL</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solidFill>
                            <a:schemeClr val="tx1"/>
                          </a:solidFill>
                          <a:effectLst/>
                          <a:latin typeface="+mn-lt"/>
                        </a:rPr>
                        <a:t>5.19</a:t>
                      </a:r>
                      <a:endParaRPr lang="en-US" sz="1600" dirty="0">
                        <a:solidFill>
                          <a:srgbClr val="FF0000"/>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endParaRPr lang="en-US" sz="1600">
                        <a:latin typeface="+mn-lt"/>
                      </a:endParaRPr>
                    </a:p>
                  </a:txBody>
                  <a:tcPr marL="9525" marR="9525" marT="1270" marB="0" anchor="ctr"/>
                </a:tc>
                <a:tc>
                  <a:txBody>
                    <a:bodyPr/>
                    <a:lstStyle/>
                    <a:p>
                      <a:pPr marL="0" marR="0" algn="ctr">
                        <a:lnSpc>
                          <a:spcPct val="115000"/>
                        </a:lnSpc>
                        <a:spcBef>
                          <a:spcPts val="0"/>
                        </a:spcBef>
                        <a:spcAft>
                          <a:spcPts val="0"/>
                        </a:spcAft>
                      </a:pPr>
                      <a:r>
                        <a:rPr lang="en-US" sz="1600" dirty="0">
                          <a:solidFill>
                            <a:schemeClr val="tx1"/>
                          </a:solidFill>
                          <a:effectLst/>
                          <a:latin typeface="+mn-lt"/>
                        </a:rPr>
                        <a:t>5.0 – 7.2</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3073385797"/>
                  </a:ext>
                </a:extLst>
              </a:tr>
              <a:tr h="370840">
                <a:tc>
                  <a:txBody>
                    <a:bodyPr/>
                    <a:lstStyle/>
                    <a:p>
                      <a:pPr marL="0" marR="0" algn="ctr">
                        <a:lnSpc>
                          <a:spcPct val="115000"/>
                        </a:lnSpc>
                        <a:spcBef>
                          <a:spcPts val="0"/>
                        </a:spcBef>
                        <a:spcAft>
                          <a:spcPts val="0"/>
                        </a:spcAft>
                      </a:pPr>
                      <a:r>
                        <a:rPr lang="en-US" sz="1600">
                          <a:solidFill>
                            <a:schemeClr val="tx1"/>
                          </a:solidFill>
                          <a:effectLst/>
                          <a:latin typeface="+mn-lt"/>
                        </a:rPr>
                        <a:t>HGB</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solidFill>
                            <a:schemeClr val="tx1"/>
                          </a:solidFill>
                          <a:effectLst/>
                          <a:latin typeface="+mn-lt"/>
                        </a:rPr>
                        <a:t>g/dL</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US" sz="1600" dirty="0">
                          <a:solidFill>
                            <a:schemeClr val="tx1"/>
                          </a:solidFill>
                          <a:effectLst/>
                          <a:latin typeface="+mn-lt"/>
                        </a:rPr>
                        <a:t>7.9 </a:t>
                      </a:r>
                      <a:endParaRPr lang="en-US" sz="1600" dirty="0">
                        <a:solidFill>
                          <a:srgbClr val="0070C0"/>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latin typeface="+mn-lt"/>
                        </a:rPr>
                        <a:t>L</a:t>
                      </a:r>
                    </a:p>
                  </a:txBody>
                  <a:tcPr marL="9525" marR="9525" marT="1905" marB="0" anchor="ctr"/>
                </a:tc>
                <a:tc>
                  <a:txBody>
                    <a:bodyPr/>
                    <a:lstStyle/>
                    <a:p>
                      <a:pPr marL="0" marR="0" algn="ctr">
                        <a:lnSpc>
                          <a:spcPct val="115000"/>
                        </a:lnSpc>
                        <a:spcBef>
                          <a:spcPts val="0"/>
                        </a:spcBef>
                        <a:spcAft>
                          <a:spcPts val="0"/>
                        </a:spcAft>
                      </a:pPr>
                      <a:r>
                        <a:rPr lang="en-US" sz="1600" dirty="0">
                          <a:solidFill>
                            <a:schemeClr val="tx1"/>
                          </a:solidFill>
                          <a:effectLst/>
                          <a:latin typeface="+mn-lt"/>
                        </a:rPr>
                        <a:t>8.7 – 12.4 </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245636617"/>
                  </a:ext>
                </a:extLst>
              </a:tr>
              <a:tr h="370840">
                <a:tc>
                  <a:txBody>
                    <a:bodyPr/>
                    <a:lstStyle/>
                    <a:p>
                      <a:pPr marL="0" marR="0" algn="ctr">
                        <a:lnSpc>
                          <a:spcPct val="115000"/>
                        </a:lnSpc>
                        <a:spcBef>
                          <a:spcPts val="0"/>
                        </a:spcBef>
                        <a:spcAft>
                          <a:spcPts val="0"/>
                        </a:spcAft>
                      </a:pPr>
                      <a:r>
                        <a:rPr lang="en-US" sz="1600">
                          <a:solidFill>
                            <a:schemeClr val="tx1"/>
                          </a:solidFill>
                          <a:effectLst/>
                          <a:latin typeface="+mn-lt"/>
                        </a:rPr>
                        <a:t>HCT</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solidFill>
                            <a:schemeClr val="tx1"/>
                          </a:solidFill>
                          <a:effectLst/>
                          <a:latin typeface="+mn-lt"/>
                        </a:rPr>
                        <a:t>%</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US" sz="1600" dirty="0">
                          <a:solidFill>
                            <a:schemeClr val="tx1"/>
                          </a:solidFill>
                          <a:effectLst/>
                          <a:latin typeface="+mn-lt"/>
                        </a:rPr>
                        <a:t>20.8 </a:t>
                      </a:r>
                      <a:endParaRPr lang="en-US" sz="1600" dirty="0">
                        <a:solidFill>
                          <a:srgbClr val="0070C0"/>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latin typeface="+mn-lt"/>
                        </a:rPr>
                        <a:t>L</a:t>
                      </a:r>
                    </a:p>
                  </a:txBody>
                  <a:tcPr marL="9525" marR="9525" marT="1905" marB="0" anchor="ctr"/>
                </a:tc>
                <a:tc>
                  <a:txBody>
                    <a:bodyPr/>
                    <a:lstStyle/>
                    <a:p>
                      <a:pPr marL="0" marR="0" algn="ctr">
                        <a:lnSpc>
                          <a:spcPct val="115000"/>
                        </a:lnSpc>
                        <a:spcBef>
                          <a:spcPts val="0"/>
                        </a:spcBef>
                        <a:spcAft>
                          <a:spcPts val="0"/>
                        </a:spcAft>
                      </a:pPr>
                      <a:r>
                        <a:rPr lang="en-US" sz="1600" dirty="0">
                          <a:solidFill>
                            <a:schemeClr val="tx1"/>
                          </a:solidFill>
                          <a:effectLst/>
                          <a:latin typeface="+mn-lt"/>
                        </a:rPr>
                        <a:t>25 – 33</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749513921"/>
                  </a:ext>
                </a:extLst>
              </a:tr>
              <a:tr h="370840">
                <a:tc>
                  <a:txBody>
                    <a:bodyPr/>
                    <a:lstStyle/>
                    <a:p>
                      <a:pPr marL="0" marR="0" algn="ctr">
                        <a:lnSpc>
                          <a:spcPct val="115000"/>
                        </a:lnSpc>
                        <a:spcBef>
                          <a:spcPts val="0"/>
                        </a:spcBef>
                        <a:spcAft>
                          <a:spcPts val="0"/>
                        </a:spcAft>
                      </a:pPr>
                      <a:r>
                        <a:rPr lang="en-US" sz="1600">
                          <a:solidFill>
                            <a:schemeClr val="tx1"/>
                          </a:solidFill>
                          <a:effectLst/>
                          <a:latin typeface="+mn-lt"/>
                        </a:rPr>
                        <a:t>MCV</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solidFill>
                            <a:schemeClr val="tx1"/>
                          </a:solidFill>
                          <a:effectLst/>
                          <a:latin typeface="+mn-lt"/>
                        </a:rPr>
                        <a:t>fL</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solidFill>
                            <a:schemeClr val="tx1"/>
                          </a:solidFill>
                          <a:effectLst/>
                          <a:latin typeface="+mn-lt"/>
                        </a:rPr>
                        <a:t>40.0</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endParaRPr lang="en-US" sz="1600" dirty="0">
                        <a:latin typeface="+mn-lt"/>
                      </a:endParaRPr>
                    </a:p>
                  </a:txBody>
                  <a:tcPr marL="9525" marR="9525" marT="1905" marB="0" anchor="ctr"/>
                </a:tc>
                <a:tc>
                  <a:txBody>
                    <a:bodyPr/>
                    <a:lstStyle/>
                    <a:p>
                      <a:pPr marL="0" marR="0" algn="ctr">
                        <a:lnSpc>
                          <a:spcPct val="115000"/>
                        </a:lnSpc>
                        <a:spcBef>
                          <a:spcPts val="0"/>
                        </a:spcBef>
                        <a:spcAft>
                          <a:spcPts val="0"/>
                        </a:spcAft>
                      </a:pPr>
                      <a:r>
                        <a:rPr lang="en-US" sz="1600" dirty="0">
                          <a:solidFill>
                            <a:schemeClr val="tx1"/>
                          </a:solidFill>
                          <a:effectLst/>
                          <a:latin typeface="+mn-lt"/>
                        </a:rPr>
                        <a:t>38 – 51 </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1222242494"/>
                  </a:ext>
                </a:extLst>
              </a:tr>
              <a:tr h="370840">
                <a:tc>
                  <a:txBody>
                    <a:bodyPr/>
                    <a:lstStyle/>
                    <a:p>
                      <a:pPr marL="0" marR="0" algn="ctr">
                        <a:lnSpc>
                          <a:spcPct val="115000"/>
                        </a:lnSpc>
                        <a:spcBef>
                          <a:spcPts val="0"/>
                        </a:spcBef>
                        <a:spcAft>
                          <a:spcPts val="0"/>
                        </a:spcAft>
                      </a:pPr>
                      <a:r>
                        <a:rPr lang="en-US" sz="1600" dirty="0">
                          <a:solidFill>
                            <a:schemeClr val="tx1"/>
                          </a:solidFill>
                          <a:effectLst/>
                          <a:latin typeface="+mn-lt"/>
                        </a:rPr>
                        <a:t>MCHC</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solidFill>
                            <a:schemeClr val="tx1"/>
                          </a:solidFill>
                          <a:effectLst/>
                          <a:latin typeface="+mn-lt"/>
                        </a:rPr>
                        <a:t>g/dL</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solidFill>
                            <a:schemeClr val="tx1"/>
                          </a:solidFill>
                          <a:effectLst/>
                          <a:latin typeface="+mn-lt"/>
                        </a:rPr>
                        <a:t>38.4 </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latin typeface="+mn-lt"/>
                        </a:rPr>
                        <a:t>H</a:t>
                      </a:r>
                    </a:p>
                  </a:txBody>
                  <a:tcPr marL="9525" marR="9525" marT="1905" marB="0" anchor="ctr"/>
                </a:tc>
                <a:tc>
                  <a:txBody>
                    <a:bodyPr/>
                    <a:lstStyle/>
                    <a:p>
                      <a:pPr marL="0" marR="0" algn="ctr">
                        <a:lnSpc>
                          <a:spcPct val="115000"/>
                        </a:lnSpc>
                        <a:spcBef>
                          <a:spcPts val="0"/>
                        </a:spcBef>
                        <a:spcAft>
                          <a:spcPts val="0"/>
                        </a:spcAft>
                      </a:pPr>
                      <a:r>
                        <a:rPr lang="en-US" sz="1600" dirty="0">
                          <a:solidFill>
                            <a:schemeClr val="tx1"/>
                          </a:solidFill>
                          <a:effectLst/>
                          <a:latin typeface="+mn-lt"/>
                        </a:rPr>
                        <a:t>34 – 38</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851666579"/>
                  </a:ext>
                </a:extLst>
              </a:tr>
              <a:tr h="370840">
                <a:tc>
                  <a:txBody>
                    <a:bodyPr/>
                    <a:lstStyle/>
                    <a:p>
                      <a:pPr marL="0" marR="0" algn="ctr">
                        <a:lnSpc>
                          <a:spcPct val="115000"/>
                        </a:lnSpc>
                        <a:spcBef>
                          <a:spcPts val="0"/>
                        </a:spcBef>
                        <a:spcAft>
                          <a:spcPts val="0"/>
                        </a:spcAft>
                      </a:pPr>
                      <a:r>
                        <a:rPr lang="en-US" sz="1600">
                          <a:solidFill>
                            <a:schemeClr val="tx1"/>
                          </a:solidFill>
                          <a:effectLst/>
                          <a:latin typeface="+mn-lt"/>
                        </a:rPr>
                        <a:t>PLATELET</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solidFill>
                            <a:schemeClr val="tx1"/>
                          </a:solidFill>
                          <a:effectLst/>
                          <a:latin typeface="+mn-lt"/>
                        </a:rPr>
                        <a:t>X 10</a:t>
                      </a:r>
                      <a:r>
                        <a:rPr lang="en-US" sz="1600" baseline="30000">
                          <a:solidFill>
                            <a:schemeClr val="tx1"/>
                          </a:solidFill>
                          <a:effectLst/>
                          <a:latin typeface="+mn-lt"/>
                        </a:rPr>
                        <a:t>3</a:t>
                      </a:r>
                      <a:r>
                        <a:rPr lang="en-US" sz="1600">
                          <a:solidFill>
                            <a:schemeClr val="tx1"/>
                          </a:solidFill>
                          <a:effectLst/>
                          <a:latin typeface="+mn-lt"/>
                        </a:rPr>
                        <a:t>/µL</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solidFill>
                            <a:schemeClr val="tx1"/>
                          </a:solidFill>
                          <a:effectLst/>
                          <a:latin typeface="+mn-lt"/>
                        </a:rPr>
                        <a:t>536</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endParaRPr lang="en-US" sz="1600" dirty="0">
                        <a:latin typeface="+mn-lt"/>
                      </a:endParaRPr>
                    </a:p>
                  </a:txBody>
                  <a:tcPr marL="9525" marR="9525" marT="1905" marB="0" anchor="ctr"/>
                </a:tc>
                <a:tc>
                  <a:txBody>
                    <a:bodyPr/>
                    <a:lstStyle/>
                    <a:p>
                      <a:pPr marL="0" marR="0" algn="ctr">
                        <a:lnSpc>
                          <a:spcPct val="115000"/>
                        </a:lnSpc>
                        <a:spcBef>
                          <a:spcPts val="0"/>
                        </a:spcBef>
                        <a:spcAft>
                          <a:spcPts val="0"/>
                        </a:spcAft>
                      </a:pPr>
                      <a:r>
                        <a:rPr lang="en-US" sz="1600" dirty="0">
                          <a:solidFill>
                            <a:schemeClr val="tx1"/>
                          </a:solidFill>
                          <a:effectLst/>
                          <a:latin typeface="+mn-lt"/>
                        </a:rPr>
                        <a:t>160 – 650 </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2102177972"/>
                  </a:ext>
                </a:extLst>
              </a:tr>
              <a:tr h="370840">
                <a:tc>
                  <a:txBody>
                    <a:bodyPr/>
                    <a:lstStyle/>
                    <a:p>
                      <a:pPr marL="0" marR="0" algn="ctr">
                        <a:lnSpc>
                          <a:spcPct val="115000"/>
                        </a:lnSpc>
                        <a:spcBef>
                          <a:spcPts val="0"/>
                        </a:spcBef>
                        <a:spcAft>
                          <a:spcPts val="0"/>
                        </a:spcAft>
                      </a:pPr>
                      <a:r>
                        <a:rPr lang="en-US" sz="1600" dirty="0" err="1">
                          <a:solidFill>
                            <a:schemeClr val="tx1"/>
                          </a:solidFill>
                          <a:effectLst/>
                          <a:latin typeface="+mn-lt"/>
                        </a:rPr>
                        <a:t>Seg</a:t>
                      </a:r>
                      <a:r>
                        <a:rPr lang="en-US" sz="1600" baseline="0" dirty="0">
                          <a:solidFill>
                            <a:schemeClr val="tx1"/>
                          </a:solidFill>
                          <a:effectLst/>
                          <a:latin typeface="+mn-lt"/>
                        </a:rPr>
                        <a:t> </a:t>
                      </a:r>
                      <a:r>
                        <a:rPr lang="en-US" sz="1600" dirty="0">
                          <a:solidFill>
                            <a:schemeClr val="tx1"/>
                          </a:solidFill>
                          <a:effectLst/>
                          <a:latin typeface="+mn-lt"/>
                        </a:rPr>
                        <a:t>neutrophils</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solidFill>
                            <a:schemeClr val="tx1"/>
                          </a:solidFill>
                          <a:effectLst/>
                          <a:latin typeface="+mn-lt"/>
                        </a:rPr>
                        <a:t>X 10</a:t>
                      </a:r>
                      <a:r>
                        <a:rPr lang="en-US" sz="1600" baseline="30000">
                          <a:solidFill>
                            <a:schemeClr val="tx1"/>
                          </a:solidFill>
                          <a:effectLst/>
                          <a:latin typeface="+mn-lt"/>
                        </a:rPr>
                        <a:t>3</a:t>
                      </a:r>
                      <a:r>
                        <a:rPr lang="en-US" sz="1600">
                          <a:solidFill>
                            <a:schemeClr val="tx1"/>
                          </a:solidFill>
                          <a:effectLst/>
                          <a:latin typeface="+mn-lt"/>
                        </a:rPr>
                        <a:t>/µL</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solidFill>
                            <a:schemeClr val="tx1"/>
                          </a:solidFill>
                          <a:effectLst/>
                          <a:latin typeface="+mn-lt"/>
                        </a:rPr>
                        <a:t>1.275</a:t>
                      </a:r>
                      <a:endParaRPr lang="en-US" sz="1600" dirty="0">
                        <a:solidFill>
                          <a:srgbClr val="0070C0"/>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endParaRPr lang="en-US" sz="1600" dirty="0">
                        <a:latin typeface="+mn-lt"/>
                      </a:endParaRPr>
                    </a:p>
                  </a:txBody>
                  <a:tcPr marL="9525" marR="9525" marT="9525" marB="0" anchor="ctr"/>
                </a:tc>
                <a:tc>
                  <a:txBody>
                    <a:bodyPr/>
                    <a:lstStyle/>
                    <a:p>
                      <a:pPr marL="0" marR="0" algn="ctr">
                        <a:lnSpc>
                          <a:spcPct val="115000"/>
                        </a:lnSpc>
                        <a:spcBef>
                          <a:spcPts val="0"/>
                        </a:spcBef>
                        <a:spcAft>
                          <a:spcPts val="0"/>
                        </a:spcAft>
                      </a:pPr>
                      <a:r>
                        <a:rPr lang="en-US" sz="1600" dirty="0">
                          <a:solidFill>
                            <a:schemeClr val="tx1"/>
                          </a:solidFill>
                          <a:effectLst/>
                          <a:latin typeface="+mn-lt"/>
                        </a:rPr>
                        <a:t>0.6 – 4.0 </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3426522513"/>
                  </a:ext>
                </a:extLst>
              </a:tr>
              <a:tr h="370840">
                <a:tc>
                  <a:txBody>
                    <a:bodyPr/>
                    <a:lstStyle/>
                    <a:p>
                      <a:pPr marL="0" marR="0" algn="ctr">
                        <a:lnSpc>
                          <a:spcPct val="115000"/>
                        </a:lnSpc>
                        <a:spcBef>
                          <a:spcPts val="0"/>
                        </a:spcBef>
                        <a:spcAft>
                          <a:spcPts val="0"/>
                        </a:spcAft>
                      </a:pPr>
                      <a:r>
                        <a:rPr lang="en-US" sz="1600">
                          <a:solidFill>
                            <a:schemeClr val="tx1"/>
                          </a:solidFill>
                          <a:effectLst/>
                          <a:latin typeface="+mn-lt"/>
                        </a:rPr>
                        <a:t>Band neutrophils</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solidFill>
                            <a:schemeClr val="tx1"/>
                          </a:solidFill>
                          <a:effectLst/>
                          <a:latin typeface="+mn-lt"/>
                        </a:rPr>
                        <a:t>X 10</a:t>
                      </a:r>
                      <a:r>
                        <a:rPr lang="en-US" sz="1600" baseline="30000">
                          <a:solidFill>
                            <a:schemeClr val="tx1"/>
                          </a:solidFill>
                          <a:effectLst/>
                          <a:latin typeface="+mn-lt"/>
                        </a:rPr>
                        <a:t>3</a:t>
                      </a:r>
                      <a:r>
                        <a:rPr lang="en-US" sz="1600">
                          <a:solidFill>
                            <a:schemeClr val="tx1"/>
                          </a:solidFill>
                          <a:effectLst/>
                          <a:latin typeface="+mn-lt"/>
                        </a:rPr>
                        <a:t>/µL</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solidFill>
                            <a:schemeClr val="tx1"/>
                          </a:solidFill>
                          <a:effectLst/>
                          <a:latin typeface="+mn-lt"/>
                          <a:ea typeface="+mn-ea"/>
                          <a:cs typeface="+mn-cs"/>
                        </a:rPr>
                        <a:t>0</a:t>
                      </a:r>
                      <a:endParaRPr lang="en-US" sz="1600" dirty="0">
                        <a:solidFill>
                          <a:srgbClr val="FF0000"/>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endParaRPr lang="en-US" sz="1600" dirty="0">
                        <a:latin typeface="+mn-lt"/>
                      </a:endParaRPr>
                    </a:p>
                  </a:txBody>
                  <a:tcPr marL="9525" marR="9525" marT="9525" marB="0" anchor="ctr"/>
                </a:tc>
                <a:tc>
                  <a:txBody>
                    <a:bodyPr/>
                    <a:lstStyle/>
                    <a:p>
                      <a:pPr marL="0" marR="0" algn="ctr">
                        <a:lnSpc>
                          <a:spcPct val="115000"/>
                        </a:lnSpc>
                        <a:spcBef>
                          <a:spcPts val="0"/>
                        </a:spcBef>
                        <a:spcAft>
                          <a:spcPts val="0"/>
                        </a:spcAft>
                      </a:pPr>
                      <a:r>
                        <a:rPr lang="en-US" sz="1600" dirty="0">
                          <a:solidFill>
                            <a:schemeClr val="tx1"/>
                          </a:solidFill>
                          <a:effectLst/>
                          <a:latin typeface="+mn-lt"/>
                        </a:rPr>
                        <a:t>0</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219203152"/>
                  </a:ext>
                </a:extLst>
              </a:tr>
              <a:tr h="370840">
                <a:tc>
                  <a:txBody>
                    <a:bodyPr/>
                    <a:lstStyle/>
                    <a:p>
                      <a:pPr marL="0" marR="0" algn="ctr">
                        <a:lnSpc>
                          <a:spcPct val="115000"/>
                        </a:lnSpc>
                        <a:spcBef>
                          <a:spcPts val="0"/>
                        </a:spcBef>
                        <a:spcAft>
                          <a:spcPts val="0"/>
                        </a:spcAft>
                      </a:pPr>
                      <a:r>
                        <a:rPr lang="en-US" sz="1600">
                          <a:solidFill>
                            <a:schemeClr val="tx1"/>
                          </a:solidFill>
                          <a:effectLst/>
                          <a:latin typeface="+mn-lt"/>
                        </a:rPr>
                        <a:t>Lymphocytes </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solidFill>
                            <a:schemeClr val="tx1"/>
                          </a:solidFill>
                          <a:effectLst/>
                          <a:latin typeface="+mn-lt"/>
                        </a:rPr>
                        <a:t>X 10</a:t>
                      </a:r>
                      <a:r>
                        <a:rPr lang="en-US" sz="1600" baseline="30000">
                          <a:solidFill>
                            <a:schemeClr val="tx1"/>
                          </a:solidFill>
                          <a:effectLst/>
                          <a:latin typeface="+mn-lt"/>
                        </a:rPr>
                        <a:t>3</a:t>
                      </a:r>
                      <a:r>
                        <a:rPr lang="en-US" sz="1600">
                          <a:solidFill>
                            <a:schemeClr val="tx1"/>
                          </a:solidFill>
                          <a:effectLst/>
                          <a:latin typeface="+mn-lt"/>
                        </a:rPr>
                        <a:t>/µL</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tc>
                <a:tc>
                  <a:txBody>
                    <a:bodyPr/>
                    <a:lstStyle/>
                    <a:p>
                      <a:pPr marL="0" marR="0" algn="ctr">
                        <a:lnSpc>
                          <a:spcPct val="115000"/>
                        </a:lnSpc>
                        <a:spcBef>
                          <a:spcPts val="0"/>
                        </a:spcBef>
                        <a:spcAft>
                          <a:spcPts val="0"/>
                        </a:spcAft>
                      </a:pPr>
                      <a:r>
                        <a:rPr lang="en-US" sz="1600" dirty="0">
                          <a:solidFill>
                            <a:schemeClr val="tx1"/>
                          </a:solidFill>
                          <a:effectLst/>
                          <a:latin typeface="+mn-lt"/>
                        </a:rPr>
                        <a:t>21.165</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r>
                        <a:rPr lang="en-US" sz="1600" dirty="0">
                          <a:latin typeface="+mn-lt"/>
                        </a:rPr>
                        <a:t>H</a:t>
                      </a:r>
                    </a:p>
                  </a:txBody>
                  <a:tcPr marL="9525" marR="9525" marT="9525" marB="0" anchor="ctr"/>
                </a:tc>
                <a:tc>
                  <a:txBody>
                    <a:bodyPr/>
                    <a:lstStyle/>
                    <a:p>
                      <a:pPr marL="0" marR="0" algn="ctr">
                        <a:lnSpc>
                          <a:spcPct val="115000"/>
                        </a:lnSpc>
                        <a:spcBef>
                          <a:spcPts val="0"/>
                        </a:spcBef>
                        <a:spcAft>
                          <a:spcPts val="0"/>
                        </a:spcAft>
                      </a:pPr>
                      <a:r>
                        <a:rPr lang="en-US" sz="1600" dirty="0">
                          <a:solidFill>
                            <a:schemeClr val="tx1"/>
                          </a:solidFill>
                          <a:effectLst/>
                          <a:latin typeface="+mn-lt"/>
                        </a:rPr>
                        <a:t>2.5 – 7.5 </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632004065"/>
                  </a:ext>
                </a:extLst>
              </a:tr>
              <a:tr h="370840">
                <a:tc>
                  <a:txBody>
                    <a:bodyPr/>
                    <a:lstStyle/>
                    <a:p>
                      <a:pPr marL="0" marR="0" algn="ctr">
                        <a:lnSpc>
                          <a:spcPct val="115000"/>
                        </a:lnSpc>
                        <a:spcBef>
                          <a:spcPts val="0"/>
                        </a:spcBef>
                        <a:spcAft>
                          <a:spcPts val="0"/>
                        </a:spcAft>
                      </a:pPr>
                      <a:r>
                        <a:rPr lang="en-US" sz="1600">
                          <a:solidFill>
                            <a:schemeClr val="tx1"/>
                          </a:solidFill>
                          <a:effectLst/>
                          <a:latin typeface="+mn-lt"/>
                        </a:rPr>
                        <a:t>Monocytes </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solidFill>
                            <a:schemeClr val="tx1"/>
                          </a:solidFill>
                          <a:effectLst/>
                          <a:latin typeface="+mn-lt"/>
                        </a:rPr>
                        <a:t>X 10</a:t>
                      </a:r>
                      <a:r>
                        <a:rPr lang="en-US" sz="1600" baseline="30000">
                          <a:solidFill>
                            <a:schemeClr val="tx1"/>
                          </a:solidFill>
                          <a:effectLst/>
                          <a:latin typeface="+mn-lt"/>
                        </a:rPr>
                        <a:t>3</a:t>
                      </a:r>
                      <a:r>
                        <a:rPr lang="en-US" sz="1600">
                          <a:solidFill>
                            <a:schemeClr val="tx1"/>
                          </a:solidFill>
                          <a:effectLst/>
                          <a:latin typeface="+mn-lt"/>
                        </a:rPr>
                        <a:t>/µL</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tc>
                <a:tc>
                  <a:txBody>
                    <a:bodyPr/>
                    <a:lstStyle/>
                    <a:p>
                      <a:pPr marL="0" marR="0" algn="ctr">
                        <a:lnSpc>
                          <a:spcPct val="115000"/>
                        </a:lnSpc>
                        <a:spcBef>
                          <a:spcPts val="0"/>
                        </a:spcBef>
                        <a:spcAft>
                          <a:spcPts val="0"/>
                        </a:spcAft>
                      </a:pPr>
                      <a:r>
                        <a:rPr lang="en-US" sz="1600" dirty="0">
                          <a:solidFill>
                            <a:schemeClr val="tx1"/>
                          </a:solidFill>
                          <a:effectLst/>
                          <a:latin typeface="+mn-lt"/>
                        </a:rPr>
                        <a:t>2.040</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r>
                        <a:rPr lang="en-US" sz="1600" dirty="0">
                          <a:latin typeface="+mn-lt"/>
                        </a:rPr>
                        <a:t>H</a:t>
                      </a:r>
                    </a:p>
                  </a:txBody>
                  <a:tcPr marL="9525" marR="9525" marT="9525" marB="0" anchor="ctr"/>
                </a:tc>
                <a:tc>
                  <a:txBody>
                    <a:bodyPr/>
                    <a:lstStyle/>
                    <a:p>
                      <a:pPr marL="0" marR="0" algn="ctr">
                        <a:lnSpc>
                          <a:spcPct val="115000"/>
                        </a:lnSpc>
                        <a:spcBef>
                          <a:spcPts val="0"/>
                        </a:spcBef>
                        <a:spcAft>
                          <a:spcPts val="0"/>
                        </a:spcAft>
                      </a:pPr>
                      <a:r>
                        <a:rPr lang="en-US" sz="1600" dirty="0">
                          <a:solidFill>
                            <a:schemeClr val="tx1"/>
                          </a:solidFill>
                          <a:effectLst/>
                          <a:latin typeface="+mn-lt"/>
                        </a:rPr>
                        <a:t>0.0 – 0.9  </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2223208597"/>
                  </a:ext>
                </a:extLst>
              </a:tr>
              <a:tr h="370840">
                <a:tc>
                  <a:txBody>
                    <a:bodyPr/>
                    <a:lstStyle/>
                    <a:p>
                      <a:pPr marL="0" marR="0" algn="ctr">
                        <a:lnSpc>
                          <a:spcPct val="115000"/>
                        </a:lnSpc>
                        <a:spcBef>
                          <a:spcPts val="0"/>
                        </a:spcBef>
                        <a:spcAft>
                          <a:spcPts val="0"/>
                        </a:spcAft>
                      </a:pPr>
                      <a:r>
                        <a:rPr lang="en-US" sz="1600">
                          <a:solidFill>
                            <a:schemeClr val="tx1"/>
                          </a:solidFill>
                          <a:effectLst/>
                          <a:latin typeface="+mn-lt"/>
                        </a:rPr>
                        <a:t>Eosinophils </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solidFill>
                            <a:schemeClr val="tx1"/>
                          </a:solidFill>
                          <a:effectLst/>
                          <a:latin typeface="+mn-lt"/>
                        </a:rPr>
                        <a:t>X 10</a:t>
                      </a:r>
                      <a:r>
                        <a:rPr lang="en-US" sz="1600" baseline="30000">
                          <a:solidFill>
                            <a:schemeClr val="tx1"/>
                          </a:solidFill>
                          <a:effectLst/>
                          <a:latin typeface="+mn-lt"/>
                        </a:rPr>
                        <a:t>3</a:t>
                      </a:r>
                      <a:r>
                        <a:rPr lang="en-US" sz="1600">
                          <a:solidFill>
                            <a:schemeClr val="tx1"/>
                          </a:solidFill>
                          <a:effectLst/>
                          <a:latin typeface="+mn-lt"/>
                        </a:rPr>
                        <a:t>/µL</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tc>
                <a:tc>
                  <a:txBody>
                    <a:bodyPr/>
                    <a:lstStyle/>
                    <a:p>
                      <a:pPr marL="0" marR="0" algn="ctr">
                        <a:lnSpc>
                          <a:spcPct val="115000"/>
                        </a:lnSpc>
                        <a:spcBef>
                          <a:spcPts val="0"/>
                        </a:spcBef>
                        <a:spcAft>
                          <a:spcPts val="0"/>
                        </a:spcAft>
                      </a:pPr>
                      <a:r>
                        <a:rPr lang="en-US" sz="1600" dirty="0">
                          <a:solidFill>
                            <a:schemeClr val="tx1"/>
                          </a:solidFill>
                          <a:effectLst/>
                          <a:latin typeface="+mn-lt"/>
                          <a:ea typeface="Times New Roman" panose="02020603050405020304" pitchFamily="18" charset="0"/>
                          <a:cs typeface="Times New Roman" panose="02020603050405020304" pitchFamily="18" charset="0"/>
                        </a:rPr>
                        <a:t>1.020</a:t>
                      </a:r>
                    </a:p>
                  </a:txBody>
                  <a:tcPr marL="9525" marR="9525" marT="2540" marB="0" anchor="ctr"/>
                </a:tc>
                <a:tc>
                  <a:txBody>
                    <a:bodyPr/>
                    <a:lstStyle/>
                    <a:p>
                      <a:pPr algn="ctr"/>
                      <a:endParaRPr lang="en-US" sz="1600" dirty="0">
                        <a:latin typeface="+mn-lt"/>
                      </a:endParaRPr>
                    </a:p>
                  </a:txBody>
                  <a:tcPr marL="9525" marR="9525" marT="9525" marB="0" anchor="ctr"/>
                </a:tc>
                <a:tc>
                  <a:txBody>
                    <a:bodyPr/>
                    <a:lstStyle/>
                    <a:p>
                      <a:pPr marL="0" marR="0" algn="ctr">
                        <a:lnSpc>
                          <a:spcPct val="115000"/>
                        </a:lnSpc>
                        <a:spcBef>
                          <a:spcPts val="0"/>
                        </a:spcBef>
                        <a:spcAft>
                          <a:spcPts val="0"/>
                        </a:spcAft>
                      </a:pPr>
                      <a:r>
                        <a:rPr lang="en-US" sz="1600" dirty="0">
                          <a:solidFill>
                            <a:schemeClr val="tx1"/>
                          </a:solidFill>
                          <a:effectLst/>
                          <a:latin typeface="+mn-lt"/>
                        </a:rPr>
                        <a:t>0.0 – 2.4 </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4089045618"/>
                  </a:ext>
                </a:extLst>
              </a:tr>
              <a:tr h="370840">
                <a:tc>
                  <a:txBody>
                    <a:bodyPr/>
                    <a:lstStyle/>
                    <a:p>
                      <a:pPr marL="0" marR="0" algn="ctr">
                        <a:lnSpc>
                          <a:spcPct val="115000"/>
                        </a:lnSpc>
                        <a:spcBef>
                          <a:spcPts val="0"/>
                        </a:spcBef>
                        <a:spcAft>
                          <a:spcPts val="0"/>
                        </a:spcAft>
                      </a:pPr>
                      <a:r>
                        <a:rPr lang="en-US" sz="1600">
                          <a:solidFill>
                            <a:schemeClr val="tx1"/>
                          </a:solidFill>
                          <a:effectLst/>
                          <a:latin typeface="+mn-lt"/>
                        </a:rPr>
                        <a:t>Fibrinogen </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solidFill>
                            <a:schemeClr val="tx1"/>
                          </a:solidFill>
                          <a:effectLst/>
                          <a:latin typeface="+mn-lt"/>
                        </a:rPr>
                        <a:t>mg/dL</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tc>
                <a:tc>
                  <a:txBody>
                    <a:bodyPr/>
                    <a:lstStyle/>
                    <a:p>
                      <a:pPr marL="0" marR="0" algn="ctr">
                        <a:lnSpc>
                          <a:spcPct val="115000"/>
                        </a:lnSpc>
                        <a:spcBef>
                          <a:spcPts val="0"/>
                        </a:spcBef>
                        <a:spcAft>
                          <a:spcPts val="0"/>
                        </a:spcAft>
                      </a:pPr>
                      <a:r>
                        <a:rPr lang="en-US" sz="1600" dirty="0">
                          <a:solidFill>
                            <a:schemeClr val="tx1"/>
                          </a:solidFill>
                          <a:effectLst/>
                          <a:latin typeface="+mn-lt"/>
                        </a:rPr>
                        <a:t>800 </a:t>
                      </a:r>
                      <a:endParaRPr lang="en-US" sz="1600" dirty="0">
                        <a:solidFill>
                          <a:srgbClr val="FF0000"/>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r>
                        <a:rPr lang="en-US" sz="1600" dirty="0">
                          <a:latin typeface="+mn-lt"/>
                        </a:rPr>
                        <a:t>H</a:t>
                      </a:r>
                    </a:p>
                  </a:txBody>
                  <a:tcPr marL="9525" marR="9525" marT="9525" marB="0" anchor="ctr"/>
                </a:tc>
                <a:tc>
                  <a:txBody>
                    <a:bodyPr/>
                    <a:lstStyle/>
                    <a:p>
                      <a:pPr marL="0" marR="0" algn="ctr">
                        <a:lnSpc>
                          <a:spcPct val="115000"/>
                        </a:lnSpc>
                        <a:spcBef>
                          <a:spcPts val="0"/>
                        </a:spcBef>
                        <a:spcAft>
                          <a:spcPts val="0"/>
                        </a:spcAft>
                      </a:pPr>
                      <a:r>
                        <a:rPr lang="en-US" sz="1600" dirty="0">
                          <a:solidFill>
                            <a:schemeClr val="tx1"/>
                          </a:solidFill>
                          <a:effectLst/>
                          <a:latin typeface="+mn-lt"/>
                        </a:rPr>
                        <a:t>100 – 600 </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2063015221"/>
                  </a:ext>
                </a:extLst>
              </a:tr>
              <a:tr h="370840">
                <a:tc gridSpan="5">
                  <a:txBody>
                    <a:bodyPr/>
                    <a:lstStyle/>
                    <a:p>
                      <a:pPr marL="0" marR="0" algn="ctr">
                        <a:lnSpc>
                          <a:spcPct val="115000"/>
                        </a:lnSpc>
                        <a:spcBef>
                          <a:spcPts val="0"/>
                        </a:spcBef>
                        <a:spcAft>
                          <a:spcPts val="0"/>
                        </a:spcAft>
                      </a:pPr>
                      <a:r>
                        <a:rPr lang="en-US" sz="1600" dirty="0">
                          <a:solidFill>
                            <a:schemeClr val="tx1"/>
                          </a:solidFill>
                          <a:effectLst/>
                          <a:latin typeface="+mn-lt"/>
                        </a:rPr>
                        <a:t>Comments: Occasional</a:t>
                      </a:r>
                      <a:r>
                        <a:rPr lang="en-US" sz="1600" baseline="0" dirty="0">
                          <a:solidFill>
                            <a:schemeClr val="tx1"/>
                          </a:solidFill>
                          <a:effectLst/>
                          <a:latin typeface="+mn-lt"/>
                        </a:rPr>
                        <a:t> neutrophils with </a:t>
                      </a:r>
                      <a:r>
                        <a:rPr lang="en-US" sz="1600" dirty="0" err="1">
                          <a:solidFill>
                            <a:schemeClr val="tx1"/>
                          </a:solidFill>
                          <a:effectLst/>
                          <a:latin typeface="+mn-lt"/>
                        </a:rPr>
                        <a:t>Dohle</a:t>
                      </a:r>
                      <a:r>
                        <a:rPr lang="en-US" sz="1600" dirty="0">
                          <a:solidFill>
                            <a:schemeClr val="tx1"/>
                          </a:solidFill>
                          <a:effectLst/>
                          <a:latin typeface="+mn-lt"/>
                        </a:rPr>
                        <a:t> bodies</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54767154"/>
                  </a:ext>
                </a:extLst>
              </a:tr>
            </a:tbl>
          </a:graphicData>
        </a:graphic>
      </p:graphicFrame>
    </p:spTree>
    <p:extLst>
      <p:ext uri="{BB962C8B-B14F-4D97-AF65-F5344CB8AC3E}">
        <p14:creationId xmlns:p14="http://schemas.microsoft.com/office/powerpoint/2010/main" val="367611287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Matilda </a:t>
            </a:r>
            <a:br>
              <a:rPr lang="en-US" dirty="0"/>
            </a:br>
            <a:r>
              <a:rPr lang="en-US" dirty="0"/>
              <a:t>Chemistry</a:t>
            </a:r>
          </a:p>
        </p:txBody>
      </p:sp>
      <p:graphicFrame>
        <p:nvGraphicFramePr>
          <p:cNvPr id="3" name="Table 2">
            <a:extLst>
              <a:ext uri="{FF2B5EF4-FFF2-40B4-BE49-F238E27FC236}">
                <a16:creationId xmlns:a16="http://schemas.microsoft.com/office/drawing/2014/main" id="{324ABC0A-E436-4866-A9D7-F5195929169D}"/>
              </a:ext>
            </a:extLst>
          </p:cNvPr>
          <p:cNvGraphicFramePr>
            <a:graphicFrameLocks noGrp="1"/>
          </p:cNvGraphicFramePr>
          <p:nvPr>
            <p:extLst>
              <p:ext uri="{D42A27DB-BD31-4B8C-83A1-F6EECF244321}">
                <p14:modId xmlns:p14="http://schemas.microsoft.com/office/powerpoint/2010/main" val="869865500"/>
              </p:ext>
            </p:extLst>
          </p:nvPr>
        </p:nvGraphicFramePr>
        <p:xfrm>
          <a:off x="3960150" y="70383"/>
          <a:ext cx="7393650" cy="6717234"/>
        </p:xfrm>
        <a:graphic>
          <a:graphicData uri="http://schemas.openxmlformats.org/drawingml/2006/table">
            <a:tbl>
              <a:tblPr firstRow="1" bandRow="1">
                <a:tableStyleId>{5C22544A-7EE6-4342-B048-85BDC9FD1C3A}</a:tableStyleId>
              </a:tblPr>
              <a:tblGrid>
                <a:gridCol w="1478730">
                  <a:extLst>
                    <a:ext uri="{9D8B030D-6E8A-4147-A177-3AD203B41FA5}">
                      <a16:colId xmlns:a16="http://schemas.microsoft.com/office/drawing/2014/main" val="3317192612"/>
                    </a:ext>
                  </a:extLst>
                </a:gridCol>
                <a:gridCol w="1478730">
                  <a:extLst>
                    <a:ext uri="{9D8B030D-6E8A-4147-A177-3AD203B41FA5}">
                      <a16:colId xmlns:a16="http://schemas.microsoft.com/office/drawing/2014/main" val="47863896"/>
                    </a:ext>
                  </a:extLst>
                </a:gridCol>
                <a:gridCol w="1478730">
                  <a:extLst>
                    <a:ext uri="{9D8B030D-6E8A-4147-A177-3AD203B41FA5}">
                      <a16:colId xmlns:a16="http://schemas.microsoft.com/office/drawing/2014/main" val="351470257"/>
                    </a:ext>
                  </a:extLst>
                </a:gridCol>
                <a:gridCol w="1478730">
                  <a:extLst>
                    <a:ext uri="{9D8B030D-6E8A-4147-A177-3AD203B41FA5}">
                      <a16:colId xmlns:a16="http://schemas.microsoft.com/office/drawing/2014/main" val="3563265279"/>
                    </a:ext>
                  </a:extLst>
                </a:gridCol>
                <a:gridCol w="1478730">
                  <a:extLst>
                    <a:ext uri="{9D8B030D-6E8A-4147-A177-3AD203B41FA5}">
                      <a16:colId xmlns:a16="http://schemas.microsoft.com/office/drawing/2014/main" val="3273362177"/>
                    </a:ext>
                  </a:extLst>
                </a:gridCol>
              </a:tblGrid>
              <a:tr h="342869">
                <a:tc>
                  <a:txBody>
                    <a:bodyPr/>
                    <a:lstStyle/>
                    <a:p>
                      <a:pPr marL="0" marR="0" algn="ctr">
                        <a:lnSpc>
                          <a:spcPct val="115000"/>
                        </a:lnSpc>
                        <a:spcBef>
                          <a:spcPts val="0"/>
                        </a:spcBef>
                        <a:spcAft>
                          <a:spcPts val="0"/>
                        </a:spcAft>
                      </a:pPr>
                      <a:r>
                        <a:rPr lang="en-US" sz="1600" dirty="0">
                          <a:solidFill>
                            <a:schemeClr val="bg1"/>
                          </a:solidFill>
                          <a:effectLst/>
                          <a:latin typeface="+mn-lt"/>
                          <a:ea typeface="Times New Roman" panose="02020603050405020304" pitchFamily="18" charset="0"/>
                          <a:cs typeface="Times New Roman" panose="02020603050405020304" pitchFamily="18" charset="0"/>
                        </a:rPr>
                        <a:t>Test</a:t>
                      </a: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latin typeface="+mn-lt"/>
                        </a:rPr>
                        <a:t>Units</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latin typeface="+mn-lt"/>
                        </a:rPr>
                        <a:t>Patient</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latin typeface="+mn-lt"/>
                          <a:ea typeface="Times New Roman" panose="02020603050405020304" pitchFamily="18" charset="0"/>
                          <a:cs typeface="Times New Roman" panose="02020603050405020304" pitchFamily="18" charset="0"/>
                        </a:rPr>
                        <a:t>Flags</a:t>
                      </a: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latin typeface="+mn-lt"/>
                        </a:rPr>
                        <a:t>Reference interval</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3442383351"/>
                  </a:ext>
                </a:extLst>
              </a:tr>
              <a:tr h="342869">
                <a:tc>
                  <a:txBody>
                    <a:bodyPr/>
                    <a:lstStyle/>
                    <a:p>
                      <a:pPr marL="0" marR="0" algn="ctr">
                        <a:lnSpc>
                          <a:spcPct val="115000"/>
                        </a:lnSpc>
                        <a:spcBef>
                          <a:spcPts val="0"/>
                        </a:spcBef>
                        <a:spcAft>
                          <a:spcPts val="0"/>
                        </a:spcAft>
                      </a:pPr>
                      <a:r>
                        <a:rPr lang="en-US" sz="1600" dirty="0">
                          <a:solidFill>
                            <a:schemeClr val="tx1"/>
                          </a:solidFill>
                          <a:effectLst/>
                          <a:latin typeface="+mn-lt"/>
                          <a:ea typeface="+mn-ea"/>
                          <a:cs typeface="+mn-cs"/>
                        </a:rPr>
                        <a:t>Urea</a:t>
                      </a:r>
                      <a:r>
                        <a:rPr lang="en-US" sz="1600" baseline="0" dirty="0">
                          <a:solidFill>
                            <a:schemeClr val="tx1"/>
                          </a:solidFill>
                          <a:effectLst/>
                          <a:latin typeface="+mn-lt"/>
                          <a:ea typeface="+mn-ea"/>
                          <a:cs typeface="+mn-cs"/>
                        </a:rPr>
                        <a:t> nitrogen</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r>
                        <a:rPr lang="en-US" sz="1600" dirty="0">
                          <a:latin typeface="+mn-lt"/>
                        </a:rPr>
                        <a:t>mg/</a:t>
                      </a:r>
                      <a:r>
                        <a:rPr lang="en-US" sz="1600" dirty="0" err="1">
                          <a:latin typeface="+mn-lt"/>
                        </a:rPr>
                        <a:t>dL</a:t>
                      </a:r>
                      <a:endParaRPr lang="en-US" sz="1600" dirty="0">
                        <a:latin typeface="+mn-lt"/>
                      </a:endParaRPr>
                    </a:p>
                  </a:txBody>
                  <a:tcPr marL="9525" marR="9525" marT="1270" marB="0" anchor="ctr"/>
                </a:tc>
                <a:tc>
                  <a:txBody>
                    <a:bodyPr/>
                    <a:lstStyle/>
                    <a:p>
                      <a:pPr algn="ctr"/>
                      <a:r>
                        <a:rPr lang="en-US" sz="1600" dirty="0">
                          <a:latin typeface="+mn-lt"/>
                        </a:rPr>
                        <a:t>7</a:t>
                      </a:r>
                    </a:p>
                  </a:txBody>
                  <a:tcPr marL="9525" marR="9525" marT="1270" marB="0" anchor="ctr"/>
                </a:tc>
                <a:tc>
                  <a:txBody>
                    <a:bodyPr/>
                    <a:lstStyle/>
                    <a:p>
                      <a:pPr algn="ctr"/>
                      <a:endParaRPr lang="en-US" sz="1600" dirty="0">
                        <a:latin typeface="+mn-lt"/>
                      </a:endParaRPr>
                    </a:p>
                  </a:txBody>
                  <a:tcPr marL="9525" marR="9525" marT="1270" marB="0" anchor="ctr"/>
                </a:tc>
                <a:tc>
                  <a:txBody>
                    <a:bodyPr/>
                    <a:lstStyle/>
                    <a:p>
                      <a:pPr algn="ctr"/>
                      <a:r>
                        <a:rPr lang="en-US" sz="1600" dirty="0">
                          <a:latin typeface="+mn-lt"/>
                        </a:rPr>
                        <a:t>7 – 19 </a:t>
                      </a:r>
                    </a:p>
                  </a:txBody>
                  <a:tcPr marL="9525" marR="9525" marT="1270" marB="0" anchor="ctr"/>
                </a:tc>
                <a:extLst>
                  <a:ext uri="{0D108BD9-81ED-4DB2-BD59-A6C34878D82A}">
                    <a16:rowId xmlns:a16="http://schemas.microsoft.com/office/drawing/2014/main" val="3889749843"/>
                  </a:ext>
                </a:extLst>
              </a:tr>
              <a:tr h="342869">
                <a:tc>
                  <a:txBody>
                    <a:bodyPr/>
                    <a:lstStyle/>
                    <a:p>
                      <a:pPr marL="0" marR="0" algn="ctr">
                        <a:lnSpc>
                          <a:spcPct val="115000"/>
                        </a:lnSpc>
                        <a:spcBef>
                          <a:spcPts val="0"/>
                        </a:spcBef>
                        <a:spcAft>
                          <a:spcPts val="0"/>
                        </a:spcAft>
                      </a:pPr>
                      <a:r>
                        <a:rPr lang="en-US" sz="1600" dirty="0">
                          <a:solidFill>
                            <a:schemeClr val="tx1"/>
                          </a:solidFill>
                          <a:effectLst/>
                          <a:latin typeface="+mn-lt"/>
                          <a:ea typeface="+mn-ea"/>
                          <a:cs typeface="+mn-cs"/>
                        </a:rPr>
                        <a:t>Creatinine</a:t>
                      </a:r>
                      <a:r>
                        <a:rPr lang="en-US" sz="1600" baseline="0" dirty="0">
                          <a:solidFill>
                            <a:schemeClr val="tx1"/>
                          </a:solidFill>
                          <a:effectLst/>
                          <a:latin typeface="+mn-lt"/>
                          <a:ea typeface="+mn-ea"/>
                          <a:cs typeface="+mn-cs"/>
                        </a:rPr>
                        <a:t> </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latin typeface="+mn-lt"/>
                        </a:rPr>
                        <a:t>mg/</a:t>
                      </a:r>
                      <a:r>
                        <a:rPr lang="en-US" sz="1600" dirty="0" err="1">
                          <a:latin typeface="+mn-lt"/>
                        </a:rPr>
                        <a:t>dL</a:t>
                      </a:r>
                      <a:endParaRPr lang="en-US" sz="1600" dirty="0">
                        <a:latin typeface="+mn-lt"/>
                      </a:endParaRPr>
                    </a:p>
                  </a:txBody>
                  <a:tcPr marL="9525" marR="9525" marT="1270" marB="0" anchor="ctr"/>
                </a:tc>
                <a:tc>
                  <a:txBody>
                    <a:bodyPr/>
                    <a:lstStyle/>
                    <a:p>
                      <a:pPr algn="ctr"/>
                      <a:r>
                        <a:rPr lang="en-US" sz="1600" dirty="0">
                          <a:latin typeface="+mn-lt"/>
                        </a:rPr>
                        <a:t>0.7</a:t>
                      </a:r>
                    </a:p>
                  </a:txBody>
                  <a:tcPr marL="9525" marR="9525" marT="1270" marB="0" anchor="ctr"/>
                </a:tc>
                <a:tc>
                  <a:txBody>
                    <a:bodyPr/>
                    <a:lstStyle/>
                    <a:p>
                      <a:pPr algn="ctr"/>
                      <a:endParaRPr lang="en-US" sz="1600" dirty="0">
                        <a:latin typeface="+mn-lt"/>
                      </a:endParaRPr>
                    </a:p>
                  </a:txBody>
                  <a:tcPr marL="9525" marR="9525" marT="1270" marB="0" anchor="ctr"/>
                </a:tc>
                <a:tc>
                  <a:txBody>
                    <a:bodyPr/>
                    <a:lstStyle/>
                    <a:p>
                      <a:pPr algn="ctr"/>
                      <a:r>
                        <a:rPr lang="en-US" sz="1600" dirty="0">
                          <a:latin typeface="+mn-lt"/>
                        </a:rPr>
                        <a:t>0.4 – 0.9 </a:t>
                      </a:r>
                    </a:p>
                  </a:txBody>
                  <a:tcPr marL="9525" marR="9525" marT="1270" marB="0" anchor="ctr"/>
                </a:tc>
                <a:extLst>
                  <a:ext uri="{0D108BD9-81ED-4DB2-BD59-A6C34878D82A}">
                    <a16:rowId xmlns:a16="http://schemas.microsoft.com/office/drawing/2014/main" val="3119992952"/>
                  </a:ext>
                </a:extLst>
              </a:tr>
              <a:tr h="342869">
                <a:tc>
                  <a:txBody>
                    <a:bodyPr/>
                    <a:lstStyle/>
                    <a:p>
                      <a:pPr marL="0" marR="0" algn="ctr">
                        <a:lnSpc>
                          <a:spcPct val="115000"/>
                        </a:lnSpc>
                        <a:spcBef>
                          <a:spcPts val="0"/>
                        </a:spcBef>
                        <a:spcAft>
                          <a:spcPts val="0"/>
                        </a:spcAft>
                      </a:pPr>
                      <a:r>
                        <a:rPr lang="en-US" sz="1600" dirty="0">
                          <a:solidFill>
                            <a:schemeClr val="tx1"/>
                          </a:solidFill>
                          <a:effectLst/>
                          <a:latin typeface="+mn-lt"/>
                          <a:ea typeface="+mn-ea"/>
                          <a:cs typeface="+mn-cs"/>
                        </a:rPr>
                        <a:t>Total</a:t>
                      </a:r>
                      <a:r>
                        <a:rPr lang="en-US" sz="1600" baseline="0" dirty="0">
                          <a:solidFill>
                            <a:schemeClr val="tx1"/>
                          </a:solidFill>
                          <a:effectLst/>
                          <a:latin typeface="+mn-lt"/>
                          <a:ea typeface="+mn-ea"/>
                          <a:cs typeface="+mn-cs"/>
                        </a:rPr>
                        <a:t> protein</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latin typeface="+mn-lt"/>
                        </a:rPr>
                        <a:t>g/</a:t>
                      </a:r>
                      <a:r>
                        <a:rPr lang="en-US" sz="1600" dirty="0" err="1">
                          <a:latin typeface="+mn-lt"/>
                        </a:rPr>
                        <a:t>dL</a:t>
                      </a:r>
                      <a:endParaRPr lang="en-US" sz="1600" dirty="0">
                        <a:latin typeface="+mn-lt"/>
                      </a:endParaRPr>
                    </a:p>
                  </a:txBody>
                  <a:tcPr marL="9525" marR="9525" marT="1905" marB="0" anchor="ctr"/>
                </a:tc>
                <a:tc>
                  <a:txBody>
                    <a:bodyPr/>
                    <a:lstStyle/>
                    <a:p>
                      <a:pPr algn="ctr"/>
                      <a:r>
                        <a:rPr lang="en-US" sz="1600" dirty="0">
                          <a:latin typeface="+mn-lt"/>
                        </a:rPr>
                        <a:t>7.1 </a:t>
                      </a:r>
                    </a:p>
                  </a:txBody>
                  <a:tcPr marL="9525" marR="9525" marT="1905" marB="0" anchor="ctr"/>
                </a:tc>
                <a:tc>
                  <a:txBody>
                    <a:bodyPr/>
                    <a:lstStyle/>
                    <a:p>
                      <a:pPr algn="ctr"/>
                      <a:endParaRPr lang="en-US" sz="1600" dirty="0">
                        <a:latin typeface="+mn-lt"/>
                      </a:endParaRPr>
                    </a:p>
                  </a:txBody>
                  <a:tcPr marL="9525" marR="9525" marT="1905" marB="0" anchor="ctr"/>
                </a:tc>
                <a:tc>
                  <a:txBody>
                    <a:bodyPr/>
                    <a:lstStyle/>
                    <a:p>
                      <a:pPr algn="ctr"/>
                      <a:r>
                        <a:rPr lang="en-US" sz="1600" dirty="0">
                          <a:latin typeface="+mn-lt"/>
                        </a:rPr>
                        <a:t>6.7 – 8.8 </a:t>
                      </a:r>
                    </a:p>
                  </a:txBody>
                  <a:tcPr marL="9525" marR="9525" marT="1905" marB="0" anchor="ctr"/>
                </a:tc>
                <a:extLst>
                  <a:ext uri="{0D108BD9-81ED-4DB2-BD59-A6C34878D82A}">
                    <a16:rowId xmlns:a16="http://schemas.microsoft.com/office/drawing/2014/main" val="3012310992"/>
                  </a:ext>
                </a:extLst>
              </a:tr>
              <a:tr h="342869">
                <a:tc>
                  <a:txBody>
                    <a:bodyPr/>
                    <a:lstStyle/>
                    <a:p>
                      <a:pPr marL="0" marR="0" algn="ctr">
                        <a:lnSpc>
                          <a:spcPct val="115000"/>
                        </a:lnSpc>
                        <a:spcBef>
                          <a:spcPts val="0"/>
                        </a:spcBef>
                        <a:spcAft>
                          <a:spcPts val="0"/>
                        </a:spcAft>
                      </a:pPr>
                      <a:r>
                        <a:rPr lang="en-US" sz="1600" dirty="0">
                          <a:solidFill>
                            <a:schemeClr val="tx1"/>
                          </a:solidFill>
                          <a:effectLst/>
                          <a:latin typeface="+mn-lt"/>
                          <a:ea typeface="+mn-ea"/>
                          <a:cs typeface="+mn-cs"/>
                        </a:rPr>
                        <a:t>Albumin</a:t>
                      </a:r>
                      <a:r>
                        <a:rPr lang="en-US" sz="1600" baseline="0" dirty="0">
                          <a:solidFill>
                            <a:schemeClr val="tx1"/>
                          </a:solidFill>
                          <a:effectLst/>
                          <a:latin typeface="+mn-lt"/>
                          <a:ea typeface="+mn-ea"/>
                          <a:cs typeface="+mn-cs"/>
                        </a:rPr>
                        <a:t> </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latin typeface="+mn-lt"/>
                        </a:rPr>
                        <a:t>g/</a:t>
                      </a:r>
                      <a:r>
                        <a:rPr lang="en-US" sz="1600" dirty="0" err="1">
                          <a:latin typeface="+mn-lt"/>
                        </a:rPr>
                        <a:t>dL</a:t>
                      </a:r>
                      <a:endParaRPr lang="en-US" sz="1600" dirty="0">
                        <a:latin typeface="+mn-lt"/>
                      </a:endParaRPr>
                    </a:p>
                  </a:txBody>
                  <a:tcPr marL="9525" marR="9525" marT="1905" marB="0" anchor="ctr"/>
                </a:tc>
                <a:tc>
                  <a:txBody>
                    <a:bodyPr/>
                    <a:lstStyle/>
                    <a:p>
                      <a:pPr algn="ctr"/>
                      <a:r>
                        <a:rPr lang="en-US" sz="1600" dirty="0">
                          <a:latin typeface="+mn-lt"/>
                        </a:rPr>
                        <a:t>1.9 </a:t>
                      </a:r>
                    </a:p>
                  </a:txBody>
                  <a:tcPr marL="9525" marR="9525" marT="1905" marB="0" anchor="ctr"/>
                </a:tc>
                <a:tc>
                  <a:txBody>
                    <a:bodyPr/>
                    <a:lstStyle/>
                    <a:p>
                      <a:pPr algn="ctr"/>
                      <a:r>
                        <a:rPr lang="en-US" sz="1600" dirty="0">
                          <a:latin typeface="+mn-lt"/>
                        </a:rPr>
                        <a:t>L</a:t>
                      </a:r>
                    </a:p>
                  </a:txBody>
                  <a:tcPr marL="9525" marR="9525" marT="1905" marB="0" anchor="ctr"/>
                </a:tc>
                <a:tc>
                  <a:txBody>
                    <a:bodyPr/>
                    <a:lstStyle/>
                    <a:p>
                      <a:pPr algn="ctr"/>
                      <a:r>
                        <a:rPr lang="en-US" sz="1600" dirty="0">
                          <a:latin typeface="+mn-lt"/>
                        </a:rPr>
                        <a:t>3.3 – 4.3 </a:t>
                      </a:r>
                    </a:p>
                  </a:txBody>
                  <a:tcPr marL="9525" marR="9525" marT="1905" marB="0" anchor="ctr"/>
                </a:tc>
                <a:extLst>
                  <a:ext uri="{0D108BD9-81ED-4DB2-BD59-A6C34878D82A}">
                    <a16:rowId xmlns:a16="http://schemas.microsoft.com/office/drawing/2014/main" val="31074342"/>
                  </a:ext>
                </a:extLst>
              </a:tr>
              <a:tr h="342869">
                <a:tc>
                  <a:txBody>
                    <a:bodyPr/>
                    <a:lstStyle/>
                    <a:p>
                      <a:pPr marL="0" marR="0" algn="ctr">
                        <a:lnSpc>
                          <a:spcPct val="115000"/>
                        </a:lnSpc>
                        <a:spcBef>
                          <a:spcPts val="0"/>
                        </a:spcBef>
                        <a:spcAft>
                          <a:spcPts val="0"/>
                        </a:spcAft>
                      </a:pPr>
                      <a:r>
                        <a:rPr lang="en-US" sz="1600" dirty="0">
                          <a:solidFill>
                            <a:schemeClr val="tx1"/>
                          </a:solidFill>
                          <a:effectLst/>
                          <a:latin typeface="+mn-lt"/>
                          <a:ea typeface="+mn-ea"/>
                          <a:cs typeface="+mn-cs"/>
                        </a:rPr>
                        <a:t>Glucose</a:t>
                      </a:r>
                      <a:r>
                        <a:rPr lang="en-US" sz="1600" baseline="0" dirty="0">
                          <a:solidFill>
                            <a:schemeClr val="tx1"/>
                          </a:solidFill>
                          <a:effectLst/>
                          <a:latin typeface="+mn-lt"/>
                          <a:ea typeface="+mn-ea"/>
                          <a:cs typeface="+mn-cs"/>
                        </a:rPr>
                        <a:t> </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latin typeface="+mn-lt"/>
                        </a:rPr>
                        <a:t>mg/dL</a:t>
                      </a:r>
                    </a:p>
                  </a:txBody>
                  <a:tcPr marL="9525" marR="9525" marT="1905" marB="0" anchor="ctr"/>
                </a:tc>
                <a:tc>
                  <a:txBody>
                    <a:bodyPr/>
                    <a:lstStyle/>
                    <a:p>
                      <a:pPr algn="ctr"/>
                      <a:r>
                        <a:rPr lang="en-US" sz="1600" dirty="0">
                          <a:latin typeface="+mn-lt"/>
                        </a:rPr>
                        <a:t>52 </a:t>
                      </a:r>
                    </a:p>
                  </a:txBody>
                  <a:tcPr marL="9525" marR="9525" marT="1905" marB="0" anchor="ctr"/>
                </a:tc>
                <a:tc>
                  <a:txBody>
                    <a:bodyPr/>
                    <a:lstStyle/>
                    <a:p>
                      <a:pPr algn="ctr"/>
                      <a:r>
                        <a:rPr lang="en-US" sz="1600" dirty="0">
                          <a:latin typeface="+mn-lt"/>
                        </a:rPr>
                        <a:t>L</a:t>
                      </a:r>
                    </a:p>
                  </a:txBody>
                  <a:tcPr marL="9525" marR="9525" marT="1905" marB="0" anchor="ctr"/>
                </a:tc>
                <a:tc>
                  <a:txBody>
                    <a:bodyPr/>
                    <a:lstStyle/>
                    <a:p>
                      <a:pPr algn="ctr"/>
                      <a:r>
                        <a:rPr lang="en-US" sz="1600">
                          <a:latin typeface="+mn-lt"/>
                        </a:rPr>
                        <a:t>57 – 79 </a:t>
                      </a:r>
                      <a:endParaRPr lang="en-US" sz="1600" dirty="0">
                        <a:latin typeface="+mn-lt"/>
                      </a:endParaRPr>
                    </a:p>
                  </a:txBody>
                  <a:tcPr marL="9525" marR="9525" marT="1905" marB="0" anchor="ctr"/>
                </a:tc>
                <a:extLst>
                  <a:ext uri="{0D108BD9-81ED-4DB2-BD59-A6C34878D82A}">
                    <a16:rowId xmlns:a16="http://schemas.microsoft.com/office/drawing/2014/main" val="3320161506"/>
                  </a:ext>
                </a:extLst>
              </a:tr>
              <a:tr h="342869">
                <a:tc>
                  <a:txBody>
                    <a:bodyPr/>
                    <a:lstStyle/>
                    <a:p>
                      <a:pPr marL="0" marR="0" algn="ctr">
                        <a:lnSpc>
                          <a:spcPct val="115000"/>
                        </a:lnSpc>
                        <a:spcBef>
                          <a:spcPts val="0"/>
                        </a:spcBef>
                        <a:spcAft>
                          <a:spcPts val="0"/>
                        </a:spcAft>
                      </a:pPr>
                      <a:r>
                        <a:rPr lang="en-US" sz="1600" dirty="0">
                          <a:solidFill>
                            <a:schemeClr val="tx1"/>
                          </a:solidFill>
                          <a:effectLst/>
                          <a:latin typeface="+mn-lt"/>
                          <a:ea typeface="+mn-ea"/>
                          <a:cs typeface="+mn-cs"/>
                        </a:rPr>
                        <a:t>Total</a:t>
                      </a:r>
                      <a:r>
                        <a:rPr lang="en-US" sz="1600" baseline="0" dirty="0">
                          <a:solidFill>
                            <a:schemeClr val="tx1"/>
                          </a:solidFill>
                          <a:effectLst/>
                          <a:latin typeface="+mn-lt"/>
                          <a:ea typeface="+mn-ea"/>
                          <a:cs typeface="+mn-cs"/>
                        </a:rPr>
                        <a:t> bilirubin</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latin typeface="+mn-lt"/>
                        </a:rPr>
                        <a:t>mg/</a:t>
                      </a:r>
                      <a:r>
                        <a:rPr lang="en-US" sz="1600" dirty="0" err="1">
                          <a:latin typeface="+mn-lt"/>
                        </a:rPr>
                        <a:t>dL</a:t>
                      </a:r>
                      <a:endParaRPr lang="en-US" sz="1600" dirty="0">
                        <a:latin typeface="+mn-lt"/>
                      </a:endParaRPr>
                    </a:p>
                  </a:txBody>
                  <a:tcPr marL="9525" marR="9525" marT="1905" marB="0" anchor="ctr"/>
                </a:tc>
                <a:tc>
                  <a:txBody>
                    <a:bodyPr/>
                    <a:lstStyle/>
                    <a:p>
                      <a:pPr algn="ctr"/>
                      <a:r>
                        <a:rPr lang="en-US" sz="1600" dirty="0">
                          <a:latin typeface="+mn-lt"/>
                        </a:rPr>
                        <a:t>0.10</a:t>
                      </a:r>
                    </a:p>
                  </a:txBody>
                  <a:tcPr marL="9525" marR="9525" marT="1905" marB="0" anchor="ctr"/>
                </a:tc>
                <a:tc>
                  <a:txBody>
                    <a:bodyPr/>
                    <a:lstStyle/>
                    <a:p>
                      <a:pPr algn="ctr"/>
                      <a:endParaRPr lang="en-US" sz="1600" dirty="0">
                        <a:latin typeface="+mn-lt"/>
                      </a:endParaRPr>
                    </a:p>
                  </a:txBody>
                  <a:tcPr marL="9525" marR="9525" marT="1905" marB="0" anchor="ctr"/>
                </a:tc>
                <a:tc>
                  <a:txBody>
                    <a:bodyPr/>
                    <a:lstStyle/>
                    <a:p>
                      <a:pPr algn="ctr"/>
                      <a:r>
                        <a:rPr lang="en-US" sz="1600" dirty="0">
                          <a:latin typeface="+mn-lt"/>
                        </a:rPr>
                        <a:t>0 – 0.1 </a:t>
                      </a:r>
                    </a:p>
                  </a:txBody>
                  <a:tcPr marL="9525" marR="9525" marT="1905" marB="0" anchor="ctr"/>
                </a:tc>
                <a:extLst>
                  <a:ext uri="{0D108BD9-81ED-4DB2-BD59-A6C34878D82A}">
                    <a16:rowId xmlns:a16="http://schemas.microsoft.com/office/drawing/2014/main" val="4008575144"/>
                  </a:ext>
                </a:extLst>
              </a:tr>
              <a:tr h="342869">
                <a:tc>
                  <a:txBody>
                    <a:bodyPr/>
                    <a:lstStyle/>
                    <a:p>
                      <a:pPr marL="0" marR="0" algn="ctr">
                        <a:lnSpc>
                          <a:spcPct val="115000"/>
                        </a:lnSpc>
                        <a:spcBef>
                          <a:spcPts val="0"/>
                        </a:spcBef>
                        <a:spcAft>
                          <a:spcPts val="0"/>
                        </a:spcAft>
                      </a:pPr>
                      <a:r>
                        <a:rPr lang="en-US" sz="1600" dirty="0">
                          <a:solidFill>
                            <a:schemeClr val="tx1"/>
                          </a:solidFill>
                          <a:effectLst/>
                          <a:latin typeface="+mn-lt"/>
                          <a:ea typeface="+mn-ea"/>
                          <a:cs typeface="+mn-cs"/>
                        </a:rPr>
                        <a:t>Bile</a:t>
                      </a:r>
                      <a:r>
                        <a:rPr lang="en-US" sz="1600" baseline="0" dirty="0">
                          <a:solidFill>
                            <a:schemeClr val="tx1"/>
                          </a:solidFill>
                          <a:effectLst/>
                          <a:latin typeface="+mn-lt"/>
                          <a:ea typeface="+mn-ea"/>
                          <a:cs typeface="+mn-cs"/>
                        </a:rPr>
                        <a:t> acids</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latin typeface="+mn-lt"/>
                          <a:cs typeface="Calibri" panose="020F0502020204030204" pitchFamily="34" charset="0"/>
                        </a:rPr>
                        <a:t>µ</a:t>
                      </a:r>
                      <a:r>
                        <a:rPr lang="en-US" sz="1600" dirty="0" err="1">
                          <a:latin typeface="+mn-lt"/>
                        </a:rPr>
                        <a:t>mol</a:t>
                      </a:r>
                      <a:r>
                        <a:rPr lang="en-US" sz="1600" dirty="0">
                          <a:latin typeface="+mn-lt"/>
                        </a:rPr>
                        <a:t>/L</a:t>
                      </a:r>
                    </a:p>
                  </a:txBody>
                  <a:tcPr marL="9525" marR="9525" marT="1905" marB="0" anchor="ctr"/>
                </a:tc>
                <a:tc>
                  <a:txBody>
                    <a:bodyPr/>
                    <a:lstStyle/>
                    <a:p>
                      <a:pPr algn="ctr"/>
                      <a:r>
                        <a:rPr lang="en-US" sz="1600" dirty="0">
                          <a:latin typeface="+mn-lt"/>
                        </a:rPr>
                        <a:t>17.1</a:t>
                      </a:r>
                    </a:p>
                  </a:txBody>
                  <a:tcPr marL="9525" marR="9525" marT="1905" marB="0" anchor="ctr"/>
                </a:tc>
                <a:tc>
                  <a:txBody>
                    <a:bodyPr/>
                    <a:lstStyle/>
                    <a:p>
                      <a:pPr algn="ctr"/>
                      <a:endParaRPr lang="en-US" sz="1600" dirty="0">
                        <a:latin typeface="+mn-lt"/>
                      </a:endParaRPr>
                    </a:p>
                  </a:txBody>
                  <a:tcPr marL="9525" marR="9525" marT="1905" marB="0" anchor="ctr"/>
                </a:tc>
                <a:tc>
                  <a:txBody>
                    <a:bodyPr/>
                    <a:lstStyle/>
                    <a:p>
                      <a:pPr algn="ctr"/>
                      <a:r>
                        <a:rPr lang="en-US" sz="1600" dirty="0">
                          <a:latin typeface="+mn-lt"/>
                        </a:rPr>
                        <a:t>22 – 247 </a:t>
                      </a:r>
                    </a:p>
                  </a:txBody>
                  <a:tcPr marL="9525" marR="9525" marT="1905" marB="0" anchor="ctr"/>
                </a:tc>
                <a:extLst>
                  <a:ext uri="{0D108BD9-81ED-4DB2-BD59-A6C34878D82A}">
                    <a16:rowId xmlns:a16="http://schemas.microsoft.com/office/drawing/2014/main" val="3466746865"/>
                  </a:ext>
                </a:extLst>
              </a:tr>
              <a:tr h="342869">
                <a:tc>
                  <a:txBody>
                    <a:bodyPr/>
                    <a:lstStyle/>
                    <a:p>
                      <a:pPr marL="0" marR="0" algn="ctr">
                        <a:lnSpc>
                          <a:spcPct val="115000"/>
                        </a:lnSpc>
                        <a:spcBef>
                          <a:spcPts val="0"/>
                        </a:spcBef>
                        <a:spcAft>
                          <a:spcPts val="0"/>
                        </a:spcAft>
                      </a:pPr>
                      <a:r>
                        <a:rPr lang="en-US" sz="1600" dirty="0">
                          <a:solidFill>
                            <a:schemeClr val="tx1"/>
                          </a:solidFill>
                          <a:effectLst/>
                          <a:latin typeface="+mn-lt"/>
                          <a:ea typeface="+mn-ea"/>
                          <a:cs typeface="+mn-cs"/>
                        </a:rPr>
                        <a:t>GGT</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r>
                        <a:rPr lang="en-US" sz="1600" dirty="0">
                          <a:latin typeface="+mn-lt"/>
                        </a:rPr>
                        <a:t>U/L</a:t>
                      </a:r>
                    </a:p>
                  </a:txBody>
                  <a:tcPr marL="9525" marR="9525" marT="2540" marB="0" anchor="ctr"/>
                </a:tc>
                <a:tc>
                  <a:txBody>
                    <a:bodyPr/>
                    <a:lstStyle/>
                    <a:p>
                      <a:pPr algn="ctr"/>
                      <a:r>
                        <a:rPr lang="en-US" sz="1600" dirty="0">
                          <a:latin typeface="+mn-lt"/>
                        </a:rPr>
                        <a:t>23</a:t>
                      </a:r>
                    </a:p>
                  </a:txBody>
                  <a:tcPr marL="9525" marR="9525" marT="2540" marB="0" anchor="ctr"/>
                </a:tc>
                <a:tc>
                  <a:txBody>
                    <a:bodyPr/>
                    <a:lstStyle/>
                    <a:p>
                      <a:pPr algn="ctr"/>
                      <a:endParaRPr lang="en-US" sz="1600" dirty="0">
                        <a:latin typeface="+mn-lt"/>
                      </a:endParaRPr>
                    </a:p>
                  </a:txBody>
                  <a:tcPr marL="9525" marR="9525" marT="9525" marB="0" anchor="ctr"/>
                </a:tc>
                <a:tc>
                  <a:txBody>
                    <a:bodyPr/>
                    <a:lstStyle/>
                    <a:p>
                      <a:pPr algn="ctr"/>
                      <a:r>
                        <a:rPr lang="en-US" sz="1600" dirty="0">
                          <a:latin typeface="+mn-lt"/>
                        </a:rPr>
                        <a:t>17 - 54</a:t>
                      </a:r>
                    </a:p>
                  </a:txBody>
                  <a:tcPr marL="9525" marR="9525" marT="9525" marB="0" anchor="ctr"/>
                </a:tc>
                <a:extLst>
                  <a:ext uri="{0D108BD9-81ED-4DB2-BD59-A6C34878D82A}">
                    <a16:rowId xmlns:a16="http://schemas.microsoft.com/office/drawing/2014/main" val="1551323041"/>
                  </a:ext>
                </a:extLst>
              </a:tr>
              <a:tr h="342869">
                <a:tc>
                  <a:txBody>
                    <a:bodyPr/>
                    <a:lstStyle/>
                    <a:p>
                      <a:pPr marL="0" marR="0" algn="ctr">
                        <a:lnSpc>
                          <a:spcPct val="115000"/>
                        </a:lnSpc>
                        <a:spcBef>
                          <a:spcPts val="0"/>
                        </a:spcBef>
                        <a:spcAft>
                          <a:spcPts val="0"/>
                        </a:spcAft>
                      </a:pPr>
                      <a:r>
                        <a:rPr lang="en-US" sz="1600" dirty="0">
                          <a:solidFill>
                            <a:schemeClr val="tx1"/>
                          </a:solidFill>
                          <a:effectLst/>
                          <a:latin typeface="+mn-lt"/>
                          <a:ea typeface="+mn-ea"/>
                          <a:cs typeface="+mn-cs"/>
                        </a:rPr>
                        <a:t>SDH</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r>
                        <a:rPr lang="en-US" sz="1600" dirty="0">
                          <a:latin typeface="+mn-lt"/>
                        </a:rPr>
                        <a:t>U/L</a:t>
                      </a:r>
                    </a:p>
                  </a:txBody>
                  <a:tcPr marL="9525" marR="9525" marT="2540" marB="0" anchor="ctr"/>
                </a:tc>
                <a:tc>
                  <a:txBody>
                    <a:bodyPr/>
                    <a:lstStyle/>
                    <a:p>
                      <a:pPr algn="ctr"/>
                      <a:r>
                        <a:rPr lang="en-US" sz="1600" dirty="0">
                          <a:latin typeface="+mn-lt"/>
                        </a:rPr>
                        <a:t>11.7</a:t>
                      </a:r>
                    </a:p>
                  </a:txBody>
                  <a:tcPr marL="9525" marR="9525" marT="2540" marB="0" anchor="ctr"/>
                </a:tc>
                <a:tc>
                  <a:txBody>
                    <a:bodyPr/>
                    <a:lstStyle/>
                    <a:p>
                      <a:pPr algn="ctr"/>
                      <a:endParaRPr lang="en-US" sz="1600" dirty="0">
                        <a:latin typeface="+mn-lt"/>
                      </a:endParaRPr>
                    </a:p>
                  </a:txBody>
                  <a:tcPr marL="9525" marR="9525" marT="9525" marB="0" anchor="ctr"/>
                </a:tc>
                <a:tc>
                  <a:txBody>
                    <a:bodyPr/>
                    <a:lstStyle/>
                    <a:p>
                      <a:pPr algn="ctr"/>
                      <a:r>
                        <a:rPr lang="en-US" sz="1600" dirty="0">
                          <a:latin typeface="+mn-lt"/>
                        </a:rPr>
                        <a:t>8 – 48 </a:t>
                      </a:r>
                    </a:p>
                  </a:txBody>
                  <a:tcPr marL="9525" marR="9525" marT="9525" marB="0" anchor="ctr"/>
                </a:tc>
                <a:extLst>
                  <a:ext uri="{0D108BD9-81ED-4DB2-BD59-A6C34878D82A}">
                    <a16:rowId xmlns:a16="http://schemas.microsoft.com/office/drawing/2014/main" val="2527102281"/>
                  </a:ext>
                </a:extLst>
              </a:tr>
              <a:tr h="342869">
                <a:tc>
                  <a:txBody>
                    <a:bodyPr/>
                    <a:lstStyle/>
                    <a:p>
                      <a:pPr marL="0" marR="0" algn="ctr">
                        <a:lnSpc>
                          <a:spcPct val="115000"/>
                        </a:lnSpc>
                        <a:spcBef>
                          <a:spcPts val="0"/>
                        </a:spcBef>
                        <a:spcAft>
                          <a:spcPts val="0"/>
                        </a:spcAft>
                      </a:pPr>
                      <a:r>
                        <a:rPr lang="en-US" sz="1600" dirty="0">
                          <a:solidFill>
                            <a:schemeClr val="tx1"/>
                          </a:solidFill>
                          <a:effectLst/>
                          <a:latin typeface="+mn-lt"/>
                          <a:ea typeface="+mn-ea"/>
                          <a:cs typeface="+mn-cs"/>
                        </a:rPr>
                        <a:t>Triglycerides</a:t>
                      </a:r>
                      <a:r>
                        <a:rPr lang="en-US" sz="1600" baseline="0" dirty="0">
                          <a:solidFill>
                            <a:schemeClr val="tx1"/>
                          </a:solidFill>
                          <a:effectLst/>
                          <a:latin typeface="+mn-lt"/>
                          <a:ea typeface="+mn-ea"/>
                          <a:cs typeface="+mn-cs"/>
                        </a:rPr>
                        <a:t> </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latin typeface="+mn-lt"/>
                        </a:rPr>
                        <a:t>mg/</a:t>
                      </a:r>
                      <a:r>
                        <a:rPr lang="en-US" sz="1600" dirty="0" err="1">
                          <a:latin typeface="+mn-lt"/>
                        </a:rPr>
                        <a:t>dL</a:t>
                      </a:r>
                      <a:endParaRPr lang="en-US" sz="1600" dirty="0">
                        <a:latin typeface="+mn-lt"/>
                      </a:endParaRPr>
                    </a:p>
                  </a:txBody>
                  <a:tcPr marL="9525" marR="9525" marT="2540" marB="0"/>
                </a:tc>
                <a:tc>
                  <a:txBody>
                    <a:bodyPr/>
                    <a:lstStyle/>
                    <a:p>
                      <a:pPr algn="ctr"/>
                      <a:r>
                        <a:rPr lang="en-US" sz="1600" dirty="0">
                          <a:latin typeface="+mn-lt"/>
                        </a:rPr>
                        <a:t>24 </a:t>
                      </a:r>
                    </a:p>
                  </a:txBody>
                  <a:tcPr marL="9525" marR="9525" marT="2540" marB="0" anchor="ctr"/>
                </a:tc>
                <a:tc>
                  <a:txBody>
                    <a:bodyPr/>
                    <a:lstStyle/>
                    <a:p>
                      <a:pPr algn="ctr"/>
                      <a:r>
                        <a:rPr lang="en-US" sz="1600" dirty="0">
                          <a:latin typeface="+mn-lt"/>
                        </a:rPr>
                        <a:t>H</a:t>
                      </a:r>
                    </a:p>
                  </a:txBody>
                  <a:tcPr marL="9525" marR="9525" marT="9525" marB="0" anchor="ctr"/>
                </a:tc>
                <a:tc>
                  <a:txBody>
                    <a:bodyPr/>
                    <a:lstStyle/>
                    <a:p>
                      <a:pPr algn="ctr"/>
                      <a:r>
                        <a:rPr lang="en-US" sz="1600" dirty="0">
                          <a:latin typeface="+mn-lt"/>
                        </a:rPr>
                        <a:t>10 – 19</a:t>
                      </a:r>
                      <a:r>
                        <a:rPr lang="en-US" sz="1600" baseline="0" dirty="0">
                          <a:latin typeface="+mn-lt"/>
                        </a:rPr>
                        <a:t> </a:t>
                      </a:r>
                      <a:endParaRPr lang="en-US" sz="1600" dirty="0">
                        <a:latin typeface="+mn-lt"/>
                      </a:endParaRPr>
                    </a:p>
                  </a:txBody>
                  <a:tcPr marL="9525" marR="9525" marT="9525" marB="0" anchor="ctr"/>
                </a:tc>
                <a:extLst>
                  <a:ext uri="{0D108BD9-81ED-4DB2-BD59-A6C34878D82A}">
                    <a16:rowId xmlns:a16="http://schemas.microsoft.com/office/drawing/2014/main" val="193206263"/>
                  </a:ext>
                </a:extLst>
              </a:tr>
              <a:tr h="342869">
                <a:tc>
                  <a:txBody>
                    <a:bodyPr/>
                    <a:lstStyle/>
                    <a:p>
                      <a:pPr marL="0" marR="0" algn="ctr">
                        <a:lnSpc>
                          <a:spcPct val="115000"/>
                        </a:lnSpc>
                        <a:spcBef>
                          <a:spcPts val="0"/>
                        </a:spcBef>
                        <a:spcAft>
                          <a:spcPts val="0"/>
                        </a:spcAft>
                      </a:pPr>
                      <a:r>
                        <a:rPr lang="en-US" sz="1600" dirty="0">
                          <a:solidFill>
                            <a:schemeClr val="tx1"/>
                          </a:solidFill>
                          <a:effectLst/>
                          <a:latin typeface="+mn-lt"/>
                          <a:ea typeface="+mn-ea"/>
                          <a:cs typeface="+mn-cs"/>
                        </a:rPr>
                        <a:t>Sodium</a:t>
                      </a:r>
                      <a:r>
                        <a:rPr lang="en-US" sz="1600" baseline="0" dirty="0">
                          <a:solidFill>
                            <a:schemeClr val="tx1"/>
                          </a:solidFill>
                          <a:effectLst/>
                          <a:latin typeface="+mn-lt"/>
                          <a:ea typeface="+mn-ea"/>
                          <a:cs typeface="+mn-cs"/>
                        </a:rPr>
                        <a:t> </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r>
                        <a:rPr lang="en-US" sz="1600" dirty="0" err="1">
                          <a:latin typeface="+mn-lt"/>
                        </a:rPr>
                        <a:t>mmol</a:t>
                      </a:r>
                      <a:r>
                        <a:rPr lang="en-US" sz="1600" dirty="0">
                          <a:latin typeface="+mn-lt"/>
                        </a:rPr>
                        <a:t>/L</a:t>
                      </a:r>
                    </a:p>
                  </a:txBody>
                  <a:tcPr marL="9525" marR="9525" marT="2540" marB="0"/>
                </a:tc>
                <a:tc>
                  <a:txBody>
                    <a:bodyPr/>
                    <a:lstStyle/>
                    <a:p>
                      <a:pPr algn="ctr"/>
                      <a:r>
                        <a:rPr lang="en-US" sz="1600" dirty="0">
                          <a:latin typeface="+mn-lt"/>
                        </a:rPr>
                        <a:t>142</a:t>
                      </a:r>
                    </a:p>
                  </a:txBody>
                  <a:tcPr marL="9525" marR="9525" marT="2540" marB="0" anchor="ctr"/>
                </a:tc>
                <a:tc>
                  <a:txBody>
                    <a:bodyPr/>
                    <a:lstStyle/>
                    <a:p>
                      <a:pPr algn="ctr"/>
                      <a:endParaRPr lang="en-US" sz="1600" dirty="0">
                        <a:latin typeface="+mn-lt"/>
                      </a:endParaRPr>
                    </a:p>
                  </a:txBody>
                  <a:tcPr marL="9525" marR="9525" marT="9525" marB="0" anchor="ctr"/>
                </a:tc>
                <a:tc>
                  <a:txBody>
                    <a:bodyPr/>
                    <a:lstStyle/>
                    <a:p>
                      <a:pPr algn="ctr"/>
                      <a:r>
                        <a:rPr lang="en-US" sz="1600" dirty="0">
                          <a:latin typeface="+mn-lt"/>
                        </a:rPr>
                        <a:t>134 – 144 </a:t>
                      </a:r>
                    </a:p>
                  </a:txBody>
                  <a:tcPr marL="9525" marR="9525" marT="9525" marB="0" anchor="ctr"/>
                </a:tc>
                <a:extLst>
                  <a:ext uri="{0D108BD9-81ED-4DB2-BD59-A6C34878D82A}">
                    <a16:rowId xmlns:a16="http://schemas.microsoft.com/office/drawing/2014/main" val="2226168128"/>
                  </a:ext>
                </a:extLst>
              </a:tr>
              <a:tr h="342869">
                <a:tc>
                  <a:txBody>
                    <a:bodyPr/>
                    <a:lstStyle/>
                    <a:p>
                      <a:pPr marL="0" marR="0" algn="ctr">
                        <a:lnSpc>
                          <a:spcPct val="115000"/>
                        </a:lnSpc>
                        <a:spcBef>
                          <a:spcPts val="0"/>
                        </a:spcBef>
                        <a:spcAft>
                          <a:spcPts val="0"/>
                        </a:spcAft>
                      </a:pPr>
                      <a:r>
                        <a:rPr lang="en-US" sz="1600" dirty="0">
                          <a:solidFill>
                            <a:schemeClr val="tx1"/>
                          </a:solidFill>
                          <a:effectLst/>
                          <a:latin typeface="+mn-lt"/>
                          <a:ea typeface="+mn-ea"/>
                          <a:cs typeface="+mn-cs"/>
                        </a:rPr>
                        <a:t>Potassium</a:t>
                      </a:r>
                      <a:r>
                        <a:rPr lang="en-US" sz="1600" baseline="0" dirty="0">
                          <a:solidFill>
                            <a:schemeClr val="tx1"/>
                          </a:solidFill>
                          <a:effectLst/>
                          <a:latin typeface="+mn-lt"/>
                          <a:ea typeface="+mn-ea"/>
                          <a:cs typeface="+mn-cs"/>
                        </a:rPr>
                        <a:t> </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err="1">
                          <a:latin typeface="+mn-lt"/>
                        </a:rPr>
                        <a:t>mmol</a:t>
                      </a:r>
                      <a:r>
                        <a:rPr lang="en-US" sz="1600" dirty="0">
                          <a:latin typeface="+mn-lt"/>
                        </a:rPr>
                        <a:t>/L</a:t>
                      </a:r>
                    </a:p>
                  </a:txBody>
                  <a:tcPr marL="9525" marR="9525" marT="2540" marB="0"/>
                </a:tc>
                <a:tc>
                  <a:txBody>
                    <a:bodyPr/>
                    <a:lstStyle/>
                    <a:p>
                      <a:pPr algn="ctr"/>
                      <a:r>
                        <a:rPr lang="en-US" sz="1600" dirty="0">
                          <a:latin typeface="+mn-lt"/>
                        </a:rPr>
                        <a:t>3.94 </a:t>
                      </a:r>
                    </a:p>
                  </a:txBody>
                  <a:tcPr marL="9525" marR="9525" marT="2540" marB="0" anchor="ctr"/>
                </a:tc>
                <a:tc>
                  <a:txBody>
                    <a:bodyPr/>
                    <a:lstStyle/>
                    <a:p>
                      <a:pPr algn="ctr"/>
                      <a:r>
                        <a:rPr lang="en-US" sz="1600" dirty="0">
                          <a:latin typeface="+mn-lt"/>
                        </a:rPr>
                        <a:t>L</a:t>
                      </a:r>
                    </a:p>
                  </a:txBody>
                  <a:tcPr marL="9525" marR="9525" marT="9525" marB="0" anchor="ctr"/>
                </a:tc>
                <a:tc>
                  <a:txBody>
                    <a:bodyPr/>
                    <a:lstStyle/>
                    <a:p>
                      <a:pPr algn="ctr"/>
                      <a:r>
                        <a:rPr lang="en-US" sz="1600" dirty="0">
                          <a:latin typeface="+mn-lt"/>
                        </a:rPr>
                        <a:t>4.0 – 5.9 </a:t>
                      </a:r>
                    </a:p>
                  </a:txBody>
                  <a:tcPr marL="9525" marR="9525" marT="9525" marB="0" anchor="ctr"/>
                </a:tc>
                <a:extLst>
                  <a:ext uri="{0D108BD9-81ED-4DB2-BD59-A6C34878D82A}">
                    <a16:rowId xmlns:a16="http://schemas.microsoft.com/office/drawing/2014/main" val="1694647582"/>
                  </a:ext>
                </a:extLst>
              </a:tr>
              <a:tr h="342869">
                <a:tc>
                  <a:txBody>
                    <a:bodyPr/>
                    <a:lstStyle/>
                    <a:p>
                      <a:pPr marL="0" marR="0" algn="ctr">
                        <a:lnSpc>
                          <a:spcPct val="115000"/>
                        </a:lnSpc>
                        <a:spcBef>
                          <a:spcPts val="0"/>
                        </a:spcBef>
                        <a:spcAft>
                          <a:spcPts val="0"/>
                        </a:spcAft>
                      </a:pPr>
                      <a:r>
                        <a:rPr lang="en-US" sz="1600" dirty="0">
                          <a:solidFill>
                            <a:schemeClr val="tx1"/>
                          </a:solidFill>
                          <a:effectLst/>
                          <a:latin typeface="+mn-lt"/>
                          <a:ea typeface="+mn-ea"/>
                          <a:cs typeface="+mn-cs"/>
                        </a:rPr>
                        <a:t>Chloride</a:t>
                      </a:r>
                      <a:r>
                        <a:rPr lang="en-US" sz="1600" baseline="0" dirty="0">
                          <a:solidFill>
                            <a:schemeClr val="tx1"/>
                          </a:solidFill>
                          <a:effectLst/>
                          <a:latin typeface="+mn-lt"/>
                          <a:ea typeface="+mn-ea"/>
                          <a:cs typeface="+mn-cs"/>
                        </a:rPr>
                        <a:t> </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err="1">
                          <a:latin typeface="+mn-lt"/>
                        </a:rPr>
                        <a:t>mmol</a:t>
                      </a:r>
                      <a:r>
                        <a:rPr lang="en-US" sz="1600" dirty="0">
                          <a:latin typeface="+mn-lt"/>
                        </a:rPr>
                        <a:t>/L</a:t>
                      </a:r>
                    </a:p>
                  </a:txBody>
                  <a:tcPr marL="9525" marR="9525" marT="2540" marB="0"/>
                </a:tc>
                <a:tc>
                  <a:txBody>
                    <a:bodyPr/>
                    <a:lstStyle/>
                    <a:p>
                      <a:pPr algn="ctr"/>
                      <a:r>
                        <a:rPr lang="en-US" sz="1600" dirty="0">
                          <a:latin typeface="+mn-lt"/>
                        </a:rPr>
                        <a:t>110 </a:t>
                      </a:r>
                    </a:p>
                  </a:txBody>
                  <a:tcPr marL="9525" marR="9525" marT="2540" marB="0" anchor="ctr"/>
                </a:tc>
                <a:tc>
                  <a:txBody>
                    <a:bodyPr/>
                    <a:lstStyle/>
                    <a:p>
                      <a:pPr algn="ctr"/>
                      <a:r>
                        <a:rPr lang="en-US" sz="1600" dirty="0">
                          <a:latin typeface="+mn-lt"/>
                        </a:rPr>
                        <a:t>H</a:t>
                      </a:r>
                    </a:p>
                  </a:txBody>
                  <a:tcPr marL="9525" marR="9525" marT="9525" marB="0" anchor="ctr"/>
                </a:tc>
                <a:tc>
                  <a:txBody>
                    <a:bodyPr/>
                    <a:lstStyle/>
                    <a:p>
                      <a:pPr algn="ctr"/>
                      <a:r>
                        <a:rPr lang="en-US" sz="1600" dirty="0">
                          <a:latin typeface="+mn-lt"/>
                        </a:rPr>
                        <a:t>92 – 99 </a:t>
                      </a:r>
                    </a:p>
                  </a:txBody>
                  <a:tcPr marL="9525" marR="9525" marT="9525" marB="0" anchor="ctr"/>
                </a:tc>
                <a:extLst>
                  <a:ext uri="{0D108BD9-81ED-4DB2-BD59-A6C34878D82A}">
                    <a16:rowId xmlns:a16="http://schemas.microsoft.com/office/drawing/2014/main" val="1962341027"/>
                  </a:ext>
                </a:extLst>
              </a:tr>
              <a:tr h="342869">
                <a:tc>
                  <a:txBody>
                    <a:bodyPr/>
                    <a:lstStyle/>
                    <a:p>
                      <a:pPr marL="0" marR="0" algn="ctr">
                        <a:lnSpc>
                          <a:spcPct val="115000"/>
                        </a:lnSpc>
                        <a:spcBef>
                          <a:spcPts val="0"/>
                        </a:spcBef>
                        <a:spcAft>
                          <a:spcPts val="0"/>
                        </a:spcAft>
                      </a:pPr>
                      <a:r>
                        <a:rPr lang="en-US" sz="1600" dirty="0" err="1">
                          <a:solidFill>
                            <a:schemeClr val="tx1"/>
                          </a:solidFill>
                          <a:effectLst/>
                          <a:latin typeface="+mn-lt"/>
                          <a:ea typeface="Times New Roman" panose="02020603050405020304" pitchFamily="18" charset="0"/>
                          <a:cs typeface="Times New Roman" panose="02020603050405020304" pitchFamily="18" charset="0"/>
                        </a:rPr>
                        <a:t>iCa</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err="1">
                          <a:latin typeface="+mn-lt"/>
                        </a:rPr>
                        <a:t>mmol</a:t>
                      </a:r>
                      <a:r>
                        <a:rPr lang="en-US" sz="1600" dirty="0">
                          <a:latin typeface="+mn-lt"/>
                        </a:rPr>
                        <a:t>/L</a:t>
                      </a:r>
                    </a:p>
                  </a:txBody>
                  <a:tcPr marL="9525" marR="9525" marT="2540" marB="0"/>
                </a:tc>
                <a:tc>
                  <a:txBody>
                    <a:bodyPr/>
                    <a:lstStyle/>
                    <a:p>
                      <a:pPr marL="0" marR="0" algn="ctr">
                        <a:lnSpc>
                          <a:spcPct val="115000"/>
                        </a:lnSpc>
                        <a:spcBef>
                          <a:spcPts val="0"/>
                        </a:spcBef>
                        <a:spcAft>
                          <a:spcPts val="0"/>
                        </a:spcAft>
                      </a:pPr>
                      <a:r>
                        <a:rPr lang="en-US" sz="1600" dirty="0">
                          <a:solidFill>
                            <a:schemeClr val="tx1"/>
                          </a:solidFill>
                          <a:effectLst/>
                          <a:latin typeface="+mn-lt"/>
                          <a:ea typeface="Times New Roman" panose="02020603050405020304" pitchFamily="18" charset="0"/>
                          <a:cs typeface="Times New Roman" panose="02020603050405020304" pitchFamily="18" charset="0"/>
                        </a:rPr>
                        <a:t>1.13</a:t>
                      </a:r>
                    </a:p>
                  </a:txBody>
                  <a:tcPr marL="9525" marR="9525" marT="2540" marB="0" anchor="ctr"/>
                </a:tc>
                <a:tc>
                  <a:txBody>
                    <a:bodyPr/>
                    <a:lstStyle/>
                    <a:p>
                      <a:pPr marL="0" marR="0" algn="ctr">
                        <a:lnSpc>
                          <a:spcPct val="115000"/>
                        </a:lnSpc>
                        <a:spcBef>
                          <a:spcPts val="0"/>
                        </a:spcBef>
                        <a:spcAft>
                          <a:spcPts val="0"/>
                        </a:spcAft>
                      </a:pP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9525" marB="0" anchor="ctr"/>
                </a:tc>
                <a:tc>
                  <a:txBody>
                    <a:bodyPr/>
                    <a:lstStyle/>
                    <a:p>
                      <a:pPr marL="0" marR="0" algn="ctr">
                        <a:lnSpc>
                          <a:spcPct val="115000"/>
                        </a:lnSpc>
                        <a:spcBef>
                          <a:spcPts val="0"/>
                        </a:spcBef>
                        <a:spcAft>
                          <a:spcPts val="0"/>
                        </a:spcAft>
                      </a:pPr>
                      <a:r>
                        <a:rPr lang="en-US" sz="1600" dirty="0">
                          <a:solidFill>
                            <a:schemeClr val="tx1"/>
                          </a:solidFill>
                          <a:effectLst/>
                          <a:latin typeface="+mn-lt"/>
                          <a:ea typeface="Times New Roman" panose="02020603050405020304" pitchFamily="18" charset="0"/>
                          <a:cs typeface="Times New Roman" panose="02020603050405020304" pitchFamily="18" charset="0"/>
                        </a:rPr>
                        <a:t>1.16</a:t>
                      </a:r>
                      <a:r>
                        <a:rPr lang="en-US" sz="1600" baseline="0" dirty="0">
                          <a:solidFill>
                            <a:schemeClr val="tx1"/>
                          </a:solidFill>
                          <a:effectLst/>
                          <a:latin typeface="+mn-lt"/>
                          <a:ea typeface="Times New Roman" panose="02020603050405020304" pitchFamily="18" charset="0"/>
                          <a:cs typeface="Times New Roman" panose="02020603050405020304" pitchFamily="18" charset="0"/>
                        </a:rPr>
                        <a:t> – 1.33</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923814837"/>
                  </a:ext>
                </a:extLst>
              </a:tr>
              <a:tr h="342869">
                <a:tc>
                  <a:txBody>
                    <a:bodyPr/>
                    <a:lstStyle/>
                    <a:p>
                      <a:pPr marL="0" marR="0" algn="ctr">
                        <a:lnSpc>
                          <a:spcPct val="115000"/>
                        </a:lnSpc>
                        <a:spcBef>
                          <a:spcPts val="0"/>
                        </a:spcBef>
                        <a:spcAft>
                          <a:spcPts val="0"/>
                        </a:spcAft>
                      </a:pPr>
                      <a:r>
                        <a:rPr lang="en-US" sz="1600" dirty="0" err="1">
                          <a:solidFill>
                            <a:schemeClr val="tx1"/>
                          </a:solidFill>
                          <a:effectLst/>
                          <a:latin typeface="+mn-lt"/>
                          <a:ea typeface="Times New Roman" panose="02020603050405020304" pitchFamily="18" charset="0"/>
                          <a:cs typeface="Times New Roman" panose="02020603050405020304" pitchFamily="18" charset="0"/>
                        </a:rPr>
                        <a:t>iMg</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US" sz="1600" dirty="0" err="1">
                          <a:latin typeface="+mn-lt"/>
                        </a:rPr>
                        <a:t>mmol</a:t>
                      </a:r>
                      <a:r>
                        <a:rPr lang="en-US" sz="1600" dirty="0">
                          <a:latin typeface="+mn-lt"/>
                        </a:rPr>
                        <a:t>/L</a:t>
                      </a:r>
                    </a:p>
                  </a:txBody>
                  <a:tcPr marL="9525" marR="9525" marT="2540" marB="0"/>
                </a:tc>
                <a:tc>
                  <a:txBody>
                    <a:bodyPr/>
                    <a:lstStyle/>
                    <a:p>
                      <a:pPr marL="0" marR="0" algn="ctr">
                        <a:lnSpc>
                          <a:spcPct val="115000"/>
                        </a:lnSpc>
                        <a:spcBef>
                          <a:spcPts val="0"/>
                        </a:spcBef>
                        <a:spcAft>
                          <a:spcPts val="0"/>
                        </a:spcAft>
                      </a:pPr>
                      <a:r>
                        <a:rPr lang="en-US" sz="1600" dirty="0">
                          <a:solidFill>
                            <a:schemeClr val="tx1"/>
                          </a:solidFill>
                          <a:effectLst/>
                          <a:latin typeface="+mn-lt"/>
                          <a:ea typeface="Times New Roman" panose="02020603050405020304" pitchFamily="18" charset="0"/>
                          <a:cs typeface="Times New Roman" panose="02020603050405020304" pitchFamily="18" charset="0"/>
                        </a:rPr>
                        <a:t>0.52</a:t>
                      </a:r>
                    </a:p>
                  </a:txBody>
                  <a:tcPr marL="9525" marR="9525" marT="2540" marB="0" anchor="ctr"/>
                </a:tc>
                <a:tc>
                  <a:txBody>
                    <a:bodyPr/>
                    <a:lstStyle/>
                    <a:p>
                      <a:pPr marL="0" marR="0" algn="ctr">
                        <a:lnSpc>
                          <a:spcPct val="115000"/>
                        </a:lnSpc>
                        <a:spcBef>
                          <a:spcPts val="0"/>
                        </a:spcBef>
                        <a:spcAft>
                          <a:spcPts val="0"/>
                        </a:spcAft>
                      </a:pP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9525" marB="0" anchor="ctr"/>
                </a:tc>
                <a:tc>
                  <a:txBody>
                    <a:bodyPr/>
                    <a:lstStyle/>
                    <a:p>
                      <a:pPr marL="0" marR="0" algn="ctr">
                        <a:lnSpc>
                          <a:spcPct val="115000"/>
                        </a:lnSpc>
                        <a:spcBef>
                          <a:spcPts val="0"/>
                        </a:spcBef>
                        <a:spcAft>
                          <a:spcPts val="0"/>
                        </a:spcAft>
                      </a:pP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212001432"/>
                  </a:ext>
                </a:extLst>
              </a:tr>
              <a:tr h="342869">
                <a:tc>
                  <a:txBody>
                    <a:bodyPr/>
                    <a:lstStyle/>
                    <a:p>
                      <a:pPr marL="0" marR="0" algn="ctr">
                        <a:lnSpc>
                          <a:spcPct val="115000"/>
                        </a:lnSpc>
                        <a:spcBef>
                          <a:spcPts val="0"/>
                        </a:spcBef>
                        <a:spcAft>
                          <a:spcPts val="0"/>
                        </a:spcAft>
                      </a:pPr>
                      <a:r>
                        <a:rPr lang="en-US" sz="1600" dirty="0">
                          <a:solidFill>
                            <a:schemeClr val="tx1"/>
                          </a:solidFill>
                          <a:effectLst/>
                          <a:latin typeface="+mn-lt"/>
                          <a:ea typeface="Times New Roman" panose="02020603050405020304" pitchFamily="18" charset="0"/>
                          <a:cs typeface="Times New Roman" panose="02020603050405020304" pitchFamily="18" charset="0"/>
                        </a:rPr>
                        <a:t>TCO2</a:t>
                      </a:r>
                    </a:p>
                  </a:txBody>
                  <a:tcPr marL="9525" marR="9525" marT="2540" marB="0" anchor="ct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US" sz="1600" dirty="0" err="1">
                          <a:latin typeface="+mn-lt"/>
                        </a:rPr>
                        <a:t>mmol</a:t>
                      </a:r>
                      <a:r>
                        <a:rPr lang="en-US" sz="1600" dirty="0">
                          <a:latin typeface="+mn-lt"/>
                        </a:rPr>
                        <a:t>/L</a:t>
                      </a:r>
                    </a:p>
                  </a:txBody>
                  <a:tcPr marL="9525" marR="9525" marT="2540" marB="0"/>
                </a:tc>
                <a:tc>
                  <a:txBody>
                    <a:bodyPr/>
                    <a:lstStyle/>
                    <a:p>
                      <a:pPr marL="0" marR="0" algn="ctr">
                        <a:lnSpc>
                          <a:spcPct val="115000"/>
                        </a:lnSpc>
                        <a:spcBef>
                          <a:spcPts val="0"/>
                        </a:spcBef>
                        <a:spcAft>
                          <a:spcPts val="0"/>
                        </a:spcAft>
                      </a:pPr>
                      <a:r>
                        <a:rPr lang="en-US" sz="1600" dirty="0">
                          <a:solidFill>
                            <a:schemeClr val="tx1"/>
                          </a:solidFill>
                          <a:effectLst/>
                          <a:latin typeface="+mn-lt"/>
                          <a:ea typeface="Times New Roman" panose="02020603050405020304" pitchFamily="18" charset="0"/>
                          <a:cs typeface="Times New Roman" panose="02020603050405020304" pitchFamily="18" charset="0"/>
                        </a:rPr>
                        <a:t>21.0</a:t>
                      </a:r>
                    </a:p>
                  </a:txBody>
                  <a:tcPr marL="9525" marR="9525" marT="2540" marB="0" anchor="ctr"/>
                </a:tc>
                <a:tc>
                  <a:txBody>
                    <a:bodyPr/>
                    <a:lstStyle/>
                    <a:p>
                      <a:pPr marL="0" marR="0" algn="ctr">
                        <a:lnSpc>
                          <a:spcPct val="115000"/>
                        </a:lnSpc>
                        <a:spcBef>
                          <a:spcPts val="0"/>
                        </a:spcBef>
                        <a:spcAft>
                          <a:spcPts val="0"/>
                        </a:spcAft>
                      </a:pP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9525" marB="0" anchor="ctr"/>
                </a:tc>
                <a:tc>
                  <a:txBody>
                    <a:bodyPr/>
                    <a:lstStyle/>
                    <a:p>
                      <a:pPr marL="0" marR="0" algn="ctr">
                        <a:lnSpc>
                          <a:spcPct val="115000"/>
                        </a:lnSpc>
                        <a:spcBef>
                          <a:spcPts val="0"/>
                        </a:spcBef>
                        <a:spcAft>
                          <a:spcPts val="0"/>
                        </a:spcAft>
                      </a:pPr>
                      <a:r>
                        <a:rPr lang="en-US" sz="1600" dirty="0">
                          <a:solidFill>
                            <a:schemeClr val="tx1"/>
                          </a:solidFill>
                          <a:effectLst/>
                          <a:latin typeface="+mn-lt"/>
                          <a:ea typeface="Times New Roman" panose="02020603050405020304" pitchFamily="18" charset="0"/>
                          <a:cs typeface="Times New Roman" panose="02020603050405020304" pitchFamily="18" charset="0"/>
                        </a:rPr>
                        <a:t>22</a:t>
                      </a:r>
                      <a:r>
                        <a:rPr lang="en-US" sz="1600" baseline="0" dirty="0">
                          <a:solidFill>
                            <a:schemeClr val="tx1"/>
                          </a:solidFill>
                          <a:effectLst/>
                          <a:latin typeface="+mn-lt"/>
                          <a:ea typeface="Times New Roman" panose="02020603050405020304" pitchFamily="18" charset="0"/>
                          <a:cs typeface="Times New Roman" panose="02020603050405020304" pitchFamily="18" charset="0"/>
                        </a:rPr>
                        <a:t> – 30 </a:t>
                      </a: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3070538234"/>
                  </a:ext>
                </a:extLst>
              </a:tr>
              <a:tr h="342869">
                <a:tc>
                  <a:txBody>
                    <a:bodyPr/>
                    <a:lstStyle/>
                    <a:p>
                      <a:pPr marL="0" marR="0" algn="ctr">
                        <a:lnSpc>
                          <a:spcPct val="115000"/>
                        </a:lnSpc>
                        <a:spcBef>
                          <a:spcPts val="0"/>
                        </a:spcBef>
                        <a:spcAft>
                          <a:spcPts val="0"/>
                        </a:spcAft>
                      </a:pPr>
                      <a:r>
                        <a:rPr lang="en-US" sz="1600" dirty="0">
                          <a:solidFill>
                            <a:schemeClr val="tx1"/>
                          </a:solidFill>
                          <a:effectLst/>
                          <a:latin typeface="+mn-lt"/>
                          <a:ea typeface="Times New Roman" panose="02020603050405020304" pitchFamily="18" charset="0"/>
                          <a:cs typeface="Times New Roman" panose="02020603050405020304" pitchFamily="18" charset="0"/>
                        </a:rPr>
                        <a:t>Anion gap </a:t>
                      </a:r>
                    </a:p>
                  </a:txBody>
                  <a:tcPr marL="9525" marR="9525" marT="2540" marB="0" anchor="ct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US" sz="1600" dirty="0" err="1">
                          <a:latin typeface="+mn-lt"/>
                        </a:rPr>
                        <a:t>mmol</a:t>
                      </a:r>
                      <a:r>
                        <a:rPr lang="en-US" sz="1600" dirty="0">
                          <a:latin typeface="+mn-lt"/>
                        </a:rPr>
                        <a:t>/L</a:t>
                      </a:r>
                    </a:p>
                  </a:txBody>
                  <a:tcPr marL="9525" marR="9525" marT="2540" marB="0"/>
                </a:tc>
                <a:tc>
                  <a:txBody>
                    <a:bodyPr/>
                    <a:lstStyle/>
                    <a:p>
                      <a:pPr marL="0" marR="0" algn="ctr">
                        <a:lnSpc>
                          <a:spcPct val="115000"/>
                        </a:lnSpc>
                        <a:spcBef>
                          <a:spcPts val="0"/>
                        </a:spcBef>
                        <a:spcAft>
                          <a:spcPts val="0"/>
                        </a:spcAft>
                      </a:pPr>
                      <a:r>
                        <a:rPr lang="en-US" sz="1600" dirty="0">
                          <a:solidFill>
                            <a:schemeClr val="tx1"/>
                          </a:solidFill>
                          <a:effectLst/>
                          <a:latin typeface="+mn-lt"/>
                          <a:ea typeface="Times New Roman" panose="02020603050405020304" pitchFamily="18" charset="0"/>
                          <a:cs typeface="Times New Roman" panose="02020603050405020304" pitchFamily="18" charset="0"/>
                        </a:rPr>
                        <a:t>11.5 </a:t>
                      </a:r>
                    </a:p>
                  </a:txBody>
                  <a:tcPr marL="9525" marR="9525" marT="2540" marB="0" anchor="ctr"/>
                </a:tc>
                <a:tc>
                  <a:txBody>
                    <a:bodyPr/>
                    <a:lstStyle/>
                    <a:p>
                      <a:pPr marL="0" marR="0" algn="ctr">
                        <a:lnSpc>
                          <a:spcPct val="115000"/>
                        </a:lnSpc>
                        <a:spcBef>
                          <a:spcPts val="0"/>
                        </a:spcBef>
                        <a:spcAft>
                          <a:spcPts val="0"/>
                        </a:spcAft>
                      </a:pPr>
                      <a:r>
                        <a:rPr lang="en-US" sz="1600" dirty="0">
                          <a:solidFill>
                            <a:schemeClr val="tx1"/>
                          </a:solidFill>
                          <a:effectLst/>
                          <a:latin typeface="+mn-lt"/>
                          <a:ea typeface="Times New Roman" panose="02020603050405020304" pitchFamily="18" charset="0"/>
                          <a:cs typeface="Times New Roman" panose="02020603050405020304" pitchFamily="18" charset="0"/>
                        </a:rPr>
                        <a:t>L</a:t>
                      </a:r>
                    </a:p>
                  </a:txBody>
                  <a:tcPr marL="9525" marR="9525" marT="9525" marB="0" anchor="ctr"/>
                </a:tc>
                <a:tc>
                  <a:txBody>
                    <a:bodyPr/>
                    <a:lstStyle/>
                    <a:p>
                      <a:pPr marL="0" marR="0" algn="ctr">
                        <a:lnSpc>
                          <a:spcPct val="115000"/>
                        </a:lnSpc>
                        <a:spcBef>
                          <a:spcPts val="0"/>
                        </a:spcBef>
                        <a:spcAft>
                          <a:spcPts val="0"/>
                        </a:spcAft>
                      </a:pPr>
                      <a:r>
                        <a:rPr lang="en-US" sz="1600" dirty="0">
                          <a:solidFill>
                            <a:schemeClr val="tx1"/>
                          </a:solidFill>
                          <a:effectLst/>
                          <a:latin typeface="+mn-lt"/>
                          <a:ea typeface="Times New Roman" panose="02020603050405020304" pitchFamily="18" charset="0"/>
                          <a:cs typeface="Times New Roman" panose="02020603050405020304" pitchFamily="18" charset="0"/>
                        </a:rPr>
                        <a:t>19 – 26 </a:t>
                      </a:r>
                    </a:p>
                  </a:txBody>
                  <a:tcPr marL="9525" marR="9525" marT="9525" marB="0" anchor="ctr"/>
                </a:tc>
                <a:extLst>
                  <a:ext uri="{0D108BD9-81ED-4DB2-BD59-A6C34878D82A}">
                    <a16:rowId xmlns:a16="http://schemas.microsoft.com/office/drawing/2014/main" val="2755636087"/>
                  </a:ext>
                </a:extLst>
              </a:tr>
              <a:tr h="342869">
                <a:tc>
                  <a:txBody>
                    <a:bodyPr/>
                    <a:lstStyle/>
                    <a:p>
                      <a:pPr marL="0" marR="0" algn="ctr">
                        <a:lnSpc>
                          <a:spcPct val="115000"/>
                        </a:lnSpc>
                        <a:spcBef>
                          <a:spcPts val="0"/>
                        </a:spcBef>
                        <a:spcAft>
                          <a:spcPts val="0"/>
                        </a:spcAft>
                      </a:pPr>
                      <a:r>
                        <a:rPr lang="en-US" sz="1600" dirty="0">
                          <a:solidFill>
                            <a:schemeClr val="tx1"/>
                          </a:solidFill>
                          <a:effectLst/>
                          <a:latin typeface="+mn-lt"/>
                          <a:ea typeface="Times New Roman" panose="02020603050405020304" pitchFamily="18" charset="0"/>
                          <a:cs typeface="Times New Roman" panose="02020603050405020304" pitchFamily="18" charset="0"/>
                        </a:rPr>
                        <a:t>Lactate </a:t>
                      </a:r>
                    </a:p>
                  </a:txBody>
                  <a:tcPr marL="9525" marR="9525" marT="2540" marB="0" anchor="ct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US" sz="1600" dirty="0" err="1">
                          <a:latin typeface="+mn-lt"/>
                        </a:rPr>
                        <a:t>mmol</a:t>
                      </a:r>
                      <a:r>
                        <a:rPr lang="en-US" sz="1600" dirty="0">
                          <a:latin typeface="+mn-lt"/>
                        </a:rPr>
                        <a:t>/L</a:t>
                      </a:r>
                    </a:p>
                  </a:txBody>
                  <a:tcPr marL="9525" marR="9525" marT="2540" marB="0"/>
                </a:tc>
                <a:tc>
                  <a:txBody>
                    <a:bodyPr/>
                    <a:lstStyle/>
                    <a:p>
                      <a:pPr marL="0" marR="0" algn="ctr">
                        <a:lnSpc>
                          <a:spcPct val="115000"/>
                        </a:lnSpc>
                        <a:spcBef>
                          <a:spcPts val="0"/>
                        </a:spcBef>
                        <a:spcAft>
                          <a:spcPts val="0"/>
                        </a:spcAft>
                      </a:pPr>
                      <a:r>
                        <a:rPr lang="en-US" sz="1600" dirty="0">
                          <a:solidFill>
                            <a:schemeClr val="tx1"/>
                          </a:solidFill>
                          <a:effectLst/>
                          <a:latin typeface="+mn-lt"/>
                          <a:ea typeface="Times New Roman" panose="02020603050405020304" pitchFamily="18" charset="0"/>
                          <a:cs typeface="Times New Roman" panose="02020603050405020304" pitchFamily="18" charset="0"/>
                        </a:rPr>
                        <a:t>2.6</a:t>
                      </a:r>
                    </a:p>
                  </a:txBody>
                  <a:tcPr marL="9525" marR="9525" marT="2540" marB="0" anchor="ctr"/>
                </a:tc>
                <a:tc>
                  <a:txBody>
                    <a:bodyPr/>
                    <a:lstStyle/>
                    <a:p>
                      <a:pPr marL="0" marR="0" algn="ctr">
                        <a:lnSpc>
                          <a:spcPct val="115000"/>
                        </a:lnSpc>
                        <a:spcBef>
                          <a:spcPts val="0"/>
                        </a:spcBef>
                        <a:spcAft>
                          <a:spcPts val="0"/>
                        </a:spcAft>
                      </a:pP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9525" marB="0" anchor="ctr"/>
                </a:tc>
                <a:tc>
                  <a:txBody>
                    <a:bodyPr/>
                    <a:lstStyle/>
                    <a:p>
                      <a:pPr marL="0" marR="0" algn="ctr">
                        <a:lnSpc>
                          <a:spcPct val="115000"/>
                        </a:lnSpc>
                        <a:spcBef>
                          <a:spcPts val="0"/>
                        </a:spcBef>
                        <a:spcAft>
                          <a:spcPts val="0"/>
                        </a:spcAft>
                      </a:pPr>
                      <a:endParaRPr lang="en-US" sz="1600" dirty="0">
                        <a:solidFill>
                          <a:schemeClr val="tx1"/>
                        </a:solidFill>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3614701608"/>
                  </a:ext>
                </a:extLst>
              </a:tr>
            </a:tbl>
          </a:graphicData>
        </a:graphic>
      </p:graphicFrame>
    </p:spTree>
    <p:extLst>
      <p:ext uri="{BB962C8B-B14F-4D97-AF65-F5344CB8AC3E}">
        <p14:creationId xmlns:p14="http://schemas.microsoft.com/office/powerpoint/2010/main" val="269474220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447CB-003B-48E9-BA89-A1A817240464}"/>
              </a:ext>
            </a:extLst>
          </p:cNvPr>
          <p:cNvSpPr>
            <a:spLocks noGrp="1"/>
          </p:cNvSpPr>
          <p:nvPr>
            <p:ph type="title"/>
          </p:nvPr>
        </p:nvSpPr>
        <p:spPr/>
        <p:txBody>
          <a:bodyPr/>
          <a:lstStyle/>
          <a:p>
            <a:r>
              <a:rPr lang="en-US" dirty="0"/>
              <a:t>Matilda Resources</a:t>
            </a:r>
          </a:p>
        </p:txBody>
      </p:sp>
      <p:sp>
        <p:nvSpPr>
          <p:cNvPr id="3" name="Content Placeholder 2">
            <a:extLst>
              <a:ext uri="{FF2B5EF4-FFF2-40B4-BE49-F238E27FC236}">
                <a16:creationId xmlns:a16="http://schemas.microsoft.com/office/drawing/2014/main" id="{42CE7E98-8084-497A-B483-7BCF8FABE45A}"/>
              </a:ext>
            </a:extLst>
          </p:cNvPr>
          <p:cNvSpPr>
            <a:spLocks noGrp="1"/>
          </p:cNvSpPr>
          <p:nvPr>
            <p:ph idx="1"/>
          </p:nvPr>
        </p:nvSpPr>
        <p:spPr/>
        <p:txBody>
          <a:bodyPr/>
          <a:lstStyle/>
          <a:p>
            <a:r>
              <a:rPr lang="en-US" dirty="0"/>
              <a:t>eClinpath</a:t>
            </a:r>
            <a:endParaRPr lang="en-US" dirty="0">
              <a:hlinkClick r:id="rId3">
                <a:extLst>
                  <a:ext uri="{A12FA001-AC4F-418D-AE19-62706E023703}">
                    <ahyp:hlinkClr xmlns:ahyp="http://schemas.microsoft.com/office/drawing/2018/hyperlinkcolor" val="tx"/>
                  </a:ext>
                </a:extLst>
              </a:hlinkClick>
            </a:endParaRPr>
          </a:p>
          <a:p>
            <a:pPr lvl="1"/>
            <a:r>
              <a:rPr lang="en-US" dirty="0">
                <a:hlinkClick r:id="rId3"/>
              </a:rPr>
              <a:t>Mechanisms of anemia</a:t>
            </a:r>
            <a:endParaRPr lang="en-US" dirty="0"/>
          </a:p>
        </p:txBody>
      </p:sp>
    </p:spTree>
    <p:extLst>
      <p:ext uri="{BB962C8B-B14F-4D97-AF65-F5344CB8AC3E}">
        <p14:creationId xmlns:p14="http://schemas.microsoft.com/office/powerpoint/2010/main" val="40664852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5F201-D9D6-4AD5-9827-839463F3BDBB}"/>
              </a:ext>
            </a:extLst>
          </p:cNvPr>
          <p:cNvSpPr>
            <a:spLocks noGrp="1"/>
          </p:cNvSpPr>
          <p:nvPr>
            <p:ph type="title"/>
          </p:nvPr>
        </p:nvSpPr>
        <p:spPr/>
        <p:txBody>
          <a:bodyPr/>
          <a:lstStyle/>
          <a:p>
            <a:r>
              <a:rPr lang="en-US" dirty="0"/>
              <a:t>Matilda Blood smear image</a:t>
            </a:r>
          </a:p>
        </p:txBody>
      </p:sp>
      <p:pic>
        <p:nvPicPr>
          <p:cNvPr id="5" name="Content Placeholder 4" descr="This is a blood smear from a bovine with decreased RBC mass and erythrocytic cocci-like organisms.">
            <a:extLst>
              <a:ext uri="{FF2B5EF4-FFF2-40B4-BE49-F238E27FC236}">
                <a16:creationId xmlns:a16="http://schemas.microsoft.com/office/drawing/2014/main" id="{8DDF0B21-C04F-81D2-C0F5-9615D1087100}"/>
              </a:ext>
            </a:extLst>
          </p:cNvPr>
          <p:cNvPicPr>
            <a:picLocks noGrp="1" noChangeAspect="1"/>
          </p:cNvPicPr>
          <p:nvPr>
            <p:ph idx="1"/>
          </p:nvPr>
        </p:nvPicPr>
        <p:blipFill rotWithShape="1">
          <a:blip r:embed="rId3" cstate="hqprint">
            <a:extLst>
              <a:ext uri="{28A0092B-C50C-407E-A947-70E740481C1C}">
                <a14:useLocalDpi xmlns:a14="http://schemas.microsoft.com/office/drawing/2010/main"/>
              </a:ext>
            </a:extLst>
          </a:blip>
          <a:srcRect/>
          <a:stretch/>
        </p:blipFill>
        <p:spPr>
          <a:xfrm>
            <a:off x="1914581" y="1455575"/>
            <a:ext cx="8362837" cy="5037300"/>
          </a:xfrm>
        </p:spPr>
      </p:pic>
      <p:pic>
        <p:nvPicPr>
          <p:cNvPr id="4" name="Graphic 3" descr="Arrow Horizontal U turn">
            <a:hlinkClick r:id="rId4" action="ppaction://hlinksldjump"/>
            <a:extLst>
              <a:ext uri="{FF2B5EF4-FFF2-40B4-BE49-F238E27FC236}">
                <a16:creationId xmlns:a16="http://schemas.microsoft.com/office/drawing/2014/main" id="{A93CA20A-5545-4B77-A6C9-C35FFDBF605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317750238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AFD40-6371-49C7-A289-01BD3A3D5D6F}"/>
              </a:ext>
            </a:extLst>
          </p:cNvPr>
          <p:cNvSpPr>
            <a:spLocks noGrp="1"/>
          </p:cNvSpPr>
          <p:nvPr>
            <p:ph type="title"/>
          </p:nvPr>
        </p:nvSpPr>
        <p:spPr/>
        <p:txBody>
          <a:bodyPr/>
          <a:lstStyle/>
          <a:p>
            <a:r>
              <a:rPr lang="en-US" dirty="0"/>
              <a:t>Molly signalment and history</a:t>
            </a:r>
          </a:p>
        </p:txBody>
      </p:sp>
      <p:sp>
        <p:nvSpPr>
          <p:cNvPr id="3" name="Content Placeholder 2">
            <a:extLst>
              <a:ext uri="{FF2B5EF4-FFF2-40B4-BE49-F238E27FC236}">
                <a16:creationId xmlns:a16="http://schemas.microsoft.com/office/drawing/2014/main" id="{75B2FEB5-5D12-4C89-B5E9-6354B3F8EACD}"/>
              </a:ext>
            </a:extLst>
          </p:cNvPr>
          <p:cNvSpPr>
            <a:spLocks noGrp="1"/>
          </p:cNvSpPr>
          <p:nvPr>
            <p:ph idx="1"/>
          </p:nvPr>
        </p:nvSpPr>
        <p:spPr>
          <a:xfrm>
            <a:off x="838199" y="1825625"/>
            <a:ext cx="10515599" cy="4351338"/>
          </a:xfrm>
        </p:spPr>
        <p:txBody>
          <a:bodyPr/>
          <a:lstStyle/>
          <a:p>
            <a:r>
              <a:rPr lang="en-US" dirty="0"/>
              <a:t>Molly is 4-year-old FS Pit Bull</a:t>
            </a:r>
          </a:p>
          <a:p>
            <a:r>
              <a:rPr lang="en-US" dirty="0"/>
              <a:t>Lethargy over the past few days</a:t>
            </a:r>
          </a:p>
          <a:p>
            <a:r>
              <a:rPr lang="en-US" dirty="0"/>
              <a:t>She was adopted 2 years ago and healthy since then except for seasonal skin allergies</a:t>
            </a:r>
          </a:p>
          <a:p>
            <a:r>
              <a:rPr lang="en-US" dirty="0"/>
              <a:t>According to the shelter, she got hit by a car 3 years ago, and her spleen needed to be removed</a:t>
            </a:r>
          </a:p>
          <a:p>
            <a:r>
              <a:rPr lang="en-US" dirty="0"/>
              <a:t>Physical exam: T: 100°F, panting, otherwise unremarkable</a:t>
            </a:r>
          </a:p>
        </p:txBody>
      </p:sp>
    </p:spTree>
    <p:extLst>
      <p:ext uri="{BB962C8B-B14F-4D97-AF65-F5344CB8AC3E}">
        <p14:creationId xmlns:p14="http://schemas.microsoft.com/office/powerpoint/2010/main" val="12952618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Molly </a:t>
            </a:r>
            <a:br>
              <a:rPr lang="en-US" dirty="0"/>
            </a:br>
            <a:r>
              <a:rPr lang="en-US" dirty="0"/>
              <a:t>CBC data </a:t>
            </a:r>
          </a:p>
        </p:txBody>
      </p:sp>
      <p:graphicFrame>
        <p:nvGraphicFramePr>
          <p:cNvPr id="3" name="Table 2">
            <a:extLst>
              <a:ext uri="{FF2B5EF4-FFF2-40B4-BE49-F238E27FC236}">
                <a16:creationId xmlns:a16="http://schemas.microsoft.com/office/drawing/2014/main" id="{2CEF6925-AE8E-4DBE-9822-4DC1B3BAF198}"/>
              </a:ext>
            </a:extLst>
          </p:cNvPr>
          <p:cNvGraphicFramePr>
            <a:graphicFrameLocks noGrp="1"/>
          </p:cNvGraphicFramePr>
          <p:nvPr>
            <p:extLst>
              <p:ext uri="{D42A27DB-BD31-4B8C-83A1-F6EECF244321}">
                <p14:modId xmlns:p14="http://schemas.microsoft.com/office/powerpoint/2010/main" val="540867877"/>
              </p:ext>
            </p:extLst>
          </p:nvPr>
        </p:nvGraphicFramePr>
        <p:xfrm>
          <a:off x="3166319" y="844169"/>
          <a:ext cx="7563415" cy="5485859"/>
        </p:xfrm>
        <a:graphic>
          <a:graphicData uri="http://schemas.openxmlformats.org/drawingml/2006/table">
            <a:tbl>
              <a:tblPr firstRow="1" bandRow="1">
                <a:tableStyleId>{5C22544A-7EE6-4342-B048-85BDC9FD1C3A}</a:tableStyleId>
              </a:tblPr>
              <a:tblGrid>
                <a:gridCol w="1512683">
                  <a:extLst>
                    <a:ext uri="{9D8B030D-6E8A-4147-A177-3AD203B41FA5}">
                      <a16:colId xmlns:a16="http://schemas.microsoft.com/office/drawing/2014/main" val="2411927361"/>
                    </a:ext>
                  </a:extLst>
                </a:gridCol>
                <a:gridCol w="1512683">
                  <a:extLst>
                    <a:ext uri="{9D8B030D-6E8A-4147-A177-3AD203B41FA5}">
                      <a16:colId xmlns:a16="http://schemas.microsoft.com/office/drawing/2014/main" val="818724377"/>
                    </a:ext>
                  </a:extLst>
                </a:gridCol>
                <a:gridCol w="1512683">
                  <a:extLst>
                    <a:ext uri="{9D8B030D-6E8A-4147-A177-3AD203B41FA5}">
                      <a16:colId xmlns:a16="http://schemas.microsoft.com/office/drawing/2014/main" val="2477874971"/>
                    </a:ext>
                  </a:extLst>
                </a:gridCol>
                <a:gridCol w="999794">
                  <a:extLst>
                    <a:ext uri="{9D8B030D-6E8A-4147-A177-3AD203B41FA5}">
                      <a16:colId xmlns:a16="http://schemas.microsoft.com/office/drawing/2014/main" val="2154210615"/>
                    </a:ext>
                  </a:extLst>
                </a:gridCol>
                <a:gridCol w="2025572">
                  <a:extLst>
                    <a:ext uri="{9D8B030D-6E8A-4147-A177-3AD203B41FA5}">
                      <a16:colId xmlns:a16="http://schemas.microsoft.com/office/drawing/2014/main" val="3804321233"/>
                    </a:ext>
                  </a:extLst>
                </a:gridCol>
              </a:tblGrid>
              <a:tr h="260410">
                <a:tc>
                  <a:txBody>
                    <a:bodyPr/>
                    <a:lstStyle/>
                    <a:p>
                      <a:pPr marL="0" marR="0" algn="ctr">
                        <a:lnSpc>
                          <a:spcPct val="115000"/>
                        </a:lnSpc>
                        <a:spcBef>
                          <a:spcPts val="0"/>
                        </a:spcBef>
                        <a:spcAft>
                          <a:spcPts val="0"/>
                        </a:spcAft>
                      </a:pPr>
                      <a:r>
                        <a:rPr lang="en-US" sz="1600" dirty="0">
                          <a:solidFill>
                            <a:schemeClr val="bg1"/>
                          </a:solidFill>
                          <a:effectLst/>
                          <a:latin typeface="+mn-lt"/>
                        </a:rPr>
                        <a:t>Test</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latin typeface="+mn-lt"/>
                        </a:rPr>
                        <a:t>Units</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latin typeface="+mn-lt"/>
                        </a:rPr>
                        <a:t>Patient</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r>
                        <a:rPr lang="en-US" sz="1600" dirty="0">
                          <a:solidFill>
                            <a:schemeClr val="bg1"/>
                          </a:solidFill>
                          <a:latin typeface="+mn-lt"/>
                        </a:rPr>
                        <a:t>Flags</a:t>
                      </a: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latin typeface="+mn-lt"/>
                        </a:rPr>
                        <a:t>Reference interval </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779280157"/>
                  </a:ext>
                </a:extLst>
              </a:tr>
              <a:tr h="260410">
                <a:tc>
                  <a:txBody>
                    <a:bodyPr/>
                    <a:lstStyle/>
                    <a:p>
                      <a:pPr marL="0" marR="0" algn="ctr">
                        <a:lnSpc>
                          <a:spcPct val="115000"/>
                        </a:lnSpc>
                        <a:spcBef>
                          <a:spcPts val="0"/>
                        </a:spcBef>
                        <a:spcAft>
                          <a:spcPts val="0"/>
                        </a:spcAft>
                      </a:pPr>
                      <a:r>
                        <a:rPr lang="en-US" sz="1600">
                          <a:effectLst/>
                          <a:latin typeface="+mn-lt"/>
                        </a:rPr>
                        <a:t>WBC</a:t>
                      </a:r>
                      <a:endParaRPr lang="en-US" sz="1600">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3</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effectLst/>
                          <a:latin typeface="+mn-lt"/>
                        </a:rPr>
                        <a:t>27.89 </a:t>
                      </a:r>
                      <a:endParaRPr lang="en-US" sz="1600" dirty="0">
                        <a:solidFill>
                          <a:srgbClr val="FF0000"/>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r>
                        <a:rPr lang="en-US" sz="1600" dirty="0">
                          <a:latin typeface="+mn-lt"/>
                        </a:rPr>
                        <a:t>H</a:t>
                      </a:r>
                    </a:p>
                  </a:txBody>
                  <a:tcPr marL="9525" marR="9525" marT="1270" marB="0" anchor="ctr"/>
                </a:tc>
                <a:tc>
                  <a:txBody>
                    <a:bodyPr/>
                    <a:lstStyle/>
                    <a:p>
                      <a:pPr marL="0" marR="0" algn="ctr">
                        <a:lnSpc>
                          <a:spcPct val="115000"/>
                        </a:lnSpc>
                        <a:spcBef>
                          <a:spcPts val="0"/>
                        </a:spcBef>
                        <a:spcAft>
                          <a:spcPts val="0"/>
                        </a:spcAft>
                      </a:pPr>
                      <a:r>
                        <a:rPr lang="en-US" sz="1600" dirty="0">
                          <a:effectLst/>
                          <a:latin typeface="+mn-lt"/>
                        </a:rPr>
                        <a:t>4.39 – 11.61</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4239255880"/>
                  </a:ext>
                </a:extLst>
              </a:tr>
              <a:tr h="260410">
                <a:tc>
                  <a:txBody>
                    <a:bodyPr/>
                    <a:lstStyle/>
                    <a:p>
                      <a:pPr marL="0" marR="0" algn="ctr">
                        <a:lnSpc>
                          <a:spcPct val="115000"/>
                        </a:lnSpc>
                        <a:spcBef>
                          <a:spcPts val="0"/>
                        </a:spcBef>
                        <a:spcAft>
                          <a:spcPts val="0"/>
                        </a:spcAft>
                      </a:pPr>
                      <a:r>
                        <a:rPr lang="en-US" sz="1600">
                          <a:effectLst/>
                          <a:latin typeface="+mn-lt"/>
                        </a:rPr>
                        <a:t>RBC</a:t>
                      </a:r>
                      <a:endParaRPr lang="en-US" sz="1600">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6</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effectLst/>
                          <a:latin typeface="+mn-lt"/>
                        </a:rPr>
                        <a:t>7.78 </a:t>
                      </a:r>
                      <a:endParaRPr lang="en-US" sz="1600" dirty="0">
                        <a:solidFill>
                          <a:srgbClr val="0070C0"/>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r>
                        <a:rPr lang="en-US" sz="1600" dirty="0">
                          <a:latin typeface="+mn-lt"/>
                        </a:rPr>
                        <a:t>L</a:t>
                      </a:r>
                    </a:p>
                  </a:txBody>
                  <a:tcPr marL="9525" marR="9525" marT="1270" marB="0" anchor="ctr"/>
                </a:tc>
                <a:tc>
                  <a:txBody>
                    <a:bodyPr/>
                    <a:lstStyle/>
                    <a:p>
                      <a:pPr marL="0" marR="0" algn="ctr">
                        <a:lnSpc>
                          <a:spcPct val="115000"/>
                        </a:lnSpc>
                        <a:spcBef>
                          <a:spcPts val="0"/>
                        </a:spcBef>
                        <a:spcAft>
                          <a:spcPts val="0"/>
                        </a:spcAft>
                      </a:pPr>
                      <a:r>
                        <a:rPr lang="en-US" sz="1600" dirty="0">
                          <a:effectLst/>
                          <a:latin typeface="+mn-lt"/>
                        </a:rPr>
                        <a:t>5.7 – 8.01</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572876038"/>
                  </a:ext>
                </a:extLst>
              </a:tr>
              <a:tr h="260410">
                <a:tc>
                  <a:txBody>
                    <a:bodyPr/>
                    <a:lstStyle/>
                    <a:p>
                      <a:pPr marL="0" marR="0" algn="ctr">
                        <a:lnSpc>
                          <a:spcPct val="115000"/>
                        </a:lnSpc>
                        <a:spcBef>
                          <a:spcPts val="0"/>
                        </a:spcBef>
                        <a:spcAft>
                          <a:spcPts val="0"/>
                        </a:spcAft>
                      </a:pPr>
                      <a:r>
                        <a:rPr lang="en-US" sz="1600">
                          <a:effectLst/>
                          <a:latin typeface="+mn-lt"/>
                        </a:rPr>
                        <a:t>HGB</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latin typeface="+mn-lt"/>
                        </a:rPr>
                        <a:t>g/dL</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13.1 </a:t>
                      </a:r>
                      <a:endParaRPr lang="en-US" sz="1600" dirty="0">
                        <a:solidFill>
                          <a:schemeClr val="accent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latin typeface="+mn-lt"/>
                        </a:rPr>
                        <a:t>L</a:t>
                      </a: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13.8 – 20.3</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4292235631"/>
                  </a:ext>
                </a:extLst>
              </a:tr>
              <a:tr h="260410">
                <a:tc>
                  <a:txBody>
                    <a:bodyPr/>
                    <a:lstStyle/>
                    <a:p>
                      <a:pPr marL="0" marR="0" algn="ctr">
                        <a:lnSpc>
                          <a:spcPct val="115000"/>
                        </a:lnSpc>
                        <a:spcBef>
                          <a:spcPts val="0"/>
                        </a:spcBef>
                        <a:spcAft>
                          <a:spcPts val="0"/>
                        </a:spcAft>
                      </a:pPr>
                      <a:r>
                        <a:rPr lang="en-US" sz="1600">
                          <a:effectLst/>
                          <a:latin typeface="+mn-lt"/>
                        </a:rPr>
                        <a:t>HCT</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latin typeface="+mn-lt"/>
                        </a:rPr>
                        <a:t>%</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35.6 </a:t>
                      </a:r>
                      <a:endParaRPr lang="en-US" sz="1600" dirty="0">
                        <a:solidFill>
                          <a:srgbClr val="0070C0"/>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latin typeface="+mn-lt"/>
                        </a:rPr>
                        <a:t>L</a:t>
                      </a: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39.2 – 55.9</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1323369946"/>
                  </a:ext>
                </a:extLst>
              </a:tr>
              <a:tr h="260410">
                <a:tc>
                  <a:txBody>
                    <a:bodyPr/>
                    <a:lstStyle/>
                    <a:p>
                      <a:pPr marL="0" marR="0" algn="ctr">
                        <a:lnSpc>
                          <a:spcPct val="115000"/>
                        </a:lnSpc>
                        <a:spcBef>
                          <a:spcPts val="0"/>
                        </a:spcBef>
                        <a:spcAft>
                          <a:spcPts val="0"/>
                        </a:spcAft>
                      </a:pPr>
                      <a:r>
                        <a:rPr lang="en-US" sz="1600">
                          <a:effectLst/>
                          <a:latin typeface="+mn-lt"/>
                        </a:rPr>
                        <a:t>MCV</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latin typeface="+mn-lt"/>
                        </a:rPr>
                        <a:t>fL</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74.2</a:t>
                      </a:r>
                      <a:endParaRPr lang="en-US" sz="1600" dirty="0">
                        <a:solidFill>
                          <a:srgbClr val="FF0000"/>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endParaRPr lang="en-US" sz="1600" dirty="0">
                        <a:latin typeface="+mn-lt"/>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64 – 75.2</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3678523973"/>
                  </a:ext>
                </a:extLst>
              </a:tr>
              <a:tr h="260410">
                <a:tc>
                  <a:txBody>
                    <a:bodyPr/>
                    <a:lstStyle/>
                    <a:p>
                      <a:pPr marL="0" marR="0" algn="ctr">
                        <a:lnSpc>
                          <a:spcPct val="115000"/>
                        </a:lnSpc>
                        <a:spcBef>
                          <a:spcPts val="0"/>
                        </a:spcBef>
                        <a:spcAft>
                          <a:spcPts val="0"/>
                        </a:spcAft>
                      </a:pPr>
                      <a:r>
                        <a:rPr lang="en-US" sz="1600">
                          <a:effectLst/>
                          <a:latin typeface="+mn-lt"/>
                        </a:rPr>
                        <a:t>MCH</a:t>
                      </a:r>
                      <a:endParaRPr lang="en-US" sz="1600">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a:effectLst/>
                          <a:latin typeface="+mn-lt"/>
                        </a:rPr>
                        <a:t>pg</a:t>
                      </a:r>
                      <a:endParaRPr lang="en-US" sz="1600">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effectLst/>
                          <a:latin typeface="+mn-lt"/>
                        </a:rPr>
                        <a:t>22.9</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endParaRPr lang="en-US" sz="1600" dirty="0">
                        <a:latin typeface="+mn-lt"/>
                      </a:endParaRPr>
                    </a:p>
                  </a:txBody>
                  <a:tcPr marL="9525" marR="9525" marT="1270" marB="0" anchor="ctr"/>
                </a:tc>
                <a:tc>
                  <a:txBody>
                    <a:bodyPr/>
                    <a:lstStyle/>
                    <a:p>
                      <a:pPr marL="0" marR="0" algn="ctr">
                        <a:lnSpc>
                          <a:spcPct val="115000"/>
                        </a:lnSpc>
                        <a:spcBef>
                          <a:spcPts val="0"/>
                        </a:spcBef>
                        <a:spcAft>
                          <a:spcPts val="0"/>
                        </a:spcAft>
                      </a:pPr>
                      <a:r>
                        <a:rPr lang="en-US" sz="1600" dirty="0">
                          <a:effectLst/>
                          <a:latin typeface="+mn-lt"/>
                        </a:rPr>
                        <a:t>22.7 – 26.8</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1052062291"/>
                  </a:ext>
                </a:extLst>
              </a:tr>
              <a:tr h="260410">
                <a:tc>
                  <a:txBody>
                    <a:bodyPr/>
                    <a:lstStyle/>
                    <a:p>
                      <a:pPr marL="0" marR="0" algn="ctr">
                        <a:lnSpc>
                          <a:spcPct val="115000"/>
                        </a:lnSpc>
                        <a:spcBef>
                          <a:spcPts val="0"/>
                        </a:spcBef>
                        <a:spcAft>
                          <a:spcPts val="0"/>
                        </a:spcAft>
                      </a:pPr>
                      <a:r>
                        <a:rPr lang="en-US" sz="1600">
                          <a:effectLst/>
                          <a:latin typeface="+mn-lt"/>
                        </a:rPr>
                        <a:t>MCHC</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latin typeface="+mn-lt"/>
                        </a:rPr>
                        <a:t>g/dL</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33.8 </a:t>
                      </a:r>
                      <a:endParaRPr lang="en-US" sz="1600" dirty="0">
                        <a:solidFill>
                          <a:schemeClr val="accent1"/>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sz="1600" dirty="0">
                          <a:latin typeface="+mn-lt"/>
                        </a:rPr>
                        <a:t>L</a:t>
                      </a: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34.5 – 36.6</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4205775676"/>
                  </a:ext>
                </a:extLst>
              </a:tr>
              <a:tr h="260410">
                <a:tc>
                  <a:txBody>
                    <a:bodyPr/>
                    <a:lstStyle/>
                    <a:p>
                      <a:pPr marL="0" marR="0" algn="ctr">
                        <a:lnSpc>
                          <a:spcPct val="115000"/>
                        </a:lnSpc>
                        <a:spcBef>
                          <a:spcPts val="0"/>
                        </a:spcBef>
                        <a:spcAft>
                          <a:spcPts val="0"/>
                        </a:spcAft>
                      </a:pPr>
                      <a:r>
                        <a:rPr lang="en-US" sz="1600">
                          <a:effectLst/>
                          <a:latin typeface="+mn-lt"/>
                        </a:rPr>
                        <a:t>RDW</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latin typeface="+mn-lt"/>
                        </a:rPr>
                        <a:t>%</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13.3 </a:t>
                      </a:r>
                      <a:endParaRPr lang="en-US" sz="1600" dirty="0">
                        <a:solidFill>
                          <a:srgbClr val="FF0000"/>
                        </a:solidFill>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endParaRPr lang="en-US" sz="1600">
                        <a:latin typeface="+mn-lt"/>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11.3 – 13.5</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2657204140"/>
                  </a:ext>
                </a:extLst>
              </a:tr>
              <a:tr h="260410">
                <a:tc>
                  <a:txBody>
                    <a:bodyPr/>
                    <a:lstStyle/>
                    <a:p>
                      <a:pPr marL="0" marR="0" algn="ctr">
                        <a:lnSpc>
                          <a:spcPct val="115000"/>
                        </a:lnSpc>
                        <a:spcBef>
                          <a:spcPts val="0"/>
                        </a:spcBef>
                        <a:spcAft>
                          <a:spcPts val="0"/>
                        </a:spcAft>
                      </a:pPr>
                      <a:r>
                        <a:rPr lang="en-US" sz="1600">
                          <a:effectLst/>
                          <a:latin typeface="+mn-lt"/>
                        </a:rPr>
                        <a:t>PLATELET</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3</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ea typeface="Times New Roman" panose="02020603050405020304" pitchFamily="18" charset="0"/>
                          <a:cs typeface="Times New Roman" panose="02020603050405020304" pitchFamily="18" charset="0"/>
                        </a:rPr>
                        <a:t>453</a:t>
                      </a:r>
                    </a:p>
                  </a:txBody>
                  <a:tcPr marL="9525" marR="9525" marT="1905" marB="0" anchor="ctr"/>
                </a:tc>
                <a:tc>
                  <a:txBody>
                    <a:bodyPr/>
                    <a:lstStyle/>
                    <a:p>
                      <a:pPr algn="ctr"/>
                      <a:endParaRPr lang="en-US" sz="1600">
                        <a:latin typeface="+mn-lt"/>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190 – 468</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2277923582"/>
                  </a:ext>
                </a:extLst>
              </a:tr>
              <a:tr h="260410">
                <a:tc>
                  <a:txBody>
                    <a:bodyPr/>
                    <a:lstStyle/>
                    <a:p>
                      <a:pPr marL="0" marR="0" algn="ctr">
                        <a:lnSpc>
                          <a:spcPct val="115000"/>
                        </a:lnSpc>
                        <a:spcBef>
                          <a:spcPts val="0"/>
                        </a:spcBef>
                        <a:spcAft>
                          <a:spcPts val="0"/>
                        </a:spcAft>
                      </a:pPr>
                      <a:r>
                        <a:rPr lang="en-US" sz="1600">
                          <a:effectLst/>
                          <a:latin typeface="+mn-lt"/>
                        </a:rPr>
                        <a:t>MPV</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latin typeface="+mn-lt"/>
                        </a:rPr>
                        <a:t>fL</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10.3</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endParaRPr lang="en-US" sz="1600">
                        <a:latin typeface="+mn-lt"/>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rPr>
                        <a:t>7.9 – 13.8</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2521187677"/>
                  </a:ext>
                </a:extLst>
              </a:tr>
              <a:tr h="260410">
                <a:tc>
                  <a:txBody>
                    <a:bodyPr/>
                    <a:lstStyle/>
                    <a:p>
                      <a:pPr marL="0" marR="0" algn="ctr">
                        <a:lnSpc>
                          <a:spcPct val="115000"/>
                        </a:lnSpc>
                        <a:spcBef>
                          <a:spcPts val="0"/>
                        </a:spcBef>
                        <a:spcAft>
                          <a:spcPts val="0"/>
                        </a:spcAft>
                      </a:pPr>
                      <a:r>
                        <a:rPr lang="en-US" sz="1600">
                          <a:effectLst/>
                          <a:latin typeface="+mn-lt"/>
                        </a:rPr>
                        <a:t>PLASMA PROTEIN</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latin typeface="+mn-lt"/>
                        </a:rPr>
                        <a:t>g/dL</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rPr>
                        <a:t>6.8</a:t>
                      </a:r>
                      <a:endParaRPr lang="en-US" sz="1600" dirty="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endParaRPr lang="en-US" sz="1600">
                        <a:latin typeface="+mn-lt"/>
                      </a:endParaRP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rPr>
                        <a:t>6.1 – 7.5</a:t>
                      </a:r>
                      <a:endParaRPr lang="en-US" sz="1600" dirty="0">
                        <a:effectLst/>
                        <a:latin typeface="+mn-lt"/>
                        <a:ea typeface="Times New Roman" panose="02020603050405020304" pitchFamily="18" charset="0"/>
                        <a:cs typeface="Times New Roman" panose="02020603050405020304" pitchFamily="18" charset="0"/>
                      </a:endParaRPr>
                    </a:p>
                  </a:txBody>
                  <a:tcPr marL="9525" marR="9525" marT="2540" marB="0" anchor="ctr"/>
                </a:tc>
                <a:extLst>
                  <a:ext uri="{0D108BD9-81ED-4DB2-BD59-A6C34878D82A}">
                    <a16:rowId xmlns:a16="http://schemas.microsoft.com/office/drawing/2014/main" val="2591280395"/>
                  </a:ext>
                </a:extLst>
              </a:tr>
              <a:tr h="260410">
                <a:tc>
                  <a:txBody>
                    <a:bodyPr/>
                    <a:lstStyle/>
                    <a:p>
                      <a:pPr marL="0" marR="0" algn="ctr">
                        <a:lnSpc>
                          <a:spcPct val="115000"/>
                        </a:lnSpc>
                        <a:spcBef>
                          <a:spcPts val="0"/>
                        </a:spcBef>
                        <a:spcAft>
                          <a:spcPts val="0"/>
                        </a:spcAft>
                      </a:pPr>
                      <a:r>
                        <a:rPr lang="en-US" sz="1600">
                          <a:effectLst/>
                          <a:latin typeface="+mn-lt"/>
                        </a:rPr>
                        <a:t>nRBC</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rPr>
                        <a:t>/100 WBC</a:t>
                      </a:r>
                      <a:endParaRPr lang="en-US" sz="1600" dirty="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rPr>
                        <a:t>8 </a:t>
                      </a:r>
                      <a:endParaRPr lang="en-US" sz="1600" dirty="0">
                        <a:solidFill>
                          <a:srgbClr val="FF0000"/>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r>
                        <a:rPr lang="en-US" sz="1600" dirty="0">
                          <a:latin typeface="+mn-lt"/>
                        </a:rPr>
                        <a:t>H</a:t>
                      </a:r>
                    </a:p>
                  </a:txBody>
                  <a:tcPr marL="9525" marR="9525" marT="9525" marB="0" anchor="ctr"/>
                </a:tc>
                <a:tc>
                  <a:txBody>
                    <a:bodyPr/>
                    <a:lstStyle/>
                    <a:p>
                      <a:pPr marL="0" marR="0" algn="ctr">
                        <a:lnSpc>
                          <a:spcPct val="115000"/>
                        </a:lnSpc>
                        <a:spcBef>
                          <a:spcPts val="0"/>
                        </a:spcBef>
                        <a:spcAft>
                          <a:spcPts val="0"/>
                        </a:spcAft>
                      </a:pPr>
                      <a:r>
                        <a:rPr lang="en-US" sz="1600" dirty="0">
                          <a:effectLst/>
                          <a:latin typeface="+mn-lt"/>
                        </a:rPr>
                        <a:t>0-5</a:t>
                      </a:r>
                      <a:endParaRPr lang="en-US" sz="1600" dirty="0">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3794579128"/>
                  </a:ext>
                </a:extLst>
              </a:tr>
              <a:tr h="384015">
                <a:tc>
                  <a:txBody>
                    <a:bodyPr/>
                    <a:lstStyle/>
                    <a:p>
                      <a:pPr marL="0" marR="0" algn="ctr">
                        <a:lnSpc>
                          <a:spcPct val="115000"/>
                        </a:lnSpc>
                        <a:spcBef>
                          <a:spcPts val="0"/>
                        </a:spcBef>
                        <a:spcAft>
                          <a:spcPts val="0"/>
                        </a:spcAft>
                      </a:pPr>
                      <a:r>
                        <a:rPr lang="en-US" sz="1600">
                          <a:effectLst/>
                          <a:latin typeface="+mn-lt"/>
                        </a:rPr>
                        <a:t>Segmented neutrophils</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3</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rPr>
                        <a:t>19.570 </a:t>
                      </a:r>
                      <a:endParaRPr lang="en-US" sz="1600" dirty="0">
                        <a:solidFill>
                          <a:srgbClr val="FF0000"/>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r>
                        <a:rPr lang="en-US" sz="1600" dirty="0">
                          <a:latin typeface="+mn-lt"/>
                        </a:rPr>
                        <a:t>H</a:t>
                      </a:r>
                    </a:p>
                  </a:txBody>
                  <a:tcPr marL="9525" marR="9525" marT="9525" marB="0" anchor="ctr"/>
                </a:tc>
                <a:tc>
                  <a:txBody>
                    <a:bodyPr/>
                    <a:lstStyle/>
                    <a:p>
                      <a:pPr marL="0" marR="0" algn="ctr">
                        <a:lnSpc>
                          <a:spcPct val="115000"/>
                        </a:lnSpc>
                        <a:spcBef>
                          <a:spcPts val="0"/>
                        </a:spcBef>
                        <a:spcAft>
                          <a:spcPts val="0"/>
                        </a:spcAft>
                      </a:pPr>
                      <a:r>
                        <a:rPr lang="en-US" sz="1600" dirty="0">
                          <a:effectLst/>
                          <a:latin typeface="+mn-lt"/>
                        </a:rPr>
                        <a:t>2.841 – 9.112 </a:t>
                      </a:r>
                      <a:endParaRPr lang="en-US" sz="1600" dirty="0">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926903331"/>
                  </a:ext>
                </a:extLst>
              </a:tr>
              <a:tr h="260410">
                <a:tc>
                  <a:txBody>
                    <a:bodyPr/>
                    <a:lstStyle/>
                    <a:p>
                      <a:pPr marL="0" marR="0" algn="ctr">
                        <a:lnSpc>
                          <a:spcPct val="115000"/>
                        </a:lnSpc>
                        <a:spcBef>
                          <a:spcPts val="0"/>
                        </a:spcBef>
                        <a:spcAft>
                          <a:spcPts val="0"/>
                        </a:spcAft>
                      </a:pPr>
                      <a:r>
                        <a:rPr lang="en-US" sz="1600">
                          <a:effectLst/>
                          <a:latin typeface="+mn-lt"/>
                        </a:rPr>
                        <a:t>Band neutrophils</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3</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rPr>
                        <a:t>1.394 </a:t>
                      </a:r>
                      <a:endParaRPr lang="en-US" sz="1600" dirty="0">
                        <a:solidFill>
                          <a:srgbClr val="FF0000"/>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r>
                        <a:rPr lang="en-US" sz="1600" dirty="0">
                          <a:latin typeface="+mn-lt"/>
                        </a:rPr>
                        <a:t>H</a:t>
                      </a:r>
                    </a:p>
                  </a:txBody>
                  <a:tcPr marL="9525" marR="9525" marT="9525" marB="0" anchor="ctr"/>
                </a:tc>
                <a:tc>
                  <a:txBody>
                    <a:bodyPr/>
                    <a:lstStyle/>
                    <a:p>
                      <a:pPr marL="0" marR="0" algn="ctr">
                        <a:lnSpc>
                          <a:spcPct val="115000"/>
                        </a:lnSpc>
                        <a:spcBef>
                          <a:spcPts val="0"/>
                        </a:spcBef>
                        <a:spcAft>
                          <a:spcPts val="0"/>
                        </a:spcAft>
                      </a:pPr>
                      <a:r>
                        <a:rPr lang="en-US" sz="1600" dirty="0">
                          <a:effectLst/>
                          <a:latin typeface="+mn-lt"/>
                        </a:rPr>
                        <a:t>0</a:t>
                      </a:r>
                      <a:endParaRPr lang="en-US" sz="1600" dirty="0">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948179564"/>
                  </a:ext>
                </a:extLst>
              </a:tr>
              <a:tr h="260410">
                <a:tc>
                  <a:txBody>
                    <a:bodyPr/>
                    <a:lstStyle/>
                    <a:p>
                      <a:pPr marL="0" marR="0" algn="ctr">
                        <a:lnSpc>
                          <a:spcPct val="115000"/>
                        </a:lnSpc>
                        <a:spcBef>
                          <a:spcPts val="0"/>
                        </a:spcBef>
                        <a:spcAft>
                          <a:spcPts val="0"/>
                        </a:spcAft>
                      </a:pPr>
                      <a:r>
                        <a:rPr lang="en-US" sz="1600">
                          <a:effectLst/>
                          <a:latin typeface="+mn-lt"/>
                        </a:rPr>
                        <a:t>Lymphocytes </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3</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tc>
                <a:tc>
                  <a:txBody>
                    <a:bodyPr/>
                    <a:lstStyle/>
                    <a:p>
                      <a:pPr marL="0" marR="0" algn="ctr">
                        <a:lnSpc>
                          <a:spcPct val="115000"/>
                        </a:lnSpc>
                        <a:spcBef>
                          <a:spcPts val="0"/>
                        </a:spcBef>
                        <a:spcAft>
                          <a:spcPts val="0"/>
                        </a:spcAft>
                      </a:pPr>
                      <a:r>
                        <a:rPr lang="en-US" sz="1600" dirty="0">
                          <a:effectLst/>
                          <a:latin typeface="+mn-lt"/>
                        </a:rPr>
                        <a:t>3.183</a:t>
                      </a:r>
                      <a:endParaRPr lang="en-US" sz="1600" dirty="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endParaRPr lang="en-US" sz="1600" dirty="0">
                        <a:latin typeface="+mn-lt"/>
                      </a:endParaRPr>
                    </a:p>
                  </a:txBody>
                  <a:tcPr marL="9525" marR="9525" marT="9525" marB="0" anchor="ctr"/>
                </a:tc>
                <a:tc>
                  <a:txBody>
                    <a:bodyPr/>
                    <a:lstStyle/>
                    <a:p>
                      <a:pPr marL="0" marR="0" algn="ctr">
                        <a:lnSpc>
                          <a:spcPct val="115000"/>
                        </a:lnSpc>
                        <a:spcBef>
                          <a:spcPts val="0"/>
                        </a:spcBef>
                        <a:spcAft>
                          <a:spcPts val="0"/>
                        </a:spcAft>
                      </a:pPr>
                      <a:r>
                        <a:rPr lang="en-US" sz="1600" dirty="0">
                          <a:effectLst/>
                          <a:latin typeface="+mn-lt"/>
                        </a:rPr>
                        <a:t>0.594 – 3.305</a:t>
                      </a:r>
                      <a:endParaRPr lang="en-US" sz="1600" dirty="0">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805382768"/>
                  </a:ext>
                </a:extLst>
              </a:tr>
              <a:tr h="260410">
                <a:tc>
                  <a:txBody>
                    <a:bodyPr/>
                    <a:lstStyle/>
                    <a:p>
                      <a:pPr marL="0" marR="0" algn="ctr">
                        <a:lnSpc>
                          <a:spcPct val="115000"/>
                        </a:lnSpc>
                        <a:spcBef>
                          <a:spcPts val="0"/>
                        </a:spcBef>
                        <a:spcAft>
                          <a:spcPts val="0"/>
                        </a:spcAft>
                      </a:pPr>
                      <a:r>
                        <a:rPr lang="en-US" sz="1600">
                          <a:effectLst/>
                          <a:latin typeface="+mn-lt"/>
                        </a:rPr>
                        <a:t>Monocytes </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3</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tc>
                <a:tc>
                  <a:txBody>
                    <a:bodyPr/>
                    <a:lstStyle/>
                    <a:p>
                      <a:pPr marL="0" marR="0" algn="ctr">
                        <a:lnSpc>
                          <a:spcPct val="115000"/>
                        </a:lnSpc>
                        <a:spcBef>
                          <a:spcPts val="0"/>
                        </a:spcBef>
                        <a:spcAft>
                          <a:spcPts val="0"/>
                        </a:spcAft>
                      </a:pPr>
                      <a:r>
                        <a:rPr lang="en-US" sz="1600" dirty="0">
                          <a:effectLst/>
                          <a:latin typeface="+mn-lt"/>
                        </a:rPr>
                        <a:t>3.462 </a:t>
                      </a:r>
                      <a:endParaRPr lang="en-US" sz="1600" dirty="0">
                        <a:solidFill>
                          <a:srgbClr val="FF0000"/>
                        </a:solidFill>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r>
                        <a:rPr lang="en-US" sz="1600" dirty="0">
                          <a:latin typeface="+mn-lt"/>
                        </a:rPr>
                        <a:t>H</a:t>
                      </a:r>
                    </a:p>
                  </a:txBody>
                  <a:tcPr marL="9525" marR="9525" marT="9525" marB="0" anchor="ctr"/>
                </a:tc>
                <a:tc>
                  <a:txBody>
                    <a:bodyPr/>
                    <a:lstStyle/>
                    <a:p>
                      <a:pPr marL="0" marR="0" algn="ctr">
                        <a:lnSpc>
                          <a:spcPct val="115000"/>
                        </a:lnSpc>
                        <a:spcBef>
                          <a:spcPts val="0"/>
                        </a:spcBef>
                        <a:spcAft>
                          <a:spcPts val="0"/>
                        </a:spcAft>
                      </a:pPr>
                      <a:r>
                        <a:rPr lang="en-US" sz="1600" dirty="0">
                          <a:effectLst/>
                          <a:latin typeface="+mn-lt"/>
                        </a:rPr>
                        <a:t>0.075 – 0.85 </a:t>
                      </a:r>
                      <a:endParaRPr lang="en-US" sz="1600" dirty="0">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193737427"/>
                  </a:ext>
                </a:extLst>
              </a:tr>
              <a:tr h="260410">
                <a:tc>
                  <a:txBody>
                    <a:bodyPr/>
                    <a:lstStyle/>
                    <a:p>
                      <a:pPr marL="0" marR="0" algn="ctr">
                        <a:lnSpc>
                          <a:spcPct val="115000"/>
                        </a:lnSpc>
                        <a:spcBef>
                          <a:spcPts val="0"/>
                        </a:spcBef>
                        <a:spcAft>
                          <a:spcPts val="0"/>
                        </a:spcAft>
                      </a:pPr>
                      <a:r>
                        <a:rPr lang="en-US" sz="1600">
                          <a:effectLst/>
                          <a:latin typeface="+mn-lt"/>
                        </a:rPr>
                        <a:t>Eosinophils </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rPr>
                        <a:t>X 10</a:t>
                      </a:r>
                      <a:r>
                        <a:rPr lang="en-US" sz="1600" baseline="30000" dirty="0">
                          <a:effectLst/>
                          <a:latin typeface="+mn-lt"/>
                        </a:rPr>
                        <a:t>3</a:t>
                      </a:r>
                      <a:r>
                        <a:rPr lang="en-US" sz="1600" dirty="0">
                          <a:effectLst/>
                          <a:latin typeface="+mn-lt"/>
                        </a:rPr>
                        <a:t>/µL</a:t>
                      </a:r>
                      <a:endParaRPr lang="en-US" sz="1600" dirty="0">
                        <a:effectLst/>
                        <a:latin typeface="+mn-lt"/>
                        <a:ea typeface="Times New Roman" panose="02020603050405020304" pitchFamily="18" charset="0"/>
                        <a:cs typeface="Times New Roman" panose="02020603050405020304" pitchFamily="18" charset="0"/>
                      </a:endParaRPr>
                    </a:p>
                  </a:txBody>
                  <a:tcPr marL="9525" marR="9525" marT="2540" marB="0"/>
                </a:tc>
                <a:tc>
                  <a:txBody>
                    <a:bodyPr/>
                    <a:lstStyle/>
                    <a:p>
                      <a:pPr marL="0" marR="0" algn="ctr">
                        <a:lnSpc>
                          <a:spcPct val="115000"/>
                        </a:lnSpc>
                        <a:spcBef>
                          <a:spcPts val="0"/>
                        </a:spcBef>
                        <a:spcAft>
                          <a:spcPts val="0"/>
                        </a:spcAft>
                      </a:pPr>
                      <a:r>
                        <a:rPr lang="en-US" sz="1600" dirty="0">
                          <a:effectLst/>
                          <a:latin typeface="+mn-lt"/>
                        </a:rPr>
                        <a:t>0.278</a:t>
                      </a:r>
                      <a:endParaRPr lang="en-US" sz="1600" dirty="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endParaRPr lang="en-US" sz="1600" dirty="0">
                        <a:latin typeface="+mn-lt"/>
                      </a:endParaRPr>
                    </a:p>
                  </a:txBody>
                  <a:tcPr marL="9525" marR="9525" marT="9525" marB="0" anchor="ctr"/>
                </a:tc>
                <a:tc>
                  <a:txBody>
                    <a:bodyPr/>
                    <a:lstStyle/>
                    <a:p>
                      <a:pPr marL="0" marR="0" algn="ctr">
                        <a:lnSpc>
                          <a:spcPct val="115000"/>
                        </a:lnSpc>
                        <a:spcBef>
                          <a:spcPts val="0"/>
                        </a:spcBef>
                        <a:spcAft>
                          <a:spcPts val="0"/>
                        </a:spcAft>
                      </a:pPr>
                      <a:r>
                        <a:rPr lang="en-US" sz="1600" dirty="0">
                          <a:effectLst/>
                          <a:latin typeface="+mn-lt"/>
                        </a:rPr>
                        <a:t>0.03 – 1.264 </a:t>
                      </a:r>
                      <a:endParaRPr lang="en-US" sz="1600" dirty="0">
                        <a:effectLst/>
                        <a:latin typeface="+mn-lt"/>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228464557"/>
                  </a:ext>
                </a:extLst>
              </a:tr>
              <a:tr h="384015">
                <a:tc gridSpan="5">
                  <a:txBody>
                    <a:bodyPr/>
                    <a:lstStyle/>
                    <a:p>
                      <a:pPr marL="0" marR="0" algn="ctr">
                        <a:lnSpc>
                          <a:spcPct val="115000"/>
                        </a:lnSpc>
                        <a:spcBef>
                          <a:spcPts val="0"/>
                        </a:spcBef>
                        <a:spcAft>
                          <a:spcPts val="0"/>
                        </a:spcAft>
                      </a:pPr>
                      <a:r>
                        <a:rPr lang="en-US" sz="1600" dirty="0">
                          <a:effectLst/>
                          <a:latin typeface="+mn-lt"/>
                        </a:rPr>
                        <a:t>Comments: WBC count corrected for </a:t>
                      </a:r>
                      <a:r>
                        <a:rPr lang="en-US" sz="1600" dirty="0" err="1">
                          <a:effectLst/>
                          <a:latin typeface="+mn-lt"/>
                        </a:rPr>
                        <a:t>nRBCs</a:t>
                      </a:r>
                      <a:r>
                        <a:rPr lang="en-US" sz="1600" dirty="0">
                          <a:effectLst/>
                          <a:latin typeface="+mn-lt"/>
                        </a:rPr>
                        <a:t>. Few Howell-Jolly bodies. Moderate icterus.</a:t>
                      </a:r>
                      <a:endParaRPr lang="en-US" sz="1600" dirty="0">
                        <a:effectLst/>
                        <a:latin typeface="+mn-lt"/>
                        <a:ea typeface="Times New Roman" panose="02020603050405020304" pitchFamily="18" charset="0"/>
                        <a:cs typeface="Times New Roman" panose="02020603050405020304" pitchFamily="18" charset="0"/>
                      </a:endParaRPr>
                    </a:p>
                  </a:txBody>
                  <a:tcPr marL="9525" marR="9525" marT="254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21516619"/>
                  </a:ext>
                </a:extLst>
              </a:tr>
            </a:tbl>
          </a:graphicData>
        </a:graphic>
      </p:graphicFrame>
    </p:spTree>
    <p:extLst>
      <p:ext uri="{BB962C8B-B14F-4D97-AF65-F5344CB8AC3E}">
        <p14:creationId xmlns:p14="http://schemas.microsoft.com/office/powerpoint/2010/main" val="392953586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5F201-D9D6-4AD5-9827-839463F3BDBB}"/>
              </a:ext>
            </a:extLst>
          </p:cNvPr>
          <p:cNvSpPr>
            <a:spLocks noGrp="1"/>
          </p:cNvSpPr>
          <p:nvPr>
            <p:ph type="title"/>
          </p:nvPr>
        </p:nvSpPr>
        <p:spPr>
          <a:xfrm>
            <a:off x="838200" y="365125"/>
            <a:ext cx="10704968" cy="1325563"/>
          </a:xfrm>
        </p:spPr>
        <p:txBody>
          <a:bodyPr>
            <a:normAutofit/>
          </a:bodyPr>
          <a:lstStyle/>
          <a:p>
            <a:r>
              <a:rPr lang="en-US" sz="3200" dirty="0"/>
              <a:t>Molly blood smear image</a:t>
            </a:r>
          </a:p>
        </p:txBody>
      </p:sp>
      <p:pic>
        <p:nvPicPr>
          <p:cNvPr id="7" name="Content Placeholder 6" descr="This is a blood smear from a dog with decreased RBC mass and organisms adhered to the periphery of the RBCs.">
            <a:extLst>
              <a:ext uri="{FF2B5EF4-FFF2-40B4-BE49-F238E27FC236}">
                <a16:creationId xmlns:a16="http://schemas.microsoft.com/office/drawing/2014/main" id="{BF4595DB-5DB6-5289-3641-0450657ECA41}"/>
              </a:ext>
            </a:extLst>
          </p:cNvPr>
          <p:cNvPicPr>
            <a:picLocks noGrp="1" noChangeAspect="1"/>
          </p:cNvPicPr>
          <p:nvPr>
            <p:ph idx="1"/>
          </p:nvPr>
        </p:nvPicPr>
        <p:blipFill rotWithShape="1">
          <a:blip r:embed="rId3" cstate="hqprint">
            <a:extLst>
              <a:ext uri="{28A0092B-C50C-407E-A947-70E740481C1C}">
                <a14:useLocalDpi xmlns:a14="http://schemas.microsoft.com/office/drawing/2010/main"/>
              </a:ext>
            </a:extLst>
          </a:blip>
          <a:srcRect/>
          <a:stretch/>
        </p:blipFill>
        <p:spPr>
          <a:xfrm>
            <a:off x="1964601" y="1539089"/>
            <a:ext cx="8039478" cy="4860818"/>
          </a:xfrm>
        </p:spPr>
      </p:pic>
    </p:spTree>
    <p:extLst>
      <p:ext uri="{BB962C8B-B14F-4D97-AF65-F5344CB8AC3E}">
        <p14:creationId xmlns:p14="http://schemas.microsoft.com/office/powerpoint/2010/main" val="80803748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This is a blood smear from a camelid with a similar intraerythrocytic organism to the patient being discussed.">
            <a:extLst>
              <a:ext uri="{FF2B5EF4-FFF2-40B4-BE49-F238E27FC236}">
                <a16:creationId xmlns:a16="http://schemas.microsoft.com/office/drawing/2014/main" id="{441487BD-3D08-A663-B319-DC8C3D49D407}"/>
              </a:ext>
            </a:extLst>
          </p:cNvPr>
          <p:cNvSpPr>
            <a:spLocks noGrp="1"/>
          </p:cNvSpPr>
          <p:nvPr>
            <p:ph type="title"/>
          </p:nvPr>
        </p:nvSpPr>
        <p:spPr/>
        <p:txBody>
          <a:bodyPr>
            <a:normAutofit/>
          </a:bodyPr>
          <a:lstStyle/>
          <a:p>
            <a:r>
              <a:rPr lang="en-US" sz="3200" dirty="0"/>
              <a:t>Molly blood smear image for comparison</a:t>
            </a:r>
          </a:p>
        </p:txBody>
      </p:sp>
      <p:pic>
        <p:nvPicPr>
          <p:cNvPr id="5" name="Content Placeholder 4" descr="This is a blood smear from a camelid with a similar RBC parasite to that being discussed in the patient.">
            <a:extLst>
              <a:ext uri="{FF2B5EF4-FFF2-40B4-BE49-F238E27FC236}">
                <a16:creationId xmlns:a16="http://schemas.microsoft.com/office/drawing/2014/main" id="{CF2A2ADA-985B-A6CD-B7F3-7D69EEC98F30}"/>
              </a:ext>
            </a:extLst>
          </p:cNvPr>
          <p:cNvPicPr>
            <a:picLocks noGrp="1" noChangeAspect="1"/>
          </p:cNvPicPr>
          <p:nvPr>
            <p:ph idx="1"/>
          </p:nvPr>
        </p:nvPicPr>
        <p:blipFill rotWithShape="1">
          <a:blip r:embed="rId3" cstate="hqprint">
            <a:extLst>
              <a:ext uri="{28A0092B-C50C-407E-A947-70E740481C1C}">
                <a14:useLocalDpi xmlns:a14="http://schemas.microsoft.com/office/drawing/2010/main"/>
              </a:ext>
            </a:extLst>
          </a:blip>
          <a:srcRect/>
          <a:stretch/>
        </p:blipFill>
        <p:spPr>
          <a:xfrm>
            <a:off x="1916470" y="1419084"/>
            <a:ext cx="8214357" cy="4961876"/>
          </a:xfrm>
        </p:spPr>
      </p:pic>
      <p:pic>
        <p:nvPicPr>
          <p:cNvPr id="4" name="Graphic 3" descr="Arrow Horizontal U turn">
            <a:hlinkClick r:id="rId4" action="ppaction://hlinksldjump"/>
            <a:extLst>
              <a:ext uri="{FF2B5EF4-FFF2-40B4-BE49-F238E27FC236}">
                <a16:creationId xmlns:a16="http://schemas.microsoft.com/office/drawing/2014/main" id="{8BD5C6A0-9F40-4609-AD0B-7EBEADD8D08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256294064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AC1AF-1400-4BA7-AB8C-4BD17CC87769}"/>
              </a:ext>
            </a:extLst>
          </p:cNvPr>
          <p:cNvSpPr>
            <a:spLocks noGrp="1"/>
          </p:cNvSpPr>
          <p:nvPr>
            <p:ph type="title"/>
          </p:nvPr>
        </p:nvSpPr>
        <p:spPr/>
        <p:txBody>
          <a:bodyPr/>
          <a:lstStyle/>
          <a:p>
            <a:r>
              <a:rPr lang="en-US" dirty="0"/>
              <a:t>Riker signalment and history</a:t>
            </a:r>
          </a:p>
        </p:txBody>
      </p:sp>
      <p:sp>
        <p:nvSpPr>
          <p:cNvPr id="3" name="Content Placeholder 2">
            <a:extLst>
              <a:ext uri="{FF2B5EF4-FFF2-40B4-BE49-F238E27FC236}">
                <a16:creationId xmlns:a16="http://schemas.microsoft.com/office/drawing/2014/main" id="{5414E44E-A8D6-4F9D-A5C3-1DEE963BE4A4}"/>
              </a:ext>
            </a:extLst>
          </p:cNvPr>
          <p:cNvSpPr>
            <a:spLocks noGrp="1"/>
          </p:cNvSpPr>
          <p:nvPr>
            <p:ph idx="1"/>
          </p:nvPr>
        </p:nvSpPr>
        <p:spPr/>
        <p:txBody>
          <a:bodyPr/>
          <a:lstStyle/>
          <a:p>
            <a:r>
              <a:rPr lang="en-US" dirty="0"/>
              <a:t>4 year old intact male DSH indoor/outdoor cat</a:t>
            </a:r>
          </a:p>
          <a:p>
            <a:r>
              <a:rPr lang="en-US" dirty="0"/>
              <a:t>History of acute lethargy, vomiting and anorexia</a:t>
            </a:r>
          </a:p>
          <a:p>
            <a:r>
              <a:rPr lang="en-US" dirty="0"/>
              <a:t>Almost comatose on PE</a:t>
            </a:r>
          </a:p>
          <a:p>
            <a:endParaRPr lang="en-US" dirty="0"/>
          </a:p>
        </p:txBody>
      </p:sp>
    </p:spTree>
    <p:extLst>
      <p:ext uri="{BB962C8B-B14F-4D97-AF65-F5344CB8AC3E}">
        <p14:creationId xmlns:p14="http://schemas.microsoft.com/office/powerpoint/2010/main" val="3824234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AFD40-6371-49C7-A289-01BD3A3D5D6F}"/>
              </a:ext>
            </a:extLst>
          </p:cNvPr>
          <p:cNvSpPr>
            <a:spLocks noGrp="1"/>
          </p:cNvSpPr>
          <p:nvPr>
            <p:ph type="title"/>
          </p:nvPr>
        </p:nvSpPr>
        <p:spPr/>
        <p:txBody>
          <a:bodyPr/>
          <a:lstStyle/>
          <a:p>
            <a:r>
              <a:rPr lang="en-US" dirty="0"/>
              <a:t>Ralphie signalment and history</a:t>
            </a:r>
          </a:p>
        </p:txBody>
      </p:sp>
      <p:sp>
        <p:nvSpPr>
          <p:cNvPr id="3" name="Content Placeholder 2">
            <a:extLst>
              <a:ext uri="{FF2B5EF4-FFF2-40B4-BE49-F238E27FC236}">
                <a16:creationId xmlns:a16="http://schemas.microsoft.com/office/drawing/2014/main" id="{75B2FEB5-5D12-4C89-B5E9-6354B3F8EACD}"/>
              </a:ext>
            </a:extLst>
          </p:cNvPr>
          <p:cNvSpPr>
            <a:spLocks noGrp="1"/>
          </p:cNvSpPr>
          <p:nvPr>
            <p:ph idx="1"/>
          </p:nvPr>
        </p:nvSpPr>
        <p:spPr>
          <a:xfrm>
            <a:off x="838200" y="1825625"/>
            <a:ext cx="7767181" cy="4351338"/>
          </a:xfrm>
        </p:spPr>
        <p:txBody>
          <a:bodyPr/>
          <a:lstStyle/>
          <a:p>
            <a:r>
              <a:rPr lang="en-US" dirty="0"/>
              <a:t>Ralphie, 2-month old F DSH</a:t>
            </a:r>
          </a:p>
          <a:p>
            <a:r>
              <a:rPr lang="en-US" dirty="0"/>
              <a:t>Recently adopted from animal control</a:t>
            </a:r>
          </a:p>
          <a:p>
            <a:r>
              <a:rPr lang="en-US" dirty="0"/>
              <a:t>BCS 3/9, MM very pale, lethargic </a:t>
            </a:r>
          </a:p>
        </p:txBody>
      </p:sp>
    </p:spTree>
    <p:extLst>
      <p:ext uri="{BB962C8B-B14F-4D97-AF65-F5344CB8AC3E}">
        <p14:creationId xmlns:p14="http://schemas.microsoft.com/office/powerpoint/2010/main" val="304266251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0FA00A-5FCE-4B62-B8A1-7F5AE508A4C9}"/>
              </a:ext>
            </a:extLst>
          </p:cNvPr>
          <p:cNvSpPr>
            <a:spLocks noGrp="1"/>
          </p:cNvSpPr>
          <p:nvPr>
            <p:ph type="title"/>
          </p:nvPr>
        </p:nvSpPr>
        <p:spPr/>
        <p:txBody>
          <a:bodyPr/>
          <a:lstStyle/>
          <a:p>
            <a:r>
              <a:rPr lang="en-US" dirty="0"/>
              <a:t>Riker CBC</a:t>
            </a:r>
          </a:p>
        </p:txBody>
      </p:sp>
      <p:graphicFrame>
        <p:nvGraphicFramePr>
          <p:cNvPr id="4" name="Content Placeholder 3">
            <a:extLst>
              <a:ext uri="{FF2B5EF4-FFF2-40B4-BE49-F238E27FC236}">
                <a16:creationId xmlns:a16="http://schemas.microsoft.com/office/drawing/2014/main" id="{080457DB-C88A-4B4A-A541-005AFB4BEDDC}"/>
              </a:ext>
            </a:extLst>
          </p:cNvPr>
          <p:cNvGraphicFramePr>
            <a:graphicFrameLocks noGrp="1"/>
          </p:cNvGraphicFramePr>
          <p:nvPr>
            <p:ph idx="1"/>
            <p:extLst>
              <p:ext uri="{D42A27DB-BD31-4B8C-83A1-F6EECF244321}">
                <p14:modId xmlns:p14="http://schemas.microsoft.com/office/powerpoint/2010/main" val="1759384617"/>
              </p:ext>
            </p:extLst>
          </p:nvPr>
        </p:nvGraphicFramePr>
        <p:xfrm>
          <a:off x="838200" y="1409700"/>
          <a:ext cx="10515600" cy="4820920"/>
        </p:xfrm>
        <a:graphic>
          <a:graphicData uri="http://schemas.openxmlformats.org/drawingml/2006/table">
            <a:tbl>
              <a:tblPr firstRow="1" bandRow="1">
                <a:tableStyleId>{5C22544A-7EE6-4342-B048-85BDC9FD1C3A}</a:tableStyleId>
              </a:tblPr>
              <a:tblGrid>
                <a:gridCol w="2103120">
                  <a:extLst>
                    <a:ext uri="{9D8B030D-6E8A-4147-A177-3AD203B41FA5}">
                      <a16:colId xmlns:a16="http://schemas.microsoft.com/office/drawing/2014/main" val="348795645"/>
                    </a:ext>
                  </a:extLst>
                </a:gridCol>
                <a:gridCol w="2103120">
                  <a:extLst>
                    <a:ext uri="{9D8B030D-6E8A-4147-A177-3AD203B41FA5}">
                      <a16:colId xmlns:a16="http://schemas.microsoft.com/office/drawing/2014/main" val="521931443"/>
                    </a:ext>
                  </a:extLst>
                </a:gridCol>
                <a:gridCol w="2103120">
                  <a:extLst>
                    <a:ext uri="{9D8B030D-6E8A-4147-A177-3AD203B41FA5}">
                      <a16:colId xmlns:a16="http://schemas.microsoft.com/office/drawing/2014/main" val="3628303342"/>
                    </a:ext>
                  </a:extLst>
                </a:gridCol>
                <a:gridCol w="2103120">
                  <a:extLst>
                    <a:ext uri="{9D8B030D-6E8A-4147-A177-3AD203B41FA5}">
                      <a16:colId xmlns:a16="http://schemas.microsoft.com/office/drawing/2014/main" val="792320273"/>
                    </a:ext>
                  </a:extLst>
                </a:gridCol>
                <a:gridCol w="2103120">
                  <a:extLst>
                    <a:ext uri="{9D8B030D-6E8A-4147-A177-3AD203B41FA5}">
                      <a16:colId xmlns:a16="http://schemas.microsoft.com/office/drawing/2014/main" val="3802134450"/>
                    </a:ext>
                  </a:extLst>
                </a:gridCol>
              </a:tblGrid>
              <a:tr h="370840">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 </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4122928461"/>
                  </a:ext>
                </a:extLst>
              </a:tr>
              <a:tr h="370840">
                <a:tc>
                  <a:txBody>
                    <a:bodyPr/>
                    <a:lstStyle/>
                    <a:p>
                      <a:pPr algn="ctr"/>
                      <a:r>
                        <a:rPr lang="en-US" dirty="0"/>
                        <a:t>Hemoglobin</a:t>
                      </a:r>
                    </a:p>
                  </a:txBody>
                  <a:tcPr/>
                </a:tc>
                <a:tc>
                  <a:txBody>
                    <a:bodyPr/>
                    <a:lstStyle/>
                    <a:p>
                      <a:pPr algn="ctr"/>
                      <a:r>
                        <a:rPr lang="en-US" dirty="0"/>
                        <a:t>g/dL</a:t>
                      </a:r>
                    </a:p>
                  </a:txBody>
                  <a:tcPr/>
                </a:tc>
                <a:tc>
                  <a:txBody>
                    <a:bodyPr/>
                    <a:lstStyle/>
                    <a:p>
                      <a:pPr algn="ctr"/>
                      <a:r>
                        <a:rPr lang="en-US" dirty="0"/>
                        <a:t>17</a:t>
                      </a:r>
                    </a:p>
                  </a:txBody>
                  <a:tcPr/>
                </a:tc>
                <a:tc>
                  <a:txBody>
                    <a:bodyPr/>
                    <a:lstStyle/>
                    <a:p>
                      <a:pPr algn="ctr"/>
                      <a:r>
                        <a:rPr lang="en-US" dirty="0"/>
                        <a:t>H</a:t>
                      </a:r>
                    </a:p>
                  </a:txBody>
                  <a:tcPr/>
                </a:tc>
                <a:tc>
                  <a:txBody>
                    <a:bodyPr/>
                    <a:lstStyle/>
                    <a:p>
                      <a:pPr algn="ctr"/>
                      <a:r>
                        <a:rPr lang="en-US" dirty="0"/>
                        <a:t>10.3-16.1</a:t>
                      </a:r>
                    </a:p>
                  </a:txBody>
                  <a:tcPr/>
                </a:tc>
                <a:extLst>
                  <a:ext uri="{0D108BD9-81ED-4DB2-BD59-A6C34878D82A}">
                    <a16:rowId xmlns:a16="http://schemas.microsoft.com/office/drawing/2014/main" val="3141099706"/>
                  </a:ext>
                </a:extLst>
              </a:tr>
              <a:tr h="370840">
                <a:tc>
                  <a:txBody>
                    <a:bodyPr/>
                    <a:lstStyle/>
                    <a:p>
                      <a:pPr algn="ctr"/>
                      <a:r>
                        <a:rPr lang="en-US" dirty="0"/>
                        <a:t>Hematocrit</a:t>
                      </a:r>
                    </a:p>
                  </a:txBody>
                  <a:tcPr/>
                </a:tc>
                <a:tc>
                  <a:txBody>
                    <a:bodyPr/>
                    <a:lstStyle/>
                    <a:p>
                      <a:pPr algn="ctr"/>
                      <a:r>
                        <a:rPr lang="en-US" dirty="0"/>
                        <a:t>%</a:t>
                      </a:r>
                    </a:p>
                  </a:txBody>
                  <a:tcPr/>
                </a:tc>
                <a:tc>
                  <a:txBody>
                    <a:bodyPr/>
                    <a:lstStyle/>
                    <a:p>
                      <a:pPr algn="ctr"/>
                      <a:r>
                        <a:rPr lang="en-US" dirty="0"/>
                        <a:t>50</a:t>
                      </a:r>
                    </a:p>
                  </a:txBody>
                  <a:tcPr/>
                </a:tc>
                <a:tc>
                  <a:txBody>
                    <a:bodyPr/>
                    <a:lstStyle/>
                    <a:p>
                      <a:pPr algn="ctr"/>
                      <a:r>
                        <a:rPr lang="en-US" dirty="0"/>
                        <a:t>H</a:t>
                      </a:r>
                    </a:p>
                  </a:txBody>
                  <a:tcPr/>
                </a:tc>
                <a:tc>
                  <a:txBody>
                    <a:bodyPr/>
                    <a:lstStyle/>
                    <a:p>
                      <a:pPr algn="ctr"/>
                      <a:r>
                        <a:rPr lang="en-US" dirty="0"/>
                        <a:t>30.7-46.1</a:t>
                      </a:r>
                    </a:p>
                  </a:txBody>
                  <a:tcPr/>
                </a:tc>
                <a:extLst>
                  <a:ext uri="{0D108BD9-81ED-4DB2-BD59-A6C34878D82A}">
                    <a16:rowId xmlns:a16="http://schemas.microsoft.com/office/drawing/2014/main" val="730441310"/>
                  </a:ext>
                </a:extLst>
              </a:tr>
              <a:tr h="370840">
                <a:tc>
                  <a:txBody>
                    <a:bodyPr/>
                    <a:lstStyle/>
                    <a:p>
                      <a:pPr algn="ctr"/>
                      <a:r>
                        <a:rPr lang="en-US" dirty="0"/>
                        <a:t>RBC</a:t>
                      </a:r>
                    </a:p>
                  </a:txBody>
                  <a:tcPr/>
                </a:tc>
                <a:tc>
                  <a:txBody>
                    <a:bodyPr/>
                    <a:lstStyle/>
                    <a:p>
                      <a:pPr algn="ctr"/>
                      <a:r>
                        <a:rPr lang="en-US" dirty="0"/>
                        <a:t>*10</a:t>
                      </a:r>
                      <a:r>
                        <a:rPr lang="en-US" baseline="30000" dirty="0"/>
                        <a:t>6</a:t>
                      </a:r>
                      <a:r>
                        <a:rPr lang="en-US" baseline="0" dirty="0"/>
                        <a:t>/</a:t>
                      </a:r>
                      <a:r>
                        <a:rPr lang="en-US" baseline="0" dirty="0" err="1"/>
                        <a:t>uL</a:t>
                      </a:r>
                      <a:endParaRPr lang="en-US" dirty="0"/>
                    </a:p>
                  </a:txBody>
                  <a:tcPr/>
                </a:tc>
                <a:tc>
                  <a:txBody>
                    <a:bodyPr/>
                    <a:lstStyle/>
                    <a:p>
                      <a:pPr algn="ctr"/>
                      <a:r>
                        <a:rPr lang="en-US" dirty="0"/>
                        <a:t>10.5</a:t>
                      </a:r>
                    </a:p>
                  </a:txBody>
                  <a:tcPr/>
                </a:tc>
                <a:tc>
                  <a:txBody>
                    <a:bodyPr/>
                    <a:lstStyle/>
                    <a:p>
                      <a:pPr algn="ctr"/>
                      <a:r>
                        <a:rPr lang="en-US" dirty="0"/>
                        <a:t>H</a:t>
                      </a:r>
                    </a:p>
                  </a:txBody>
                  <a:tcPr/>
                </a:tc>
                <a:tc>
                  <a:txBody>
                    <a:bodyPr/>
                    <a:lstStyle/>
                    <a:p>
                      <a:pPr algn="ctr"/>
                      <a:r>
                        <a:rPr lang="en-US" dirty="0"/>
                        <a:t>4.9-9.8</a:t>
                      </a:r>
                    </a:p>
                  </a:txBody>
                  <a:tcPr/>
                </a:tc>
                <a:extLst>
                  <a:ext uri="{0D108BD9-81ED-4DB2-BD59-A6C34878D82A}">
                    <a16:rowId xmlns:a16="http://schemas.microsoft.com/office/drawing/2014/main" val="872158311"/>
                  </a:ext>
                </a:extLst>
              </a:tr>
              <a:tr h="370840">
                <a:tc>
                  <a:txBody>
                    <a:bodyPr/>
                    <a:lstStyle/>
                    <a:p>
                      <a:pPr algn="ctr"/>
                      <a:r>
                        <a:rPr lang="en-US" dirty="0"/>
                        <a:t>MCV</a:t>
                      </a:r>
                    </a:p>
                  </a:txBody>
                  <a:tcPr/>
                </a:tc>
                <a:tc>
                  <a:txBody>
                    <a:bodyPr/>
                    <a:lstStyle/>
                    <a:p>
                      <a:pPr algn="ctr"/>
                      <a:r>
                        <a:rPr lang="en-US" dirty="0"/>
                        <a:t>fL</a:t>
                      </a:r>
                    </a:p>
                  </a:txBody>
                  <a:tcPr/>
                </a:tc>
                <a:tc>
                  <a:txBody>
                    <a:bodyPr/>
                    <a:lstStyle/>
                    <a:p>
                      <a:pPr algn="ctr"/>
                      <a:r>
                        <a:rPr lang="en-US" dirty="0"/>
                        <a:t>47</a:t>
                      </a:r>
                    </a:p>
                  </a:txBody>
                  <a:tcPr/>
                </a:tc>
                <a:tc>
                  <a:txBody>
                    <a:bodyPr/>
                    <a:lstStyle/>
                    <a:p>
                      <a:pPr algn="ctr"/>
                      <a:endParaRPr lang="en-US" dirty="0"/>
                    </a:p>
                  </a:txBody>
                  <a:tcPr/>
                </a:tc>
                <a:tc>
                  <a:txBody>
                    <a:bodyPr/>
                    <a:lstStyle/>
                    <a:p>
                      <a:pPr algn="ctr"/>
                      <a:r>
                        <a:rPr lang="en-US" dirty="0"/>
                        <a:t>41-57</a:t>
                      </a:r>
                    </a:p>
                  </a:txBody>
                  <a:tcPr/>
                </a:tc>
                <a:extLst>
                  <a:ext uri="{0D108BD9-81ED-4DB2-BD59-A6C34878D82A}">
                    <a16:rowId xmlns:a16="http://schemas.microsoft.com/office/drawing/2014/main" val="4253312624"/>
                  </a:ext>
                </a:extLst>
              </a:tr>
              <a:tr h="370840">
                <a:tc>
                  <a:txBody>
                    <a:bodyPr/>
                    <a:lstStyle/>
                    <a:p>
                      <a:pPr algn="ctr"/>
                      <a:r>
                        <a:rPr lang="en-US" dirty="0"/>
                        <a:t>MCHC</a:t>
                      </a:r>
                    </a:p>
                  </a:txBody>
                  <a:tcPr/>
                </a:tc>
                <a:tc>
                  <a:txBody>
                    <a:bodyPr/>
                    <a:lstStyle/>
                    <a:p>
                      <a:pPr algn="ctr"/>
                      <a:r>
                        <a:rPr lang="en-US" dirty="0"/>
                        <a:t>g/dL</a:t>
                      </a:r>
                    </a:p>
                  </a:txBody>
                  <a:tcPr/>
                </a:tc>
                <a:tc>
                  <a:txBody>
                    <a:bodyPr/>
                    <a:lstStyle/>
                    <a:p>
                      <a:pPr algn="ctr"/>
                      <a:r>
                        <a:rPr lang="en-US" dirty="0"/>
                        <a:t>32.9</a:t>
                      </a:r>
                    </a:p>
                  </a:txBody>
                  <a:tcPr/>
                </a:tc>
                <a:tc>
                  <a:txBody>
                    <a:bodyPr/>
                    <a:lstStyle/>
                    <a:p>
                      <a:pPr algn="ctr"/>
                      <a:endParaRPr lang="en-US" dirty="0"/>
                    </a:p>
                  </a:txBody>
                  <a:tcPr/>
                </a:tc>
                <a:tc>
                  <a:txBody>
                    <a:bodyPr/>
                    <a:lstStyle/>
                    <a:p>
                      <a:pPr algn="ctr"/>
                      <a:r>
                        <a:rPr lang="en-US" dirty="0"/>
                        <a:t>30.6-36.7</a:t>
                      </a:r>
                    </a:p>
                  </a:txBody>
                  <a:tcPr/>
                </a:tc>
                <a:extLst>
                  <a:ext uri="{0D108BD9-81ED-4DB2-BD59-A6C34878D82A}">
                    <a16:rowId xmlns:a16="http://schemas.microsoft.com/office/drawing/2014/main" val="3986765671"/>
                  </a:ext>
                </a:extLst>
              </a:tr>
              <a:tr h="370840">
                <a:tc>
                  <a:txBody>
                    <a:bodyPr/>
                    <a:lstStyle/>
                    <a:p>
                      <a:pPr algn="ctr"/>
                      <a:r>
                        <a:rPr lang="en-US" dirty="0"/>
                        <a:t>WBC</a:t>
                      </a:r>
                    </a:p>
                  </a:txBody>
                  <a:tcPr/>
                </a:tc>
                <a:tc>
                  <a:txBody>
                    <a:bodyPr/>
                    <a:lstStyle/>
                    <a:p>
                      <a:pPr algn="ctr"/>
                      <a:r>
                        <a:rPr lang="en-US" dirty="0"/>
                        <a:t>*10</a:t>
                      </a:r>
                      <a:r>
                        <a:rPr lang="en-US" baseline="30000" dirty="0"/>
                        <a:t>3</a:t>
                      </a:r>
                      <a:r>
                        <a:rPr lang="en-US" baseline="0" dirty="0"/>
                        <a:t>/</a:t>
                      </a:r>
                      <a:r>
                        <a:rPr lang="en-US" baseline="0" dirty="0" err="1"/>
                        <a:t>uL</a:t>
                      </a:r>
                      <a:endParaRPr lang="en-US" dirty="0"/>
                    </a:p>
                  </a:txBody>
                  <a:tcPr/>
                </a:tc>
                <a:tc>
                  <a:txBody>
                    <a:bodyPr/>
                    <a:lstStyle/>
                    <a:p>
                      <a:pPr algn="ctr"/>
                      <a:r>
                        <a:rPr lang="en-US" dirty="0"/>
                        <a:t>25.0</a:t>
                      </a:r>
                    </a:p>
                  </a:txBody>
                  <a:tcPr/>
                </a:tc>
                <a:tc>
                  <a:txBody>
                    <a:bodyPr/>
                    <a:lstStyle/>
                    <a:p>
                      <a:pPr algn="ctr"/>
                      <a:r>
                        <a:rPr lang="en-US" dirty="0"/>
                        <a:t>H</a:t>
                      </a:r>
                    </a:p>
                  </a:txBody>
                  <a:tcPr/>
                </a:tc>
                <a:tc>
                  <a:txBody>
                    <a:bodyPr/>
                    <a:lstStyle/>
                    <a:p>
                      <a:pPr algn="ctr"/>
                      <a:r>
                        <a:rPr lang="en-US" dirty="0"/>
                        <a:t>5.8-20.5</a:t>
                      </a:r>
                    </a:p>
                  </a:txBody>
                  <a:tcPr/>
                </a:tc>
                <a:extLst>
                  <a:ext uri="{0D108BD9-81ED-4DB2-BD59-A6C34878D82A}">
                    <a16:rowId xmlns:a16="http://schemas.microsoft.com/office/drawing/2014/main" val="1743029133"/>
                  </a:ext>
                </a:extLst>
              </a:tr>
              <a:tr h="370840">
                <a:tc>
                  <a:txBody>
                    <a:bodyPr/>
                    <a:lstStyle/>
                    <a:p>
                      <a:pPr algn="ctr"/>
                      <a:r>
                        <a:rPr lang="en-US" dirty="0"/>
                        <a:t>Segmented </a:t>
                      </a:r>
                      <a:r>
                        <a:rPr lang="en-US" dirty="0" err="1"/>
                        <a:t>neuts</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*10</a:t>
                      </a:r>
                      <a:r>
                        <a:rPr lang="en-US" baseline="30000" dirty="0"/>
                        <a:t>3</a:t>
                      </a:r>
                      <a:r>
                        <a:rPr lang="en-US" baseline="0" dirty="0"/>
                        <a:t>/</a:t>
                      </a:r>
                      <a:r>
                        <a:rPr lang="en-US" baseline="0" dirty="0" err="1"/>
                        <a:t>uL</a:t>
                      </a:r>
                      <a:endParaRPr lang="en-US" dirty="0"/>
                    </a:p>
                  </a:txBody>
                  <a:tcPr/>
                </a:tc>
                <a:tc>
                  <a:txBody>
                    <a:bodyPr/>
                    <a:lstStyle/>
                    <a:p>
                      <a:pPr algn="ctr"/>
                      <a:r>
                        <a:rPr lang="en-US" dirty="0"/>
                        <a:t>23</a:t>
                      </a:r>
                    </a:p>
                  </a:txBody>
                  <a:tcPr/>
                </a:tc>
                <a:tc>
                  <a:txBody>
                    <a:bodyPr/>
                    <a:lstStyle/>
                    <a:p>
                      <a:pPr algn="ctr"/>
                      <a:r>
                        <a:rPr lang="en-US" dirty="0"/>
                        <a:t>H</a:t>
                      </a:r>
                    </a:p>
                  </a:txBody>
                  <a:tcPr/>
                </a:tc>
                <a:tc>
                  <a:txBody>
                    <a:bodyPr/>
                    <a:lstStyle/>
                    <a:p>
                      <a:pPr algn="ctr"/>
                      <a:r>
                        <a:rPr lang="en-US" dirty="0"/>
                        <a:t>2.500-12.500</a:t>
                      </a:r>
                    </a:p>
                  </a:txBody>
                  <a:tcPr/>
                </a:tc>
                <a:extLst>
                  <a:ext uri="{0D108BD9-81ED-4DB2-BD59-A6C34878D82A}">
                    <a16:rowId xmlns:a16="http://schemas.microsoft.com/office/drawing/2014/main" val="900074493"/>
                  </a:ext>
                </a:extLst>
              </a:tr>
              <a:tr h="370840">
                <a:tc>
                  <a:txBody>
                    <a:bodyPr/>
                    <a:lstStyle/>
                    <a:p>
                      <a:pPr algn="ctr"/>
                      <a:r>
                        <a:rPr lang="en-US" dirty="0"/>
                        <a:t>Band </a:t>
                      </a:r>
                      <a:r>
                        <a:rPr lang="en-US" dirty="0" err="1"/>
                        <a:t>neuts</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*10</a:t>
                      </a:r>
                      <a:r>
                        <a:rPr lang="en-US" baseline="30000" dirty="0"/>
                        <a:t>3</a:t>
                      </a:r>
                      <a:r>
                        <a:rPr lang="en-US" baseline="0" dirty="0"/>
                        <a:t>/</a:t>
                      </a:r>
                      <a:r>
                        <a:rPr lang="en-US" baseline="0" dirty="0" err="1"/>
                        <a:t>uL</a:t>
                      </a:r>
                      <a:endParaRPr lang="en-US" dirty="0"/>
                    </a:p>
                  </a:txBody>
                  <a:tcPr/>
                </a:tc>
                <a:tc>
                  <a:txBody>
                    <a:bodyPr/>
                    <a:lstStyle/>
                    <a:p>
                      <a:pPr algn="ctr"/>
                      <a:r>
                        <a:rPr lang="en-US" dirty="0"/>
                        <a:t>0</a:t>
                      </a:r>
                    </a:p>
                  </a:txBody>
                  <a:tcPr/>
                </a:tc>
                <a:tc>
                  <a:txBody>
                    <a:bodyPr/>
                    <a:lstStyle/>
                    <a:p>
                      <a:pPr algn="ctr"/>
                      <a:endParaRPr lang="en-US" dirty="0"/>
                    </a:p>
                  </a:txBody>
                  <a:tcPr/>
                </a:tc>
                <a:tc>
                  <a:txBody>
                    <a:bodyPr/>
                    <a:lstStyle/>
                    <a:p>
                      <a:pPr algn="ctr"/>
                      <a:r>
                        <a:rPr lang="en-US" dirty="0"/>
                        <a:t>0.000-0.300</a:t>
                      </a:r>
                    </a:p>
                  </a:txBody>
                  <a:tcPr/>
                </a:tc>
                <a:extLst>
                  <a:ext uri="{0D108BD9-81ED-4DB2-BD59-A6C34878D82A}">
                    <a16:rowId xmlns:a16="http://schemas.microsoft.com/office/drawing/2014/main" val="1055999035"/>
                  </a:ext>
                </a:extLst>
              </a:tr>
              <a:tr h="370840">
                <a:tc>
                  <a:txBody>
                    <a:bodyPr/>
                    <a:lstStyle/>
                    <a:p>
                      <a:pPr algn="ctr"/>
                      <a:r>
                        <a:rPr lang="en-US" dirty="0"/>
                        <a:t>Lymphocytes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*10</a:t>
                      </a:r>
                      <a:r>
                        <a:rPr lang="en-US" baseline="30000" dirty="0"/>
                        <a:t>3</a:t>
                      </a:r>
                      <a:r>
                        <a:rPr lang="en-US" baseline="0" dirty="0"/>
                        <a:t>/</a:t>
                      </a:r>
                      <a:r>
                        <a:rPr lang="en-US" baseline="0" dirty="0" err="1"/>
                        <a:t>uL</a:t>
                      </a:r>
                      <a:endParaRPr lang="en-US" dirty="0"/>
                    </a:p>
                  </a:txBody>
                  <a:tcPr/>
                </a:tc>
                <a:tc>
                  <a:txBody>
                    <a:bodyPr/>
                    <a:lstStyle/>
                    <a:p>
                      <a:pPr algn="ctr"/>
                      <a:r>
                        <a:rPr lang="en-US" dirty="0"/>
                        <a:t>0.3</a:t>
                      </a:r>
                    </a:p>
                  </a:txBody>
                  <a:tcPr/>
                </a:tc>
                <a:tc>
                  <a:txBody>
                    <a:bodyPr/>
                    <a:lstStyle/>
                    <a:p>
                      <a:pPr algn="ctr"/>
                      <a:r>
                        <a:rPr lang="en-US" dirty="0"/>
                        <a:t>L</a:t>
                      </a:r>
                    </a:p>
                  </a:txBody>
                  <a:tcPr/>
                </a:tc>
                <a:tc>
                  <a:txBody>
                    <a:bodyPr/>
                    <a:lstStyle/>
                    <a:p>
                      <a:pPr algn="ctr"/>
                      <a:r>
                        <a:rPr lang="en-US" dirty="0"/>
                        <a:t>1.5-7.0</a:t>
                      </a:r>
                    </a:p>
                  </a:txBody>
                  <a:tcPr/>
                </a:tc>
                <a:extLst>
                  <a:ext uri="{0D108BD9-81ED-4DB2-BD59-A6C34878D82A}">
                    <a16:rowId xmlns:a16="http://schemas.microsoft.com/office/drawing/2014/main" val="3636030109"/>
                  </a:ext>
                </a:extLst>
              </a:tr>
              <a:tr h="370840">
                <a:tc>
                  <a:txBody>
                    <a:bodyPr/>
                    <a:lstStyle/>
                    <a:p>
                      <a:pPr algn="ctr"/>
                      <a:r>
                        <a:rPr lang="en-US" dirty="0"/>
                        <a:t>Monocytes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*10</a:t>
                      </a:r>
                      <a:r>
                        <a:rPr lang="en-US" baseline="30000" dirty="0"/>
                        <a:t>3</a:t>
                      </a:r>
                      <a:r>
                        <a:rPr lang="en-US" baseline="0" dirty="0"/>
                        <a:t>/</a:t>
                      </a:r>
                      <a:r>
                        <a:rPr lang="en-US" baseline="0" dirty="0" err="1"/>
                        <a:t>uL</a:t>
                      </a:r>
                      <a:endParaRPr lang="en-US" dirty="0"/>
                    </a:p>
                  </a:txBody>
                  <a:tcPr/>
                </a:tc>
                <a:tc>
                  <a:txBody>
                    <a:bodyPr/>
                    <a:lstStyle/>
                    <a:p>
                      <a:pPr algn="ctr"/>
                      <a:r>
                        <a:rPr lang="en-US" dirty="0"/>
                        <a:t>1.7</a:t>
                      </a:r>
                    </a:p>
                  </a:txBody>
                  <a:tcPr/>
                </a:tc>
                <a:tc>
                  <a:txBody>
                    <a:bodyPr/>
                    <a:lstStyle/>
                    <a:p>
                      <a:pPr algn="ctr"/>
                      <a:r>
                        <a:rPr lang="en-US" dirty="0"/>
                        <a:t>H</a:t>
                      </a:r>
                    </a:p>
                  </a:txBody>
                  <a:tcPr/>
                </a:tc>
                <a:tc>
                  <a:txBody>
                    <a:bodyPr/>
                    <a:lstStyle/>
                    <a:p>
                      <a:pPr algn="ctr"/>
                      <a:r>
                        <a:rPr lang="en-US" dirty="0"/>
                        <a:t>0.0-0.9</a:t>
                      </a:r>
                    </a:p>
                  </a:txBody>
                  <a:tcPr/>
                </a:tc>
                <a:extLst>
                  <a:ext uri="{0D108BD9-81ED-4DB2-BD59-A6C34878D82A}">
                    <a16:rowId xmlns:a16="http://schemas.microsoft.com/office/drawing/2014/main" val="2142125661"/>
                  </a:ext>
                </a:extLst>
              </a:tr>
              <a:tr h="370840">
                <a:tc>
                  <a:txBody>
                    <a:bodyPr/>
                    <a:lstStyle/>
                    <a:p>
                      <a:pPr algn="ctr"/>
                      <a:r>
                        <a:rPr lang="en-US" dirty="0"/>
                        <a:t>Eosinophils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*10</a:t>
                      </a:r>
                      <a:r>
                        <a:rPr lang="en-US" baseline="30000" dirty="0"/>
                        <a:t>3</a:t>
                      </a:r>
                      <a:r>
                        <a:rPr lang="en-US" baseline="0" dirty="0"/>
                        <a:t>/</a:t>
                      </a:r>
                      <a:r>
                        <a:rPr lang="en-US" baseline="0" dirty="0" err="1"/>
                        <a:t>uL</a:t>
                      </a:r>
                      <a:endParaRPr lang="en-US" dirty="0"/>
                    </a:p>
                  </a:txBody>
                  <a:tcPr/>
                </a:tc>
                <a:tc>
                  <a:txBody>
                    <a:bodyPr/>
                    <a:lstStyle/>
                    <a:p>
                      <a:pPr algn="ctr"/>
                      <a:r>
                        <a:rPr lang="en-US" dirty="0"/>
                        <a:t>0.0</a:t>
                      </a:r>
                    </a:p>
                  </a:txBody>
                  <a:tcPr/>
                </a:tc>
                <a:tc>
                  <a:txBody>
                    <a:bodyPr/>
                    <a:lstStyle/>
                    <a:p>
                      <a:pPr algn="ctr"/>
                      <a:endParaRPr lang="en-US" dirty="0"/>
                    </a:p>
                  </a:txBody>
                  <a:tcPr/>
                </a:tc>
                <a:tc>
                  <a:txBody>
                    <a:bodyPr/>
                    <a:lstStyle/>
                    <a:p>
                      <a:pPr algn="ctr"/>
                      <a:r>
                        <a:rPr lang="en-US" dirty="0"/>
                        <a:t>0.0-0.8</a:t>
                      </a:r>
                    </a:p>
                  </a:txBody>
                  <a:tcPr/>
                </a:tc>
                <a:extLst>
                  <a:ext uri="{0D108BD9-81ED-4DB2-BD59-A6C34878D82A}">
                    <a16:rowId xmlns:a16="http://schemas.microsoft.com/office/drawing/2014/main" val="877486425"/>
                  </a:ext>
                </a:extLst>
              </a:tr>
              <a:tr h="370840">
                <a:tc gridSpan="5">
                  <a:txBody>
                    <a:bodyPr/>
                    <a:lstStyle/>
                    <a:p>
                      <a:pPr algn="ctr"/>
                      <a:r>
                        <a:rPr lang="en-US" dirty="0"/>
                        <a:t>Platelets: clumped but adequate</a:t>
                      </a:r>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extLst>
                  <a:ext uri="{0D108BD9-81ED-4DB2-BD59-A6C34878D82A}">
                    <a16:rowId xmlns:a16="http://schemas.microsoft.com/office/drawing/2014/main" val="1487270495"/>
                  </a:ext>
                </a:extLst>
              </a:tr>
            </a:tbl>
          </a:graphicData>
        </a:graphic>
      </p:graphicFrame>
    </p:spTree>
    <p:extLst>
      <p:ext uri="{BB962C8B-B14F-4D97-AF65-F5344CB8AC3E}">
        <p14:creationId xmlns:p14="http://schemas.microsoft.com/office/powerpoint/2010/main" val="248144941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1F91E-A37E-45A8-8587-933CC6E7A887}"/>
              </a:ext>
            </a:extLst>
          </p:cNvPr>
          <p:cNvSpPr>
            <a:spLocks noGrp="1"/>
          </p:cNvSpPr>
          <p:nvPr>
            <p:ph type="title"/>
          </p:nvPr>
        </p:nvSpPr>
        <p:spPr/>
        <p:txBody>
          <a:bodyPr/>
          <a:lstStyle/>
          <a:p>
            <a:r>
              <a:rPr lang="en-US" dirty="0"/>
              <a:t>Riker Chemistry</a:t>
            </a:r>
          </a:p>
        </p:txBody>
      </p:sp>
      <p:graphicFrame>
        <p:nvGraphicFramePr>
          <p:cNvPr id="4" name="Content Placeholder 3">
            <a:extLst>
              <a:ext uri="{FF2B5EF4-FFF2-40B4-BE49-F238E27FC236}">
                <a16:creationId xmlns:a16="http://schemas.microsoft.com/office/drawing/2014/main" id="{6ABE21F7-2412-4EEC-8A93-D5435EDC1EBE}"/>
              </a:ext>
            </a:extLst>
          </p:cNvPr>
          <p:cNvGraphicFramePr>
            <a:graphicFrameLocks noGrp="1"/>
          </p:cNvGraphicFramePr>
          <p:nvPr>
            <p:ph idx="1"/>
          </p:nvPr>
        </p:nvGraphicFramePr>
        <p:xfrm>
          <a:off x="838200" y="1419225"/>
          <a:ext cx="10515600" cy="4450080"/>
        </p:xfrm>
        <a:graphic>
          <a:graphicData uri="http://schemas.openxmlformats.org/drawingml/2006/table">
            <a:tbl>
              <a:tblPr firstRow="1" bandRow="1">
                <a:tableStyleId>{5C22544A-7EE6-4342-B048-85BDC9FD1C3A}</a:tableStyleId>
              </a:tblPr>
              <a:tblGrid>
                <a:gridCol w="2103120">
                  <a:extLst>
                    <a:ext uri="{9D8B030D-6E8A-4147-A177-3AD203B41FA5}">
                      <a16:colId xmlns:a16="http://schemas.microsoft.com/office/drawing/2014/main" val="348795645"/>
                    </a:ext>
                  </a:extLst>
                </a:gridCol>
                <a:gridCol w="2103120">
                  <a:extLst>
                    <a:ext uri="{9D8B030D-6E8A-4147-A177-3AD203B41FA5}">
                      <a16:colId xmlns:a16="http://schemas.microsoft.com/office/drawing/2014/main" val="521931443"/>
                    </a:ext>
                  </a:extLst>
                </a:gridCol>
                <a:gridCol w="2103120">
                  <a:extLst>
                    <a:ext uri="{9D8B030D-6E8A-4147-A177-3AD203B41FA5}">
                      <a16:colId xmlns:a16="http://schemas.microsoft.com/office/drawing/2014/main" val="3628303342"/>
                    </a:ext>
                  </a:extLst>
                </a:gridCol>
                <a:gridCol w="2103120">
                  <a:extLst>
                    <a:ext uri="{9D8B030D-6E8A-4147-A177-3AD203B41FA5}">
                      <a16:colId xmlns:a16="http://schemas.microsoft.com/office/drawing/2014/main" val="792320273"/>
                    </a:ext>
                  </a:extLst>
                </a:gridCol>
                <a:gridCol w="2103120">
                  <a:extLst>
                    <a:ext uri="{9D8B030D-6E8A-4147-A177-3AD203B41FA5}">
                      <a16:colId xmlns:a16="http://schemas.microsoft.com/office/drawing/2014/main" val="3802134450"/>
                    </a:ext>
                  </a:extLst>
                </a:gridCol>
              </a:tblGrid>
              <a:tr h="370840">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 </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4122928461"/>
                  </a:ext>
                </a:extLst>
              </a:tr>
              <a:tr h="370840">
                <a:tc>
                  <a:txBody>
                    <a:bodyPr/>
                    <a:lstStyle/>
                    <a:p>
                      <a:pPr algn="ctr"/>
                      <a:r>
                        <a:rPr lang="en-US" dirty="0"/>
                        <a:t>UN</a:t>
                      </a:r>
                    </a:p>
                  </a:txBody>
                  <a:tcPr/>
                </a:tc>
                <a:tc>
                  <a:txBody>
                    <a:bodyPr/>
                    <a:lstStyle/>
                    <a:p>
                      <a:pPr algn="ctr"/>
                      <a:r>
                        <a:rPr lang="en-US" dirty="0"/>
                        <a:t>mg/dL</a:t>
                      </a:r>
                    </a:p>
                  </a:txBody>
                  <a:tcPr/>
                </a:tc>
                <a:tc>
                  <a:txBody>
                    <a:bodyPr/>
                    <a:lstStyle/>
                    <a:p>
                      <a:pPr algn="ctr"/>
                      <a:r>
                        <a:rPr lang="en-US" dirty="0"/>
                        <a:t>110</a:t>
                      </a:r>
                    </a:p>
                  </a:txBody>
                  <a:tcPr/>
                </a:tc>
                <a:tc>
                  <a:txBody>
                    <a:bodyPr/>
                    <a:lstStyle/>
                    <a:p>
                      <a:pPr algn="ctr"/>
                      <a:r>
                        <a:rPr lang="en-US" dirty="0"/>
                        <a:t>H</a:t>
                      </a:r>
                    </a:p>
                  </a:txBody>
                  <a:tcPr/>
                </a:tc>
                <a:tc>
                  <a:txBody>
                    <a:bodyPr/>
                    <a:lstStyle/>
                    <a:p>
                      <a:pPr algn="ctr"/>
                      <a:r>
                        <a:rPr lang="en-US" dirty="0"/>
                        <a:t>19.3-33.3</a:t>
                      </a:r>
                    </a:p>
                  </a:txBody>
                  <a:tcPr/>
                </a:tc>
                <a:extLst>
                  <a:ext uri="{0D108BD9-81ED-4DB2-BD59-A6C34878D82A}">
                    <a16:rowId xmlns:a16="http://schemas.microsoft.com/office/drawing/2014/main" val="2207523125"/>
                  </a:ext>
                </a:extLst>
              </a:tr>
              <a:tr h="370840">
                <a:tc>
                  <a:txBody>
                    <a:bodyPr/>
                    <a:lstStyle/>
                    <a:p>
                      <a:pPr algn="ctr"/>
                      <a:r>
                        <a:rPr lang="en-US" dirty="0"/>
                        <a:t>Creatinine</a:t>
                      </a:r>
                    </a:p>
                  </a:txBody>
                  <a:tcPr/>
                </a:tc>
                <a:tc>
                  <a:txBody>
                    <a:bodyPr/>
                    <a:lstStyle/>
                    <a:p>
                      <a:pPr algn="ctr"/>
                      <a:r>
                        <a:rPr lang="en-US" dirty="0"/>
                        <a:t>mg/dL</a:t>
                      </a:r>
                    </a:p>
                  </a:txBody>
                  <a:tcPr/>
                </a:tc>
                <a:tc>
                  <a:txBody>
                    <a:bodyPr/>
                    <a:lstStyle/>
                    <a:p>
                      <a:pPr algn="ctr"/>
                      <a:r>
                        <a:rPr lang="en-US" dirty="0"/>
                        <a:t>7.5</a:t>
                      </a:r>
                    </a:p>
                  </a:txBody>
                  <a:tcPr/>
                </a:tc>
                <a:tc>
                  <a:txBody>
                    <a:bodyPr/>
                    <a:lstStyle/>
                    <a:p>
                      <a:pPr algn="ctr"/>
                      <a:r>
                        <a:rPr lang="en-US" dirty="0"/>
                        <a:t>H</a:t>
                      </a:r>
                    </a:p>
                  </a:txBody>
                  <a:tcPr/>
                </a:tc>
                <a:tc>
                  <a:txBody>
                    <a:bodyPr/>
                    <a:lstStyle/>
                    <a:p>
                      <a:pPr algn="ctr"/>
                      <a:r>
                        <a:rPr lang="en-US" dirty="0"/>
                        <a:t>0.9-2.1</a:t>
                      </a:r>
                    </a:p>
                  </a:txBody>
                  <a:tcPr/>
                </a:tc>
                <a:extLst>
                  <a:ext uri="{0D108BD9-81ED-4DB2-BD59-A6C34878D82A}">
                    <a16:rowId xmlns:a16="http://schemas.microsoft.com/office/drawing/2014/main" val="1634194090"/>
                  </a:ext>
                </a:extLst>
              </a:tr>
              <a:tr h="370840">
                <a:tc>
                  <a:txBody>
                    <a:bodyPr/>
                    <a:lstStyle/>
                    <a:p>
                      <a:pPr algn="ctr"/>
                      <a:r>
                        <a:rPr lang="en-US" dirty="0"/>
                        <a:t>Calcium</a:t>
                      </a:r>
                    </a:p>
                  </a:txBody>
                  <a:tcPr/>
                </a:tc>
                <a:tc>
                  <a:txBody>
                    <a:bodyPr/>
                    <a:lstStyle/>
                    <a:p>
                      <a:pPr algn="ctr"/>
                      <a:r>
                        <a:rPr lang="en-US" dirty="0"/>
                        <a:t>mg/dL</a:t>
                      </a:r>
                    </a:p>
                  </a:txBody>
                  <a:tcPr/>
                </a:tc>
                <a:tc>
                  <a:txBody>
                    <a:bodyPr/>
                    <a:lstStyle/>
                    <a:p>
                      <a:pPr algn="ctr"/>
                      <a:r>
                        <a:rPr lang="en-US" dirty="0"/>
                        <a:t>6.5</a:t>
                      </a:r>
                    </a:p>
                  </a:txBody>
                  <a:tcPr/>
                </a:tc>
                <a:tc>
                  <a:txBody>
                    <a:bodyPr/>
                    <a:lstStyle/>
                    <a:p>
                      <a:pPr algn="ctr"/>
                      <a:r>
                        <a:rPr lang="en-US" dirty="0"/>
                        <a:t>L</a:t>
                      </a:r>
                    </a:p>
                  </a:txBody>
                  <a:tcPr/>
                </a:tc>
                <a:tc>
                  <a:txBody>
                    <a:bodyPr/>
                    <a:lstStyle/>
                    <a:p>
                      <a:pPr algn="ctr"/>
                      <a:r>
                        <a:rPr lang="en-US" dirty="0"/>
                        <a:t>8.5-11.0</a:t>
                      </a:r>
                    </a:p>
                  </a:txBody>
                  <a:tcPr/>
                </a:tc>
                <a:extLst>
                  <a:ext uri="{0D108BD9-81ED-4DB2-BD59-A6C34878D82A}">
                    <a16:rowId xmlns:a16="http://schemas.microsoft.com/office/drawing/2014/main" val="978121845"/>
                  </a:ext>
                </a:extLst>
              </a:tr>
              <a:tr h="370840">
                <a:tc>
                  <a:txBody>
                    <a:bodyPr/>
                    <a:lstStyle/>
                    <a:p>
                      <a:pPr algn="ctr"/>
                      <a:r>
                        <a:rPr lang="en-US" dirty="0"/>
                        <a:t>Phosphorus</a:t>
                      </a:r>
                    </a:p>
                  </a:txBody>
                  <a:tcPr/>
                </a:tc>
                <a:tc>
                  <a:txBody>
                    <a:bodyPr/>
                    <a:lstStyle/>
                    <a:p>
                      <a:pPr algn="ctr"/>
                      <a:r>
                        <a:rPr lang="en-US" dirty="0"/>
                        <a:t>mg/dL</a:t>
                      </a:r>
                    </a:p>
                  </a:txBody>
                  <a:tcPr/>
                </a:tc>
                <a:tc>
                  <a:txBody>
                    <a:bodyPr/>
                    <a:lstStyle/>
                    <a:p>
                      <a:pPr algn="ctr"/>
                      <a:r>
                        <a:rPr lang="en-US" dirty="0"/>
                        <a:t>14.0</a:t>
                      </a:r>
                    </a:p>
                  </a:txBody>
                  <a:tcPr/>
                </a:tc>
                <a:tc>
                  <a:txBody>
                    <a:bodyPr/>
                    <a:lstStyle/>
                    <a:p>
                      <a:pPr algn="ctr"/>
                      <a:r>
                        <a:rPr lang="en-US" dirty="0"/>
                        <a:t>H</a:t>
                      </a:r>
                    </a:p>
                  </a:txBody>
                  <a:tcPr/>
                </a:tc>
                <a:tc>
                  <a:txBody>
                    <a:bodyPr/>
                    <a:lstStyle/>
                    <a:p>
                      <a:pPr algn="ctr"/>
                      <a:r>
                        <a:rPr lang="en-US" dirty="0"/>
                        <a:t>3.3-7.8</a:t>
                      </a:r>
                    </a:p>
                  </a:txBody>
                  <a:tcPr/>
                </a:tc>
                <a:extLst>
                  <a:ext uri="{0D108BD9-81ED-4DB2-BD59-A6C34878D82A}">
                    <a16:rowId xmlns:a16="http://schemas.microsoft.com/office/drawing/2014/main" val="941597122"/>
                  </a:ext>
                </a:extLst>
              </a:tr>
              <a:tr h="370840">
                <a:tc>
                  <a:txBody>
                    <a:bodyPr/>
                    <a:lstStyle/>
                    <a:p>
                      <a:pPr algn="ctr"/>
                      <a:r>
                        <a:rPr lang="en-US" dirty="0"/>
                        <a:t>Total protein</a:t>
                      </a:r>
                    </a:p>
                  </a:txBody>
                  <a:tcPr/>
                </a:tc>
                <a:tc>
                  <a:txBody>
                    <a:bodyPr/>
                    <a:lstStyle/>
                    <a:p>
                      <a:pPr algn="ctr"/>
                      <a:r>
                        <a:rPr lang="en-US" dirty="0"/>
                        <a:t>g/dL</a:t>
                      </a:r>
                    </a:p>
                  </a:txBody>
                  <a:tcPr/>
                </a:tc>
                <a:tc>
                  <a:txBody>
                    <a:bodyPr/>
                    <a:lstStyle/>
                    <a:p>
                      <a:pPr algn="ctr"/>
                      <a:r>
                        <a:rPr lang="en-US" dirty="0"/>
                        <a:t>9.0</a:t>
                      </a:r>
                    </a:p>
                  </a:txBody>
                  <a:tcPr/>
                </a:tc>
                <a:tc>
                  <a:txBody>
                    <a:bodyPr/>
                    <a:lstStyle/>
                    <a:p>
                      <a:pPr algn="ctr"/>
                      <a:r>
                        <a:rPr lang="en-US" dirty="0"/>
                        <a:t>H</a:t>
                      </a:r>
                    </a:p>
                  </a:txBody>
                  <a:tcPr/>
                </a:tc>
                <a:tc>
                  <a:txBody>
                    <a:bodyPr/>
                    <a:lstStyle/>
                    <a:p>
                      <a:pPr algn="ctr"/>
                      <a:r>
                        <a:rPr lang="en-US" dirty="0"/>
                        <a:t>5.5-7.2</a:t>
                      </a:r>
                    </a:p>
                  </a:txBody>
                  <a:tcPr/>
                </a:tc>
                <a:extLst>
                  <a:ext uri="{0D108BD9-81ED-4DB2-BD59-A6C34878D82A}">
                    <a16:rowId xmlns:a16="http://schemas.microsoft.com/office/drawing/2014/main" val="950267446"/>
                  </a:ext>
                </a:extLst>
              </a:tr>
              <a:tr h="370840">
                <a:tc>
                  <a:txBody>
                    <a:bodyPr/>
                    <a:lstStyle/>
                    <a:p>
                      <a:pPr algn="ctr"/>
                      <a:r>
                        <a:rPr lang="en-US" dirty="0"/>
                        <a:t>Albumin</a:t>
                      </a:r>
                    </a:p>
                  </a:txBody>
                  <a:tcPr/>
                </a:tc>
                <a:tc>
                  <a:txBody>
                    <a:bodyPr/>
                    <a:lstStyle/>
                    <a:p>
                      <a:pPr algn="ctr"/>
                      <a:r>
                        <a:rPr lang="en-US" dirty="0"/>
                        <a:t>g/dL</a:t>
                      </a:r>
                    </a:p>
                  </a:txBody>
                  <a:tcPr/>
                </a:tc>
                <a:tc>
                  <a:txBody>
                    <a:bodyPr/>
                    <a:lstStyle/>
                    <a:p>
                      <a:pPr algn="ctr"/>
                      <a:r>
                        <a:rPr lang="en-US" dirty="0"/>
                        <a:t>4.9</a:t>
                      </a:r>
                    </a:p>
                  </a:txBody>
                  <a:tcPr/>
                </a:tc>
                <a:tc>
                  <a:txBody>
                    <a:bodyPr/>
                    <a:lstStyle/>
                    <a:p>
                      <a:pPr algn="ctr"/>
                      <a:r>
                        <a:rPr lang="en-US" dirty="0"/>
                        <a:t>H</a:t>
                      </a:r>
                    </a:p>
                  </a:txBody>
                  <a:tcPr/>
                </a:tc>
                <a:tc>
                  <a:txBody>
                    <a:bodyPr/>
                    <a:lstStyle/>
                    <a:p>
                      <a:pPr algn="ctr"/>
                      <a:r>
                        <a:rPr lang="en-US" dirty="0"/>
                        <a:t>2.7-4.0</a:t>
                      </a:r>
                    </a:p>
                  </a:txBody>
                  <a:tcPr/>
                </a:tc>
                <a:extLst>
                  <a:ext uri="{0D108BD9-81ED-4DB2-BD59-A6C34878D82A}">
                    <a16:rowId xmlns:a16="http://schemas.microsoft.com/office/drawing/2014/main" val="2915639817"/>
                  </a:ext>
                </a:extLst>
              </a:tr>
              <a:tr h="370840">
                <a:tc>
                  <a:txBody>
                    <a:bodyPr/>
                    <a:lstStyle/>
                    <a:p>
                      <a:pPr algn="ctr"/>
                      <a:r>
                        <a:rPr lang="en-US" dirty="0"/>
                        <a:t>Globulins</a:t>
                      </a:r>
                    </a:p>
                  </a:txBody>
                  <a:tcPr/>
                </a:tc>
                <a:tc>
                  <a:txBody>
                    <a:bodyPr/>
                    <a:lstStyle/>
                    <a:p>
                      <a:pPr algn="ctr"/>
                      <a:r>
                        <a:rPr lang="en-US" dirty="0"/>
                        <a:t>g/dL</a:t>
                      </a:r>
                    </a:p>
                  </a:txBody>
                  <a:tcPr/>
                </a:tc>
                <a:tc>
                  <a:txBody>
                    <a:bodyPr/>
                    <a:lstStyle/>
                    <a:p>
                      <a:pPr algn="ctr"/>
                      <a:r>
                        <a:rPr lang="en-US" dirty="0"/>
                        <a:t>4.1</a:t>
                      </a:r>
                    </a:p>
                  </a:txBody>
                  <a:tcPr/>
                </a:tc>
                <a:tc>
                  <a:txBody>
                    <a:bodyPr/>
                    <a:lstStyle/>
                    <a:p>
                      <a:pPr algn="ctr"/>
                      <a:r>
                        <a:rPr lang="en-US" dirty="0"/>
                        <a:t>H</a:t>
                      </a:r>
                    </a:p>
                  </a:txBody>
                  <a:tcPr/>
                </a:tc>
                <a:tc>
                  <a:txBody>
                    <a:bodyPr/>
                    <a:lstStyle/>
                    <a:p>
                      <a:pPr algn="ctr"/>
                      <a:r>
                        <a:rPr lang="en-US" dirty="0"/>
                        <a:t>2.6-4.0</a:t>
                      </a:r>
                    </a:p>
                  </a:txBody>
                  <a:tcPr/>
                </a:tc>
                <a:extLst>
                  <a:ext uri="{0D108BD9-81ED-4DB2-BD59-A6C34878D82A}">
                    <a16:rowId xmlns:a16="http://schemas.microsoft.com/office/drawing/2014/main" val="2682315378"/>
                  </a:ext>
                </a:extLst>
              </a:tr>
              <a:tr h="370840">
                <a:tc>
                  <a:txBody>
                    <a:bodyPr/>
                    <a:lstStyle/>
                    <a:p>
                      <a:pPr algn="ctr"/>
                      <a:r>
                        <a:rPr lang="en-US" dirty="0"/>
                        <a:t>Total bilirubin</a:t>
                      </a:r>
                    </a:p>
                  </a:txBody>
                  <a:tcPr/>
                </a:tc>
                <a:tc>
                  <a:txBody>
                    <a:bodyPr/>
                    <a:lstStyle/>
                    <a:p>
                      <a:pPr algn="ctr"/>
                      <a:r>
                        <a:rPr lang="en-US" dirty="0"/>
                        <a:t>mg/dL</a:t>
                      </a:r>
                    </a:p>
                  </a:txBody>
                  <a:tcPr/>
                </a:tc>
                <a:tc>
                  <a:txBody>
                    <a:bodyPr/>
                    <a:lstStyle/>
                    <a:p>
                      <a:pPr algn="ctr"/>
                      <a:r>
                        <a:rPr lang="en-US" dirty="0"/>
                        <a:t>0.30</a:t>
                      </a:r>
                    </a:p>
                  </a:txBody>
                  <a:tcPr/>
                </a:tc>
                <a:tc>
                  <a:txBody>
                    <a:bodyPr/>
                    <a:lstStyle/>
                    <a:p>
                      <a:pPr algn="ctr"/>
                      <a:endParaRPr lang="en-US" dirty="0"/>
                    </a:p>
                  </a:txBody>
                  <a:tcPr/>
                </a:tc>
                <a:tc>
                  <a:txBody>
                    <a:bodyPr/>
                    <a:lstStyle/>
                    <a:p>
                      <a:pPr algn="ctr"/>
                      <a:r>
                        <a:rPr lang="en-US" dirty="0"/>
                        <a:t>0.00-0.30</a:t>
                      </a:r>
                    </a:p>
                  </a:txBody>
                  <a:tcPr/>
                </a:tc>
                <a:extLst>
                  <a:ext uri="{0D108BD9-81ED-4DB2-BD59-A6C34878D82A}">
                    <a16:rowId xmlns:a16="http://schemas.microsoft.com/office/drawing/2014/main" val="3141099706"/>
                  </a:ext>
                </a:extLst>
              </a:tr>
              <a:tr h="370840">
                <a:tc>
                  <a:txBody>
                    <a:bodyPr/>
                    <a:lstStyle/>
                    <a:p>
                      <a:pPr algn="ctr"/>
                      <a:r>
                        <a:rPr lang="en-US" dirty="0"/>
                        <a:t>ALP</a:t>
                      </a:r>
                    </a:p>
                  </a:txBody>
                  <a:tcPr/>
                </a:tc>
                <a:tc>
                  <a:txBody>
                    <a:bodyPr/>
                    <a:lstStyle/>
                    <a:p>
                      <a:pPr algn="ctr"/>
                      <a:r>
                        <a:rPr lang="en-US" dirty="0"/>
                        <a:t>U/L</a:t>
                      </a:r>
                    </a:p>
                  </a:txBody>
                  <a:tcPr/>
                </a:tc>
                <a:tc>
                  <a:txBody>
                    <a:bodyPr/>
                    <a:lstStyle/>
                    <a:p>
                      <a:pPr algn="ctr"/>
                      <a:r>
                        <a:rPr lang="en-US" dirty="0"/>
                        <a:t>45</a:t>
                      </a:r>
                    </a:p>
                  </a:txBody>
                  <a:tcPr/>
                </a:tc>
                <a:tc>
                  <a:txBody>
                    <a:bodyPr/>
                    <a:lstStyle/>
                    <a:p>
                      <a:pPr algn="ctr"/>
                      <a:endParaRPr lang="en-US" dirty="0"/>
                    </a:p>
                  </a:txBody>
                  <a:tcPr/>
                </a:tc>
                <a:tc>
                  <a:txBody>
                    <a:bodyPr/>
                    <a:lstStyle/>
                    <a:p>
                      <a:pPr algn="ctr"/>
                      <a:r>
                        <a:rPr lang="en-US" dirty="0"/>
                        <a:t>11-210</a:t>
                      </a:r>
                    </a:p>
                  </a:txBody>
                  <a:tcPr/>
                </a:tc>
                <a:extLst>
                  <a:ext uri="{0D108BD9-81ED-4DB2-BD59-A6C34878D82A}">
                    <a16:rowId xmlns:a16="http://schemas.microsoft.com/office/drawing/2014/main" val="730441310"/>
                  </a:ext>
                </a:extLst>
              </a:tr>
              <a:tr h="370840">
                <a:tc>
                  <a:txBody>
                    <a:bodyPr/>
                    <a:lstStyle/>
                    <a:p>
                      <a:pPr algn="ctr"/>
                      <a:r>
                        <a:rPr lang="en-US" dirty="0"/>
                        <a:t>ALT</a:t>
                      </a:r>
                    </a:p>
                  </a:txBody>
                  <a:tcPr/>
                </a:tc>
                <a:tc>
                  <a:txBody>
                    <a:bodyPr/>
                    <a:lstStyle/>
                    <a:p>
                      <a:pPr algn="ctr"/>
                      <a:r>
                        <a:rPr lang="en-US" dirty="0"/>
                        <a:t>U/L</a:t>
                      </a:r>
                    </a:p>
                  </a:txBody>
                  <a:tcPr/>
                </a:tc>
                <a:tc>
                  <a:txBody>
                    <a:bodyPr/>
                    <a:lstStyle/>
                    <a:p>
                      <a:pPr algn="ctr"/>
                      <a:r>
                        <a:rPr lang="en-US" dirty="0"/>
                        <a:t>35</a:t>
                      </a:r>
                    </a:p>
                  </a:txBody>
                  <a:tcPr/>
                </a:tc>
                <a:tc>
                  <a:txBody>
                    <a:bodyPr/>
                    <a:lstStyle/>
                    <a:p>
                      <a:pPr algn="ctr"/>
                      <a:endParaRPr lang="en-US" dirty="0"/>
                    </a:p>
                  </a:txBody>
                  <a:tcPr/>
                </a:tc>
                <a:tc>
                  <a:txBody>
                    <a:bodyPr/>
                    <a:lstStyle/>
                    <a:p>
                      <a:pPr algn="ctr"/>
                      <a:r>
                        <a:rPr lang="en-US" dirty="0"/>
                        <a:t>30-100</a:t>
                      </a:r>
                    </a:p>
                  </a:txBody>
                  <a:tcPr/>
                </a:tc>
                <a:extLst>
                  <a:ext uri="{0D108BD9-81ED-4DB2-BD59-A6C34878D82A}">
                    <a16:rowId xmlns:a16="http://schemas.microsoft.com/office/drawing/2014/main" val="517829947"/>
                  </a:ext>
                </a:extLst>
              </a:tr>
              <a:tr h="370840">
                <a:tc>
                  <a:txBody>
                    <a:bodyPr/>
                    <a:lstStyle/>
                    <a:p>
                      <a:pPr algn="ctr"/>
                      <a:r>
                        <a:rPr lang="en-US" dirty="0"/>
                        <a:t>Glucose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mg/dL</a:t>
                      </a:r>
                    </a:p>
                  </a:txBody>
                  <a:tcPr/>
                </a:tc>
                <a:tc>
                  <a:txBody>
                    <a:bodyPr/>
                    <a:lstStyle/>
                    <a:p>
                      <a:pPr algn="ctr"/>
                      <a:r>
                        <a:rPr lang="en-US" dirty="0"/>
                        <a:t>285</a:t>
                      </a:r>
                    </a:p>
                  </a:txBody>
                  <a:tcPr/>
                </a:tc>
                <a:tc>
                  <a:txBody>
                    <a:bodyPr/>
                    <a:lstStyle/>
                    <a:p>
                      <a:pPr algn="ctr"/>
                      <a:r>
                        <a:rPr lang="en-US" dirty="0"/>
                        <a:t>H</a:t>
                      </a:r>
                    </a:p>
                  </a:txBody>
                  <a:tcPr/>
                </a:tc>
                <a:tc>
                  <a:txBody>
                    <a:bodyPr/>
                    <a:lstStyle/>
                    <a:p>
                      <a:pPr algn="ctr"/>
                      <a:r>
                        <a:rPr lang="en-US" dirty="0"/>
                        <a:t>54-114</a:t>
                      </a:r>
                    </a:p>
                  </a:txBody>
                  <a:tcPr/>
                </a:tc>
                <a:extLst>
                  <a:ext uri="{0D108BD9-81ED-4DB2-BD59-A6C34878D82A}">
                    <a16:rowId xmlns:a16="http://schemas.microsoft.com/office/drawing/2014/main" val="1743029133"/>
                  </a:ext>
                </a:extLst>
              </a:tr>
            </a:tbl>
          </a:graphicData>
        </a:graphic>
      </p:graphicFrame>
    </p:spTree>
    <p:extLst>
      <p:ext uri="{BB962C8B-B14F-4D97-AF65-F5344CB8AC3E}">
        <p14:creationId xmlns:p14="http://schemas.microsoft.com/office/powerpoint/2010/main" val="77356920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1F91E-A37E-45A8-8587-933CC6E7A887}"/>
              </a:ext>
            </a:extLst>
          </p:cNvPr>
          <p:cNvSpPr>
            <a:spLocks noGrp="1"/>
          </p:cNvSpPr>
          <p:nvPr>
            <p:ph type="title"/>
          </p:nvPr>
        </p:nvSpPr>
        <p:spPr/>
        <p:txBody>
          <a:bodyPr/>
          <a:lstStyle/>
          <a:p>
            <a:r>
              <a:rPr lang="en-US" dirty="0"/>
              <a:t>Riker Chemistry continued</a:t>
            </a:r>
          </a:p>
        </p:txBody>
      </p:sp>
      <p:graphicFrame>
        <p:nvGraphicFramePr>
          <p:cNvPr id="4" name="Content Placeholder 3">
            <a:extLst>
              <a:ext uri="{FF2B5EF4-FFF2-40B4-BE49-F238E27FC236}">
                <a16:creationId xmlns:a16="http://schemas.microsoft.com/office/drawing/2014/main" id="{6ABE21F7-2412-4EEC-8A93-D5435EDC1EBE}"/>
              </a:ext>
            </a:extLst>
          </p:cNvPr>
          <p:cNvGraphicFramePr>
            <a:graphicFrameLocks noGrp="1"/>
          </p:cNvGraphicFramePr>
          <p:nvPr>
            <p:ph idx="1"/>
          </p:nvPr>
        </p:nvGraphicFramePr>
        <p:xfrm>
          <a:off x="838200" y="1419225"/>
          <a:ext cx="10515600" cy="2225040"/>
        </p:xfrm>
        <a:graphic>
          <a:graphicData uri="http://schemas.openxmlformats.org/drawingml/2006/table">
            <a:tbl>
              <a:tblPr firstRow="1" bandRow="1">
                <a:tableStyleId>{5C22544A-7EE6-4342-B048-85BDC9FD1C3A}</a:tableStyleId>
              </a:tblPr>
              <a:tblGrid>
                <a:gridCol w="2103120">
                  <a:extLst>
                    <a:ext uri="{9D8B030D-6E8A-4147-A177-3AD203B41FA5}">
                      <a16:colId xmlns:a16="http://schemas.microsoft.com/office/drawing/2014/main" val="348795645"/>
                    </a:ext>
                  </a:extLst>
                </a:gridCol>
                <a:gridCol w="2103120">
                  <a:extLst>
                    <a:ext uri="{9D8B030D-6E8A-4147-A177-3AD203B41FA5}">
                      <a16:colId xmlns:a16="http://schemas.microsoft.com/office/drawing/2014/main" val="521931443"/>
                    </a:ext>
                  </a:extLst>
                </a:gridCol>
                <a:gridCol w="2103120">
                  <a:extLst>
                    <a:ext uri="{9D8B030D-6E8A-4147-A177-3AD203B41FA5}">
                      <a16:colId xmlns:a16="http://schemas.microsoft.com/office/drawing/2014/main" val="3628303342"/>
                    </a:ext>
                  </a:extLst>
                </a:gridCol>
                <a:gridCol w="2103120">
                  <a:extLst>
                    <a:ext uri="{9D8B030D-6E8A-4147-A177-3AD203B41FA5}">
                      <a16:colId xmlns:a16="http://schemas.microsoft.com/office/drawing/2014/main" val="792320273"/>
                    </a:ext>
                  </a:extLst>
                </a:gridCol>
                <a:gridCol w="2103120">
                  <a:extLst>
                    <a:ext uri="{9D8B030D-6E8A-4147-A177-3AD203B41FA5}">
                      <a16:colId xmlns:a16="http://schemas.microsoft.com/office/drawing/2014/main" val="3802134450"/>
                    </a:ext>
                  </a:extLst>
                </a:gridCol>
              </a:tblGrid>
              <a:tr h="370840">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 </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4122928461"/>
                  </a:ext>
                </a:extLst>
              </a:tr>
              <a:tr h="370840">
                <a:tc>
                  <a:txBody>
                    <a:bodyPr/>
                    <a:lstStyle/>
                    <a:p>
                      <a:pPr algn="ctr"/>
                      <a:r>
                        <a:rPr lang="en-US" dirty="0"/>
                        <a:t>Sodium</a:t>
                      </a:r>
                    </a:p>
                  </a:txBody>
                  <a:tcPr/>
                </a:tc>
                <a:tc>
                  <a:txBody>
                    <a:bodyPr/>
                    <a:lstStyle/>
                    <a:p>
                      <a:pPr algn="ctr"/>
                      <a:r>
                        <a:rPr lang="en-US" dirty="0" err="1"/>
                        <a:t>mEq</a:t>
                      </a:r>
                      <a:r>
                        <a:rPr lang="en-US" dirty="0"/>
                        <a:t>/L</a:t>
                      </a:r>
                    </a:p>
                  </a:txBody>
                  <a:tcPr/>
                </a:tc>
                <a:tc>
                  <a:txBody>
                    <a:bodyPr/>
                    <a:lstStyle/>
                    <a:p>
                      <a:pPr algn="ctr"/>
                      <a:r>
                        <a:rPr lang="en-US" dirty="0"/>
                        <a:t>165</a:t>
                      </a:r>
                    </a:p>
                  </a:txBody>
                  <a:tcPr/>
                </a:tc>
                <a:tc>
                  <a:txBody>
                    <a:bodyPr/>
                    <a:lstStyle/>
                    <a:p>
                      <a:pPr algn="ctr"/>
                      <a:r>
                        <a:rPr lang="en-US" dirty="0"/>
                        <a:t>H</a:t>
                      </a:r>
                    </a:p>
                  </a:txBody>
                  <a:tcPr/>
                </a:tc>
                <a:tc>
                  <a:txBody>
                    <a:bodyPr/>
                    <a:lstStyle/>
                    <a:p>
                      <a:pPr algn="ctr"/>
                      <a:r>
                        <a:rPr lang="en-US" dirty="0"/>
                        <a:t>146-160</a:t>
                      </a:r>
                    </a:p>
                  </a:txBody>
                  <a:tcPr/>
                </a:tc>
                <a:extLst>
                  <a:ext uri="{0D108BD9-81ED-4DB2-BD59-A6C34878D82A}">
                    <a16:rowId xmlns:a16="http://schemas.microsoft.com/office/drawing/2014/main" val="2207523125"/>
                  </a:ext>
                </a:extLst>
              </a:tr>
              <a:tr h="370840">
                <a:tc>
                  <a:txBody>
                    <a:bodyPr/>
                    <a:lstStyle/>
                    <a:p>
                      <a:pPr algn="ctr"/>
                      <a:r>
                        <a:rPr lang="en-US" dirty="0"/>
                        <a:t>Potassium </a:t>
                      </a:r>
                    </a:p>
                  </a:txBody>
                  <a:tcPr/>
                </a:tc>
                <a:tc>
                  <a:txBody>
                    <a:bodyPr/>
                    <a:lstStyle/>
                    <a:p>
                      <a:pPr algn="ctr"/>
                      <a:r>
                        <a:rPr lang="en-US" dirty="0" err="1"/>
                        <a:t>mEq</a:t>
                      </a:r>
                      <a:r>
                        <a:rPr lang="en-US" dirty="0"/>
                        <a:t>/L</a:t>
                      </a:r>
                    </a:p>
                  </a:txBody>
                  <a:tcPr/>
                </a:tc>
                <a:tc>
                  <a:txBody>
                    <a:bodyPr/>
                    <a:lstStyle/>
                    <a:p>
                      <a:pPr algn="ctr"/>
                      <a:r>
                        <a:rPr lang="en-US" dirty="0"/>
                        <a:t>6.8</a:t>
                      </a:r>
                    </a:p>
                  </a:txBody>
                  <a:tcPr/>
                </a:tc>
                <a:tc>
                  <a:txBody>
                    <a:bodyPr/>
                    <a:lstStyle/>
                    <a:p>
                      <a:pPr algn="ctr"/>
                      <a:r>
                        <a:rPr lang="en-US" dirty="0"/>
                        <a:t>H</a:t>
                      </a:r>
                    </a:p>
                  </a:txBody>
                  <a:tcPr/>
                </a:tc>
                <a:tc>
                  <a:txBody>
                    <a:bodyPr/>
                    <a:lstStyle/>
                    <a:p>
                      <a:pPr algn="ctr"/>
                      <a:r>
                        <a:rPr lang="en-US" dirty="0"/>
                        <a:t>3.7-5.4</a:t>
                      </a:r>
                    </a:p>
                  </a:txBody>
                  <a:tcPr/>
                </a:tc>
                <a:extLst>
                  <a:ext uri="{0D108BD9-81ED-4DB2-BD59-A6C34878D82A}">
                    <a16:rowId xmlns:a16="http://schemas.microsoft.com/office/drawing/2014/main" val="1634194090"/>
                  </a:ext>
                </a:extLst>
              </a:tr>
              <a:tr h="370840">
                <a:tc>
                  <a:txBody>
                    <a:bodyPr/>
                    <a:lstStyle/>
                    <a:p>
                      <a:pPr algn="ctr"/>
                      <a:r>
                        <a:rPr lang="en-US" dirty="0"/>
                        <a:t>Chloride</a:t>
                      </a:r>
                    </a:p>
                  </a:txBody>
                  <a:tcPr/>
                </a:tc>
                <a:tc>
                  <a:txBody>
                    <a:bodyPr/>
                    <a:lstStyle/>
                    <a:p>
                      <a:pPr algn="ctr"/>
                      <a:r>
                        <a:rPr lang="en-US" dirty="0" err="1"/>
                        <a:t>mEq</a:t>
                      </a:r>
                      <a:r>
                        <a:rPr lang="en-US" dirty="0"/>
                        <a:t>/L</a:t>
                      </a:r>
                    </a:p>
                  </a:txBody>
                  <a:tcPr/>
                </a:tc>
                <a:tc>
                  <a:txBody>
                    <a:bodyPr/>
                    <a:lstStyle/>
                    <a:p>
                      <a:pPr algn="ctr"/>
                      <a:r>
                        <a:rPr lang="en-US" dirty="0"/>
                        <a:t>107</a:t>
                      </a:r>
                    </a:p>
                  </a:txBody>
                  <a:tcPr/>
                </a:tc>
                <a:tc>
                  <a:txBody>
                    <a:bodyPr/>
                    <a:lstStyle/>
                    <a:p>
                      <a:pPr algn="ctr"/>
                      <a:r>
                        <a:rPr lang="en-US" dirty="0"/>
                        <a:t>L</a:t>
                      </a:r>
                    </a:p>
                  </a:txBody>
                  <a:tcPr/>
                </a:tc>
                <a:tc>
                  <a:txBody>
                    <a:bodyPr/>
                    <a:lstStyle/>
                    <a:p>
                      <a:pPr algn="ctr"/>
                      <a:r>
                        <a:rPr lang="en-US" dirty="0"/>
                        <a:t>112-129</a:t>
                      </a:r>
                    </a:p>
                  </a:txBody>
                  <a:tcPr/>
                </a:tc>
                <a:extLst>
                  <a:ext uri="{0D108BD9-81ED-4DB2-BD59-A6C34878D82A}">
                    <a16:rowId xmlns:a16="http://schemas.microsoft.com/office/drawing/2014/main" val="978121845"/>
                  </a:ext>
                </a:extLst>
              </a:tr>
              <a:tr h="370840">
                <a:tc>
                  <a:txBody>
                    <a:bodyPr/>
                    <a:lstStyle/>
                    <a:p>
                      <a:pPr algn="ctr"/>
                      <a:r>
                        <a:rPr lang="en-US" dirty="0"/>
                        <a:t>TCO2</a:t>
                      </a:r>
                    </a:p>
                  </a:txBody>
                  <a:tcPr/>
                </a:tc>
                <a:tc>
                  <a:txBody>
                    <a:bodyPr/>
                    <a:lstStyle/>
                    <a:p>
                      <a:pPr algn="ctr"/>
                      <a:r>
                        <a:rPr lang="en-US" dirty="0" err="1"/>
                        <a:t>mEq</a:t>
                      </a:r>
                      <a:r>
                        <a:rPr lang="en-US" dirty="0"/>
                        <a:t>/L</a:t>
                      </a:r>
                    </a:p>
                  </a:txBody>
                  <a:tcPr/>
                </a:tc>
                <a:tc>
                  <a:txBody>
                    <a:bodyPr/>
                    <a:lstStyle/>
                    <a:p>
                      <a:pPr algn="ctr"/>
                      <a:r>
                        <a:rPr lang="en-US" dirty="0"/>
                        <a:t>10</a:t>
                      </a:r>
                    </a:p>
                  </a:txBody>
                  <a:tcPr/>
                </a:tc>
                <a:tc>
                  <a:txBody>
                    <a:bodyPr/>
                    <a:lstStyle/>
                    <a:p>
                      <a:pPr algn="ctr"/>
                      <a:r>
                        <a:rPr lang="en-US" dirty="0"/>
                        <a:t>L</a:t>
                      </a:r>
                    </a:p>
                  </a:txBody>
                  <a:tcPr/>
                </a:tc>
                <a:tc>
                  <a:txBody>
                    <a:bodyPr/>
                    <a:lstStyle/>
                    <a:p>
                      <a:pPr algn="ctr"/>
                      <a:r>
                        <a:rPr lang="en-US" dirty="0"/>
                        <a:t>14-23</a:t>
                      </a:r>
                    </a:p>
                  </a:txBody>
                  <a:tcPr/>
                </a:tc>
                <a:extLst>
                  <a:ext uri="{0D108BD9-81ED-4DB2-BD59-A6C34878D82A}">
                    <a16:rowId xmlns:a16="http://schemas.microsoft.com/office/drawing/2014/main" val="941597122"/>
                  </a:ext>
                </a:extLst>
              </a:tr>
              <a:tr h="370840">
                <a:tc>
                  <a:txBody>
                    <a:bodyPr/>
                    <a:lstStyle/>
                    <a:p>
                      <a:pPr algn="ctr"/>
                      <a:r>
                        <a:rPr lang="en-US" dirty="0"/>
                        <a:t>Anion Gap</a:t>
                      </a:r>
                    </a:p>
                  </a:txBody>
                  <a:tcPr/>
                </a:tc>
                <a:tc>
                  <a:txBody>
                    <a:bodyPr/>
                    <a:lstStyle/>
                    <a:p>
                      <a:pPr algn="ctr"/>
                      <a:endParaRPr lang="en-US" dirty="0"/>
                    </a:p>
                  </a:txBody>
                  <a:tcPr/>
                </a:tc>
                <a:tc>
                  <a:txBody>
                    <a:bodyPr/>
                    <a:lstStyle/>
                    <a:p>
                      <a:pPr algn="ctr"/>
                      <a:r>
                        <a:rPr lang="en-US" dirty="0"/>
                        <a:t>55</a:t>
                      </a:r>
                    </a:p>
                  </a:txBody>
                  <a:tcPr/>
                </a:tc>
                <a:tc>
                  <a:txBody>
                    <a:bodyPr/>
                    <a:lstStyle/>
                    <a:p>
                      <a:pPr algn="ctr"/>
                      <a:r>
                        <a:rPr lang="en-US" dirty="0"/>
                        <a:t>H</a:t>
                      </a:r>
                    </a:p>
                  </a:txBody>
                  <a:tcPr/>
                </a:tc>
                <a:tc>
                  <a:txBody>
                    <a:bodyPr/>
                    <a:lstStyle/>
                    <a:p>
                      <a:pPr algn="ctr"/>
                      <a:r>
                        <a:rPr lang="en-US" dirty="0"/>
                        <a:t>10-27</a:t>
                      </a:r>
                    </a:p>
                  </a:txBody>
                  <a:tcPr/>
                </a:tc>
                <a:extLst>
                  <a:ext uri="{0D108BD9-81ED-4DB2-BD59-A6C34878D82A}">
                    <a16:rowId xmlns:a16="http://schemas.microsoft.com/office/drawing/2014/main" val="3198170198"/>
                  </a:ext>
                </a:extLst>
              </a:tr>
            </a:tbl>
          </a:graphicData>
        </a:graphic>
      </p:graphicFrame>
    </p:spTree>
    <p:extLst>
      <p:ext uri="{BB962C8B-B14F-4D97-AF65-F5344CB8AC3E}">
        <p14:creationId xmlns:p14="http://schemas.microsoft.com/office/powerpoint/2010/main" val="164665229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A28449-8F09-4FED-AE23-FBA6ABC8E277}"/>
              </a:ext>
            </a:extLst>
          </p:cNvPr>
          <p:cNvSpPr>
            <a:spLocks noGrp="1"/>
          </p:cNvSpPr>
          <p:nvPr>
            <p:ph type="title"/>
          </p:nvPr>
        </p:nvSpPr>
        <p:spPr/>
        <p:txBody>
          <a:bodyPr/>
          <a:lstStyle/>
          <a:p>
            <a:r>
              <a:rPr lang="en-US" dirty="0"/>
              <a:t>Riker Urinalysis</a:t>
            </a:r>
          </a:p>
        </p:txBody>
      </p:sp>
      <p:graphicFrame>
        <p:nvGraphicFramePr>
          <p:cNvPr id="5" name="Content Placeholder 4">
            <a:extLst>
              <a:ext uri="{FF2B5EF4-FFF2-40B4-BE49-F238E27FC236}">
                <a16:creationId xmlns:a16="http://schemas.microsoft.com/office/drawing/2014/main" id="{4B1AA20D-A03D-4BB3-8FA7-83BD105A39F7}"/>
              </a:ext>
            </a:extLst>
          </p:cNvPr>
          <p:cNvGraphicFramePr>
            <a:graphicFrameLocks noGrp="1"/>
          </p:cNvGraphicFramePr>
          <p:nvPr>
            <p:ph idx="1"/>
          </p:nvPr>
        </p:nvGraphicFramePr>
        <p:xfrm>
          <a:off x="838200" y="1825625"/>
          <a:ext cx="10515600" cy="4450080"/>
        </p:xfrm>
        <a:graphic>
          <a:graphicData uri="http://schemas.openxmlformats.org/drawingml/2006/table">
            <a:tbl>
              <a:tblPr firstRow="1" bandRow="1">
                <a:tableStyleId>{5C22544A-7EE6-4342-B048-85BDC9FD1C3A}</a:tableStyleId>
              </a:tblPr>
              <a:tblGrid>
                <a:gridCol w="3505200">
                  <a:extLst>
                    <a:ext uri="{9D8B030D-6E8A-4147-A177-3AD203B41FA5}">
                      <a16:colId xmlns:a16="http://schemas.microsoft.com/office/drawing/2014/main" val="3740168168"/>
                    </a:ext>
                  </a:extLst>
                </a:gridCol>
                <a:gridCol w="3505200">
                  <a:extLst>
                    <a:ext uri="{9D8B030D-6E8A-4147-A177-3AD203B41FA5}">
                      <a16:colId xmlns:a16="http://schemas.microsoft.com/office/drawing/2014/main" val="7745026"/>
                    </a:ext>
                  </a:extLst>
                </a:gridCol>
                <a:gridCol w="3505200">
                  <a:extLst>
                    <a:ext uri="{9D8B030D-6E8A-4147-A177-3AD203B41FA5}">
                      <a16:colId xmlns:a16="http://schemas.microsoft.com/office/drawing/2014/main" val="1485804111"/>
                    </a:ext>
                  </a:extLst>
                </a:gridCol>
              </a:tblGrid>
              <a:tr h="370840">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extLst>
                  <a:ext uri="{0D108BD9-81ED-4DB2-BD59-A6C34878D82A}">
                    <a16:rowId xmlns:a16="http://schemas.microsoft.com/office/drawing/2014/main" val="3202396149"/>
                  </a:ext>
                </a:extLst>
              </a:tr>
              <a:tr h="370840">
                <a:tc>
                  <a:txBody>
                    <a:bodyPr/>
                    <a:lstStyle/>
                    <a:p>
                      <a:pPr algn="ctr"/>
                      <a:r>
                        <a:rPr lang="en-US" dirty="0"/>
                        <a:t>Source</a:t>
                      </a:r>
                    </a:p>
                  </a:txBody>
                  <a:tcPr/>
                </a:tc>
                <a:tc>
                  <a:txBody>
                    <a:bodyPr/>
                    <a:lstStyle/>
                    <a:p>
                      <a:pPr algn="ctr"/>
                      <a:endParaRPr lang="en-US" dirty="0"/>
                    </a:p>
                  </a:txBody>
                  <a:tcPr/>
                </a:tc>
                <a:tc>
                  <a:txBody>
                    <a:bodyPr/>
                    <a:lstStyle/>
                    <a:p>
                      <a:pPr algn="ctr"/>
                      <a:r>
                        <a:rPr lang="en-US" dirty="0"/>
                        <a:t>Cystocentesis</a:t>
                      </a:r>
                    </a:p>
                  </a:txBody>
                  <a:tcPr/>
                </a:tc>
                <a:extLst>
                  <a:ext uri="{0D108BD9-81ED-4DB2-BD59-A6C34878D82A}">
                    <a16:rowId xmlns:a16="http://schemas.microsoft.com/office/drawing/2014/main" val="1000262188"/>
                  </a:ext>
                </a:extLst>
              </a:tr>
              <a:tr h="370840">
                <a:tc>
                  <a:txBody>
                    <a:bodyPr/>
                    <a:lstStyle/>
                    <a:p>
                      <a:pPr algn="ctr"/>
                      <a:r>
                        <a:rPr lang="en-US" dirty="0"/>
                        <a:t>Color</a:t>
                      </a:r>
                    </a:p>
                  </a:txBody>
                  <a:tcPr/>
                </a:tc>
                <a:tc>
                  <a:txBody>
                    <a:bodyPr/>
                    <a:lstStyle/>
                    <a:p>
                      <a:pPr algn="ctr"/>
                      <a:endParaRPr lang="en-US" dirty="0"/>
                    </a:p>
                  </a:txBody>
                  <a:tcPr/>
                </a:tc>
                <a:tc>
                  <a:txBody>
                    <a:bodyPr/>
                    <a:lstStyle/>
                    <a:p>
                      <a:pPr algn="ctr"/>
                      <a:r>
                        <a:rPr lang="en-US" dirty="0"/>
                        <a:t>Yellow</a:t>
                      </a:r>
                    </a:p>
                  </a:txBody>
                  <a:tcPr/>
                </a:tc>
                <a:extLst>
                  <a:ext uri="{0D108BD9-81ED-4DB2-BD59-A6C34878D82A}">
                    <a16:rowId xmlns:a16="http://schemas.microsoft.com/office/drawing/2014/main" val="545807596"/>
                  </a:ext>
                </a:extLst>
              </a:tr>
              <a:tr h="370840">
                <a:tc>
                  <a:txBody>
                    <a:bodyPr/>
                    <a:lstStyle/>
                    <a:p>
                      <a:pPr algn="ctr"/>
                      <a:r>
                        <a:rPr lang="en-US" dirty="0"/>
                        <a:t>Turbidity</a:t>
                      </a:r>
                    </a:p>
                  </a:txBody>
                  <a:tcPr/>
                </a:tc>
                <a:tc>
                  <a:txBody>
                    <a:bodyPr/>
                    <a:lstStyle/>
                    <a:p>
                      <a:pPr algn="ctr"/>
                      <a:endParaRPr lang="en-US" dirty="0"/>
                    </a:p>
                  </a:txBody>
                  <a:tcPr/>
                </a:tc>
                <a:tc>
                  <a:txBody>
                    <a:bodyPr/>
                    <a:lstStyle/>
                    <a:p>
                      <a:pPr algn="ctr"/>
                      <a:r>
                        <a:rPr lang="en-US" dirty="0"/>
                        <a:t>Cloudy</a:t>
                      </a:r>
                    </a:p>
                  </a:txBody>
                  <a:tcPr/>
                </a:tc>
                <a:extLst>
                  <a:ext uri="{0D108BD9-81ED-4DB2-BD59-A6C34878D82A}">
                    <a16:rowId xmlns:a16="http://schemas.microsoft.com/office/drawing/2014/main" val="3392569444"/>
                  </a:ext>
                </a:extLst>
              </a:tr>
              <a:tr h="370840">
                <a:tc>
                  <a:txBody>
                    <a:bodyPr/>
                    <a:lstStyle/>
                    <a:p>
                      <a:pPr algn="ctr"/>
                      <a:r>
                        <a:rPr lang="en-US" dirty="0"/>
                        <a:t>Urine Specific Gravity</a:t>
                      </a:r>
                    </a:p>
                  </a:txBody>
                  <a:tcPr/>
                </a:tc>
                <a:tc>
                  <a:txBody>
                    <a:bodyPr/>
                    <a:lstStyle/>
                    <a:p>
                      <a:pPr algn="ctr"/>
                      <a:endParaRPr lang="en-US" dirty="0"/>
                    </a:p>
                  </a:txBody>
                  <a:tcPr/>
                </a:tc>
                <a:tc>
                  <a:txBody>
                    <a:bodyPr/>
                    <a:lstStyle/>
                    <a:p>
                      <a:pPr algn="ctr"/>
                      <a:r>
                        <a:rPr lang="en-US" dirty="0"/>
                        <a:t>1.016</a:t>
                      </a:r>
                    </a:p>
                  </a:txBody>
                  <a:tcPr/>
                </a:tc>
                <a:extLst>
                  <a:ext uri="{0D108BD9-81ED-4DB2-BD59-A6C34878D82A}">
                    <a16:rowId xmlns:a16="http://schemas.microsoft.com/office/drawing/2014/main" val="1119642640"/>
                  </a:ext>
                </a:extLst>
              </a:tr>
              <a:tr h="370840">
                <a:tc>
                  <a:txBody>
                    <a:bodyPr/>
                    <a:lstStyle/>
                    <a:p>
                      <a:pPr algn="ctr"/>
                      <a:r>
                        <a:rPr lang="en-US" dirty="0"/>
                        <a:t>Protein</a:t>
                      </a:r>
                    </a:p>
                  </a:txBody>
                  <a:tcPr/>
                </a:tc>
                <a:tc>
                  <a:txBody>
                    <a:bodyPr/>
                    <a:lstStyle/>
                    <a:p>
                      <a:pPr algn="ctr"/>
                      <a:endParaRPr lang="en-US" dirty="0"/>
                    </a:p>
                  </a:txBody>
                  <a:tcPr/>
                </a:tc>
                <a:tc>
                  <a:txBody>
                    <a:bodyPr/>
                    <a:lstStyle/>
                    <a:p>
                      <a:pPr algn="ctr"/>
                      <a:r>
                        <a:rPr lang="en-US" dirty="0"/>
                        <a:t>1+</a:t>
                      </a:r>
                    </a:p>
                  </a:txBody>
                  <a:tcPr/>
                </a:tc>
                <a:extLst>
                  <a:ext uri="{0D108BD9-81ED-4DB2-BD59-A6C34878D82A}">
                    <a16:rowId xmlns:a16="http://schemas.microsoft.com/office/drawing/2014/main" val="3576693754"/>
                  </a:ext>
                </a:extLst>
              </a:tr>
              <a:tr h="370840">
                <a:tc>
                  <a:txBody>
                    <a:bodyPr/>
                    <a:lstStyle/>
                    <a:p>
                      <a:pPr algn="ctr"/>
                      <a:r>
                        <a:rPr lang="en-US" dirty="0"/>
                        <a:t>Glucose</a:t>
                      </a:r>
                    </a:p>
                  </a:txBody>
                  <a:tcPr/>
                </a:tc>
                <a:tc>
                  <a:txBody>
                    <a:bodyPr/>
                    <a:lstStyle/>
                    <a:p>
                      <a:pPr algn="ctr"/>
                      <a:endParaRPr lang="en-US" dirty="0"/>
                    </a:p>
                  </a:txBody>
                  <a:tcPr/>
                </a:tc>
                <a:tc>
                  <a:txBody>
                    <a:bodyPr/>
                    <a:lstStyle/>
                    <a:p>
                      <a:pPr algn="ctr"/>
                      <a:r>
                        <a:rPr lang="en-US" dirty="0"/>
                        <a:t>1+</a:t>
                      </a:r>
                    </a:p>
                  </a:txBody>
                  <a:tcPr/>
                </a:tc>
                <a:extLst>
                  <a:ext uri="{0D108BD9-81ED-4DB2-BD59-A6C34878D82A}">
                    <a16:rowId xmlns:a16="http://schemas.microsoft.com/office/drawing/2014/main" val="3527436041"/>
                  </a:ext>
                </a:extLst>
              </a:tr>
              <a:tr h="370840">
                <a:tc>
                  <a:txBody>
                    <a:bodyPr/>
                    <a:lstStyle/>
                    <a:p>
                      <a:pPr algn="ctr"/>
                      <a:r>
                        <a:rPr lang="en-US" dirty="0"/>
                        <a:t>Blood</a:t>
                      </a:r>
                    </a:p>
                  </a:txBody>
                  <a:tcPr/>
                </a:tc>
                <a:tc>
                  <a:txBody>
                    <a:bodyPr/>
                    <a:lstStyle/>
                    <a:p>
                      <a:pPr algn="ctr"/>
                      <a:endParaRPr lang="en-US" dirty="0"/>
                    </a:p>
                  </a:txBody>
                  <a:tcPr/>
                </a:tc>
                <a:tc>
                  <a:txBody>
                    <a:bodyPr/>
                    <a:lstStyle/>
                    <a:p>
                      <a:pPr algn="ctr"/>
                      <a:r>
                        <a:rPr lang="en-US" dirty="0"/>
                        <a:t>1+</a:t>
                      </a:r>
                    </a:p>
                  </a:txBody>
                  <a:tcPr/>
                </a:tc>
                <a:extLst>
                  <a:ext uri="{0D108BD9-81ED-4DB2-BD59-A6C34878D82A}">
                    <a16:rowId xmlns:a16="http://schemas.microsoft.com/office/drawing/2014/main" val="1334014778"/>
                  </a:ext>
                </a:extLst>
              </a:tr>
              <a:tr h="370840">
                <a:tc>
                  <a:txBody>
                    <a:bodyPr/>
                    <a:lstStyle/>
                    <a:p>
                      <a:pPr algn="ctr"/>
                      <a:r>
                        <a:rPr lang="en-US" dirty="0"/>
                        <a:t>pH</a:t>
                      </a:r>
                    </a:p>
                  </a:txBody>
                  <a:tcPr/>
                </a:tc>
                <a:tc>
                  <a:txBody>
                    <a:bodyPr/>
                    <a:lstStyle/>
                    <a:p>
                      <a:pPr algn="ctr"/>
                      <a:endParaRPr lang="en-US" dirty="0"/>
                    </a:p>
                  </a:txBody>
                  <a:tcPr/>
                </a:tc>
                <a:tc>
                  <a:txBody>
                    <a:bodyPr/>
                    <a:lstStyle/>
                    <a:p>
                      <a:pPr algn="ctr"/>
                      <a:r>
                        <a:rPr lang="en-US" dirty="0"/>
                        <a:t>5.0</a:t>
                      </a:r>
                    </a:p>
                  </a:txBody>
                  <a:tcPr/>
                </a:tc>
                <a:extLst>
                  <a:ext uri="{0D108BD9-81ED-4DB2-BD59-A6C34878D82A}">
                    <a16:rowId xmlns:a16="http://schemas.microsoft.com/office/drawing/2014/main" val="699957223"/>
                  </a:ext>
                </a:extLst>
              </a:tr>
              <a:tr h="370840">
                <a:tc>
                  <a:txBody>
                    <a:bodyPr/>
                    <a:lstStyle/>
                    <a:p>
                      <a:pPr algn="ctr"/>
                      <a:r>
                        <a:rPr lang="en-US" dirty="0"/>
                        <a:t>RBC</a:t>
                      </a:r>
                    </a:p>
                  </a:txBody>
                  <a:tcPr/>
                </a:tc>
                <a:tc>
                  <a:txBody>
                    <a:bodyPr/>
                    <a:lstStyle/>
                    <a:p>
                      <a:pPr algn="ctr"/>
                      <a:r>
                        <a:rPr lang="en-US" dirty="0"/>
                        <a:t>/hpf</a:t>
                      </a:r>
                    </a:p>
                  </a:txBody>
                  <a:tcPr/>
                </a:tc>
                <a:tc>
                  <a:txBody>
                    <a:bodyPr/>
                    <a:lstStyle/>
                    <a:p>
                      <a:pPr algn="ctr"/>
                      <a:r>
                        <a:rPr lang="en-US" dirty="0"/>
                        <a:t>2-3</a:t>
                      </a:r>
                    </a:p>
                  </a:txBody>
                  <a:tcPr/>
                </a:tc>
                <a:extLst>
                  <a:ext uri="{0D108BD9-81ED-4DB2-BD59-A6C34878D82A}">
                    <a16:rowId xmlns:a16="http://schemas.microsoft.com/office/drawing/2014/main" val="3567125696"/>
                  </a:ext>
                </a:extLst>
              </a:tr>
              <a:tr h="370840">
                <a:tc>
                  <a:txBody>
                    <a:bodyPr/>
                    <a:lstStyle/>
                    <a:p>
                      <a:pPr algn="ctr"/>
                      <a:r>
                        <a:rPr lang="en-US" dirty="0"/>
                        <a:t>WBC</a:t>
                      </a:r>
                    </a:p>
                  </a:txBody>
                  <a:tcPr/>
                </a:tc>
                <a:tc>
                  <a:txBody>
                    <a:bodyPr/>
                    <a:lstStyle/>
                    <a:p>
                      <a:pPr algn="ctr"/>
                      <a:r>
                        <a:rPr lang="en-US" dirty="0"/>
                        <a:t>/hpf</a:t>
                      </a:r>
                    </a:p>
                  </a:txBody>
                  <a:tcPr/>
                </a:tc>
                <a:tc>
                  <a:txBody>
                    <a:bodyPr/>
                    <a:lstStyle/>
                    <a:p>
                      <a:pPr algn="ctr"/>
                      <a:r>
                        <a:rPr lang="en-US" dirty="0"/>
                        <a:t>2-3</a:t>
                      </a:r>
                    </a:p>
                  </a:txBody>
                  <a:tcPr/>
                </a:tc>
                <a:extLst>
                  <a:ext uri="{0D108BD9-81ED-4DB2-BD59-A6C34878D82A}">
                    <a16:rowId xmlns:a16="http://schemas.microsoft.com/office/drawing/2014/main" val="15201251"/>
                  </a:ext>
                </a:extLst>
              </a:tr>
              <a:tr h="370840">
                <a:tc>
                  <a:txBody>
                    <a:bodyPr/>
                    <a:lstStyle/>
                    <a:p>
                      <a:pPr algn="ctr"/>
                      <a:r>
                        <a:rPr lang="en-US" dirty="0"/>
                        <a:t>Epithelium</a:t>
                      </a:r>
                    </a:p>
                  </a:txBody>
                  <a:tcPr/>
                </a:tc>
                <a:tc>
                  <a:txBody>
                    <a:bodyPr/>
                    <a:lstStyle/>
                    <a:p>
                      <a:pPr algn="ctr"/>
                      <a:r>
                        <a:rPr lang="en-US" dirty="0"/>
                        <a:t>/lpf</a:t>
                      </a:r>
                    </a:p>
                  </a:txBody>
                  <a:tcPr/>
                </a:tc>
                <a:tc>
                  <a:txBody>
                    <a:bodyPr/>
                    <a:lstStyle/>
                    <a:p>
                      <a:pPr algn="ctr"/>
                      <a:r>
                        <a:rPr lang="en-US" dirty="0"/>
                        <a:t>1-3 transitional</a:t>
                      </a:r>
                    </a:p>
                  </a:txBody>
                  <a:tcPr/>
                </a:tc>
                <a:extLst>
                  <a:ext uri="{0D108BD9-81ED-4DB2-BD59-A6C34878D82A}">
                    <a16:rowId xmlns:a16="http://schemas.microsoft.com/office/drawing/2014/main" val="3795745490"/>
                  </a:ext>
                </a:extLst>
              </a:tr>
            </a:tbl>
          </a:graphicData>
        </a:graphic>
      </p:graphicFrame>
    </p:spTree>
    <p:extLst>
      <p:ext uri="{BB962C8B-B14F-4D97-AF65-F5344CB8AC3E}">
        <p14:creationId xmlns:p14="http://schemas.microsoft.com/office/powerpoint/2010/main" val="401600660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672FA-34C3-46BB-9E2E-75F351CD31DA}"/>
              </a:ext>
            </a:extLst>
          </p:cNvPr>
          <p:cNvSpPr>
            <a:spLocks noGrp="1"/>
          </p:cNvSpPr>
          <p:nvPr>
            <p:ph type="title"/>
          </p:nvPr>
        </p:nvSpPr>
        <p:spPr/>
        <p:txBody>
          <a:bodyPr/>
          <a:lstStyle/>
          <a:p>
            <a:r>
              <a:rPr lang="en-US" dirty="0"/>
              <a:t>Riker Urinalysis image</a:t>
            </a:r>
          </a:p>
        </p:txBody>
      </p:sp>
      <p:pic>
        <p:nvPicPr>
          <p:cNvPr id="4" name="Content Placeholder 3" descr="This is an unstained urine sediment from a dog.  There are &quot;picket-fence&quot; shaped urinary crystals as well as a low number of erythrocytes. Image credit to www.eclinpath.com">
            <a:extLst>
              <a:ext uri="{FF2B5EF4-FFF2-40B4-BE49-F238E27FC236}">
                <a16:creationId xmlns:a16="http://schemas.microsoft.com/office/drawing/2014/main" id="{C8BEC785-D4CA-4059-ACD8-101EA61139C5}"/>
              </a:ext>
            </a:extLst>
          </p:cNvPr>
          <p:cNvPicPr>
            <a:picLocks noGrp="1" noChangeAspect="1"/>
          </p:cNvPicPr>
          <p:nvPr>
            <p:ph idx="1"/>
          </p:nvPr>
        </p:nvPicPr>
        <p:blipFill>
          <a:blip r:embed="rId3"/>
          <a:stretch>
            <a:fillRect/>
          </a:stretch>
        </p:blipFill>
        <p:spPr>
          <a:xfrm>
            <a:off x="3043833" y="1327310"/>
            <a:ext cx="6316067" cy="5052854"/>
          </a:xfrm>
          <a:prstGeom prst="rect">
            <a:avLst/>
          </a:prstGeom>
        </p:spPr>
      </p:pic>
    </p:spTree>
    <p:extLst>
      <p:ext uri="{BB962C8B-B14F-4D97-AF65-F5344CB8AC3E}">
        <p14:creationId xmlns:p14="http://schemas.microsoft.com/office/powerpoint/2010/main" val="162564208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8D678-FC0A-451C-B2CB-75C9AFD4E599}"/>
              </a:ext>
            </a:extLst>
          </p:cNvPr>
          <p:cNvSpPr>
            <a:spLocks noGrp="1"/>
          </p:cNvSpPr>
          <p:nvPr>
            <p:ph type="title"/>
          </p:nvPr>
        </p:nvSpPr>
        <p:spPr/>
        <p:txBody>
          <a:bodyPr/>
          <a:lstStyle/>
          <a:p>
            <a:r>
              <a:rPr lang="en-US" dirty="0"/>
              <a:t>Riker Resources</a:t>
            </a:r>
          </a:p>
        </p:txBody>
      </p:sp>
      <p:sp>
        <p:nvSpPr>
          <p:cNvPr id="3" name="Content Placeholder 2">
            <a:extLst>
              <a:ext uri="{FF2B5EF4-FFF2-40B4-BE49-F238E27FC236}">
                <a16:creationId xmlns:a16="http://schemas.microsoft.com/office/drawing/2014/main" id="{21F8EB7C-FE66-418E-A877-AEA4BE59C5C0}"/>
              </a:ext>
            </a:extLst>
          </p:cNvPr>
          <p:cNvSpPr>
            <a:spLocks noGrp="1"/>
          </p:cNvSpPr>
          <p:nvPr>
            <p:ph idx="1"/>
          </p:nvPr>
        </p:nvSpPr>
        <p:spPr/>
        <p:txBody>
          <a:bodyPr/>
          <a:lstStyle/>
          <a:p>
            <a:r>
              <a:rPr lang="en-US" dirty="0"/>
              <a:t>eClinpath</a:t>
            </a:r>
          </a:p>
          <a:p>
            <a:pPr lvl="1"/>
            <a:r>
              <a:rPr lang="en-US" dirty="0">
                <a:hlinkClick r:id="rId2"/>
              </a:rPr>
              <a:t>Erythrocytosis</a:t>
            </a:r>
            <a:endParaRPr lang="en-US" dirty="0"/>
          </a:p>
          <a:p>
            <a:pPr lvl="1"/>
            <a:r>
              <a:rPr lang="en-US" dirty="0">
                <a:hlinkClick r:id="rId3"/>
              </a:rPr>
              <a:t>Calcium</a:t>
            </a:r>
            <a:endParaRPr lang="en-US" dirty="0"/>
          </a:p>
          <a:p>
            <a:pPr lvl="1"/>
            <a:r>
              <a:rPr lang="en-US" dirty="0">
                <a:hlinkClick r:id="rId4"/>
              </a:rPr>
              <a:t>Urinary concentrating ability</a:t>
            </a:r>
            <a:endParaRPr lang="en-US" dirty="0"/>
          </a:p>
          <a:p>
            <a:pPr lvl="1"/>
            <a:r>
              <a:rPr lang="en-US" dirty="0">
                <a:hlinkClick r:id="rId5"/>
              </a:rPr>
              <a:t>How to do a urinalysis video</a:t>
            </a:r>
            <a:endParaRPr lang="en-US" dirty="0"/>
          </a:p>
          <a:p>
            <a:pPr lvl="1"/>
            <a:r>
              <a:rPr lang="en-US" dirty="0">
                <a:hlinkClick r:id="rId6"/>
              </a:rPr>
              <a:t>Urinary crystals</a:t>
            </a:r>
            <a:endParaRPr lang="en-US" dirty="0"/>
          </a:p>
          <a:p>
            <a:pPr lvl="1"/>
            <a:r>
              <a:rPr lang="en-US" dirty="0">
                <a:hlinkClick r:id="rId7"/>
              </a:rPr>
              <a:t>Urinary crystal quick guide</a:t>
            </a:r>
            <a:endParaRPr lang="en-US" dirty="0"/>
          </a:p>
          <a:p>
            <a:pPr lvl="1"/>
            <a:r>
              <a:rPr lang="en-US" dirty="0">
                <a:hlinkClick r:id="rId8"/>
              </a:rPr>
              <a:t>Acid-base</a:t>
            </a:r>
            <a:endParaRPr lang="en-US" dirty="0"/>
          </a:p>
          <a:p>
            <a:pPr lvl="1"/>
            <a:endParaRPr lang="en-US" dirty="0"/>
          </a:p>
        </p:txBody>
      </p:sp>
      <p:pic>
        <p:nvPicPr>
          <p:cNvPr id="4" name="Graphic 3" descr="Arrow Horizontal U turn">
            <a:hlinkClick r:id="rId9" action="ppaction://hlinksldjump"/>
            <a:extLst>
              <a:ext uri="{FF2B5EF4-FFF2-40B4-BE49-F238E27FC236}">
                <a16:creationId xmlns:a16="http://schemas.microsoft.com/office/drawing/2014/main" id="{AE835A0C-7596-4F1E-956E-7FF3BBE6970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342868427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B4021-96E6-4F22-BF10-AF0D192EBEEB}"/>
              </a:ext>
            </a:extLst>
          </p:cNvPr>
          <p:cNvSpPr>
            <a:spLocks noGrp="1"/>
          </p:cNvSpPr>
          <p:nvPr>
            <p:ph type="title"/>
          </p:nvPr>
        </p:nvSpPr>
        <p:spPr/>
        <p:txBody>
          <a:bodyPr/>
          <a:lstStyle/>
          <a:p>
            <a:r>
              <a:rPr lang="en-US" dirty="0"/>
              <a:t>Penny signalment and history</a:t>
            </a:r>
          </a:p>
        </p:txBody>
      </p:sp>
      <p:sp>
        <p:nvSpPr>
          <p:cNvPr id="3" name="Content Placeholder 2">
            <a:extLst>
              <a:ext uri="{FF2B5EF4-FFF2-40B4-BE49-F238E27FC236}">
                <a16:creationId xmlns:a16="http://schemas.microsoft.com/office/drawing/2014/main" id="{11AB4182-802E-4D53-89EA-FC0F6E4DAFEA}"/>
              </a:ext>
            </a:extLst>
          </p:cNvPr>
          <p:cNvSpPr>
            <a:spLocks noGrp="1"/>
          </p:cNvSpPr>
          <p:nvPr>
            <p:ph idx="1"/>
          </p:nvPr>
        </p:nvSpPr>
        <p:spPr/>
        <p:txBody>
          <a:bodyPr/>
          <a:lstStyle/>
          <a:p>
            <a:r>
              <a:rPr lang="en-US" dirty="0"/>
              <a:t>4 year old Holstein cow</a:t>
            </a:r>
          </a:p>
          <a:p>
            <a:r>
              <a:rPr lang="en-US" dirty="0"/>
              <a:t>Calved 3 weeks ago</a:t>
            </a:r>
          </a:p>
          <a:p>
            <a:r>
              <a:rPr lang="en-US" dirty="0"/>
              <a:t>3 day history of depression and anorexia</a:t>
            </a:r>
          </a:p>
          <a:p>
            <a:r>
              <a:rPr lang="en-US" dirty="0"/>
              <a:t>Milk production has dropped</a:t>
            </a:r>
          </a:p>
          <a:p>
            <a:r>
              <a:rPr lang="en-US" dirty="0"/>
              <a:t>Severe dehydration and a right-sided ping on PE</a:t>
            </a:r>
          </a:p>
          <a:p>
            <a:endParaRPr lang="en-US" dirty="0"/>
          </a:p>
        </p:txBody>
      </p:sp>
    </p:spTree>
    <p:extLst>
      <p:ext uri="{BB962C8B-B14F-4D97-AF65-F5344CB8AC3E}">
        <p14:creationId xmlns:p14="http://schemas.microsoft.com/office/powerpoint/2010/main" val="177452425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0FA00A-5FCE-4B62-B8A1-7F5AE508A4C9}"/>
              </a:ext>
            </a:extLst>
          </p:cNvPr>
          <p:cNvSpPr>
            <a:spLocks noGrp="1"/>
          </p:cNvSpPr>
          <p:nvPr>
            <p:ph type="title"/>
          </p:nvPr>
        </p:nvSpPr>
        <p:spPr>
          <a:xfrm>
            <a:off x="838200" y="284102"/>
            <a:ext cx="10515600" cy="1325563"/>
          </a:xfrm>
        </p:spPr>
        <p:txBody>
          <a:bodyPr/>
          <a:lstStyle/>
          <a:p>
            <a:r>
              <a:rPr lang="en-US" dirty="0"/>
              <a:t>Penny CBC</a:t>
            </a:r>
          </a:p>
        </p:txBody>
      </p:sp>
      <p:graphicFrame>
        <p:nvGraphicFramePr>
          <p:cNvPr id="4" name="Content Placeholder 3">
            <a:extLst>
              <a:ext uri="{FF2B5EF4-FFF2-40B4-BE49-F238E27FC236}">
                <a16:creationId xmlns:a16="http://schemas.microsoft.com/office/drawing/2014/main" id="{080457DB-C88A-4B4A-A541-005AFB4BEDDC}"/>
              </a:ext>
            </a:extLst>
          </p:cNvPr>
          <p:cNvGraphicFramePr>
            <a:graphicFrameLocks noGrp="1"/>
          </p:cNvGraphicFramePr>
          <p:nvPr>
            <p:ph idx="1"/>
          </p:nvPr>
        </p:nvGraphicFramePr>
        <p:xfrm>
          <a:off x="838200" y="1181100"/>
          <a:ext cx="10515600" cy="5191760"/>
        </p:xfrm>
        <a:graphic>
          <a:graphicData uri="http://schemas.openxmlformats.org/drawingml/2006/table">
            <a:tbl>
              <a:tblPr firstRow="1" bandRow="1">
                <a:tableStyleId>{5C22544A-7EE6-4342-B048-85BDC9FD1C3A}</a:tableStyleId>
              </a:tblPr>
              <a:tblGrid>
                <a:gridCol w="2103120">
                  <a:extLst>
                    <a:ext uri="{9D8B030D-6E8A-4147-A177-3AD203B41FA5}">
                      <a16:colId xmlns:a16="http://schemas.microsoft.com/office/drawing/2014/main" val="348795645"/>
                    </a:ext>
                  </a:extLst>
                </a:gridCol>
                <a:gridCol w="2103120">
                  <a:extLst>
                    <a:ext uri="{9D8B030D-6E8A-4147-A177-3AD203B41FA5}">
                      <a16:colId xmlns:a16="http://schemas.microsoft.com/office/drawing/2014/main" val="521931443"/>
                    </a:ext>
                  </a:extLst>
                </a:gridCol>
                <a:gridCol w="2103120">
                  <a:extLst>
                    <a:ext uri="{9D8B030D-6E8A-4147-A177-3AD203B41FA5}">
                      <a16:colId xmlns:a16="http://schemas.microsoft.com/office/drawing/2014/main" val="3628303342"/>
                    </a:ext>
                  </a:extLst>
                </a:gridCol>
                <a:gridCol w="2103120">
                  <a:extLst>
                    <a:ext uri="{9D8B030D-6E8A-4147-A177-3AD203B41FA5}">
                      <a16:colId xmlns:a16="http://schemas.microsoft.com/office/drawing/2014/main" val="792320273"/>
                    </a:ext>
                  </a:extLst>
                </a:gridCol>
                <a:gridCol w="2103120">
                  <a:extLst>
                    <a:ext uri="{9D8B030D-6E8A-4147-A177-3AD203B41FA5}">
                      <a16:colId xmlns:a16="http://schemas.microsoft.com/office/drawing/2014/main" val="3802134450"/>
                    </a:ext>
                  </a:extLst>
                </a:gridCol>
              </a:tblGrid>
              <a:tr h="370840">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 </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4122928461"/>
                  </a:ext>
                </a:extLst>
              </a:tr>
              <a:tr h="370840">
                <a:tc>
                  <a:txBody>
                    <a:bodyPr/>
                    <a:lstStyle/>
                    <a:p>
                      <a:pPr algn="ctr"/>
                      <a:r>
                        <a:rPr lang="en-US" dirty="0"/>
                        <a:t>Hemoglobin</a:t>
                      </a:r>
                    </a:p>
                  </a:txBody>
                  <a:tcPr/>
                </a:tc>
                <a:tc>
                  <a:txBody>
                    <a:bodyPr/>
                    <a:lstStyle/>
                    <a:p>
                      <a:pPr algn="ctr"/>
                      <a:r>
                        <a:rPr lang="en-US" dirty="0"/>
                        <a:t>g/dL</a:t>
                      </a:r>
                    </a:p>
                  </a:txBody>
                  <a:tcPr/>
                </a:tc>
                <a:tc>
                  <a:txBody>
                    <a:bodyPr/>
                    <a:lstStyle/>
                    <a:p>
                      <a:pPr algn="ctr"/>
                      <a:r>
                        <a:rPr lang="en-US" dirty="0"/>
                        <a:t>14.8</a:t>
                      </a:r>
                    </a:p>
                  </a:txBody>
                  <a:tcPr/>
                </a:tc>
                <a:tc>
                  <a:txBody>
                    <a:bodyPr/>
                    <a:lstStyle/>
                    <a:p>
                      <a:pPr algn="ctr"/>
                      <a:r>
                        <a:rPr lang="en-US" dirty="0"/>
                        <a:t>H</a:t>
                      </a:r>
                    </a:p>
                  </a:txBody>
                  <a:tcPr/>
                </a:tc>
                <a:tc>
                  <a:txBody>
                    <a:bodyPr/>
                    <a:lstStyle/>
                    <a:p>
                      <a:pPr algn="ctr"/>
                      <a:r>
                        <a:rPr lang="en-US" dirty="0"/>
                        <a:t>8.6-13.6</a:t>
                      </a:r>
                    </a:p>
                  </a:txBody>
                  <a:tcPr/>
                </a:tc>
                <a:extLst>
                  <a:ext uri="{0D108BD9-81ED-4DB2-BD59-A6C34878D82A}">
                    <a16:rowId xmlns:a16="http://schemas.microsoft.com/office/drawing/2014/main" val="3141099706"/>
                  </a:ext>
                </a:extLst>
              </a:tr>
              <a:tr h="370840">
                <a:tc>
                  <a:txBody>
                    <a:bodyPr/>
                    <a:lstStyle/>
                    <a:p>
                      <a:pPr algn="ctr"/>
                      <a:r>
                        <a:rPr lang="en-US" dirty="0"/>
                        <a:t>Hematocrit</a:t>
                      </a:r>
                    </a:p>
                  </a:txBody>
                  <a:tcPr/>
                </a:tc>
                <a:tc>
                  <a:txBody>
                    <a:bodyPr/>
                    <a:lstStyle/>
                    <a:p>
                      <a:pPr algn="ctr"/>
                      <a:r>
                        <a:rPr lang="en-US" dirty="0"/>
                        <a:t>%</a:t>
                      </a:r>
                    </a:p>
                  </a:txBody>
                  <a:tcPr/>
                </a:tc>
                <a:tc>
                  <a:txBody>
                    <a:bodyPr/>
                    <a:lstStyle/>
                    <a:p>
                      <a:pPr algn="ctr"/>
                      <a:r>
                        <a:rPr lang="en-US" dirty="0"/>
                        <a:t>43</a:t>
                      </a:r>
                    </a:p>
                  </a:txBody>
                  <a:tcPr/>
                </a:tc>
                <a:tc>
                  <a:txBody>
                    <a:bodyPr/>
                    <a:lstStyle/>
                    <a:p>
                      <a:pPr algn="ctr"/>
                      <a:r>
                        <a:rPr lang="en-US" dirty="0"/>
                        <a:t>H</a:t>
                      </a:r>
                    </a:p>
                  </a:txBody>
                  <a:tcPr/>
                </a:tc>
                <a:tc>
                  <a:txBody>
                    <a:bodyPr/>
                    <a:lstStyle/>
                    <a:p>
                      <a:pPr algn="ctr"/>
                      <a:r>
                        <a:rPr lang="en-US" dirty="0"/>
                        <a:t>25-39</a:t>
                      </a:r>
                    </a:p>
                  </a:txBody>
                  <a:tcPr/>
                </a:tc>
                <a:extLst>
                  <a:ext uri="{0D108BD9-81ED-4DB2-BD59-A6C34878D82A}">
                    <a16:rowId xmlns:a16="http://schemas.microsoft.com/office/drawing/2014/main" val="730441310"/>
                  </a:ext>
                </a:extLst>
              </a:tr>
              <a:tr h="370840">
                <a:tc>
                  <a:txBody>
                    <a:bodyPr/>
                    <a:lstStyle/>
                    <a:p>
                      <a:pPr algn="ctr"/>
                      <a:r>
                        <a:rPr lang="en-US" dirty="0"/>
                        <a:t>RBC</a:t>
                      </a:r>
                    </a:p>
                  </a:txBody>
                  <a:tcPr/>
                </a:tc>
                <a:tc>
                  <a:txBody>
                    <a:bodyPr/>
                    <a:lstStyle/>
                    <a:p>
                      <a:pPr algn="ctr"/>
                      <a:r>
                        <a:rPr lang="en-US" dirty="0"/>
                        <a:t>*10</a:t>
                      </a:r>
                      <a:r>
                        <a:rPr lang="en-US" baseline="30000" dirty="0"/>
                        <a:t>6</a:t>
                      </a:r>
                      <a:r>
                        <a:rPr lang="en-US" baseline="0" dirty="0"/>
                        <a:t>/</a:t>
                      </a:r>
                      <a:r>
                        <a:rPr lang="en-US" baseline="0" dirty="0" err="1"/>
                        <a:t>uL</a:t>
                      </a:r>
                      <a:endParaRPr lang="en-US" dirty="0"/>
                    </a:p>
                  </a:txBody>
                  <a:tcPr/>
                </a:tc>
                <a:tc>
                  <a:txBody>
                    <a:bodyPr/>
                    <a:lstStyle/>
                    <a:p>
                      <a:pPr algn="ctr"/>
                      <a:r>
                        <a:rPr lang="en-US" dirty="0"/>
                        <a:t>10.00</a:t>
                      </a:r>
                    </a:p>
                  </a:txBody>
                  <a:tcPr/>
                </a:tc>
                <a:tc>
                  <a:txBody>
                    <a:bodyPr/>
                    <a:lstStyle/>
                    <a:p>
                      <a:pPr algn="ctr"/>
                      <a:r>
                        <a:rPr lang="en-US" dirty="0"/>
                        <a:t>H</a:t>
                      </a:r>
                    </a:p>
                  </a:txBody>
                  <a:tcPr/>
                </a:tc>
                <a:tc>
                  <a:txBody>
                    <a:bodyPr/>
                    <a:lstStyle/>
                    <a:p>
                      <a:pPr algn="ctr"/>
                      <a:r>
                        <a:rPr lang="en-US" dirty="0"/>
                        <a:t>5.52-8.48</a:t>
                      </a:r>
                    </a:p>
                  </a:txBody>
                  <a:tcPr/>
                </a:tc>
                <a:extLst>
                  <a:ext uri="{0D108BD9-81ED-4DB2-BD59-A6C34878D82A}">
                    <a16:rowId xmlns:a16="http://schemas.microsoft.com/office/drawing/2014/main" val="872158311"/>
                  </a:ext>
                </a:extLst>
              </a:tr>
              <a:tr h="370840">
                <a:tc>
                  <a:txBody>
                    <a:bodyPr/>
                    <a:lstStyle/>
                    <a:p>
                      <a:pPr algn="ctr"/>
                      <a:r>
                        <a:rPr lang="en-US" dirty="0"/>
                        <a:t>MCV</a:t>
                      </a:r>
                    </a:p>
                  </a:txBody>
                  <a:tcPr/>
                </a:tc>
                <a:tc>
                  <a:txBody>
                    <a:bodyPr/>
                    <a:lstStyle/>
                    <a:p>
                      <a:pPr algn="ctr"/>
                      <a:r>
                        <a:rPr lang="en-US" dirty="0"/>
                        <a:t>fL</a:t>
                      </a:r>
                    </a:p>
                  </a:txBody>
                  <a:tcPr/>
                </a:tc>
                <a:tc>
                  <a:txBody>
                    <a:bodyPr/>
                    <a:lstStyle/>
                    <a:p>
                      <a:pPr algn="ctr"/>
                      <a:r>
                        <a:rPr lang="en-US" dirty="0"/>
                        <a:t>45.1</a:t>
                      </a:r>
                    </a:p>
                  </a:txBody>
                  <a:tcPr/>
                </a:tc>
                <a:tc>
                  <a:txBody>
                    <a:bodyPr/>
                    <a:lstStyle/>
                    <a:p>
                      <a:pPr algn="ctr"/>
                      <a:endParaRPr lang="en-US" dirty="0"/>
                    </a:p>
                  </a:txBody>
                  <a:tcPr/>
                </a:tc>
                <a:tc>
                  <a:txBody>
                    <a:bodyPr/>
                    <a:lstStyle/>
                    <a:p>
                      <a:pPr algn="ctr"/>
                      <a:r>
                        <a:rPr lang="en-US" dirty="0"/>
                        <a:t>39.2-52.2</a:t>
                      </a:r>
                    </a:p>
                  </a:txBody>
                  <a:tcPr/>
                </a:tc>
                <a:extLst>
                  <a:ext uri="{0D108BD9-81ED-4DB2-BD59-A6C34878D82A}">
                    <a16:rowId xmlns:a16="http://schemas.microsoft.com/office/drawing/2014/main" val="4253312624"/>
                  </a:ext>
                </a:extLst>
              </a:tr>
              <a:tr h="370840">
                <a:tc>
                  <a:txBody>
                    <a:bodyPr/>
                    <a:lstStyle/>
                    <a:p>
                      <a:pPr algn="ctr"/>
                      <a:r>
                        <a:rPr lang="en-US" dirty="0"/>
                        <a:t>MCHC</a:t>
                      </a:r>
                    </a:p>
                  </a:txBody>
                  <a:tcPr/>
                </a:tc>
                <a:tc>
                  <a:txBody>
                    <a:bodyPr/>
                    <a:lstStyle/>
                    <a:p>
                      <a:pPr algn="ctr"/>
                      <a:r>
                        <a:rPr lang="en-US" dirty="0"/>
                        <a:t>g/dL</a:t>
                      </a:r>
                    </a:p>
                  </a:txBody>
                  <a:tcPr/>
                </a:tc>
                <a:tc>
                  <a:txBody>
                    <a:bodyPr/>
                    <a:lstStyle/>
                    <a:p>
                      <a:pPr algn="ctr"/>
                      <a:r>
                        <a:rPr lang="en-US" dirty="0"/>
                        <a:t>35.7</a:t>
                      </a:r>
                    </a:p>
                  </a:txBody>
                  <a:tcPr/>
                </a:tc>
                <a:tc>
                  <a:txBody>
                    <a:bodyPr/>
                    <a:lstStyle/>
                    <a:p>
                      <a:pPr algn="ctr"/>
                      <a:endParaRPr lang="en-US" dirty="0"/>
                    </a:p>
                  </a:txBody>
                  <a:tcPr/>
                </a:tc>
                <a:tc>
                  <a:txBody>
                    <a:bodyPr/>
                    <a:lstStyle/>
                    <a:p>
                      <a:pPr algn="ctr"/>
                      <a:r>
                        <a:rPr lang="en-US" dirty="0"/>
                        <a:t>33.5-35.8</a:t>
                      </a:r>
                    </a:p>
                  </a:txBody>
                  <a:tcPr/>
                </a:tc>
                <a:extLst>
                  <a:ext uri="{0D108BD9-81ED-4DB2-BD59-A6C34878D82A}">
                    <a16:rowId xmlns:a16="http://schemas.microsoft.com/office/drawing/2014/main" val="3986765671"/>
                  </a:ext>
                </a:extLst>
              </a:tr>
              <a:tr h="370840">
                <a:tc>
                  <a:txBody>
                    <a:bodyPr/>
                    <a:lstStyle/>
                    <a:p>
                      <a:pPr algn="ctr"/>
                      <a:r>
                        <a:rPr lang="en-US" dirty="0"/>
                        <a:t>WBC</a:t>
                      </a:r>
                    </a:p>
                  </a:txBody>
                  <a:tcPr/>
                </a:tc>
                <a:tc>
                  <a:txBody>
                    <a:bodyPr/>
                    <a:lstStyle/>
                    <a:p>
                      <a:pPr algn="ctr"/>
                      <a:r>
                        <a:rPr lang="en-US" dirty="0"/>
                        <a:t>*10</a:t>
                      </a:r>
                      <a:r>
                        <a:rPr lang="en-US" baseline="30000" dirty="0"/>
                        <a:t>3</a:t>
                      </a:r>
                      <a:r>
                        <a:rPr lang="en-US" baseline="0" dirty="0"/>
                        <a:t>/</a:t>
                      </a:r>
                      <a:r>
                        <a:rPr lang="en-US" baseline="0" dirty="0" err="1"/>
                        <a:t>uL</a:t>
                      </a:r>
                      <a:endParaRPr lang="en-US" dirty="0"/>
                    </a:p>
                  </a:txBody>
                  <a:tcPr/>
                </a:tc>
                <a:tc>
                  <a:txBody>
                    <a:bodyPr/>
                    <a:lstStyle/>
                    <a:p>
                      <a:pPr algn="ctr"/>
                      <a:r>
                        <a:rPr lang="en-US" dirty="0"/>
                        <a:t>5.82</a:t>
                      </a:r>
                    </a:p>
                  </a:txBody>
                  <a:tcPr/>
                </a:tc>
                <a:tc>
                  <a:txBody>
                    <a:bodyPr/>
                    <a:lstStyle/>
                    <a:p>
                      <a:pPr algn="ctr"/>
                      <a:endParaRPr lang="en-US" dirty="0"/>
                    </a:p>
                  </a:txBody>
                  <a:tcPr/>
                </a:tc>
                <a:tc>
                  <a:txBody>
                    <a:bodyPr/>
                    <a:lstStyle/>
                    <a:p>
                      <a:pPr algn="ctr"/>
                      <a:r>
                        <a:rPr lang="en-US" dirty="0"/>
                        <a:t>4.10-11.30</a:t>
                      </a:r>
                    </a:p>
                  </a:txBody>
                  <a:tcPr/>
                </a:tc>
                <a:extLst>
                  <a:ext uri="{0D108BD9-81ED-4DB2-BD59-A6C34878D82A}">
                    <a16:rowId xmlns:a16="http://schemas.microsoft.com/office/drawing/2014/main" val="1743029133"/>
                  </a:ext>
                </a:extLst>
              </a:tr>
              <a:tr h="370840">
                <a:tc>
                  <a:txBody>
                    <a:bodyPr/>
                    <a:lstStyle/>
                    <a:p>
                      <a:pPr algn="ctr"/>
                      <a:r>
                        <a:rPr lang="en-US" dirty="0"/>
                        <a:t>Segmented </a:t>
                      </a:r>
                      <a:r>
                        <a:rPr lang="en-US" dirty="0" err="1"/>
                        <a:t>neuts</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*10</a:t>
                      </a:r>
                      <a:r>
                        <a:rPr lang="en-US" baseline="30000" dirty="0"/>
                        <a:t>3</a:t>
                      </a:r>
                      <a:r>
                        <a:rPr lang="en-US" baseline="0" dirty="0"/>
                        <a:t>/</a:t>
                      </a:r>
                      <a:r>
                        <a:rPr lang="en-US" baseline="0" dirty="0" err="1"/>
                        <a:t>uL</a:t>
                      </a:r>
                      <a:endParaRPr lang="en-US" dirty="0"/>
                    </a:p>
                  </a:txBody>
                  <a:tcPr/>
                </a:tc>
                <a:tc>
                  <a:txBody>
                    <a:bodyPr/>
                    <a:lstStyle/>
                    <a:p>
                      <a:pPr algn="ctr"/>
                      <a:r>
                        <a:rPr lang="en-US" dirty="0"/>
                        <a:t>3.61</a:t>
                      </a:r>
                    </a:p>
                  </a:txBody>
                  <a:tcPr/>
                </a:tc>
                <a:tc>
                  <a:txBody>
                    <a:bodyPr/>
                    <a:lstStyle/>
                    <a:p>
                      <a:pPr algn="ctr"/>
                      <a:endParaRPr lang="en-US" dirty="0"/>
                    </a:p>
                  </a:txBody>
                  <a:tcPr/>
                </a:tc>
                <a:tc>
                  <a:txBody>
                    <a:bodyPr/>
                    <a:lstStyle/>
                    <a:p>
                      <a:pPr algn="ctr"/>
                      <a:r>
                        <a:rPr lang="en-US" dirty="0"/>
                        <a:t>0.80-7.20</a:t>
                      </a:r>
                    </a:p>
                  </a:txBody>
                  <a:tcPr/>
                </a:tc>
                <a:extLst>
                  <a:ext uri="{0D108BD9-81ED-4DB2-BD59-A6C34878D82A}">
                    <a16:rowId xmlns:a16="http://schemas.microsoft.com/office/drawing/2014/main" val="900074493"/>
                  </a:ext>
                </a:extLst>
              </a:tr>
              <a:tr h="370840">
                <a:tc>
                  <a:txBody>
                    <a:bodyPr/>
                    <a:lstStyle/>
                    <a:p>
                      <a:pPr algn="ctr"/>
                      <a:r>
                        <a:rPr lang="en-US" dirty="0"/>
                        <a:t>Band </a:t>
                      </a:r>
                      <a:r>
                        <a:rPr lang="en-US" dirty="0" err="1"/>
                        <a:t>neuts</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*10</a:t>
                      </a:r>
                      <a:r>
                        <a:rPr lang="en-US" baseline="30000" dirty="0"/>
                        <a:t>3</a:t>
                      </a:r>
                      <a:r>
                        <a:rPr lang="en-US" baseline="0" dirty="0"/>
                        <a:t>/</a:t>
                      </a:r>
                      <a:r>
                        <a:rPr lang="en-US" baseline="0" dirty="0" err="1"/>
                        <a:t>uL</a:t>
                      </a:r>
                      <a:endParaRPr lang="en-US" dirty="0"/>
                    </a:p>
                  </a:txBody>
                  <a:tcPr/>
                </a:tc>
                <a:tc>
                  <a:txBody>
                    <a:bodyPr/>
                    <a:lstStyle/>
                    <a:p>
                      <a:pPr algn="ctr"/>
                      <a:r>
                        <a:rPr lang="en-US" dirty="0"/>
                        <a:t>0.00</a:t>
                      </a:r>
                    </a:p>
                  </a:txBody>
                  <a:tcPr/>
                </a:tc>
                <a:tc>
                  <a:txBody>
                    <a:bodyPr/>
                    <a:lstStyle/>
                    <a:p>
                      <a:pPr algn="ctr"/>
                      <a:endParaRPr lang="en-US" dirty="0"/>
                    </a:p>
                  </a:txBody>
                  <a:tcPr/>
                </a:tc>
                <a:tc>
                  <a:txBody>
                    <a:bodyPr/>
                    <a:lstStyle/>
                    <a:p>
                      <a:pPr algn="ctr"/>
                      <a:r>
                        <a:rPr lang="en-US" dirty="0"/>
                        <a:t>0.00-0.10</a:t>
                      </a:r>
                    </a:p>
                  </a:txBody>
                  <a:tcPr/>
                </a:tc>
                <a:extLst>
                  <a:ext uri="{0D108BD9-81ED-4DB2-BD59-A6C34878D82A}">
                    <a16:rowId xmlns:a16="http://schemas.microsoft.com/office/drawing/2014/main" val="1055999035"/>
                  </a:ext>
                </a:extLst>
              </a:tr>
              <a:tr h="370840">
                <a:tc>
                  <a:txBody>
                    <a:bodyPr/>
                    <a:lstStyle/>
                    <a:p>
                      <a:pPr algn="ctr"/>
                      <a:r>
                        <a:rPr lang="en-US" dirty="0"/>
                        <a:t>Lymphocytes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*10</a:t>
                      </a:r>
                      <a:r>
                        <a:rPr lang="en-US" baseline="30000" dirty="0"/>
                        <a:t>3</a:t>
                      </a:r>
                      <a:r>
                        <a:rPr lang="en-US" baseline="0" dirty="0"/>
                        <a:t>/</a:t>
                      </a:r>
                      <a:r>
                        <a:rPr lang="en-US" baseline="0" dirty="0" err="1"/>
                        <a:t>uL</a:t>
                      </a:r>
                      <a:endParaRPr lang="en-US" dirty="0"/>
                    </a:p>
                  </a:txBody>
                  <a:tcPr/>
                </a:tc>
                <a:tc>
                  <a:txBody>
                    <a:bodyPr/>
                    <a:lstStyle/>
                    <a:p>
                      <a:pPr algn="ctr"/>
                      <a:r>
                        <a:rPr lang="en-US" dirty="0"/>
                        <a:t>1.80</a:t>
                      </a:r>
                    </a:p>
                  </a:txBody>
                  <a:tcPr/>
                </a:tc>
                <a:tc>
                  <a:txBody>
                    <a:bodyPr/>
                    <a:lstStyle/>
                    <a:p>
                      <a:pPr algn="ctr"/>
                      <a:endParaRPr lang="en-US" dirty="0"/>
                    </a:p>
                  </a:txBody>
                  <a:tcPr/>
                </a:tc>
                <a:tc>
                  <a:txBody>
                    <a:bodyPr/>
                    <a:lstStyle/>
                    <a:p>
                      <a:pPr algn="ctr"/>
                      <a:r>
                        <a:rPr lang="en-US" dirty="0"/>
                        <a:t>1.10-7.10</a:t>
                      </a:r>
                    </a:p>
                  </a:txBody>
                  <a:tcPr/>
                </a:tc>
                <a:extLst>
                  <a:ext uri="{0D108BD9-81ED-4DB2-BD59-A6C34878D82A}">
                    <a16:rowId xmlns:a16="http://schemas.microsoft.com/office/drawing/2014/main" val="3636030109"/>
                  </a:ext>
                </a:extLst>
              </a:tr>
              <a:tr h="370840">
                <a:tc>
                  <a:txBody>
                    <a:bodyPr/>
                    <a:lstStyle/>
                    <a:p>
                      <a:pPr algn="ctr"/>
                      <a:r>
                        <a:rPr lang="en-US" dirty="0"/>
                        <a:t>Monocytes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*10</a:t>
                      </a:r>
                      <a:r>
                        <a:rPr lang="en-US" baseline="30000" dirty="0"/>
                        <a:t>3</a:t>
                      </a:r>
                      <a:r>
                        <a:rPr lang="en-US" baseline="0" dirty="0"/>
                        <a:t>/</a:t>
                      </a:r>
                      <a:r>
                        <a:rPr lang="en-US" baseline="0" dirty="0" err="1"/>
                        <a:t>uL</a:t>
                      </a:r>
                      <a:endParaRPr lang="en-US" dirty="0"/>
                    </a:p>
                  </a:txBody>
                  <a:tcPr/>
                </a:tc>
                <a:tc>
                  <a:txBody>
                    <a:bodyPr/>
                    <a:lstStyle/>
                    <a:p>
                      <a:pPr algn="ctr"/>
                      <a:r>
                        <a:rPr lang="en-US" dirty="0"/>
                        <a:t>0.41</a:t>
                      </a:r>
                    </a:p>
                  </a:txBody>
                  <a:tcPr/>
                </a:tc>
                <a:tc>
                  <a:txBody>
                    <a:bodyPr/>
                    <a:lstStyle/>
                    <a:p>
                      <a:pPr algn="ctr"/>
                      <a:endParaRPr lang="en-US" dirty="0"/>
                    </a:p>
                  </a:txBody>
                  <a:tcPr/>
                </a:tc>
                <a:tc>
                  <a:txBody>
                    <a:bodyPr/>
                    <a:lstStyle/>
                    <a:p>
                      <a:pPr algn="ctr"/>
                      <a:r>
                        <a:rPr lang="en-US" dirty="0"/>
                        <a:t>0.00-0.90</a:t>
                      </a:r>
                    </a:p>
                  </a:txBody>
                  <a:tcPr/>
                </a:tc>
                <a:extLst>
                  <a:ext uri="{0D108BD9-81ED-4DB2-BD59-A6C34878D82A}">
                    <a16:rowId xmlns:a16="http://schemas.microsoft.com/office/drawing/2014/main" val="2142125661"/>
                  </a:ext>
                </a:extLst>
              </a:tr>
              <a:tr h="370840">
                <a:tc>
                  <a:txBody>
                    <a:bodyPr/>
                    <a:lstStyle/>
                    <a:p>
                      <a:pPr algn="ctr"/>
                      <a:r>
                        <a:rPr lang="en-US" dirty="0"/>
                        <a:t>Eosinophils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*10</a:t>
                      </a:r>
                      <a:r>
                        <a:rPr lang="en-US" baseline="30000" dirty="0"/>
                        <a:t>3</a:t>
                      </a:r>
                      <a:r>
                        <a:rPr lang="en-US" baseline="0" dirty="0"/>
                        <a:t>/</a:t>
                      </a:r>
                      <a:r>
                        <a:rPr lang="en-US" baseline="0" dirty="0" err="1"/>
                        <a:t>uL</a:t>
                      </a:r>
                      <a:endParaRPr lang="en-US" dirty="0"/>
                    </a:p>
                  </a:txBody>
                  <a:tcPr/>
                </a:tc>
                <a:tc>
                  <a:txBody>
                    <a:bodyPr/>
                    <a:lstStyle/>
                    <a:p>
                      <a:pPr algn="ctr"/>
                      <a:r>
                        <a:rPr lang="en-US" dirty="0"/>
                        <a:t>0.00</a:t>
                      </a:r>
                    </a:p>
                  </a:txBody>
                  <a:tcPr/>
                </a:tc>
                <a:tc>
                  <a:txBody>
                    <a:bodyPr/>
                    <a:lstStyle/>
                    <a:p>
                      <a:pPr algn="ctr"/>
                      <a:endParaRPr lang="en-US" dirty="0"/>
                    </a:p>
                  </a:txBody>
                  <a:tcPr/>
                </a:tc>
                <a:tc>
                  <a:txBody>
                    <a:bodyPr/>
                    <a:lstStyle/>
                    <a:p>
                      <a:pPr algn="ctr"/>
                      <a:r>
                        <a:rPr lang="en-US" dirty="0"/>
                        <a:t>0.00-2.00</a:t>
                      </a:r>
                    </a:p>
                  </a:txBody>
                  <a:tcPr/>
                </a:tc>
                <a:extLst>
                  <a:ext uri="{0D108BD9-81ED-4DB2-BD59-A6C34878D82A}">
                    <a16:rowId xmlns:a16="http://schemas.microsoft.com/office/drawing/2014/main" val="877486425"/>
                  </a:ext>
                </a:extLst>
              </a:tr>
              <a:tr h="370840">
                <a:tc>
                  <a:txBody>
                    <a:bodyPr/>
                    <a:lstStyle/>
                    <a:p>
                      <a:pPr algn="ctr"/>
                      <a:r>
                        <a:rPr lang="en-US" dirty="0"/>
                        <a:t>Fibrinogen</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g/dL</a:t>
                      </a:r>
                    </a:p>
                  </a:txBody>
                  <a:tcPr/>
                </a:tc>
                <a:tc>
                  <a:txBody>
                    <a:bodyPr/>
                    <a:lstStyle/>
                    <a:p>
                      <a:pPr algn="ctr"/>
                      <a:r>
                        <a:rPr lang="en-US" dirty="0"/>
                        <a:t>0.8</a:t>
                      </a:r>
                    </a:p>
                  </a:txBody>
                  <a:tcPr/>
                </a:tc>
                <a:tc>
                  <a:txBody>
                    <a:bodyPr/>
                    <a:lstStyle/>
                    <a:p>
                      <a:pPr algn="ctr"/>
                      <a:r>
                        <a:rPr lang="en-US" dirty="0"/>
                        <a:t>H</a:t>
                      </a:r>
                    </a:p>
                  </a:txBody>
                  <a:tcPr/>
                </a:tc>
                <a:tc>
                  <a:txBody>
                    <a:bodyPr/>
                    <a:lstStyle/>
                    <a:p>
                      <a:pPr algn="ctr"/>
                      <a:r>
                        <a:rPr lang="en-US" dirty="0"/>
                        <a:t>0.1-0.7</a:t>
                      </a:r>
                    </a:p>
                  </a:txBody>
                  <a:tcPr/>
                </a:tc>
                <a:extLst>
                  <a:ext uri="{0D108BD9-81ED-4DB2-BD59-A6C34878D82A}">
                    <a16:rowId xmlns:a16="http://schemas.microsoft.com/office/drawing/2014/main" val="3694572120"/>
                  </a:ext>
                </a:extLst>
              </a:tr>
              <a:tr h="370840">
                <a:tc>
                  <a:txBody>
                    <a:bodyPr/>
                    <a:lstStyle/>
                    <a:p>
                      <a:pPr algn="ctr"/>
                      <a:r>
                        <a:rPr lang="en-US" dirty="0"/>
                        <a:t>Platelets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*10</a:t>
                      </a:r>
                      <a:r>
                        <a:rPr lang="en-US" baseline="30000" dirty="0"/>
                        <a:t>3</a:t>
                      </a:r>
                      <a:r>
                        <a:rPr lang="en-US" baseline="0" dirty="0"/>
                        <a:t>/</a:t>
                      </a:r>
                      <a:r>
                        <a:rPr lang="en-US" baseline="0" dirty="0" err="1"/>
                        <a:t>uL</a:t>
                      </a:r>
                      <a:endParaRPr lang="en-US" dirty="0"/>
                    </a:p>
                  </a:txBody>
                  <a:tcPr/>
                </a:tc>
                <a:tc>
                  <a:txBody>
                    <a:bodyPr/>
                    <a:lstStyle/>
                    <a:p>
                      <a:pPr algn="ctr"/>
                      <a:r>
                        <a:rPr lang="en-US" dirty="0"/>
                        <a:t>512</a:t>
                      </a:r>
                    </a:p>
                  </a:txBody>
                  <a:tcPr/>
                </a:tc>
                <a:tc>
                  <a:txBody>
                    <a:bodyPr/>
                    <a:lstStyle/>
                    <a:p>
                      <a:pPr algn="ctr"/>
                      <a:endParaRPr lang="en-US" dirty="0"/>
                    </a:p>
                  </a:txBody>
                  <a:tcPr/>
                </a:tc>
                <a:tc>
                  <a:txBody>
                    <a:bodyPr/>
                    <a:lstStyle/>
                    <a:p>
                      <a:pPr algn="ctr"/>
                      <a:r>
                        <a:rPr lang="en-US" dirty="0"/>
                        <a:t>222-718</a:t>
                      </a:r>
                    </a:p>
                  </a:txBody>
                  <a:tcPr/>
                </a:tc>
                <a:extLst>
                  <a:ext uri="{0D108BD9-81ED-4DB2-BD59-A6C34878D82A}">
                    <a16:rowId xmlns:a16="http://schemas.microsoft.com/office/drawing/2014/main" val="1487270495"/>
                  </a:ext>
                </a:extLst>
              </a:tr>
            </a:tbl>
          </a:graphicData>
        </a:graphic>
      </p:graphicFrame>
    </p:spTree>
    <p:extLst>
      <p:ext uri="{BB962C8B-B14F-4D97-AF65-F5344CB8AC3E}">
        <p14:creationId xmlns:p14="http://schemas.microsoft.com/office/powerpoint/2010/main" val="367555513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1F91E-A37E-45A8-8587-933CC6E7A887}"/>
              </a:ext>
            </a:extLst>
          </p:cNvPr>
          <p:cNvSpPr>
            <a:spLocks noGrp="1"/>
          </p:cNvSpPr>
          <p:nvPr>
            <p:ph type="title"/>
          </p:nvPr>
        </p:nvSpPr>
        <p:spPr/>
        <p:txBody>
          <a:bodyPr/>
          <a:lstStyle/>
          <a:p>
            <a:r>
              <a:rPr lang="en-US" dirty="0"/>
              <a:t>Penny Chemistry</a:t>
            </a:r>
          </a:p>
        </p:txBody>
      </p:sp>
      <p:graphicFrame>
        <p:nvGraphicFramePr>
          <p:cNvPr id="4" name="Content Placeholder 3">
            <a:extLst>
              <a:ext uri="{FF2B5EF4-FFF2-40B4-BE49-F238E27FC236}">
                <a16:creationId xmlns:a16="http://schemas.microsoft.com/office/drawing/2014/main" id="{6ABE21F7-2412-4EEC-8A93-D5435EDC1EBE}"/>
              </a:ext>
            </a:extLst>
          </p:cNvPr>
          <p:cNvGraphicFramePr>
            <a:graphicFrameLocks noGrp="1"/>
          </p:cNvGraphicFramePr>
          <p:nvPr>
            <p:ph idx="1"/>
          </p:nvPr>
        </p:nvGraphicFramePr>
        <p:xfrm>
          <a:off x="838200" y="1237615"/>
          <a:ext cx="10515600" cy="5562600"/>
        </p:xfrm>
        <a:graphic>
          <a:graphicData uri="http://schemas.openxmlformats.org/drawingml/2006/table">
            <a:tbl>
              <a:tblPr firstRow="1" bandRow="1">
                <a:tableStyleId>{5C22544A-7EE6-4342-B048-85BDC9FD1C3A}</a:tableStyleId>
              </a:tblPr>
              <a:tblGrid>
                <a:gridCol w="2103120">
                  <a:extLst>
                    <a:ext uri="{9D8B030D-6E8A-4147-A177-3AD203B41FA5}">
                      <a16:colId xmlns:a16="http://schemas.microsoft.com/office/drawing/2014/main" val="348795645"/>
                    </a:ext>
                  </a:extLst>
                </a:gridCol>
                <a:gridCol w="2103120">
                  <a:extLst>
                    <a:ext uri="{9D8B030D-6E8A-4147-A177-3AD203B41FA5}">
                      <a16:colId xmlns:a16="http://schemas.microsoft.com/office/drawing/2014/main" val="521931443"/>
                    </a:ext>
                  </a:extLst>
                </a:gridCol>
                <a:gridCol w="2103120">
                  <a:extLst>
                    <a:ext uri="{9D8B030D-6E8A-4147-A177-3AD203B41FA5}">
                      <a16:colId xmlns:a16="http://schemas.microsoft.com/office/drawing/2014/main" val="3628303342"/>
                    </a:ext>
                  </a:extLst>
                </a:gridCol>
                <a:gridCol w="2103120">
                  <a:extLst>
                    <a:ext uri="{9D8B030D-6E8A-4147-A177-3AD203B41FA5}">
                      <a16:colId xmlns:a16="http://schemas.microsoft.com/office/drawing/2014/main" val="792320273"/>
                    </a:ext>
                  </a:extLst>
                </a:gridCol>
                <a:gridCol w="2103120">
                  <a:extLst>
                    <a:ext uri="{9D8B030D-6E8A-4147-A177-3AD203B41FA5}">
                      <a16:colId xmlns:a16="http://schemas.microsoft.com/office/drawing/2014/main" val="3802134450"/>
                    </a:ext>
                  </a:extLst>
                </a:gridCol>
              </a:tblGrid>
              <a:tr h="370840">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 </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4122928461"/>
                  </a:ext>
                </a:extLst>
              </a:tr>
              <a:tr h="370840">
                <a:tc>
                  <a:txBody>
                    <a:bodyPr/>
                    <a:lstStyle/>
                    <a:p>
                      <a:pPr algn="ctr"/>
                      <a:r>
                        <a:rPr lang="en-US" dirty="0"/>
                        <a:t>UN</a:t>
                      </a:r>
                    </a:p>
                  </a:txBody>
                  <a:tcPr/>
                </a:tc>
                <a:tc>
                  <a:txBody>
                    <a:bodyPr/>
                    <a:lstStyle/>
                    <a:p>
                      <a:pPr algn="ctr"/>
                      <a:r>
                        <a:rPr lang="en-US" dirty="0"/>
                        <a:t>mg/dL</a:t>
                      </a:r>
                    </a:p>
                  </a:txBody>
                  <a:tcPr/>
                </a:tc>
                <a:tc>
                  <a:txBody>
                    <a:bodyPr/>
                    <a:lstStyle/>
                    <a:p>
                      <a:pPr algn="ctr"/>
                      <a:r>
                        <a:rPr lang="en-US" dirty="0"/>
                        <a:t>43</a:t>
                      </a:r>
                    </a:p>
                  </a:txBody>
                  <a:tcPr/>
                </a:tc>
                <a:tc>
                  <a:txBody>
                    <a:bodyPr/>
                    <a:lstStyle/>
                    <a:p>
                      <a:pPr algn="ctr"/>
                      <a:r>
                        <a:rPr lang="en-US" dirty="0"/>
                        <a:t>H</a:t>
                      </a:r>
                    </a:p>
                  </a:txBody>
                  <a:tcPr/>
                </a:tc>
                <a:tc>
                  <a:txBody>
                    <a:bodyPr/>
                    <a:lstStyle/>
                    <a:p>
                      <a:pPr algn="ctr"/>
                      <a:r>
                        <a:rPr lang="en-US" dirty="0"/>
                        <a:t>10-24</a:t>
                      </a:r>
                    </a:p>
                  </a:txBody>
                  <a:tcPr/>
                </a:tc>
                <a:extLst>
                  <a:ext uri="{0D108BD9-81ED-4DB2-BD59-A6C34878D82A}">
                    <a16:rowId xmlns:a16="http://schemas.microsoft.com/office/drawing/2014/main" val="2207523125"/>
                  </a:ext>
                </a:extLst>
              </a:tr>
              <a:tr h="370840">
                <a:tc>
                  <a:txBody>
                    <a:bodyPr/>
                    <a:lstStyle/>
                    <a:p>
                      <a:pPr algn="ctr"/>
                      <a:r>
                        <a:rPr lang="en-US" dirty="0"/>
                        <a:t>Creatinine</a:t>
                      </a:r>
                    </a:p>
                  </a:txBody>
                  <a:tcPr/>
                </a:tc>
                <a:tc>
                  <a:txBody>
                    <a:bodyPr/>
                    <a:lstStyle/>
                    <a:p>
                      <a:pPr algn="ctr"/>
                      <a:r>
                        <a:rPr lang="en-US" dirty="0"/>
                        <a:t>mg/dL</a:t>
                      </a:r>
                    </a:p>
                  </a:txBody>
                  <a:tcPr/>
                </a:tc>
                <a:tc>
                  <a:txBody>
                    <a:bodyPr/>
                    <a:lstStyle/>
                    <a:p>
                      <a:pPr algn="ctr"/>
                      <a:r>
                        <a:rPr lang="en-US" dirty="0"/>
                        <a:t>1.6</a:t>
                      </a:r>
                    </a:p>
                  </a:txBody>
                  <a:tcPr/>
                </a:tc>
                <a:tc>
                  <a:txBody>
                    <a:bodyPr/>
                    <a:lstStyle/>
                    <a:p>
                      <a:pPr algn="ctr"/>
                      <a:r>
                        <a:rPr lang="en-US" dirty="0"/>
                        <a:t>H</a:t>
                      </a:r>
                    </a:p>
                  </a:txBody>
                  <a:tcPr/>
                </a:tc>
                <a:tc>
                  <a:txBody>
                    <a:bodyPr/>
                    <a:lstStyle/>
                    <a:p>
                      <a:pPr algn="ctr"/>
                      <a:r>
                        <a:rPr lang="en-US" dirty="0"/>
                        <a:t>0.6-1.3</a:t>
                      </a:r>
                    </a:p>
                  </a:txBody>
                  <a:tcPr/>
                </a:tc>
                <a:extLst>
                  <a:ext uri="{0D108BD9-81ED-4DB2-BD59-A6C34878D82A}">
                    <a16:rowId xmlns:a16="http://schemas.microsoft.com/office/drawing/2014/main" val="1634194090"/>
                  </a:ext>
                </a:extLst>
              </a:tr>
              <a:tr h="370840">
                <a:tc>
                  <a:txBody>
                    <a:bodyPr/>
                    <a:lstStyle/>
                    <a:p>
                      <a:pPr algn="ctr"/>
                      <a:r>
                        <a:rPr lang="en-US" dirty="0"/>
                        <a:t>Total bilirubin</a:t>
                      </a:r>
                    </a:p>
                  </a:txBody>
                  <a:tcPr/>
                </a:tc>
                <a:tc>
                  <a:txBody>
                    <a:bodyPr/>
                    <a:lstStyle/>
                    <a:p>
                      <a:pPr algn="ctr"/>
                      <a:r>
                        <a:rPr lang="en-US" dirty="0"/>
                        <a:t>mg/dL</a:t>
                      </a:r>
                    </a:p>
                  </a:txBody>
                  <a:tcPr/>
                </a:tc>
                <a:tc>
                  <a:txBody>
                    <a:bodyPr/>
                    <a:lstStyle/>
                    <a:p>
                      <a:pPr algn="ctr"/>
                      <a:r>
                        <a:rPr lang="en-US" dirty="0"/>
                        <a:t>1.5</a:t>
                      </a:r>
                    </a:p>
                  </a:txBody>
                  <a:tcPr/>
                </a:tc>
                <a:tc>
                  <a:txBody>
                    <a:bodyPr/>
                    <a:lstStyle/>
                    <a:p>
                      <a:pPr algn="ctr"/>
                      <a:r>
                        <a:rPr lang="en-US" dirty="0"/>
                        <a:t>H</a:t>
                      </a:r>
                    </a:p>
                  </a:txBody>
                  <a:tcPr/>
                </a:tc>
                <a:tc>
                  <a:txBody>
                    <a:bodyPr/>
                    <a:lstStyle/>
                    <a:p>
                      <a:pPr algn="ctr"/>
                      <a:r>
                        <a:rPr lang="en-US" dirty="0"/>
                        <a:t>0.1-0.6</a:t>
                      </a:r>
                    </a:p>
                  </a:txBody>
                  <a:tcPr/>
                </a:tc>
                <a:extLst>
                  <a:ext uri="{0D108BD9-81ED-4DB2-BD59-A6C34878D82A}">
                    <a16:rowId xmlns:a16="http://schemas.microsoft.com/office/drawing/2014/main" val="3141099706"/>
                  </a:ext>
                </a:extLst>
              </a:tr>
              <a:tr h="370840">
                <a:tc>
                  <a:txBody>
                    <a:bodyPr/>
                    <a:lstStyle/>
                    <a:p>
                      <a:pPr algn="ctr"/>
                      <a:r>
                        <a:rPr lang="en-US" dirty="0"/>
                        <a:t>ALP</a:t>
                      </a:r>
                    </a:p>
                  </a:txBody>
                  <a:tcPr/>
                </a:tc>
                <a:tc>
                  <a:txBody>
                    <a:bodyPr/>
                    <a:lstStyle/>
                    <a:p>
                      <a:pPr algn="ctr"/>
                      <a:r>
                        <a:rPr lang="en-US" dirty="0"/>
                        <a:t>U/L</a:t>
                      </a:r>
                    </a:p>
                  </a:txBody>
                  <a:tcPr/>
                </a:tc>
                <a:tc>
                  <a:txBody>
                    <a:bodyPr/>
                    <a:lstStyle/>
                    <a:p>
                      <a:pPr algn="ctr"/>
                      <a:r>
                        <a:rPr lang="en-US" dirty="0"/>
                        <a:t>126</a:t>
                      </a:r>
                    </a:p>
                  </a:txBody>
                  <a:tcPr/>
                </a:tc>
                <a:tc>
                  <a:txBody>
                    <a:bodyPr/>
                    <a:lstStyle/>
                    <a:p>
                      <a:pPr algn="ctr"/>
                      <a:r>
                        <a:rPr lang="en-US" dirty="0"/>
                        <a:t>H</a:t>
                      </a:r>
                    </a:p>
                  </a:txBody>
                  <a:tcPr/>
                </a:tc>
                <a:tc>
                  <a:txBody>
                    <a:bodyPr/>
                    <a:lstStyle/>
                    <a:p>
                      <a:pPr algn="ctr"/>
                      <a:r>
                        <a:rPr lang="en-US" dirty="0"/>
                        <a:t>13-104</a:t>
                      </a:r>
                    </a:p>
                  </a:txBody>
                  <a:tcPr/>
                </a:tc>
                <a:extLst>
                  <a:ext uri="{0D108BD9-81ED-4DB2-BD59-A6C34878D82A}">
                    <a16:rowId xmlns:a16="http://schemas.microsoft.com/office/drawing/2014/main" val="730441310"/>
                  </a:ext>
                </a:extLst>
              </a:tr>
              <a:tr h="370840">
                <a:tc>
                  <a:txBody>
                    <a:bodyPr/>
                    <a:lstStyle/>
                    <a:p>
                      <a:pPr algn="ctr"/>
                      <a:r>
                        <a:rPr lang="en-US" dirty="0"/>
                        <a:t>AST</a:t>
                      </a:r>
                    </a:p>
                  </a:txBody>
                  <a:tcPr/>
                </a:tc>
                <a:tc>
                  <a:txBody>
                    <a:bodyPr/>
                    <a:lstStyle/>
                    <a:p>
                      <a:pPr algn="ctr"/>
                      <a:r>
                        <a:rPr lang="en-US" dirty="0"/>
                        <a:t>U/L</a:t>
                      </a:r>
                    </a:p>
                  </a:txBody>
                  <a:tcPr/>
                </a:tc>
                <a:tc>
                  <a:txBody>
                    <a:bodyPr/>
                    <a:lstStyle/>
                    <a:p>
                      <a:pPr algn="ctr"/>
                      <a:r>
                        <a:rPr lang="en-US" dirty="0"/>
                        <a:t>151</a:t>
                      </a:r>
                    </a:p>
                  </a:txBody>
                  <a:tcPr/>
                </a:tc>
                <a:tc>
                  <a:txBody>
                    <a:bodyPr/>
                    <a:lstStyle/>
                    <a:p>
                      <a:pPr algn="ctr"/>
                      <a:r>
                        <a:rPr lang="en-US" dirty="0"/>
                        <a:t>H</a:t>
                      </a:r>
                    </a:p>
                  </a:txBody>
                  <a:tcPr/>
                </a:tc>
                <a:tc>
                  <a:txBody>
                    <a:bodyPr/>
                    <a:lstStyle/>
                    <a:p>
                      <a:pPr algn="ctr"/>
                      <a:r>
                        <a:rPr lang="en-US" dirty="0"/>
                        <a:t>48-127</a:t>
                      </a:r>
                    </a:p>
                  </a:txBody>
                  <a:tcPr/>
                </a:tc>
                <a:extLst>
                  <a:ext uri="{0D108BD9-81ED-4DB2-BD59-A6C34878D82A}">
                    <a16:rowId xmlns:a16="http://schemas.microsoft.com/office/drawing/2014/main" val="517829947"/>
                  </a:ext>
                </a:extLst>
              </a:tr>
              <a:tr h="370840">
                <a:tc>
                  <a:txBody>
                    <a:bodyPr/>
                    <a:lstStyle/>
                    <a:p>
                      <a:pPr algn="ctr"/>
                      <a:r>
                        <a:rPr lang="en-US" dirty="0"/>
                        <a:t>GGT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U/L</a:t>
                      </a:r>
                    </a:p>
                  </a:txBody>
                  <a:tcPr/>
                </a:tc>
                <a:tc>
                  <a:txBody>
                    <a:bodyPr/>
                    <a:lstStyle/>
                    <a:p>
                      <a:pPr algn="ctr"/>
                      <a:r>
                        <a:rPr lang="en-US" dirty="0"/>
                        <a:t>73</a:t>
                      </a:r>
                    </a:p>
                  </a:txBody>
                  <a:tcPr/>
                </a:tc>
                <a:tc>
                  <a:txBody>
                    <a:bodyPr/>
                    <a:lstStyle/>
                    <a:p>
                      <a:pPr algn="ctr"/>
                      <a:r>
                        <a:rPr lang="en-US" dirty="0"/>
                        <a:t>H</a:t>
                      </a:r>
                    </a:p>
                  </a:txBody>
                  <a:tcPr/>
                </a:tc>
                <a:tc>
                  <a:txBody>
                    <a:bodyPr/>
                    <a:lstStyle/>
                    <a:p>
                      <a:pPr algn="ctr"/>
                      <a:r>
                        <a:rPr lang="en-US" dirty="0"/>
                        <a:t>3-38</a:t>
                      </a:r>
                    </a:p>
                  </a:txBody>
                  <a:tcPr/>
                </a:tc>
                <a:extLst>
                  <a:ext uri="{0D108BD9-81ED-4DB2-BD59-A6C34878D82A}">
                    <a16:rowId xmlns:a16="http://schemas.microsoft.com/office/drawing/2014/main" val="1743029133"/>
                  </a:ext>
                </a:extLst>
              </a:tr>
              <a:tr h="370840">
                <a:tc>
                  <a:txBody>
                    <a:bodyPr/>
                    <a:lstStyle/>
                    <a:p>
                      <a:pPr algn="ctr"/>
                      <a:r>
                        <a:rPr lang="en-US" dirty="0"/>
                        <a:t>CK</a:t>
                      </a:r>
                    </a:p>
                  </a:txBody>
                  <a:tcPr/>
                </a:tc>
                <a:tc>
                  <a:txBody>
                    <a:bodyPr/>
                    <a:lstStyle/>
                    <a:p>
                      <a:pPr algn="ctr"/>
                      <a:r>
                        <a:rPr lang="en-US" dirty="0"/>
                        <a:t>U/L</a:t>
                      </a:r>
                    </a:p>
                  </a:txBody>
                  <a:tcPr/>
                </a:tc>
                <a:tc>
                  <a:txBody>
                    <a:bodyPr/>
                    <a:lstStyle/>
                    <a:p>
                      <a:pPr algn="ctr"/>
                      <a:r>
                        <a:rPr lang="en-US" dirty="0"/>
                        <a:t>807</a:t>
                      </a:r>
                    </a:p>
                  </a:txBody>
                  <a:tcPr/>
                </a:tc>
                <a:tc>
                  <a:txBody>
                    <a:bodyPr/>
                    <a:lstStyle/>
                    <a:p>
                      <a:pPr algn="ctr"/>
                      <a:r>
                        <a:rPr lang="en-US" dirty="0"/>
                        <a:t>H</a:t>
                      </a:r>
                    </a:p>
                  </a:txBody>
                  <a:tcPr/>
                </a:tc>
                <a:tc>
                  <a:txBody>
                    <a:bodyPr/>
                    <a:lstStyle/>
                    <a:p>
                      <a:pPr algn="ctr"/>
                      <a:r>
                        <a:rPr lang="en-US" dirty="0"/>
                        <a:t>64-671</a:t>
                      </a:r>
                    </a:p>
                  </a:txBody>
                  <a:tcPr/>
                </a:tc>
                <a:extLst>
                  <a:ext uri="{0D108BD9-81ED-4DB2-BD59-A6C34878D82A}">
                    <a16:rowId xmlns:a16="http://schemas.microsoft.com/office/drawing/2014/main" val="2333729836"/>
                  </a:ext>
                </a:extLst>
              </a:tr>
              <a:tr h="370840">
                <a:tc>
                  <a:txBody>
                    <a:bodyPr/>
                    <a:lstStyle/>
                    <a:p>
                      <a:pPr algn="ctr"/>
                      <a:r>
                        <a:rPr lang="en-US" dirty="0"/>
                        <a:t>SDH</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U/L</a:t>
                      </a:r>
                    </a:p>
                  </a:txBody>
                  <a:tcPr/>
                </a:tc>
                <a:tc>
                  <a:txBody>
                    <a:bodyPr/>
                    <a:lstStyle/>
                    <a:p>
                      <a:pPr algn="ctr"/>
                      <a:r>
                        <a:rPr lang="en-US" dirty="0"/>
                        <a:t>19</a:t>
                      </a:r>
                    </a:p>
                  </a:txBody>
                  <a:tcPr/>
                </a:tc>
                <a:tc>
                  <a:txBody>
                    <a:bodyPr/>
                    <a:lstStyle/>
                    <a:p>
                      <a:pPr algn="ctr"/>
                      <a:endParaRPr lang="en-US" dirty="0"/>
                    </a:p>
                  </a:txBody>
                  <a:tcPr/>
                </a:tc>
                <a:tc>
                  <a:txBody>
                    <a:bodyPr/>
                    <a:lstStyle/>
                    <a:p>
                      <a:pPr algn="ctr"/>
                      <a:r>
                        <a:rPr lang="en-US" dirty="0"/>
                        <a:t>7-23</a:t>
                      </a:r>
                    </a:p>
                  </a:txBody>
                  <a:tcPr/>
                </a:tc>
                <a:extLst>
                  <a:ext uri="{0D108BD9-81ED-4DB2-BD59-A6C34878D82A}">
                    <a16:rowId xmlns:a16="http://schemas.microsoft.com/office/drawing/2014/main" val="2574133253"/>
                  </a:ext>
                </a:extLst>
              </a:tr>
              <a:tr h="370840">
                <a:tc>
                  <a:txBody>
                    <a:bodyPr/>
                    <a:lstStyle/>
                    <a:p>
                      <a:pPr algn="ctr"/>
                      <a:r>
                        <a:rPr lang="en-US" dirty="0"/>
                        <a:t>Glucose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mg/dL</a:t>
                      </a:r>
                    </a:p>
                  </a:txBody>
                  <a:tcPr/>
                </a:tc>
                <a:tc>
                  <a:txBody>
                    <a:bodyPr/>
                    <a:lstStyle/>
                    <a:p>
                      <a:pPr algn="ctr"/>
                      <a:r>
                        <a:rPr lang="en-US" dirty="0"/>
                        <a:t>210</a:t>
                      </a:r>
                    </a:p>
                  </a:txBody>
                  <a:tcPr/>
                </a:tc>
                <a:tc>
                  <a:txBody>
                    <a:bodyPr/>
                    <a:lstStyle/>
                    <a:p>
                      <a:pPr algn="ctr"/>
                      <a:r>
                        <a:rPr lang="en-US" dirty="0"/>
                        <a:t>H</a:t>
                      </a:r>
                    </a:p>
                  </a:txBody>
                  <a:tcPr/>
                </a:tc>
                <a:tc>
                  <a:txBody>
                    <a:bodyPr/>
                    <a:lstStyle/>
                    <a:p>
                      <a:pPr algn="ctr"/>
                      <a:r>
                        <a:rPr lang="en-US" dirty="0"/>
                        <a:t>50-76</a:t>
                      </a:r>
                    </a:p>
                  </a:txBody>
                  <a:tcPr/>
                </a:tc>
                <a:extLst>
                  <a:ext uri="{0D108BD9-81ED-4DB2-BD59-A6C34878D82A}">
                    <a16:rowId xmlns:a16="http://schemas.microsoft.com/office/drawing/2014/main" val="1470922912"/>
                  </a:ext>
                </a:extLst>
              </a:tr>
              <a:tr h="370840">
                <a:tc>
                  <a:txBody>
                    <a:bodyPr/>
                    <a:lstStyle/>
                    <a:p>
                      <a:pPr algn="ctr"/>
                      <a:r>
                        <a:rPr lang="en-US" dirty="0"/>
                        <a:t>Sodium</a:t>
                      </a:r>
                    </a:p>
                  </a:txBody>
                  <a:tcPr/>
                </a:tc>
                <a:tc>
                  <a:txBody>
                    <a:bodyPr/>
                    <a:lstStyle/>
                    <a:p>
                      <a:pPr algn="ctr"/>
                      <a:r>
                        <a:rPr lang="en-US" dirty="0" err="1"/>
                        <a:t>mEq</a:t>
                      </a:r>
                      <a:r>
                        <a:rPr lang="en-US" dirty="0"/>
                        <a:t>/L</a:t>
                      </a:r>
                    </a:p>
                  </a:txBody>
                  <a:tcPr/>
                </a:tc>
                <a:tc>
                  <a:txBody>
                    <a:bodyPr/>
                    <a:lstStyle/>
                    <a:p>
                      <a:pPr algn="ctr"/>
                      <a:r>
                        <a:rPr lang="en-US" dirty="0"/>
                        <a:t>145</a:t>
                      </a:r>
                    </a:p>
                  </a:txBody>
                  <a:tcPr/>
                </a:tc>
                <a:tc>
                  <a:txBody>
                    <a:bodyPr/>
                    <a:lstStyle/>
                    <a:p>
                      <a:pPr algn="ctr"/>
                      <a:endParaRPr lang="en-US" dirty="0"/>
                    </a:p>
                  </a:txBody>
                  <a:tcPr/>
                </a:tc>
                <a:tc>
                  <a:txBody>
                    <a:bodyPr/>
                    <a:lstStyle/>
                    <a:p>
                      <a:pPr algn="ctr"/>
                      <a:r>
                        <a:rPr lang="en-US" dirty="0"/>
                        <a:t>135-146</a:t>
                      </a:r>
                    </a:p>
                  </a:txBody>
                  <a:tcPr/>
                </a:tc>
                <a:extLst>
                  <a:ext uri="{0D108BD9-81ED-4DB2-BD59-A6C34878D82A}">
                    <a16:rowId xmlns:a16="http://schemas.microsoft.com/office/drawing/2014/main" val="3824536416"/>
                  </a:ext>
                </a:extLst>
              </a:tr>
              <a:tr h="370840">
                <a:tc>
                  <a:txBody>
                    <a:bodyPr/>
                    <a:lstStyle/>
                    <a:p>
                      <a:pPr algn="ctr"/>
                      <a:r>
                        <a:rPr lang="en-US" dirty="0"/>
                        <a:t>Potassium </a:t>
                      </a:r>
                    </a:p>
                  </a:txBody>
                  <a:tcPr/>
                </a:tc>
                <a:tc>
                  <a:txBody>
                    <a:bodyPr/>
                    <a:lstStyle/>
                    <a:p>
                      <a:pPr algn="ctr"/>
                      <a:r>
                        <a:rPr lang="en-US" dirty="0" err="1"/>
                        <a:t>mEq</a:t>
                      </a:r>
                      <a:r>
                        <a:rPr lang="en-US" dirty="0"/>
                        <a:t>/L</a:t>
                      </a:r>
                    </a:p>
                  </a:txBody>
                  <a:tcPr/>
                </a:tc>
                <a:tc>
                  <a:txBody>
                    <a:bodyPr/>
                    <a:lstStyle/>
                    <a:p>
                      <a:pPr algn="ctr"/>
                      <a:r>
                        <a:rPr lang="en-US" dirty="0"/>
                        <a:t>3.4</a:t>
                      </a:r>
                    </a:p>
                  </a:txBody>
                  <a:tcPr/>
                </a:tc>
                <a:tc>
                  <a:txBody>
                    <a:bodyPr/>
                    <a:lstStyle/>
                    <a:p>
                      <a:pPr algn="ctr"/>
                      <a:r>
                        <a:rPr lang="en-US" dirty="0"/>
                        <a:t>L</a:t>
                      </a:r>
                    </a:p>
                  </a:txBody>
                  <a:tcPr/>
                </a:tc>
                <a:tc>
                  <a:txBody>
                    <a:bodyPr/>
                    <a:lstStyle/>
                    <a:p>
                      <a:pPr algn="ctr"/>
                      <a:r>
                        <a:rPr lang="en-US" dirty="0"/>
                        <a:t>3.8-5.6</a:t>
                      </a:r>
                    </a:p>
                  </a:txBody>
                  <a:tcPr/>
                </a:tc>
                <a:extLst>
                  <a:ext uri="{0D108BD9-81ED-4DB2-BD59-A6C34878D82A}">
                    <a16:rowId xmlns:a16="http://schemas.microsoft.com/office/drawing/2014/main" val="2843207432"/>
                  </a:ext>
                </a:extLst>
              </a:tr>
              <a:tr h="370840">
                <a:tc>
                  <a:txBody>
                    <a:bodyPr/>
                    <a:lstStyle/>
                    <a:p>
                      <a:pPr algn="ctr"/>
                      <a:r>
                        <a:rPr lang="en-US" dirty="0"/>
                        <a:t>Chloride</a:t>
                      </a:r>
                    </a:p>
                  </a:txBody>
                  <a:tcPr/>
                </a:tc>
                <a:tc>
                  <a:txBody>
                    <a:bodyPr/>
                    <a:lstStyle/>
                    <a:p>
                      <a:pPr algn="ctr"/>
                      <a:r>
                        <a:rPr lang="en-US" dirty="0" err="1"/>
                        <a:t>mEq</a:t>
                      </a:r>
                      <a:r>
                        <a:rPr lang="en-US" dirty="0"/>
                        <a:t>/L</a:t>
                      </a:r>
                    </a:p>
                  </a:txBody>
                  <a:tcPr/>
                </a:tc>
                <a:tc>
                  <a:txBody>
                    <a:bodyPr/>
                    <a:lstStyle/>
                    <a:p>
                      <a:pPr algn="ctr"/>
                      <a:r>
                        <a:rPr lang="en-US" dirty="0"/>
                        <a:t>69</a:t>
                      </a:r>
                    </a:p>
                  </a:txBody>
                  <a:tcPr/>
                </a:tc>
                <a:tc>
                  <a:txBody>
                    <a:bodyPr/>
                    <a:lstStyle/>
                    <a:p>
                      <a:pPr algn="ctr"/>
                      <a:r>
                        <a:rPr lang="en-US" dirty="0"/>
                        <a:t>L</a:t>
                      </a:r>
                    </a:p>
                  </a:txBody>
                  <a:tcPr/>
                </a:tc>
                <a:tc>
                  <a:txBody>
                    <a:bodyPr/>
                    <a:lstStyle/>
                    <a:p>
                      <a:pPr algn="ctr"/>
                      <a:r>
                        <a:rPr lang="en-US" dirty="0"/>
                        <a:t>95-109</a:t>
                      </a:r>
                    </a:p>
                  </a:txBody>
                  <a:tcPr/>
                </a:tc>
                <a:extLst>
                  <a:ext uri="{0D108BD9-81ED-4DB2-BD59-A6C34878D82A}">
                    <a16:rowId xmlns:a16="http://schemas.microsoft.com/office/drawing/2014/main" val="1467631810"/>
                  </a:ext>
                </a:extLst>
              </a:tr>
              <a:tr h="370840">
                <a:tc>
                  <a:txBody>
                    <a:bodyPr/>
                    <a:lstStyle/>
                    <a:p>
                      <a:pPr algn="ctr"/>
                      <a:r>
                        <a:rPr lang="en-US" dirty="0"/>
                        <a:t>TCO2</a:t>
                      </a:r>
                    </a:p>
                  </a:txBody>
                  <a:tcPr/>
                </a:tc>
                <a:tc>
                  <a:txBody>
                    <a:bodyPr/>
                    <a:lstStyle/>
                    <a:p>
                      <a:pPr algn="ctr"/>
                      <a:r>
                        <a:rPr lang="en-US" dirty="0" err="1"/>
                        <a:t>mEq</a:t>
                      </a:r>
                      <a:r>
                        <a:rPr lang="en-US" dirty="0"/>
                        <a:t>/L</a:t>
                      </a:r>
                    </a:p>
                  </a:txBody>
                  <a:tcPr/>
                </a:tc>
                <a:tc>
                  <a:txBody>
                    <a:bodyPr/>
                    <a:lstStyle/>
                    <a:p>
                      <a:pPr algn="ctr"/>
                      <a:r>
                        <a:rPr lang="en-US" dirty="0"/>
                        <a:t>50.3</a:t>
                      </a:r>
                    </a:p>
                  </a:txBody>
                  <a:tcPr/>
                </a:tc>
                <a:tc>
                  <a:txBody>
                    <a:bodyPr/>
                    <a:lstStyle/>
                    <a:p>
                      <a:pPr algn="ctr"/>
                      <a:r>
                        <a:rPr lang="en-US" dirty="0"/>
                        <a:t>H</a:t>
                      </a:r>
                    </a:p>
                  </a:txBody>
                  <a:tcPr/>
                </a:tc>
                <a:tc>
                  <a:txBody>
                    <a:bodyPr/>
                    <a:lstStyle/>
                    <a:p>
                      <a:pPr algn="ctr"/>
                      <a:r>
                        <a:rPr lang="en-US" dirty="0"/>
                        <a:t>20-32</a:t>
                      </a:r>
                    </a:p>
                  </a:txBody>
                  <a:tcPr/>
                </a:tc>
                <a:extLst>
                  <a:ext uri="{0D108BD9-81ED-4DB2-BD59-A6C34878D82A}">
                    <a16:rowId xmlns:a16="http://schemas.microsoft.com/office/drawing/2014/main" val="3024823284"/>
                  </a:ext>
                </a:extLst>
              </a:tr>
              <a:tr h="370840">
                <a:tc>
                  <a:txBody>
                    <a:bodyPr/>
                    <a:lstStyle/>
                    <a:p>
                      <a:pPr algn="ctr"/>
                      <a:r>
                        <a:rPr lang="en-US" dirty="0"/>
                        <a:t>Anion Gap</a:t>
                      </a:r>
                    </a:p>
                  </a:txBody>
                  <a:tcPr/>
                </a:tc>
                <a:tc>
                  <a:txBody>
                    <a:bodyPr/>
                    <a:lstStyle/>
                    <a:p>
                      <a:pPr algn="ctr"/>
                      <a:endParaRPr lang="en-US" dirty="0"/>
                    </a:p>
                  </a:txBody>
                  <a:tcPr/>
                </a:tc>
                <a:tc>
                  <a:txBody>
                    <a:bodyPr/>
                    <a:lstStyle/>
                    <a:p>
                      <a:pPr algn="ctr"/>
                      <a:r>
                        <a:rPr lang="en-US" dirty="0"/>
                        <a:t>29</a:t>
                      </a:r>
                    </a:p>
                  </a:txBody>
                  <a:tcPr/>
                </a:tc>
                <a:tc>
                  <a:txBody>
                    <a:bodyPr/>
                    <a:lstStyle/>
                    <a:p>
                      <a:pPr algn="ctr"/>
                      <a:r>
                        <a:rPr lang="en-US" dirty="0"/>
                        <a:t>H</a:t>
                      </a:r>
                    </a:p>
                  </a:txBody>
                  <a:tcPr/>
                </a:tc>
                <a:tc>
                  <a:txBody>
                    <a:bodyPr/>
                    <a:lstStyle/>
                    <a:p>
                      <a:pPr algn="ctr"/>
                      <a:r>
                        <a:rPr lang="en-US" dirty="0"/>
                        <a:t>15-24</a:t>
                      </a:r>
                    </a:p>
                  </a:txBody>
                  <a:tcPr/>
                </a:tc>
                <a:extLst>
                  <a:ext uri="{0D108BD9-81ED-4DB2-BD59-A6C34878D82A}">
                    <a16:rowId xmlns:a16="http://schemas.microsoft.com/office/drawing/2014/main" val="1769739147"/>
                  </a:ext>
                </a:extLst>
              </a:tr>
            </a:tbl>
          </a:graphicData>
        </a:graphic>
      </p:graphicFrame>
    </p:spTree>
    <p:extLst>
      <p:ext uri="{BB962C8B-B14F-4D97-AF65-F5344CB8AC3E}">
        <p14:creationId xmlns:p14="http://schemas.microsoft.com/office/powerpoint/2010/main" val="44837315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1F91E-A37E-45A8-8587-933CC6E7A887}"/>
              </a:ext>
            </a:extLst>
          </p:cNvPr>
          <p:cNvSpPr>
            <a:spLocks noGrp="1"/>
          </p:cNvSpPr>
          <p:nvPr>
            <p:ph type="title"/>
          </p:nvPr>
        </p:nvSpPr>
        <p:spPr/>
        <p:txBody>
          <a:bodyPr/>
          <a:lstStyle/>
          <a:p>
            <a:r>
              <a:rPr lang="en-US" dirty="0"/>
              <a:t>Penny Chemistry continued</a:t>
            </a:r>
          </a:p>
        </p:txBody>
      </p:sp>
      <p:graphicFrame>
        <p:nvGraphicFramePr>
          <p:cNvPr id="4" name="Content Placeholder 3">
            <a:extLst>
              <a:ext uri="{FF2B5EF4-FFF2-40B4-BE49-F238E27FC236}">
                <a16:creationId xmlns:a16="http://schemas.microsoft.com/office/drawing/2014/main" id="{6ABE21F7-2412-4EEC-8A93-D5435EDC1EBE}"/>
              </a:ext>
            </a:extLst>
          </p:cNvPr>
          <p:cNvGraphicFramePr>
            <a:graphicFrameLocks noGrp="1"/>
          </p:cNvGraphicFramePr>
          <p:nvPr>
            <p:ph idx="1"/>
          </p:nvPr>
        </p:nvGraphicFramePr>
        <p:xfrm>
          <a:off x="838200" y="1419225"/>
          <a:ext cx="10515600" cy="2595880"/>
        </p:xfrm>
        <a:graphic>
          <a:graphicData uri="http://schemas.openxmlformats.org/drawingml/2006/table">
            <a:tbl>
              <a:tblPr firstRow="1" bandRow="1">
                <a:tableStyleId>{5C22544A-7EE6-4342-B048-85BDC9FD1C3A}</a:tableStyleId>
              </a:tblPr>
              <a:tblGrid>
                <a:gridCol w="2103120">
                  <a:extLst>
                    <a:ext uri="{9D8B030D-6E8A-4147-A177-3AD203B41FA5}">
                      <a16:colId xmlns:a16="http://schemas.microsoft.com/office/drawing/2014/main" val="348795645"/>
                    </a:ext>
                  </a:extLst>
                </a:gridCol>
                <a:gridCol w="2103120">
                  <a:extLst>
                    <a:ext uri="{9D8B030D-6E8A-4147-A177-3AD203B41FA5}">
                      <a16:colId xmlns:a16="http://schemas.microsoft.com/office/drawing/2014/main" val="521931443"/>
                    </a:ext>
                  </a:extLst>
                </a:gridCol>
                <a:gridCol w="2103120">
                  <a:extLst>
                    <a:ext uri="{9D8B030D-6E8A-4147-A177-3AD203B41FA5}">
                      <a16:colId xmlns:a16="http://schemas.microsoft.com/office/drawing/2014/main" val="3628303342"/>
                    </a:ext>
                  </a:extLst>
                </a:gridCol>
                <a:gridCol w="2103120">
                  <a:extLst>
                    <a:ext uri="{9D8B030D-6E8A-4147-A177-3AD203B41FA5}">
                      <a16:colId xmlns:a16="http://schemas.microsoft.com/office/drawing/2014/main" val="792320273"/>
                    </a:ext>
                  </a:extLst>
                </a:gridCol>
                <a:gridCol w="2103120">
                  <a:extLst>
                    <a:ext uri="{9D8B030D-6E8A-4147-A177-3AD203B41FA5}">
                      <a16:colId xmlns:a16="http://schemas.microsoft.com/office/drawing/2014/main" val="3802134450"/>
                    </a:ext>
                  </a:extLst>
                </a:gridCol>
              </a:tblGrid>
              <a:tr h="370840">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 </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4122928461"/>
                  </a:ext>
                </a:extLst>
              </a:tr>
              <a:tr h="370840">
                <a:tc>
                  <a:txBody>
                    <a:bodyPr/>
                    <a:lstStyle/>
                    <a:p>
                      <a:pPr algn="ctr"/>
                      <a:r>
                        <a:rPr lang="en-US" dirty="0"/>
                        <a:t>Calcium</a:t>
                      </a:r>
                    </a:p>
                  </a:txBody>
                  <a:tcPr/>
                </a:tc>
                <a:tc>
                  <a:txBody>
                    <a:bodyPr/>
                    <a:lstStyle/>
                    <a:p>
                      <a:pPr algn="ctr"/>
                      <a:r>
                        <a:rPr lang="en-US" dirty="0"/>
                        <a:t>mg/dL</a:t>
                      </a:r>
                    </a:p>
                  </a:txBody>
                  <a:tcPr/>
                </a:tc>
                <a:tc>
                  <a:txBody>
                    <a:bodyPr/>
                    <a:lstStyle/>
                    <a:p>
                      <a:pPr algn="ctr"/>
                      <a:r>
                        <a:rPr lang="en-US" dirty="0"/>
                        <a:t>7.8</a:t>
                      </a:r>
                    </a:p>
                  </a:txBody>
                  <a:tcPr/>
                </a:tc>
                <a:tc>
                  <a:txBody>
                    <a:bodyPr/>
                    <a:lstStyle/>
                    <a:p>
                      <a:pPr algn="ctr"/>
                      <a:r>
                        <a:rPr lang="en-US" dirty="0"/>
                        <a:t>L</a:t>
                      </a:r>
                    </a:p>
                  </a:txBody>
                  <a:tcPr/>
                </a:tc>
                <a:tc>
                  <a:txBody>
                    <a:bodyPr/>
                    <a:lstStyle/>
                    <a:p>
                      <a:pPr algn="ctr"/>
                      <a:r>
                        <a:rPr lang="en-US" dirty="0"/>
                        <a:t>8.1-10.0</a:t>
                      </a:r>
                    </a:p>
                  </a:txBody>
                  <a:tcPr/>
                </a:tc>
                <a:extLst>
                  <a:ext uri="{0D108BD9-81ED-4DB2-BD59-A6C34878D82A}">
                    <a16:rowId xmlns:a16="http://schemas.microsoft.com/office/drawing/2014/main" val="391844608"/>
                  </a:ext>
                </a:extLst>
              </a:tr>
              <a:tr h="370840">
                <a:tc>
                  <a:txBody>
                    <a:bodyPr/>
                    <a:lstStyle/>
                    <a:p>
                      <a:pPr algn="ctr"/>
                      <a:r>
                        <a:rPr lang="en-US" dirty="0"/>
                        <a:t>Phosphorus</a:t>
                      </a:r>
                    </a:p>
                  </a:txBody>
                  <a:tcPr/>
                </a:tc>
                <a:tc>
                  <a:txBody>
                    <a:bodyPr/>
                    <a:lstStyle/>
                    <a:p>
                      <a:pPr algn="ctr"/>
                      <a:r>
                        <a:rPr lang="en-US" dirty="0"/>
                        <a:t>mg/dL</a:t>
                      </a:r>
                    </a:p>
                  </a:txBody>
                  <a:tcPr/>
                </a:tc>
                <a:tc>
                  <a:txBody>
                    <a:bodyPr/>
                    <a:lstStyle/>
                    <a:p>
                      <a:pPr algn="ctr"/>
                      <a:r>
                        <a:rPr lang="en-US" dirty="0"/>
                        <a:t>5.9</a:t>
                      </a:r>
                    </a:p>
                  </a:txBody>
                  <a:tcPr/>
                </a:tc>
                <a:tc>
                  <a:txBody>
                    <a:bodyPr/>
                    <a:lstStyle/>
                    <a:p>
                      <a:pPr algn="ctr"/>
                      <a:endParaRPr lang="en-US" dirty="0"/>
                    </a:p>
                  </a:txBody>
                  <a:tcPr/>
                </a:tc>
                <a:tc>
                  <a:txBody>
                    <a:bodyPr/>
                    <a:lstStyle/>
                    <a:p>
                      <a:pPr algn="ctr"/>
                      <a:r>
                        <a:rPr lang="en-US" dirty="0"/>
                        <a:t>3.4-7.7</a:t>
                      </a:r>
                    </a:p>
                  </a:txBody>
                  <a:tcPr/>
                </a:tc>
                <a:extLst>
                  <a:ext uri="{0D108BD9-81ED-4DB2-BD59-A6C34878D82A}">
                    <a16:rowId xmlns:a16="http://schemas.microsoft.com/office/drawing/2014/main" val="1172709525"/>
                  </a:ext>
                </a:extLst>
              </a:tr>
              <a:tr h="370840">
                <a:tc>
                  <a:txBody>
                    <a:bodyPr/>
                    <a:lstStyle/>
                    <a:p>
                      <a:pPr algn="ctr"/>
                      <a:r>
                        <a:rPr lang="en-US" dirty="0"/>
                        <a:t>Magnesium</a:t>
                      </a:r>
                    </a:p>
                  </a:txBody>
                  <a:tcPr/>
                </a:tc>
                <a:tc>
                  <a:txBody>
                    <a:bodyPr/>
                    <a:lstStyle/>
                    <a:p>
                      <a:pPr algn="ctr"/>
                      <a:r>
                        <a:rPr lang="en-US" dirty="0"/>
                        <a:t>mg/dL</a:t>
                      </a:r>
                    </a:p>
                  </a:txBody>
                  <a:tcPr/>
                </a:tc>
                <a:tc>
                  <a:txBody>
                    <a:bodyPr/>
                    <a:lstStyle/>
                    <a:p>
                      <a:pPr algn="ctr"/>
                      <a:r>
                        <a:rPr lang="en-US" dirty="0"/>
                        <a:t>2.6</a:t>
                      </a:r>
                    </a:p>
                  </a:txBody>
                  <a:tcPr/>
                </a:tc>
                <a:tc>
                  <a:txBody>
                    <a:bodyPr/>
                    <a:lstStyle/>
                    <a:p>
                      <a:pPr algn="ctr"/>
                      <a:endParaRPr lang="en-US" dirty="0"/>
                    </a:p>
                  </a:txBody>
                  <a:tcPr/>
                </a:tc>
                <a:tc>
                  <a:txBody>
                    <a:bodyPr/>
                    <a:lstStyle/>
                    <a:p>
                      <a:pPr algn="ctr"/>
                      <a:r>
                        <a:rPr lang="en-US" dirty="0"/>
                        <a:t>1.6-2.8</a:t>
                      </a:r>
                    </a:p>
                  </a:txBody>
                  <a:tcPr/>
                </a:tc>
                <a:extLst>
                  <a:ext uri="{0D108BD9-81ED-4DB2-BD59-A6C34878D82A}">
                    <a16:rowId xmlns:a16="http://schemas.microsoft.com/office/drawing/2014/main" val="3163780937"/>
                  </a:ext>
                </a:extLst>
              </a:tr>
              <a:tr h="370840">
                <a:tc>
                  <a:txBody>
                    <a:bodyPr/>
                    <a:lstStyle/>
                    <a:p>
                      <a:pPr algn="ctr"/>
                      <a:r>
                        <a:rPr lang="en-US" dirty="0"/>
                        <a:t>Total protein</a:t>
                      </a:r>
                    </a:p>
                  </a:txBody>
                  <a:tcPr/>
                </a:tc>
                <a:tc>
                  <a:txBody>
                    <a:bodyPr/>
                    <a:lstStyle/>
                    <a:p>
                      <a:pPr algn="ctr"/>
                      <a:r>
                        <a:rPr lang="en-US" dirty="0"/>
                        <a:t>g/dL</a:t>
                      </a:r>
                    </a:p>
                  </a:txBody>
                  <a:tcPr/>
                </a:tc>
                <a:tc>
                  <a:txBody>
                    <a:bodyPr/>
                    <a:lstStyle/>
                    <a:p>
                      <a:pPr algn="ctr"/>
                      <a:r>
                        <a:rPr lang="en-US" dirty="0"/>
                        <a:t>10.4</a:t>
                      </a:r>
                    </a:p>
                  </a:txBody>
                  <a:tcPr/>
                </a:tc>
                <a:tc>
                  <a:txBody>
                    <a:bodyPr/>
                    <a:lstStyle/>
                    <a:p>
                      <a:pPr algn="ctr"/>
                      <a:r>
                        <a:rPr lang="en-US" dirty="0"/>
                        <a:t>H</a:t>
                      </a:r>
                    </a:p>
                  </a:txBody>
                  <a:tcPr/>
                </a:tc>
                <a:tc>
                  <a:txBody>
                    <a:bodyPr/>
                    <a:lstStyle/>
                    <a:p>
                      <a:pPr algn="ctr"/>
                      <a:r>
                        <a:rPr lang="en-US" dirty="0"/>
                        <a:t>6.2-8.9</a:t>
                      </a:r>
                    </a:p>
                  </a:txBody>
                  <a:tcPr/>
                </a:tc>
                <a:extLst>
                  <a:ext uri="{0D108BD9-81ED-4DB2-BD59-A6C34878D82A}">
                    <a16:rowId xmlns:a16="http://schemas.microsoft.com/office/drawing/2014/main" val="2986832464"/>
                  </a:ext>
                </a:extLst>
              </a:tr>
              <a:tr h="370840">
                <a:tc>
                  <a:txBody>
                    <a:bodyPr/>
                    <a:lstStyle/>
                    <a:p>
                      <a:pPr algn="ctr"/>
                      <a:r>
                        <a:rPr lang="en-US" dirty="0"/>
                        <a:t>Albumin</a:t>
                      </a:r>
                    </a:p>
                  </a:txBody>
                  <a:tcPr/>
                </a:tc>
                <a:tc>
                  <a:txBody>
                    <a:bodyPr/>
                    <a:lstStyle/>
                    <a:p>
                      <a:pPr algn="ctr"/>
                      <a:r>
                        <a:rPr lang="en-US" dirty="0"/>
                        <a:t>g/dL</a:t>
                      </a:r>
                    </a:p>
                  </a:txBody>
                  <a:tcPr/>
                </a:tc>
                <a:tc>
                  <a:txBody>
                    <a:bodyPr/>
                    <a:lstStyle/>
                    <a:p>
                      <a:pPr algn="ctr"/>
                      <a:r>
                        <a:rPr lang="en-US" dirty="0"/>
                        <a:t>4.4</a:t>
                      </a:r>
                    </a:p>
                  </a:txBody>
                  <a:tcPr/>
                </a:tc>
                <a:tc>
                  <a:txBody>
                    <a:bodyPr/>
                    <a:lstStyle/>
                    <a:p>
                      <a:pPr algn="ctr"/>
                      <a:r>
                        <a:rPr lang="en-US" dirty="0"/>
                        <a:t>H</a:t>
                      </a:r>
                    </a:p>
                  </a:txBody>
                  <a:tcPr/>
                </a:tc>
                <a:tc>
                  <a:txBody>
                    <a:bodyPr/>
                    <a:lstStyle/>
                    <a:p>
                      <a:pPr algn="ctr"/>
                      <a:r>
                        <a:rPr lang="en-US" dirty="0"/>
                        <a:t>3.2-4.0</a:t>
                      </a:r>
                    </a:p>
                  </a:txBody>
                  <a:tcPr/>
                </a:tc>
                <a:extLst>
                  <a:ext uri="{0D108BD9-81ED-4DB2-BD59-A6C34878D82A}">
                    <a16:rowId xmlns:a16="http://schemas.microsoft.com/office/drawing/2014/main" val="521693374"/>
                  </a:ext>
                </a:extLst>
              </a:tr>
              <a:tr h="370840">
                <a:tc>
                  <a:txBody>
                    <a:bodyPr/>
                    <a:lstStyle/>
                    <a:p>
                      <a:pPr algn="ctr"/>
                      <a:r>
                        <a:rPr lang="en-US" dirty="0"/>
                        <a:t>Globulins</a:t>
                      </a:r>
                    </a:p>
                  </a:txBody>
                  <a:tcPr/>
                </a:tc>
                <a:tc>
                  <a:txBody>
                    <a:bodyPr/>
                    <a:lstStyle/>
                    <a:p>
                      <a:pPr algn="ctr"/>
                      <a:r>
                        <a:rPr lang="en-US" dirty="0"/>
                        <a:t>g/dL</a:t>
                      </a:r>
                    </a:p>
                  </a:txBody>
                  <a:tcPr/>
                </a:tc>
                <a:tc>
                  <a:txBody>
                    <a:bodyPr/>
                    <a:lstStyle/>
                    <a:p>
                      <a:pPr algn="ctr"/>
                      <a:r>
                        <a:rPr lang="en-US" dirty="0"/>
                        <a:t>6.0</a:t>
                      </a:r>
                    </a:p>
                  </a:txBody>
                  <a:tcPr/>
                </a:tc>
                <a:tc>
                  <a:txBody>
                    <a:bodyPr/>
                    <a:lstStyle/>
                    <a:p>
                      <a:pPr algn="ctr"/>
                      <a:r>
                        <a:rPr lang="en-US" dirty="0"/>
                        <a:t>H</a:t>
                      </a:r>
                    </a:p>
                  </a:txBody>
                  <a:tcPr/>
                </a:tc>
                <a:tc>
                  <a:txBody>
                    <a:bodyPr/>
                    <a:lstStyle/>
                    <a:p>
                      <a:pPr algn="ctr"/>
                      <a:r>
                        <a:rPr lang="en-US" dirty="0"/>
                        <a:t>3.1-5.6</a:t>
                      </a:r>
                    </a:p>
                  </a:txBody>
                  <a:tcPr/>
                </a:tc>
                <a:extLst>
                  <a:ext uri="{0D108BD9-81ED-4DB2-BD59-A6C34878D82A}">
                    <a16:rowId xmlns:a16="http://schemas.microsoft.com/office/drawing/2014/main" val="1753333225"/>
                  </a:ext>
                </a:extLst>
              </a:tr>
            </a:tbl>
          </a:graphicData>
        </a:graphic>
      </p:graphicFrame>
    </p:spTree>
    <p:extLst>
      <p:ext uri="{BB962C8B-B14F-4D97-AF65-F5344CB8AC3E}">
        <p14:creationId xmlns:p14="http://schemas.microsoft.com/office/powerpoint/2010/main" val="26332942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Ralphie</a:t>
            </a:r>
            <a:br>
              <a:rPr lang="en-US" dirty="0"/>
            </a:br>
            <a:r>
              <a:rPr lang="en-US" dirty="0"/>
              <a:t>CBC data </a:t>
            </a:r>
          </a:p>
        </p:txBody>
      </p:sp>
      <p:graphicFrame>
        <p:nvGraphicFramePr>
          <p:cNvPr id="3" name="Table 2">
            <a:extLst>
              <a:ext uri="{FF2B5EF4-FFF2-40B4-BE49-F238E27FC236}">
                <a16:creationId xmlns:a16="http://schemas.microsoft.com/office/drawing/2014/main" id="{B72E07E2-230B-4F47-952F-5F5466884CF7}"/>
              </a:ext>
            </a:extLst>
          </p:cNvPr>
          <p:cNvGraphicFramePr>
            <a:graphicFrameLocks noGrp="1"/>
          </p:cNvGraphicFramePr>
          <p:nvPr>
            <p:extLst>
              <p:ext uri="{D42A27DB-BD31-4B8C-83A1-F6EECF244321}">
                <p14:modId xmlns:p14="http://schemas.microsoft.com/office/powerpoint/2010/main" val="2192695299"/>
              </p:ext>
            </p:extLst>
          </p:nvPr>
        </p:nvGraphicFramePr>
        <p:xfrm>
          <a:off x="3472406" y="308207"/>
          <a:ext cx="6791769" cy="6184668"/>
        </p:xfrm>
        <a:graphic>
          <a:graphicData uri="http://schemas.openxmlformats.org/drawingml/2006/table">
            <a:tbl>
              <a:tblPr firstRow="1" bandRow="1">
                <a:tableStyleId>{5C22544A-7EE6-4342-B048-85BDC9FD1C3A}</a:tableStyleId>
              </a:tblPr>
              <a:tblGrid>
                <a:gridCol w="1358354">
                  <a:extLst>
                    <a:ext uri="{9D8B030D-6E8A-4147-A177-3AD203B41FA5}">
                      <a16:colId xmlns:a16="http://schemas.microsoft.com/office/drawing/2014/main" val="1146148382"/>
                    </a:ext>
                  </a:extLst>
                </a:gridCol>
                <a:gridCol w="1358354">
                  <a:extLst>
                    <a:ext uri="{9D8B030D-6E8A-4147-A177-3AD203B41FA5}">
                      <a16:colId xmlns:a16="http://schemas.microsoft.com/office/drawing/2014/main" val="1115090175"/>
                    </a:ext>
                  </a:extLst>
                </a:gridCol>
                <a:gridCol w="1358354">
                  <a:extLst>
                    <a:ext uri="{9D8B030D-6E8A-4147-A177-3AD203B41FA5}">
                      <a16:colId xmlns:a16="http://schemas.microsoft.com/office/drawing/2014/main" val="1125428820"/>
                    </a:ext>
                  </a:extLst>
                </a:gridCol>
                <a:gridCol w="954004">
                  <a:extLst>
                    <a:ext uri="{9D8B030D-6E8A-4147-A177-3AD203B41FA5}">
                      <a16:colId xmlns:a16="http://schemas.microsoft.com/office/drawing/2014/main" val="12825783"/>
                    </a:ext>
                  </a:extLst>
                </a:gridCol>
                <a:gridCol w="1762703">
                  <a:extLst>
                    <a:ext uri="{9D8B030D-6E8A-4147-A177-3AD203B41FA5}">
                      <a16:colId xmlns:a16="http://schemas.microsoft.com/office/drawing/2014/main" val="2580386084"/>
                    </a:ext>
                  </a:extLst>
                </a:gridCol>
              </a:tblGrid>
              <a:tr h="318184">
                <a:tc>
                  <a:txBody>
                    <a:bodyPr/>
                    <a:lstStyle/>
                    <a:p>
                      <a:pPr marL="0" marR="0" algn="ctr">
                        <a:lnSpc>
                          <a:spcPct val="115000"/>
                        </a:lnSpc>
                        <a:spcBef>
                          <a:spcPts val="0"/>
                        </a:spcBef>
                        <a:spcAft>
                          <a:spcPts val="0"/>
                        </a:spcAft>
                      </a:pPr>
                      <a:r>
                        <a:rPr lang="en-US" sz="1600" dirty="0">
                          <a:solidFill>
                            <a:schemeClr val="bg1"/>
                          </a:solidFill>
                          <a:effectLst/>
                        </a:rPr>
                        <a:t>Test</a:t>
                      </a:r>
                      <a:endParaRPr lang="en-US" sz="16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rPr>
                        <a:t>Units</a:t>
                      </a:r>
                      <a:endParaRPr lang="en-US" sz="16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rPr>
                        <a:t>Patient</a:t>
                      </a:r>
                      <a:endParaRPr lang="en-US" sz="16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r>
                        <a:rPr lang="en-US" dirty="0">
                          <a:solidFill>
                            <a:schemeClr val="bg1"/>
                          </a:solidFill>
                        </a:rPr>
                        <a:t>Flags</a:t>
                      </a: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rPr>
                        <a:t>Reference interval </a:t>
                      </a:r>
                      <a:endParaRPr lang="en-US" sz="16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276005012"/>
                  </a:ext>
                </a:extLst>
              </a:tr>
              <a:tr h="318184">
                <a:tc>
                  <a:txBody>
                    <a:bodyPr/>
                    <a:lstStyle/>
                    <a:p>
                      <a:pPr marL="0" marR="0" algn="ctr">
                        <a:lnSpc>
                          <a:spcPct val="115000"/>
                        </a:lnSpc>
                        <a:spcBef>
                          <a:spcPts val="0"/>
                        </a:spcBef>
                        <a:spcAft>
                          <a:spcPts val="0"/>
                        </a:spcAft>
                      </a:pPr>
                      <a:r>
                        <a:rPr lang="en-US" sz="1600">
                          <a:effectLst/>
                        </a:rPr>
                        <a:t>WBC</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a:effectLst/>
                        </a:rPr>
                        <a:t>X 10</a:t>
                      </a:r>
                      <a:r>
                        <a:rPr lang="en-US" sz="1600" baseline="30000">
                          <a:effectLst/>
                        </a:rPr>
                        <a:t>3</a:t>
                      </a:r>
                      <a:r>
                        <a:rPr lang="en-US" sz="1600">
                          <a:effectLst/>
                        </a:rPr>
                        <a:t>/µL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effectLst/>
                        </a:rPr>
                        <a:t>9.1</a:t>
                      </a:r>
                      <a:endParaRPr lang="en-US" sz="16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endParaRPr lang="en-US"/>
                    </a:p>
                  </a:txBody>
                  <a:tcPr marL="9525" marR="9525" marT="1270" marB="0" anchor="ctr"/>
                </a:tc>
                <a:tc>
                  <a:txBody>
                    <a:bodyPr/>
                    <a:lstStyle/>
                    <a:p>
                      <a:pPr marL="0" marR="0" algn="ctr">
                        <a:lnSpc>
                          <a:spcPct val="115000"/>
                        </a:lnSpc>
                        <a:spcBef>
                          <a:spcPts val="0"/>
                        </a:spcBef>
                        <a:spcAft>
                          <a:spcPts val="0"/>
                        </a:spcAft>
                      </a:pPr>
                      <a:r>
                        <a:rPr lang="en-US" sz="1600" dirty="0">
                          <a:effectLst/>
                        </a:rPr>
                        <a:t>5.8 – 20.5</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613490327"/>
                  </a:ext>
                </a:extLst>
              </a:tr>
              <a:tr h="318184">
                <a:tc>
                  <a:txBody>
                    <a:bodyPr/>
                    <a:lstStyle/>
                    <a:p>
                      <a:pPr marL="0" marR="0" algn="ctr">
                        <a:lnSpc>
                          <a:spcPct val="115000"/>
                        </a:lnSpc>
                        <a:spcBef>
                          <a:spcPts val="0"/>
                        </a:spcBef>
                        <a:spcAft>
                          <a:spcPts val="0"/>
                        </a:spcAft>
                      </a:pPr>
                      <a:r>
                        <a:rPr lang="en-US" sz="1600">
                          <a:effectLst/>
                        </a:rPr>
                        <a:t>RBC</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a:effectLst/>
                        </a:rPr>
                        <a:t>X 10</a:t>
                      </a:r>
                      <a:r>
                        <a:rPr lang="en-US" sz="1600" baseline="30000">
                          <a:effectLst/>
                        </a:rPr>
                        <a:t>6</a:t>
                      </a:r>
                      <a:r>
                        <a:rPr lang="en-US" sz="1600">
                          <a:effectLst/>
                        </a:rPr>
                        <a:t>/µL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effectLst/>
                        </a:rPr>
                        <a:t>5.84 </a:t>
                      </a:r>
                      <a:endParaRPr lang="en-US" sz="16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endParaRPr lang="en-US"/>
                    </a:p>
                  </a:txBody>
                  <a:tcPr marL="9525" marR="9525" marT="1270" marB="0" anchor="ctr"/>
                </a:tc>
                <a:tc>
                  <a:txBody>
                    <a:bodyPr/>
                    <a:lstStyle/>
                    <a:p>
                      <a:pPr marL="0" marR="0" algn="ctr">
                        <a:lnSpc>
                          <a:spcPct val="115000"/>
                        </a:lnSpc>
                        <a:spcBef>
                          <a:spcPts val="0"/>
                        </a:spcBef>
                        <a:spcAft>
                          <a:spcPts val="0"/>
                        </a:spcAft>
                      </a:pPr>
                      <a:r>
                        <a:rPr lang="en-US" sz="1600" dirty="0">
                          <a:effectLst/>
                        </a:rPr>
                        <a:t>4.9 – 9.8</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959981533"/>
                  </a:ext>
                </a:extLst>
              </a:tr>
              <a:tr h="318184">
                <a:tc>
                  <a:txBody>
                    <a:bodyPr/>
                    <a:lstStyle/>
                    <a:p>
                      <a:pPr marL="0" marR="0" algn="ctr">
                        <a:lnSpc>
                          <a:spcPct val="115000"/>
                        </a:lnSpc>
                        <a:spcBef>
                          <a:spcPts val="0"/>
                        </a:spcBef>
                        <a:spcAft>
                          <a:spcPts val="0"/>
                        </a:spcAft>
                      </a:pPr>
                      <a:r>
                        <a:rPr lang="en-US" sz="1600" dirty="0">
                          <a:effectLst/>
                        </a:rPr>
                        <a:t>HGB</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rPr>
                        <a:t>g/dL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rPr>
                        <a:t>8.1 </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dirty="0"/>
                        <a:t>L</a:t>
                      </a:r>
                    </a:p>
                  </a:txBody>
                  <a:tcPr marL="9525" marR="9525" marT="1905" marB="0" anchor="ctr"/>
                </a:tc>
                <a:tc>
                  <a:txBody>
                    <a:bodyPr/>
                    <a:lstStyle/>
                    <a:p>
                      <a:pPr marL="0" marR="0" algn="ctr">
                        <a:lnSpc>
                          <a:spcPct val="115000"/>
                        </a:lnSpc>
                        <a:spcBef>
                          <a:spcPts val="0"/>
                        </a:spcBef>
                        <a:spcAft>
                          <a:spcPts val="0"/>
                        </a:spcAft>
                      </a:pPr>
                      <a:r>
                        <a:rPr lang="en-US" sz="1600" dirty="0">
                          <a:effectLst/>
                        </a:rPr>
                        <a:t>10.3 – 16.1</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1101880934"/>
                  </a:ext>
                </a:extLst>
              </a:tr>
              <a:tr h="318184">
                <a:tc>
                  <a:txBody>
                    <a:bodyPr/>
                    <a:lstStyle/>
                    <a:p>
                      <a:pPr marL="0" marR="0" algn="ctr">
                        <a:lnSpc>
                          <a:spcPct val="115000"/>
                        </a:lnSpc>
                        <a:spcBef>
                          <a:spcPts val="0"/>
                        </a:spcBef>
                        <a:spcAft>
                          <a:spcPts val="0"/>
                        </a:spcAft>
                      </a:pPr>
                      <a:r>
                        <a:rPr lang="en-US" sz="1600">
                          <a:effectLst/>
                        </a:rPr>
                        <a:t>HCT</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rPr>
                        <a:t>%</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rPr>
                        <a:t>25.3 </a:t>
                      </a:r>
                      <a:endParaRPr lang="en-US" sz="16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r>
                        <a:rPr lang="en-US" dirty="0"/>
                        <a:t>L</a:t>
                      </a:r>
                    </a:p>
                  </a:txBody>
                  <a:tcPr marL="9525" marR="9525" marT="1905" marB="0" anchor="ctr"/>
                </a:tc>
                <a:tc>
                  <a:txBody>
                    <a:bodyPr/>
                    <a:lstStyle/>
                    <a:p>
                      <a:pPr marL="0" marR="0" algn="ctr">
                        <a:lnSpc>
                          <a:spcPct val="115000"/>
                        </a:lnSpc>
                        <a:spcBef>
                          <a:spcPts val="0"/>
                        </a:spcBef>
                        <a:spcAft>
                          <a:spcPts val="0"/>
                        </a:spcAft>
                      </a:pPr>
                      <a:r>
                        <a:rPr lang="en-US" sz="1600" dirty="0">
                          <a:effectLst/>
                        </a:rPr>
                        <a:t>30.7 – 46.1</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1188863978"/>
                  </a:ext>
                </a:extLst>
              </a:tr>
              <a:tr h="318184">
                <a:tc>
                  <a:txBody>
                    <a:bodyPr/>
                    <a:lstStyle/>
                    <a:p>
                      <a:pPr marL="0" marR="0" algn="ctr">
                        <a:lnSpc>
                          <a:spcPct val="115000"/>
                        </a:lnSpc>
                        <a:spcBef>
                          <a:spcPts val="0"/>
                        </a:spcBef>
                        <a:spcAft>
                          <a:spcPts val="0"/>
                        </a:spcAft>
                      </a:pPr>
                      <a:r>
                        <a:rPr lang="en-US" sz="1600">
                          <a:effectLst/>
                        </a:rPr>
                        <a:t>MCV</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rPr>
                        <a:t>fL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solidFill>
                            <a:schemeClr val="dk1"/>
                          </a:solidFill>
                          <a:effectLst/>
                          <a:latin typeface="+mn-lt"/>
                          <a:ea typeface="+mn-ea"/>
                          <a:cs typeface="+mn-cs"/>
                        </a:rPr>
                        <a:t>43.3</a:t>
                      </a:r>
                      <a:endParaRPr lang="en-US" sz="16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endParaRPr lang="en-US"/>
                    </a:p>
                  </a:txBody>
                  <a:tcPr marL="9525" marR="9525" marT="1905" marB="0" anchor="ctr"/>
                </a:tc>
                <a:tc>
                  <a:txBody>
                    <a:bodyPr/>
                    <a:lstStyle/>
                    <a:p>
                      <a:pPr marL="0" marR="0" algn="ctr">
                        <a:lnSpc>
                          <a:spcPct val="115000"/>
                        </a:lnSpc>
                        <a:spcBef>
                          <a:spcPts val="0"/>
                        </a:spcBef>
                        <a:spcAft>
                          <a:spcPts val="0"/>
                        </a:spcAft>
                      </a:pPr>
                      <a:r>
                        <a:rPr lang="en-US" sz="1600" dirty="0">
                          <a:effectLst/>
                        </a:rPr>
                        <a:t>41 – 57</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1959103"/>
                  </a:ext>
                </a:extLst>
              </a:tr>
              <a:tr h="318184">
                <a:tc>
                  <a:txBody>
                    <a:bodyPr/>
                    <a:lstStyle/>
                    <a:p>
                      <a:pPr marL="0" marR="0" algn="ctr">
                        <a:lnSpc>
                          <a:spcPct val="115000"/>
                        </a:lnSpc>
                        <a:spcBef>
                          <a:spcPts val="0"/>
                        </a:spcBef>
                        <a:spcAft>
                          <a:spcPts val="0"/>
                        </a:spcAft>
                      </a:pPr>
                      <a:r>
                        <a:rPr lang="en-US" sz="1600">
                          <a:effectLst/>
                        </a:rPr>
                        <a:t>MCH</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a:effectLst/>
                        </a:rPr>
                        <a:t>pg</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effectLst/>
                        </a:rPr>
                        <a:t>13.8</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tc>
                  <a:txBody>
                    <a:bodyPr/>
                    <a:lstStyle/>
                    <a:p>
                      <a:pPr algn="ctr"/>
                      <a:endParaRPr lang="en-US"/>
                    </a:p>
                  </a:txBody>
                  <a:tcPr marL="9525" marR="9525" marT="1270" marB="0" anchor="ctr"/>
                </a:tc>
                <a:tc>
                  <a:txBody>
                    <a:bodyPr/>
                    <a:lstStyle/>
                    <a:p>
                      <a:pPr marL="0" marR="0" algn="ctr">
                        <a:lnSpc>
                          <a:spcPct val="115000"/>
                        </a:lnSpc>
                        <a:spcBef>
                          <a:spcPts val="0"/>
                        </a:spcBef>
                        <a:spcAft>
                          <a:spcPts val="0"/>
                        </a:spcAft>
                      </a:pPr>
                      <a:r>
                        <a:rPr lang="en-US" sz="1600" dirty="0">
                          <a:effectLst/>
                        </a:rPr>
                        <a:t>13.8 – 18.1</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270" marB="0" anchor="ctr"/>
                </a:tc>
                <a:extLst>
                  <a:ext uri="{0D108BD9-81ED-4DB2-BD59-A6C34878D82A}">
                    <a16:rowId xmlns:a16="http://schemas.microsoft.com/office/drawing/2014/main" val="1342040629"/>
                  </a:ext>
                </a:extLst>
              </a:tr>
              <a:tr h="318184">
                <a:tc>
                  <a:txBody>
                    <a:bodyPr/>
                    <a:lstStyle/>
                    <a:p>
                      <a:pPr marL="0" marR="0" algn="ctr">
                        <a:lnSpc>
                          <a:spcPct val="115000"/>
                        </a:lnSpc>
                        <a:spcBef>
                          <a:spcPts val="0"/>
                        </a:spcBef>
                        <a:spcAft>
                          <a:spcPts val="0"/>
                        </a:spcAft>
                      </a:pPr>
                      <a:r>
                        <a:rPr lang="en-US" sz="1600">
                          <a:effectLst/>
                        </a:rPr>
                        <a:t>MCHC</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rPr>
                        <a:t>g/dL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rPr>
                        <a:t>31.8 </a:t>
                      </a:r>
                      <a:endParaRPr lang="en-US" sz="160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endParaRPr lang="en-US"/>
                    </a:p>
                  </a:txBody>
                  <a:tcPr marL="9525" marR="9525" marT="1905" marB="0" anchor="ctr"/>
                </a:tc>
                <a:tc>
                  <a:txBody>
                    <a:bodyPr/>
                    <a:lstStyle/>
                    <a:p>
                      <a:pPr marL="0" marR="0" algn="ctr">
                        <a:lnSpc>
                          <a:spcPct val="115000"/>
                        </a:lnSpc>
                        <a:spcBef>
                          <a:spcPts val="0"/>
                        </a:spcBef>
                        <a:spcAft>
                          <a:spcPts val="0"/>
                        </a:spcAft>
                      </a:pPr>
                      <a:r>
                        <a:rPr lang="en-US" sz="1600" dirty="0">
                          <a:effectLst/>
                        </a:rPr>
                        <a:t>30.6 – 36.7</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661328017"/>
                  </a:ext>
                </a:extLst>
              </a:tr>
              <a:tr h="318184">
                <a:tc>
                  <a:txBody>
                    <a:bodyPr/>
                    <a:lstStyle/>
                    <a:p>
                      <a:pPr marL="0" marR="0" algn="ctr">
                        <a:lnSpc>
                          <a:spcPct val="115000"/>
                        </a:lnSpc>
                        <a:spcBef>
                          <a:spcPts val="0"/>
                        </a:spcBef>
                        <a:spcAft>
                          <a:spcPts val="0"/>
                        </a:spcAft>
                      </a:pPr>
                      <a:r>
                        <a:rPr lang="en-US" sz="1600" dirty="0">
                          <a:effectLst/>
                        </a:rPr>
                        <a:t>PLATELET</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rPr>
                        <a:t>X 10</a:t>
                      </a:r>
                      <a:r>
                        <a:rPr lang="en-US" sz="1600" baseline="30000" dirty="0">
                          <a:effectLst/>
                        </a:rPr>
                        <a:t>3</a:t>
                      </a:r>
                      <a:r>
                        <a:rPr lang="en-US" sz="1600" dirty="0">
                          <a:effectLst/>
                        </a:rPr>
                        <a:t>/µL</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a:effectLst/>
                          <a:latin typeface="+mn-lt"/>
                          <a:ea typeface="+mn-ea"/>
                          <a:cs typeface="+mn-cs"/>
                        </a:rPr>
                        <a:t>316</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tc>
                  <a:txBody>
                    <a:bodyPr/>
                    <a:lstStyle/>
                    <a:p>
                      <a:pPr algn="ctr"/>
                      <a:endParaRPr lang="en-US"/>
                    </a:p>
                  </a:txBody>
                  <a:tcPr marL="9525" marR="9525" marT="1905" marB="0" anchor="ctr"/>
                </a:tc>
                <a:tc>
                  <a:txBody>
                    <a:bodyPr/>
                    <a:lstStyle/>
                    <a:p>
                      <a:pPr marL="0" marR="0" algn="ctr">
                        <a:lnSpc>
                          <a:spcPct val="115000"/>
                        </a:lnSpc>
                        <a:spcBef>
                          <a:spcPts val="0"/>
                        </a:spcBef>
                        <a:spcAft>
                          <a:spcPts val="0"/>
                        </a:spcAft>
                      </a:pPr>
                      <a:r>
                        <a:rPr lang="en-US" sz="1600" dirty="0">
                          <a:effectLst/>
                        </a:rPr>
                        <a:t>190 – 468</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1905" marB="0" anchor="ctr"/>
                </a:tc>
                <a:extLst>
                  <a:ext uri="{0D108BD9-81ED-4DB2-BD59-A6C34878D82A}">
                    <a16:rowId xmlns:a16="http://schemas.microsoft.com/office/drawing/2014/main" val="1894664547"/>
                  </a:ext>
                </a:extLst>
              </a:tr>
              <a:tr h="318184">
                <a:tc>
                  <a:txBody>
                    <a:bodyPr/>
                    <a:lstStyle/>
                    <a:p>
                      <a:pPr marL="0" marR="0" algn="ctr">
                        <a:lnSpc>
                          <a:spcPct val="115000"/>
                        </a:lnSpc>
                        <a:spcBef>
                          <a:spcPts val="0"/>
                        </a:spcBef>
                        <a:spcAft>
                          <a:spcPts val="0"/>
                        </a:spcAft>
                      </a:pPr>
                      <a:r>
                        <a:rPr lang="en-US" sz="1600" dirty="0">
                          <a:effectLst/>
                        </a:rPr>
                        <a:t>RETICULOCYTES</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rPr>
                        <a:t>X 10</a:t>
                      </a:r>
                      <a:r>
                        <a:rPr lang="en-US" sz="1600" baseline="30000" dirty="0">
                          <a:effectLst/>
                        </a:rPr>
                        <a:t>3</a:t>
                      </a:r>
                      <a:r>
                        <a:rPr lang="en-US" sz="1600" dirty="0">
                          <a:effectLst/>
                        </a:rPr>
                        <a:t>/µL</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ea typeface="+mn-ea"/>
                          <a:cs typeface="+mn-cs"/>
                        </a:rPr>
                        <a:t>18</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endParaRPr lang="en-US"/>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ea typeface="+mn-ea"/>
                          <a:cs typeface="+mn-cs"/>
                        </a:rPr>
                        <a:t>0-60</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extLst>
                  <a:ext uri="{0D108BD9-81ED-4DB2-BD59-A6C34878D82A}">
                    <a16:rowId xmlns:a16="http://schemas.microsoft.com/office/drawing/2014/main" val="3077069853"/>
                  </a:ext>
                </a:extLst>
              </a:tr>
              <a:tr h="318184">
                <a:tc>
                  <a:txBody>
                    <a:bodyPr/>
                    <a:lstStyle/>
                    <a:p>
                      <a:pPr marL="0" marR="0" algn="ctr">
                        <a:lnSpc>
                          <a:spcPct val="115000"/>
                        </a:lnSpc>
                        <a:spcBef>
                          <a:spcPts val="0"/>
                        </a:spcBef>
                        <a:spcAft>
                          <a:spcPts val="0"/>
                        </a:spcAft>
                      </a:pPr>
                      <a:r>
                        <a:rPr lang="en-US" sz="1600" dirty="0" err="1">
                          <a:effectLst/>
                        </a:rPr>
                        <a:t>nRBC</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rPr>
                        <a:t>/100 WBC</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rPr>
                        <a:t>0 </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endParaRPr lang="en-US"/>
                    </a:p>
                  </a:txBody>
                  <a:tcPr marL="9525" marR="9525" marT="9525" marB="0" anchor="ctr"/>
                </a:tc>
                <a:tc>
                  <a:txBody>
                    <a:bodyPr/>
                    <a:lstStyle/>
                    <a:p>
                      <a:pPr marL="0" marR="0" algn="ctr">
                        <a:lnSpc>
                          <a:spcPct val="115000"/>
                        </a:lnSpc>
                        <a:spcBef>
                          <a:spcPts val="0"/>
                        </a:spcBef>
                        <a:spcAft>
                          <a:spcPts val="0"/>
                        </a:spcAft>
                      </a:pPr>
                      <a:r>
                        <a:rPr lang="en-US" sz="1600" dirty="0">
                          <a:effectLst/>
                        </a:rPr>
                        <a:t>0-5</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2372534486"/>
                  </a:ext>
                </a:extLst>
              </a:tr>
              <a:tr h="523699">
                <a:tc>
                  <a:txBody>
                    <a:bodyPr/>
                    <a:lstStyle/>
                    <a:p>
                      <a:pPr marL="0" marR="0" algn="ctr">
                        <a:lnSpc>
                          <a:spcPct val="115000"/>
                        </a:lnSpc>
                        <a:spcBef>
                          <a:spcPts val="0"/>
                        </a:spcBef>
                        <a:spcAft>
                          <a:spcPts val="0"/>
                        </a:spcAft>
                      </a:pPr>
                      <a:r>
                        <a:rPr lang="en-US" sz="1600">
                          <a:effectLst/>
                        </a:rPr>
                        <a:t>Segmented neutrophils</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rPr>
                        <a:t>X 10</a:t>
                      </a:r>
                      <a:r>
                        <a:rPr lang="en-US" sz="1600" baseline="30000">
                          <a:effectLst/>
                        </a:rPr>
                        <a:t>3</a:t>
                      </a:r>
                      <a:r>
                        <a:rPr lang="en-US" sz="1600">
                          <a:effectLst/>
                        </a:rPr>
                        <a:t>/µL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rPr>
                        <a:t>4.641</a:t>
                      </a:r>
                      <a:endParaRPr lang="en-US" sz="16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endParaRPr lang="en-US"/>
                    </a:p>
                  </a:txBody>
                  <a:tcPr marL="9525" marR="9525" marT="9525" marB="0" anchor="ctr"/>
                </a:tc>
                <a:tc>
                  <a:txBody>
                    <a:bodyPr/>
                    <a:lstStyle/>
                    <a:p>
                      <a:pPr marL="0" marR="0" algn="ctr">
                        <a:lnSpc>
                          <a:spcPct val="115000"/>
                        </a:lnSpc>
                        <a:spcBef>
                          <a:spcPts val="0"/>
                        </a:spcBef>
                        <a:spcAft>
                          <a:spcPts val="0"/>
                        </a:spcAft>
                      </a:pPr>
                      <a:r>
                        <a:rPr lang="en-US" sz="1600" dirty="0">
                          <a:effectLst/>
                        </a:rPr>
                        <a:t>2.5</a:t>
                      </a:r>
                      <a:r>
                        <a:rPr lang="en-US" sz="1600" baseline="0" dirty="0">
                          <a:effectLst/>
                        </a:rPr>
                        <a:t> – 12.5 </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801617780"/>
                  </a:ext>
                </a:extLst>
              </a:tr>
              <a:tr h="523699">
                <a:tc>
                  <a:txBody>
                    <a:bodyPr/>
                    <a:lstStyle/>
                    <a:p>
                      <a:pPr marL="0" marR="0" algn="ctr">
                        <a:lnSpc>
                          <a:spcPct val="115000"/>
                        </a:lnSpc>
                        <a:spcBef>
                          <a:spcPts val="0"/>
                        </a:spcBef>
                        <a:spcAft>
                          <a:spcPts val="0"/>
                        </a:spcAft>
                      </a:pPr>
                      <a:r>
                        <a:rPr lang="en-US" sz="1600">
                          <a:effectLst/>
                        </a:rPr>
                        <a:t>Band neutrophils</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rPr>
                        <a:t>X 10</a:t>
                      </a:r>
                      <a:r>
                        <a:rPr lang="en-US" sz="1600" baseline="30000">
                          <a:effectLst/>
                        </a:rPr>
                        <a:t>3</a:t>
                      </a:r>
                      <a:r>
                        <a:rPr lang="en-US" sz="1600">
                          <a:effectLst/>
                        </a:rPr>
                        <a:t>/µL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solidFill>
                            <a:schemeClr val="dk1"/>
                          </a:solidFill>
                          <a:effectLst/>
                          <a:latin typeface="+mn-lt"/>
                          <a:ea typeface="+mn-ea"/>
                          <a:cs typeface="+mn-cs"/>
                        </a:rPr>
                        <a:t>0</a:t>
                      </a:r>
                      <a:endParaRPr lang="en-US" sz="16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endParaRPr lang="en-US"/>
                    </a:p>
                  </a:txBody>
                  <a:tcPr marL="9525" marR="9525" marT="9525" marB="0" anchor="ctr"/>
                </a:tc>
                <a:tc>
                  <a:txBody>
                    <a:bodyPr/>
                    <a:lstStyle/>
                    <a:p>
                      <a:pPr marL="0" marR="0" algn="ctr">
                        <a:lnSpc>
                          <a:spcPct val="115000"/>
                        </a:lnSpc>
                        <a:spcBef>
                          <a:spcPts val="0"/>
                        </a:spcBef>
                        <a:spcAft>
                          <a:spcPts val="0"/>
                        </a:spcAft>
                      </a:pPr>
                      <a:r>
                        <a:rPr lang="en-US" sz="1600" dirty="0">
                          <a:effectLst/>
                        </a:rPr>
                        <a:t>0</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2500487473"/>
                  </a:ext>
                </a:extLst>
              </a:tr>
              <a:tr h="318184">
                <a:tc>
                  <a:txBody>
                    <a:bodyPr/>
                    <a:lstStyle/>
                    <a:p>
                      <a:pPr marL="0" marR="0" algn="ctr">
                        <a:lnSpc>
                          <a:spcPct val="115000"/>
                        </a:lnSpc>
                        <a:spcBef>
                          <a:spcPts val="0"/>
                        </a:spcBef>
                        <a:spcAft>
                          <a:spcPts val="0"/>
                        </a:spcAft>
                      </a:pPr>
                      <a:r>
                        <a:rPr lang="en-US" sz="1600">
                          <a:effectLst/>
                        </a:rPr>
                        <a:t>Lymphocytes </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rPr>
                        <a:t>X 10</a:t>
                      </a:r>
                      <a:r>
                        <a:rPr lang="en-US" sz="1600" baseline="30000">
                          <a:effectLst/>
                        </a:rPr>
                        <a:t>3</a:t>
                      </a:r>
                      <a:r>
                        <a:rPr lang="en-US" sz="1600">
                          <a:effectLst/>
                        </a:rPr>
                        <a:t>/µL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tc>
                <a:tc>
                  <a:txBody>
                    <a:bodyPr/>
                    <a:lstStyle/>
                    <a:p>
                      <a:pPr marL="0" marR="0" algn="ctr">
                        <a:lnSpc>
                          <a:spcPct val="115000"/>
                        </a:lnSpc>
                        <a:spcBef>
                          <a:spcPts val="0"/>
                        </a:spcBef>
                        <a:spcAft>
                          <a:spcPts val="0"/>
                        </a:spcAft>
                      </a:pPr>
                      <a:r>
                        <a:rPr lang="en-US" sz="1600" dirty="0">
                          <a:effectLst/>
                          <a:latin typeface="+mn-lt"/>
                          <a:ea typeface="+mn-ea"/>
                          <a:cs typeface="+mn-cs"/>
                        </a:rPr>
                        <a:t>3.276</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endParaRPr lang="en-US"/>
                    </a:p>
                  </a:txBody>
                  <a:tcPr marL="9525" marR="9525" marT="9525" marB="0" anchor="ctr"/>
                </a:tc>
                <a:tc>
                  <a:txBody>
                    <a:bodyPr/>
                    <a:lstStyle/>
                    <a:p>
                      <a:pPr marL="0" marR="0" algn="ctr">
                        <a:lnSpc>
                          <a:spcPct val="115000"/>
                        </a:lnSpc>
                        <a:spcBef>
                          <a:spcPts val="0"/>
                        </a:spcBef>
                        <a:spcAft>
                          <a:spcPts val="0"/>
                        </a:spcAft>
                      </a:pPr>
                      <a:r>
                        <a:rPr lang="en-US" sz="1600" dirty="0">
                          <a:effectLst/>
                        </a:rPr>
                        <a:t>1.5 – 7</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882764905"/>
                  </a:ext>
                </a:extLst>
              </a:tr>
              <a:tr h="318184">
                <a:tc>
                  <a:txBody>
                    <a:bodyPr/>
                    <a:lstStyle/>
                    <a:p>
                      <a:pPr marL="0" marR="0" algn="ctr">
                        <a:lnSpc>
                          <a:spcPct val="115000"/>
                        </a:lnSpc>
                        <a:spcBef>
                          <a:spcPts val="0"/>
                        </a:spcBef>
                        <a:spcAft>
                          <a:spcPts val="0"/>
                        </a:spcAft>
                      </a:pPr>
                      <a:r>
                        <a:rPr lang="en-US" sz="1600">
                          <a:effectLst/>
                        </a:rPr>
                        <a:t>Monocytes </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rPr>
                        <a:t>X 10</a:t>
                      </a:r>
                      <a:r>
                        <a:rPr lang="en-US" sz="1600" baseline="30000">
                          <a:effectLst/>
                        </a:rPr>
                        <a:t>3</a:t>
                      </a:r>
                      <a:r>
                        <a:rPr lang="en-US" sz="1600">
                          <a:effectLst/>
                        </a:rPr>
                        <a:t>/µL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tc>
                <a:tc>
                  <a:txBody>
                    <a:bodyPr/>
                    <a:lstStyle/>
                    <a:p>
                      <a:pPr marL="0" marR="0" algn="ctr">
                        <a:lnSpc>
                          <a:spcPct val="115000"/>
                        </a:lnSpc>
                        <a:spcBef>
                          <a:spcPts val="0"/>
                        </a:spcBef>
                        <a:spcAft>
                          <a:spcPts val="0"/>
                        </a:spcAft>
                      </a:pPr>
                      <a:r>
                        <a:rPr lang="en-US" sz="1600" dirty="0">
                          <a:effectLst/>
                        </a:rPr>
                        <a:t>0.273</a:t>
                      </a:r>
                      <a:endParaRPr lang="en-US" sz="16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endParaRPr lang="en-US"/>
                    </a:p>
                  </a:txBody>
                  <a:tcPr marL="9525" marR="9525" marT="9525" marB="0" anchor="ctr"/>
                </a:tc>
                <a:tc>
                  <a:txBody>
                    <a:bodyPr/>
                    <a:lstStyle/>
                    <a:p>
                      <a:pPr marL="0" marR="0" algn="ctr">
                        <a:lnSpc>
                          <a:spcPct val="115000"/>
                        </a:lnSpc>
                        <a:spcBef>
                          <a:spcPts val="0"/>
                        </a:spcBef>
                        <a:spcAft>
                          <a:spcPts val="0"/>
                        </a:spcAft>
                      </a:pPr>
                      <a:r>
                        <a:rPr lang="en-US" sz="1600" dirty="0">
                          <a:effectLst/>
                        </a:rPr>
                        <a:t>0 – 0.9 </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490638280"/>
                  </a:ext>
                </a:extLst>
              </a:tr>
              <a:tr h="318184">
                <a:tc>
                  <a:txBody>
                    <a:bodyPr/>
                    <a:lstStyle/>
                    <a:p>
                      <a:pPr marL="0" marR="0" algn="ctr">
                        <a:lnSpc>
                          <a:spcPct val="115000"/>
                        </a:lnSpc>
                        <a:spcBef>
                          <a:spcPts val="0"/>
                        </a:spcBef>
                        <a:spcAft>
                          <a:spcPts val="0"/>
                        </a:spcAft>
                      </a:pPr>
                      <a:r>
                        <a:rPr lang="en-US" sz="1600">
                          <a:effectLst/>
                        </a:rPr>
                        <a:t>Eosinophils </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rPr>
                        <a:t>X 10</a:t>
                      </a:r>
                      <a:r>
                        <a:rPr lang="en-US" sz="1600" baseline="30000" dirty="0">
                          <a:effectLst/>
                        </a:rPr>
                        <a:t>3</a:t>
                      </a:r>
                      <a:r>
                        <a:rPr lang="en-US" sz="1600" dirty="0">
                          <a:effectLst/>
                        </a:rPr>
                        <a:t>/µL</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tc>
                <a:tc>
                  <a:txBody>
                    <a:bodyPr/>
                    <a:lstStyle/>
                    <a:p>
                      <a:pPr marL="0" marR="0" algn="ctr">
                        <a:lnSpc>
                          <a:spcPct val="115000"/>
                        </a:lnSpc>
                        <a:spcBef>
                          <a:spcPts val="0"/>
                        </a:spcBef>
                        <a:spcAft>
                          <a:spcPts val="0"/>
                        </a:spcAft>
                      </a:pPr>
                      <a:r>
                        <a:rPr lang="en-US" sz="1600" dirty="0">
                          <a:effectLst/>
                        </a:rPr>
                        <a:t>0.728</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algn="ctr"/>
                      <a:endParaRPr lang="en-US"/>
                    </a:p>
                  </a:txBody>
                  <a:tcPr marL="9525" marR="9525" marT="9525" marB="0" anchor="ctr"/>
                </a:tc>
                <a:tc>
                  <a:txBody>
                    <a:bodyPr/>
                    <a:lstStyle/>
                    <a:p>
                      <a:pPr marL="0" marR="0" algn="ctr">
                        <a:lnSpc>
                          <a:spcPct val="115000"/>
                        </a:lnSpc>
                        <a:spcBef>
                          <a:spcPts val="0"/>
                        </a:spcBef>
                        <a:spcAft>
                          <a:spcPts val="0"/>
                        </a:spcAft>
                      </a:pPr>
                      <a:r>
                        <a:rPr lang="en-US" sz="1600" dirty="0">
                          <a:effectLst/>
                        </a:rPr>
                        <a:t>0 – 0.8</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478373948"/>
                  </a:ext>
                </a:extLst>
              </a:tr>
              <a:tr h="318184">
                <a:tc>
                  <a:txBody>
                    <a:bodyPr/>
                    <a:lstStyle/>
                    <a:p>
                      <a:pPr marL="0" marR="0" algn="ctr">
                        <a:lnSpc>
                          <a:spcPct val="115000"/>
                        </a:lnSpc>
                        <a:spcBef>
                          <a:spcPts val="0"/>
                        </a:spcBef>
                        <a:spcAft>
                          <a:spcPts val="0"/>
                        </a:spcAft>
                      </a:pPr>
                      <a:r>
                        <a:rPr lang="en-US" sz="1600" dirty="0">
                          <a:effectLst/>
                          <a:latin typeface="Calibri" panose="020F0502020204030204" pitchFamily="34" charset="0"/>
                          <a:ea typeface="Times New Roman" panose="02020603050405020304" pitchFamily="18" charset="0"/>
                          <a:cs typeface="Times New Roman" panose="02020603050405020304" pitchFamily="18" charset="0"/>
                        </a:rPr>
                        <a:t>Basophils</a:t>
                      </a:r>
                      <a:r>
                        <a:rPr lang="en-US" sz="1600" baseline="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US" sz="1600" dirty="0">
                          <a:effectLst/>
                        </a:rPr>
                        <a:t>X 10</a:t>
                      </a:r>
                      <a:r>
                        <a:rPr lang="en-US" sz="1600" baseline="30000" dirty="0">
                          <a:effectLst/>
                        </a:rPr>
                        <a:t>3</a:t>
                      </a:r>
                      <a:r>
                        <a:rPr lang="en-US" sz="1600" dirty="0">
                          <a:effectLst/>
                        </a:rPr>
                        <a:t>/µL</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tc>
                <a:tc>
                  <a:txBody>
                    <a:bodyPr/>
                    <a:lstStyle/>
                    <a:p>
                      <a:pPr marL="0" marR="0" algn="ctr">
                        <a:lnSpc>
                          <a:spcPct val="115000"/>
                        </a:lnSpc>
                        <a:spcBef>
                          <a:spcPts val="0"/>
                        </a:spcBef>
                        <a:spcAft>
                          <a:spcPts val="0"/>
                        </a:spcAft>
                      </a:pPr>
                      <a:r>
                        <a:rPr lang="en-US" sz="1600" dirty="0">
                          <a:effectLst/>
                          <a:latin typeface="Calibri" panose="020F0502020204030204" pitchFamily="34" charset="0"/>
                          <a:ea typeface="Times New Roman" panose="02020603050405020304" pitchFamily="18" charset="0"/>
                          <a:cs typeface="Times New Roman" panose="02020603050405020304" pitchFamily="18" charset="0"/>
                        </a:rPr>
                        <a:t>0.182</a:t>
                      </a:r>
                    </a:p>
                  </a:txBody>
                  <a:tcPr marL="9525" marR="9525" marT="2540" marB="0" anchor="ctr"/>
                </a:tc>
                <a:tc>
                  <a:txBody>
                    <a:bodyPr/>
                    <a:lstStyle/>
                    <a:p>
                      <a:pPr algn="ctr"/>
                      <a:endParaRPr lang="en-US" dirty="0"/>
                    </a:p>
                  </a:txBody>
                  <a:tcPr marL="9525" marR="9525" marT="9525" marB="0" anchor="ctr"/>
                </a:tc>
                <a:tc>
                  <a:txBody>
                    <a:bodyPr/>
                    <a:lstStyle/>
                    <a:p>
                      <a:pPr marL="0" marR="0" algn="ctr">
                        <a:lnSpc>
                          <a:spcPct val="115000"/>
                        </a:lnSpc>
                        <a:spcBef>
                          <a:spcPts val="0"/>
                        </a:spcBef>
                        <a:spcAft>
                          <a:spcPts val="0"/>
                        </a:spcAft>
                      </a:pPr>
                      <a:r>
                        <a:rPr lang="en-US" sz="1600" dirty="0">
                          <a:effectLst/>
                          <a:latin typeface="Calibri" panose="020F0502020204030204" pitchFamily="34" charset="0"/>
                          <a:ea typeface="Times New Roman" panose="02020603050405020304" pitchFamily="18" charset="0"/>
                          <a:cs typeface="Times New Roman" panose="02020603050405020304" pitchFamily="18" charset="0"/>
                        </a:rPr>
                        <a:t>0 – 0.2 </a:t>
                      </a:r>
                    </a:p>
                  </a:txBody>
                  <a:tcPr marL="9525" marR="9525" marT="9525" marB="0" anchor="ctr"/>
                </a:tc>
                <a:extLst>
                  <a:ext uri="{0D108BD9-81ED-4DB2-BD59-A6C34878D82A}">
                    <a16:rowId xmlns:a16="http://schemas.microsoft.com/office/drawing/2014/main" val="3259718324"/>
                  </a:ext>
                </a:extLst>
              </a:tr>
              <a:tr h="318184">
                <a:tc gridSpan="5">
                  <a:txBody>
                    <a:bodyPr/>
                    <a:lstStyle/>
                    <a:p>
                      <a:pPr marL="0" marR="0" algn="ctr">
                        <a:lnSpc>
                          <a:spcPct val="115000"/>
                        </a:lnSpc>
                        <a:spcBef>
                          <a:spcPts val="0"/>
                        </a:spcBef>
                        <a:spcAft>
                          <a:spcPts val="0"/>
                        </a:spcAft>
                      </a:pPr>
                      <a:r>
                        <a:rPr lang="en-US" sz="1600" dirty="0">
                          <a:effectLst/>
                        </a:rPr>
                        <a:t>Comments: Platelet estimate adequate.</a:t>
                      </a:r>
                      <a:r>
                        <a:rPr lang="en-US" sz="1600" baseline="0" dirty="0">
                          <a:effectLst/>
                        </a:rPr>
                        <a:t> Few large platelets. </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2540" marB="0" anchor="ct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74745139"/>
                  </a:ext>
                </a:extLst>
              </a:tr>
            </a:tbl>
          </a:graphicData>
        </a:graphic>
      </p:graphicFrame>
    </p:spTree>
    <p:extLst>
      <p:ext uri="{BB962C8B-B14F-4D97-AF65-F5344CB8AC3E}">
        <p14:creationId xmlns:p14="http://schemas.microsoft.com/office/powerpoint/2010/main" val="234559263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A28449-8F09-4FED-AE23-FBA6ABC8E277}"/>
              </a:ext>
            </a:extLst>
          </p:cNvPr>
          <p:cNvSpPr>
            <a:spLocks noGrp="1"/>
          </p:cNvSpPr>
          <p:nvPr>
            <p:ph type="title"/>
          </p:nvPr>
        </p:nvSpPr>
        <p:spPr/>
        <p:txBody>
          <a:bodyPr/>
          <a:lstStyle/>
          <a:p>
            <a:r>
              <a:rPr lang="en-US" dirty="0"/>
              <a:t>Penny Urinalysis</a:t>
            </a:r>
          </a:p>
        </p:txBody>
      </p:sp>
      <p:graphicFrame>
        <p:nvGraphicFramePr>
          <p:cNvPr id="5" name="Content Placeholder 4">
            <a:extLst>
              <a:ext uri="{FF2B5EF4-FFF2-40B4-BE49-F238E27FC236}">
                <a16:creationId xmlns:a16="http://schemas.microsoft.com/office/drawing/2014/main" id="{4B1AA20D-A03D-4BB3-8FA7-83BD105A39F7}"/>
              </a:ext>
            </a:extLst>
          </p:cNvPr>
          <p:cNvGraphicFramePr>
            <a:graphicFrameLocks noGrp="1"/>
          </p:cNvGraphicFramePr>
          <p:nvPr>
            <p:ph idx="1"/>
          </p:nvPr>
        </p:nvGraphicFramePr>
        <p:xfrm>
          <a:off x="838200" y="1825625"/>
          <a:ext cx="10515600" cy="3708400"/>
        </p:xfrm>
        <a:graphic>
          <a:graphicData uri="http://schemas.openxmlformats.org/drawingml/2006/table">
            <a:tbl>
              <a:tblPr firstRow="1" bandRow="1">
                <a:tableStyleId>{5C22544A-7EE6-4342-B048-85BDC9FD1C3A}</a:tableStyleId>
              </a:tblPr>
              <a:tblGrid>
                <a:gridCol w="3505200">
                  <a:extLst>
                    <a:ext uri="{9D8B030D-6E8A-4147-A177-3AD203B41FA5}">
                      <a16:colId xmlns:a16="http://schemas.microsoft.com/office/drawing/2014/main" val="3740168168"/>
                    </a:ext>
                  </a:extLst>
                </a:gridCol>
                <a:gridCol w="3505200">
                  <a:extLst>
                    <a:ext uri="{9D8B030D-6E8A-4147-A177-3AD203B41FA5}">
                      <a16:colId xmlns:a16="http://schemas.microsoft.com/office/drawing/2014/main" val="7745026"/>
                    </a:ext>
                  </a:extLst>
                </a:gridCol>
                <a:gridCol w="3505200">
                  <a:extLst>
                    <a:ext uri="{9D8B030D-6E8A-4147-A177-3AD203B41FA5}">
                      <a16:colId xmlns:a16="http://schemas.microsoft.com/office/drawing/2014/main" val="1485804111"/>
                    </a:ext>
                  </a:extLst>
                </a:gridCol>
              </a:tblGrid>
              <a:tr h="370840">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extLst>
                  <a:ext uri="{0D108BD9-81ED-4DB2-BD59-A6C34878D82A}">
                    <a16:rowId xmlns:a16="http://schemas.microsoft.com/office/drawing/2014/main" val="3202396149"/>
                  </a:ext>
                </a:extLst>
              </a:tr>
              <a:tr h="370840">
                <a:tc>
                  <a:txBody>
                    <a:bodyPr/>
                    <a:lstStyle/>
                    <a:p>
                      <a:pPr algn="ctr"/>
                      <a:r>
                        <a:rPr lang="en-US" dirty="0"/>
                        <a:t>Source</a:t>
                      </a:r>
                    </a:p>
                  </a:txBody>
                  <a:tcPr/>
                </a:tc>
                <a:tc>
                  <a:txBody>
                    <a:bodyPr/>
                    <a:lstStyle/>
                    <a:p>
                      <a:pPr algn="ctr"/>
                      <a:endParaRPr lang="en-US" dirty="0"/>
                    </a:p>
                  </a:txBody>
                  <a:tcPr/>
                </a:tc>
                <a:tc>
                  <a:txBody>
                    <a:bodyPr/>
                    <a:lstStyle/>
                    <a:p>
                      <a:pPr algn="ctr"/>
                      <a:r>
                        <a:rPr lang="en-US" dirty="0"/>
                        <a:t>Void</a:t>
                      </a:r>
                    </a:p>
                  </a:txBody>
                  <a:tcPr/>
                </a:tc>
                <a:extLst>
                  <a:ext uri="{0D108BD9-81ED-4DB2-BD59-A6C34878D82A}">
                    <a16:rowId xmlns:a16="http://schemas.microsoft.com/office/drawing/2014/main" val="1000262188"/>
                  </a:ext>
                </a:extLst>
              </a:tr>
              <a:tr h="370840">
                <a:tc>
                  <a:txBody>
                    <a:bodyPr/>
                    <a:lstStyle/>
                    <a:p>
                      <a:pPr algn="ctr"/>
                      <a:r>
                        <a:rPr lang="en-US" dirty="0"/>
                        <a:t>Color</a:t>
                      </a:r>
                    </a:p>
                  </a:txBody>
                  <a:tcPr/>
                </a:tc>
                <a:tc>
                  <a:txBody>
                    <a:bodyPr/>
                    <a:lstStyle/>
                    <a:p>
                      <a:pPr algn="ctr"/>
                      <a:endParaRPr lang="en-US" dirty="0"/>
                    </a:p>
                  </a:txBody>
                  <a:tcPr/>
                </a:tc>
                <a:tc>
                  <a:txBody>
                    <a:bodyPr/>
                    <a:lstStyle/>
                    <a:p>
                      <a:pPr algn="ctr"/>
                      <a:r>
                        <a:rPr lang="en-US" dirty="0"/>
                        <a:t>Yellow</a:t>
                      </a:r>
                    </a:p>
                  </a:txBody>
                  <a:tcPr/>
                </a:tc>
                <a:extLst>
                  <a:ext uri="{0D108BD9-81ED-4DB2-BD59-A6C34878D82A}">
                    <a16:rowId xmlns:a16="http://schemas.microsoft.com/office/drawing/2014/main" val="545807596"/>
                  </a:ext>
                </a:extLst>
              </a:tr>
              <a:tr h="370840">
                <a:tc>
                  <a:txBody>
                    <a:bodyPr/>
                    <a:lstStyle/>
                    <a:p>
                      <a:pPr algn="ctr"/>
                      <a:r>
                        <a:rPr lang="en-US" dirty="0"/>
                        <a:t>Turbidity</a:t>
                      </a:r>
                    </a:p>
                  </a:txBody>
                  <a:tcPr/>
                </a:tc>
                <a:tc>
                  <a:txBody>
                    <a:bodyPr/>
                    <a:lstStyle/>
                    <a:p>
                      <a:pPr algn="ctr"/>
                      <a:endParaRPr lang="en-US" dirty="0"/>
                    </a:p>
                  </a:txBody>
                  <a:tcPr/>
                </a:tc>
                <a:tc>
                  <a:txBody>
                    <a:bodyPr/>
                    <a:lstStyle/>
                    <a:p>
                      <a:pPr algn="ctr"/>
                      <a:r>
                        <a:rPr lang="en-US" dirty="0"/>
                        <a:t>Cloudy</a:t>
                      </a:r>
                    </a:p>
                  </a:txBody>
                  <a:tcPr/>
                </a:tc>
                <a:extLst>
                  <a:ext uri="{0D108BD9-81ED-4DB2-BD59-A6C34878D82A}">
                    <a16:rowId xmlns:a16="http://schemas.microsoft.com/office/drawing/2014/main" val="3392569444"/>
                  </a:ext>
                </a:extLst>
              </a:tr>
              <a:tr h="370840">
                <a:tc>
                  <a:txBody>
                    <a:bodyPr/>
                    <a:lstStyle/>
                    <a:p>
                      <a:pPr algn="ctr"/>
                      <a:r>
                        <a:rPr lang="en-US" dirty="0"/>
                        <a:t>Urine Specific Gravity</a:t>
                      </a:r>
                    </a:p>
                  </a:txBody>
                  <a:tcPr/>
                </a:tc>
                <a:tc>
                  <a:txBody>
                    <a:bodyPr/>
                    <a:lstStyle/>
                    <a:p>
                      <a:pPr algn="ctr"/>
                      <a:endParaRPr lang="en-US" dirty="0"/>
                    </a:p>
                  </a:txBody>
                  <a:tcPr/>
                </a:tc>
                <a:tc>
                  <a:txBody>
                    <a:bodyPr/>
                    <a:lstStyle/>
                    <a:p>
                      <a:pPr algn="ctr"/>
                      <a:r>
                        <a:rPr lang="en-US" dirty="0"/>
                        <a:t>1.026</a:t>
                      </a:r>
                    </a:p>
                  </a:txBody>
                  <a:tcPr/>
                </a:tc>
                <a:extLst>
                  <a:ext uri="{0D108BD9-81ED-4DB2-BD59-A6C34878D82A}">
                    <a16:rowId xmlns:a16="http://schemas.microsoft.com/office/drawing/2014/main" val="1119642640"/>
                  </a:ext>
                </a:extLst>
              </a:tr>
              <a:tr h="370840">
                <a:tc>
                  <a:txBody>
                    <a:bodyPr/>
                    <a:lstStyle/>
                    <a:p>
                      <a:pPr algn="ctr"/>
                      <a:r>
                        <a:rPr lang="en-US" dirty="0"/>
                        <a:t>Protein</a:t>
                      </a:r>
                    </a:p>
                  </a:txBody>
                  <a:tcPr/>
                </a:tc>
                <a:tc>
                  <a:txBody>
                    <a:bodyPr/>
                    <a:lstStyle/>
                    <a:p>
                      <a:pPr algn="ctr"/>
                      <a:endParaRPr lang="en-US" dirty="0"/>
                    </a:p>
                  </a:txBody>
                  <a:tcPr/>
                </a:tc>
                <a:tc>
                  <a:txBody>
                    <a:bodyPr/>
                    <a:lstStyle/>
                    <a:p>
                      <a:pPr algn="ctr"/>
                      <a:r>
                        <a:rPr lang="en-US" dirty="0"/>
                        <a:t>neg</a:t>
                      </a:r>
                    </a:p>
                  </a:txBody>
                  <a:tcPr/>
                </a:tc>
                <a:extLst>
                  <a:ext uri="{0D108BD9-81ED-4DB2-BD59-A6C34878D82A}">
                    <a16:rowId xmlns:a16="http://schemas.microsoft.com/office/drawing/2014/main" val="3576693754"/>
                  </a:ext>
                </a:extLst>
              </a:tr>
              <a:tr h="370840">
                <a:tc>
                  <a:txBody>
                    <a:bodyPr/>
                    <a:lstStyle/>
                    <a:p>
                      <a:pPr algn="ctr"/>
                      <a:r>
                        <a:rPr lang="en-US" dirty="0"/>
                        <a:t>Glucose</a:t>
                      </a:r>
                    </a:p>
                  </a:txBody>
                  <a:tcPr/>
                </a:tc>
                <a:tc>
                  <a:txBody>
                    <a:bodyPr/>
                    <a:lstStyle/>
                    <a:p>
                      <a:pPr algn="ctr"/>
                      <a:endParaRPr lang="en-US" dirty="0"/>
                    </a:p>
                  </a:txBody>
                  <a:tcPr/>
                </a:tc>
                <a:tc>
                  <a:txBody>
                    <a:bodyPr/>
                    <a:lstStyle/>
                    <a:p>
                      <a:pPr algn="ctr"/>
                      <a:r>
                        <a:rPr lang="en-US" dirty="0"/>
                        <a:t>neg</a:t>
                      </a:r>
                    </a:p>
                  </a:txBody>
                  <a:tcPr/>
                </a:tc>
                <a:extLst>
                  <a:ext uri="{0D108BD9-81ED-4DB2-BD59-A6C34878D82A}">
                    <a16:rowId xmlns:a16="http://schemas.microsoft.com/office/drawing/2014/main" val="3527436041"/>
                  </a:ext>
                </a:extLst>
              </a:tr>
              <a:tr h="370840">
                <a:tc>
                  <a:txBody>
                    <a:bodyPr/>
                    <a:lstStyle/>
                    <a:p>
                      <a:pPr algn="ctr"/>
                      <a:r>
                        <a:rPr lang="en-US" dirty="0"/>
                        <a:t>Blood</a:t>
                      </a:r>
                    </a:p>
                  </a:txBody>
                  <a:tcPr/>
                </a:tc>
                <a:tc>
                  <a:txBody>
                    <a:bodyPr/>
                    <a:lstStyle/>
                    <a:p>
                      <a:pPr algn="ctr"/>
                      <a:endParaRPr lang="en-US" dirty="0"/>
                    </a:p>
                  </a:txBody>
                  <a:tcPr/>
                </a:tc>
                <a:tc>
                  <a:txBody>
                    <a:bodyPr/>
                    <a:lstStyle/>
                    <a:p>
                      <a:pPr algn="ctr"/>
                      <a:r>
                        <a:rPr lang="en-US" dirty="0"/>
                        <a:t>neg</a:t>
                      </a:r>
                    </a:p>
                  </a:txBody>
                  <a:tcPr/>
                </a:tc>
                <a:extLst>
                  <a:ext uri="{0D108BD9-81ED-4DB2-BD59-A6C34878D82A}">
                    <a16:rowId xmlns:a16="http://schemas.microsoft.com/office/drawing/2014/main" val="1334014778"/>
                  </a:ext>
                </a:extLst>
              </a:tr>
              <a:tr h="370840">
                <a:tc>
                  <a:txBody>
                    <a:bodyPr/>
                    <a:lstStyle/>
                    <a:p>
                      <a:pPr algn="ctr"/>
                      <a:r>
                        <a:rPr lang="en-US" dirty="0"/>
                        <a:t>pH</a:t>
                      </a:r>
                    </a:p>
                  </a:txBody>
                  <a:tcPr/>
                </a:tc>
                <a:tc>
                  <a:txBody>
                    <a:bodyPr/>
                    <a:lstStyle/>
                    <a:p>
                      <a:pPr algn="ctr"/>
                      <a:endParaRPr lang="en-US" dirty="0"/>
                    </a:p>
                  </a:txBody>
                  <a:tcPr/>
                </a:tc>
                <a:tc>
                  <a:txBody>
                    <a:bodyPr/>
                    <a:lstStyle/>
                    <a:p>
                      <a:pPr algn="ctr"/>
                      <a:r>
                        <a:rPr lang="en-US" dirty="0"/>
                        <a:t>7.5</a:t>
                      </a:r>
                    </a:p>
                  </a:txBody>
                  <a:tcPr/>
                </a:tc>
                <a:extLst>
                  <a:ext uri="{0D108BD9-81ED-4DB2-BD59-A6C34878D82A}">
                    <a16:rowId xmlns:a16="http://schemas.microsoft.com/office/drawing/2014/main" val="699957223"/>
                  </a:ext>
                </a:extLst>
              </a:tr>
              <a:tr h="370840">
                <a:tc>
                  <a:txBody>
                    <a:bodyPr/>
                    <a:lstStyle/>
                    <a:p>
                      <a:pPr algn="ctr"/>
                      <a:r>
                        <a:rPr lang="en-US" dirty="0"/>
                        <a:t>Ketones</a:t>
                      </a:r>
                    </a:p>
                  </a:txBody>
                  <a:tcPr/>
                </a:tc>
                <a:tc>
                  <a:txBody>
                    <a:bodyPr/>
                    <a:lstStyle/>
                    <a:p>
                      <a:pPr algn="ctr"/>
                      <a:endParaRPr lang="en-US" dirty="0"/>
                    </a:p>
                  </a:txBody>
                  <a:tcPr/>
                </a:tc>
                <a:tc>
                  <a:txBody>
                    <a:bodyPr/>
                    <a:lstStyle/>
                    <a:p>
                      <a:pPr algn="ctr"/>
                      <a:r>
                        <a:rPr lang="en-US" dirty="0"/>
                        <a:t>1+</a:t>
                      </a:r>
                    </a:p>
                  </a:txBody>
                  <a:tcPr/>
                </a:tc>
                <a:extLst>
                  <a:ext uri="{0D108BD9-81ED-4DB2-BD59-A6C34878D82A}">
                    <a16:rowId xmlns:a16="http://schemas.microsoft.com/office/drawing/2014/main" val="708134871"/>
                  </a:ext>
                </a:extLst>
              </a:tr>
            </a:tbl>
          </a:graphicData>
        </a:graphic>
      </p:graphicFrame>
    </p:spTree>
    <p:extLst>
      <p:ext uri="{BB962C8B-B14F-4D97-AF65-F5344CB8AC3E}">
        <p14:creationId xmlns:p14="http://schemas.microsoft.com/office/powerpoint/2010/main" val="208255175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F92DF9-BBA6-436E-BF32-5FF06AFEC8C7}"/>
              </a:ext>
            </a:extLst>
          </p:cNvPr>
          <p:cNvSpPr>
            <a:spLocks noGrp="1"/>
          </p:cNvSpPr>
          <p:nvPr>
            <p:ph type="title"/>
          </p:nvPr>
        </p:nvSpPr>
        <p:spPr/>
        <p:txBody>
          <a:bodyPr/>
          <a:lstStyle/>
          <a:p>
            <a:r>
              <a:rPr lang="en-US" dirty="0"/>
              <a:t>Penny Resources</a:t>
            </a:r>
          </a:p>
        </p:txBody>
      </p:sp>
      <p:sp>
        <p:nvSpPr>
          <p:cNvPr id="3" name="Content Placeholder 2">
            <a:extLst>
              <a:ext uri="{FF2B5EF4-FFF2-40B4-BE49-F238E27FC236}">
                <a16:creationId xmlns:a16="http://schemas.microsoft.com/office/drawing/2014/main" id="{52ECF39C-4E96-4DE4-B9E4-42D41E462272}"/>
              </a:ext>
            </a:extLst>
          </p:cNvPr>
          <p:cNvSpPr>
            <a:spLocks noGrp="1"/>
          </p:cNvSpPr>
          <p:nvPr>
            <p:ph idx="1"/>
          </p:nvPr>
        </p:nvSpPr>
        <p:spPr/>
        <p:txBody>
          <a:bodyPr/>
          <a:lstStyle/>
          <a:p>
            <a:r>
              <a:rPr lang="en-US" dirty="0"/>
              <a:t>eClinpath</a:t>
            </a:r>
          </a:p>
          <a:p>
            <a:pPr lvl="1"/>
            <a:r>
              <a:rPr lang="en-US" dirty="0">
                <a:hlinkClick r:id="rId2"/>
              </a:rPr>
              <a:t>Acid-base</a:t>
            </a:r>
            <a:endParaRPr lang="en-US" dirty="0"/>
          </a:p>
          <a:p>
            <a:pPr lvl="1"/>
            <a:r>
              <a:rPr lang="en-US" dirty="0">
                <a:hlinkClick r:id="rId3"/>
              </a:rPr>
              <a:t>Electrolytes</a:t>
            </a:r>
            <a:endParaRPr lang="en-US" dirty="0"/>
          </a:p>
          <a:p>
            <a:pPr lvl="1"/>
            <a:r>
              <a:rPr lang="en-US" dirty="0">
                <a:hlinkClick r:id="rId4"/>
              </a:rPr>
              <a:t>Muscle</a:t>
            </a:r>
            <a:endParaRPr lang="en-US" dirty="0"/>
          </a:p>
          <a:p>
            <a:pPr lvl="1"/>
            <a:r>
              <a:rPr lang="en-US" dirty="0">
                <a:hlinkClick r:id="rId5"/>
              </a:rPr>
              <a:t>Liver</a:t>
            </a:r>
            <a:endParaRPr lang="en-US" dirty="0"/>
          </a:p>
          <a:p>
            <a:r>
              <a:rPr lang="en-US" dirty="0"/>
              <a:t>Normal vs. Abnormal GI Physiology</a:t>
            </a:r>
          </a:p>
          <a:p>
            <a:endParaRPr lang="en-US" dirty="0"/>
          </a:p>
          <a:p>
            <a:pPr lvl="1"/>
            <a:endParaRPr lang="en-US" dirty="0"/>
          </a:p>
        </p:txBody>
      </p:sp>
      <p:pic>
        <p:nvPicPr>
          <p:cNvPr id="4" name="Graphic 3" descr="Arrow Horizontal U turn">
            <a:hlinkClick r:id="rId6" action="ppaction://hlinksldjump"/>
            <a:extLst>
              <a:ext uri="{FF2B5EF4-FFF2-40B4-BE49-F238E27FC236}">
                <a16:creationId xmlns:a16="http://schemas.microsoft.com/office/drawing/2014/main" id="{D37D395D-18A2-4F2B-BD96-7D4C0D973DF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358958437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AFD40-6371-49C7-A289-01BD3A3D5D6F}"/>
              </a:ext>
            </a:extLst>
          </p:cNvPr>
          <p:cNvSpPr>
            <a:spLocks noGrp="1"/>
          </p:cNvSpPr>
          <p:nvPr>
            <p:ph type="title"/>
          </p:nvPr>
        </p:nvSpPr>
        <p:spPr/>
        <p:txBody>
          <a:bodyPr/>
          <a:lstStyle/>
          <a:p>
            <a:r>
              <a:rPr lang="en-US" dirty="0"/>
              <a:t>Macy signalment and history</a:t>
            </a:r>
          </a:p>
        </p:txBody>
      </p:sp>
      <p:sp>
        <p:nvSpPr>
          <p:cNvPr id="3" name="Content Placeholder 2">
            <a:extLst>
              <a:ext uri="{FF2B5EF4-FFF2-40B4-BE49-F238E27FC236}">
                <a16:creationId xmlns:a16="http://schemas.microsoft.com/office/drawing/2014/main" id="{75B2FEB5-5D12-4C89-B5E9-6354B3F8EACD}"/>
              </a:ext>
            </a:extLst>
          </p:cNvPr>
          <p:cNvSpPr>
            <a:spLocks noGrp="1"/>
          </p:cNvSpPr>
          <p:nvPr>
            <p:ph idx="1"/>
          </p:nvPr>
        </p:nvSpPr>
        <p:spPr/>
        <p:txBody>
          <a:bodyPr>
            <a:normAutofit/>
          </a:bodyPr>
          <a:lstStyle/>
          <a:p>
            <a:r>
              <a:rPr lang="en-US" dirty="0"/>
              <a:t>4 year old female intact English Springer Spaniel</a:t>
            </a:r>
          </a:p>
          <a:p>
            <a:r>
              <a:rPr lang="en-US" dirty="0"/>
              <a:t>4 day history of vomiting, decreased energy while hunting and performing agility</a:t>
            </a:r>
          </a:p>
          <a:p>
            <a:r>
              <a:rPr lang="en-US" dirty="0" err="1"/>
              <a:t>rDVM</a:t>
            </a:r>
            <a:r>
              <a:rPr lang="en-US" dirty="0"/>
              <a:t> treated supportively with subcutaneous fluids, H2-receptor antagonists and antiemetics</a:t>
            </a:r>
          </a:p>
          <a:p>
            <a:r>
              <a:rPr lang="en-US" dirty="0"/>
              <a:t>Radiographs were normal</a:t>
            </a:r>
          </a:p>
          <a:p>
            <a:r>
              <a:rPr lang="en-US" dirty="0"/>
              <a:t>Fecal and heartworm tests were negative</a:t>
            </a:r>
          </a:p>
          <a:p>
            <a:r>
              <a:rPr lang="en-US" dirty="0"/>
              <a:t>On presentation, was depressed and 5-7% dehydrated.  </a:t>
            </a:r>
          </a:p>
        </p:txBody>
      </p:sp>
    </p:spTree>
    <p:extLst>
      <p:ext uri="{BB962C8B-B14F-4D97-AF65-F5344CB8AC3E}">
        <p14:creationId xmlns:p14="http://schemas.microsoft.com/office/powerpoint/2010/main" val="4309491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Macy CBC</a:t>
            </a:r>
          </a:p>
        </p:txBody>
      </p:sp>
      <p:graphicFrame>
        <p:nvGraphicFramePr>
          <p:cNvPr id="4" name="Content Placeholder 3">
            <a:extLst>
              <a:ext uri="{FF2B5EF4-FFF2-40B4-BE49-F238E27FC236}">
                <a16:creationId xmlns:a16="http://schemas.microsoft.com/office/drawing/2014/main" id="{35ACFBD0-38C5-4925-97A4-512050C53389}"/>
              </a:ext>
            </a:extLst>
          </p:cNvPr>
          <p:cNvGraphicFramePr>
            <a:graphicFrameLocks noGrp="1"/>
          </p:cNvGraphicFramePr>
          <p:nvPr>
            <p:ph idx="1"/>
          </p:nvPr>
        </p:nvGraphicFramePr>
        <p:xfrm>
          <a:off x="1179307" y="1471232"/>
          <a:ext cx="9833385" cy="4820920"/>
        </p:xfrm>
        <a:graphic>
          <a:graphicData uri="http://schemas.openxmlformats.org/drawingml/2006/table">
            <a:tbl>
              <a:tblPr firstRow="1" bandRow="1">
                <a:tableStyleId>{5C22544A-7EE6-4342-B048-85BDC9FD1C3A}</a:tableStyleId>
              </a:tblPr>
              <a:tblGrid>
                <a:gridCol w="2405141">
                  <a:extLst>
                    <a:ext uri="{9D8B030D-6E8A-4147-A177-3AD203B41FA5}">
                      <a16:colId xmlns:a16="http://schemas.microsoft.com/office/drawing/2014/main" val="2890971864"/>
                    </a:ext>
                  </a:extLst>
                </a:gridCol>
                <a:gridCol w="1528213">
                  <a:extLst>
                    <a:ext uri="{9D8B030D-6E8A-4147-A177-3AD203B41FA5}">
                      <a16:colId xmlns:a16="http://schemas.microsoft.com/office/drawing/2014/main" val="1270593963"/>
                    </a:ext>
                  </a:extLst>
                </a:gridCol>
                <a:gridCol w="1966677">
                  <a:extLst>
                    <a:ext uri="{9D8B030D-6E8A-4147-A177-3AD203B41FA5}">
                      <a16:colId xmlns:a16="http://schemas.microsoft.com/office/drawing/2014/main" val="2414772642"/>
                    </a:ext>
                  </a:extLst>
                </a:gridCol>
                <a:gridCol w="1966677">
                  <a:extLst>
                    <a:ext uri="{9D8B030D-6E8A-4147-A177-3AD203B41FA5}">
                      <a16:colId xmlns:a16="http://schemas.microsoft.com/office/drawing/2014/main" val="2978563892"/>
                    </a:ext>
                  </a:extLst>
                </a:gridCol>
                <a:gridCol w="1966677">
                  <a:extLst>
                    <a:ext uri="{9D8B030D-6E8A-4147-A177-3AD203B41FA5}">
                      <a16:colId xmlns:a16="http://schemas.microsoft.com/office/drawing/2014/main" val="3187576434"/>
                    </a:ext>
                  </a:extLst>
                </a:gridCol>
              </a:tblGrid>
              <a:tr h="370840">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70840">
                <a:tc>
                  <a:txBody>
                    <a:bodyPr/>
                    <a:lstStyle/>
                    <a:p>
                      <a:pPr algn="ctr"/>
                      <a:r>
                        <a:rPr lang="en-US" dirty="0"/>
                        <a:t>WBC</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11.8</a:t>
                      </a:r>
                    </a:p>
                  </a:txBody>
                  <a:tcPr/>
                </a:tc>
                <a:tc>
                  <a:txBody>
                    <a:bodyPr/>
                    <a:lstStyle/>
                    <a:p>
                      <a:pPr algn="ctr"/>
                      <a:endParaRPr lang="en-US" dirty="0"/>
                    </a:p>
                  </a:txBody>
                  <a:tcPr/>
                </a:tc>
                <a:tc>
                  <a:txBody>
                    <a:bodyPr/>
                    <a:lstStyle/>
                    <a:p>
                      <a:pPr algn="ctr"/>
                      <a:r>
                        <a:rPr lang="en-US" dirty="0"/>
                        <a:t>4.0-13.3</a:t>
                      </a:r>
                    </a:p>
                  </a:txBody>
                  <a:tcPr/>
                </a:tc>
                <a:extLst>
                  <a:ext uri="{0D108BD9-81ED-4DB2-BD59-A6C34878D82A}">
                    <a16:rowId xmlns:a16="http://schemas.microsoft.com/office/drawing/2014/main" val="1325057428"/>
                  </a:ext>
                </a:extLst>
              </a:tr>
              <a:tr h="370840">
                <a:tc>
                  <a:txBody>
                    <a:bodyPr/>
                    <a:lstStyle/>
                    <a:p>
                      <a:pPr algn="ctr"/>
                      <a:r>
                        <a:rPr lang="en-US" dirty="0"/>
                        <a:t>Segmented Neutrophils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8.02</a:t>
                      </a:r>
                    </a:p>
                  </a:txBody>
                  <a:tcPr/>
                </a:tc>
                <a:tc>
                  <a:txBody>
                    <a:bodyPr/>
                    <a:lstStyle/>
                    <a:p>
                      <a:pPr algn="ctr"/>
                      <a:endParaRPr lang="en-US" dirty="0"/>
                    </a:p>
                  </a:txBody>
                  <a:tcPr/>
                </a:tc>
                <a:tc>
                  <a:txBody>
                    <a:bodyPr/>
                    <a:lstStyle/>
                    <a:p>
                      <a:pPr algn="ctr"/>
                      <a:r>
                        <a:rPr lang="en-US" dirty="0"/>
                        <a:t>2.0-11.2</a:t>
                      </a:r>
                    </a:p>
                  </a:txBody>
                  <a:tcPr/>
                </a:tc>
                <a:extLst>
                  <a:ext uri="{0D108BD9-81ED-4DB2-BD59-A6C34878D82A}">
                    <a16:rowId xmlns:a16="http://schemas.microsoft.com/office/drawing/2014/main" val="1693412152"/>
                  </a:ext>
                </a:extLst>
              </a:tr>
              <a:tr h="370840">
                <a:tc>
                  <a:txBody>
                    <a:bodyPr/>
                    <a:lstStyle/>
                    <a:p>
                      <a:pPr algn="ctr"/>
                      <a:r>
                        <a:rPr lang="en-US" dirty="0"/>
                        <a:t>Band Neutrophils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0</a:t>
                      </a:r>
                    </a:p>
                  </a:txBody>
                  <a:tcPr/>
                </a:tc>
                <a:tc>
                  <a:txBody>
                    <a:bodyPr/>
                    <a:lstStyle/>
                    <a:p>
                      <a:pPr algn="ctr"/>
                      <a:endParaRPr lang="en-US" dirty="0"/>
                    </a:p>
                  </a:txBody>
                  <a:tcPr/>
                </a:tc>
                <a:tc>
                  <a:txBody>
                    <a:bodyPr/>
                    <a:lstStyle/>
                    <a:p>
                      <a:pPr algn="ctr"/>
                      <a:r>
                        <a:rPr lang="en-US" dirty="0"/>
                        <a:t>0.0-0.13</a:t>
                      </a:r>
                    </a:p>
                  </a:txBody>
                  <a:tcPr/>
                </a:tc>
                <a:extLst>
                  <a:ext uri="{0D108BD9-81ED-4DB2-BD59-A6C34878D82A}">
                    <a16:rowId xmlns:a16="http://schemas.microsoft.com/office/drawing/2014/main" val="779473339"/>
                  </a:ext>
                </a:extLst>
              </a:tr>
              <a:tr h="370840">
                <a:tc>
                  <a:txBody>
                    <a:bodyPr/>
                    <a:lstStyle/>
                    <a:p>
                      <a:pPr algn="ctr"/>
                      <a:r>
                        <a:rPr lang="en-US" dirty="0"/>
                        <a:t>Lymphocytes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1.53</a:t>
                      </a:r>
                    </a:p>
                  </a:txBody>
                  <a:tcPr/>
                </a:tc>
                <a:tc>
                  <a:txBody>
                    <a:bodyPr/>
                    <a:lstStyle/>
                    <a:p>
                      <a:pPr algn="ctr"/>
                      <a:endParaRPr lang="en-US" dirty="0"/>
                    </a:p>
                  </a:txBody>
                  <a:tcPr/>
                </a:tc>
                <a:tc>
                  <a:txBody>
                    <a:bodyPr/>
                    <a:lstStyle/>
                    <a:p>
                      <a:pPr algn="ctr"/>
                      <a:r>
                        <a:rPr lang="en-US" dirty="0"/>
                        <a:t>0.78-3.36</a:t>
                      </a:r>
                    </a:p>
                  </a:txBody>
                  <a:tcPr/>
                </a:tc>
                <a:extLst>
                  <a:ext uri="{0D108BD9-81ED-4DB2-BD59-A6C34878D82A}">
                    <a16:rowId xmlns:a16="http://schemas.microsoft.com/office/drawing/2014/main" val="2950093737"/>
                  </a:ext>
                </a:extLst>
              </a:tr>
              <a:tr h="370840">
                <a:tc>
                  <a:txBody>
                    <a:bodyPr/>
                    <a:lstStyle/>
                    <a:p>
                      <a:pPr algn="ctr"/>
                      <a:r>
                        <a:rPr lang="en-US" dirty="0"/>
                        <a:t>Monocytes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1.89</a:t>
                      </a:r>
                    </a:p>
                  </a:txBody>
                  <a:tcPr/>
                </a:tc>
                <a:tc>
                  <a:txBody>
                    <a:bodyPr/>
                    <a:lstStyle/>
                    <a:p>
                      <a:pPr algn="ctr"/>
                      <a:r>
                        <a:rPr lang="en-US" dirty="0"/>
                        <a:t>H</a:t>
                      </a:r>
                    </a:p>
                  </a:txBody>
                  <a:tcPr/>
                </a:tc>
                <a:tc>
                  <a:txBody>
                    <a:bodyPr/>
                    <a:lstStyle/>
                    <a:p>
                      <a:pPr algn="ctr"/>
                      <a:r>
                        <a:rPr lang="en-US" dirty="0"/>
                        <a:t>0.0-1.2</a:t>
                      </a:r>
                    </a:p>
                  </a:txBody>
                  <a:tcPr/>
                </a:tc>
                <a:extLst>
                  <a:ext uri="{0D108BD9-81ED-4DB2-BD59-A6C34878D82A}">
                    <a16:rowId xmlns:a16="http://schemas.microsoft.com/office/drawing/2014/main" val="2714963445"/>
                  </a:ext>
                </a:extLst>
              </a:tr>
              <a:tr h="370840">
                <a:tc>
                  <a:txBody>
                    <a:bodyPr/>
                    <a:lstStyle/>
                    <a:p>
                      <a:pPr algn="ctr"/>
                      <a:r>
                        <a:rPr lang="en-US" dirty="0"/>
                        <a:t>Eosinophils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0.35</a:t>
                      </a:r>
                    </a:p>
                  </a:txBody>
                  <a:tcPr/>
                </a:tc>
                <a:tc>
                  <a:txBody>
                    <a:bodyPr/>
                    <a:lstStyle/>
                    <a:p>
                      <a:pPr algn="ctr"/>
                      <a:endParaRPr lang="en-US" dirty="0"/>
                    </a:p>
                  </a:txBody>
                  <a:tcPr/>
                </a:tc>
                <a:tc>
                  <a:txBody>
                    <a:bodyPr/>
                    <a:lstStyle/>
                    <a:p>
                      <a:pPr algn="ctr"/>
                      <a:r>
                        <a:rPr lang="en-US" dirty="0"/>
                        <a:t>0.0-1.2</a:t>
                      </a:r>
                    </a:p>
                  </a:txBody>
                  <a:tcPr/>
                </a:tc>
                <a:extLst>
                  <a:ext uri="{0D108BD9-81ED-4DB2-BD59-A6C34878D82A}">
                    <a16:rowId xmlns:a16="http://schemas.microsoft.com/office/drawing/2014/main" val="1717388448"/>
                  </a:ext>
                </a:extLst>
              </a:tr>
              <a:tr h="370840">
                <a:tc>
                  <a:txBody>
                    <a:bodyPr/>
                    <a:lstStyle/>
                    <a:p>
                      <a:pPr algn="ctr"/>
                      <a:r>
                        <a:rPr lang="en-US" dirty="0"/>
                        <a:t>Hematocrit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aseline="0" dirty="0"/>
                        <a:t>%</a:t>
                      </a:r>
                    </a:p>
                  </a:txBody>
                  <a:tcPr/>
                </a:tc>
                <a:tc>
                  <a:txBody>
                    <a:bodyPr/>
                    <a:lstStyle/>
                    <a:p>
                      <a:pPr algn="ctr"/>
                      <a:r>
                        <a:rPr lang="en-US" dirty="0"/>
                        <a:t>57.7</a:t>
                      </a:r>
                    </a:p>
                  </a:txBody>
                  <a:tcPr/>
                </a:tc>
                <a:tc>
                  <a:txBody>
                    <a:bodyPr/>
                    <a:lstStyle/>
                    <a:p>
                      <a:pPr algn="ctr"/>
                      <a:r>
                        <a:rPr lang="en-US" dirty="0"/>
                        <a:t>H</a:t>
                      </a:r>
                    </a:p>
                  </a:txBody>
                  <a:tcPr/>
                </a:tc>
                <a:tc>
                  <a:txBody>
                    <a:bodyPr/>
                    <a:lstStyle/>
                    <a:p>
                      <a:pPr algn="ctr"/>
                      <a:r>
                        <a:rPr lang="en-US" dirty="0"/>
                        <a:t>38.5-56.7</a:t>
                      </a:r>
                    </a:p>
                  </a:txBody>
                  <a:tcPr/>
                </a:tc>
                <a:extLst>
                  <a:ext uri="{0D108BD9-81ED-4DB2-BD59-A6C34878D82A}">
                    <a16:rowId xmlns:a16="http://schemas.microsoft.com/office/drawing/2014/main" val="1046018486"/>
                  </a:ext>
                </a:extLst>
              </a:tr>
              <a:tr h="370840">
                <a:tc>
                  <a:txBody>
                    <a:bodyPr/>
                    <a:lstStyle/>
                    <a:p>
                      <a:pPr algn="ctr"/>
                      <a:r>
                        <a:rPr lang="en-US" dirty="0"/>
                        <a:t>RBC</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x 10</a:t>
                      </a:r>
                      <a:r>
                        <a:rPr lang="en-US" baseline="30000" dirty="0"/>
                        <a:t>6</a:t>
                      </a:r>
                      <a:r>
                        <a:rPr lang="en-US" baseline="0" dirty="0"/>
                        <a:t>/</a:t>
                      </a:r>
                      <a:r>
                        <a:rPr lang="en-US" baseline="0" dirty="0" err="1"/>
                        <a:t>uL</a:t>
                      </a:r>
                      <a:endParaRPr lang="en-US" baseline="30000" dirty="0"/>
                    </a:p>
                  </a:txBody>
                  <a:tcPr/>
                </a:tc>
                <a:tc>
                  <a:txBody>
                    <a:bodyPr/>
                    <a:lstStyle/>
                    <a:p>
                      <a:pPr algn="ctr"/>
                      <a:r>
                        <a:rPr lang="en-US" dirty="0"/>
                        <a:t>9.31</a:t>
                      </a:r>
                    </a:p>
                  </a:txBody>
                  <a:tcPr/>
                </a:tc>
                <a:tc>
                  <a:txBody>
                    <a:bodyPr/>
                    <a:lstStyle/>
                    <a:p>
                      <a:pPr algn="ctr"/>
                      <a:r>
                        <a:rPr lang="en-US" dirty="0"/>
                        <a:t>H</a:t>
                      </a:r>
                    </a:p>
                  </a:txBody>
                  <a:tcPr/>
                </a:tc>
                <a:tc>
                  <a:txBody>
                    <a:bodyPr/>
                    <a:lstStyle/>
                    <a:p>
                      <a:pPr algn="ctr"/>
                      <a:r>
                        <a:rPr lang="en-US" dirty="0"/>
                        <a:t>5.71-8.29</a:t>
                      </a:r>
                    </a:p>
                  </a:txBody>
                  <a:tcPr/>
                </a:tc>
                <a:extLst>
                  <a:ext uri="{0D108BD9-81ED-4DB2-BD59-A6C34878D82A}">
                    <a16:rowId xmlns:a16="http://schemas.microsoft.com/office/drawing/2014/main" val="4153741705"/>
                  </a:ext>
                </a:extLst>
              </a:tr>
              <a:tr h="370840">
                <a:tc>
                  <a:txBody>
                    <a:bodyPr/>
                    <a:lstStyle/>
                    <a:p>
                      <a:pPr algn="ctr"/>
                      <a:r>
                        <a:rPr lang="en-US" dirty="0"/>
                        <a:t>Hemoglobin</a:t>
                      </a:r>
                    </a:p>
                  </a:txBody>
                  <a:tcPr/>
                </a:tc>
                <a:tc>
                  <a:txBody>
                    <a:bodyPr/>
                    <a:lstStyle/>
                    <a:p>
                      <a:pPr algn="ctr"/>
                      <a:r>
                        <a:rPr lang="en-US" dirty="0"/>
                        <a:t>g/dL</a:t>
                      </a:r>
                    </a:p>
                  </a:txBody>
                  <a:tcPr/>
                </a:tc>
                <a:tc>
                  <a:txBody>
                    <a:bodyPr/>
                    <a:lstStyle/>
                    <a:p>
                      <a:pPr algn="ctr"/>
                      <a:r>
                        <a:rPr lang="en-US" dirty="0"/>
                        <a:t>20.6</a:t>
                      </a:r>
                    </a:p>
                  </a:txBody>
                  <a:tcPr/>
                </a:tc>
                <a:tc>
                  <a:txBody>
                    <a:bodyPr/>
                    <a:lstStyle/>
                    <a:p>
                      <a:pPr algn="ctr"/>
                      <a:r>
                        <a:rPr lang="en-US" dirty="0"/>
                        <a:t>H</a:t>
                      </a:r>
                    </a:p>
                  </a:txBody>
                  <a:tcPr/>
                </a:tc>
                <a:tc>
                  <a:txBody>
                    <a:bodyPr/>
                    <a:lstStyle/>
                    <a:p>
                      <a:pPr algn="ctr"/>
                      <a:r>
                        <a:rPr lang="en-US" dirty="0"/>
                        <a:t>16.8-19.9</a:t>
                      </a:r>
                    </a:p>
                  </a:txBody>
                  <a:tcPr/>
                </a:tc>
                <a:extLst>
                  <a:ext uri="{0D108BD9-81ED-4DB2-BD59-A6C34878D82A}">
                    <a16:rowId xmlns:a16="http://schemas.microsoft.com/office/drawing/2014/main" val="3933308783"/>
                  </a:ext>
                </a:extLst>
              </a:tr>
              <a:tr h="370840">
                <a:tc>
                  <a:txBody>
                    <a:bodyPr/>
                    <a:lstStyle/>
                    <a:p>
                      <a:pPr algn="ctr"/>
                      <a:r>
                        <a:rPr lang="en-US" dirty="0"/>
                        <a:t>MCV</a:t>
                      </a:r>
                    </a:p>
                  </a:txBody>
                  <a:tcPr/>
                </a:tc>
                <a:tc>
                  <a:txBody>
                    <a:bodyPr/>
                    <a:lstStyle/>
                    <a:p>
                      <a:pPr algn="ctr"/>
                      <a:r>
                        <a:rPr lang="en-US" dirty="0" err="1"/>
                        <a:t>fL</a:t>
                      </a:r>
                      <a:endParaRPr lang="en-US" dirty="0"/>
                    </a:p>
                  </a:txBody>
                  <a:tcPr/>
                </a:tc>
                <a:tc>
                  <a:txBody>
                    <a:bodyPr/>
                    <a:lstStyle/>
                    <a:p>
                      <a:pPr algn="ctr"/>
                      <a:r>
                        <a:rPr lang="en-US" dirty="0"/>
                        <a:t>69.5</a:t>
                      </a:r>
                    </a:p>
                  </a:txBody>
                  <a:tcPr/>
                </a:tc>
                <a:tc>
                  <a:txBody>
                    <a:bodyPr/>
                    <a:lstStyle/>
                    <a:p>
                      <a:pPr algn="ctr"/>
                      <a:endParaRPr lang="en-US" dirty="0"/>
                    </a:p>
                  </a:txBody>
                  <a:tcPr/>
                </a:tc>
                <a:tc>
                  <a:txBody>
                    <a:bodyPr/>
                    <a:lstStyle/>
                    <a:p>
                      <a:pPr algn="ctr"/>
                      <a:r>
                        <a:rPr lang="en-US" dirty="0"/>
                        <a:t>64-73</a:t>
                      </a:r>
                    </a:p>
                  </a:txBody>
                  <a:tcPr/>
                </a:tc>
                <a:extLst>
                  <a:ext uri="{0D108BD9-81ED-4DB2-BD59-A6C34878D82A}">
                    <a16:rowId xmlns:a16="http://schemas.microsoft.com/office/drawing/2014/main" val="2119421944"/>
                  </a:ext>
                </a:extLst>
              </a:tr>
              <a:tr h="370840">
                <a:tc>
                  <a:txBody>
                    <a:bodyPr/>
                    <a:lstStyle/>
                    <a:p>
                      <a:pPr algn="ctr"/>
                      <a:r>
                        <a:rPr lang="en-US" dirty="0"/>
                        <a:t>MCHC</a:t>
                      </a:r>
                    </a:p>
                  </a:txBody>
                  <a:tcPr/>
                </a:tc>
                <a:tc>
                  <a:txBody>
                    <a:bodyPr/>
                    <a:lstStyle/>
                    <a:p>
                      <a:pPr algn="ctr"/>
                      <a:r>
                        <a:rPr lang="en-US" dirty="0"/>
                        <a:t>g/dL</a:t>
                      </a:r>
                    </a:p>
                  </a:txBody>
                  <a:tcPr/>
                </a:tc>
                <a:tc>
                  <a:txBody>
                    <a:bodyPr/>
                    <a:lstStyle/>
                    <a:p>
                      <a:pPr algn="ctr"/>
                      <a:r>
                        <a:rPr lang="en-US" dirty="0"/>
                        <a:t>35.7</a:t>
                      </a:r>
                    </a:p>
                  </a:txBody>
                  <a:tcPr/>
                </a:tc>
                <a:tc>
                  <a:txBody>
                    <a:bodyPr/>
                    <a:lstStyle/>
                    <a:p>
                      <a:pPr algn="ctr"/>
                      <a:endParaRPr lang="en-US" dirty="0"/>
                    </a:p>
                  </a:txBody>
                  <a:tcPr/>
                </a:tc>
                <a:tc>
                  <a:txBody>
                    <a:bodyPr/>
                    <a:lstStyle/>
                    <a:p>
                      <a:pPr algn="ctr"/>
                      <a:r>
                        <a:rPr lang="en-US" dirty="0"/>
                        <a:t>33.6-36.6</a:t>
                      </a:r>
                    </a:p>
                  </a:txBody>
                  <a:tcPr/>
                </a:tc>
                <a:extLst>
                  <a:ext uri="{0D108BD9-81ED-4DB2-BD59-A6C34878D82A}">
                    <a16:rowId xmlns:a16="http://schemas.microsoft.com/office/drawing/2014/main" val="4103783114"/>
                  </a:ext>
                </a:extLst>
              </a:tr>
              <a:tr h="370840">
                <a:tc>
                  <a:txBody>
                    <a:bodyPr/>
                    <a:lstStyle/>
                    <a:p>
                      <a:pPr algn="ctr"/>
                      <a:r>
                        <a:rPr lang="en-US" dirty="0"/>
                        <a:t>Platelets</a:t>
                      </a:r>
                    </a:p>
                  </a:txBody>
                  <a:tcPr/>
                </a:tc>
                <a:tc>
                  <a:txBody>
                    <a:bodyPr/>
                    <a:lstStyle/>
                    <a:p>
                      <a:pPr algn="ctr"/>
                      <a:r>
                        <a:rPr lang="en-US" dirty="0"/>
                        <a:t>x 10</a:t>
                      </a:r>
                      <a:r>
                        <a:rPr lang="en-US" baseline="30000" dirty="0"/>
                        <a:t>3</a:t>
                      </a:r>
                      <a:r>
                        <a:rPr lang="en-US" baseline="0" dirty="0"/>
                        <a:t>/</a:t>
                      </a:r>
                      <a:r>
                        <a:rPr lang="en-US" baseline="0"/>
                        <a:t>uL</a:t>
                      </a:r>
                      <a:endParaRPr lang="en-US" baseline="30000" dirty="0"/>
                    </a:p>
                  </a:txBody>
                  <a:tcPr/>
                </a:tc>
                <a:tc>
                  <a:txBody>
                    <a:bodyPr/>
                    <a:lstStyle/>
                    <a:p>
                      <a:pPr algn="ctr"/>
                      <a:r>
                        <a:rPr lang="en-US" dirty="0"/>
                        <a:t>283</a:t>
                      </a:r>
                    </a:p>
                  </a:txBody>
                  <a:tcPr/>
                </a:tc>
                <a:tc>
                  <a:txBody>
                    <a:bodyPr/>
                    <a:lstStyle/>
                    <a:p>
                      <a:pPr algn="ctr"/>
                      <a:endParaRPr lang="en-US" dirty="0"/>
                    </a:p>
                  </a:txBody>
                  <a:tcPr/>
                </a:tc>
                <a:tc>
                  <a:txBody>
                    <a:bodyPr/>
                    <a:lstStyle/>
                    <a:p>
                      <a:pPr algn="ctr"/>
                      <a:r>
                        <a:rPr lang="en-US" dirty="0"/>
                        <a:t>160-425</a:t>
                      </a:r>
                    </a:p>
                  </a:txBody>
                  <a:tcPr/>
                </a:tc>
                <a:extLst>
                  <a:ext uri="{0D108BD9-81ED-4DB2-BD59-A6C34878D82A}">
                    <a16:rowId xmlns:a16="http://schemas.microsoft.com/office/drawing/2014/main" val="3646101126"/>
                  </a:ext>
                </a:extLst>
              </a:tr>
            </a:tbl>
          </a:graphicData>
        </a:graphic>
      </p:graphicFrame>
    </p:spTree>
    <p:extLst>
      <p:ext uri="{BB962C8B-B14F-4D97-AF65-F5344CB8AC3E}">
        <p14:creationId xmlns:p14="http://schemas.microsoft.com/office/powerpoint/2010/main" val="274555563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7268A-8DC9-4FE8-A948-5E5A2967C5FE}"/>
              </a:ext>
            </a:extLst>
          </p:cNvPr>
          <p:cNvSpPr>
            <a:spLocks noGrp="1"/>
          </p:cNvSpPr>
          <p:nvPr>
            <p:ph type="title"/>
          </p:nvPr>
        </p:nvSpPr>
        <p:spPr/>
        <p:txBody>
          <a:bodyPr/>
          <a:lstStyle/>
          <a:p>
            <a:r>
              <a:rPr lang="en-US" dirty="0"/>
              <a:t>Macy CBC morphology (blood smear)</a:t>
            </a:r>
          </a:p>
        </p:txBody>
      </p:sp>
      <p:sp>
        <p:nvSpPr>
          <p:cNvPr id="3" name="Content Placeholder 2">
            <a:extLst>
              <a:ext uri="{FF2B5EF4-FFF2-40B4-BE49-F238E27FC236}">
                <a16:creationId xmlns:a16="http://schemas.microsoft.com/office/drawing/2014/main" id="{B888FBCB-9E27-4CD3-B64F-938F52E62514}"/>
              </a:ext>
            </a:extLst>
          </p:cNvPr>
          <p:cNvSpPr>
            <a:spLocks noGrp="1"/>
          </p:cNvSpPr>
          <p:nvPr>
            <p:ph idx="1"/>
          </p:nvPr>
        </p:nvSpPr>
        <p:spPr/>
        <p:txBody>
          <a:bodyPr/>
          <a:lstStyle/>
          <a:p>
            <a:r>
              <a:rPr lang="en-US" dirty="0"/>
              <a:t>WBC: normal</a:t>
            </a:r>
          </a:p>
          <a:p>
            <a:r>
              <a:rPr lang="en-US" dirty="0"/>
              <a:t>RBC: 1+ anisocytosis, 2+ echinocytes</a:t>
            </a:r>
          </a:p>
          <a:p>
            <a:r>
              <a:rPr lang="en-US" dirty="0"/>
              <a:t>PLT: normal</a:t>
            </a:r>
          </a:p>
        </p:txBody>
      </p:sp>
    </p:spTree>
    <p:extLst>
      <p:ext uri="{BB962C8B-B14F-4D97-AF65-F5344CB8AC3E}">
        <p14:creationId xmlns:p14="http://schemas.microsoft.com/office/powerpoint/2010/main" val="140107388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Macy Serum biochemical data (part 1/2)</a:t>
            </a:r>
          </a:p>
        </p:txBody>
      </p:sp>
      <p:graphicFrame>
        <p:nvGraphicFramePr>
          <p:cNvPr id="4" name="Content Placeholder 3">
            <a:extLst>
              <a:ext uri="{FF2B5EF4-FFF2-40B4-BE49-F238E27FC236}">
                <a16:creationId xmlns:a16="http://schemas.microsoft.com/office/drawing/2014/main" id="{35ACFBD0-38C5-4925-97A4-512050C53389}"/>
              </a:ext>
            </a:extLst>
          </p:cNvPr>
          <p:cNvGraphicFramePr>
            <a:graphicFrameLocks noGrp="1"/>
          </p:cNvGraphicFramePr>
          <p:nvPr>
            <p:ph idx="1"/>
          </p:nvPr>
        </p:nvGraphicFramePr>
        <p:xfrm>
          <a:off x="1179307" y="1690688"/>
          <a:ext cx="9833385" cy="4450080"/>
        </p:xfrm>
        <a:graphic>
          <a:graphicData uri="http://schemas.openxmlformats.org/drawingml/2006/table">
            <a:tbl>
              <a:tblPr firstRow="1" bandRow="1">
                <a:tableStyleId>{5C22544A-7EE6-4342-B048-85BDC9FD1C3A}</a:tableStyleId>
              </a:tblPr>
              <a:tblGrid>
                <a:gridCol w="1966677">
                  <a:extLst>
                    <a:ext uri="{9D8B030D-6E8A-4147-A177-3AD203B41FA5}">
                      <a16:colId xmlns:a16="http://schemas.microsoft.com/office/drawing/2014/main" val="2890971864"/>
                    </a:ext>
                  </a:extLst>
                </a:gridCol>
                <a:gridCol w="1966677">
                  <a:extLst>
                    <a:ext uri="{9D8B030D-6E8A-4147-A177-3AD203B41FA5}">
                      <a16:colId xmlns:a16="http://schemas.microsoft.com/office/drawing/2014/main" val="1270593963"/>
                    </a:ext>
                  </a:extLst>
                </a:gridCol>
                <a:gridCol w="1966677">
                  <a:extLst>
                    <a:ext uri="{9D8B030D-6E8A-4147-A177-3AD203B41FA5}">
                      <a16:colId xmlns:a16="http://schemas.microsoft.com/office/drawing/2014/main" val="2414772642"/>
                    </a:ext>
                  </a:extLst>
                </a:gridCol>
                <a:gridCol w="1966677">
                  <a:extLst>
                    <a:ext uri="{9D8B030D-6E8A-4147-A177-3AD203B41FA5}">
                      <a16:colId xmlns:a16="http://schemas.microsoft.com/office/drawing/2014/main" val="2978563892"/>
                    </a:ext>
                  </a:extLst>
                </a:gridCol>
                <a:gridCol w="1966677">
                  <a:extLst>
                    <a:ext uri="{9D8B030D-6E8A-4147-A177-3AD203B41FA5}">
                      <a16:colId xmlns:a16="http://schemas.microsoft.com/office/drawing/2014/main" val="3187576434"/>
                    </a:ext>
                  </a:extLst>
                </a:gridCol>
              </a:tblGrid>
              <a:tr h="370840">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70840">
                <a:tc>
                  <a:txBody>
                    <a:bodyPr/>
                    <a:lstStyle/>
                    <a:p>
                      <a:pPr algn="ctr"/>
                      <a:r>
                        <a:rPr lang="en-US" dirty="0"/>
                        <a:t>BUN</a:t>
                      </a:r>
                    </a:p>
                  </a:txBody>
                  <a:tcPr/>
                </a:tc>
                <a:tc>
                  <a:txBody>
                    <a:bodyPr/>
                    <a:lstStyle/>
                    <a:p>
                      <a:pPr algn="ctr"/>
                      <a:r>
                        <a:rPr lang="en-US" dirty="0"/>
                        <a:t>mg/dL</a:t>
                      </a:r>
                    </a:p>
                  </a:txBody>
                  <a:tcPr/>
                </a:tc>
                <a:tc>
                  <a:txBody>
                    <a:bodyPr/>
                    <a:lstStyle/>
                    <a:p>
                      <a:pPr algn="ctr"/>
                      <a:r>
                        <a:rPr lang="en-US" dirty="0"/>
                        <a:t>100</a:t>
                      </a:r>
                    </a:p>
                  </a:txBody>
                  <a:tcPr/>
                </a:tc>
                <a:tc>
                  <a:txBody>
                    <a:bodyPr/>
                    <a:lstStyle/>
                    <a:p>
                      <a:pPr algn="ctr"/>
                      <a:r>
                        <a:rPr lang="en-US" dirty="0"/>
                        <a:t>H</a:t>
                      </a:r>
                    </a:p>
                  </a:txBody>
                  <a:tcPr/>
                </a:tc>
                <a:tc>
                  <a:txBody>
                    <a:bodyPr/>
                    <a:lstStyle/>
                    <a:p>
                      <a:pPr algn="ctr"/>
                      <a:r>
                        <a:rPr lang="en-US" dirty="0"/>
                        <a:t>9-31</a:t>
                      </a:r>
                    </a:p>
                  </a:txBody>
                  <a:tcPr/>
                </a:tc>
                <a:extLst>
                  <a:ext uri="{0D108BD9-81ED-4DB2-BD59-A6C34878D82A}">
                    <a16:rowId xmlns:a16="http://schemas.microsoft.com/office/drawing/2014/main" val="1325057428"/>
                  </a:ext>
                </a:extLst>
              </a:tr>
              <a:tr h="370840">
                <a:tc>
                  <a:txBody>
                    <a:bodyPr/>
                    <a:lstStyle/>
                    <a:p>
                      <a:pPr algn="ctr"/>
                      <a:r>
                        <a:rPr lang="en-US" dirty="0"/>
                        <a:t>Creatinine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mg/dL</a:t>
                      </a:r>
                    </a:p>
                  </a:txBody>
                  <a:tcPr/>
                </a:tc>
                <a:tc>
                  <a:txBody>
                    <a:bodyPr/>
                    <a:lstStyle/>
                    <a:p>
                      <a:pPr algn="ctr"/>
                      <a:r>
                        <a:rPr lang="en-US" dirty="0"/>
                        <a:t>4.5</a:t>
                      </a:r>
                    </a:p>
                  </a:txBody>
                  <a:tcPr/>
                </a:tc>
                <a:tc>
                  <a:txBody>
                    <a:bodyPr/>
                    <a:lstStyle/>
                    <a:p>
                      <a:pPr algn="ctr"/>
                      <a:r>
                        <a:rPr lang="en-US" dirty="0"/>
                        <a:t>H</a:t>
                      </a:r>
                    </a:p>
                  </a:txBody>
                  <a:tcPr/>
                </a:tc>
                <a:tc>
                  <a:txBody>
                    <a:bodyPr/>
                    <a:lstStyle/>
                    <a:p>
                      <a:pPr algn="ctr"/>
                      <a:r>
                        <a:rPr lang="en-US" dirty="0"/>
                        <a:t>0.6-1.6</a:t>
                      </a:r>
                    </a:p>
                  </a:txBody>
                  <a:tcPr/>
                </a:tc>
                <a:extLst>
                  <a:ext uri="{0D108BD9-81ED-4DB2-BD59-A6C34878D82A}">
                    <a16:rowId xmlns:a16="http://schemas.microsoft.com/office/drawing/2014/main" val="1693412152"/>
                  </a:ext>
                </a:extLst>
              </a:tr>
              <a:tr h="370840">
                <a:tc>
                  <a:txBody>
                    <a:bodyPr/>
                    <a:lstStyle/>
                    <a:p>
                      <a:pPr algn="ctr"/>
                      <a:r>
                        <a:rPr lang="en-US" dirty="0"/>
                        <a:t>Calcium</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mg/dL</a:t>
                      </a:r>
                    </a:p>
                  </a:txBody>
                  <a:tcPr/>
                </a:tc>
                <a:tc>
                  <a:txBody>
                    <a:bodyPr/>
                    <a:lstStyle/>
                    <a:p>
                      <a:pPr algn="ctr"/>
                      <a:r>
                        <a:rPr lang="en-US" dirty="0"/>
                        <a:t>9.4</a:t>
                      </a:r>
                    </a:p>
                  </a:txBody>
                  <a:tcPr/>
                </a:tc>
                <a:tc>
                  <a:txBody>
                    <a:bodyPr/>
                    <a:lstStyle/>
                    <a:p>
                      <a:pPr algn="ctr"/>
                      <a:endParaRPr lang="en-US" dirty="0"/>
                    </a:p>
                  </a:txBody>
                  <a:tcPr/>
                </a:tc>
                <a:tc>
                  <a:txBody>
                    <a:bodyPr/>
                    <a:lstStyle/>
                    <a:p>
                      <a:pPr algn="ctr"/>
                      <a:r>
                        <a:rPr lang="en-US" dirty="0"/>
                        <a:t>9.3-11.5</a:t>
                      </a:r>
                    </a:p>
                  </a:txBody>
                  <a:tcPr/>
                </a:tc>
                <a:extLst>
                  <a:ext uri="{0D108BD9-81ED-4DB2-BD59-A6C34878D82A}">
                    <a16:rowId xmlns:a16="http://schemas.microsoft.com/office/drawing/2014/main" val="779473339"/>
                  </a:ext>
                </a:extLst>
              </a:tr>
              <a:tr h="370840">
                <a:tc>
                  <a:txBody>
                    <a:bodyPr/>
                    <a:lstStyle/>
                    <a:p>
                      <a:pPr algn="ctr"/>
                      <a:r>
                        <a:rPr lang="en-US" dirty="0"/>
                        <a:t>Phosphorus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mg/dL</a:t>
                      </a:r>
                    </a:p>
                  </a:txBody>
                  <a:tcPr/>
                </a:tc>
                <a:tc>
                  <a:txBody>
                    <a:bodyPr/>
                    <a:lstStyle/>
                    <a:p>
                      <a:pPr algn="ctr"/>
                      <a:r>
                        <a:rPr lang="en-US" dirty="0"/>
                        <a:t>11.8</a:t>
                      </a:r>
                    </a:p>
                  </a:txBody>
                  <a:tcPr/>
                </a:tc>
                <a:tc>
                  <a:txBody>
                    <a:bodyPr/>
                    <a:lstStyle/>
                    <a:p>
                      <a:pPr algn="ctr"/>
                      <a:r>
                        <a:rPr lang="en-US" dirty="0"/>
                        <a:t>H</a:t>
                      </a:r>
                    </a:p>
                  </a:txBody>
                  <a:tcPr/>
                </a:tc>
                <a:tc>
                  <a:txBody>
                    <a:bodyPr/>
                    <a:lstStyle/>
                    <a:p>
                      <a:pPr algn="ctr"/>
                      <a:r>
                        <a:rPr lang="en-US" dirty="0"/>
                        <a:t>3.3-6.8</a:t>
                      </a:r>
                    </a:p>
                  </a:txBody>
                  <a:tcPr/>
                </a:tc>
                <a:extLst>
                  <a:ext uri="{0D108BD9-81ED-4DB2-BD59-A6C34878D82A}">
                    <a16:rowId xmlns:a16="http://schemas.microsoft.com/office/drawing/2014/main" val="2950093737"/>
                  </a:ext>
                </a:extLst>
              </a:tr>
              <a:tr h="370840">
                <a:tc>
                  <a:txBody>
                    <a:bodyPr/>
                    <a:lstStyle/>
                    <a:p>
                      <a:pPr algn="ctr"/>
                      <a:r>
                        <a:rPr lang="en-US" dirty="0"/>
                        <a:t>Magnesium</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mg/dL</a:t>
                      </a:r>
                    </a:p>
                  </a:txBody>
                  <a:tcPr/>
                </a:tc>
                <a:tc>
                  <a:txBody>
                    <a:bodyPr/>
                    <a:lstStyle/>
                    <a:p>
                      <a:pPr algn="ctr"/>
                      <a:r>
                        <a:rPr lang="en-US" dirty="0"/>
                        <a:t>4.1</a:t>
                      </a:r>
                    </a:p>
                  </a:txBody>
                  <a:tcPr/>
                </a:tc>
                <a:tc>
                  <a:txBody>
                    <a:bodyPr/>
                    <a:lstStyle/>
                    <a:p>
                      <a:pPr algn="ctr"/>
                      <a:r>
                        <a:rPr lang="en-US" dirty="0"/>
                        <a:t>H</a:t>
                      </a:r>
                    </a:p>
                  </a:txBody>
                  <a:tcPr/>
                </a:tc>
                <a:tc>
                  <a:txBody>
                    <a:bodyPr/>
                    <a:lstStyle/>
                    <a:p>
                      <a:pPr algn="ctr"/>
                      <a:r>
                        <a:rPr lang="en-US" dirty="0"/>
                        <a:t>1.7-2.4</a:t>
                      </a:r>
                    </a:p>
                  </a:txBody>
                  <a:tcPr/>
                </a:tc>
                <a:extLst>
                  <a:ext uri="{0D108BD9-81ED-4DB2-BD59-A6C34878D82A}">
                    <a16:rowId xmlns:a16="http://schemas.microsoft.com/office/drawing/2014/main" val="2714963445"/>
                  </a:ext>
                </a:extLst>
              </a:tr>
              <a:tr h="370840">
                <a:tc>
                  <a:txBody>
                    <a:bodyPr/>
                    <a:lstStyle/>
                    <a:p>
                      <a:pPr algn="ctr"/>
                      <a:r>
                        <a:rPr lang="en-US" dirty="0"/>
                        <a:t>Total Protein</a:t>
                      </a:r>
                    </a:p>
                  </a:txBody>
                  <a:tcPr/>
                </a:tc>
                <a:tc>
                  <a:txBody>
                    <a:bodyPr/>
                    <a:lstStyle/>
                    <a:p>
                      <a:pPr algn="ctr"/>
                      <a:r>
                        <a:rPr lang="en-US" dirty="0"/>
                        <a:t>g/dL</a:t>
                      </a:r>
                    </a:p>
                  </a:txBody>
                  <a:tcPr/>
                </a:tc>
                <a:tc>
                  <a:txBody>
                    <a:bodyPr/>
                    <a:lstStyle/>
                    <a:p>
                      <a:pPr algn="ctr"/>
                      <a:r>
                        <a:rPr lang="en-US" dirty="0"/>
                        <a:t>5.4</a:t>
                      </a:r>
                    </a:p>
                  </a:txBody>
                  <a:tcPr/>
                </a:tc>
                <a:tc>
                  <a:txBody>
                    <a:bodyPr/>
                    <a:lstStyle/>
                    <a:p>
                      <a:pPr algn="ctr"/>
                      <a:endParaRPr lang="en-US" dirty="0"/>
                    </a:p>
                  </a:txBody>
                  <a:tcPr/>
                </a:tc>
                <a:tc>
                  <a:txBody>
                    <a:bodyPr/>
                    <a:lstStyle/>
                    <a:p>
                      <a:pPr algn="ctr"/>
                      <a:r>
                        <a:rPr lang="en-US" dirty="0"/>
                        <a:t>5.0-6.9</a:t>
                      </a:r>
                    </a:p>
                  </a:txBody>
                  <a:tcPr/>
                </a:tc>
                <a:extLst>
                  <a:ext uri="{0D108BD9-81ED-4DB2-BD59-A6C34878D82A}">
                    <a16:rowId xmlns:a16="http://schemas.microsoft.com/office/drawing/2014/main" val="1717388448"/>
                  </a:ext>
                </a:extLst>
              </a:tr>
              <a:tr h="370840">
                <a:tc>
                  <a:txBody>
                    <a:bodyPr/>
                    <a:lstStyle/>
                    <a:p>
                      <a:pPr algn="ctr"/>
                      <a:r>
                        <a:rPr lang="en-US" dirty="0"/>
                        <a:t>Albumin</a:t>
                      </a:r>
                    </a:p>
                  </a:txBody>
                  <a:tcPr/>
                </a:tc>
                <a:tc>
                  <a:txBody>
                    <a:bodyPr/>
                    <a:lstStyle/>
                    <a:p>
                      <a:pPr algn="ctr"/>
                      <a:r>
                        <a:rPr lang="en-US" dirty="0"/>
                        <a:t>g/dL</a:t>
                      </a:r>
                    </a:p>
                  </a:txBody>
                  <a:tcPr/>
                </a:tc>
                <a:tc>
                  <a:txBody>
                    <a:bodyPr/>
                    <a:lstStyle/>
                    <a:p>
                      <a:pPr algn="ctr"/>
                      <a:r>
                        <a:rPr lang="en-US" dirty="0"/>
                        <a:t>2.5</a:t>
                      </a:r>
                    </a:p>
                  </a:txBody>
                  <a:tcPr/>
                </a:tc>
                <a:tc>
                  <a:txBody>
                    <a:bodyPr/>
                    <a:lstStyle/>
                    <a:p>
                      <a:pPr algn="ctr"/>
                      <a:r>
                        <a:rPr lang="en-US" dirty="0"/>
                        <a:t>L</a:t>
                      </a:r>
                    </a:p>
                  </a:txBody>
                  <a:tcPr/>
                </a:tc>
                <a:tc>
                  <a:txBody>
                    <a:bodyPr/>
                    <a:lstStyle/>
                    <a:p>
                      <a:pPr algn="ctr"/>
                      <a:r>
                        <a:rPr lang="en-US" dirty="0"/>
                        <a:t>2.7-3.7</a:t>
                      </a:r>
                    </a:p>
                  </a:txBody>
                  <a:tcPr/>
                </a:tc>
                <a:extLst>
                  <a:ext uri="{0D108BD9-81ED-4DB2-BD59-A6C34878D82A}">
                    <a16:rowId xmlns:a16="http://schemas.microsoft.com/office/drawing/2014/main" val="1046018486"/>
                  </a:ext>
                </a:extLst>
              </a:tr>
              <a:tr h="370840">
                <a:tc>
                  <a:txBody>
                    <a:bodyPr/>
                    <a:lstStyle/>
                    <a:p>
                      <a:pPr algn="ctr"/>
                      <a:r>
                        <a:rPr lang="en-US" dirty="0"/>
                        <a:t>Globulin</a:t>
                      </a:r>
                    </a:p>
                  </a:txBody>
                  <a:tcPr/>
                </a:tc>
                <a:tc>
                  <a:txBody>
                    <a:bodyPr/>
                    <a:lstStyle/>
                    <a:p>
                      <a:pPr algn="ctr"/>
                      <a:r>
                        <a:rPr lang="en-US" dirty="0"/>
                        <a:t>g/dL</a:t>
                      </a:r>
                    </a:p>
                  </a:txBody>
                  <a:tcPr/>
                </a:tc>
                <a:tc>
                  <a:txBody>
                    <a:bodyPr/>
                    <a:lstStyle/>
                    <a:p>
                      <a:pPr algn="ctr"/>
                      <a:r>
                        <a:rPr lang="en-US" dirty="0"/>
                        <a:t>2.9</a:t>
                      </a:r>
                    </a:p>
                  </a:txBody>
                  <a:tcPr/>
                </a:tc>
                <a:tc>
                  <a:txBody>
                    <a:bodyPr/>
                    <a:lstStyle/>
                    <a:p>
                      <a:pPr algn="ctr"/>
                      <a:endParaRPr lang="en-US" dirty="0"/>
                    </a:p>
                  </a:txBody>
                  <a:tcPr/>
                </a:tc>
                <a:tc>
                  <a:txBody>
                    <a:bodyPr/>
                    <a:lstStyle/>
                    <a:p>
                      <a:pPr algn="ctr"/>
                      <a:r>
                        <a:rPr lang="en-US" dirty="0"/>
                        <a:t>1.7-3.5</a:t>
                      </a:r>
                    </a:p>
                  </a:txBody>
                  <a:tcPr/>
                </a:tc>
                <a:extLst>
                  <a:ext uri="{0D108BD9-81ED-4DB2-BD59-A6C34878D82A}">
                    <a16:rowId xmlns:a16="http://schemas.microsoft.com/office/drawing/2014/main" val="4153741705"/>
                  </a:ext>
                </a:extLst>
              </a:tr>
              <a:tr h="370840">
                <a:tc>
                  <a:txBody>
                    <a:bodyPr/>
                    <a:lstStyle/>
                    <a:p>
                      <a:pPr algn="ctr"/>
                      <a:r>
                        <a:rPr lang="en-US" dirty="0"/>
                        <a:t>Sodium</a:t>
                      </a:r>
                    </a:p>
                  </a:txBody>
                  <a:tcPr/>
                </a:tc>
                <a:tc>
                  <a:txBody>
                    <a:bodyPr/>
                    <a:lstStyle/>
                    <a:p>
                      <a:pPr algn="ctr"/>
                      <a:r>
                        <a:rPr lang="en-US" dirty="0"/>
                        <a:t>mmol/L</a:t>
                      </a:r>
                    </a:p>
                  </a:txBody>
                  <a:tcPr/>
                </a:tc>
                <a:tc>
                  <a:txBody>
                    <a:bodyPr/>
                    <a:lstStyle/>
                    <a:p>
                      <a:pPr algn="ctr"/>
                      <a:r>
                        <a:rPr lang="en-US" dirty="0"/>
                        <a:t>124</a:t>
                      </a:r>
                    </a:p>
                  </a:txBody>
                  <a:tcPr/>
                </a:tc>
                <a:tc>
                  <a:txBody>
                    <a:bodyPr/>
                    <a:lstStyle/>
                    <a:p>
                      <a:pPr algn="ctr"/>
                      <a:r>
                        <a:rPr lang="en-US" dirty="0"/>
                        <a:t>L</a:t>
                      </a:r>
                    </a:p>
                  </a:txBody>
                  <a:tcPr/>
                </a:tc>
                <a:tc>
                  <a:txBody>
                    <a:bodyPr/>
                    <a:lstStyle/>
                    <a:p>
                      <a:pPr algn="ctr"/>
                      <a:r>
                        <a:rPr lang="en-US" dirty="0"/>
                        <a:t>145-153</a:t>
                      </a:r>
                    </a:p>
                  </a:txBody>
                  <a:tcPr/>
                </a:tc>
                <a:extLst>
                  <a:ext uri="{0D108BD9-81ED-4DB2-BD59-A6C34878D82A}">
                    <a16:rowId xmlns:a16="http://schemas.microsoft.com/office/drawing/2014/main" val="3933308783"/>
                  </a:ext>
                </a:extLst>
              </a:tr>
              <a:tr h="370840">
                <a:tc>
                  <a:txBody>
                    <a:bodyPr/>
                    <a:lstStyle/>
                    <a:p>
                      <a:pPr algn="ctr"/>
                      <a:r>
                        <a:rPr lang="en-US" dirty="0"/>
                        <a:t>Chloride</a:t>
                      </a:r>
                    </a:p>
                  </a:txBody>
                  <a:tcPr/>
                </a:tc>
                <a:tc>
                  <a:txBody>
                    <a:bodyPr/>
                    <a:lstStyle/>
                    <a:p>
                      <a:pPr algn="ctr"/>
                      <a:r>
                        <a:rPr lang="en-US" dirty="0"/>
                        <a:t>mmol/L</a:t>
                      </a:r>
                    </a:p>
                  </a:txBody>
                  <a:tcPr/>
                </a:tc>
                <a:tc>
                  <a:txBody>
                    <a:bodyPr/>
                    <a:lstStyle/>
                    <a:p>
                      <a:pPr algn="ctr"/>
                      <a:r>
                        <a:rPr lang="en-US" dirty="0"/>
                        <a:t>89</a:t>
                      </a:r>
                    </a:p>
                  </a:txBody>
                  <a:tcPr/>
                </a:tc>
                <a:tc>
                  <a:txBody>
                    <a:bodyPr/>
                    <a:lstStyle/>
                    <a:p>
                      <a:pPr algn="ctr"/>
                      <a:r>
                        <a:rPr lang="en-US" dirty="0"/>
                        <a:t>L</a:t>
                      </a:r>
                    </a:p>
                  </a:txBody>
                  <a:tcPr/>
                </a:tc>
                <a:tc>
                  <a:txBody>
                    <a:bodyPr/>
                    <a:lstStyle/>
                    <a:p>
                      <a:pPr algn="ctr"/>
                      <a:r>
                        <a:rPr lang="en-US" dirty="0"/>
                        <a:t>109-118</a:t>
                      </a:r>
                    </a:p>
                  </a:txBody>
                  <a:tcPr/>
                </a:tc>
                <a:extLst>
                  <a:ext uri="{0D108BD9-81ED-4DB2-BD59-A6C34878D82A}">
                    <a16:rowId xmlns:a16="http://schemas.microsoft.com/office/drawing/2014/main" val="2119421944"/>
                  </a:ext>
                </a:extLst>
              </a:tr>
              <a:tr h="370840">
                <a:tc>
                  <a:txBody>
                    <a:bodyPr/>
                    <a:lstStyle/>
                    <a:p>
                      <a:pPr algn="ctr"/>
                      <a:r>
                        <a:rPr lang="en-US" dirty="0"/>
                        <a:t>Potassium</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mmol/L</a:t>
                      </a:r>
                    </a:p>
                  </a:txBody>
                  <a:tcPr/>
                </a:tc>
                <a:tc>
                  <a:txBody>
                    <a:bodyPr/>
                    <a:lstStyle/>
                    <a:p>
                      <a:pPr algn="ctr"/>
                      <a:r>
                        <a:rPr lang="en-US" dirty="0"/>
                        <a:t>10.7</a:t>
                      </a:r>
                    </a:p>
                  </a:txBody>
                  <a:tcPr/>
                </a:tc>
                <a:tc>
                  <a:txBody>
                    <a:bodyPr/>
                    <a:lstStyle/>
                    <a:p>
                      <a:pPr algn="ctr"/>
                      <a:r>
                        <a:rPr lang="en-US" dirty="0"/>
                        <a:t>H</a:t>
                      </a:r>
                    </a:p>
                  </a:txBody>
                  <a:tcPr/>
                </a:tc>
                <a:tc>
                  <a:txBody>
                    <a:bodyPr/>
                    <a:lstStyle/>
                    <a:p>
                      <a:pPr algn="ctr"/>
                      <a:r>
                        <a:rPr lang="en-US" dirty="0"/>
                        <a:t>3.6-5.3</a:t>
                      </a:r>
                    </a:p>
                  </a:txBody>
                  <a:tcPr/>
                </a:tc>
                <a:extLst>
                  <a:ext uri="{0D108BD9-81ED-4DB2-BD59-A6C34878D82A}">
                    <a16:rowId xmlns:a16="http://schemas.microsoft.com/office/drawing/2014/main" val="4103783114"/>
                  </a:ext>
                </a:extLst>
              </a:tr>
            </a:tbl>
          </a:graphicData>
        </a:graphic>
      </p:graphicFrame>
    </p:spTree>
    <p:extLst>
      <p:ext uri="{BB962C8B-B14F-4D97-AF65-F5344CB8AC3E}">
        <p14:creationId xmlns:p14="http://schemas.microsoft.com/office/powerpoint/2010/main" val="195760259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Macy Serum biochemical data (part 2/2)</a:t>
            </a:r>
          </a:p>
        </p:txBody>
      </p:sp>
      <p:graphicFrame>
        <p:nvGraphicFramePr>
          <p:cNvPr id="4" name="Content Placeholder 3">
            <a:extLst>
              <a:ext uri="{FF2B5EF4-FFF2-40B4-BE49-F238E27FC236}">
                <a16:creationId xmlns:a16="http://schemas.microsoft.com/office/drawing/2014/main" id="{35ACFBD0-38C5-4925-97A4-512050C53389}"/>
              </a:ext>
            </a:extLst>
          </p:cNvPr>
          <p:cNvGraphicFramePr>
            <a:graphicFrameLocks noGrp="1"/>
          </p:cNvGraphicFramePr>
          <p:nvPr>
            <p:ph idx="1"/>
          </p:nvPr>
        </p:nvGraphicFramePr>
        <p:xfrm>
          <a:off x="1179307" y="1690688"/>
          <a:ext cx="9833385" cy="4079240"/>
        </p:xfrm>
        <a:graphic>
          <a:graphicData uri="http://schemas.openxmlformats.org/drawingml/2006/table">
            <a:tbl>
              <a:tblPr firstRow="1" bandRow="1">
                <a:tableStyleId>{5C22544A-7EE6-4342-B048-85BDC9FD1C3A}</a:tableStyleId>
              </a:tblPr>
              <a:tblGrid>
                <a:gridCol w="1966677">
                  <a:extLst>
                    <a:ext uri="{9D8B030D-6E8A-4147-A177-3AD203B41FA5}">
                      <a16:colId xmlns:a16="http://schemas.microsoft.com/office/drawing/2014/main" val="2890971864"/>
                    </a:ext>
                  </a:extLst>
                </a:gridCol>
                <a:gridCol w="1966677">
                  <a:extLst>
                    <a:ext uri="{9D8B030D-6E8A-4147-A177-3AD203B41FA5}">
                      <a16:colId xmlns:a16="http://schemas.microsoft.com/office/drawing/2014/main" val="1270593963"/>
                    </a:ext>
                  </a:extLst>
                </a:gridCol>
                <a:gridCol w="1966677">
                  <a:extLst>
                    <a:ext uri="{9D8B030D-6E8A-4147-A177-3AD203B41FA5}">
                      <a16:colId xmlns:a16="http://schemas.microsoft.com/office/drawing/2014/main" val="2414772642"/>
                    </a:ext>
                  </a:extLst>
                </a:gridCol>
                <a:gridCol w="1966677">
                  <a:extLst>
                    <a:ext uri="{9D8B030D-6E8A-4147-A177-3AD203B41FA5}">
                      <a16:colId xmlns:a16="http://schemas.microsoft.com/office/drawing/2014/main" val="2978563892"/>
                    </a:ext>
                  </a:extLst>
                </a:gridCol>
                <a:gridCol w="1966677">
                  <a:extLst>
                    <a:ext uri="{9D8B030D-6E8A-4147-A177-3AD203B41FA5}">
                      <a16:colId xmlns:a16="http://schemas.microsoft.com/office/drawing/2014/main" val="3187576434"/>
                    </a:ext>
                  </a:extLst>
                </a:gridCol>
              </a:tblGrid>
              <a:tr h="370840">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70840">
                <a:tc>
                  <a:txBody>
                    <a:bodyPr/>
                    <a:lstStyle/>
                    <a:p>
                      <a:pPr algn="ctr"/>
                      <a:r>
                        <a:rPr lang="en-US" dirty="0"/>
                        <a:t>Bicarbonate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mmol/L</a:t>
                      </a:r>
                    </a:p>
                  </a:txBody>
                  <a:tcPr/>
                </a:tc>
                <a:tc>
                  <a:txBody>
                    <a:bodyPr/>
                    <a:lstStyle/>
                    <a:p>
                      <a:pPr algn="ctr"/>
                      <a:r>
                        <a:rPr lang="en-US" dirty="0"/>
                        <a:t>14</a:t>
                      </a:r>
                    </a:p>
                  </a:txBody>
                  <a:tcPr/>
                </a:tc>
                <a:tc>
                  <a:txBody>
                    <a:bodyPr/>
                    <a:lstStyle/>
                    <a:p>
                      <a:pPr algn="ctr"/>
                      <a:r>
                        <a:rPr lang="en-US" dirty="0"/>
                        <a:t>L</a:t>
                      </a:r>
                    </a:p>
                  </a:txBody>
                  <a:tcPr/>
                </a:tc>
                <a:tc>
                  <a:txBody>
                    <a:bodyPr/>
                    <a:lstStyle/>
                    <a:p>
                      <a:pPr algn="ctr"/>
                      <a:r>
                        <a:rPr lang="en-US" dirty="0"/>
                        <a:t>15-25</a:t>
                      </a:r>
                    </a:p>
                  </a:txBody>
                  <a:tcPr/>
                </a:tc>
                <a:extLst>
                  <a:ext uri="{0D108BD9-81ED-4DB2-BD59-A6C34878D82A}">
                    <a16:rowId xmlns:a16="http://schemas.microsoft.com/office/drawing/2014/main" val="1325057428"/>
                  </a:ext>
                </a:extLst>
              </a:tr>
              <a:tr h="370840">
                <a:tc>
                  <a:txBody>
                    <a:bodyPr/>
                    <a:lstStyle/>
                    <a:p>
                      <a:pPr algn="ctr"/>
                      <a:r>
                        <a:rPr lang="en-US" dirty="0"/>
                        <a:t>Anion Gap</a:t>
                      </a:r>
                    </a:p>
                  </a:txBody>
                  <a:tcPr/>
                </a:tc>
                <a:tc>
                  <a:txBody>
                    <a:bodyPr/>
                    <a:lstStyle/>
                    <a:p>
                      <a:pPr algn="ctr"/>
                      <a:endParaRPr lang="en-US" dirty="0"/>
                    </a:p>
                  </a:txBody>
                  <a:tcPr/>
                </a:tc>
                <a:tc>
                  <a:txBody>
                    <a:bodyPr/>
                    <a:lstStyle/>
                    <a:p>
                      <a:pPr algn="ctr"/>
                      <a:r>
                        <a:rPr lang="en-US" dirty="0"/>
                        <a:t>22</a:t>
                      </a:r>
                    </a:p>
                  </a:txBody>
                  <a:tcPr/>
                </a:tc>
                <a:tc>
                  <a:txBody>
                    <a:bodyPr/>
                    <a:lstStyle/>
                    <a:p>
                      <a:pPr algn="ctr"/>
                      <a:endParaRPr lang="en-US" dirty="0"/>
                    </a:p>
                  </a:txBody>
                  <a:tcPr/>
                </a:tc>
                <a:tc>
                  <a:txBody>
                    <a:bodyPr/>
                    <a:lstStyle/>
                    <a:p>
                      <a:pPr algn="ctr"/>
                      <a:r>
                        <a:rPr lang="en-US" dirty="0"/>
                        <a:t>15-28</a:t>
                      </a:r>
                    </a:p>
                  </a:txBody>
                  <a:tcPr/>
                </a:tc>
                <a:extLst>
                  <a:ext uri="{0D108BD9-81ED-4DB2-BD59-A6C34878D82A}">
                    <a16:rowId xmlns:a16="http://schemas.microsoft.com/office/drawing/2014/main" val="1693412152"/>
                  </a:ext>
                </a:extLst>
              </a:tr>
              <a:tr h="370840">
                <a:tc>
                  <a:txBody>
                    <a:bodyPr/>
                    <a:lstStyle/>
                    <a:p>
                      <a:pPr algn="ctr"/>
                      <a:r>
                        <a:rPr lang="en-US" dirty="0"/>
                        <a:t>Total Bilirubin</a:t>
                      </a:r>
                    </a:p>
                  </a:txBody>
                  <a:tcPr/>
                </a:tc>
                <a:tc>
                  <a:txBody>
                    <a:bodyPr/>
                    <a:lstStyle/>
                    <a:p>
                      <a:pPr algn="ctr"/>
                      <a:r>
                        <a:rPr lang="en-US" dirty="0"/>
                        <a:t>mg/dL</a:t>
                      </a:r>
                    </a:p>
                  </a:txBody>
                  <a:tcPr/>
                </a:tc>
                <a:tc>
                  <a:txBody>
                    <a:bodyPr/>
                    <a:lstStyle/>
                    <a:p>
                      <a:pPr algn="ctr"/>
                      <a:r>
                        <a:rPr lang="en-US" dirty="0"/>
                        <a:t>0.4</a:t>
                      </a:r>
                    </a:p>
                  </a:txBody>
                  <a:tcPr/>
                </a:tc>
                <a:tc>
                  <a:txBody>
                    <a:bodyPr/>
                    <a:lstStyle/>
                    <a:p>
                      <a:pPr algn="ctr"/>
                      <a:r>
                        <a:rPr lang="en-US" dirty="0"/>
                        <a:t>H</a:t>
                      </a:r>
                    </a:p>
                  </a:txBody>
                  <a:tcPr/>
                </a:tc>
                <a:tc>
                  <a:txBody>
                    <a:bodyPr/>
                    <a:lstStyle/>
                    <a:p>
                      <a:pPr algn="ctr"/>
                      <a:r>
                        <a:rPr lang="en-US" dirty="0"/>
                        <a:t>0.0-0.3</a:t>
                      </a:r>
                    </a:p>
                  </a:txBody>
                  <a:tcPr/>
                </a:tc>
                <a:extLst>
                  <a:ext uri="{0D108BD9-81ED-4DB2-BD59-A6C34878D82A}">
                    <a16:rowId xmlns:a16="http://schemas.microsoft.com/office/drawing/2014/main" val="779473339"/>
                  </a:ext>
                </a:extLst>
              </a:tr>
              <a:tr h="370840">
                <a:tc>
                  <a:txBody>
                    <a:bodyPr/>
                    <a:lstStyle/>
                    <a:p>
                      <a:pPr algn="ctr"/>
                      <a:r>
                        <a:rPr lang="en-US" dirty="0"/>
                        <a:t>ALP</a:t>
                      </a:r>
                    </a:p>
                  </a:txBody>
                  <a:tcPr/>
                </a:tc>
                <a:tc>
                  <a:txBody>
                    <a:bodyPr/>
                    <a:lstStyle/>
                    <a:p>
                      <a:pPr algn="ctr"/>
                      <a:r>
                        <a:rPr lang="en-US" dirty="0"/>
                        <a:t>IU/L</a:t>
                      </a:r>
                    </a:p>
                  </a:txBody>
                  <a:tcPr/>
                </a:tc>
                <a:tc>
                  <a:txBody>
                    <a:bodyPr/>
                    <a:lstStyle/>
                    <a:p>
                      <a:pPr algn="ctr"/>
                      <a:r>
                        <a:rPr lang="en-US" dirty="0"/>
                        <a:t>43</a:t>
                      </a:r>
                    </a:p>
                  </a:txBody>
                  <a:tcPr/>
                </a:tc>
                <a:tc>
                  <a:txBody>
                    <a:bodyPr/>
                    <a:lstStyle/>
                    <a:p>
                      <a:pPr algn="ctr"/>
                      <a:endParaRPr lang="en-US" dirty="0"/>
                    </a:p>
                  </a:txBody>
                  <a:tcPr/>
                </a:tc>
                <a:tc>
                  <a:txBody>
                    <a:bodyPr/>
                    <a:lstStyle/>
                    <a:p>
                      <a:pPr algn="ctr"/>
                      <a:r>
                        <a:rPr lang="en-US" dirty="0"/>
                        <a:t>8-139</a:t>
                      </a:r>
                    </a:p>
                  </a:txBody>
                  <a:tcPr/>
                </a:tc>
                <a:extLst>
                  <a:ext uri="{0D108BD9-81ED-4DB2-BD59-A6C34878D82A}">
                    <a16:rowId xmlns:a16="http://schemas.microsoft.com/office/drawing/2014/main" val="2950093737"/>
                  </a:ext>
                </a:extLst>
              </a:tr>
              <a:tr h="370840">
                <a:tc>
                  <a:txBody>
                    <a:bodyPr/>
                    <a:lstStyle/>
                    <a:p>
                      <a:pPr algn="ctr"/>
                      <a:r>
                        <a:rPr lang="en-US" dirty="0"/>
                        <a:t>GGT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IU/L</a:t>
                      </a:r>
                    </a:p>
                  </a:txBody>
                  <a:tcPr/>
                </a:tc>
                <a:tc>
                  <a:txBody>
                    <a:bodyPr/>
                    <a:lstStyle/>
                    <a:p>
                      <a:pPr algn="ctr"/>
                      <a:r>
                        <a:rPr lang="en-US" dirty="0"/>
                        <a:t>&lt;3</a:t>
                      </a:r>
                    </a:p>
                  </a:txBody>
                  <a:tcPr/>
                </a:tc>
                <a:tc>
                  <a:txBody>
                    <a:bodyPr/>
                    <a:lstStyle/>
                    <a:p>
                      <a:pPr algn="ctr"/>
                      <a:endParaRPr lang="en-US" dirty="0"/>
                    </a:p>
                  </a:txBody>
                  <a:tcPr/>
                </a:tc>
                <a:tc>
                  <a:txBody>
                    <a:bodyPr/>
                    <a:lstStyle/>
                    <a:p>
                      <a:pPr algn="ctr"/>
                      <a:r>
                        <a:rPr lang="en-US" dirty="0"/>
                        <a:t>0-6</a:t>
                      </a:r>
                    </a:p>
                  </a:txBody>
                  <a:tcPr/>
                </a:tc>
                <a:extLst>
                  <a:ext uri="{0D108BD9-81ED-4DB2-BD59-A6C34878D82A}">
                    <a16:rowId xmlns:a16="http://schemas.microsoft.com/office/drawing/2014/main" val="2714963445"/>
                  </a:ext>
                </a:extLst>
              </a:tr>
              <a:tr h="370840">
                <a:tc>
                  <a:txBody>
                    <a:bodyPr/>
                    <a:lstStyle/>
                    <a:p>
                      <a:pPr algn="ctr"/>
                      <a:r>
                        <a:rPr lang="en-US" dirty="0"/>
                        <a:t>ALT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IU/L</a:t>
                      </a:r>
                    </a:p>
                  </a:txBody>
                  <a:tcPr/>
                </a:tc>
                <a:tc>
                  <a:txBody>
                    <a:bodyPr/>
                    <a:lstStyle/>
                    <a:p>
                      <a:pPr algn="ctr"/>
                      <a:r>
                        <a:rPr lang="en-US" dirty="0"/>
                        <a:t>103</a:t>
                      </a:r>
                    </a:p>
                  </a:txBody>
                  <a:tcPr/>
                </a:tc>
                <a:tc>
                  <a:txBody>
                    <a:bodyPr/>
                    <a:lstStyle/>
                    <a:p>
                      <a:pPr algn="ctr"/>
                      <a:r>
                        <a:rPr lang="en-US" dirty="0"/>
                        <a:t>H</a:t>
                      </a:r>
                    </a:p>
                  </a:txBody>
                  <a:tcPr/>
                </a:tc>
                <a:tc>
                  <a:txBody>
                    <a:bodyPr/>
                    <a:lstStyle/>
                    <a:p>
                      <a:pPr algn="ctr"/>
                      <a:r>
                        <a:rPr lang="en-US" dirty="0"/>
                        <a:t>22-92</a:t>
                      </a:r>
                    </a:p>
                  </a:txBody>
                  <a:tcPr/>
                </a:tc>
                <a:extLst>
                  <a:ext uri="{0D108BD9-81ED-4DB2-BD59-A6C34878D82A}">
                    <a16:rowId xmlns:a16="http://schemas.microsoft.com/office/drawing/2014/main" val="1717388448"/>
                  </a:ext>
                </a:extLst>
              </a:tr>
              <a:tr h="370840">
                <a:tc>
                  <a:txBody>
                    <a:bodyPr/>
                    <a:lstStyle/>
                    <a:p>
                      <a:pPr algn="ctr"/>
                      <a:r>
                        <a:rPr lang="en-US" dirty="0"/>
                        <a:t>AST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IU/L</a:t>
                      </a:r>
                    </a:p>
                  </a:txBody>
                  <a:tcPr/>
                </a:tc>
                <a:tc>
                  <a:txBody>
                    <a:bodyPr/>
                    <a:lstStyle/>
                    <a:p>
                      <a:pPr algn="ctr"/>
                      <a:r>
                        <a:rPr lang="en-US" dirty="0"/>
                        <a:t>156</a:t>
                      </a:r>
                    </a:p>
                  </a:txBody>
                  <a:tcPr/>
                </a:tc>
                <a:tc>
                  <a:txBody>
                    <a:bodyPr/>
                    <a:lstStyle/>
                    <a:p>
                      <a:pPr algn="ctr"/>
                      <a:r>
                        <a:rPr lang="en-US" dirty="0"/>
                        <a:t>H</a:t>
                      </a:r>
                    </a:p>
                  </a:txBody>
                  <a:tcPr/>
                </a:tc>
                <a:tc>
                  <a:txBody>
                    <a:bodyPr/>
                    <a:lstStyle/>
                    <a:p>
                      <a:pPr algn="ctr"/>
                      <a:r>
                        <a:rPr lang="en-US" dirty="0"/>
                        <a:t>16-44</a:t>
                      </a:r>
                    </a:p>
                  </a:txBody>
                  <a:tcPr/>
                </a:tc>
                <a:extLst>
                  <a:ext uri="{0D108BD9-81ED-4DB2-BD59-A6C34878D82A}">
                    <a16:rowId xmlns:a16="http://schemas.microsoft.com/office/drawing/2014/main" val="1046018486"/>
                  </a:ext>
                </a:extLst>
              </a:tr>
              <a:tr h="370840">
                <a:tc>
                  <a:txBody>
                    <a:bodyPr/>
                    <a:lstStyle/>
                    <a:p>
                      <a:pPr algn="ctr"/>
                      <a:r>
                        <a:rPr lang="en-US" dirty="0"/>
                        <a:t>Glucose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IU/L</a:t>
                      </a:r>
                    </a:p>
                  </a:txBody>
                  <a:tcPr/>
                </a:tc>
                <a:tc>
                  <a:txBody>
                    <a:bodyPr/>
                    <a:lstStyle/>
                    <a:p>
                      <a:pPr algn="ctr"/>
                      <a:r>
                        <a:rPr lang="en-US" dirty="0"/>
                        <a:t>150</a:t>
                      </a:r>
                    </a:p>
                  </a:txBody>
                  <a:tcPr/>
                </a:tc>
                <a:tc>
                  <a:txBody>
                    <a:bodyPr/>
                    <a:lstStyle/>
                    <a:p>
                      <a:pPr algn="ctr"/>
                      <a:r>
                        <a:rPr lang="en-US" dirty="0"/>
                        <a:t>H</a:t>
                      </a:r>
                    </a:p>
                  </a:txBody>
                  <a:tcPr/>
                </a:tc>
                <a:tc>
                  <a:txBody>
                    <a:bodyPr/>
                    <a:lstStyle/>
                    <a:p>
                      <a:pPr algn="ctr"/>
                      <a:r>
                        <a:rPr lang="en-US" dirty="0"/>
                        <a:t>75-117</a:t>
                      </a:r>
                    </a:p>
                  </a:txBody>
                  <a:tcPr/>
                </a:tc>
                <a:extLst>
                  <a:ext uri="{0D108BD9-81ED-4DB2-BD59-A6C34878D82A}">
                    <a16:rowId xmlns:a16="http://schemas.microsoft.com/office/drawing/2014/main" val="4153741705"/>
                  </a:ext>
                </a:extLst>
              </a:tr>
              <a:tr h="370840">
                <a:tc>
                  <a:txBody>
                    <a:bodyPr/>
                    <a:lstStyle/>
                    <a:p>
                      <a:pPr algn="ctr"/>
                      <a:r>
                        <a:rPr lang="en-US" dirty="0"/>
                        <a:t>Cholesterol</a:t>
                      </a:r>
                    </a:p>
                  </a:txBody>
                  <a:tcPr/>
                </a:tc>
                <a:tc>
                  <a:txBody>
                    <a:bodyPr/>
                    <a:lstStyle/>
                    <a:p>
                      <a:pPr algn="ctr"/>
                      <a:r>
                        <a:rPr lang="en-US" dirty="0"/>
                        <a:t>mg/dL</a:t>
                      </a:r>
                    </a:p>
                  </a:txBody>
                  <a:tcPr/>
                </a:tc>
                <a:tc>
                  <a:txBody>
                    <a:bodyPr/>
                    <a:lstStyle/>
                    <a:p>
                      <a:pPr algn="ctr"/>
                      <a:r>
                        <a:rPr lang="en-US" dirty="0"/>
                        <a:t>71</a:t>
                      </a:r>
                    </a:p>
                  </a:txBody>
                  <a:tcPr/>
                </a:tc>
                <a:tc>
                  <a:txBody>
                    <a:bodyPr/>
                    <a:lstStyle/>
                    <a:p>
                      <a:pPr algn="ctr"/>
                      <a:r>
                        <a:rPr lang="en-US" dirty="0"/>
                        <a:t>L</a:t>
                      </a:r>
                    </a:p>
                  </a:txBody>
                  <a:tcPr/>
                </a:tc>
                <a:tc>
                  <a:txBody>
                    <a:bodyPr/>
                    <a:lstStyle/>
                    <a:p>
                      <a:pPr algn="ctr"/>
                      <a:r>
                        <a:rPr lang="en-US" dirty="0"/>
                        <a:t>143-373</a:t>
                      </a:r>
                    </a:p>
                  </a:txBody>
                  <a:tcPr/>
                </a:tc>
                <a:extLst>
                  <a:ext uri="{0D108BD9-81ED-4DB2-BD59-A6C34878D82A}">
                    <a16:rowId xmlns:a16="http://schemas.microsoft.com/office/drawing/2014/main" val="3933308783"/>
                  </a:ext>
                </a:extLst>
              </a:tr>
              <a:tr h="370840">
                <a:tc>
                  <a:txBody>
                    <a:bodyPr/>
                    <a:lstStyle/>
                    <a:p>
                      <a:pPr algn="ctr"/>
                      <a:r>
                        <a:rPr lang="en-US" dirty="0"/>
                        <a:t>Amylase</a:t>
                      </a:r>
                    </a:p>
                  </a:txBody>
                  <a:tcPr/>
                </a:tc>
                <a:tc>
                  <a:txBody>
                    <a:bodyPr/>
                    <a:lstStyle/>
                    <a:p>
                      <a:pPr algn="ctr"/>
                      <a:r>
                        <a:rPr lang="en-US" dirty="0"/>
                        <a:t>IU/L</a:t>
                      </a:r>
                    </a:p>
                  </a:txBody>
                  <a:tcPr/>
                </a:tc>
                <a:tc>
                  <a:txBody>
                    <a:bodyPr/>
                    <a:lstStyle/>
                    <a:p>
                      <a:pPr algn="ctr"/>
                      <a:r>
                        <a:rPr lang="en-US" dirty="0"/>
                        <a:t>758</a:t>
                      </a:r>
                    </a:p>
                  </a:txBody>
                  <a:tcPr/>
                </a:tc>
                <a:tc>
                  <a:txBody>
                    <a:bodyPr/>
                    <a:lstStyle/>
                    <a:p>
                      <a:pPr algn="ctr"/>
                      <a:endParaRPr lang="en-US"/>
                    </a:p>
                  </a:txBody>
                  <a:tcPr/>
                </a:tc>
                <a:tc>
                  <a:txBody>
                    <a:bodyPr/>
                    <a:lstStyle/>
                    <a:p>
                      <a:pPr algn="ctr"/>
                      <a:r>
                        <a:rPr lang="en-US" dirty="0"/>
                        <a:t>275-1056</a:t>
                      </a:r>
                    </a:p>
                  </a:txBody>
                  <a:tcPr/>
                </a:tc>
                <a:extLst>
                  <a:ext uri="{0D108BD9-81ED-4DB2-BD59-A6C34878D82A}">
                    <a16:rowId xmlns:a16="http://schemas.microsoft.com/office/drawing/2014/main" val="2119421944"/>
                  </a:ext>
                </a:extLst>
              </a:tr>
            </a:tbl>
          </a:graphicData>
        </a:graphic>
      </p:graphicFrame>
    </p:spTree>
    <p:extLst>
      <p:ext uri="{BB962C8B-B14F-4D97-AF65-F5344CB8AC3E}">
        <p14:creationId xmlns:p14="http://schemas.microsoft.com/office/powerpoint/2010/main" val="350512512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447CB-003B-48E9-BA89-A1A817240464}"/>
              </a:ext>
            </a:extLst>
          </p:cNvPr>
          <p:cNvSpPr>
            <a:spLocks noGrp="1"/>
          </p:cNvSpPr>
          <p:nvPr>
            <p:ph type="title"/>
          </p:nvPr>
        </p:nvSpPr>
        <p:spPr/>
        <p:txBody>
          <a:bodyPr/>
          <a:lstStyle/>
          <a:p>
            <a:r>
              <a:rPr lang="en-US" dirty="0"/>
              <a:t>Macy Resources</a:t>
            </a:r>
          </a:p>
        </p:txBody>
      </p:sp>
      <p:sp>
        <p:nvSpPr>
          <p:cNvPr id="3" name="Content Placeholder 2">
            <a:extLst>
              <a:ext uri="{FF2B5EF4-FFF2-40B4-BE49-F238E27FC236}">
                <a16:creationId xmlns:a16="http://schemas.microsoft.com/office/drawing/2014/main" id="{42CE7E98-8084-497A-B483-7BCF8FABE45A}"/>
              </a:ext>
            </a:extLst>
          </p:cNvPr>
          <p:cNvSpPr>
            <a:spLocks noGrp="1"/>
          </p:cNvSpPr>
          <p:nvPr>
            <p:ph idx="1"/>
          </p:nvPr>
        </p:nvSpPr>
        <p:spPr/>
        <p:txBody>
          <a:bodyPr/>
          <a:lstStyle/>
          <a:p>
            <a:r>
              <a:rPr lang="en-US" dirty="0"/>
              <a:t>eClinpath</a:t>
            </a:r>
            <a:endParaRPr lang="en-US" dirty="0">
              <a:hlinkClick r:id="rId3">
                <a:extLst>
                  <a:ext uri="{A12FA001-AC4F-418D-AE19-62706E023703}">
                    <ahyp:hlinkClr xmlns:ahyp="http://schemas.microsoft.com/office/drawing/2018/hyperlinkcolor" val="tx"/>
                  </a:ext>
                </a:extLst>
              </a:hlinkClick>
            </a:endParaRPr>
          </a:p>
          <a:p>
            <a:pPr lvl="1"/>
            <a:r>
              <a:rPr lang="en-US" dirty="0">
                <a:hlinkClick r:id="rId3"/>
              </a:rPr>
              <a:t>Electrolytes</a:t>
            </a:r>
            <a:endParaRPr lang="en-US" dirty="0"/>
          </a:p>
          <a:p>
            <a:r>
              <a:rPr lang="en-US" dirty="0">
                <a:hlinkClick r:id="rId4"/>
              </a:rPr>
              <a:t>Veterinary Clinical Pathology - An Introduction eBook</a:t>
            </a:r>
            <a:r>
              <a:rPr lang="en-US" dirty="0"/>
              <a:t> </a:t>
            </a:r>
          </a:p>
        </p:txBody>
      </p:sp>
    </p:spTree>
    <p:extLst>
      <p:ext uri="{BB962C8B-B14F-4D97-AF65-F5344CB8AC3E}">
        <p14:creationId xmlns:p14="http://schemas.microsoft.com/office/powerpoint/2010/main" val="310873433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44341-F265-4674-A205-B60184B34550}"/>
              </a:ext>
            </a:extLst>
          </p:cNvPr>
          <p:cNvSpPr>
            <a:spLocks noGrp="1"/>
          </p:cNvSpPr>
          <p:nvPr>
            <p:ph type="title"/>
          </p:nvPr>
        </p:nvSpPr>
        <p:spPr/>
        <p:txBody>
          <a:bodyPr/>
          <a:lstStyle/>
          <a:p>
            <a:r>
              <a:rPr lang="en-US" dirty="0"/>
              <a:t>Macy Follow-up testing (ACTH stimulation)</a:t>
            </a:r>
          </a:p>
        </p:txBody>
      </p:sp>
      <p:graphicFrame>
        <p:nvGraphicFramePr>
          <p:cNvPr id="4" name="Content Placeholder 3">
            <a:extLst>
              <a:ext uri="{FF2B5EF4-FFF2-40B4-BE49-F238E27FC236}">
                <a16:creationId xmlns:a16="http://schemas.microsoft.com/office/drawing/2014/main" id="{675E82A2-4794-4986-8963-DF81A561196B}"/>
              </a:ext>
            </a:extLst>
          </p:cNvPr>
          <p:cNvGraphicFramePr>
            <a:graphicFrameLocks/>
          </p:cNvGraphicFramePr>
          <p:nvPr/>
        </p:nvGraphicFramePr>
        <p:xfrm>
          <a:off x="1179307" y="1825623"/>
          <a:ext cx="9833385" cy="1112520"/>
        </p:xfrm>
        <a:graphic>
          <a:graphicData uri="http://schemas.openxmlformats.org/drawingml/2006/table">
            <a:tbl>
              <a:tblPr firstRow="1" bandRow="1">
                <a:tableStyleId>{5C22544A-7EE6-4342-B048-85BDC9FD1C3A}</a:tableStyleId>
              </a:tblPr>
              <a:tblGrid>
                <a:gridCol w="2350277">
                  <a:extLst>
                    <a:ext uri="{9D8B030D-6E8A-4147-A177-3AD203B41FA5}">
                      <a16:colId xmlns:a16="http://schemas.microsoft.com/office/drawing/2014/main" val="2890971864"/>
                    </a:ext>
                  </a:extLst>
                </a:gridCol>
                <a:gridCol w="1583077">
                  <a:extLst>
                    <a:ext uri="{9D8B030D-6E8A-4147-A177-3AD203B41FA5}">
                      <a16:colId xmlns:a16="http://schemas.microsoft.com/office/drawing/2014/main" val="1270593963"/>
                    </a:ext>
                  </a:extLst>
                </a:gridCol>
                <a:gridCol w="1966677">
                  <a:extLst>
                    <a:ext uri="{9D8B030D-6E8A-4147-A177-3AD203B41FA5}">
                      <a16:colId xmlns:a16="http://schemas.microsoft.com/office/drawing/2014/main" val="2414772642"/>
                    </a:ext>
                  </a:extLst>
                </a:gridCol>
                <a:gridCol w="1966677">
                  <a:extLst>
                    <a:ext uri="{9D8B030D-6E8A-4147-A177-3AD203B41FA5}">
                      <a16:colId xmlns:a16="http://schemas.microsoft.com/office/drawing/2014/main" val="2978563892"/>
                    </a:ext>
                  </a:extLst>
                </a:gridCol>
                <a:gridCol w="1966677">
                  <a:extLst>
                    <a:ext uri="{9D8B030D-6E8A-4147-A177-3AD203B41FA5}">
                      <a16:colId xmlns:a16="http://schemas.microsoft.com/office/drawing/2014/main" val="3187576434"/>
                    </a:ext>
                  </a:extLst>
                </a:gridCol>
              </a:tblGrid>
              <a:tr h="370840">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70840">
                <a:tc>
                  <a:txBody>
                    <a:bodyPr/>
                    <a:lstStyle/>
                    <a:p>
                      <a:pPr algn="ctr"/>
                      <a:r>
                        <a:rPr lang="en-US" dirty="0"/>
                        <a:t>Pre (baseline) cortisol</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ug/dL</a:t>
                      </a:r>
                    </a:p>
                  </a:txBody>
                  <a:tcPr/>
                </a:tc>
                <a:tc>
                  <a:txBody>
                    <a:bodyPr/>
                    <a:lstStyle/>
                    <a:p>
                      <a:pPr algn="ctr"/>
                      <a:r>
                        <a:rPr lang="en-US" dirty="0"/>
                        <a:t>0.3</a:t>
                      </a:r>
                    </a:p>
                  </a:txBody>
                  <a:tcPr/>
                </a:tc>
                <a:tc>
                  <a:txBody>
                    <a:bodyPr/>
                    <a:lstStyle/>
                    <a:p>
                      <a:pPr algn="ctr"/>
                      <a:r>
                        <a:rPr lang="en-US" dirty="0"/>
                        <a:t>L</a:t>
                      </a:r>
                    </a:p>
                  </a:txBody>
                  <a:tcPr/>
                </a:tc>
                <a:tc>
                  <a:txBody>
                    <a:bodyPr/>
                    <a:lstStyle/>
                    <a:p>
                      <a:pPr algn="ctr"/>
                      <a:r>
                        <a:rPr lang="en-US" dirty="0"/>
                        <a:t>0.5-4.0</a:t>
                      </a:r>
                    </a:p>
                  </a:txBody>
                  <a:tcPr/>
                </a:tc>
                <a:extLst>
                  <a:ext uri="{0D108BD9-81ED-4DB2-BD59-A6C34878D82A}">
                    <a16:rowId xmlns:a16="http://schemas.microsoft.com/office/drawing/2014/main" val="1325057428"/>
                  </a:ext>
                </a:extLst>
              </a:tr>
              <a:tr h="370840">
                <a:tc>
                  <a:txBody>
                    <a:bodyPr/>
                    <a:lstStyle/>
                    <a:p>
                      <a:pPr algn="ctr"/>
                      <a:r>
                        <a:rPr lang="en-US" dirty="0"/>
                        <a:t>Post cortisol</a:t>
                      </a:r>
                    </a:p>
                  </a:txBody>
                  <a:tcPr/>
                </a:tc>
                <a:tc>
                  <a:txBody>
                    <a:bodyPr/>
                    <a:lstStyle/>
                    <a:p>
                      <a:pPr algn="ctr"/>
                      <a:r>
                        <a:rPr lang="en-US" dirty="0"/>
                        <a:t>ug/dL</a:t>
                      </a:r>
                    </a:p>
                  </a:txBody>
                  <a:tcPr/>
                </a:tc>
                <a:tc>
                  <a:txBody>
                    <a:bodyPr/>
                    <a:lstStyle/>
                    <a:p>
                      <a:pPr algn="ctr"/>
                      <a:r>
                        <a:rPr lang="en-US" dirty="0"/>
                        <a:t>&lt;0.2</a:t>
                      </a:r>
                    </a:p>
                  </a:txBody>
                  <a:tcPr/>
                </a:tc>
                <a:tc>
                  <a:txBody>
                    <a:bodyPr/>
                    <a:lstStyle/>
                    <a:p>
                      <a:pPr algn="ctr"/>
                      <a:r>
                        <a:rPr lang="en-US" dirty="0"/>
                        <a:t>L</a:t>
                      </a:r>
                    </a:p>
                  </a:txBody>
                  <a:tcPr/>
                </a:tc>
                <a:tc>
                  <a:txBody>
                    <a:bodyPr/>
                    <a:lstStyle/>
                    <a:p>
                      <a:pPr algn="ctr"/>
                      <a:r>
                        <a:rPr lang="en-US" dirty="0"/>
                        <a:t>8-20</a:t>
                      </a:r>
                    </a:p>
                  </a:txBody>
                  <a:tcPr/>
                </a:tc>
                <a:extLst>
                  <a:ext uri="{0D108BD9-81ED-4DB2-BD59-A6C34878D82A}">
                    <a16:rowId xmlns:a16="http://schemas.microsoft.com/office/drawing/2014/main" val="1693412152"/>
                  </a:ext>
                </a:extLst>
              </a:tr>
            </a:tbl>
          </a:graphicData>
        </a:graphic>
      </p:graphicFrame>
      <p:sp>
        <p:nvSpPr>
          <p:cNvPr id="3" name="Content Placeholder 2">
            <a:extLst>
              <a:ext uri="{FF2B5EF4-FFF2-40B4-BE49-F238E27FC236}">
                <a16:creationId xmlns:a16="http://schemas.microsoft.com/office/drawing/2014/main" id="{3B3798A6-D693-4C3A-B5B5-C563655C3D30}"/>
              </a:ext>
            </a:extLst>
          </p:cNvPr>
          <p:cNvSpPr>
            <a:spLocks noGrp="1"/>
          </p:cNvSpPr>
          <p:nvPr>
            <p:ph idx="1"/>
          </p:nvPr>
        </p:nvSpPr>
        <p:spPr>
          <a:xfrm>
            <a:off x="838200" y="3073078"/>
            <a:ext cx="10515600" cy="3103885"/>
          </a:xfrm>
        </p:spPr>
        <p:txBody>
          <a:bodyPr>
            <a:normAutofit/>
          </a:bodyPr>
          <a:lstStyle/>
          <a:p>
            <a:endParaRPr lang="en-US" dirty="0"/>
          </a:p>
        </p:txBody>
      </p:sp>
    </p:spTree>
    <p:extLst>
      <p:ext uri="{BB962C8B-B14F-4D97-AF65-F5344CB8AC3E}">
        <p14:creationId xmlns:p14="http://schemas.microsoft.com/office/powerpoint/2010/main" val="422814250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9FD4-1E84-47F1-A097-8DA9802B6C99}"/>
              </a:ext>
            </a:extLst>
          </p:cNvPr>
          <p:cNvSpPr>
            <a:spLocks noGrp="1"/>
          </p:cNvSpPr>
          <p:nvPr>
            <p:ph type="title"/>
          </p:nvPr>
        </p:nvSpPr>
        <p:spPr/>
        <p:txBody>
          <a:bodyPr/>
          <a:lstStyle/>
          <a:p>
            <a:r>
              <a:rPr lang="en-US" dirty="0"/>
              <a:t>Macy Credits</a:t>
            </a:r>
          </a:p>
        </p:txBody>
      </p:sp>
      <p:sp>
        <p:nvSpPr>
          <p:cNvPr id="3" name="Content Placeholder 2">
            <a:extLst>
              <a:ext uri="{FF2B5EF4-FFF2-40B4-BE49-F238E27FC236}">
                <a16:creationId xmlns:a16="http://schemas.microsoft.com/office/drawing/2014/main" id="{DB5287F9-187D-4126-B29C-7107869DA31D}"/>
              </a:ext>
            </a:extLst>
          </p:cNvPr>
          <p:cNvSpPr>
            <a:spLocks noGrp="1"/>
          </p:cNvSpPr>
          <p:nvPr>
            <p:ph idx="1"/>
          </p:nvPr>
        </p:nvSpPr>
        <p:spPr/>
        <p:txBody>
          <a:bodyPr/>
          <a:lstStyle/>
          <a:p>
            <a:r>
              <a:rPr lang="en-US" dirty="0"/>
              <a:t>This case was provided by Drs. Leslie Sharkey and Jed Overmann for the ASVCP chemistry case bank.</a:t>
            </a:r>
          </a:p>
        </p:txBody>
      </p:sp>
      <p:pic>
        <p:nvPicPr>
          <p:cNvPr id="4" name="Graphic 3" descr="Arrow Horizontal U turn">
            <a:hlinkClick r:id="rId2" action="ppaction://hlinksldjump"/>
            <a:extLst>
              <a:ext uri="{FF2B5EF4-FFF2-40B4-BE49-F238E27FC236}">
                <a16:creationId xmlns:a16="http://schemas.microsoft.com/office/drawing/2014/main" id="{AB19B9B4-DE17-4C11-8E29-DDF236F3B58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170367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447CB-003B-48E9-BA89-A1A817240464}"/>
              </a:ext>
            </a:extLst>
          </p:cNvPr>
          <p:cNvSpPr>
            <a:spLocks noGrp="1"/>
          </p:cNvSpPr>
          <p:nvPr>
            <p:ph type="title"/>
          </p:nvPr>
        </p:nvSpPr>
        <p:spPr/>
        <p:txBody>
          <a:bodyPr/>
          <a:lstStyle/>
          <a:p>
            <a:r>
              <a:rPr lang="en-US" dirty="0"/>
              <a:t>Ralphie resources</a:t>
            </a:r>
          </a:p>
        </p:txBody>
      </p:sp>
      <p:sp>
        <p:nvSpPr>
          <p:cNvPr id="3" name="Content Placeholder 2">
            <a:extLst>
              <a:ext uri="{FF2B5EF4-FFF2-40B4-BE49-F238E27FC236}">
                <a16:creationId xmlns:a16="http://schemas.microsoft.com/office/drawing/2014/main" id="{42CE7E98-8084-497A-B483-7BCF8FABE45A}"/>
              </a:ext>
            </a:extLst>
          </p:cNvPr>
          <p:cNvSpPr>
            <a:spLocks noGrp="1"/>
          </p:cNvSpPr>
          <p:nvPr>
            <p:ph idx="1"/>
          </p:nvPr>
        </p:nvSpPr>
        <p:spPr/>
        <p:txBody>
          <a:bodyPr/>
          <a:lstStyle/>
          <a:p>
            <a:r>
              <a:rPr lang="en-US" dirty="0"/>
              <a:t>eClinpath</a:t>
            </a:r>
            <a:endParaRPr lang="en-US" dirty="0">
              <a:hlinkClick r:id="rId2">
                <a:extLst>
                  <a:ext uri="{A12FA001-AC4F-418D-AE19-62706E023703}">
                    <ahyp:hlinkClr xmlns:ahyp="http://schemas.microsoft.com/office/drawing/2018/hyperlinkcolor" val="tx"/>
                  </a:ext>
                </a:extLst>
              </a:hlinkClick>
            </a:endParaRPr>
          </a:p>
          <a:p>
            <a:pPr lvl="1"/>
            <a:r>
              <a:rPr lang="en-US" dirty="0">
                <a:hlinkClick r:id="rId2"/>
              </a:rPr>
              <a:t>Mechanisms of anemia</a:t>
            </a:r>
            <a:endParaRPr lang="en-US" dirty="0"/>
          </a:p>
          <a:p>
            <a:pPr lvl="1"/>
            <a:r>
              <a:rPr lang="en-US" dirty="0">
                <a:hlinkClick r:id="rId3"/>
              </a:rPr>
              <a:t>RBC inclusions</a:t>
            </a:r>
            <a:endParaRPr lang="en-US" dirty="0"/>
          </a:p>
          <a:p>
            <a:pPr lvl="1"/>
            <a:r>
              <a:rPr lang="en-US" dirty="0">
                <a:hlinkClick r:id="rId4"/>
              </a:rPr>
              <a:t>RBC color</a:t>
            </a:r>
            <a:endParaRPr lang="en-US" dirty="0"/>
          </a:p>
          <a:p>
            <a:pPr lvl="1"/>
            <a:endParaRPr lang="en-US" dirty="0"/>
          </a:p>
        </p:txBody>
      </p:sp>
    </p:spTree>
    <p:extLst>
      <p:ext uri="{BB962C8B-B14F-4D97-AF65-F5344CB8AC3E}">
        <p14:creationId xmlns:p14="http://schemas.microsoft.com/office/powerpoint/2010/main" val="30609591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AFD40-6371-49C7-A289-01BD3A3D5D6F}"/>
              </a:ext>
            </a:extLst>
          </p:cNvPr>
          <p:cNvSpPr>
            <a:spLocks noGrp="1"/>
          </p:cNvSpPr>
          <p:nvPr>
            <p:ph type="title"/>
          </p:nvPr>
        </p:nvSpPr>
        <p:spPr/>
        <p:txBody>
          <a:bodyPr/>
          <a:lstStyle/>
          <a:p>
            <a:r>
              <a:rPr lang="en-US" dirty="0"/>
              <a:t>Freckles Signalment and history</a:t>
            </a:r>
          </a:p>
        </p:txBody>
      </p:sp>
      <p:sp>
        <p:nvSpPr>
          <p:cNvPr id="3" name="Content Placeholder 2">
            <a:extLst>
              <a:ext uri="{FF2B5EF4-FFF2-40B4-BE49-F238E27FC236}">
                <a16:creationId xmlns:a16="http://schemas.microsoft.com/office/drawing/2014/main" id="{75B2FEB5-5D12-4C89-B5E9-6354B3F8EACD}"/>
              </a:ext>
            </a:extLst>
          </p:cNvPr>
          <p:cNvSpPr>
            <a:spLocks noGrp="1"/>
          </p:cNvSpPr>
          <p:nvPr>
            <p:ph idx="1"/>
          </p:nvPr>
        </p:nvSpPr>
        <p:spPr/>
        <p:txBody>
          <a:bodyPr>
            <a:normAutofit/>
          </a:bodyPr>
          <a:lstStyle/>
          <a:p>
            <a:r>
              <a:rPr lang="en-US" dirty="0"/>
              <a:t>8 year old female spayed Domestic Shorthair Calico</a:t>
            </a:r>
          </a:p>
          <a:p>
            <a:r>
              <a:rPr lang="en-US" dirty="0"/>
              <a:t>History of vomiting, lethargy and polyuria/polydipsia</a:t>
            </a:r>
          </a:p>
          <a:p>
            <a:r>
              <a:rPr lang="en-US" dirty="0"/>
              <a:t>Physical examination:</a:t>
            </a:r>
          </a:p>
          <a:p>
            <a:pPr lvl="1"/>
            <a:r>
              <a:rPr lang="en-US" dirty="0"/>
              <a:t>Severely dehydrated</a:t>
            </a:r>
          </a:p>
          <a:p>
            <a:pPr lvl="1"/>
            <a:r>
              <a:rPr lang="en-US" dirty="0"/>
              <a:t>Icteric</a:t>
            </a:r>
          </a:p>
          <a:p>
            <a:pPr lvl="1"/>
            <a:r>
              <a:rPr lang="en-US" dirty="0"/>
              <a:t>Hypothermic</a:t>
            </a:r>
          </a:p>
          <a:p>
            <a:pPr lvl="1"/>
            <a:r>
              <a:rPr lang="en-US" dirty="0"/>
              <a:t>Hypotensive </a:t>
            </a:r>
          </a:p>
        </p:txBody>
      </p:sp>
    </p:spTree>
    <p:extLst>
      <p:ext uri="{BB962C8B-B14F-4D97-AF65-F5344CB8AC3E}">
        <p14:creationId xmlns:p14="http://schemas.microsoft.com/office/powerpoint/2010/main" val="55621292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Freckles CBC data</a:t>
            </a:r>
          </a:p>
        </p:txBody>
      </p:sp>
      <p:graphicFrame>
        <p:nvGraphicFramePr>
          <p:cNvPr id="4" name="Content Placeholder 3">
            <a:extLst>
              <a:ext uri="{FF2B5EF4-FFF2-40B4-BE49-F238E27FC236}">
                <a16:creationId xmlns:a16="http://schemas.microsoft.com/office/drawing/2014/main" id="{35ACFBD0-38C5-4925-97A4-512050C53389}"/>
              </a:ext>
            </a:extLst>
          </p:cNvPr>
          <p:cNvGraphicFramePr>
            <a:graphicFrameLocks noGrp="1"/>
          </p:cNvGraphicFramePr>
          <p:nvPr>
            <p:ph idx="1"/>
          </p:nvPr>
        </p:nvGraphicFramePr>
        <p:xfrm>
          <a:off x="1179307" y="1471232"/>
          <a:ext cx="9833385" cy="4450080"/>
        </p:xfrm>
        <a:graphic>
          <a:graphicData uri="http://schemas.openxmlformats.org/drawingml/2006/table">
            <a:tbl>
              <a:tblPr firstRow="1" bandRow="1">
                <a:tableStyleId>{5C22544A-7EE6-4342-B048-85BDC9FD1C3A}</a:tableStyleId>
              </a:tblPr>
              <a:tblGrid>
                <a:gridCol w="2405141">
                  <a:extLst>
                    <a:ext uri="{9D8B030D-6E8A-4147-A177-3AD203B41FA5}">
                      <a16:colId xmlns:a16="http://schemas.microsoft.com/office/drawing/2014/main" val="2890971864"/>
                    </a:ext>
                  </a:extLst>
                </a:gridCol>
                <a:gridCol w="1528213">
                  <a:extLst>
                    <a:ext uri="{9D8B030D-6E8A-4147-A177-3AD203B41FA5}">
                      <a16:colId xmlns:a16="http://schemas.microsoft.com/office/drawing/2014/main" val="1270593963"/>
                    </a:ext>
                  </a:extLst>
                </a:gridCol>
                <a:gridCol w="1966677">
                  <a:extLst>
                    <a:ext uri="{9D8B030D-6E8A-4147-A177-3AD203B41FA5}">
                      <a16:colId xmlns:a16="http://schemas.microsoft.com/office/drawing/2014/main" val="2414772642"/>
                    </a:ext>
                  </a:extLst>
                </a:gridCol>
                <a:gridCol w="1966677">
                  <a:extLst>
                    <a:ext uri="{9D8B030D-6E8A-4147-A177-3AD203B41FA5}">
                      <a16:colId xmlns:a16="http://schemas.microsoft.com/office/drawing/2014/main" val="2978563892"/>
                    </a:ext>
                  </a:extLst>
                </a:gridCol>
                <a:gridCol w="1966677">
                  <a:extLst>
                    <a:ext uri="{9D8B030D-6E8A-4147-A177-3AD203B41FA5}">
                      <a16:colId xmlns:a16="http://schemas.microsoft.com/office/drawing/2014/main" val="3187576434"/>
                    </a:ext>
                  </a:extLst>
                </a:gridCol>
              </a:tblGrid>
              <a:tr h="370840">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70840">
                <a:tc>
                  <a:txBody>
                    <a:bodyPr/>
                    <a:lstStyle/>
                    <a:p>
                      <a:pPr algn="ctr"/>
                      <a:r>
                        <a:rPr lang="en-US" dirty="0"/>
                        <a:t>WBC</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20.6</a:t>
                      </a:r>
                    </a:p>
                  </a:txBody>
                  <a:tcPr/>
                </a:tc>
                <a:tc>
                  <a:txBody>
                    <a:bodyPr/>
                    <a:lstStyle/>
                    <a:p>
                      <a:pPr algn="ctr"/>
                      <a:r>
                        <a:rPr lang="en-US" dirty="0"/>
                        <a:t>H</a:t>
                      </a:r>
                    </a:p>
                  </a:txBody>
                  <a:tcPr/>
                </a:tc>
                <a:tc>
                  <a:txBody>
                    <a:bodyPr/>
                    <a:lstStyle/>
                    <a:p>
                      <a:pPr algn="ctr"/>
                      <a:r>
                        <a:rPr lang="en-US" dirty="0"/>
                        <a:t>3.4-15.7</a:t>
                      </a:r>
                    </a:p>
                  </a:txBody>
                  <a:tcPr/>
                </a:tc>
                <a:extLst>
                  <a:ext uri="{0D108BD9-81ED-4DB2-BD59-A6C34878D82A}">
                    <a16:rowId xmlns:a16="http://schemas.microsoft.com/office/drawing/2014/main" val="1325057428"/>
                  </a:ext>
                </a:extLst>
              </a:tr>
              <a:tr h="370840">
                <a:tc>
                  <a:txBody>
                    <a:bodyPr/>
                    <a:lstStyle/>
                    <a:p>
                      <a:pPr algn="ctr"/>
                      <a:r>
                        <a:rPr lang="en-US" dirty="0"/>
                        <a:t>Segmented Neutrophils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18.25</a:t>
                      </a:r>
                    </a:p>
                  </a:txBody>
                  <a:tcPr/>
                </a:tc>
                <a:tc>
                  <a:txBody>
                    <a:bodyPr/>
                    <a:lstStyle/>
                    <a:p>
                      <a:pPr algn="ctr"/>
                      <a:r>
                        <a:rPr lang="en-US" dirty="0"/>
                        <a:t>H</a:t>
                      </a:r>
                    </a:p>
                  </a:txBody>
                  <a:tcPr/>
                </a:tc>
                <a:tc>
                  <a:txBody>
                    <a:bodyPr/>
                    <a:lstStyle/>
                    <a:p>
                      <a:pPr algn="ctr"/>
                      <a:r>
                        <a:rPr lang="en-US" dirty="0"/>
                        <a:t>1.2-13.2</a:t>
                      </a:r>
                    </a:p>
                  </a:txBody>
                  <a:tcPr/>
                </a:tc>
                <a:extLst>
                  <a:ext uri="{0D108BD9-81ED-4DB2-BD59-A6C34878D82A}">
                    <a16:rowId xmlns:a16="http://schemas.microsoft.com/office/drawing/2014/main" val="1693412152"/>
                  </a:ext>
                </a:extLst>
              </a:tr>
              <a:tr h="370840">
                <a:tc>
                  <a:txBody>
                    <a:bodyPr/>
                    <a:lstStyle/>
                    <a:p>
                      <a:pPr algn="ctr"/>
                      <a:r>
                        <a:rPr lang="en-US" dirty="0"/>
                        <a:t>Lymphocytes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1.41</a:t>
                      </a:r>
                    </a:p>
                  </a:txBody>
                  <a:tcPr/>
                </a:tc>
                <a:tc>
                  <a:txBody>
                    <a:bodyPr/>
                    <a:lstStyle/>
                    <a:p>
                      <a:pPr algn="ctr"/>
                      <a:endParaRPr lang="en-US" dirty="0"/>
                    </a:p>
                  </a:txBody>
                  <a:tcPr/>
                </a:tc>
                <a:tc>
                  <a:txBody>
                    <a:bodyPr/>
                    <a:lstStyle/>
                    <a:p>
                      <a:pPr algn="ctr"/>
                      <a:r>
                        <a:rPr lang="en-US" dirty="0"/>
                        <a:t>1.0-9.4</a:t>
                      </a:r>
                    </a:p>
                  </a:txBody>
                  <a:tcPr/>
                </a:tc>
                <a:extLst>
                  <a:ext uri="{0D108BD9-81ED-4DB2-BD59-A6C34878D82A}">
                    <a16:rowId xmlns:a16="http://schemas.microsoft.com/office/drawing/2014/main" val="2950093737"/>
                  </a:ext>
                </a:extLst>
              </a:tr>
              <a:tr h="370840">
                <a:tc>
                  <a:txBody>
                    <a:bodyPr/>
                    <a:lstStyle/>
                    <a:p>
                      <a:pPr algn="ctr"/>
                      <a:r>
                        <a:rPr lang="en-US" dirty="0"/>
                        <a:t>Monocytes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0.3</a:t>
                      </a:r>
                    </a:p>
                  </a:txBody>
                  <a:tcPr/>
                </a:tc>
                <a:tc>
                  <a:txBody>
                    <a:bodyPr/>
                    <a:lstStyle/>
                    <a:p>
                      <a:pPr algn="ctr"/>
                      <a:endParaRPr lang="en-US" dirty="0"/>
                    </a:p>
                  </a:txBody>
                  <a:tcPr/>
                </a:tc>
                <a:tc>
                  <a:txBody>
                    <a:bodyPr/>
                    <a:lstStyle/>
                    <a:p>
                      <a:pPr algn="ctr"/>
                      <a:r>
                        <a:rPr lang="en-US" dirty="0"/>
                        <a:t>0.0-0.8</a:t>
                      </a:r>
                    </a:p>
                  </a:txBody>
                  <a:tcPr/>
                </a:tc>
                <a:extLst>
                  <a:ext uri="{0D108BD9-81ED-4DB2-BD59-A6C34878D82A}">
                    <a16:rowId xmlns:a16="http://schemas.microsoft.com/office/drawing/2014/main" val="2714963445"/>
                  </a:ext>
                </a:extLst>
              </a:tr>
              <a:tr h="370840">
                <a:tc>
                  <a:txBody>
                    <a:bodyPr/>
                    <a:lstStyle/>
                    <a:p>
                      <a:pPr algn="ctr"/>
                      <a:r>
                        <a:rPr lang="en-US" dirty="0"/>
                        <a:t>Eosinophils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0.1</a:t>
                      </a:r>
                    </a:p>
                  </a:txBody>
                  <a:tcPr/>
                </a:tc>
                <a:tc>
                  <a:txBody>
                    <a:bodyPr/>
                    <a:lstStyle/>
                    <a:p>
                      <a:pPr algn="ctr"/>
                      <a:endParaRPr lang="en-US" dirty="0"/>
                    </a:p>
                  </a:txBody>
                  <a:tcPr/>
                </a:tc>
                <a:tc>
                  <a:txBody>
                    <a:bodyPr/>
                    <a:lstStyle/>
                    <a:p>
                      <a:pPr algn="ctr"/>
                      <a:r>
                        <a:rPr lang="en-US" dirty="0"/>
                        <a:t>0.0-1.9</a:t>
                      </a:r>
                    </a:p>
                  </a:txBody>
                  <a:tcPr/>
                </a:tc>
                <a:extLst>
                  <a:ext uri="{0D108BD9-81ED-4DB2-BD59-A6C34878D82A}">
                    <a16:rowId xmlns:a16="http://schemas.microsoft.com/office/drawing/2014/main" val="1717388448"/>
                  </a:ext>
                </a:extLst>
              </a:tr>
              <a:tr h="370840">
                <a:tc>
                  <a:txBody>
                    <a:bodyPr/>
                    <a:lstStyle/>
                    <a:p>
                      <a:pPr algn="ctr"/>
                      <a:r>
                        <a:rPr lang="en-US" dirty="0"/>
                        <a:t>Hematocrit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aseline="0" dirty="0"/>
                        <a:t>%</a:t>
                      </a:r>
                    </a:p>
                  </a:txBody>
                  <a:tcPr/>
                </a:tc>
                <a:tc>
                  <a:txBody>
                    <a:bodyPr/>
                    <a:lstStyle/>
                    <a:p>
                      <a:pPr algn="ctr"/>
                      <a:r>
                        <a:rPr lang="en-US" dirty="0"/>
                        <a:t>27</a:t>
                      </a:r>
                    </a:p>
                  </a:txBody>
                  <a:tcPr/>
                </a:tc>
                <a:tc>
                  <a:txBody>
                    <a:bodyPr/>
                    <a:lstStyle/>
                    <a:p>
                      <a:pPr algn="ctr"/>
                      <a:r>
                        <a:rPr lang="en-US" dirty="0"/>
                        <a:t>L</a:t>
                      </a:r>
                    </a:p>
                  </a:txBody>
                  <a:tcPr/>
                </a:tc>
                <a:tc>
                  <a:txBody>
                    <a:bodyPr/>
                    <a:lstStyle/>
                    <a:p>
                      <a:pPr algn="ctr"/>
                      <a:r>
                        <a:rPr lang="en-US" dirty="0"/>
                        <a:t>29-47</a:t>
                      </a:r>
                    </a:p>
                  </a:txBody>
                  <a:tcPr/>
                </a:tc>
                <a:extLst>
                  <a:ext uri="{0D108BD9-81ED-4DB2-BD59-A6C34878D82A}">
                    <a16:rowId xmlns:a16="http://schemas.microsoft.com/office/drawing/2014/main" val="1046018486"/>
                  </a:ext>
                </a:extLst>
              </a:tr>
              <a:tr h="370840">
                <a:tc>
                  <a:txBody>
                    <a:bodyPr/>
                    <a:lstStyle/>
                    <a:p>
                      <a:pPr algn="ctr"/>
                      <a:r>
                        <a:rPr lang="en-US" dirty="0"/>
                        <a:t>RBC count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x 10</a:t>
                      </a:r>
                      <a:r>
                        <a:rPr lang="en-US" baseline="30000" dirty="0"/>
                        <a:t>6</a:t>
                      </a:r>
                      <a:r>
                        <a:rPr lang="en-US" baseline="0" dirty="0"/>
                        <a:t>/</a:t>
                      </a:r>
                      <a:r>
                        <a:rPr lang="en-US" baseline="0" dirty="0" err="1"/>
                        <a:t>uL</a:t>
                      </a:r>
                      <a:endParaRPr lang="en-US" baseline="30000" dirty="0"/>
                    </a:p>
                  </a:txBody>
                  <a:tcPr/>
                </a:tc>
                <a:tc>
                  <a:txBody>
                    <a:bodyPr/>
                    <a:lstStyle/>
                    <a:p>
                      <a:pPr algn="ctr"/>
                      <a:r>
                        <a:rPr lang="en-US" dirty="0"/>
                        <a:t>6.0</a:t>
                      </a:r>
                    </a:p>
                  </a:txBody>
                  <a:tcPr/>
                </a:tc>
                <a:tc>
                  <a:txBody>
                    <a:bodyPr/>
                    <a:lstStyle/>
                    <a:p>
                      <a:pPr algn="ctr"/>
                      <a:r>
                        <a:rPr lang="en-US" dirty="0"/>
                        <a:t>L</a:t>
                      </a:r>
                    </a:p>
                  </a:txBody>
                  <a:tcPr/>
                </a:tc>
                <a:tc>
                  <a:txBody>
                    <a:bodyPr/>
                    <a:lstStyle/>
                    <a:p>
                      <a:pPr algn="ctr"/>
                      <a:r>
                        <a:rPr lang="en-US" dirty="0"/>
                        <a:t>6.44-10.5</a:t>
                      </a:r>
                    </a:p>
                  </a:txBody>
                  <a:tcPr/>
                </a:tc>
                <a:extLst>
                  <a:ext uri="{0D108BD9-81ED-4DB2-BD59-A6C34878D82A}">
                    <a16:rowId xmlns:a16="http://schemas.microsoft.com/office/drawing/2014/main" val="3573396050"/>
                  </a:ext>
                </a:extLst>
              </a:tr>
              <a:tr h="370840">
                <a:tc>
                  <a:txBody>
                    <a:bodyPr/>
                    <a:lstStyle/>
                    <a:p>
                      <a:pPr algn="ctr"/>
                      <a:r>
                        <a:rPr lang="en-US" dirty="0"/>
                        <a:t>Hemoglobin</a:t>
                      </a:r>
                    </a:p>
                  </a:txBody>
                  <a:tcPr/>
                </a:tc>
                <a:tc>
                  <a:txBody>
                    <a:bodyPr/>
                    <a:lstStyle/>
                    <a:p>
                      <a:pPr algn="ctr"/>
                      <a:r>
                        <a:rPr lang="en-US" dirty="0"/>
                        <a:t>g/dL</a:t>
                      </a:r>
                    </a:p>
                  </a:txBody>
                  <a:tcPr/>
                </a:tc>
                <a:tc>
                  <a:txBody>
                    <a:bodyPr/>
                    <a:lstStyle/>
                    <a:p>
                      <a:pPr algn="ctr"/>
                      <a:r>
                        <a:rPr lang="en-US" dirty="0"/>
                        <a:t>8.2</a:t>
                      </a:r>
                    </a:p>
                  </a:txBody>
                  <a:tcPr/>
                </a:tc>
                <a:tc>
                  <a:txBody>
                    <a:bodyPr/>
                    <a:lstStyle/>
                    <a:p>
                      <a:pPr algn="ctr"/>
                      <a:r>
                        <a:rPr lang="en-US" dirty="0"/>
                        <a:t>L</a:t>
                      </a:r>
                    </a:p>
                  </a:txBody>
                  <a:tcPr/>
                </a:tc>
                <a:tc>
                  <a:txBody>
                    <a:bodyPr/>
                    <a:lstStyle/>
                    <a:p>
                      <a:pPr algn="ctr"/>
                      <a:r>
                        <a:rPr lang="en-US" dirty="0"/>
                        <a:t>9.8-16.0</a:t>
                      </a:r>
                    </a:p>
                  </a:txBody>
                  <a:tcPr/>
                </a:tc>
                <a:extLst>
                  <a:ext uri="{0D108BD9-81ED-4DB2-BD59-A6C34878D82A}">
                    <a16:rowId xmlns:a16="http://schemas.microsoft.com/office/drawing/2014/main" val="3933308783"/>
                  </a:ext>
                </a:extLst>
              </a:tr>
              <a:tr h="370840">
                <a:tc>
                  <a:txBody>
                    <a:bodyPr/>
                    <a:lstStyle/>
                    <a:p>
                      <a:pPr algn="ctr"/>
                      <a:r>
                        <a:rPr lang="en-US" dirty="0"/>
                        <a:t>MCV</a:t>
                      </a:r>
                    </a:p>
                  </a:txBody>
                  <a:tcPr/>
                </a:tc>
                <a:tc>
                  <a:txBody>
                    <a:bodyPr/>
                    <a:lstStyle/>
                    <a:p>
                      <a:pPr algn="ctr"/>
                      <a:r>
                        <a:rPr lang="en-US" dirty="0" err="1"/>
                        <a:t>fL</a:t>
                      </a:r>
                      <a:endParaRPr lang="en-US" dirty="0"/>
                    </a:p>
                  </a:txBody>
                  <a:tcPr/>
                </a:tc>
                <a:tc>
                  <a:txBody>
                    <a:bodyPr/>
                    <a:lstStyle/>
                    <a:p>
                      <a:pPr algn="ctr"/>
                      <a:r>
                        <a:rPr lang="en-US" dirty="0"/>
                        <a:t>41.2</a:t>
                      </a:r>
                    </a:p>
                  </a:txBody>
                  <a:tcPr/>
                </a:tc>
                <a:tc>
                  <a:txBody>
                    <a:bodyPr/>
                    <a:lstStyle/>
                    <a:p>
                      <a:pPr algn="ctr"/>
                      <a:endParaRPr lang="en-US" dirty="0"/>
                    </a:p>
                  </a:txBody>
                  <a:tcPr/>
                </a:tc>
                <a:tc>
                  <a:txBody>
                    <a:bodyPr/>
                    <a:lstStyle/>
                    <a:p>
                      <a:pPr algn="ctr"/>
                      <a:r>
                        <a:rPr lang="en-US" dirty="0"/>
                        <a:t>39.0-55.0</a:t>
                      </a:r>
                    </a:p>
                  </a:txBody>
                  <a:tcPr/>
                </a:tc>
                <a:extLst>
                  <a:ext uri="{0D108BD9-81ED-4DB2-BD59-A6C34878D82A}">
                    <a16:rowId xmlns:a16="http://schemas.microsoft.com/office/drawing/2014/main" val="2119421944"/>
                  </a:ext>
                </a:extLst>
              </a:tr>
              <a:tr h="370840">
                <a:tc>
                  <a:txBody>
                    <a:bodyPr/>
                    <a:lstStyle/>
                    <a:p>
                      <a:pPr algn="ctr"/>
                      <a:r>
                        <a:rPr lang="en-US" dirty="0"/>
                        <a:t>MCHC</a:t>
                      </a:r>
                    </a:p>
                  </a:txBody>
                  <a:tcPr/>
                </a:tc>
                <a:tc>
                  <a:txBody>
                    <a:bodyPr/>
                    <a:lstStyle/>
                    <a:p>
                      <a:pPr algn="ctr"/>
                      <a:r>
                        <a:rPr lang="en-US" dirty="0"/>
                        <a:t>g/dL</a:t>
                      </a:r>
                    </a:p>
                  </a:txBody>
                  <a:tcPr/>
                </a:tc>
                <a:tc>
                  <a:txBody>
                    <a:bodyPr/>
                    <a:lstStyle/>
                    <a:p>
                      <a:pPr algn="ctr"/>
                      <a:r>
                        <a:rPr lang="en-US" dirty="0"/>
                        <a:t>35.8</a:t>
                      </a:r>
                    </a:p>
                  </a:txBody>
                  <a:tcPr/>
                </a:tc>
                <a:tc>
                  <a:txBody>
                    <a:bodyPr/>
                    <a:lstStyle/>
                    <a:p>
                      <a:pPr algn="ctr"/>
                      <a:r>
                        <a:rPr lang="en-US" dirty="0"/>
                        <a:t>H</a:t>
                      </a:r>
                    </a:p>
                  </a:txBody>
                  <a:tcPr/>
                </a:tc>
                <a:tc>
                  <a:txBody>
                    <a:bodyPr/>
                    <a:lstStyle/>
                    <a:p>
                      <a:pPr algn="ctr"/>
                      <a:r>
                        <a:rPr lang="en-US" dirty="0"/>
                        <a:t>31.0-35.0</a:t>
                      </a:r>
                    </a:p>
                  </a:txBody>
                  <a:tcPr/>
                </a:tc>
                <a:extLst>
                  <a:ext uri="{0D108BD9-81ED-4DB2-BD59-A6C34878D82A}">
                    <a16:rowId xmlns:a16="http://schemas.microsoft.com/office/drawing/2014/main" val="4103783114"/>
                  </a:ext>
                </a:extLst>
              </a:tr>
              <a:tr h="370840">
                <a:tc>
                  <a:txBody>
                    <a:bodyPr/>
                    <a:lstStyle/>
                    <a:p>
                      <a:pPr algn="ctr"/>
                      <a:r>
                        <a:rPr lang="en-US" dirty="0"/>
                        <a:t>Reticulocytes</a:t>
                      </a:r>
                    </a:p>
                  </a:txBody>
                  <a:tcPr/>
                </a:tc>
                <a:tc>
                  <a:txBody>
                    <a:bodyPr/>
                    <a:lstStyle/>
                    <a:p>
                      <a:pPr algn="ctr"/>
                      <a:r>
                        <a:rPr lang="en-US" dirty="0"/>
                        <a:t>x 10</a:t>
                      </a:r>
                      <a:r>
                        <a:rPr lang="en-US" baseline="30000" dirty="0"/>
                        <a:t>3</a:t>
                      </a:r>
                      <a:r>
                        <a:rPr lang="en-US" baseline="0" dirty="0"/>
                        <a:t>/</a:t>
                      </a:r>
                      <a:r>
                        <a:rPr lang="en-US" baseline="0" dirty="0" err="1"/>
                        <a:t>uL</a:t>
                      </a:r>
                      <a:endParaRPr lang="en-US" baseline="30000" dirty="0"/>
                    </a:p>
                  </a:txBody>
                  <a:tcPr/>
                </a:tc>
                <a:tc>
                  <a:txBody>
                    <a:bodyPr/>
                    <a:lstStyle/>
                    <a:p>
                      <a:pPr algn="ctr"/>
                      <a:r>
                        <a:rPr lang="en-US" dirty="0"/>
                        <a:t>15.0</a:t>
                      </a:r>
                    </a:p>
                  </a:txBody>
                  <a:tcPr/>
                </a:tc>
                <a:tc>
                  <a:txBody>
                    <a:bodyPr/>
                    <a:lstStyle/>
                    <a:p>
                      <a:pPr algn="ctr"/>
                      <a:endParaRPr lang="en-US" dirty="0"/>
                    </a:p>
                  </a:txBody>
                  <a:tcPr/>
                </a:tc>
                <a:tc>
                  <a:txBody>
                    <a:bodyPr/>
                    <a:lstStyle/>
                    <a:p>
                      <a:pPr algn="ctr"/>
                      <a:r>
                        <a:rPr lang="en-US" dirty="0"/>
                        <a:t>&lt;60.0</a:t>
                      </a:r>
                    </a:p>
                  </a:txBody>
                  <a:tcPr/>
                </a:tc>
                <a:extLst>
                  <a:ext uri="{0D108BD9-81ED-4DB2-BD59-A6C34878D82A}">
                    <a16:rowId xmlns:a16="http://schemas.microsoft.com/office/drawing/2014/main" val="3646101126"/>
                  </a:ext>
                </a:extLst>
              </a:tr>
            </a:tbl>
          </a:graphicData>
        </a:graphic>
      </p:graphicFrame>
    </p:spTree>
    <p:extLst>
      <p:ext uri="{BB962C8B-B14F-4D97-AF65-F5344CB8AC3E}">
        <p14:creationId xmlns:p14="http://schemas.microsoft.com/office/powerpoint/2010/main" val="36823584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7268A-8DC9-4FE8-A948-5E5A2967C5FE}"/>
              </a:ext>
            </a:extLst>
          </p:cNvPr>
          <p:cNvSpPr>
            <a:spLocks noGrp="1"/>
          </p:cNvSpPr>
          <p:nvPr>
            <p:ph type="title"/>
          </p:nvPr>
        </p:nvSpPr>
        <p:spPr/>
        <p:txBody>
          <a:bodyPr/>
          <a:lstStyle/>
          <a:p>
            <a:r>
              <a:rPr lang="en-US" dirty="0"/>
              <a:t>Freckles CBC morphology (blood smear)</a:t>
            </a:r>
          </a:p>
        </p:txBody>
      </p:sp>
      <p:sp>
        <p:nvSpPr>
          <p:cNvPr id="3" name="Content Placeholder 2">
            <a:extLst>
              <a:ext uri="{FF2B5EF4-FFF2-40B4-BE49-F238E27FC236}">
                <a16:creationId xmlns:a16="http://schemas.microsoft.com/office/drawing/2014/main" id="{B888FBCB-9E27-4CD3-B64F-938F52E62514}"/>
              </a:ext>
            </a:extLst>
          </p:cNvPr>
          <p:cNvSpPr>
            <a:spLocks noGrp="1"/>
          </p:cNvSpPr>
          <p:nvPr>
            <p:ph idx="1"/>
          </p:nvPr>
        </p:nvSpPr>
        <p:spPr/>
        <p:txBody>
          <a:bodyPr/>
          <a:lstStyle/>
          <a:p>
            <a:r>
              <a:rPr lang="en-US" dirty="0"/>
              <a:t>WBC: 1+ toxic change</a:t>
            </a:r>
          </a:p>
          <a:p>
            <a:r>
              <a:rPr lang="en-US" dirty="0"/>
              <a:t>RBC: 1+ echinocytes, 2+ Heinz bodies</a:t>
            </a:r>
          </a:p>
          <a:p>
            <a:r>
              <a:rPr lang="en-US" dirty="0"/>
              <a:t>Platelets: clumped but appear adequate</a:t>
            </a:r>
          </a:p>
        </p:txBody>
      </p:sp>
    </p:spTree>
    <p:extLst>
      <p:ext uri="{BB962C8B-B14F-4D97-AF65-F5344CB8AC3E}">
        <p14:creationId xmlns:p14="http://schemas.microsoft.com/office/powerpoint/2010/main" val="24458025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Freckles Serum biochemical data (part 1/2)</a:t>
            </a:r>
          </a:p>
        </p:txBody>
      </p:sp>
      <p:graphicFrame>
        <p:nvGraphicFramePr>
          <p:cNvPr id="4" name="Content Placeholder 3">
            <a:extLst>
              <a:ext uri="{FF2B5EF4-FFF2-40B4-BE49-F238E27FC236}">
                <a16:creationId xmlns:a16="http://schemas.microsoft.com/office/drawing/2014/main" id="{35ACFBD0-38C5-4925-97A4-512050C53389}"/>
              </a:ext>
            </a:extLst>
          </p:cNvPr>
          <p:cNvGraphicFramePr>
            <a:graphicFrameLocks noGrp="1"/>
          </p:cNvGraphicFramePr>
          <p:nvPr>
            <p:ph idx="1"/>
          </p:nvPr>
        </p:nvGraphicFramePr>
        <p:xfrm>
          <a:off x="1179307" y="1690688"/>
          <a:ext cx="9833385" cy="4450080"/>
        </p:xfrm>
        <a:graphic>
          <a:graphicData uri="http://schemas.openxmlformats.org/drawingml/2006/table">
            <a:tbl>
              <a:tblPr firstRow="1" bandRow="1">
                <a:tableStyleId>{5C22544A-7EE6-4342-B048-85BDC9FD1C3A}</a:tableStyleId>
              </a:tblPr>
              <a:tblGrid>
                <a:gridCol w="1966677">
                  <a:extLst>
                    <a:ext uri="{9D8B030D-6E8A-4147-A177-3AD203B41FA5}">
                      <a16:colId xmlns:a16="http://schemas.microsoft.com/office/drawing/2014/main" val="2890971864"/>
                    </a:ext>
                  </a:extLst>
                </a:gridCol>
                <a:gridCol w="1966677">
                  <a:extLst>
                    <a:ext uri="{9D8B030D-6E8A-4147-A177-3AD203B41FA5}">
                      <a16:colId xmlns:a16="http://schemas.microsoft.com/office/drawing/2014/main" val="1270593963"/>
                    </a:ext>
                  </a:extLst>
                </a:gridCol>
                <a:gridCol w="1966677">
                  <a:extLst>
                    <a:ext uri="{9D8B030D-6E8A-4147-A177-3AD203B41FA5}">
                      <a16:colId xmlns:a16="http://schemas.microsoft.com/office/drawing/2014/main" val="2414772642"/>
                    </a:ext>
                  </a:extLst>
                </a:gridCol>
                <a:gridCol w="1966677">
                  <a:extLst>
                    <a:ext uri="{9D8B030D-6E8A-4147-A177-3AD203B41FA5}">
                      <a16:colId xmlns:a16="http://schemas.microsoft.com/office/drawing/2014/main" val="2978563892"/>
                    </a:ext>
                  </a:extLst>
                </a:gridCol>
                <a:gridCol w="1966677">
                  <a:extLst>
                    <a:ext uri="{9D8B030D-6E8A-4147-A177-3AD203B41FA5}">
                      <a16:colId xmlns:a16="http://schemas.microsoft.com/office/drawing/2014/main" val="3187576434"/>
                    </a:ext>
                  </a:extLst>
                </a:gridCol>
              </a:tblGrid>
              <a:tr h="370840">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70840">
                <a:tc>
                  <a:txBody>
                    <a:bodyPr/>
                    <a:lstStyle/>
                    <a:p>
                      <a:pPr algn="ctr"/>
                      <a:r>
                        <a:rPr lang="en-US" dirty="0"/>
                        <a:t>BUN</a:t>
                      </a:r>
                    </a:p>
                  </a:txBody>
                  <a:tcPr/>
                </a:tc>
                <a:tc>
                  <a:txBody>
                    <a:bodyPr/>
                    <a:lstStyle/>
                    <a:p>
                      <a:pPr algn="ctr"/>
                      <a:r>
                        <a:rPr lang="en-US" dirty="0"/>
                        <a:t>mg/dL</a:t>
                      </a:r>
                    </a:p>
                  </a:txBody>
                  <a:tcPr/>
                </a:tc>
                <a:tc>
                  <a:txBody>
                    <a:bodyPr/>
                    <a:lstStyle/>
                    <a:p>
                      <a:pPr algn="ctr"/>
                      <a:r>
                        <a:rPr lang="en-US" dirty="0"/>
                        <a:t>88</a:t>
                      </a:r>
                    </a:p>
                  </a:txBody>
                  <a:tcPr/>
                </a:tc>
                <a:tc>
                  <a:txBody>
                    <a:bodyPr/>
                    <a:lstStyle/>
                    <a:p>
                      <a:pPr algn="ctr"/>
                      <a:r>
                        <a:rPr lang="en-US" dirty="0"/>
                        <a:t>H</a:t>
                      </a:r>
                    </a:p>
                  </a:txBody>
                  <a:tcPr/>
                </a:tc>
                <a:tc>
                  <a:txBody>
                    <a:bodyPr/>
                    <a:lstStyle/>
                    <a:p>
                      <a:pPr algn="ctr"/>
                      <a:r>
                        <a:rPr lang="en-US" dirty="0"/>
                        <a:t>19-39</a:t>
                      </a:r>
                    </a:p>
                  </a:txBody>
                  <a:tcPr/>
                </a:tc>
                <a:extLst>
                  <a:ext uri="{0D108BD9-81ED-4DB2-BD59-A6C34878D82A}">
                    <a16:rowId xmlns:a16="http://schemas.microsoft.com/office/drawing/2014/main" val="1325057428"/>
                  </a:ext>
                </a:extLst>
              </a:tr>
              <a:tr h="370840">
                <a:tc>
                  <a:txBody>
                    <a:bodyPr/>
                    <a:lstStyle/>
                    <a:p>
                      <a:pPr algn="ctr"/>
                      <a:r>
                        <a:rPr lang="en-US" dirty="0"/>
                        <a:t>Creatinine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mg/dL</a:t>
                      </a:r>
                    </a:p>
                  </a:txBody>
                  <a:tcPr/>
                </a:tc>
                <a:tc>
                  <a:txBody>
                    <a:bodyPr/>
                    <a:lstStyle/>
                    <a:p>
                      <a:pPr algn="ctr"/>
                      <a:r>
                        <a:rPr lang="en-US" dirty="0"/>
                        <a:t>7.3</a:t>
                      </a:r>
                    </a:p>
                  </a:txBody>
                  <a:tcPr/>
                </a:tc>
                <a:tc>
                  <a:txBody>
                    <a:bodyPr/>
                    <a:lstStyle/>
                    <a:p>
                      <a:pPr algn="ctr"/>
                      <a:r>
                        <a:rPr lang="en-US" dirty="0"/>
                        <a:t>H</a:t>
                      </a:r>
                    </a:p>
                  </a:txBody>
                  <a:tcPr/>
                </a:tc>
                <a:tc>
                  <a:txBody>
                    <a:bodyPr/>
                    <a:lstStyle/>
                    <a:p>
                      <a:pPr algn="ctr"/>
                      <a:r>
                        <a:rPr lang="en-US" dirty="0"/>
                        <a:t>0.5-2.1</a:t>
                      </a:r>
                    </a:p>
                  </a:txBody>
                  <a:tcPr/>
                </a:tc>
                <a:extLst>
                  <a:ext uri="{0D108BD9-81ED-4DB2-BD59-A6C34878D82A}">
                    <a16:rowId xmlns:a16="http://schemas.microsoft.com/office/drawing/2014/main" val="1693412152"/>
                  </a:ext>
                </a:extLst>
              </a:tr>
              <a:tr h="370840">
                <a:tc>
                  <a:txBody>
                    <a:bodyPr/>
                    <a:lstStyle/>
                    <a:p>
                      <a:pPr algn="ctr"/>
                      <a:r>
                        <a:rPr lang="en-US" dirty="0"/>
                        <a:t>Calcium</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mg/dL</a:t>
                      </a:r>
                    </a:p>
                  </a:txBody>
                  <a:tcPr/>
                </a:tc>
                <a:tc>
                  <a:txBody>
                    <a:bodyPr/>
                    <a:lstStyle/>
                    <a:p>
                      <a:pPr algn="ctr"/>
                      <a:r>
                        <a:rPr lang="en-US" dirty="0"/>
                        <a:t>10.4</a:t>
                      </a:r>
                    </a:p>
                  </a:txBody>
                  <a:tcPr/>
                </a:tc>
                <a:tc>
                  <a:txBody>
                    <a:bodyPr/>
                    <a:lstStyle/>
                    <a:p>
                      <a:pPr algn="ctr"/>
                      <a:endParaRPr lang="en-US" dirty="0"/>
                    </a:p>
                  </a:txBody>
                  <a:tcPr/>
                </a:tc>
                <a:tc>
                  <a:txBody>
                    <a:bodyPr/>
                    <a:lstStyle/>
                    <a:p>
                      <a:pPr algn="ctr"/>
                      <a:r>
                        <a:rPr lang="en-US" dirty="0"/>
                        <a:t>8.3-10.9</a:t>
                      </a:r>
                    </a:p>
                  </a:txBody>
                  <a:tcPr/>
                </a:tc>
                <a:extLst>
                  <a:ext uri="{0D108BD9-81ED-4DB2-BD59-A6C34878D82A}">
                    <a16:rowId xmlns:a16="http://schemas.microsoft.com/office/drawing/2014/main" val="779473339"/>
                  </a:ext>
                </a:extLst>
              </a:tr>
              <a:tr h="370840">
                <a:tc>
                  <a:txBody>
                    <a:bodyPr/>
                    <a:lstStyle/>
                    <a:p>
                      <a:pPr algn="ctr"/>
                      <a:r>
                        <a:rPr lang="en-US" dirty="0"/>
                        <a:t>Phosphorus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mg/dL</a:t>
                      </a:r>
                    </a:p>
                  </a:txBody>
                  <a:tcPr/>
                </a:tc>
                <a:tc>
                  <a:txBody>
                    <a:bodyPr/>
                    <a:lstStyle/>
                    <a:p>
                      <a:pPr algn="ctr"/>
                      <a:r>
                        <a:rPr lang="en-US" dirty="0"/>
                        <a:t>15.5</a:t>
                      </a:r>
                    </a:p>
                  </a:txBody>
                  <a:tcPr/>
                </a:tc>
                <a:tc>
                  <a:txBody>
                    <a:bodyPr/>
                    <a:lstStyle/>
                    <a:p>
                      <a:pPr algn="ctr"/>
                      <a:r>
                        <a:rPr lang="en-US" dirty="0"/>
                        <a:t>H</a:t>
                      </a:r>
                    </a:p>
                  </a:txBody>
                  <a:tcPr/>
                </a:tc>
                <a:tc>
                  <a:txBody>
                    <a:bodyPr/>
                    <a:lstStyle/>
                    <a:p>
                      <a:pPr algn="ctr"/>
                      <a:r>
                        <a:rPr lang="en-US" dirty="0"/>
                        <a:t>3.3-7.8</a:t>
                      </a:r>
                    </a:p>
                  </a:txBody>
                  <a:tcPr/>
                </a:tc>
                <a:extLst>
                  <a:ext uri="{0D108BD9-81ED-4DB2-BD59-A6C34878D82A}">
                    <a16:rowId xmlns:a16="http://schemas.microsoft.com/office/drawing/2014/main" val="2950093737"/>
                  </a:ext>
                </a:extLst>
              </a:tr>
              <a:tr h="370840">
                <a:tc>
                  <a:txBody>
                    <a:bodyPr/>
                    <a:lstStyle/>
                    <a:p>
                      <a:pPr algn="ctr"/>
                      <a:r>
                        <a:rPr lang="en-US" dirty="0"/>
                        <a:t>Magnesium</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mg/dL</a:t>
                      </a:r>
                    </a:p>
                  </a:txBody>
                  <a:tcPr/>
                </a:tc>
                <a:tc>
                  <a:txBody>
                    <a:bodyPr/>
                    <a:lstStyle/>
                    <a:p>
                      <a:pPr algn="ctr"/>
                      <a:r>
                        <a:rPr lang="en-US" dirty="0"/>
                        <a:t>3.1</a:t>
                      </a:r>
                    </a:p>
                  </a:txBody>
                  <a:tcPr/>
                </a:tc>
                <a:tc>
                  <a:txBody>
                    <a:bodyPr/>
                    <a:lstStyle/>
                    <a:p>
                      <a:pPr algn="ctr"/>
                      <a:r>
                        <a:rPr lang="en-US" dirty="0"/>
                        <a:t>H</a:t>
                      </a:r>
                    </a:p>
                  </a:txBody>
                  <a:tcPr/>
                </a:tc>
                <a:tc>
                  <a:txBody>
                    <a:bodyPr/>
                    <a:lstStyle/>
                    <a:p>
                      <a:pPr algn="ctr"/>
                      <a:r>
                        <a:rPr lang="en-US" dirty="0"/>
                        <a:t>1.6-2.4</a:t>
                      </a:r>
                    </a:p>
                  </a:txBody>
                  <a:tcPr/>
                </a:tc>
                <a:extLst>
                  <a:ext uri="{0D108BD9-81ED-4DB2-BD59-A6C34878D82A}">
                    <a16:rowId xmlns:a16="http://schemas.microsoft.com/office/drawing/2014/main" val="2714963445"/>
                  </a:ext>
                </a:extLst>
              </a:tr>
              <a:tr h="370840">
                <a:tc>
                  <a:txBody>
                    <a:bodyPr/>
                    <a:lstStyle/>
                    <a:p>
                      <a:pPr algn="ctr"/>
                      <a:r>
                        <a:rPr lang="en-US" dirty="0"/>
                        <a:t>Total Protein</a:t>
                      </a:r>
                    </a:p>
                  </a:txBody>
                  <a:tcPr/>
                </a:tc>
                <a:tc>
                  <a:txBody>
                    <a:bodyPr/>
                    <a:lstStyle/>
                    <a:p>
                      <a:pPr algn="ctr"/>
                      <a:r>
                        <a:rPr lang="en-US" dirty="0"/>
                        <a:t>g/dL</a:t>
                      </a:r>
                    </a:p>
                  </a:txBody>
                  <a:tcPr/>
                </a:tc>
                <a:tc>
                  <a:txBody>
                    <a:bodyPr/>
                    <a:lstStyle/>
                    <a:p>
                      <a:pPr algn="ctr"/>
                      <a:r>
                        <a:rPr lang="en-US" dirty="0"/>
                        <a:t>8.0</a:t>
                      </a:r>
                    </a:p>
                  </a:txBody>
                  <a:tcPr/>
                </a:tc>
                <a:tc>
                  <a:txBody>
                    <a:bodyPr/>
                    <a:lstStyle/>
                    <a:p>
                      <a:pPr algn="ctr"/>
                      <a:endParaRPr lang="en-US" dirty="0"/>
                    </a:p>
                  </a:txBody>
                  <a:tcPr/>
                </a:tc>
                <a:tc>
                  <a:txBody>
                    <a:bodyPr/>
                    <a:lstStyle/>
                    <a:p>
                      <a:pPr algn="ctr"/>
                      <a:r>
                        <a:rPr lang="en-US" dirty="0"/>
                        <a:t>5.9-8.2</a:t>
                      </a:r>
                    </a:p>
                  </a:txBody>
                  <a:tcPr/>
                </a:tc>
                <a:extLst>
                  <a:ext uri="{0D108BD9-81ED-4DB2-BD59-A6C34878D82A}">
                    <a16:rowId xmlns:a16="http://schemas.microsoft.com/office/drawing/2014/main" val="1717388448"/>
                  </a:ext>
                </a:extLst>
              </a:tr>
              <a:tr h="370840">
                <a:tc>
                  <a:txBody>
                    <a:bodyPr/>
                    <a:lstStyle/>
                    <a:p>
                      <a:pPr algn="ctr"/>
                      <a:r>
                        <a:rPr lang="en-US" dirty="0"/>
                        <a:t>Albumin</a:t>
                      </a:r>
                    </a:p>
                  </a:txBody>
                  <a:tcPr/>
                </a:tc>
                <a:tc>
                  <a:txBody>
                    <a:bodyPr/>
                    <a:lstStyle/>
                    <a:p>
                      <a:pPr algn="ctr"/>
                      <a:r>
                        <a:rPr lang="en-US" dirty="0"/>
                        <a:t>g/dL</a:t>
                      </a:r>
                    </a:p>
                  </a:txBody>
                  <a:tcPr/>
                </a:tc>
                <a:tc>
                  <a:txBody>
                    <a:bodyPr/>
                    <a:lstStyle/>
                    <a:p>
                      <a:pPr algn="ctr"/>
                      <a:r>
                        <a:rPr lang="en-US" dirty="0"/>
                        <a:t>3.7</a:t>
                      </a:r>
                    </a:p>
                  </a:txBody>
                  <a:tcPr/>
                </a:tc>
                <a:tc>
                  <a:txBody>
                    <a:bodyPr/>
                    <a:lstStyle/>
                    <a:p>
                      <a:pPr algn="ctr"/>
                      <a:endParaRPr lang="en-US" dirty="0"/>
                    </a:p>
                  </a:txBody>
                  <a:tcPr/>
                </a:tc>
                <a:tc>
                  <a:txBody>
                    <a:bodyPr/>
                    <a:lstStyle/>
                    <a:p>
                      <a:pPr algn="ctr"/>
                      <a:r>
                        <a:rPr lang="en-US" dirty="0"/>
                        <a:t>2.4-4.1</a:t>
                      </a:r>
                    </a:p>
                  </a:txBody>
                  <a:tcPr/>
                </a:tc>
                <a:extLst>
                  <a:ext uri="{0D108BD9-81ED-4DB2-BD59-A6C34878D82A}">
                    <a16:rowId xmlns:a16="http://schemas.microsoft.com/office/drawing/2014/main" val="1046018486"/>
                  </a:ext>
                </a:extLst>
              </a:tr>
              <a:tr h="370840">
                <a:tc>
                  <a:txBody>
                    <a:bodyPr/>
                    <a:lstStyle/>
                    <a:p>
                      <a:pPr algn="ctr"/>
                      <a:r>
                        <a:rPr lang="en-US" dirty="0"/>
                        <a:t>Globulin</a:t>
                      </a:r>
                    </a:p>
                  </a:txBody>
                  <a:tcPr/>
                </a:tc>
                <a:tc>
                  <a:txBody>
                    <a:bodyPr/>
                    <a:lstStyle/>
                    <a:p>
                      <a:pPr algn="ctr"/>
                      <a:r>
                        <a:rPr lang="en-US" dirty="0"/>
                        <a:t>g/dL</a:t>
                      </a:r>
                    </a:p>
                  </a:txBody>
                  <a:tcPr/>
                </a:tc>
                <a:tc>
                  <a:txBody>
                    <a:bodyPr/>
                    <a:lstStyle/>
                    <a:p>
                      <a:pPr algn="ctr"/>
                      <a:r>
                        <a:rPr lang="en-US" dirty="0"/>
                        <a:t>4.3</a:t>
                      </a:r>
                    </a:p>
                  </a:txBody>
                  <a:tcPr/>
                </a:tc>
                <a:tc>
                  <a:txBody>
                    <a:bodyPr/>
                    <a:lstStyle/>
                    <a:p>
                      <a:pPr algn="ctr"/>
                      <a:endParaRPr lang="en-US" dirty="0"/>
                    </a:p>
                  </a:txBody>
                  <a:tcPr/>
                </a:tc>
                <a:tc>
                  <a:txBody>
                    <a:bodyPr/>
                    <a:lstStyle/>
                    <a:p>
                      <a:pPr algn="ctr"/>
                      <a:r>
                        <a:rPr lang="en-US" dirty="0"/>
                        <a:t>2.5-5.3</a:t>
                      </a:r>
                    </a:p>
                  </a:txBody>
                  <a:tcPr/>
                </a:tc>
                <a:extLst>
                  <a:ext uri="{0D108BD9-81ED-4DB2-BD59-A6C34878D82A}">
                    <a16:rowId xmlns:a16="http://schemas.microsoft.com/office/drawing/2014/main" val="4153741705"/>
                  </a:ext>
                </a:extLst>
              </a:tr>
              <a:tr h="370840">
                <a:tc>
                  <a:txBody>
                    <a:bodyPr/>
                    <a:lstStyle/>
                    <a:p>
                      <a:pPr algn="ctr"/>
                      <a:r>
                        <a:rPr lang="en-US" dirty="0"/>
                        <a:t>Sodium</a:t>
                      </a:r>
                    </a:p>
                  </a:txBody>
                  <a:tcPr/>
                </a:tc>
                <a:tc>
                  <a:txBody>
                    <a:bodyPr/>
                    <a:lstStyle/>
                    <a:p>
                      <a:pPr algn="ctr"/>
                      <a:r>
                        <a:rPr lang="en-US" dirty="0"/>
                        <a:t>mmol/L</a:t>
                      </a:r>
                    </a:p>
                  </a:txBody>
                  <a:tcPr/>
                </a:tc>
                <a:tc>
                  <a:txBody>
                    <a:bodyPr/>
                    <a:lstStyle/>
                    <a:p>
                      <a:pPr algn="ctr"/>
                      <a:r>
                        <a:rPr lang="en-US" dirty="0"/>
                        <a:t>140</a:t>
                      </a:r>
                    </a:p>
                  </a:txBody>
                  <a:tcPr/>
                </a:tc>
                <a:tc>
                  <a:txBody>
                    <a:bodyPr/>
                    <a:lstStyle/>
                    <a:p>
                      <a:pPr algn="ctr"/>
                      <a:r>
                        <a:rPr lang="en-US" dirty="0"/>
                        <a:t>L</a:t>
                      </a:r>
                    </a:p>
                  </a:txBody>
                  <a:tcPr/>
                </a:tc>
                <a:tc>
                  <a:txBody>
                    <a:bodyPr/>
                    <a:lstStyle/>
                    <a:p>
                      <a:pPr algn="ctr"/>
                      <a:r>
                        <a:rPr lang="en-US" dirty="0"/>
                        <a:t>147-158</a:t>
                      </a:r>
                    </a:p>
                  </a:txBody>
                  <a:tcPr/>
                </a:tc>
                <a:extLst>
                  <a:ext uri="{0D108BD9-81ED-4DB2-BD59-A6C34878D82A}">
                    <a16:rowId xmlns:a16="http://schemas.microsoft.com/office/drawing/2014/main" val="3933308783"/>
                  </a:ext>
                </a:extLst>
              </a:tr>
              <a:tr h="370840">
                <a:tc>
                  <a:txBody>
                    <a:bodyPr/>
                    <a:lstStyle/>
                    <a:p>
                      <a:pPr algn="ctr"/>
                      <a:r>
                        <a:rPr lang="en-US" dirty="0"/>
                        <a:t>Chloride</a:t>
                      </a:r>
                    </a:p>
                  </a:txBody>
                  <a:tcPr/>
                </a:tc>
                <a:tc>
                  <a:txBody>
                    <a:bodyPr/>
                    <a:lstStyle/>
                    <a:p>
                      <a:pPr algn="ctr"/>
                      <a:r>
                        <a:rPr lang="en-US" dirty="0"/>
                        <a:t>mmol/L</a:t>
                      </a:r>
                    </a:p>
                  </a:txBody>
                  <a:tcPr/>
                </a:tc>
                <a:tc>
                  <a:txBody>
                    <a:bodyPr/>
                    <a:lstStyle/>
                    <a:p>
                      <a:pPr algn="ctr"/>
                      <a:r>
                        <a:rPr lang="en-US" dirty="0"/>
                        <a:t>99</a:t>
                      </a:r>
                    </a:p>
                  </a:txBody>
                  <a:tcPr/>
                </a:tc>
                <a:tc>
                  <a:txBody>
                    <a:bodyPr/>
                    <a:lstStyle/>
                    <a:p>
                      <a:pPr algn="ctr"/>
                      <a:r>
                        <a:rPr lang="en-US" dirty="0"/>
                        <a:t>L</a:t>
                      </a:r>
                    </a:p>
                  </a:txBody>
                  <a:tcPr/>
                </a:tc>
                <a:tc>
                  <a:txBody>
                    <a:bodyPr/>
                    <a:lstStyle/>
                    <a:p>
                      <a:pPr algn="ctr"/>
                      <a:r>
                        <a:rPr lang="en-US" dirty="0"/>
                        <a:t>113-123</a:t>
                      </a:r>
                    </a:p>
                  </a:txBody>
                  <a:tcPr/>
                </a:tc>
                <a:extLst>
                  <a:ext uri="{0D108BD9-81ED-4DB2-BD59-A6C34878D82A}">
                    <a16:rowId xmlns:a16="http://schemas.microsoft.com/office/drawing/2014/main" val="2119421944"/>
                  </a:ext>
                </a:extLst>
              </a:tr>
              <a:tr h="370840">
                <a:tc>
                  <a:txBody>
                    <a:bodyPr/>
                    <a:lstStyle/>
                    <a:p>
                      <a:pPr algn="ctr"/>
                      <a:r>
                        <a:rPr lang="en-US" dirty="0"/>
                        <a:t>Potassium</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mmol/L</a:t>
                      </a:r>
                    </a:p>
                  </a:txBody>
                  <a:tcPr/>
                </a:tc>
                <a:tc>
                  <a:txBody>
                    <a:bodyPr/>
                    <a:lstStyle/>
                    <a:p>
                      <a:pPr algn="ctr"/>
                      <a:r>
                        <a:rPr lang="en-US" dirty="0"/>
                        <a:t>5.4</a:t>
                      </a:r>
                    </a:p>
                  </a:txBody>
                  <a:tcPr/>
                </a:tc>
                <a:tc>
                  <a:txBody>
                    <a:bodyPr/>
                    <a:lstStyle/>
                    <a:p>
                      <a:pPr algn="ctr"/>
                      <a:r>
                        <a:rPr lang="en-US" dirty="0"/>
                        <a:t>H</a:t>
                      </a:r>
                    </a:p>
                  </a:txBody>
                  <a:tcPr/>
                </a:tc>
                <a:tc>
                  <a:txBody>
                    <a:bodyPr/>
                    <a:lstStyle/>
                    <a:p>
                      <a:pPr algn="ctr"/>
                      <a:r>
                        <a:rPr lang="en-US" dirty="0"/>
                        <a:t>3.9-5.3</a:t>
                      </a:r>
                    </a:p>
                  </a:txBody>
                  <a:tcPr/>
                </a:tc>
                <a:extLst>
                  <a:ext uri="{0D108BD9-81ED-4DB2-BD59-A6C34878D82A}">
                    <a16:rowId xmlns:a16="http://schemas.microsoft.com/office/drawing/2014/main" val="4103783114"/>
                  </a:ext>
                </a:extLst>
              </a:tr>
            </a:tbl>
          </a:graphicData>
        </a:graphic>
      </p:graphicFrame>
    </p:spTree>
    <p:extLst>
      <p:ext uri="{BB962C8B-B14F-4D97-AF65-F5344CB8AC3E}">
        <p14:creationId xmlns:p14="http://schemas.microsoft.com/office/powerpoint/2010/main" val="105315392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Freckles Serum biochemical data (part 2/2)</a:t>
            </a:r>
          </a:p>
        </p:txBody>
      </p:sp>
      <p:graphicFrame>
        <p:nvGraphicFramePr>
          <p:cNvPr id="4" name="Content Placeholder 3">
            <a:extLst>
              <a:ext uri="{FF2B5EF4-FFF2-40B4-BE49-F238E27FC236}">
                <a16:creationId xmlns:a16="http://schemas.microsoft.com/office/drawing/2014/main" id="{35ACFBD0-38C5-4925-97A4-512050C53389}"/>
              </a:ext>
            </a:extLst>
          </p:cNvPr>
          <p:cNvGraphicFramePr>
            <a:graphicFrameLocks noGrp="1"/>
          </p:cNvGraphicFramePr>
          <p:nvPr>
            <p:ph idx="1"/>
          </p:nvPr>
        </p:nvGraphicFramePr>
        <p:xfrm>
          <a:off x="1179307" y="1690688"/>
          <a:ext cx="9833385" cy="4079240"/>
        </p:xfrm>
        <a:graphic>
          <a:graphicData uri="http://schemas.openxmlformats.org/drawingml/2006/table">
            <a:tbl>
              <a:tblPr firstRow="1" bandRow="1">
                <a:tableStyleId>{5C22544A-7EE6-4342-B048-85BDC9FD1C3A}</a:tableStyleId>
              </a:tblPr>
              <a:tblGrid>
                <a:gridCol w="1966677">
                  <a:extLst>
                    <a:ext uri="{9D8B030D-6E8A-4147-A177-3AD203B41FA5}">
                      <a16:colId xmlns:a16="http://schemas.microsoft.com/office/drawing/2014/main" val="2890971864"/>
                    </a:ext>
                  </a:extLst>
                </a:gridCol>
                <a:gridCol w="1966677">
                  <a:extLst>
                    <a:ext uri="{9D8B030D-6E8A-4147-A177-3AD203B41FA5}">
                      <a16:colId xmlns:a16="http://schemas.microsoft.com/office/drawing/2014/main" val="1270593963"/>
                    </a:ext>
                  </a:extLst>
                </a:gridCol>
                <a:gridCol w="1966677">
                  <a:extLst>
                    <a:ext uri="{9D8B030D-6E8A-4147-A177-3AD203B41FA5}">
                      <a16:colId xmlns:a16="http://schemas.microsoft.com/office/drawing/2014/main" val="2414772642"/>
                    </a:ext>
                  </a:extLst>
                </a:gridCol>
                <a:gridCol w="1966677">
                  <a:extLst>
                    <a:ext uri="{9D8B030D-6E8A-4147-A177-3AD203B41FA5}">
                      <a16:colId xmlns:a16="http://schemas.microsoft.com/office/drawing/2014/main" val="2978563892"/>
                    </a:ext>
                  </a:extLst>
                </a:gridCol>
                <a:gridCol w="1966677">
                  <a:extLst>
                    <a:ext uri="{9D8B030D-6E8A-4147-A177-3AD203B41FA5}">
                      <a16:colId xmlns:a16="http://schemas.microsoft.com/office/drawing/2014/main" val="3187576434"/>
                    </a:ext>
                  </a:extLst>
                </a:gridCol>
              </a:tblGrid>
              <a:tr h="370840">
                <a:tc>
                  <a:txBody>
                    <a:bodyPr/>
                    <a:lstStyle/>
                    <a:p>
                      <a:pPr algn="ctr"/>
                      <a:r>
                        <a:rPr lang="en-US" dirty="0"/>
                        <a:t>Test</a:t>
                      </a:r>
                    </a:p>
                  </a:txBody>
                  <a:tcPr/>
                </a:tc>
                <a:tc>
                  <a:txBody>
                    <a:bodyPr/>
                    <a:lstStyle/>
                    <a:p>
                      <a:pPr algn="ctr"/>
                      <a:r>
                        <a:rPr lang="en-US" dirty="0"/>
                        <a:t>Units</a:t>
                      </a:r>
                    </a:p>
                  </a:txBody>
                  <a:tcPr/>
                </a:tc>
                <a:tc>
                  <a:txBody>
                    <a:bodyPr/>
                    <a:lstStyle/>
                    <a:p>
                      <a:pPr algn="ctr"/>
                      <a:r>
                        <a:rPr lang="en-US" dirty="0"/>
                        <a:t>Patient</a:t>
                      </a:r>
                    </a:p>
                  </a:txBody>
                  <a:tcPr/>
                </a:tc>
                <a:tc>
                  <a:txBody>
                    <a:bodyPr/>
                    <a:lstStyle/>
                    <a:p>
                      <a:pPr algn="ctr"/>
                      <a:r>
                        <a:rPr lang="en-US" dirty="0"/>
                        <a:t>Flag</a:t>
                      </a:r>
                    </a:p>
                  </a:txBody>
                  <a:tcPr/>
                </a:tc>
                <a:tc>
                  <a:txBody>
                    <a:bodyPr/>
                    <a:lstStyle/>
                    <a:p>
                      <a:pPr algn="ctr"/>
                      <a:r>
                        <a:rPr lang="en-US" dirty="0"/>
                        <a:t>Reference Interval</a:t>
                      </a:r>
                    </a:p>
                  </a:txBody>
                  <a:tcPr/>
                </a:tc>
                <a:extLst>
                  <a:ext uri="{0D108BD9-81ED-4DB2-BD59-A6C34878D82A}">
                    <a16:rowId xmlns:a16="http://schemas.microsoft.com/office/drawing/2014/main" val="3810973111"/>
                  </a:ext>
                </a:extLst>
              </a:tr>
              <a:tr h="370840">
                <a:tc>
                  <a:txBody>
                    <a:bodyPr/>
                    <a:lstStyle/>
                    <a:p>
                      <a:pPr algn="ctr"/>
                      <a:r>
                        <a:rPr lang="en-US" dirty="0"/>
                        <a:t>Bicarbonate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mmol/L</a:t>
                      </a:r>
                    </a:p>
                  </a:txBody>
                  <a:tcPr/>
                </a:tc>
                <a:tc>
                  <a:txBody>
                    <a:bodyPr/>
                    <a:lstStyle/>
                    <a:p>
                      <a:pPr algn="ctr"/>
                      <a:r>
                        <a:rPr lang="en-US" dirty="0"/>
                        <a:t>11</a:t>
                      </a:r>
                    </a:p>
                  </a:txBody>
                  <a:tcPr/>
                </a:tc>
                <a:tc>
                  <a:txBody>
                    <a:bodyPr/>
                    <a:lstStyle/>
                    <a:p>
                      <a:pPr algn="ctr"/>
                      <a:r>
                        <a:rPr lang="en-US" dirty="0"/>
                        <a:t>L</a:t>
                      </a:r>
                    </a:p>
                  </a:txBody>
                  <a:tcPr/>
                </a:tc>
                <a:tc>
                  <a:txBody>
                    <a:bodyPr/>
                    <a:lstStyle/>
                    <a:p>
                      <a:pPr algn="ctr"/>
                      <a:r>
                        <a:rPr lang="en-US" dirty="0"/>
                        <a:t>13-22</a:t>
                      </a:r>
                    </a:p>
                  </a:txBody>
                  <a:tcPr/>
                </a:tc>
                <a:extLst>
                  <a:ext uri="{0D108BD9-81ED-4DB2-BD59-A6C34878D82A}">
                    <a16:rowId xmlns:a16="http://schemas.microsoft.com/office/drawing/2014/main" val="1325057428"/>
                  </a:ext>
                </a:extLst>
              </a:tr>
              <a:tr h="370840">
                <a:tc>
                  <a:txBody>
                    <a:bodyPr/>
                    <a:lstStyle/>
                    <a:p>
                      <a:pPr algn="ctr"/>
                      <a:r>
                        <a:rPr lang="en-US" dirty="0"/>
                        <a:t>Anion Gap</a:t>
                      </a:r>
                    </a:p>
                  </a:txBody>
                  <a:tcPr/>
                </a:tc>
                <a:tc>
                  <a:txBody>
                    <a:bodyPr/>
                    <a:lstStyle/>
                    <a:p>
                      <a:pPr algn="ctr"/>
                      <a:endParaRPr lang="en-US" dirty="0"/>
                    </a:p>
                  </a:txBody>
                  <a:tcPr/>
                </a:tc>
                <a:tc>
                  <a:txBody>
                    <a:bodyPr/>
                    <a:lstStyle/>
                    <a:p>
                      <a:pPr algn="ctr"/>
                      <a:r>
                        <a:rPr lang="en-US" dirty="0"/>
                        <a:t>35</a:t>
                      </a:r>
                    </a:p>
                  </a:txBody>
                  <a:tcPr/>
                </a:tc>
                <a:tc>
                  <a:txBody>
                    <a:bodyPr/>
                    <a:lstStyle/>
                    <a:p>
                      <a:pPr algn="ctr"/>
                      <a:r>
                        <a:rPr lang="en-US" dirty="0"/>
                        <a:t>H</a:t>
                      </a:r>
                    </a:p>
                  </a:txBody>
                  <a:tcPr/>
                </a:tc>
                <a:tc>
                  <a:txBody>
                    <a:bodyPr/>
                    <a:lstStyle/>
                    <a:p>
                      <a:pPr algn="ctr"/>
                      <a:r>
                        <a:rPr lang="en-US" dirty="0"/>
                        <a:t>19.0-30.0</a:t>
                      </a:r>
                    </a:p>
                  </a:txBody>
                  <a:tcPr/>
                </a:tc>
                <a:extLst>
                  <a:ext uri="{0D108BD9-81ED-4DB2-BD59-A6C34878D82A}">
                    <a16:rowId xmlns:a16="http://schemas.microsoft.com/office/drawing/2014/main" val="1693412152"/>
                  </a:ext>
                </a:extLst>
              </a:tr>
              <a:tr h="370840">
                <a:tc>
                  <a:txBody>
                    <a:bodyPr/>
                    <a:lstStyle/>
                    <a:p>
                      <a:pPr algn="ctr"/>
                      <a:r>
                        <a:rPr lang="en-US" dirty="0"/>
                        <a:t>Total Bilirubin</a:t>
                      </a:r>
                    </a:p>
                  </a:txBody>
                  <a:tcPr/>
                </a:tc>
                <a:tc>
                  <a:txBody>
                    <a:bodyPr/>
                    <a:lstStyle/>
                    <a:p>
                      <a:pPr algn="ctr"/>
                      <a:r>
                        <a:rPr lang="en-US" dirty="0"/>
                        <a:t>mg/dL</a:t>
                      </a:r>
                    </a:p>
                  </a:txBody>
                  <a:tcPr/>
                </a:tc>
                <a:tc>
                  <a:txBody>
                    <a:bodyPr/>
                    <a:lstStyle/>
                    <a:p>
                      <a:pPr algn="ctr"/>
                      <a:r>
                        <a:rPr lang="en-US" dirty="0"/>
                        <a:t>12.6</a:t>
                      </a:r>
                    </a:p>
                  </a:txBody>
                  <a:tcPr/>
                </a:tc>
                <a:tc>
                  <a:txBody>
                    <a:bodyPr/>
                    <a:lstStyle/>
                    <a:p>
                      <a:pPr algn="ctr"/>
                      <a:r>
                        <a:rPr lang="en-US" dirty="0"/>
                        <a:t>H</a:t>
                      </a:r>
                    </a:p>
                  </a:txBody>
                  <a:tcPr/>
                </a:tc>
                <a:tc>
                  <a:txBody>
                    <a:bodyPr/>
                    <a:lstStyle/>
                    <a:p>
                      <a:pPr algn="ctr"/>
                      <a:r>
                        <a:rPr lang="en-US" dirty="0"/>
                        <a:t>0.0-0.3</a:t>
                      </a:r>
                    </a:p>
                  </a:txBody>
                  <a:tcPr/>
                </a:tc>
                <a:extLst>
                  <a:ext uri="{0D108BD9-81ED-4DB2-BD59-A6C34878D82A}">
                    <a16:rowId xmlns:a16="http://schemas.microsoft.com/office/drawing/2014/main" val="779473339"/>
                  </a:ext>
                </a:extLst>
              </a:tr>
              <a:tr h="370840">
                <a:tc>
                  <a:txBody>
                    <a:bodyPr/>
                    <a:lstStyle/>
                    <a:p>
                      <a:pPr algn="ctr"/>
                      <a:r>
                        <a:rPr lang="en-US" dirty="0"/>
                        <a:t>ALP</a:t>
                      </a:r>
                    </a:p>
                  </a:txBody>
                  <a:tcPr/>
                </a:tc>
                <a:tc>
                  <a:txBody>
                    <a:bodyPr/>
                    <a:lstStyle/>
                    <a:p>
                      <a:pPr algn="ctr"/>
                      <a:r>
                        <a:rPr lang="en-US" dirty="0"/>
                        <a:t>IU/L</a:t>
                      </a:r>
                    </a:p>
                  </a:txBody>
                  <a:tcPr/>
                </a:tc>
                <a:tc>
                  <a:txBody>
                    <a:bodyPr/>
                    <a:lstStyle/>
                    <a:p>
                      <a:pPr algn="ctr"/>
                      <a:r>
                        <a:rPr lang="en-US" dirty="0"/>
                        <a:t>131</a:t>
                      </a:r>
                    </a:p>
                  </a:txBody>
                  <a:tcPr/>
                </a:tc>
                <a:tc>
                  <a:txBody>
                    <a:bodyPr/>
                    <a:lstStyle/>
                    <a:p>
                      <a:pPr algn="ctr"/>
                      <a:r>
                        <a:rPr lang="en-US" dirty="0"/>
                        <a:t>H</a:t>
                      </a:r>
                    </a:p>
                  </a:txBody>
                  <a:tcPr/>
                </a:tc>
                <a:tc>
                  <a:txBody>
                    <a:bodyPr/>
                    <a:lstStyle/>
                    <a:p>
                      <a:pPr algn="ctr"/>
                      <a:r>
                        <a:rPr lang="en-US" dirty="0"/>
                        <a:t>2-88</a:t>
                      </a:r>
                    </a:p>
                  </a:txBody>
                  <a:tcPr/>
                </a:tc>
                <a:extLst>
                  <a:ext uri="{0D108BD9-81ED-4DB2-BD59-A6C34878D82A}">
                    <a16:rowId xmlns:a16="http://schemas.microsoft.com/office/drawing/2014/main" val="2950093737"/>
                  </a:ext>
                </a:extLst>
              </a:tr>
              <a:tr h="370840">
                <a:tc>
                  <a:txBody>
                    <a:bodyPr/>
                    <a:lstStyle/>
                    <a:p>
                      <a:pPr algn="ctr"/>
                      <a:r>
                        <a:rPr lang="en-US" dirty="0"/>
                        <a:t>GGT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IU/L</a:t>
                      </a:r>
                    </a:p>
                  </a:txBody>
                  <a:tcPr/>
                </a:tc>
                <a:tc>
                  <a:txBody>
                    <a:bodyPr/>
                    <a:lstStyle/>
                    <a:p>
                      <a:pPr algn="ctr"/>
                      <a:r>
                        <a:rPr lang="en-US" dirty="0"/>
                        <a:t>3</a:t>
                      </a:r>
                    </a:p>
                  </a:txBody>
                  <a:tcPr/>
                </a:tc>
                <a:tc>
                  <a:txBody>
                    <a:bodyPr/>
                    <a:lstStyle/>
                    <a:p>
                      <a:pPr algn="ctr"/>
                      <a:endParaRPr lang="en-US" dirty="0"/>
                    </a:p>
                  </a:txBody>
                  <a:tcPr/>
                </a:tc>
                <a:tc>
                  <a:txBody>
                    <a:bodyPr/>
                    <a:lstStyle/>
                    <a:p>
                      <a:pPr algn="ctr"/>
                      <a:r>
                        <a:rPr lang="en-US" dirty="0"/>
                        <a:t>0-3</a:t>
                      </a:r>
                    </a:p>
                  </a:txBody>
                  <a:tcPr/>
                </a:tc>
                <a:extLst>
                  <a:ext uri="{0D108BD9-81ED-4DB2-BD59-A6C34878D82A}">
                    <a16:rowId xmlns:a16="http://schemas.microsoft.com/office/drawing/2014/main" val="2714963445"/>
                  </a:ext>
                </a:extLst>
              </a:tr>
              <a:tr h="370840">
                <a:tc>
                  <a:txBody>
                    <a:bodyPr/>
                    <a:lstStyle/>
                    <a:p>
                      <a:pPr algn="ctr"/>
                      <a:r>
                        <a:rPr lang="en-US" dirty="0"/>
                        <a:t>ALT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IU/L</a:t>
                      </a:r>
                    </a:p>
                  </a:txBody>
                  <a:tcPr/>
                </a:tc>
                <a:tc>
                  <a:txBody>
                    <a:bodyPr/>
                    <a:lstStyle/>
                    <a:p>
                      <a:pPr algn="ctr"/>
                      <a:r>
                        <a:rPr lang="en-US" dirty="0"/>
                        <a:t>130</a:t>
                      </a:r>
                    </a:p>
                  </a:txBody>
                  <a:tcPr/>
                </a:tc>
                <a:tc>
                  <a:txBody>
                    <a:bodyPr/>
                    <a:lstStyle/>
                    <a:p>
                      <a:pPr algn="ctr"/>
                      <a:r>
                        <a:rPr lang="en-US" dirty="0"/>
                        <a:t>H</a:t>
                      </a:r>
                    </a:p>
                  </a:txBody>
                  <a:tcPr/>
                </a:tc>
                <a:tc>
                  <a:txBody>
                    <a:bodyPr/>
                    <a:lstStyle/>
                    <a:p>
                      <a:pPr algn="ctr"/>
                      <a:r>
                        <a:rPr lang="en-US" dirty="0"/>
                        <a:t>16-127</a:t>
                      </a:r>
                    </a:p>
                  </a:txBody>
                  <a:tcPr/>
                </a:tc>
                <a:extLst>
                  <a:ext uri="{0D108BD9-81ED-4DB2-BD59-A6C34878D82A}">
                    <a16:rowId xmlns:a16="http://schemas.microsoft.com/office/drawing/2014/main" val="1717388448"/>
                  </a:ext>
                </a:extLst>
              </a:tr>
              <a:tr h="370840">
                <a:tc>
                  <a:txBody>
                    <a:bodyPr/>
                    <a:lstStyle/>
                    <a:p>
                      <a:pPr algn="ctr"/>
                      <a:r>
                        <a:rPr lang="en-US" dirty="0"/>
                        <a:t>AST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IU/L</a:t>
                      </a:r>
                    </a:p>
                  </a:txBody>
                  <a:tcPr/>
                </a:tc>
                <a:tc>
                  <a:txBody>
                    <a:bodyPr/>
                    <a:lstStyle/>
                    <a:p>
                      <a:pPr algn="ctr"/>
                      <a:r>
                        <a:rPr lang="en-US" dirty="0"/>
                        <a:t>162</a:t>
                      </a:r>
                    </a:p>
                  </a:txBody>
                  <a:tcPr/>
                </a:tc>
                <a:tc>
                  <a:txBody>
                    <a:bodyPr/>
                    <a:lstStyle/>
                    <a:p>
                      <a:pPr algn="ctr"/>
                      <a:r>
                        <a:rPr lang="en-US" dirty="0"/>
                        <a:t>H</a:t>
                      </a:r>
                    </a:p>
                  </a:txBody>
                  <a:tcPr/>
                </a:tc>
                <a:tc>
                  <a:txBody>
                    <a:bodyPr/>
                    <a:lstStyle/>
                    <a:p>
                      <a:pPr algn="ctr"/>
                      <a:r>
                        <a:rPr lang="en-US" dirty="0"/>
                        <a:t>14-42</a:t>
                      </a:r>
                    </a:p>
                  </a:txBody>
                  <a:tcPr/>
                </a:tc>
                <a:extLst>
                  <a:ext uri="{0D108BD9-81ED-4DB2-BD59-A6C34878D82A}">
                    <a16:rowId xmlns:a16="http://schemas.microsoft.com/office/drawing/2014/main" val="1046018486"/>
                  </a:ext>
                </a:extLst>
              </a:tr>
              <a:tr h="370840">
                <a:tc>
                  <a:txBody>
                    <a:bodyPr/>
                    <a:lstStyle/>
                    <a:p>
                      <a:pPr algn="ctr"/>
                      <a:r>
                        <a:rPr lang="en-US" dirty="0"/>
                        <a:t>Glucose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IU/L</a:t>
                      </a:r>
                    </a:p>
                  </a:txBody>
                  <a:tcPr/>
                </a:tc>
                <a:tc>
                  <a:txBody>
                    <a:bodyPr/>
                    <a:lstStyle/>
                    <a:p>
                      <a:pPr algn="ctr"/>
                      <a:r>
                        <a:rPr lang="en-US" dirty="0"/>
                        <a:t>700</a:t>
                      </a:r>
                    </a:p>
                  </a:txBody>
                  <a:tcPr/>
                </a:tc>
                <a:tc>
                  <a:txBody>
                    <a:bodyPr/>
                    <a:lstStyle/>
                    <a:p>
                      <a:pPr algn="ctr"/>
                      <a:r>
                        <a:rPr lang="en-US" dirty="0"/>
                        <a:t>H</a:t>
                      </a:r>
                    </a:p>
                  </a:txBody>
                  <a:tcPr/>
                </a:tc>
                <a:tc>
                  <a:txBody>
                    <a:bodyPr/>
                    <a:lstStyle/>
                    <a:p>
                      <a:pPr algn="ctr"/>
                      <a:r>
                        <a:rPr lang="en-US" dirty="0"/>
                        <a:t>74-143</a:t>
                      </a:r>
                    </a:p>
                  </a:txBody>
                  <a:tcPr/>
                </a:tc>
                <a:extLst>
                  <a:ext uri="{0D108BD9-81ED-4DB2-BD59-A6C34878D82A}">
                    <a16:rowId xmlns:a16="http://schemas.microsoft.com/office/drawing/2014/main" val="4153741705"/>
                  </a:ext>
                </a:extLst>
              </a:tr>
              <a:tr h="370840">
                <a:tc>
                  <a:txBody>
                    <a:bodyPr/>
                    <a:lstStyle/>
                    <a:p>
                      <a:pPr algn="ctr"/>
                      <a:r>
                        <a:rPr lang="en-US" dirty="0"/>
                        <a:t>Cholesterol</a:t>
                      </a:r>
                    </a:p>
                  </a:txBody>
                  <a:tcPr/>
                </a:tc>
                <a:tc>
                  <a:txBody>
                    <a:bodyPr/>
                    <a:lstStyle/>
                    <a:p>
                      <a:pPr algn="ctr"/>
                      <a:r>
                        <a:rPr lang="en-US" dirty="0"/>
                        <a:t>mg/dL</a:t>
                      </a:r>
                    </a:p>
                  </a:txBody>
                  <a:tcPr/>
                </a:tc>
                <a:tc>
                  <a:txBody>
                    <a:bodyPr/>
                    <a:lstStyle/>
                    <a:p>
                      <a:pPr algn="ctr"/>
                      <a:r>
                        <a:rPr lang="en-US" dirty="0"/>
                        <a:t>275</a:t>
                      </a:r>
                    </a:p>
                  </a:txBody>
                  <a:tcPr/>
                </a:tc>
                <a:tc>
                  <a:txBody>
                    <a:bodyPr/>
                    <a:lstStyle/>
                    <a:p>
                      <a:pPr algn="ctr"/>
                      <a:r>
                        <a:rPr lang="en-US" dirty="0"/>
                        <a:t>H</a:t>
                      </a:r>
                    </a:p>
                  </a:txBody>
                  <a:tcPr/>
                </a:tc>
                <a:tc>
                  <a:txBody>
                    <a:bodyPr/>
                    <a:lstStyle/>
                    <a:p>
                      <a:pPr algn="ctr"/>
                      <a:r>
                        <a:rPr lang="en-US" dirty="0"/>
                        <a:t>56-226</a:t>
                      </a:r>
                    </a:p>
                  </a:txBody>
                  <a:tcPr/>
                </a:tc>
                <a:extLst>
                  <a:ext uri="{0D108BD9-81ED-4DB2-BD59-A6C34878D82A}">
                    <a16:rowId xmlns:a16="http://schemas.microsoft.com/office/drawing/2014/main" val="3933308783"/>
                  </a:ext>
                </a:extLst>
              </a:tr>
              <a:tr h="370840">
                <a:tc>
                  <a:txBody>
                    <a:bodyPr/>
                    <a:lstStyle/>
                    <a:p>
                      <a:pPr algn="ctr"/>
                      <a:r>
                        <a:rPr lang="en-US" dirty="0"/>
                        <a:t>Amylase</a:t>
                      </a:r>
                    </a:p>
                  </a:txBody>
                  <a:tcPr/>
                </a:tc>
                <a:tc>
                  <a:txBody>
                    <a:bodyPr/>
                    <a:lstStyle/>
                    <a:p>
                      <a:pPr algn="ctr"/>
                      <a:r>
                        <a:rPr lang="en-US" dirty="0"/>
                        <a:t>IU/L</a:t>
                      </a:r>
                    </a:p>
                  </a:txBody>
                  <a:tcPr/>
                </a:tc>
                <a:tc>
                  <a:txBody>
                    <a:bodyPr/>
                    <a:lstStyle/>
                    <a:p>
                      <a:pPr algn="ctr"/>
                      <a:r>
                        <a:rPr lang="en-US" dirty="0"/>
                        <a:t>1153</a:t>
                      </a:r>
                    </a:p>
                  </a:txBody>
                  <a:tcPr/>
                </a:tc>
                <a:tc>
                  <a:txBody>
                    <a:bodyPr/>
                    <a:lstStyle/>
                    <a:p>
                      <a:pPr algn="ctr"/>
                      <a:endParaRPr lang="en-US" dirty="0"/>
                    </a:p>
                  </a:txBody>
                  <a:tcPr/>
                </a:tc>
                <a:tc>
                  <a:txBody>
                    <a:bodyPr/>
                    <a:lstStyle/>
                    <a:p>
                      <a:pPr algn="ctr"/>
                      <a:r>
                        <a:rPr lang="en-US" dirty="0"/>
                        <a:t>555-1600</a:t>
                      </a:r>
                    </a:p>
                  </a:txBody>
                  <a:tcPr/>
                </a:tc>
                <a:extLst>
                  <a:ext uri="{0D108BD9-81ED-4DB2-BD59-A6C34878D82A}">
                    <a16:rowId xmlns:a16="http://schemas.microsoft.com/office/drawing/2014/main" val="2119421944"/>
                  </a:ext>
                </a:extLst>
              </a:tr>
            </a:tbl>
          </a:graphicData>
        </a:graphic>
      </p:graphicFrame>
    </p:spTree>
    <p:extLst>
      <p:ext uri="{BB962C8B-B14F-4D97-AF65-F5344CB8AC3E}">
        <p14:creationId xmlns:p14="http://schemas.microsoft.com/office/powerpoint/2010/main" val="171845288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Freckles Urinalysis data </a:t>
            </a:r>
          </a:p>
        </p:txBody>
      </p:sp>
      <p:graphicFrame>
        <p:nvGraphicFramePr>
          <p:cNvPr id="4" name="Content Placeholder 3">
            <a:extLst>
              <a:ext uri="{FF2B5EF4-FFF2-40B4-BE49-F238E27FC236}">
                <a16:creationId xmlns:a16="http://schemas.microsoft.com/office/drawing/2014/main" id="{35ACFBD0-38C5-4925-97A4-512050C53389}"/>
              </a:ext>
            </a:extLst>
          </p:cNvPr>
          <p:cNvGraphicFramePr>
            <a:graphicFrameLocks noGrp="1"/>
          </p:cNvGraphicFramePr>
          <p:nvPr>
            <p:ph idx="1"/>
          </p:nvPr>
        </p:nvGraphicFramePr>
        <p:xfrm>
          <a:off x="4129323" y="1690688"/>
          <a:ext cx="3933354" cy="2595880"/>
        </p:xfrm>
        <a:graphic>
          <a:graphicData uri="http://schemas.openxmlformats.org/drawingml/2006/table">
            <a:tbl>
              <a:tblPr firstRow="1" bandRow="1">
                <a:tableStyleId>{5C22544A-7EE6-4342-B048-85BDC9FD1C3A}</a:tableStyleId>
              </a:tblPr>
              <a:tblGrid>
                <a:gridCol w="1966677">
                  <a:extLst>
                    <a:ext uri="{9D8B030D-6E8A-4147-A177-3AD203B41FA5}">
                      <a16:colId xmlns:a16="http://schemas.microsoft.com/office/drawing/2014/main" val="2890971864"/>
                    </a:ext>
                  </a:extLst>
                </a:gridCol>
                <a:gridCol w="1966677">
                  <a:extLst>
                    <a:ext uri="{9D8B030D-6E8A-4147-A177-3AD203B41FA5}">
                      <a16:colId xmlns:a16="http://schemas.microsoft.com/office/drawing/2014/main" val="2414772642"/>
                    </a:ext>
                  </a:extLst>
                </a:gridCol>
              </a:tblGrid>
              <a:tr h="370840">
                <a:tc>
                  <a:txBody>
                    <a:bodyPr/>
                    <a:lstStyle/>
                    <a:p>
                      <a:pPr algn="ctr"/>
                      <a:r>
                        <a:rPr lang="en-US" dirty="0"/>
                        <a:t>Test</a:t>
                      </a:r>
                    </a:p>
                  </a:txBody>
                  <a:tcPr/>
                </a:tc>
                <a:tc>
                  <a:txBody>
                    <a:bodyPr/>
                    <a:lstStyle/>
                    <a:p>
                      <a:pPr algn="ctr"/>
                      <a:r>
                        <a:rPr lang="en-US" dirty="0"/>
                        <a:t>Patient</a:t>
                      </a:r>
                    </a:p>
                  </a:txBody>
                  <a:tcPr/>
                </a:tc>
                <a:extLst>
                  <a:ext uri="{0D108BD9-81ED-4DB2-BD59-A6C34878D82A}">
                    <a16:rowId xmlns:a16="http://schemas.microsoft.com/office/drawing/2014/main" val="3810973111"/>
                  </a:ext>
                </a:extLst>
              </a:tr>
              <a:tr h="370840">
                <a:tc>
                  <a:txBody>
                    <a:bodyPr/>
                    <a:lstStyle/>
                    <a:p>
                      <a:pPr algn="ctr"/>
                      <a:r>
                        <a:rPr lang="en-US" dirty="0"/>
                        <a:t>USG</a:t>
                      </a:r>
                    </a:p>
                  </a:txBody>
                  <a:tcPr/>
                </a:tc>
                <a:tc>
                  <a:txBody>
                    <a:bodyPr/>
                    <a:lstStyle/>
                    <a:p>
                      <a:pPr algn="ctr"/>
                      <a:r>
                        <a:rPr lang="en-US" dirty="0"/>
                        <a:t>1.023</a:t>
                      </a:r>
                    </a:p>
                  </a:txBody>
                  <a:tcPr/>
                </a:tc>
                <a:extLst>
                  <a:ext uri="{0D108BD9-81ED-4DB2-BD59-A6C34878D82A}">
                    <a16:rowId xmlns:a16="http://schemas.microsoft.com/office/drawing/2014/main" val="1325057428"/>
                  </a:ext>
                </a:extLst>
              </a:tr>
              <a:tr h="370840">
                <a:tc>
                  <a:txBody>
                    <a:bodyPr/>
                    <a:lstStyle/>
                    <a:p>
                      <a:pPr algn="ctr"/>
                      <a:r>
                        <a:rPr lang="en-US" dirty="0"/>
                        <a:t>Glucose</a:t>
                      </a:r>
                    </a:p>
                  </a:txBody>
                  <a:tcPr/>
                </a:tc>
                <a:tc>
                  <a:txBody>
                    <a:bodyPr/>
                    <a:lstStyle/>
                    <a:p>
                      <a:pPr algn="ctr"/>
                      <a:r>
                        <a:rPr lang="en-US" dirty="0"/>
                        <a:t>4+</a:t>
                      </a:r>
                    </a:p>
                  </a:txBody>
                  <a:tcPr/>
                </a:tc>
                <a:extLst>
                  <a:ext uri="{0D108BD9-81ED-4DB2-BD59-A6C34878D82A}">
                    <a16:rowId xmlns:a16="http://schemas.microsoft.com/office/drawing/2014/main" val="1693412152"/>
                  </a:ext>
                </a:extLst>
              </a:tr>
              <a:tr h="370840">
                <a:tc>
                  <a:txBody>
                    <a:bodyPr/>
                    <a:lstStyle/>
                    <a:p>
                      <a:pPr algn="ctr"/>
                      <a:r>
                        <a:rPr lang="en-US" dirty="0"/>
                        <a:t>Bilirubin </a:t>
                      </a:r>
                    </a:p>
                  </a:txBody>
                  <a:tcPr/>
                </a:tc>
                <a:tc>
                  <a:txBody>
                    <a:bodyPr/>
                    <a:lstStyle/>
                    <a:p>
                      <a:pPr algn="ctr"/>
                      <a:r>
                        <a:rPr lang="en-US" dirty="0"/>
                        <a:t>3+</a:t>
                      </a:r>
                    </a:p>
                  </a:txBody>
                  <a:tcPr/>
                </a:tc>
                <a:extLst>
                  <a:ext uri="{0D108BD9-81ED-4DB2-BD59-A6C34878D82A}">
                    <a16:rowId xmlns:a16="http://schemas.microsoft.com/office/drawing/2014/main" val="779473339"/>
                  </a:ext>
                </a:extLst>
              </a:tr>
              <a:tr h="370840">
                <a:tc>
                  <a:txBody>
                    <a:bodyPr/>
                    <a:lstStyle/>
                    <a:p>
                      <a:pPr algn="ctr"/>
                      <a:r>
                        <a:rPr lang="en-US" dirty="0"/>
                        <a:t>Ketones</a:t>
                      </a:r>
                    </a:p>
                  </a:txBody>
                  <a:tcPr/>
                </a:tc>
                <a:tc>
                  <a:txBody>
                    <a:bodyPr/>
                    <a:lstStyle/>
                    <a:p>
                      <a:pPr algn="ctr"/>
                      <a:r>
                        <a:rPr lang="en-US" dirty="0"/>
                        <a:t>2+</a:t>
                      </a:r>
                    </a:p>
                  </a:txBody>
                  <a:tcPr/>
                </a:tc>
                <a:extLst>
                  <a:ext uri="{0D108BD9-81ED-4DB2-BD59-A6C34878D82A}">
                    <a16:rowId xmlns:a16="http://schemas.microsoft.com/office/drawing/2014/main" val="2950093737"/>
                  </a:ext>
                </a:extLst>
              </a:tr>
              <a:tr h="370840">
                <a:tc>
                  <a:txBody>
                    <a:bodyPr/>
                    <a:lstStyle/>
                    <a:p>
                      <a:pPr algn="ctr"/>
                      <a:r>
                        <a:rPr lang="en-US" dirty="0"/>
                        <a:t>Protein </a:t>
                      </a:r>
                    </a:p>
                  </a:txBody>
                  <a:tcPr/>
                </a:tc>
                <a:tc>
                  <a:txBody>
                    <a:bodyPr/>
                    <a:lstStyle/>
                    <a:p>
                      <a:pPr algn="ctr"/>
                      <a:r>
                        <a:rPr lang="en-US" dirty="0"/>
                        <a:t>1+</a:t>
                      </a:r>
                    </a:p>
                  </a:txBody>
                  <a:tcPr/>
                </a:tc>
                <a:extLst>
                  <a:ext uri="{0D108BD9-81ED-4DB2-BD59-A6C34878D82A}">
                    <a16:rowId xmlns:a16="http://schemas.microsoft.com/office/drawing/2014/main" val="2714963445"/>
                  </a:ext>
                </a:extLst>
              </a:tr>
              <a:tr h="370840">
                <a:tc>
                  <a:txBody>
                    <a:bodyPr/>
                    <a:lstStyle/>
                    <a:p>
                      <a:pPr algn="ctr"/>
                      <a:r>
                        <a:rPr lang="en-US" dirty="0"/>
                        <a:t>Sediment </a:t>
                      </a:r>
                    </a:p>
                  </a:txBody>
                  <a:tcPr/>
                </a:tc>
                <a:tc>
                  <a:txBody>
                    <a:bodyPr/>
                    <a:lstStyle/>
                    <a:p>
                      <a:pPr algn="ctr"/>
                      <a:r>
                        <a:rPr lang="en-US" dirty="0"/>
                        <a:t>Nothing seen</a:t>
                      </a:r>
                    </a:p>
                  </a:txBody>
                  <a:tcPr/>
                </a:tc>
                <a:extLst>
                  <a:ext uri="{0D108BD9-81ED-4DB2-BD59-A6C34878D82A}">
                    <a16:rowId xmlns:a16="http://schemas.microsoft.com/office/drawing/2014/main" val="1717388448"/>
                  </a:ext>
                </a:extLst>
              </a:tr>
            </a:tbl>
          </a:graphicData>
        </a:graphic>
      </p:graphicFrame>
    </p:spTree>
    <p:extLst>
      <p:ext uri="{BB962C8B-B14F-4D97-AF65-F5344CB8AC3E}">
        <p14:creationId xmlns:p14="http://schemas.microsoft.com/office/powerpoint/2010/main" val="18469189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447CB-003B-48E9-BA89-A1A817240464}"/>
              </a:ext>
            </a:extLst>
          </p:cNvPr>
          <p:cNvSpPr>
            <a:spLocks noGrp="1"/>
          </p:cNvSpPr>
          <p:nvPr>
            <p:ph type="title"/>
          </p:nvPr>
        </p:nvSpPr>
        <p:spPr/>
        <p:txBody>
          <a:bodyPr/>
          <a:lstStyle/>
          <a:p>
            <a:r>
              <a:rPr lang="en-US" dirty="0"/>
              <a:t>Freckles Resources</a:t>
            </a:r>
          </a:p>
        </p:txBody>
      </p:sp>
      <p:sp>
        <p:nvSpPr>
          <p:cNvPr id="3" name="Content Placeholder 2">
            <a:extLst>
              <a:ext uri="{FF2B5EF4-FFF2-40B4-BE49-F238E27FC236}">
                <a16:creationId xmlns:a16="http://schemas.microsoft.com/office/drawing/2014/main" id="{42CE7E98-8084-497A-B483-7BCF8FABE45A}"/>
              </a:ext>
            </a:extLst>
          </p:cNvPr>
          <p:cNvSpPr>
            <a:spLocks noGrp="1"/>
          </p:cNvSpPr>
          <p:nvPr>
            <p:ph idx="1"/>
          </p:nvPr>
        </p:nvSpPr>
        <p:spPr/>
        <p:txBody>
          <a:bodyPr/>
          <a:lstStyle/>
          <a:p>
            <a:r>
              <a:rPr lang="en-US" dirty="0"/>
              <a:t>eClinpath</a:t>
            </a:r>
            <a:endParaRPr lang="en-US" dirty="0">
              <a:hlinkClick r:id="rId2">
                <a:extLst>
                  <a:ext uri="{A12FA001-AC4F-418D-AE19-62706E023703}">
                    <ahyp:hlinkClr xmlns:ahyp="http://schemas.microsoft.com/office/drawing/2018/hyperlinkcolor" val="tx"/>
                  </a:ext>
                </a:extLst>
              </a:hlinkClick>
            </a:endParaRPr>
          </a:p>
          <a:p>
            <a:pPr lvl="1"/>
            <a:r>
              <a:rPr lang="en-US" dirty="0">
                <a:solidFill>
                  <a:schemeClr val="accent1"/>
                </a:solidFill>
                <a:hlinkClick r:id="rId2"/>
              </a:rPr>
              <a:t>Hematology Morphology</a:t>
            </a:r>
            <a:endParaRPr lang="en-US" dirty="0">
              <a:solidFill>
                <a:schemeClr val="accent1"/>
              </a:solidFill>
            </a:endParaRPr>
          </a:p>
          <a:p>
            <a:pPr lvl="1"/>
            <a:r>
              <a:rPr lang="en-US" dirty="0">
                <a:hlinkClick r:id="rId3"/>
              </a:rPr>
              <a:t>Energy Metabolism</a:t>
            </a:r>
            <a:endParaRPr lang="en-US" dirty="0"/>
          </a:p>
          <a:p>
            <a:pPr lvl="1"/>
            <a:r>
              <a:rPr lang="en-US" dirty="0">
                <a:hlinkClick r:id="rId4"/>
              </a:rPr>
              <a:t>Liver</a:t>
            </a:r>
            <a:endParaRPr lang="en-US" dirty="0"/>
          </a:p>
          <a:p>
            <a:pPr lvl="1"/>
            <a:r>
              <a:rPr lang="en-US" dirty="0">
                <a:hlinkClick r:id="rId5"/>
              </a:rPr>
              <a:t>Electrolytes</a:t>
            </a:r>
            <a:endParaRPr lang="en-US" dirty="0"/>
          </a:p>
          <a:p>
            <a:pPr lvl="1"/>
            <a:r>
              <a:rPr lang="en-US" dirty="0">
                <a:hlinkClick r:id="rId6"/>
              </a:rPr>
              <a:t>Acid-base</a:t>
            </a:r>
            <a:endParaRPr lang="en-US" dirty="0"/>
          </a:p>
          <a:p>
            <a:pPr lvl="1"/>
            <a:r>
              <a:rPr lang="en-US" dirty="0">
                <a:hlinkClick r:id="rId7"/>
              </a:rPr>
              <a:t>Urinalysis Chemical Constituents</a:t>
            </a:r>
            <a:endParaRPr lang="en-US" dirty="0"/>
          </a:p>
        </p:txBody>
      </p:sp>
    </p:spTree>
    <p:extLst>
      <p:ext uri="{BB962C8B-B14F-4D97-AF65-F5344CB8AC3E}">
        <p14:creationId xmlns:p14="http://schemas.microsoft.com/office/powerpoint/2010/main" val="108458054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59FD4-1E84-47F1-A097-8DA9802B6C99}"/>
              </a:ext>
            </a:extLst>
          </p:cNvPr>
          <p:cNvSpPr>
            <a:spLocks noGrp="1"/>
          </p:cNvSpPr>
          <p:nvPr>
            <p:ph type="title"/>
          </p:nvPr>
        </p:nvSpPr>
        <p:spPr/>
        <p:txBody>
          <a:bodyPr/>
          <a:lstStyle/>
          <a:p>
            <a:r>
              <a:rPr lang="en-US" dirty="0"/>
              <a:t>Freckles Credits</a:t>
            </a:r>
          </a:p>
        </p:txBody>
      </p:sp>
      <p:sp>
        <p:nvSpPr>
          <p:cNvPr id="3" name="Content Placeholder 2">
            <a:extLst>
              <a:ext uri="{FF2B5EF4-FFF2-40B4-BE49-F238E27FC236}">
                <a16:creationId xmlns:a16="http://schemas.microsoft.com/office/drawing/2014/main" id="{DB5287F9-187D-4126-B29C-7107869DA31D}"/>
              </a:ext>
            </a:extLst>
          </p:cNvPr>
          <p:cNvSpPr>
            <a:spLocks noGrp="1"/>
          </p:cNvSpPr>
          <p:nvPr>
            <p:ph idx="1"/>
          </p:nvPr>
        </p:nvSpPr>
        <p:spPr/>
        <p:txBody>
          <a:bodyPr/>
          <a:lstStyle/>
          <a:p>
            <a:r>
              <a:rPr lang="en-US" dirty="0"/>
              <a:t>This case was provided by Drs. Leslie Sharkey and Jed Overmann for the ASVCP chemistry case bank.</a:t>
            </a:r>
          </a:p>
        </p:txBody>
      </p:sp>
      <p:pic>
        <p:nvPicPr>
          <p:cNvPr id="4" name="Graphic 3" descr="Arrow Horizontal U turn">
            <a:hlinkClick r:id="rId2" action="ppaction://hlinksldjump"/>
            <a:extLst>
              <a:ext uri="{FF2B5EF4-FFF2-40B4-BE49-F238E27FC236}">
                <a16:creationId xmlns:a16="http://schemas.microsoft.com/office/drawing/2014/main" id="{F815264E-30F5-4395-B307-3DDBD13D007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25200" y="5934898"/>
            <a:ext cx="914400" cy="914400"/>
          </a:xfrm>
          <a:prstGeom prst="rect">
            <a:avLst/>
          </a:prstGeom>
        </p:spPr>
      </p:pic>
    </p:spTree>
    <p:extLst>
      <p:ext uri="{BB962C8B-B14F-4D97-AF65-F5344CB8AC3E}">
        <p14:creationId xmlns:p14="http://schemas.microsoft.com/office/powerpoint/2010/main" val="60848814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AFD40-6371-49C7-A289-01BD3A3D5D6F}"/>
              </a:ext>
            </a:extLst>
          </p:cNvPr>
          <p:cNvSpPr>
            <a:spLocks noGrp="1"/>
          </p:cNvSpPr>
          <p:nvPr>
            <p:ph type="title"/>
          </p:nvPr>
        </p:nvSpPr>
        <p:spPr/>
        <p:txBody>
          <a:bodyPr/>
          <a:lstStyle/>
          <a:p>
            <a:r>
              <a:rPr lang="en-US" dirty="0"/>
              <a:t>Charger Signalment and history</a:t>
            </a:r>
          </a:p>
        </p:txBody>
      </p:sp>
      <p:sp>
        <p:nvSpPr>
          <p:cNvPr id="3" name="Content Placeholder 2">
            <a:extLst>
              <a:ext uri="{FF2B5EF4-FFF2-40B4-BE49-F238E27FC236}">
                <a16:creationId xmlns:a16="http://schemas.microsoft.com/office/drawing/2014/main" id="{75B2FEB5-5D12-4C89-B5E9-6354B3F8EACD}"/>
              </a:ext>
            </a:extLst>
          </p:cNvPr>
          <p:cNvSpPr>
            <a:spLocks noGrp="1"/>
          </p:cNvSpPr>
          <p:nvPr>
            <p:ph idx="1"/>
          </p:nvPr>
        </p:nvSpPr>
        <p:spPr>
          <a:xfrm>
            <a:off x="838200" y="1825625"/>
            <a:ext cx="8288547" cy="4351338"/>
          </a:xfrm>
        </p:spPr>
        <p:txBody>
          <a:bodyPr>
            <a:normAutofit/>
          </a:bodyPr>
          <a:lstStyle/>
          <a:p>
            <a:r>
              <a:rPr lang="en-US" dirty="0"/>
              <a:t>3-day old foal</a:t>
            </a:r>
          </a:p>
          <a:p>
            <a:r>
              <a:rPr lang="en-US" dirty="0"/>
              <a:t>Foal was carried to term and born normally</a:t>
            </a:r>
          </a:p>
          <a:p>
            <a:r>
              <a:rPr lang="en-US" dirty="0"/>
              <a:t>Did well for the first 3 days</a:t>
            </a:r>
          </a:p>
          <a:p>
            <a:r>
              <a:rPr lang="en-US" dirty="0"/>
              <a:t>Now is very weak, does not want to drink, recumbent</a:t>
            </a:r>
          </a:p>
          <a:p>
            <a:r>
              <a:rPr lang="en-US" dirty="0"/>
              <a:t>Mare has had 1 previous foal that did fine</a:t>
            </a:r>
          </a:p>
          <a:p>
            <a:r>
              <a:rPr lang="en-US" dirty="0"/>
              <a:t>PE: pale MM, </a:t>
            </a:r>
            <a:r>
              <a:rPr lang="en-US" dirty="0" err="1"/>
              <a:t>tachycardic</a:t>
            </a:r>
            <a:r>
              <a:rPr lang="en-US" dirty="0"/>
              <a:t>, otherwise unremarkable </a:t>
            </a:r>
          </a:p>
        </p:txBody>
      </p:sp>
    </p:spTree>
    <p:extLst>
      <p:ext uri="{BB962C8B-B14F-4D97-AF65-F5344CB8AC3E}">
        <p14:creationId xmlns:p14="http://schemas.microsoft.com/office/powerpoint/2010/main" val="297509802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0D91-6600-4D79-B239-29FD0F8DF783}"/>
              </a:ext>
            </a:extLst>
          </p:cNvPr>
          <p:cNvSpPr>
            <a:spLocks noGrp="1"/>
          </p:cNvSpPr>
          <p:nvPr>
            <p:ph type="title"/>
          </p:nvPr>
        </p:nvSpPr>
        <p:spPr/>
        <p:txBody>
          <a:bodyPr/>
          <a:lstStyle/>
          <a:p>
            <a:r>
              <a:rPr lang="en-US" dirty="0"/>
              <a:t>Charger </a:t>
            </a:r>
            <a:br>
              <a:rPr lang="en-US" dirty="0"/>
            </a:br>
            <a:r>
              <a:rPr lang="en-US" dirty="0"/>
              <a:t>CBC data </a:t>
            </a:r>
          </a:p>
        </p:txBody>
      </p:sp>
      <p:graphicFrame>
        <p:nvGraphicFramePr>
          <p:cNvPr id="3" name="Table 2">
            <a:extLst>
              <a:ext uri="{FF2B5EF4-FFF2-40B4-BE49-F238E27FC236}">
                <a16:creationId xmlns:a16="http://schemas.microsoft.com/office/drawing/2014/main" id="{1FD9C91B-A2CD-45AA-8AB1-3BA6825BCB3F}"/>
              </a:ext>
            </a:extLst>
          </p:cNvPr>
          <p:cNvGraphicFramePr>
            <a:graphicFrameLocks noGrp="1"/>
          </p:cNvGraphicFramePr>
          <p:nvPr/>
        </p:nvGraphicFramePr>
        <p:xfrm>
          <a:off x="3525134" y="312279"/>
          <a:ext cx="7007829" cy="6233442"/>
        </p:xfrm>
        <a:graphic>
          <a:graphicData uri="http://schemas.openxmlformats.org/drawingml/2006/table">
            <a:tbl>
              <a:tblPr firstRow="1" bandRow="1">
                <a:tableStyleId>{5C22544A-7EE6-4342-B048-85BDC9FD1C3A}</a:tableStyleId>
              </a:tblPr>
              <a:tblGrid>
                <a:gridCol w="1401566">
                  <a:extLst>
                    <a:ext uri="{9D8B030D-6E8A-4147-A177-3AD203B41FA5}">
                      <a16:colId xmlns:a16="http://schemas.microsoft.com/office/drawing/2014/main" val="950707644"/>
                    </a:ext>
                  </a:extLst>
                </a:gridCol>
                <a:gridCol w="1401566">
                  <a:extLst>
                    <a:ext uri="{9D8B030D-6E8A-4147-A177-3AD203B41FA5}">
                      <a16:colId xmlns:a16="http://schemas.microsoft.com/office/drawing/2014/main" val="4083746202"/>
                    </a:ext>
                  </a:extLst>
                </a:gridCol>
                <a:gridCol w="1401566">
                  <a:extLst>
                    <a:ext uri="{9D8B030D-6E8A-4147-A177-3AD203B41FA5}">
                      <a16:colId xmlns:a16="http://schemas.microsoft.com/office/drawing/2014/main" val="2707332397"/>
                    </a:ext>
                  </a:extLst>
                </a:gridCol>
                <a:gridCol w="709654">
                  <a:extLst>
                    <a:ext uri="{9D8B030D-6E8A-4147-A177-3AD203B41FA5}">
                      <a16:colId xmlns:a16="http://schemas.microsoft.com/office/drawing/2014/main" val="1344020672"/>
                    </a:ext>
                  </a:extLst>
                </a:gridCol>
                <a:gridCol w="2093477">
                  <a:extLst>
                    <a:ext uri="{9D8B030D-6E8A-4147-A177-3AD203B41FA5}">
                      <a16:colId xmlns:a16="http://schemas.microsoft.com/office/drawing/2014/main" val="2419510721"/>
                    </a:ext>
                  </a:extLst>
                </a:gridCol>
              </a:tblGrid>
              <a:tr h="270168">
                <a:tc>
                  <a:txBody>
                    <a:bodyPr/>
                    <a:lstStyle/>
                    <a:p>
                      <a:pPr marL="0" marR="0" algn="ctr">
                        <a:lnSpc>
                          <a:spcPct val="115000"/>
                        </a:lnSpc>
                        <a:spcBef>
                          <a:spcPts val="0"/>
                        </a:spcBef>
                        <a:spcAft>
                          <a:spcPts val="0"/>
                        </a:spcAft>
                      </a:pPr>
                      <a:r>
                        <a:rPr lang="en-US" sz="1600" dirty="0">
                          <a:solidFill>
                            <a:schemeClr val="bg1"/>
                          </a:solidFill>
                          <a:effectLst/>
                          <a:latin typeface="+mn-lt"/>
                        </a:rPr>
                        <a:t>Test</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dirty="0">
                          <a:solidFill>
                            <a:schemeClr val="bg1"/>
                          </a:solidFill>
                          <a:effectLst/>
                          <a:latin typeface="+mn-lt"/>
                        </a:rPr>
                        <a:t>Units</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marL="0" marR="0" algn="ctr">
                        <a:lnSpc>
                          <a:spcPct val="115000"/>
                        </a:lnSpc>
                        <a:spcBef>
                          <a:spcPts val="0"/>
                        </a:spcBef>
                        <a:spcAft>
                          <a:spcPts val="0"/>
                        </a:spcAft>
                      </a:pPr>
                      <a:r>
                        <a:rPr lang="en-US" sz="1600" dirty="0">
                          <a:solidFill>
                            <a:schemeClr val="bg1"/>
                          </a:solidFill>
                          <a:effectLst/>
                          <a:latin typeface="+mn-lt"/>
                        </a:rPr>
                        <a:t>Patient</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algn="ctr"/>
                      <a:r>
                        <a:rPr lang="en-US" sz="1600" dirty="0">
                          <a:solidFill>
                            <a:schemeClr val="bg1"/>
                          </a:solidFill>
                        </a:rPr>
                        <a:t>Flags</a:t>
                      </a:r>
                    </a:p>
                  </a:txBody>
                  <a:tcPr marL="45720" marR="9525" marT="0" marB="0" anchor="ctr"/>
                </a:tc>
                <a:tc>
                  <a:txBody>
                    <a:bodyPr/>
                    <a:lstStyle/>
                    <a:p>
                      <a:pPr marL="0" marR="0" algn="ctr">
                        <a:lnSpc>
                          <a:spcPct val="115000"/>
                        </a:lnSpc>
                        <a:spcBef>
                          <a:spcPts val="0"/>
                        </a:spcBef>
                        <a:spcAft>
                          <a:spcPts val="0"/>
                        </a:spcAft>
                      </a:pPr>
                      <a:r>
                        <a:rPr lang="en-US" sz="1600" dirty="0">
                          <a:solidFill>
                            <a:schemeClr val="bg1"/>
                          </a:solidFill>
                          <a:effectLst/>
                          <a:latin typeface="+mn-lt"/>
                        </a:rPr>
                        <a:t>Reference interval </a:t>
                      </a:r>
                      <a:endParaRPr lang="en-US" sz="1600" dirty="0">
                        <a:solidFill>
                          <a:schemeClr val="bg1"/>
                        </a:solidFill>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2821356692"/>
                  </a:ext>
                </a:extLst>
              </a:tr>
              <a:tr h="270168">
                <a:tc>
                  <a:txBody>
                    <a:bodyPr/>
                    <a:lstStyle/>
                    <a:p>
                      <a:pPr marL="0" marR="0" algn="ctr">
                        <a:lnSpc>
                          <a:spcPct val="115000"/>
                        </a:lnSpc>
                        <a:spcBef>
                          <a:spcPts val="0"/>
                        </a:spcBef>
                        <a:spcAft>
                          <a:spcPts val="0"/>
                        </a:spcAft>
                      </a:pPr>
                      <a:r>
                        <a:rPr lang="en-US" sz="1600" dirty="0">
                          <a:effectLst/>
                          <a:latin typeface="+mn-lt"/>
                        </a:rPr>
                        <a:t>WBC</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3</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18.9 </a:t>
                      </a:r>
                      <a:endParaRPr lang="en-US" sz="1600" dirty="0">
                        <a:solidFill>
                          <a:srgbClr val="FF0000"/>
                        </a:solidFill>
                        <a:effectLst/>
                        <a:latin typeface="+mn-lt"/>
                        <a:ea typeface="Times New Roman" panose="02020603050405020304" pitchFamily="18" charset="0"/>
                        <a:cs typeface="Times New Roman" panose="02020603050405020304" pitchFamily="18" charset="0"/>
                      </a:endParaRPr>
                    </a:p>
                  </a:txBody>
                  <a:tcPr marL="45720" marR="45720" marT="0" marB="0" anchor="ctr"/>
                </a:tc>
                <a:tc>
                  <a:txBody>
                    <a:bodyPr/>
                    <a:lstStyle/>
                    <a:p>
                      <a:pPr algn="ctr"/>
                      <a:r>
                        <a:rPr lang="en-US" sz="1600" dirty="0"/>
                        <a:t>H</a:t>
                      </a:r>
                    </a:p>
                  </a:txBody>
                  <a:tcPr marL="45720" marR="9525" marT="0" marB="0" anchor="ctr"/>
                </a:tc>
                <a:tc>
                  <a:txBody>
                    <a:bodyPr/>
                    <a:lstStyle/>
                    <a:p>
                      <a:pPr marL="0" marR="0" algn="ctr">
                        <a:lnSpc>
                          <a:spcPct val="115000"/>
                        </a:lnSpc>
                        <a:spcBef>
                          <a:spcPts val="0"/>
                        </a:spcBef>
                        <a:spcAft>
                          <a:spcPts val="0"/>
                        </a:spcAft>
                      </a:pPr>
                      <a:r>
                        <a:rPr lang="en-US" sz="1600" kern="1200" dirty="0">
                          <a:solidFill>
                            <a:schemeClr val="dk1"/>
                          </a:solidFill>
                          <a:effectLst/>
                          <a:latin typeface="+mn-lt"/>
                          <a:ea typeface="+mn-ea"/>
                          <a:cs typeface="+mn-cs"/>
                        </a:rPr>
                        <a:t>5.50 </a:t>
                      </a:r>
                      <a:r>
                        <a:rPr lang="en-US" sz="1600" dirty="0">
                          <a:effectLst/>
                          <a:latin typeface="+mn-lt"/>
                        </a:rPr>
                        <a:t>– </a:t>
                      </a:r>
                      <a:r>
                        <a:rPr lang="en-US" sz="1600" kern="1200" dirty="0">
                          <a:solidFill>
                            <a:schemeClr val="dk1"/>
                          </a:solidFill>
                          <a:effectLst/>
                          <a:latin typeface="+mn-lt"/>
                          <a:ea typeface="+mn-ea"/>
                          <a:cs typeface="+mn-cs"/>
                        </a:rPr>
                        <a:t>10.49</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1183355725"/>
                  </a:ext>
                </a:extLst>
              </a:tr>
              <a:tr h="270168">
                <a:tc>
                  <a:txBody>
                    <a:bodyPr/>
                    <a:lstStyle/>
                    <a:p>
                      <a:pPr marL="0" marR="0" algn="ctr">
                        <a:lnSpc>
                          <a:spcPct val="115000"/>
                        </a:lnSpc>
                        <a:spcBef>
                          <a:spcPts val="0"/>
                        </a:spcBef>
                        <a:spcAft>
                          <a:spcPts val="0"/>
                        </a:spcAft>
                      </a:pPr>
                      <a:r>
                        <a:rPr lang="en-US" sz="1600">
                          <a:effectLst/>
                          <a:latin typeface="+mn-lt"/>
                        </a:rPr>
                        <a:t>RBC</a:t>
                      </a:r>
                      <a:endParaRPr lang="en-US" sz="1600">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6</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marL="0" marR="0" algn="ctr">
                        <a:spcBef>
                          <a:spcPts val="0"/>
                        </a:spcBef>
                        <a:spcAft>
                          <a:spcPts val="0"/>
                        </a:spcAft>
                      </a:pPr>
                      <a:r>
                        <a:rPr lang="en-US" sz="1600" kern="100" dirty="0">
                          <a:effectLst/>
                          <a:latin typeface="+mn-lt"/>
                          <a:ea typeface="Meiryo"/>
                          <a:cs typeface="Calibri" panose="020F0502020204030204" pitchFamily="34" charset="0"/>
                        </a:rPr>
                        <a:t>4.5 </a:t>
                      </a:r>
                      <a:endParaRPr lang="en-US" sz="1600" kern="100" dirty="0">
                        <a:solidFill>
                          <a:schemeClr val="accent1"/>
                        </a:solidFill>
                        <a:effectLst/>
                        <a:latin typeface="+mn-lt"/>
                        <a:ea typeface="Meiryo"/>
                        <a:cs typeface="Times New Roman" panose="02020603050405020304" pitchFamily="18" charset="0"/>
                      </a:endParaRPr>
                    </a:p>
                  </a:txBody>
                  <a:tcPr marL="45720" marR="45720" marT="0" marB="0" anchor="ctr"/>
                </a:tc>
                <a:tc>
                  <a:txBody>
                    <a:bodyPr/>
                    <a:lstStyle/>
                    <a:p>
                      <a:pPr algn="ctr"/>
                      <a:r>
                        <a:rPr lang="en-US" sz="1600" dirty="0"/>
                        <a:t>L</a:t>
                      </a:r>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5.9 – 8.5</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2640749637"/>
                  </a:ext>
                </a:extLst>
              </a:tr>
              <a:tr h="270168">
                <a:tc>
                  <a:txBody>
                    <a:bodyPr/>
                    <a:lstStyle/>
                    <a:p>
                      <a:pPr marL="0" marR="0" algn="ctr">
                        <a:lnSpc>
                          <a:spcPct val="115000"/>
                        </a:lnSpc>
                        <a:spcBef>
                          <a:spcPts val="0"/>
                        </a:spcBef>
                        <a:spcAft>
                          <a:spcPts val="0"/>
                        </a:spcAft>
                      </a:pPr>
                      <a:r>
                        <a:rPr lang="en-US" sz="1600" dirty="0">
                          <a:effectLst/>
                          <a:latin typeface="+mn-lt"/>
                        </a:rPr>
                        <a:t>Hemoglobin</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latin typeface="+mn-lt"/>
                        </a:rPr>
                        <a:t>g/dL</a:t>
                      </a:r>
                      <a:endParaRPr lang="en-US" sz="160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marL="0" marR="0" algn="ctr">
                        <a:spcBef>
                          <a:spcPts val="0"/>
                        </a:spcBef>
                        <a:spcAft>
                          <a:spcPts val="0"/>
                        </a:spcAft>
                      </a:pPr>
                      <a:r>
                        <a:rPr lang="en-US" sz="1600" kern="100" dirty="0">
                          <a:effectLst/>
                          <a:latin typeface="+mn-lt"/>
                          <a:ea typeface="Meiryo"/>
                          <a:cs typeface="Calibri" panose="020F0502020204030204" pitchFamily="34" charset="0"/>
                        </a:rPr>
                        <a:t>9.1 </a:t>
                      </a:r>
                      <a:endParaRPr lang="en-US" sz="1600" kern="100" dirty="0">
                        <a:solidFill>
                          <a:schemeClr val="accent1"/>
                        </a:solidFill>
                        <a:effectLst/>
                        <a:latin typeface="+mn-lt"/>
                        <a:ea typeface="Meiryo"/>
                        <a:cs typeface="Times New Roman" panose="02020603050405020304" pitchFamily="18" charset="0"/>
                      </a:endParaRPr>
                    </a:p>
                  </a:txBody>
                  <a:tcPr marL="45720" marR="45720" marT="0" marB="0" anchor="ctr"/>
                </a:tc>
                <a:tc>
                  <a:txBody>
                    <a:bodyPr/>
                    <a:lstStyle/>
                    <a:p>
                      <a:pPr algn="ctr"/>
                      <a:r>
                        <a:rPr lang="en-US" sz="1600" dirty="0"/>
                        <a:t>L</a:t>
                      </a:r>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11.8 – 15.3</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2532341134"/>
                  </a:ext>
                </a:extLst>
              </a:tr>
              <a:tr h="270168">
                <a:tc>
                  <a:txBody>
                    <a:bodyPr/>
                    <a:lstStyle/>
                    <a:p>
                      <a:pPr marL="0" marR="0" algn="ctr">
                        <a:lnSpc>
                          <a:spcPct val="115000"/>
                        </a:lnSpc>
                        <a:spcBef>
                          <a:spcPts val="0"/>
                        </a:spcBef>
                        <a:spcAft>
                          <a:spcPts val="0"/>
                        </a:spcAft>
                      </a:pPr>
                      <a:r>
                        <a:rPr lang="en-US" sz="1600">
                          <a:effectLst/>
                          <a:latin typeface="+mn-lt"/>
                        </a:rPr>
                        <a:t>HCT</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latin typeface="+mn-lt"/>
                        </a:rPr>
                        <a:t>%</a:t>
                      </a:r>
                      <a:endParaRPr lang="en-US" sz="160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marL="0" marR="0" algn="ctr">
                        <a:spcBef>
                          <a:spcPts val="0"/>
                        </a:spcBef>
                        <a:spcAft>
                          <a:spcPts val="0"/>
                        </a:spcAft>
                      </a:pPr>
                      <a:r>
                        <a:rPr lang="en-US" sz="1600" kern="100" dirty="0">
                          <a:effectLst/>
                          <a:latin typeface="+mn-lt"/>
                          <a:ea typeface="Meiryo"/>
                          <a:cs typeface="Calibri" panose="020F0502020204030204" pitchFamily="34" charset="0"/>
                        </a:rPr>
                        <a:t>20.4 </a:t>
                      </a:r>
                      <a:endParaRPr lang="en-US" sz="1600" kern="100" dirty="0">
                        <a:solidFill>
                          <a:schemeClr val="accent1"/>
                        </a:solidFill>
                        <a:effectLst/>
                        <a:latin typeface="+mn-lt"/>
                        <a:ea typeface="Meiryo"/>
                        <a:cs typeface="Times New Roman" panose="02020603050405020304" pitchFamily="18" charset="0"/>
                      </a:endParaRPr>
                    </a:p>
                  </a:txBody>
                  <a:tcPr marL="45720" marR="45720" marT="0" marB="0" anchor="ctr"/>
                </a:tc>
                <a:tc>
                  <a:txBody>
                    <a:bodyPr/>
                    <a:lstStyle/>
                    <a:p>
                      <a:pPr algn="ctr"/>
                      <a:r>
                        <a:rPr lang="en-US" sz="1600" dirty="0"/>
                        <a:t>L</a:t>
                      </a:r>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29.2 – 38.9</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2911627537"/>
                  </a:ext>
                </a:extLst>
              </a:tr>
              <a:tr h="270168">
                <a:tc>
                  <a:txBody>
                    <a:bodyPr/>
                    <a:lstStyle/>
                    <a:p>
                      <a:pPr marL="0" marR="0" algn="ctr">
                        <a:lnSpc>
                          <a:spcPct val="115000"/>
                        </a:lnSpc>
                        <a:spcBef>
                          <a:spcPts val="0"/>
                        </a:spcBef>
                        <a:spcAft>
                          <a:spcPts val="0"/>
                        </a:spcAft>
                      </a:pPr>
                      <a:r>
                        <a:rPr lang="en-US" sz="1600">
                          <a:effectLst/>
                          <a:latin typeface="+mn-lt"/>
                        </a:rPr>
                        <a:t>MCV</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latin typeface="+mn-lt"/>
                        </a:rPr>
                        <a:t>fL</a:t>
                      </a:r>
                      <a:endParaRPr lang="en-US" sz="160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marL="0" marR="0" algn="ctr">
                        <a:spcBef>
                          <a:spcPts val="0"/>
                        </a:spcBef>
                        <a:spcAft>
                          <a:spcPts val="0"/>
                        </a:spcAft>
                      </a:pPr>
                      <a:r>
                        <a:rPr lang="en-US" sz="1600" kern="100" dirty="0">
                          <a:effectLst/>
                          <a:latin typeface="+mn-lt"/>
                          <a:ea typeface="Meiryo"/>
                          <a:cs typeface="Calibri" panose="020F0502020204030204" pitchFamily="34" charset="0"/>
                        </a:rPr>
                        <a:t>46</a:t>
                      </a:r>
                      <a:endParaRPr lang="en-US" sz="1600" kern="100" dirty="0">
                        <a:effectLst/>
                        <a:latin typeface="+mn-lt"/>
                        <a:ea typeface="Meiryo"/>
                        <a:cs typeface="Times New Roman" panose="02020603050405020304" pitchFamily="18" charset="0"/>
                      </a:endParaRPr>
                    </a:p>
                  </a:txBody>
                  <a:tcPr marL="45720" marR="45720" marT="0" marB="0" anchor="ctr"/>
                </a:tc>
                <a:tc>
                  <a:txBody>
                    <a:bodyPr/>
                    <a:lstStyle/>
                    <a:p>
                      <a:pPr algn="ctr"/>
                      <a:endParaRPr lang="en-US" sz="1600" dirty="0"/>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44 – 49.2</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2365760519"/>
                  </a:ext>
                </a:extLst>
              </a:tr>
              <a:tr h="270168">
                <a:tc>
                  <a:txBody>
                    <a:bodyPr/>
                    <a:lstStyle/>
                    <a:p>
                      <a:pPr marL="0" marR="0" algn="ctr">
                        <a:lnSpc>
                          <a:spcPct val="115000"/>
                        </a:lnSpc>
                        <a:spcBef>
                          <a:spcPts val="0"/>
                        </a:spcBef>
                        <a:spcAft>
                          <a:spcPts val="0"/>
                        </a:spcAft>
                      </a:pPr>
                      <a:r>
                        <a:rPr lang="en-US" sz="1600" dirty="0">
                          <a:effectLst/>
                          <a:latin typeface="+mn-lt"/>
                        </a:rPr>
                        <a:t>MCH</a:t>
                      </a:r>
                      <a:endParaRPr lang="en-US" sz="1600" dirty="0">
                        <a:effectLst/>
                        <a:latin typeface="+mn-lt"/>
                        <a:ea typeface="Times New Roman" panose="02020603050405020304" pitchFamily="18" charset="0"/>
                        <a:cs typeface="Times New Roman" panose="02020603050405020304" pitchFamily="18" charset="0"/>
                      </a:endParaRPr>
                    </a:p>
                  </a:txBody>
                  <a:tcPr marL="9525" marR="9525" marT="1270" marB="0" anchor="ctr"/>
                </a:tc>
                <a:tc>
                  <a:txBody>
                    <a:bodyPr/>
                    <a:lstStyle/>
                    <a:p>
                      <a:pPr marL="0" marR="0" algn="ctr">
                        <a:lnSpc>
                          <a:spcPct val="115000"/>
                        </a:lnSpc>
                        <a:spcBef>
                          <a:spcPts val="0"/>
                        </a:spcBef>
                        <a:spcAft>
                          <a:spcPts val="0"/>
                        </a:spcAft>
                      </a:pPr>
                      <a:r>
                        <a:rPr lang="en-US" sz="1600">
                          <a:effectLst/>
                          <a:latin typeface="+mn-lt"/>
                        </a:rPr>
                        <a:t>pg</a:t>
                      </a:r>
                      <a:endParaRPr lang="en-US" sz="160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marL="0" marR="0" algn="ctr">
                        <a:spcBef>
                          <a:spcPts val="0"/>
                        </a:spcBef>
                        <a:spcAft>
                          <a:spcPts val="0"/>
                        </a:spcAft>
                      </a:pPr>
                      <a:r>
                        <a:rPr lang="en-US" sz="1600" kern="100" dirty="0">
                          <a:effectLst/>
                          <a:latin typeface="+mn-lt"/>
                          <a:ea typeface="Meiryo"/>
                          <a:cs typeface="Calibri" panose="020F0502020204030204" pitchFamily="34" charset="0"/>
                        </a:rPr>
                        <a:t>18</a:t>
                      </a:r>
                      <a:endParaRPr lang="en-US" sz="1600" kern="100" dirty="0">
                        <a:effectLst/>
                        <a:latin typeface="+mn-lt"/>
                        <a:ea typeface="Meiryo"/>
                        <a:cs typeface="Times New Roman" panose="02020603050405020304" pitchFamily="18" charset="0"/>
                      </a:endParaRPr>
                    </a:p>
                  </a:txBody>
                  <a:tcPr marL="45720" marR="45720" marT="0" marB="0" anchor="ctr"/>
                </a:tc>
                <a:tc>
                  <a:txBody>
                    <a:bodyPr/>
                    <a:lstStyle/>
                    <a:p>
                      <a:pPr algn="ctr"/>
                      <a:endParaRPr lang="en-US" sz="1600" dirty="0"/>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15.7 – 19.3</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4063041965"/>
                  </a:ext>
                </a:extLst>
              </a:tr>
              <a:tr h="270168">
                <a:tc>
                  <a:txBody>
                    <a:bodyPr/>
                    <a:lstStyle/>
                    <a:p>
                      <a:pPr marL="0" marR="0" algn="ctr">
                        <a:lnSpc>
                          <a:spcPct val="115000"/>
                        </a:lnSpc>
                        <a:spcBef>
                          <a:spcPts val="0"/>
                        </a:spcBef>
                        <a:spcAft>
                          <a:spcPts val="0"/>
                        </a:spcAft>
                      </a:pPr>
                      <a:r>
                        <a:rPr lang="en-US" sz="1600">
                          <a:effectLst/>
                          <a:latin typeface="+mn-lt"/>
                        </a:rPr>
                        <a:t>MCHC</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latin typeface="+mn-lt"/>
                        </a:rPr>
                        <a:t>g/dL</a:t>
                      </a:r>
                      <a:endParaRPr lang="en-US" sz="160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marL="0" marR="0" algn="ctr">
                        <a:spcBef>
                          <a:spcPts val="0"/>
                        </a:spcBef>
                        <a:spcAft>
                          <a:spcPts val="0"/>
                        </a:spcAft>
                      </a:pPr>
                      <a:r>
                        <a:rPr lang="en-US" sz="1600" kern="100" dirty="0">
                          <a:effectLst/>
                          <a:latin typeface="+mn-lt"/>
                          <a:ea typeface="Meiryo"/>
                          <a:cs typeface="Calibri" panose="020F0502020204030204" pitchFamily="34" charset="0"/>
                        </a:rPr>
                        <a:t>39.1 </a:t>
                      </a:r>
                      <a:endParaRPr lang="en-US" sz="1600" kern="100" dirty="0">
                        <a:solidFill>
                          <a:srgbClr val="FF0000"/>
                        </a:solidFill>
                        <a:effectLst/>
                        <a:latin typeface="+mn-lt"/>
                        <a:ea typeface="Meiryo"/>
                        <a:cs typeface="Times New Roman" panose="02020603050405020304" pitchFamily="18" charset="0"/>
                      </a:endParaRPr>
                    </a:p>
                  </a:txBody>
                  <a:tcPr marL="45720" marR="45720" marT="0" marB="0" anchor="ctr"/>
                </a:tc>
                <a:tc>
                  <a:txBody>
                    <a:bodyPr/>
                    <a:lstStyle/>
                    <a:p>
                      <a:pPr algn="ctr"/>
                      <a:r>
                        <a:rPr lang="en-US" sz="1600" dirty="0"/>
                        <a:t>H</a:t>
                      </a:r>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36.5 – 38.6</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11283056"/>
                  </a:ext>
                </a:extLst>
              </a:tr>
              <a:tr h="270168">
                <a:tc>
                  <a:txBody>
                    <a:bodyPr/>
                    <a:lstStyle/>
                    <a:p>
                      <a:pPr marL="0" marR="0" algn="ctr">
                        <a:lnSpc>
                          <a:spcPct val="115000"/>
                        </a:lnSpc>
                        <a:spcBef>
                          <a:spcPts val="0"/>
                        </a:spcBef>
                        <a:spcAft>
                          <a:spcPts val="0"/>
                        </a:spcAft>
                      </a:pPr>
                      <a:r>
                        <a:rPr lang="en-US" sz="1600">
                          <a:effectLst/>
                          <a:latin typeface="+mn-lt"/>
                        </a:rPr>
                        <a:t>RDW</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latin typeface="+mn-lt"/>
                        </a:rPr>
                        <a:t>%</a:t>
                      </a:r>
                      <a:endParaRPr lang="en-US" sz="160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marL="0" marR="0" algn="ctr">
                        <a:spcBef>
                          <a:spcPts val="0"/>
                        </a:spcBef>
                        <a:spcAft>
                          <a:spcPts val="0"/>
                        </a:spcAft>
                      </a:pPr>
                      <a:r>
                        <a:rPr lang="en-US" sz="1600" kern="100" dirty="0">
                          <a:effectLst/>
                          <a:latin typeface="+mn-lt"/>
                          <a:ea typeface="Meiryo"/>
                          <a:cs typeface="Calibri" panose="020F0502020204030204" pitchFamily="34" charset="0"/>
                        </a:rPr>
                        <a:t>19.1</a:t>
                      </a:r>
                      <a:endParaRPr lang="en-US" sz="1600" kern="100" dirty="0">
                        <a:effectLst/>
                        <a:latin typeface="+mn-lt"/>
                        <a:ea typeface="Meiryo"/>
                        <a:cs typeface="Times New Roman" panose="02020603050405020304" pitchFamily="18" charset="0"/>
                      </a:endParaRPr>
                    </a:p>
                  </a:txBody>
                  <a:tcPr marL="45720" marR="45720" marT="0" marB="0" anchor="ctr"/>
                </a:tc>
                <a:tc>
                  <a:txBody>
                    <a:bodyPr/>
                    <a:lstStyle/>
                    <a:p>
                      <a:pPr algn="ctr"/>
                      <a:endParaRPr lang="en-US" sz="1600" dirty="0"/>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16.3 – 19.5</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3532403744"/>
                  </a:ext>
                </a:extLst>
              </a:tr>
              <a:tr h="270168">
                <a:tc>
                  <a:txBody>
                    <a:bodyPr/>
                    <a:lstStyle/>
                    <a:p>
                      <a:pPr marL="0" marR="0" algn="ctr">
                        <a:lnSpc>
                          <a:spcPct val="115000"/>
                        </a:lnSpc>
                        <a:spcBef>
                          <a:spcPts val="0"/>
                        </a:spcBef>
                        <a:spcAft>
                          <a:spcPts val="0"/>
                        </a:spcAft>
                      </a:pPr>
                      <a:r>
                        <a:rPr lang="en-US" sz="1600">
                          <a:effectLst/>
                          <a:latin typeface="+mn-lt"/>
                        </a:rPr>
                        <a:t>PLATELET</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3</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marL="0" marR="0" algn="ctr">
                        <a:spcBef>
                          <a:spcPts val="0"/>
                        </a:spcBef>
                        <a:spcAft>
                          <a:spcPts val="0"/>
                        </a:spcAft>
                      </a:pPr>
                      <a:r>
                        <a:rPr lang="en-US" sz="1600" kern="100" dirty="0">
                          <a:effectLst/>
                          <a:latin typeface="+mn-lt"/>
                          <a:ea typeface="Meiryo"/>
                          <a:cs typeface="Calibri" panose="020F0502020204030204" pitchFamily="34" charset="0"/>
                        </a:rPr>
                        <a:t>268</a:t>
                      </a:r>
                      <a:endParaRPr lang="en-US" sz="1600" kern="100" dirty="0">
                        <a:effectLst/>
                        <a:latin typeface="+mn-lt"/>
                        <a:ea typeface="Meiryo"/>
                        <a:cs typeface="Times New Roman" panose="02020603050405020304" pitchFamily="18" charset="0"/>
                      </a:endParaRPr>
                    </a:p>
                  </a:txBody>
                  <a:tcPr marL="45720" marR="45720" marT="0" marB="0" anchor="ctr"/>
                </a:tc>
                <a:tc>
                  <a:txBody>
                    <a:bodyPr/>
                    <a:lstStyle/>
                    <a:p>
                      <a:pPr algn="ctr"/>
                      <a:endParaRPr lang="en-US" sz="1600" dirty="0"/>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112 – 289</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3793553674"/>
                  </a:ext>
                </a:extLst>
              </a:tr>
              <a:tr h="270168">
                <a:tc>
                  <a:txBody>
                    <a:bodyPr/>
                    <a:lstStyle/>
                    <a:p>
                      <a:pPr marL="0" marR="0" algn="ctr">
                        <a:lnSpc>
                          <a:spcPct val="115000"/>
                        </a:lnSpc>
                        <a:spcBef>
                          <a:spcPts val="0"/>
                        </a:spcBef>
                        <a:spcAft>
                          <a:spcPts val="0"/>
                        </a:spcAft>
                      </a:pPr>
                      <a:r>
                        <a:rPr lang="en-US" sz="1600">
                          <a:effectLst/>
                          <a:latin typeface="+mn-lt"/>
                        </a:rPr>
                        <a:t>MPV</a:t>
                      </a:r>
                      <a:endParaRPr lang="en-US" sz="1600">
                        <a:effectLst/>
                        <a:latin typeface="+mn-lt"/>
                        <a:ea typeface="Times New Roman" panose="02020603050405020304" pitchFamily="18" charset="0"/>
                        <a:cs typeface="Times New Roman" panose="02020603050405020304" pitchFamily="18" charset="0"/>
                      </a:endParaRPr>
                    </a:p>
                  </a:txBody>
                  <a:tcPr marL="9525" marR="9525" marT="1905" marB="0" anchor="ctr"/>
                </a:tc>
                <a:tc>
                  <a:txBody>
                    <a:bodyPr/>
                    <a:lstStyle/>
                    <a:p>
                      <a:pPr marL="0" marR="0" algn="ctr">
                        <a:lnSpc>
                          <a:spcPct val="115000"/>
                        </a:lnSpc>
                        <a:spcBef>
                          <a:spcPts val="0"/>
                        </a:spcBef>
                        <a:spcAft>
                          <a:spcPts val="0"/>
                        </a:spcAft>
                      </a:pPr>
                      <a:r>
                        <a:rPr lang="en-US" sz="1600" dirty="0" err="1">
                          <a:effectLst/>
                          <a:latin typeface="+mn-lt"/>
                        </a:rPr>
                        <a:t>fL</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marL="0" marR="0" algn="ctr">
                        <a:spcBef>
                          <a:spcPts val="0"/>
                        </a:spcBef>
                        <a:spcAft>
                          <a:spcPts val="0"/>
                        </a:spcAft>
                      </a:pPr>
                      <a:r>
                        <a:rPr lang="en-US" sz="1600" kern="100" dirty="0">
                          <a:effectLst/>
                          <a:latin typeface="+mn-lt"/>
                          <a:ea typeface="Meiryo"/>
                          <a:cs typeface="Calibri" panose="020F0502020204030204" pitchFamily="34" charset="0"/>
                        </a:rPr>
                        <a:t>7.1</a:t>
                      </a:r>
                      <a:endParaRPr lang="en-US" sz="1600" kern="100" dirty="0">
                        <a:effectLst/>
                        <a:latin typeface="+mn-lt"/>
                        <a:ea typeface="Meiryo"/>
                        <a:cs typeface="Times New Roman" panose="02020603050405020304" pitchFamily="18" charset="0"/>
                      </a:endParaRPr>
                    </a:p>
                  </a:txBody>
                  <a:tcPr marL="45720" marR="45720" marT="0" marB="0" anchor="ctr"/>
                </a:tc>
                <a:tc>
                  <a:txBody>
                    <a:bodyPr/>
                    <a:lstStyle/>
                    <a:p>
                      <a:pPr algn="ctr"/>
                      <a:endParaRPr lang="en-US" sz="1600" dirty="0"/>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6.0 – 7.5</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3803439367"/>
                  </a:ext>
                </a:extLst>
              </a:tr>
              <a:tr h="270168">
                <a:tc>
                  <a:txBody>
                    <a:bodyPr/>
                    <a:lstStyle/>
                    <a:p>
                      <a:pPr marL="0" marR="0" algn="ctr">
                        <a:lnSpc>
                          <a:spcPct val="115000"/>
                        </a:lnSpc>
                        <a:spcBef>
                          <a:spcPts val="0"/>
                        </a:spcBef>
                        <a:spcAft>
                          <a:spcPts val="0"/>
                        </a:spcAft>
                      </a:pPr>
                      <a:r>
                        <a:rPr lang="en-US" sz="1600" dirty="0">
                          <a:effectLst/>
                          <a:latin typeface="+mn-lt"/>
                          <a:ea typeface="Times New Roman" panose="02020603050405020304" pitchFamily="18" charset="0"/>
                          <a:cs typeface="Times New Roman" panose="02020603050405020304" pitchFamily="18" charset="0"/>
                        </a:rPr>
                        <a:t>PCV</a:t>
                      </a: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ea typeface="Times New Roman" panose="02020603050405020304" pitchFamily="18" charset="0"/>
                          <a:cs typeface="Times New Roman" panose="02020603050405020304" pitchFamily="18" charset="0"/>
                        </a:rPr>
                        <a:t>%</a:t>
                      </a:r>
                    </a:p>
                  </a:txBody>
                  <a:tcPr marL="45720" marR="9525" marT="0" marB="0" anchor="ctr"/>
                </a:tc>
                <a:tc>
                  <a:txBody>
                    <a:bodyPr/>
                    <a:lstStyle/>
                    <a:p>
                      <a:pPr marL="0" marR="0" algn="ctr">
                        <a:lnSpc>
                          <a:spcPct val="115000"/>
                        </a:lnSpc>
                        <a:spcBef>
                          <a:spcPts val="0"/>
                        </a:spcBef>
                        <a:spcAft>
                          <a:spcPts val="0"/>
                        </a:spcAft>
                      </a:pPr>
                      <a:r>
                        <a:rPr lang="en-US" sz="1600" dirty="0">
                          <a:effectLst/>
                          <a:latin typeface="+mn-lt"/>
                          <a:ea typeface="Times New Roman" panose="02020603050405020304" pitchFamily="18" charset="0"/>
                          <a:cs typeface="Times New Roman" panose="02020603050405020304" pitchFamily="18" charset="0"/>
                        </a:rPr>
                        <a:t>21 </a:t>
                      </a:r>
                      <a:endParaRPr lang="en-US" sz="1600" dirty="0">
                        <a:solidFill>
                          <a:schemeClr val="accent1"/>
                        </a:solidFill>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algn="ctr"/>
                      <a:r>
                        <a:rPr lang="en-US" sz="1600" dirty="0"/>
                        <a:t>L</a:t>
                      </a:r>
                    </a:p>
                  </a:txBody>
                  <a:tcPr marL="45720" marR="9525" marT="0" marB="0" anchor="ctr"/>
                </a:tc>
                <a:tc>
                  <a:txBody>
                    <a:bodyPr/>
                    <a:lstStyle/>
                    <a:p>
                      <a:pPr marL="0" marR="0" algn="ctr">
                        <a:lnSpc>
                          <a:spcPct val="115000"/>
                        </a:lnSpc>
                        <a:spcBef>
                          <a:spcPts val="0"/>
                        </a:spcBef>
                        <a:spcAft>
                          <a:spcPts val="0"/>
                        </a:spcAft>
                      </a:pPr>
                      <a:r>
                        <a:rPr lang="en-US" sz="1600" dirty="0">
                          <a:effectLst/>
                          <a:latin typeface="+mn-lt"/>
                          <a:ea typeface="Times New Roman" panose="02020603050405020304" pitchFamily="18" charset="0"/>
                          <a:cs typeface="Times New Roman" panose="02020603050405020304" pitchFamily="18" charset="0"/>
                        </a:rPr>
                        <a:t>29 – 39 </a:t>
                      </a:r>
                    </a:p>
                  </a:txBody>
                  <a:tcPr marL="45720" marR="9525" marT="0" marB="0" anchor="ctr"/>
                </a:tc>
                <a:extLst>
                  <a:ext uri="{0D108BD9-81ED-4DB2-BD59-A6C34878D82A}">
                    <a16:rowId xmlns:a16="http://schemas.microsoft.com/office/drawing/2014/main" val="3078930877"/>
                  </a:ext>
                </a:extLst>
              </a:tr>
              <a:tr h="396555">
                <a:tc>
                  <a:txBody>
                    <a:bodyPr/>
                    <a:lstStyle/>
                    <a:p>
                      <a:pPr marL="0" marR="0" algn="ctr">
                        <a:lnSpc>
                          <a:spcPct val="115000"/>
                        </a:lnSpc>
                        <a:spcBef>
                          <a:spcPts val="0"/>
                        </a:spcBef>
                        <a:spcAft>
                          <a:spcPts val="0"/>
                        </a:spcAft>
                      </a:pPr>
                      <a:r>
                        <a:rPr lang="en-US" sz="1600">
                          <a:effectLst/>
                          <a:latin typeface="+mn-lt"/>
                        </a:rPr>
                        <a:t>PLASMA PROTEIN</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rPr>
                        <a:t>g/</a:t>
                      </a:r>
                      <a:r>
                        <a:rPr lang="en-US" sz="1600" dirty="0" err="1">
                          <a:effectLst/>
                          <a:latin typeface="+mn-lt"/>
                        </a:rPr>
                        <a:t>dL</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tc>
                  <a:txBody>
                    <a:bodyPr/>
                    <a:lstStyle/>
                    <a:p>
                      <a:pPr marL="0" marR="0" algn="ctr">
                        <a:lnSpc>
                          <a:spcPct val="115000"/>
                        </a:lnSpc>
                        <a:spcBef>
                          <a:spcPts val="0"/>
                        </a:spcBef>
                        <a:spcAft>
                          <a:spcPts val="0"/>
                        </a:spcAft>
                      </a:pPr>
                      <a:r>
                        <a:rPr lang="en-US" sz="1600" dirty="0">
                          <a:effectLst/>
                          <a:latin typeface="+mn-lt"/>
                          <a:ea typeface="Times New Roman" panose="02020603050405020304" pitchFamily="18" charset="0"/>
                          <a:cs typeface="Times New Roman" panose="02020603050405020304" pitchFamily="18" charset="0"/>
                        </a:rPr>
                        <a:t>N/A (see comment)</a:t>
                      </a:r>
                    </a:p>
                  </a:txBody>
                  <a:tcPr marL="45720" marR="9525" marT="0" marB="0" anchor="ctr"/>
                </a:tc>
                <a:tc>
                  <a:txBody>
                    <a:bodyPr/>
                    <a:lstStyle/>
                    <a:p>
                      <a:pPr algn="ctr"/>
                      <a:endParaRPr lang="en-US" sz="1600" dirty="0"/>
                    </a:p>
                  </a:txBody>
                  <a:tcPr marL="45720" marR="9525" marT="0" marB="0" anchor="ctr"/>
                </a:tc>
                <a:tc>
                  <a:txBody>
                    <a:bodyPr/>
                    <a:lstStyle/>
                    <a:p>
                      <a:pPr marL="0" marR="0" algn="ctr">
                        <a:lnSpc>
                          <a:spcPct val="115000"/>
                        </a:lnSpc>
                        <a:spcBef>
                          <a:spcPts val="0"/>
                        </a:spcBef>
                        <a:spcAft>
                          <a:spcPts val="0"/>
                        </a:spcAft>
                      </a:pPr>
                      <a:r>
                        <a:rPr lang="en-US" sz="1600" dirty="0">
                          <a:effectLst/>
                          <a:latin typeface="+mn-lt"/>
                        </a:rPr>
                        <a:t>6.1 – 7.5</a:t>
                      </a:r>
                      <a:endParaRPr lang="en-US" sz="1600" dirty="0">
                        <a:effectLst/>
                        <a:latin typeface="+mn-lt"/>
                        <a:ea typeface="Times New Roman" panose="02020603050405020304" pitchFamily="18" charset="0"/>
                        <a:cs typeface="Times New Roman" panose="02020603050405020304" pitchFamily="18" charset="0"/>
                      </a:endParaRPr>
                    </a:p>
                  </a:txBody>
                  <a:tcPr marL="45720" marR="9525" marT="0" marB="0" anchor="ctr"/>
                </a:tc>
                <a:extLst>
                  <a:ext uri="{0D108BD9-81ED-4DB2-BD59-A6C34878D82A}">
                    <a16:rowId xmlns:a16="http://schemas.microsoft.com/office/drawing/2014/main" val="1556339818"/>
                  </a:ext>
                </a:extLst>
              </a:tr>
              <a:tr h="270168">
                <a:tc>
                  <a:txBody>
                    <a:bodyPr/>
                    <a:lstStyle/>
                    <a:p>
                      <a:pPr marL="0" marR="0" algn="ctr">
                        <a:lnSpc>
                          <a:spcPct val="115000"/>
                        </a:lnSpc>
                        <a:spcBef>
                          <a:spcPts val="0"/>
                        </a:spcBef>
                        <a:spcAft>
                          <a:spcPts val="0"/>
                        </a:spcAft>
                      </a:pPr>
                      <a:r>
                        <a:rPr lang="en-US" sz="1600">
                          <a:effectLst/>
                          <a:latin typeface="+mn-lt"/>
                        </a:rPr>
                        <a:t>nRBC</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rPr>
                        <a:t>/100 WBC</a:t>
                      </a:r>
                      <a:endParaRPr lang="en-US" sz="1600" dirty="0">
                        <a:effectLst/>
                        <a:latin typeface="+mn-lt"/>
                        <a:ea typeface="Times New Roman" panose="02020603050405020304" pitchFamily="18" charset="0"/>
                        <a:cs typeface="Times New Roman" panose="02020603050405020304" pitchFamily="18" charset="0"/>
                      </a:endParaRPr>
                    </a:p>
                  </a:txBody>
                  <a:tcPr marL="45720" marR="0" marT="0" marB="0" anchor="ctr"/>
                </a:tc>
                <a:tc>
                  <a:txBody>
                    <a:bodyPr/>
                    <a:lstStyle/>
                    <a:p>
                      <a:pPr marL="0" marR="0" algn="ctr">
                        <a:lnSpc>
                          <a:spcPct val="115000"/>
                        </a:lnSpc>
                        <a:spcBef>
                          <a:spcPts val="0"/>
                        </a:spcBef>
                        <a:spcAft>
                          <a:spcPts val="0"/>
                        </a:spcAft>
                      </a:pPr>
                      <a:r>
                        <a:rPr lang="en-US" sz="1600" dirty="0">
                          <a:effectLst/>
                          <a:latin typeface="+mn-lt"/>
                        </a:rPr>
                        <a:t>1 </a:t>
                      </a:r>
                      <a:endParaRPr lang="en-US" sz="1600" dirty="0">
                        <a:solidFill>
                          <a:srgbClr val="FF0000"/>
                        </a:solidFill>
                        <a:effectLst/>
                        <a:latin typeface="+mn-lt"/>
                        <a:ea typeface="Times New Roman" panose="02020603050405020304" pitchFamily="18" charset="0"/>
                        <a:cs typeface="Times New Roman" panose="02020603050405020304" pitchFamily="18" charset="0"/>
                      </a:endParaRPr>
                    </a:p>
                  </a:txBody>
                  <a:tcPr marL="45720" marR="0" marT="0" marB="0" anchor="ctr"/>
                </a:tc>
                <a:tc>
                  <a:txBody>
                    <a:bodyPr/>
                    <a:lstStyle/>
                    <a:p>
                      <a:pPr algn="ctr"/>
                      <a:endParaRPr lang="en-US" sz="1600" dirty="0"/>
                    </a:p>
                  </a:txBody>
                  <a:tcPr marL="45720" marR="0" marT="0" marB="0" anchor="ctr"/>
                </a:tc>
                <a:tc>
                  <a:txBody>
                    <a:bodyPr/>
                    <a:lstStyle/>
                    <a:p>
                      <a:pPr marL="0" marR="0" algn="ctr">
                        <a:lnSpc>
                          <a:spcPct val="115000"/>
                        </a:lnSpc>
                        <a:spcBef>
                          <a:spcPts val="0"/>
                        </a:spcBef>
                        <a:spcAft>
                          <a:spcPts val="0"/>
                        </a:spcAft>
                      </a:pPr>
                      <a:r>
                        <a:rPr lang="en-US" sz="1600" dirty="0">
                          <a:effectLst/>
                          <a:latin typeface="+mn-lt"/>
                        </a:rPr>
                        <a:t>0-5</a:t>
                      </a:r>
                      <a:endParaRPr lang="en-US" sz="1600" dirty="0">
                        <a:effectLst/>
                        <a:latin typeface="+mn-lt"/>
                        <a:ea typeface="Times New Roman" panose="02020603050405020304" pitchFamily="18" charset="0"/>
                        <a:cs typeface="Times New Roman" panose="02020603050405020304" pitchFamily="18" charset="0"/>
                      </a:endParaRPr>
                    </a:p>
                  </a:txBody>
                  <a:tcPr marL="45720" marR="0" marT="0" marB="0" anchor="ctr"/>
                </a:tc>
                <a:extLst>
                  <a:ext uri="{0D108BD9-81ED-4DB2-BD59-A6C34878D82A}">
                    <a16:rowId xmlns:a16="http://schemas.microsoft.com/office/drawing/2014/main" val="1526246575"/>
                  </a:ext>
                </a:extLst>
              </a:tr>
              <a:tr h="398405">
                <a:tc>
                  <a:txBody>
                    <a:bodyPr/>
                    <a:lstStyle/>
                    <a:p>
                      <a:pPr marL="0" marR="0" algn="ctr">
                        <a:lnSpc>
                          <a:spcPct val="115000"/>
                        </a:lnSpc>
                        <a:spcBef>
                          <a:spcPts val="0"/>
                        </a:spcBef>
                        <a:spcAft>
                          <a:spcPts val="0"/>
                        </a:spcAft>
                      </a:pPr>
                      <a:r>
                        <a:rPr lang="en-US" sz="1600">
                          <a:effectLst/>
                          <a:latin typeface="+mn-lt"/>
                        </a:rPr>
                        <a:t>Segmented neutrophils</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3</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45720" marR="0" marT="0" marB="0" anchor="ctr"/>
                </a:tc>
                <a:tc>
                  <a:txBody>
                    <a:bodyPr/>
                    <a:lstStyle/>
                    <a:p>
                      <a:pPr marL="0" marR="0" algn="ctr">
                        <a:lnSpc>
                          <a:spcPct val="115000"/>
                        </a:lnSpc>
                        <a:spcBef>
                          <a:spcPts val="0"/>
                        </a:spcBef>
                        <a:spcAft>
                          <a:spcPts val="0"/>
                        </a:spcAft>
                      </a:pPr>
                      <a:r>
                        <a:rPr lang="en-US" sz="1600" dirty="0">
                          <a:effectLst/>
                          <a:latin typeface="+mn-lt"/>
                        </a:rPr>
                        <a:t>14.931 </a:t>
                      </a:r>
                      <a:endParaRPr lang="en-US" sz="1600" dirty="0">
                        <a:solidFill>
                          <a:srgbClr val="FF0000"/>
                        </a:solidFill>
                        <a:effectLst/>
                        <a:latin typeface="+mn-lt"/>
                        <a:ea typeface="Times New Roman" panose="02020603050405020304" pitchFamily="18" charset="0"/>
                        <a:cs typeface="Times New Roman" panose="02020603050405020304" pitchFamily="18" charset="0"/>
                      </a:endParaRPr>
                    </a:p>
                  </a:txBody>
                  <a:tcPr marL="45720" marR="0" marT="0" marB="0" anchor="ctr"/>
                </a:tc>
                <a:tc>
                  <a:txBody>
                    <a:bodyPr/>
                    <a:lstStyle/>
                    <a:p>
                      <a:pPr algn="ctr"/>
                      <a:r>
                        <a:rPr lang="en-US" sz="1600" dirty="0"/>
                        <a:t>H</a:t>
                      </a:r>
                    </a:p>
                  </a:txBody>
                  <a:tcPr marL="45720" marR="0" marT="0" marB="0" anchor="ctr"/>
                </a:tc>
                <a:tc>
                  <a:txBody>
                    <a:bodyPr/>
                    <a:lstStyle/>
                    <a:p>
                      <a:pPr marL="0" marR="0" algn="ctr">
                        <a:lnSpc>
                          <a:spcPct val="115000"/>
                        </a:lnSpc>
                        <a:spcBef>
                          <a:spcPts val="0"/>
                        </a:spcBef>
                        <a:spcAft>
                          <a:spcPts val="0"/>
                        </a:spcAft>
                      </a:pPr>
                      <a:r>
                        <a:rPr lang="en-US" sz="1600" dirty="0">
                          <a:effectLst/>
                          <a:latin typeface="+mn-lt"/>
                        </a:rPr>
                        <a:t>2.841 – 9.112 </a:t>
                      </a:r>
                      <a:endParaRPr lang="en-US" sz="1600" dirty="0">
                        <a:effectLst/>
                        <a:latin typeface="+mn-lt"/>
                        <a:ea typeface="Times New Roman" panose="02020603050405020304" pitchFamily="18" charset="0"/>
                        <a:cs typeface="Times New Roman" panose="02020603050405020304" pitchFamily="18" charset="0"/>
                      </a:endParaRPr>
                    </a:p>
                  </a:txBody>
                  <a:tcPr marL="45720" marR="0" marT="0" marB="0" anchor="ctr"/>
                </a:tc>
                <a:extLst>
                  <a:ext uri="{0D108BD9-81ED-4DB2-BD59-A6C34878D82A}">
                    <a16:rowId xmlns:a16="http://schemas.microsoft.com/office/drawing/2014/main" val="2410578750"/>
                  </a:ext>
                </a:extLst>
              </a:tr>
              <a:tr h="270168">
                <a:tc>
                  <a:txBody>
                    <a:bodyPr/>
                    <a:lstStyle/>
                    <a:p>
                      <a:pPr marL="0" marR="0" algn="ctr">
                        <a:lnSpc>
                          <a:spcPct val="115000"/>
                        </a:lnSpc>
                        <a:spcBef>
                          <a:spcPts val="0"/>
                        </a:spcBef>
                        <a:spcAft>
                          <a:spcPts val="0"/>
                        </a:spcAft>
                      </a:pPr>
                      <a:r>
                        <a:rPr lang="en-US" sz="1600">
                          <a:effectLst/>
                          <a:latin typeface="+mn-lt"/>
                        </a:rPr>
                        <a:t>Band neutrophils</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3</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45720" marR="0" marT="0" marB="0" anchor="ctr"/>
                </a:tc>
                <a:tc>
                  <a:txBody>
                    <a:bodyPr/>
                    <a:lstStyle/>
                    <a:p>
                      <a:pPr marL="0" marR="0" algn="ctr">
                        <a:lnSpc>
                          <a:spcPct val="115000"/>
                        </a:lnSpc>
                        <a:spcBef>
                          <a:spcPts val="0"/>
                        </a:spcBef>
                        <a:spcAft>
                          <a:spcPts val="0"/>
                        </a:spcAft>
                      </a:pPr>
                      <a:r>
                        <a:rPr lang="en-US" sz="1600" dirty="0">
                          <a:effectLst/>
                          <a:latin typeface="+mn-lt"/>
                        </a:rPr>
                        <a:t>0.756 </a:t>
                      </a:r>
                      <a:endParaRPr lang="en-US" sz="1600" dirty="0">
                        <a:solidFill>
                          <a:srgbClr val="FF0000"/>
                        </a:solidFill>
                        <a:effectLst/>
                        <a:latin typeface="+mn-lt"/>
                        <a:ea typeface="Times New Roman" panose="02020603050405020304" pitchFamily="18" charset="0"/>
                        <a:cs typeface="Times New Roman" panose="02020603050405020304" pitchFamily="18" charset="0"/>
                      </a:endParaRPr>
                    </a:p>
                  </a:txBody>
                  <a:tcPr marL="45720" marR="0" marT="0" marB="0" anchor="ctr"/>
                </a:tc>
                <a:tc>
                  <a:txBody>
                    <a:bodyPr/>
                    <a:lstStyle/>
                    <a:p>
                      <a:pPr algn="ctr"/>
                      <a:r>
                        <a:rPr lang="en-US" sz="1600" dirty="0"/>
                        <a:t>H</a:t>
                      </a:r>
                    </a:p>
                  </a:txBody>
                  <a:tcPr marL="45720" marR="0" marT="0" marB="0" anchor="ctr"/>
                </a:tc>
                <a:tc>
                  <a:txBody>
                    <a:bodyPr/>
                    <a:lstStyle/>
                    <a:p>
                      <a:pPr marL="0" marR="0" algn="ctr">
                        <a:lnSpc>
                          <a:spcPct val="115000"/>
                        </a:lnSpc>
                        <a:spcBef>
                          <a:spcPts val="0"/>
                        </a:spcBef>
                        <a:spcAft>
                          <a:spcPts val="0"/>
                        </a:spcAft>
                      </a:pPr>
                      <a:r>
                        <a:rPr lang="en-US" sz="1600" dirty="0">
                          <a:effectLst/>
                          <a:latin typeface="+mn-lt"/>
                        </a:rPr>
                        <a:t>0</a:t>
                      </a:r>
                      <a:endParaRPr lang="en-US" sz="1600" dirty="0">
                        <a:effectLst/>
                        <a:latin typeface="+mn-lt"/>
                        <a:ea typeface="Times New Roman" panose="02020603050405020304" pitchFamily="18" charset="0"/>
                        <a:cs typeface="Times New Roman" panose="02020603050405020304" pitchFamily="18" charset="0"/>
                      </a:endParaRPr>
                    </a:p>
                  </a:txBody>
                  <a:tcPr marL="45720" marR="0" marT="0" marB="0" anchor="ctr"/>
                </a:tc>
                <a:extLst>
                  <a:ext uri="{0D108BD9-81ED-4DB2-BD59-A6C34878D82A}">
                    <a16:rowId xmlns:a16="http://schemas.microsoft.com/office/drawing/2014/main" val="1211459347"/>
                  </a:ext>
                </a:extLst>
              </a:tr>
              <a:tr h="270168">
                <a:tc>
                  <a:txBody>
                    <a:bodyPr/>
                    <a:lstStyle/>
                    <a:p>
                      <a:pPr marL="0" marR="0" algn="ctr">
                        <a:lnSpc>
                          <a:spcPct val="115000"/>
                        </a:lnSpc>
                        <a:spcBef>
                          <a:spcPts val="0"/>
                        </a:spcBef>
                        <a:spcAft>
                          <a:spcPts val="0"/>
                        </a:spcAft>
                      </a:pPr>
                      <a:r>
                        <a:rPr lang="en-US" sz="1600">
                          <a:effectLst/>
                          <a:latin typeface="+mn-lt"/>
                        </a:rPr>
                        <a:t>Lymphocytes </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a:effectLst/>
                          <a:latin typeface="+mn-lt"/>
                        </a:rPr>
                        <a:t>X 10</a:t>
                      </a:r>
                      <a:r>
                        <a:rPr lang="en-US" sz="1600" baseline="30000">
                          <a:effectLst/>
                          <a:latin typeface="+mn-lt"/>
                        </a:rPr>
                        <a:t>3</a:t>
                      </a:r>
                      <a:r>
                        <a:rPr lang="en-US" sz="1600">
                          <a:effectLst/>
                          <a:latin typeface="+mn-lt"/>
                        </a:rPr>
                        <a:t>/µL</a:t>
                      </a:r>
                      <a:endParaRPr lang="en-US" sz="1600">
                        <a:effectLst/>
                        <a:latin typeface="+mn-lt"/>
                        <a:ea typeface="Times New Roman" panose="02020603050405020304" pitchFamily="18" charset="0"/>
                        <a:cs typeface="Times New Roman" panose="02020603050405020304" pitchFamily="18" charset="0"/>
                      </a:endParaRPr>
                    </a:p>
                  </a:txBody>
                  <a:tcPr marL="45720" marR="0" marT="0" marB="0"/>
                </a:tc>
                <a:tc>
                  <a:txBody>
                    <a:bodyPr/>
                    <a:lstStyle/>
                    <a:p>
                      <a:pPr marL="0" marR="0" algn="ctr">
                        <a:lnSpc>
                          <a:spcPct val="115000"/>
                        </a:lnSpc>
                        <a:spcBef>
                          <a:spcPts val="0"/>
                        </a:spcBef>
                        <a:spcAft>
                          <a:spcPts val="0"/>
                        </a:spcAft>
                      </a:pPr>
                      <a:r>
                        <a:rPr lang="en-US" sz="1600" dirty="0">
                          <a:effectLst/>
                          <a:latin typeface="+mn-lt"/>
                        </a:rPr>
                        <a:t>1.323 </a:t>
                      </a:r>
                      <a:endParaRPr lang="en-US" sz="1600" dirty="0">
                        <a:solidFill>
                          <a:schemeClr val="accent1"/>
                        </a:solidFill>
                        <a:effectLst/>
                        <a:latin typeface="+mn-lt"/>
                        <a:ea typeface="Times New Roman" panose="02020603050405020304" pitchFamily="18" charset="0"/>
                        <a:cs typeface="Times New Roman" panose="02020603050405020304" pitchFamily="18" charset="0"/>
                      </a:endParaRPr>
                    </a:p>
                  </a:txBody>
                  <a:tcPr marL="45720" marR="0" marT="0" marB="0" anchor="ctr"/>
                </a:tc>
                <a:tc>
                  <a:txBody>
                    <a:bodyPr/>
                    <a:lstStyle/>
                    <a:p>
                      <a:pPr algn="ctr"/>
                      <a:r>
                        <a:rPr lang="en-US" sz="1600" dirty="0"/>
                        <a:t>L</a:t>
                      </a:r>
                    </a:p>
                  </a:txBody>
                  <a:tcPr marL="45720" marR="0" marT="0" marB="0" anchor="ctr"/>
                </a:tc>
                <a:tc>
                  <a:txBody>
                    <a:bodyPr/>
                    <a:lstStyle/>
                    <a:p>
                      <a:pPr marL="0" marR="0" algn="ctr">
                        <a:lnSpc>
                          <a:spcPct val="115000"/>
                        </a:lnSpc>
                        <a:spcBef>
                          <a:spcPts val="0"/>
                        </a:spcBef>
                        <a:spcAft>
                          <a:spcPts val="0"/>
                        </a:spcAft>
                      </a:pPr>
                      <a:r>
                        <a:rPr lang="en-US" sz="1600" dirty="0">
                          <a:effectLst/>
                          <a:latin typeface="+mn-lt"/>
                        </a:rPr>
                        <a:t>0.594 – 3.305</a:t>
                      </a:r>
                      <a:endParaRPr lang="en-US" sz="1600" dirty="0">
                        <a:effectLst/>
                        <a:latin typeface="+mn-lt"/>
                        <a:ea typeface="Times New Roman" panose="02020603050405020304" pitchFamily="18" charset="0"/>
                        <a:cs typeface="Times New Roman" panose="02020603050405020304" pitchFamily="18" charset="0"/>
                      </a:endParaRPr>
                    </a:p>
                  </a:txBody>
                  <a:tcPr marL="45720" marR="0" marT="0" marB="0" anchor="ctr"/>
                </a:tc>
                <a:extLst>
                  <a:ext uri="{0D108BD9-81ED-4DB2-BD59-A6C34878D82A}">
                    <a16:rowId xmlns:a16="http://schemas.microsoft.com/office/drawing/2014/main" val="2927614711"/>
                  </a:ext>
                </a:extLst>
              </a:tr>
              <a:tr h="270168">
                <a:tc>
                  <a:txBody>
                    <a:bodyPr/>
                    <a:lstStyle/>
                    <a:p>
                      <a:pPr marL="0" marR="0" algn="ctr">
                        <a:lnSpc>
                          <a:spcPct val="115000"/>
                        </a:lnSpc>
                        <a:spcBef>
                          <a:spcPts val="0"/>
                        </a:spcBef>
                        <a:spcAft>
                          <a:spcPts val="0"/>
                        </a:spcAft>
                      </a:pPr>
                      <a:r>
                        <a:rPr lang="en-US" sz="1600">
                          <a:effectLst/>
                          <a:latin typeface="+mn-lt"/>
                        </a:rPr>
                        <a:t>Monocytes </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rPr>
                        <a:t>X 10</a:t>
                      </a:r>
                      <a:r>
                        <a:rPr lang="en-US" sz="1600" baseline="30000" dirty="0">
                          <a:effectLst/>
                          <a:latin typeface="+mn-lt"/>
                        </a:rPr>
                        <a:t>3</a:t>
                      </a:r>
                      <a:r>
                        <a:rPr lang="en-US" sz="1600" dirty="0">
                          <a:effectLst/>
                          <a:latin typeface="+mn-lt"/>
                        </a:rPr>
                        <a:t>/µL</a:t>
                      </a:r>
                      <a:endParaRPr lang="en-US" sz="1600" dirty="0">
                        <a:effectLst/>
                        <a:latin typeface="+mn-lt"/>
                        <a:ea typeface="Times New Roman" panose="02020603050405020304" pitchFamily="18" charset="0"/>
                        <a:cs typeface="Times New Roman" panose="02020603050405020304" pitchFamily="18" charset="0"/>
                      </a:endParaRPr>
                    </a:p>
                  </a:txBody>
                  <a:tcPr marL="45720" marR="0" marT="0" marB="0"/>
                </a:tc>
                <a:tc>
                  <a:txBody>
                    <a:bodyPr/>
                    <a:lstStyle/>
                    <a:p>
                      <a:pPr marL="0" marR="0" algn="ctr">
                        <a:lnSpc>
                          <a:spcPct val="115000"/>
                        </a:lnSpc>
                        <a:spcBef>
                          <a:spcPts val="0"/>
                        </a:spcBef>
                        <a:spcAft>
                          <a:spcPts val="0"/>
                        </a:spcAft>
                      </a:pPr>
                      <a:r>
                        <a:rPr lang="en-US" sz="1600" dirty="0">
                          <a:effectLst/>
                          <a:latin typeface="+mn-lt"/>
                        </a:rPr>
                        <a:t>1.323 </a:t>
                      </a:r>
                      <a:endParaRPr lang="en-US" sz="1600" dirty="0">
                        <a:solidFill>
                          <a:srgbClr val="FF0000"/>
                        </a:solidFill>
                        <a:effectLst/>
                        <a:latin typeface="+mn-lt"/>
                        <a:ea typeface="Times New Roman" panose="02020603050405020304" pitchFamily="18" charset="0"/>
                        <a:cs typeface="Times New Roman" panose="02020603050405020304" pitchFamily="18" charset="0"/>
                      </a:endParaRPr>
                    </a:p>
                  </a:txBody>
                  <a:tcPr marL="45720" marR="0" marT="0" marB="0" anchor="ctr"/>
                </a:tc>
                <a:tc>
                  <a:txBody>
                    <a:bodyPr/>
                    <a:lstStyle/>
                    <a:p>
                      <a:pPr algn="ctr"/>
                      <a:r>
                        <a:rPr lang="en-US" sz="1600" dirty="0"/>
                        <a:t>H</a:t>
                      </a:r>
                    </a:p>
                  </a:txBody>
                  <a:tcPr marL="45720" marR="0" marT="0" marB="0" anchor="ctr"/>
                </a:tc>
                <a:tc>
                  <a:txBody>
                    <a:bodyPr/>
                    <a:lstStyle/>
                    <a:p>
                      <a:pPr marL="0" marR="0" algn="ctr">
                        <a:lnSpc>
                          <a:spcPct val="115000"/>
                        </a:lnSpc>
                        <a:spcBef>
                          <a:spcPts val="0"/>
                        </a:spcBef>
                        <a:spcAft>
                          <a:spcPts val="0"/>
                        </a:spcAft>
                      </a:pPr>
                      <a:r>
                        <a:rPr lang="en-US" sz="1600" dirty="0">
                          <a:effectLst/>
                          <a:latin typeface="+mn-lt"/>
                        </a:rPr>
                        <a:t>0.075 – 0.85 </a:t>
                      </a:r>
                      <a:endParaRPr lang="en-US" sz="1600" dirty="0">
                        <a:effectLst/>
                        <a:latin typeface="+mn-lt"/>
                        <a:ea typeface="Times New Roman" panose="02020603050405020304" pitchFamily="18" charset="0"/>
                        <a:cs typeface="Times New Roman" panose="02020603050405020304" pitchFamily="18" charset="0"/>
                      </a:endParaRPr>
                    </a:p>
                  </a:txBody>
                  <a:tcPr marL="45720" marR="0" marT="0" marB="0" anchor="ctr"/>
                </a:tc>
                <a:extLst>
                  <a:ext uri="{0D108BD9-81ED-4DB2-BD59-A6C34878D82A}">
                    <a16:rowId xmlns:a16="http://schemas.microsoft.com/office/drawing/2014/main" val="3454500457"/>
                  </a:ext>
                </a:extLst>
              </a:tr>
              <a:tr h="270168">
                <a:tc>
                  <a:txBody>
                    <a:bodyPr/>
                    <a:lstStyle/>
                    <a:p>
                      <a:pPr marL="0" marR="0" algn="ctr">
                        <a:lnSpc>
                          <a:spcPct val="115000"/>
                        </a:lnSpc>
                        <a:spcBef>
                          <a:spcPts val="0"/>
                        </a:spcBef>
                        <a:spcAft>
                          <a:spcPts val="0"/>
                        </a:spcAft>
                      </a:pPr>
                      <a:r>
                        <a:rPr lang="en-US" sz="1600">
                          <a:effectLst/>
                          <a:latin typeface="+mn-lt"/>
                        </a:rPr>
                        <a:t>Eosinophils </a:t>
                      </a:r>
                      <a:endParaRPr lang="en-US" sz="1600">
                        <a:effectLst/>
                        <a:latin typeface="+mn-lt"/>
                        <a:ea typeface="Times New Roman" panose="02020603050405020304" pitchFamily="18" charset="0"/>
                        <a:cs typeface="Times New Roman" panose="02020603050405020304" pitchFamily="18" charset="0"/>
                      </a:endParaRPr>
                    </a:p>
                  </a:txBody>
                  <a:tcPr marL="9525" marR="9525" marT="2540" marB="0" anchor="ctr"/>
                </a:tc>
                <a:tc>
                  <a:txBody>
                    <a:bodyPr/>
                    <a:lstStyle/>
                    <a:p>
                      <a:pPr marL="0" marR="0" algn="ctr">
                        <a:lnSpc>
                          <a:spcPct val="115000"/>
                        </a:lnSpc>
                        <a:spcBef>
                          <a:spcPts val="0"/>
                        </a:spcBef>
                        <a:spcAft>
                          <a:spcPts val="0"/>
                        </a:spcAft>
                      </a:pPr>
                      <a:r>
                        <a:rPr lang="en-US" sz="1600" dirty="0">
                          <a:effectLst/>
                          <a:latin typeface="+mn-lt"/>
                        </a:rPr>
                        <a:t>X 10</a:t>
                      </a:r>
                      <a:r>
                        <a:rPr lang="en-US" sz="1600" baseline="30000" dirty="0">
                          <a:effectLst/>
                          <a:latin typeface="+mn-lt"/>
                        </a:rPr>
                        <a:t>3</a:t>
                      </a:r>
                      <a:r>
                        <a:rPr lang="en-US" sz="1600" dirty="0">
                          <a:effectLst/>
                          <a:latin typeface="+mn-lt"/>
                        </a:rPr>
                        <a:t>/µL</a:t>
                      </a:r>
                      <a:endParaRPr lang="en-US" sz="1600" dirty="0">
                        <a:effectLst/>
                        <a:latin typeface="+mn-lt"/>
                        <a:ea typeface="Times New Roman" panose="02020603050405020304" pitchFamily="18" charset="0"/>
                        <a:cs typeface="Times New Roman" panose="02020603050405020304" pitchFamily="18" charset="0"/>
                      </a:endParaRPr>
                    </a:p>
                  </a:txBody>
                  <a:tcPr marL="45720" marR="0" marT="0" marB="0"/>
                </a:tc>
                <a:tc>
                  <a:txBody>
                    <a:bodyPr/>
                    <a:lstStyle/>
                    <a:p>
                      <a:pPr marL="0" marR="0" algn="ctr">
                        <a:lnSpc>
                          <a:spcPct val="115000"/>
                        </a:lnSpc>
                        <a:spcBef>
                          <a:spcPts val="0"/>
                        </a:spcBef>
                        <a:spcAft>
                          <a:spcPts val="0"/>
                        </a:spcAft>
                      </a:pPr>
                      <a:r>
                        <a:rPr lang="en-US" sz="1600" dirty="0">
                          <a:effectLst/>
                          <a:latin typeface="+mn-lt"/>
                        </a:rPr>
                        <a:t>0.567</a:t>
                      </a:r>
                      <a:endParaRPr lang="en-US" sz="1600" dirty="0">
                        <a:effectLst/>
                        <a:latin typeface="+mn-lt"/>
                        <a:ea typeface="Times New Roman" panose="02020603050405020304" pitchFamily="18" charset="0"/>
                        <a:cs typeface="Times New Roman" panose="02020603050405020304" pitchFamily="18" charset="0"/>
                      </a:endParaRPr>
                    </a:p>
                  </a:txBody>
                  <a:tcPr marL="45720" marR="0" marT="0" marB="0" anchor="ctr"/>
                </a:tc>
                <a:tc>
                  <a:txBody>
                    <a:bodyPr/>
                    <a:lstStyle/>
                    <a:p>
                      <a:pPr algn="ctr"/>
                      <a:endParaRPr lang="en-US" sz="1600" dirty="0"/>
                    </a:p>
                  </a:txBody>
                  <a:tcPr marL="45720" marR="0" marT="0" marB="0" anchor="ctr"/>
                </a:tc>
                <a:tc>
                  <a:txBody>
                    <a:bodyPr/>
                    <a:lstStyle/>
                    <a:p>
                      <a:pPr marL="0" marR="0" algn="ctr">
                        <a:lnSpc>
                          <a:spcPct val="115000"/>
                        </a:lnSpc>
                        <a:spcBef>
                          <a:spcPts val="0"/>
                        </a:spcBef>
                        <a:spcAft>
                          <a:spcPts val="0"/>
                        </a:spcAft>
                      </a:pPr>
                      <a:r>
                        <a:rPr lang="en-US" sz="1600" dirty="0">
                          <a:effectLst/>
                          <a:latin typeface="+mn-lt"/>
                        </a:rPr>
                        <a:t>0.03 – 1.264 </a:t>
                      </a:r>
                      <a:endParaRPr lang="en-US" sz="1600" dirty="0">
                        <a:effectLst/>
                        <a:latin typeface="+mn-lt"/>
                        <a:ea typeface="Times New Roman" panose="02020603050405020304" pitchFamily="18" charset="0"/>
                        <a:cs typeface="Times New Roman" panose="02020603050405020304" pitchFamily="18" charset="0"/>
                      </a:endParaRPr>
                    </a:p>
                  </a:txBody>
                  <a:tcPr marL="45720" marR="0" marT="0" marB="0" anchor="ctr"/>
                </a:tc>
                <a:extLst>
                  <a:ext uri="{0D108BD9-81ED-4DB2-BD59-A6C34878D82A}">
                    <a16:rowId xmlns:a16="http://schemas.microsoft.com/office/drawing/2014/main" val="3026107914"/>
                  </a:ext>
                </a:extLst>
              </a:tr>
              <a:tr h="270168">
                <a:tc gridSpan="5">
                  <a:txBody>
                    <a:bodyPr/>
                    <a:lstStyle/>
                    <a:p>
                      <a:pPr marL="0" marR="0" algn="ctr">
                        <a:lnSpc>
                          <a:spcPct val="115000"/>
                        </a:lnSpc>
                        <a:spcBef>
                          <a:spcPts val="0"/>
                        </a:spcBef>
                        <a:spcAft>
                          <a:spcPts val="0"/>
                        </a:spcAft>
                      </a:pPr>
                      <a:r>
                        <a:rPr lang="en-US" sz="1600" dirty="0">
                          <a:effectLst/>
                          <a:latin typeface="+mn-lt"/>
                        </a:rPr>
                        <a:t>Comments: Plasma hemolytic. </a:t>
                      </a:r>
                      <a:endParaRPr lang="en-US" sz="1600" dirty="0">
                        <a:effectLst/>
                        <a:latin typeface="+mn-lt"/>
                        <a:ea typeface="Times New Roman" panose="02020603050405020304" pitchFamily="18" charset="0"/>
                        <a:cs typeface="Times New Roman" panose="02020603050405020304" pitchFamily="18" charset="0"/>
                      </a:endParaRPr>
                    </a:p>
                  </a:txBody>
                  <a:tcPr marL="9525" marR="9525" marT="2540" marB="0" anchor="ct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88870141"/>
                  </a:ext>
                </a:extLst>
              </a:tr>
            </a:tbl>
          </a:graphicData>
        </a:graphic>
      </p:graphicFrame>
    </p:spTree>
    <p:extLst>
      <p:ext uri="{BB962C8B-B14F-4D97-AF65-F5344CB8AC3E}">
        <p14:creationId xmlns:p14="http://schemas.microsoft.com/office/powerpoint/2010/main" val="135326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nchor="ctr" anchorCtr="0">
        <a:spAutoFit/>
      </a:bodyPr>
      <a:lstStyle>
        <a:defPPr algn="l">
          <a:defRPr sz="2000" dirty="0">
            <a:solidFill>
              <a:srgbClr val="2DDCFF"/>
            </a:solidFill>
            <a:latin typeface="Avenir Heavy" panose="02000503020000020003"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1B51EA4F0B2BE47BDABF539CDFEF8AC" ma:contentTypeVersion="16" ma:contentTypeDescription="Create a new document." ma:contentTypeScope="" ma:versionID="15e9dd3377355f3aa936b4c7b5e123da">
  <xsd:schema xmlns:xsd="http://www.w3.org/2001/XMLSchema" xmlns:xs="http://www.w3.org/2001/XMLSchema" xmlns:p="http://schemas.microsoft.com/office/2006/metadata/properties" xmlns:ns1="http://schemas.microsoft.com/sharepoint/v3" xmlns:ns3="9f394bbd-b748-4bfd-81d0-56ad1c03e03f" xmlns:ns4="58d23175-015e-4a03-9ab4-0c8478b209fe" targetNamespace="http://schemas.microsoft.com/office/2006/metadata/properties" ma:root="true" ma:fieldsID="5c48dbf98e03e4da2386b1abb70c0ff4" ns1:_="" ns3:_="" ns4:_="">
    <xsd:import namespace="http://schemas.microsoft.com/sharepoint/v3"/>
    <xsd:import namespace="9f394bbd-b748-4bfd-81d0-56ad1c03e03f"/>
    <xsd:import namespace="58d23175-015e-4a03-9ab4-0c8478b209fe"/>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EventHashCode" minOccurs="0"/>
                <xsd:element ref="ns3:MediaServiceGenerationTime" minOccurs="0"/>
                <xsd:element ref="ns1:_ip_UnifiedCompliancePolicyProperties" minOccurs="0"/>
                <xsd:element ref="ns1:_ip_UnifiedCompliancePolicyUIAction"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6" nillable="true" ma:displayName="Unified Compliance Policy Properties" ma:hidden="true" ma:internalName="_ip_UnifiedCompliancePolicyProperties">
      <xsd:simpleType>
        <xsd:restriction base="dms:Note"/>
      </xsd:simpleType>
    </xsd:element>
    <xsd:element name="_ip_UnifiedCompliancePolicyUIAction" ma:index="1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394bbd-b748-4bfd-81d0-56ad1c03e03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8d23175-015e-4a03-9ab4-0c8478b209fe"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SharingHintHash" ma:index="2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54F36AB-0CBC-4049-8E8C-F976653C917A}">
  <ds:schemaRefs>
    <ds:schemaRef ds:uri="http://schemas.microsoft.com/sharepoint/v3/contenttype/forms"/>
  </ds:schemaRefs>
</ds:datastoreItem>
</file>

<file path=customXml/itemProps2.xml><?xml version="1.0" encoding="utf-8"?>
<ds:datastoreItem xmlns:ds="http://schemas.openxmlformats.org/officeDocument/2006/customXml" ds:itemID="{5E3C00E0-9AE5-45F3-ADD0-A50FFBB283B7}">
  <ds:schemaRefs>
    <ds:schemaRef ds:uri="http://schemas.microsoft.com/office/2006/metadata/properties"/>
    <ds:schemaRef ds:uri="http://purl.org/dc/dcmitype/"/>
    <ds:schemaRef ds:uri="http://schemas.microsoft.com/office/2006/documentManagement/types"/>
    <ds:schemaRef ds:uri="http://purl.org/dc/elements/1.1/"/>
    <ds:schemaRef ds:uri="http://schemas.microsoft.com/sharepoint/v3"/>
    <ds:schemaRef ds:uri="http://schemas.openxmlformats.org/package/2006/metadata/core-properties"/>
    <ds:schemaRef ds:uri="http://schemas.microsoft.com/office/infopath/2007/PartnerControls"/>
    <ds:schemaRef ds:uri="58d23175-015e-4a03-9ab4-0c8478b209fe"/>
    <ds:schemaRef ds:uri="9f394bbd-b748-4bfd-81d0-56ad1c03e03f"/>
    <ds:schemaRef ds:uri="http://www.w3.org/XML/1998/namespace"/>
    <ds:schemaRef ds:uri="http://purl.org/dc/terms/"/>
  </ds:schemaRefs>
</ds:datastoreItem>
</file>

<file path=customXml/itemProps3.xml><?xml version="1.0" encoding="utf-8"?>
<ds:datastoreItem xmlns:ds="http://schemas.openxmlformats.org/officeDocument/2006/customXml" ds:itemID="{8942FECE-0A76-4D45-B8EE-C0FC973145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9f394bbd-b748-4bfd-81d0-56ad1c03e03f"/>
    <ds:schemaRef ds:uri="58d23175-015e-4a03-9ab4-0c8478b209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1261</TotalTime>
  <Words>5500</Words>
  <Application>Microsoft Office PowerPoint</Application>
  <PresentationFormat>Widescreen</PresentationFormat>
  <Paragraphs>2632</Paragraphs>
  <Slides>144</Slides>
  <Notes>67</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144</vt:i4>
      </vt:variant>
    </vt:vector>
  </HeadingPairs>
  <TitlesOfParts>
    <vt:vector size="152" baseType="lpstr">
      <vt:lpstr>Meiryo</vt:lpstr>
      <vt:lpstr>Arial</vt:lpstr>
      <vt:lpstr>Avenir Heavy</vt:lpstr>
      <vt:lpstr>Calibri</vt:lpstr>
      <vt:lpstr>Calibri Light</vt:lpstr>
      <vt:lpstr>Times New Roman</vt:lpstr>
      <vt:lpstr>Office Theme</vt:lpstr>
      <vt:lpstr>Image</vt:lpstr>
      <vt:lpstr>Level 1</vt:lpstr>
      <vt:lpstr>Information to preview </vt:lpstr>
      <vt:lpstr>Information to preview continued  </vt:lpstr>
      <vt:lpstr>Level 1 cases</vt:lpstr>
      <vt:lpstr>Cupcake signalment and history</vt:lpstr>
      <vt:lpstr>Cupcake CBC data </vt:lpstr>
      <vt:lpstr>Ralphie signalment and history</vt:lpstr>
      <vt:lpstr>Ralphie CBC data </vt:lpstr>
      <vt:lpstr>Ralphie resources</vt:lpstr>
      <vt:lpstr>Ralphie blood smear image</vt:lpstr>
      <vt:lpstr>Ralphie blood smear with NMB stain</vt:lpstr>
      <vt:lpstr>Gino signalment and history</vt:lpstr>
      <vt:lpstr>Gino physical examination</vt:lpstr>
      <vt:lpstr>Gino CBC data </vt:lpstr>
      <vt:lpstr>Gino coagulation profile </vt:lpstr>
      <vt:lpstr>Gino resources </vt:lpstr>
      <vt:lpstr>Gus signalment and history</vt:lpstr>
      <vt:lpstr>Gus CBC data </vt:lpstr>
      <vt:lpstr>Gus resources</vt:lpstr>
      <vt:lpstr>Gus blood smear image</vt:lpstr>
      <vt:lpstr>Bird and Bearded Dragon demo resources</vt:lpstr>
      <vt:lpstr>Gertie signalment and history</vt:lpstr>
      <vt:lpstr>Gertie physical examination </vt:lpstr>
      <vt:lpstr>Gertie CBC data</vt:lpstr>
      <vt:lpstr>Gertie resources</vt:lpstr>
      <vt:lpstr>Gertie blood smear image 1/5 (4x magnification)</vt:lpstr>
      <vt:lpstr>Gertie blood smear image 2/5 (10x magnification)</vt:lpstr>
      <vt:lpstr>Gertie blood smear image 3/5 (60x magnification)</vt:lpstr>
      <vt:lpstr>Gertie blood smear image 4/5 (60x magnification)</vt:lpstr>
      <vt:lpstr>Gertie blood smear image 5/5 (60x magnification)</vt:lpstr>
      <vt:lpstr>Dancer signalment and history</vt:lpstr>
      <vt:lpstr>Dancer CBC data </vt:lpstr>
      <vt:lpstr>Dancer resources</vt:lpstr>
      <vt:lpstr>Dancer blood smear image</vt:lpstr>
      <vt:lpstr>Princess signalment and history</vt:lpstr>
      <vt:lpstr>Princess physical examination</vt:lpstr>
      <vt:lpstr>Princess CBC data</vt:lpstr>
      <vt:lpstr>Princess CBC morphology (blood smear)</vt:lpstr>
      <vt:lpstr>Princess coagulation data</vt:lpstr>
      <vt:lpstr>Princess serum biochemical data (part 1/2)</vt:lpstr>
      <vt:lpstr>Princess serum biochemical data (part 2/2)</vt:lpstr>
      <vt:lpstr>Princess resources</vt:lpstr>
      <vt:lpstr>Princess credits</vt:lpstr>
      <vt:lpstr>Whirley signalment and history </vt:lpstr>
      <vt:lpstr>Whirley Complete Blood Count</vt:lpstr>
      <vt:lpstr>Whirley Complete Blood Count continued</vt:lpstr>
      <vt:lpstr>Whirley Biochemical Profile</vt:lpstr>
      <vt:lpstr>Whirley Biochemical Profile continued</vt:lpstr>
      <vt:lpstr>Whirley coagulation testing</vt:lpstr>
      <vt:lpstr>Whirley blood smear review, feathered edge</vt:lpstr>
      <vt:lpstr>Whirley blood smear review, monolayer</vt:lpstr>
      <vt:lpstr>Whirley resources</vt:lpstr>
      <vt:lpstr>Jasper signalment and history</vt:lpstr>
      <vt:lpstr>Jasper Complete Blood Count</vt:lpstr>
      <vt:lpstr>Jasper Complete Blood Count continued</vt:lpstr>
      <vt:lpstr>Jasper Biochemical Profile</vt:lpstr>
      <vt:lpstr>Jasper Biochemical Profile continued</vt:lpstr>
      <vt:lpstr>Jasper Blood smear exam</vt:lpstr>
      <vt:lpstr>Jasper resources</vt:lpstr>
      <vt:lpstr>Matilda signalment and history</vt:lpstr>
      <vt:lpstr>Matilda  CBC data </vt:lpstr>
      <vt:lpstr>Matilda  Chemistry</vt:lpstr>
      <vt:lpstr>Matilda Resources</vt:lpstr>
      <vt:lpstr>Matilda Blood smear image</vt:lpstr>
      <vt:lpstr>Molly signalment and history</vt:lpstr>
      <vt:lpstr>Molly  CBC data </vt:lpstr>
      <vt:lpstr>Molly blood smear image</vt:lpstr>
      <vt:lpstr>Molly blood smear image for comparison</vt:lpstr>
      <vt:lpstr>Riker signalment and history</vt:lpstr>
      <vt:lpstr>Riker CBC</vt:lpstr>
      <vt:lpstr>Riker Chemistry</vt:lpstr>
      <vt:lpstr>Riker Chemistry continued</vt:lpstr>
      <vt:lpstr>Riker Urinalysis</vt:lpstr>
      <vt:lpstr>Riker Urinalysis image</vt:lpstr>
      <vt:lpstr>Riker Resources</vt:lpstr>
      <vt:lpstr>Penny signalment and history</vt:lpstr>
      <vt:lpstr>Penny CBC</vt:lpstr>
      <vt:lpstr>Penny Chemistry</vt:lpstr>
      <vt:lpstr>Penny Chemistry continued</vt:lpstr>
      <vt:lpstr>Penny Urinalysis</vt:lpstr>
      <vt:lpstr>Penny Resources</vt:lpstr>
      <vt:lpstr>Macy signalment and history</vt:lpstr>
      <vt:lpstr>Macy CBC</vt:lpstr>
      <vt:lpstr>Macy CBC morphology (blood smear)</vt:lpstr>
      <vt:lpstr>Macy Serum biochemical data (part 1/2)</vt:lpstr>
      <vt:lpstr>Macy Serum biochemical data (part 2/2)</vt:lpstr>
      <vt:lpstr>Macy Resources</vt:lpstr>
      <vt:lpstr>Macy Follow-up testing (ACTH stimulation)</vt:lpstr>
      <vt:lpstr>Macy Credits</vt:lpstr>
      <vt:lpstr>Freckles Signalment and history</vt:lpstr>
      <vt:lpstr>Freckles CBC data</vt:lpstr>
      <vt:lpstr>Freckles CBC morphology (blood smear)</vt:lpstr>
      <vt:lpstr>Freckles Serum biochemical data (part 1/2)</vt:lpstr>
      <vt:lpstr>Freckles Serum biochemical data (part 2/2)</vt:lpstr>
      <vt:lpstr>Freckles Urinalysis data </vt:lpstr>
      <vt:lpstr>Freckles Resources</vt:lpstr>
      <vt:lpstr>Freckles Credits</vt:lpstr>
      <vt:lpstr>Charger Signalment and history</vt:lpstr>
      <vt:lpstr>Charger  CBC data </vt:lpstr>
      <vt:lpstr>Charger Resources</vt:lpstr>
      <vt:lpstr>GI handling of electrolytes</vt:lpstr>
      <vt:lpstr>Parietal cell 1</vt:lpstr>
      <vt:lpstr>Parietal cell 2</vt:lpstr>
      <vt:lpstr>Parietal cell 3 </vt:lpstr>
      <vt:lpstr>Parietal cell 4</vt:lpstr>
      <vt:lpstr>Parietal cell 5</vt:lpstr>
      <vt:lpstr>Parietal cell 6</vt:lpstr>
      <vt:lpstr>Parietal cell 7</vt:lpstr>
      <vt:lpstr>Pancreatic duct cell 1</vt:lpstr>
      <vt:lpstr>Pancreatic duct cell 2</vt:lpstr>
      <vt:lpstr>Pancreatic duct cell 3</vt:lpstr>
      <vt:lpstr>Pancreatic duct cell 4</vt:lpstr>
      <vt:lpstr>Pancreatic duct cell 5</vt:lpstr>
      <vt:lpstr>Duodenum 1</vt:lpstr>
      <vt:lpstr>Duodenum 2</vt:lpstr>
      <vt:lpstr>Intestinal epithelial cell 1</vt:lpstr>
      <vt:lpstr>Intestinal epithelial cell 2</vt:lpstr>
      <vt:lpstr>Intestinal epithelial cell 3</vt:lpstr>
      <vt:lpstr>Intestinal epithelial cell 4</vt:lpstr>
      <vt:lpstr>Intestinal epithelial cell 5</vt:lpstr>
      <vt:lpstr>GI handling of electrolytes with vomiting</vt:lpstr>
      <vt:lpstr>Vomiting 1</vt:lpstr>
      <vt:lpstr>Vomiting 2</vt:lpstr>
      <vt:lpstr>Vomiting 3</vt:lpstr>
      <vt:lpstr>Vomiting 4</vt:lpstr>
      <vt:lpstr>Vomiting 5</vt:lpstr>
      <vt:lpstr>Vomiting 6</vt:lpstr>
      <vt:lpstr>Vomiting 7</vt:lpstr>
      <vt:lpstr>Vomiting 8</vt:lpstr>
      <vt:lpstr>Vomiting 9</vt:lpstr>
      <vt:lpstr>Vomiting 10</vt:lpstr>
      <vt:lpstr>Metabolic Alkalosis</vt:lpstr>
      <vt:lpstr>GI handling of electrolytes with diarrhea</vt:lpstr>
      <vt:lpstr>Diarrhea 1</vt:lpstr>
      <vt:lpstr>Diarrhea 2</vt:lpstr>
      <vt:lpstr>Diarrhea 3</vt:lpstr>
      <vt:lpstr>Diarrhea 4</vt:lpstr>
      <vt:lpstr> Diarrhea 5</vt:lpstr>
      <vt:lpstr>Diarrhea 6</vt:lpstr>
      <vt:lpstr>Diarrhea 7</vt:lpstr>
      <vt:lpstr>Diarrhea 8</vt:lpstr>
      <vt:lpstr>Diarrhea 9</vt:lpstr>
      <vt:lpstr>Diarrhea 10</vt:lpstr>
      <vt:lpstr>Hyperchloremic Metabolic Acidosis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Level 1 cases</dc:title>
  <dc:creator>Bridget Garner</dc:creator>
  <cp:lastModifiedBy>Bridget Garner</cp:lastModifiedBy>
  <cp:revision>35</cp:revision>
  <dcterms:created xsi:type="dcterms:W3CDTF">2022-05-30T14:27:17Z</dcterms:created>
  <dcterms:modified xsi:type="dcterms:W3CDTF">2022-12-02T16:07:03Z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0x010100C1B51EA4F0B2BE47BDABF539CDFEF8AC</vt:lpwstr>
  </property>
</Properties>
</file>