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4" r:id="rId4"/>
    <p:sldId id="275" r:id="rId5"/>
    <p:sldId id="273" r:id="rId6"/>
    <p:sldId id="276" r:id="rId7"/>
    <p:sldId id="266" r:id="rId8"/>
    <p:sldId id="277" r:id="rId9"/>
    <p:sldId id="278" r:id="rId10"/>
    <p:sldId id="267" r:id="rId11"/>
    <p:sldId id="279" r:id="rId12"/>
    <p:sldId id="280" r:id="rId13"/>
    <p:sldId id="281" r:id="rId14"/>
    <p:sldId id="282" r:id="rId15"/>
    <p:sldId id="283" r:id="rId16"/>
    <p:sldId id="284" r:id="rId17"/>
    <p:sldId id="285" r:id="rId18"/>
    <p:sldId id="26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4"/>
            <p14:sldId id="275"/>
            <p14:sldId id="273"/>
            <p14:sldId id="276"/>
            <p14:sldId id="266"/>
            <p14:sldId id="277"/>
            <p14:sldId id="278"/>
            <p14:sldId id="267"/>
            <p14:sldId id="279"/>
            <p14:sldId id="280"/>
            <p14:sldId id="281"/>
            <p14:sldId id="282"/>
            <p14:sldId id="283"/>
            <p14:sldId id="284"/>
            <p14:sldId id="285"/>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0066"/>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9" autoAdjust="0"/>
    <p:restoredTop sz="94659"/>
  </p:normalViewPr>
  <p:slideViewPr>
    <p:cSldViewPr snapToGrid="0">
      <p:cViewPr varScale="1">
        <p:scale>
          <a:sx n="80" d="100"/>
          <a:sy n="80" d="100"/>
        </p:scale>
        <p:origin x="224" y="3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dirty="0">
                <a:solidFill>
                  <a:srgbClr val="0070C0"/>
                </a:solidFill>
              </a:rPr>
              <a:t>Lab#</a:t>
            </a:r>
            <a:r>
              <a:rPr lang="en-US" sz="5400" b="1" dirty="0">
                <a:solidFill>
                  <a:schemeClr val="accent4">
                    <a:lumMod val="75000"/>
                  </a:schemeClr>
                </a:solidFill>
              </a:rPr>
              <a:t> </a:t>
            </a:r>
            <a:r>
              <a:rPr lang="en-US" sz="5400" b="1" dirty="0">
                <a:solidFill>
                  <a:srgbClr val="0070C0"/>
                </a:solidFill>
              </a:rPr>
              <a:t>15: NORMAL FLORA AND OPPORTUNISTIC PATHOGENS</a:t>
            </a:r>
          </a:p>
        </p:txBody>
      </p:sp>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 name="Group 3" descr="Sketch of candle jar for capnophilic bacteria. ">
            <a:extLst>
              <a:ext uri="{FF2B5EF4-FFF2-40B4-BE49-F238E27FC236}">
                <a16:creationId xmlns:a16="http://schemas.microsoft.com/office/drawing/2014/main" id="{EBE1A21F-FD64-495B-A12B-052DA4ECF8E6}"/>
              </a:ext>
            </a:extLst>
          </p:cNvPr>
          <p:cNvGrpSpPr/>
          <p:nvPr/>
        </p:nvGrpSpPr>
        <p:grpSpPr>
          <a:xfrm>
            <a:off x="596347" y="943199"/>
            <a:ext cx="3877343" cy="5450923"/>
            <a:chOff x="596347" y="943199"/>
            <a:chExt cx="3877343" cy="5450923"/>
          </a:xfrm>
        </p:grpSpPr>
        <p:pic>
          <p:nvPicPr>
            <p:cNvPr id="7" name="Picture 6" descr="A picture containing mug, bottle, food&#10;&#10;Description automatically generated">
              <a:extLst>
                <a:ext uri="{FF2B5EF4-FFF2-40B4-BE49-F238E27FC236}">
                  <a16:creationId xmlns:a16="http://schemas.microsoft.com/office/drawing/2014/main" id="{8218AEF1-3C4C-4F29-A3E6-A7683BA47A0F}"/>
                </a:ext>
              </a:extLst>
            </p:cNvPr>
            <p:cNvPicPr>
              <a:picLocks noChangeAspect="1"/>
            </p:cNvPicPr>
            <p:nvPr/>
          </p:nvPicPr>
          <p:blipFill rotWithShape="1">
            <a:blip r:embed="rId3"/>
            <a:srcRect l="20687" t="16188" r="52309" b="24282"/>
            <a:stretch/>
          </p:blipFill>
          <p:spPr>
            <a:xfrm>
              <a:off x="596348" y="943199"/>
              <a:ext cx="3549448" cy="5324166"/>
            </a:xfrm>
            <a:prstGeom prst="rect">
              <a:avLst/>
            </a:prstGeom>
          </p:spPr>
        </p:pic>
        <p:sp>
          <p:nvSpPr>
            <p:cNvPr id="3" name="TextBox 2">
              <a:extLst>
                <a:ext uri="{FF2B5EF4-FFF2-40B4-BE49-F238E27FC236}">
                  <a16:creationId xmlns:a16="http://schemas.microsoft.com/office/drawing/2014/main" id="{9EC71838-6A55-4CDC-8DFC-84C769526B45}"/>
                </a:ext>
              </a:extLst>
            </p:cNvPr>
            <p:cNvSpPr txBox="1"/>
            <p:nvPr/>
          </p:nvSpPr>
          <p:spPr>
            <a:xfrm>
              <a:off x="596347" y="5994012"/>
              <a:ext cx="3877343" cy="400110"/>
            </a:xfrm>
            <a:prstGeom prst="rect">
              <a:avLst/>
            </a:prstGeom>
            <a:noFill/>
          </p:spPr>
          <p:txBody>
            <a:bodyPr wrap="none" rtlCol="0">
              <a:spAutoFit/>
            </a:bodyPr>
            <a:lstStyle/>
            <a:p>
              <a:r>
                <a:rPr lang="en-US" sz="2000" b="1" dirty="0">
                  <a:solidFill>
                    <a:srgbClr val="FF0000"/>
                  </a:solidFill>
                </a:rPr>
                <a:t>Candle Jar for Capnophilic Bacteria</a:t>
              </a:r>
            </a:p>
          </p:txBody>
        </p:sp>
      </p:grpSp>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9F7E7C73-20AC-47A6-ACEB-2B2EA0E6BE9A}"/>
              </a:ext>
            </a:extLst>
          </p:cNvPr>
          <p:cNvSpPr txBox="1"/>
          <p:nvPr/>
        </p:nvSpPr>
        <p:spPr>
          <a:xfrm>
            <a:off x="316515" y="363754"/>
            <a:ext cx="8481461" cy="707886"/>
          </a:xfrm>
          <a:prstGeom prst="rect">
            <a:avLst/>
          </a:prstGeom>
          <a:noFill/>
        </p:spPr>
        <p:txBody>
          <a:bodyPr wrap="square">
            <a:spAutoFit/>
          </a:bodyPr>
          <a:lstStyle/>
          <a:p>
            <a:r>
              <a:rPr lang="en-US" sz="4000" b="1" dirty="0"/>
              <a:t>Procedure</a:t>
            </a:r>
            <a:r>
              <a:rPr lang="en-US" sz="4000" dirty="0"/>
              <a:t>: </a:t>
            </a:r>
            <a:r>
              <a:rPr lang="en-US" sz="4000" b="1" dirty="0"/>
              <a:t>Skin &amp; Nasal Biota</a:t>
            </a:r>
            <a:endParaRPr lang="en-US" sz="4000" dirty="0"/>
          </a:p>
        </p:txBody>
      </p:sp>
      <p:grpSp>
        <p:nvGrpSpPr>
          <p:cNvPr id="25" name="Group 24">
            <a:extLst>
              <a:ext uri="{FF2B5EF4-FFF2-40B4-BE49-F238E27FC236}">
                <a16:creationId xmlns:a16="http://schemas.microsoft.com/office/drawing/2014/main" id="{77501741-FEFA-4C44-88FA-DC4511D753FE}"/>
              </a:ext>
            </a:extLst>
          </p:cNvPr>
          <p:cNvGrpSpPr/>
          <p:nvPr/>
        </p:nvGrpSpPr>
        <p:grpSpPr>
          <a:xfrm>
            <a:off x="212852" y="1280160"/>
            <a:ext cx="11876824" cy="5230686"/>
            <a:chOff x="212852" y="1280160"/>
            <a:chExt cx="11876824" cy="5230686"/>
          </a:xfrm>
        </p:grpSpPr>
        <p:pic>
          <p:nvPicPr>
            <p:cNvPr id="2" name="Picture 1" descr="Staphylococcus epidemidis plate is pink with streaks. The Staphylococcuc aures plant is clear with yellow streaks. ">
              <a:extLst>
                <a:ext uri="{FF2B5EF4-FFF2-40B4-BE49-F238E27FC236}">
                  <a16:creationId xmlns:a16="http://schemas.microsoft.com/office/drawing/2014/main" id="{5C0F3914-4673-4440-8648-6CD9A048891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451348" y="1280160"/>
              <a:ext cx="3533335" cy="4572000"/>
            </a:xfrm>
            <a:prstGeom prst="rect">
              <a:avLst/>
            </a:prstGeom>
            <a:noFill/>
            <a:ln>
              <a:noFill/>
            </a:ln>
            <a:extLst>
              <a:ext uri="{FAA26D3D-D897-4be2-8F04-BA451C77F1D7}">
                <ma14:placeholderFlag xmlns:lc="http://schemas.openxmlformats.org/drawingml/2006/lockedCanvas"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grpSp>
          <p:nvGrpSpPr>
            <p:cNvPr id="8" name="Group 7">
              <a:extLst>
                <a:ext uri="{FF2B5EF4-FFF2-40B4-BE49-F238E27FC236}">
                  <a16:creationId xmlns:a16="http://schemas.microsoft.com/office/drawing/2014/main" id="{606278AF-126F-47AF-8E4C-F37C01EB6A4E}"/>
                </a:ext>
              </a:extLst>
            </p:cNvPr>
            <p:cNvGrpSpPr/>
            <p:nvPr/>
          </p:nvGrpSpPr>
          <p:grpSpPr>
            <a:xfrm>
              <a:off x="212852" y="5193474"/>
              <a:ext cx="2628822" cy="1317372"/>
              <a:chOff x="1113184" y="1477108"/>
              <a:chExt cx="3366052" cy="1317372"/>
            </a:xfrm>
          </p:grpSpPr>
          <p:sp>
            <p:nvSpPr>
              <p:cNvPr id="3" name="TextBox 2">
                <a:extLst>
                  <a:ext uri="{FF2B5EF4-FFF2-40B4-BE49-F238E27FC236}">
                    <a16:creationId xmlns:a16="http://schemas.microsoft.com/office/drawing/2014/main" id="{D7C25BB5-4004-4213-A564-2756C2E0F36E}"/>
                  </a:ext>
                </a:extLst>
              </p:cNvPr>
              <p:cNvSpPr txBox="1"/>
              <p:nvPr/>
            </p:nvSpPr>
            <p:spPr>
              <a:xfrm>
                <a:off x="1113184" y="1477108"/>
                <a:ext cx="3366052" cy="461665"/>
              </a:xfrm>
              <a:prstGeom prst="rect">
                <a:avLst/>
              </a:prstGeom>
              <a:noFill/>
            </p:spPr>
            <p:txBody>
              <a:bodyPr wrap="square" rtlCol="0">
                <a:spAutoFit/>
              </a:bodyPr>
              <a:lstStyle/>
              <a:p>
                <a:r>
                  <a:rPr lang="en-US" sz="2400" b="1" dirty="0"/>
                  <a:t>Mannitol Salt Agar Plate</a:t>
                </a:r>
              </a:p>
            </p:txBody>
          </p:sp>
          <p:sp>
            <p:nvSpPr>
              <p:cNvPr id="6" name="Arrow: Up 5">
                <a:extLst>
                  <a:ext uri="{FF2B5EF4-FFF2-40B4-BE49-F238E27FC236}">
                    <a16:creationId xmlns:a16="http://schemas.microsoft.com/office/drawing/2014/main" id="{407F3F79-979B-4450-B512-1ED84458B775}"/>
                  </a:ext>
                </a:extLst>
              </p:cNvPr>
              <p:cNvSpPr/>
              <p:nvPr/>
            </p:nvSpPr>
            <p:spPr>
              <a:xfrm>
                <a:off x="2643808" y="1997294"/>
                <a:ext cx="198783" cy="36933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85E9A59-1022-4E5F-9ACA-E27FD26C0CAD}"/>
                  </a:ext>
                </a:extLst>
              </p:cNvPr>
              <p:cNvSpPr txBox="1"/>
              <p:nvPr/>
            </p:nvSpPr>
            <p:spPr>
              <a:xfrm>
                <a:off x="1512415" y="2425148"/>
                <a:ext cx="2461571" cy="369332"/>
              </a:xfrm>
              <a:prstGeom prst="rect">
                <a:avLst/>
              </a:prstGeom>
              <a:noFill/>
            </p:spPr>
            <p:txBody>
              <a:bodyPr wrap="none" rtlCol="0">
                <a:spAutoFit/>
              </a:bodyPr>
              <a:lstStyle/>
              <a:p>
                <a:r>
                  <a:rPr lang="en-US" dirty="0"/>
                  <a:t>Phenol Red P</a:t>
                </a:r>
                <a:r>
                  <a:rPr lang="en-US" baseline="50000" dirty="0"/>
                  <a:t>H</a:t>
                </a:r>
                <a:r>
                  <a:rPr lang="en-US" dirty="0"/>
                  <a:t> Indicator</a:t>
                </a:r>
              </a:p>
            </p:txBody>
          </p:sp>
        </p:grpSp>
        <p:sp>
          <p:nvSpPr>
            <p:cNvPr id="5" name="TextBox 4">
              <a:extLst>
                <a:ext uri="{FF2B5EF4-FFF2-40B4-BE49-F238E27FC236}">
                  <a16:creationId xmlns:a16="http://schemas.microsoft.com/office/drawing/2014/main" id="{83DCFA8B-45D0-4CFE-9FF0-226ED9A72FD9}"/>
                </a:ext>
              </a:extLst>
            </p:cNvPr>
            <p:cNvSpPr txBox="1"/>
            <p:nvPr/>
          </p:nvSpPr>
          <p:spPr>
            <a:xfrm>
              <a:off x="10305347" y="1871150"/>
              <a:ext cx="1651448" cy="1200329"/>
            </a:xfrm>
            <a:prstGeom prst="rect">
              <a:avLst/>
            </a:prstGeom>
            <a:noFill/>
          </p:spPr>
          <p:txBody>
            <a:bodyPr wrap="square" rtlCol="0">
              <a:spAutoFit/>
            </a:bodyPr>
            <a:lstStyle/>
            <a:p>
              <a:r>
                <a:rPr lang="en-US" i="1" dirty="0"/>
                <a:t>Staphylococcus epidermidis  </a:t>
              </a:r>
              <a:r>
                <a:rPr lang="en-US" dirty="0"/>
                <a:t>can’t ferment mannitol sugar</a:t>
              </a:r>
            </a:p>
          </p:txBody>
        </p:sp>
        <p:sp>
          <p:nvSpPr>
            <p:cNvPr id="9" name="Arrow: Left 8">
              <a:extLst>
                <a:ext uri="{FF2B5EF4-FFF2-40B4-BE49-F238E27FC236}">
                  <a16:creationId xmlns:a16="http://schemas.microsoft.com/office/drawing/2014/main" id="{D4A7E2C3-E584-4DF3-99F0-9FACC3AB0D89}"/>
                </a:ext>
              </a:extLst>
            </p:cNvPr>
            <p:cNvSpPr/>
            <p:nvPr/>
          </p:nvSpPr>
          <p:spPr>
            <a:xfrm>
              <a:off x="9608234" y="2425148"/>
              <a:ext cx="829994" cy="14727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7CA3DCA-34E8-4F1D-BF9F-5FCA09449B36}"/>
                </a:ext>
              </a:extLst>
            </p:cNvPr>
            <p:cNvSpPr txBox="1"/>
            <p:nvPr/>
          </p:nvSpPr>
          <p:spPr>
            <a:xfrm>
              <a:off x="10438228" y="3950824"/>
              <a:ext cx="1651448" cy="1200329"/>
            </a:xfrm>
            <a:prstGeom prst="rect">
              <a:avLst/>
            </a:prstGeom>
            <a:noFill/>
          </p:spPr>
          <p:txBody>
            <a:bodyPr wrap="square" rtlCol="0">
              <a:spAutoFit/>
            </a:bodyPr>
            <a:lstStyle/>
            <a:p>
              <a:r>
                <a:rPr lang="en-US" i="1" dirty="0"/>
                <a:t>Staphylococcus aureus </a:t>
              </a:r>
              <a:r>
                <a:rPr lang="en-US" dirty="0"/>
                <a:t>ferments mannitol sugar</a:t>
              </a:r>
            </a:p>
          </p:txBody>
        </p:sp>
        <p:sp>
          <p:nvSpPr>
            <p:cNvPr id="11" name="Arrow: Left 10">
              <a:extLst>
                <a:ext uri="{FF2B5EF4-FFF2-40B4-BE49-F238E27FC236}">
                  <a16:creationId xmlns:a16="http://schemas.microsoft.com/office/drawing/2014/main" id="{17C44DCF-2A5C-44E7-8D9C-6999D7A15DA7}"/>
                </a:ext>
              </a:extLst>
            </p:cNvPr>
            <p:cNvSpPr/>
            <p:nvPr/>
          </p:nvSpPr>
          <p:spPr>
            <a:xfrm flipV="1">
              <a:off x="9298745" y="4677947"/>
              <a:ext cx="1139483" cy="14727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5" name="Picture 14" descr="Photograph of Mannitol sal agar plates. They have a Phenol Red Ph Indicator. ">
              <a:extLst>
                <a:ext uri="{FF2B5EF4-FFF2-40B4-BE49-F238E27FC236}">
                  <a16:creationId xmlns:a16="http://schemas.microsoft.com/office/drawing/2014/main" id="{17FBC6A6-3662-4BF7-B7D0-D4F4D5E8E9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227" y="1342062"/>
              <a:ext cx="2188918" cy="3809091"/>
            </a:xfrm>
            <a:prstGeom prst="rect">
              <a:avLst/>
            </a:prstGeom>
          </p:spPr>
        </p:pic>
        <p:grpSp>
          <p:nvGrpSpPr>
            <p:cNvPr id="21" name="Group 20">
              <a:extLst>
                <a:ext uri="{FF2B5EF4-FFF2-40B4-BE49-F238E27FC236}">
                  <a16:creationId xmlns:a16="http://schemas.microsoft.com/office/drawing/2014/main" id="{17CFD4D3-F28F-478A-890E-05504B08C018}"/>
                </a:ext>
              </a:extLst>
            </p:cNvPr>
            <p:cNvGrpSpPr/>
            <p:nvPr/>
          </p:nvGrpSpPr>
          <p:grpSpPr>
            <a:xfrm>
              <a:off x="3462787" y="2156360"/>
              <a:ext cx="2215048" cy="2180494"/>
              <a:chOff x="3462787" y="2156360"/>
              <a:chExt cx="2215048" cy="2180494"/>
            </a:xfrm>
          </p:grpSpPr>
          <p:sp>
            <p:nvSpPr>
              <p:cNvPr id="16" name="Flowchart: Connector 15">
                <a:extLst>
                  <a:ext uri="{FF2B5EF4-FFF2-40B4-BE49-F238E27FC236}">
                    <a16:creationId xmlns:a16="http://schemas.microsoft.com/office/drawing/2014/main" id="{B9B01776-D38E-4A7E-8BF8-677A20C5CC8B}"/>
                  </a:ext>
                </a:extLst>
              </p:cNvPr>
              <p:cNvSpPr/>
              <p:nvPr/>
            </p:nvSpPr>
            <p:spPr>
              <a:xfrm>
                <a:off x="3462787" y="2156360"/>
                <a:ext cx="2188918" cy="218049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3CC4C95-AD64-41A6-A3E1-641099D8F986}"/>
                  </a:ext>
                </a:extLst>
              </p:cNvPr>
              <p:cNvCxnSpPr>
                <a:stCxn id="16" idx="0"/>
                <a:endCxn id="16" idx="4"/>
              </p:cNvCxnSpPr>
              <p:nvPr/>
            </p:nvCxnSpPr>
            <p:spPr>
              <a:xfrm>
                <a:off x="4557246" y="2156360"/>
                <a:ext cx="0" cy="2180494"/>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778806F-D576-4E84-8695-3136BD466B0B}"/>
                  </a:ext>
                </a:extLst>
              </p:cNvPr>
              <p:cNvSpPr txBox="1"/>
              <p:nvPr/>
            </p:nvSpPr>
            <p:spPr>
              <a:xfrm rot="5140165">
                <a:off x="3349547" y="3157297"/>
                <a:ext cx="521297" cy="276999"/>
              </a:xfrm>
              <a:prstGeom prst="rect">
                <a:avLst/>
              </a:prstGeom>
              <a:noFill/>
            </p:spPr>
            <p:txBody>
              <a:bodyPr wrap="none" rtlCol="0">
                <a:spAutoFit/>
              </a:bodyPr>
              <a:lstStyle/>
              <a:p>
                <a:r>
                  <a:rPr lang="en-US" sz="1200" dirty="0"/>
                  <a:t>S. epi</a:t>
                </a:r>
              </a:p>
            </p:txBody>
          </p:sp>
          <p:sp>
            <p:nvSpPr>
              <p:cNvPr id="20" name="TextBox 19">
                <a:extLst>
                  <a:ext uri="{FF2B5EF4-FFF2-40B4-BE49-F238E27FC236}">
                    <a16:creationId xmlns:a16="http://schemas.microsoft.com/office/drawing/2014/main" id="{AAF66CBA-059D-4985-A27D-B1DAF5875705}"/>
                  </a:ext>
                </a:extLst>
              </p:cNvPr>
              <p:cNvSpPr txBox="1"/>
              <p:nvPr/>
            </p:nvSpPr>
            <p:spPr>
              <a:xfrm rot="15530081">
                <a:off x="5163495" y="2932979"/>
                <a:ext cx="751681" cy="276999"/>
              </a:xfrm>
              <a:prstGeom prst="rect">
                <a:avLst/>
              </a:prstGeom>
              <a:noFill/>
            </p:spPr>
            <p:txBody>
              <a:bodyPr wrap="none" rtlCol="0">
                <a:spAutoFit/>
              </a:bodyPr>
              <a:lstStyle/>
              <a:p>
                <a:r>
                  <a:rPr lang="en-US" sz="1200" dirty="0"/>
                  <a:t>S. aureus</a:t>
                </a:r>
              </a:p>
            </p:txBody>
          </p:sp>
        </p:grpSp>
        <p:sp>
          <p:nvSpPr>
            <p:cNvPr id="23" name="Arrow: Right 22">
              <a:extLst>
                <a:ext uri="{FF2B5EF4-FFF2-40B4-BE49-F238E27FC236}">
                  <a16:creationId xmlns:a16="http://schemas.microsoft.com/office/drawing/2014/main" id="{9E122DB5-D6E1-4B88-9E38-E87D6825E5C6}"/>
                </a:ext>
              </a:extLst>
            </p:cNvPr>
            <p:cNvSpPr/>
            <p:nvPr/>
          </p:nvSpPr>
          <p:spPr>
            <a:xfrm>
              <a:off x="2841674" y="3295796"/>
              <a:ext cx="514448" cy="1332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Arrow: Right 23">
            <a:extLst>
              <a:ext uri="{FF2B5EF4-FFF2-40B4-BE49-F238E27FC236}">
                <a16:creationId xmlns:a16="http://schemas.microsoft.com/office/drawing/2014/main" id="{DFF0392F-E57B-4203-B510-D1F726DFA1A3}"/>
              </a:ext>
            </a:extLst>
          </p:cNvPr>
          <p:cNvSpPr/>
          <p:nvPr/>
        </p:nvSpPr>
        <p:spPr>
          <a:xfrm>
            <a:off x="5853133" y="3314992"/>
            <a:ext cx="514448" cy="1332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1471878"/>
      </p:ext>
    </p:extLst>
  </p:cSld>
  <p:clrMapOvr>
    <a:masterClrMapping/>
  </p:clrMapOvr>
  <mc:AlternateContent xmlns:mc="http://schemas.openxmlformats.org/markup-compatibility/2006" xmlns:p14="http://schemas.microsoft.com/office/powerpoint/2010/main">
    <mc:Choice Requires="p14">
      <p:transition spd="slow" p14:dur="2000" advTm="120372"/>
    </mc:Choice>
    <mc:Fallback xmlns="">
      <p:transition spd="slow" advTm="12037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3FD01-BB82-481E-8A38-8488E13CDA79}"/>
              </a:ext>
            </a:extLst>
          </p:cNvPr>
          <p:cNvSpPr>
            <a:spLocks noGrp="1"/>
          </p:cNvSpPr>
          <p:nvPr>
            <p:ph type="title"/>
          </p:nvPr>
        </p:nvSpPr>
        <p:spPr/>
        <p:txBody>
          <a:bodyPr/>
          <a:lstStyle/>
          <a:p>
            <a:r>
              <a:rPr lang="en-US" b="1" dirty="0"/>
              <a:t>Part-III: Urine Culture</a:t>
            </a:r>
          </a:p>
        </p:txBody>
      </p:sp>
      <p:sp>
        <p:nvSpPr>
          <p:cNvPr id="3" name="Content Placeholder 2">
            <a:extLst>
              <a:ext uri="{FF2B5EF4-FFF2-40B4-BE49-F238E27FC236}">
                <a16:creationId xmlns:a16="http://schemas.microsoft.com/office/drawing/2014/main" id="{08F5A29C-9D8E-425E-9891-FECAA1870CA4}"/>
              </a:ext>
            </a:extLst>
          </p:cNvPr>
          <p:cNvSpPr>
            <a:spLocks noGrp="1"/>
          </p:cNvSpPr>
          <p:nvPr>
            <p:ph idx="1"/>
          </p:nvPr>
        </p:nvSpPr>
        <p:spPr/>
        <p:txBody>
          <a:bodyPr/>
          <a:lstStyle/>
          <a:p>
            <a:pPr>
              <a:lnSpc>
                <a:spcPct val="100000"/>
              </a:lnSpc>
            </a:pPr>
            <a:r>
              <a:rPr lang="en-US" sz="2800" dirty="0"/>
              <a:t>Urine is typically sterile as it exits the bladder.  However, as it passes through the urethra and out of the body, it flushes out microorganisms and becomes contaminated with the normal microbiota of the genitourinary system.  </a:t>
            </a:r>
          </a:p>
          <a:p>
            <a:pPr>
              <a:lnSpc>
                <a:spcPct val="100000"/>
              </a:lnSpc>
            </a:pPr>
            <a:r>
              <a:rPr lang="en-US" sz="2800" dirty="0"/>
              <a:t>The number of microorganisms that are present in a  properly collected urine sample may indicate the presence of a urinary tract infection.  </a:t>
            </a:r>
          </a:p>
          <a:p>
            <a:pPr>
              <a:lnSpc>
                <a:spcPct val="100000"/>
              </a:lnSpc>
            </a:pPr>
            <a:r>
              <a:rPr lang="en-US" sz="2800" dirty="0"/>
              <a:t>The majority of UTI's are caused by invasion of the normal flora by way of the urethra.</a:t>
            </a:r>
          </a:p>
          <a:p>
            <a:endParaRPr lang="en-US" dirty="0"/>
          </a:p>
        </p:txBody>
      </p:sp>
    </p:spTree>
    <p:extLst>
      <p:ext uri="{BB962C8B-B14F-4D97-AF65-F5344CB8AC3E}">
        <p14:creationId xmlns:p14="http://schemas.microsoft.com/office/powerpoint/2010/main" val="3548954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6E647-6F09-4CFE-A4DE-41965A427BFB}"/>
              </a:ext>
            </a:extLst>
          </p:cNvPr>
          <p:cNvSpPr>
            <a:spLocks noGrp="1"/>
          </p:cNvSpPr>
          <p:nvPr>
            <p:ph type="title"/>
          </p:nvPr>
        </p:nvSpPr>
        <p:spPr/>
        <p:txBody>
          <a:bodyPr/>
          <a:lstStyle/>
          <a:p>
            <a:r>
              <a:rPr lang="en-US" b="1" dirty="0"/>
              <a:t>Procedure: Urine Culture</a:t>
            </a:r>
            <a:endParaRPr lang="en-US" dirty="0"/>
          </a:p>
        </p:txBody>
      </p:sp>
      <p:sp>
        <p:nvSpPr>
          <p:cNvPr id="3" name="Content Placeholder 2">
            <a:extLst>
              <a:ext uri="{FF2B5EF4-FFF2-40B4-BE49-F238E27FC236}">
                <a16:creationId xmlns:a16="http://schemas.microsoft.com/office/drawing/2014/main" id="{F4B68270-B2DA-4200-9AAF-8C192247962D}"/>
              </a:ext>
            </a:extLst>
          </p:cNvPr>
          <p:cNvSpPr>
            <a:spLocks noGrp="1"/>
          </p:cNvSpPr>
          <p:nvPr>
            <p:ph idx="1"/>
          </p:nvPr>
        </p:nvSpPr>
        <p:spPr/>
        <p:txBody>
          <a:bodyPr>
            <a:normAutofit fontScale="70000" lnSpcReduction="20000"/>
          </a:bodyPr>
          <a:lstStyle/>
          <a:p>
            <a:pPr marL="0" indent="0">
              <a:lnSpc>
                <a:spcPct val="120000"/>
              </a:lnSpc>
              <a:buNone/>
            </a:pPr>
            <a:r>
              <a:rPr lang="en-US" sz="2800" b="1" dirty="0"/>
              <a:t>Materials:</a:t>
            </a:r>
            <a:endParaRPr lang="en-US" sz="2800" dirty="0"/>
          </a:p>
          <a:p>
            <a:pPr lvl="0">
              <a:lnSpc>
                <a:spcPct val="120000"/>
              </a:lnSpc>
              <a:spcBef>
                <a:spcPts val="0"/>
              </a:spcBef>
              <a:spcAft>
                <a:spcPts val="0"/>
              </a:spcAft>
            </a:pPr>
            <a:r>
              <a:rPr lang="en-US" sz="2800" dirty="0"/>
              <a:t>Calibrated 1uL loops</a:t>
            </a:r>
          </a:p>
          <a:p>
            <a:pPr lvl="0">
              <a:lnSpc>
                <a:spcPct val="120000"/>
              </a:lnSpc>
              <a:spcBef>
                <a:spcPts val="0"/>
              </a:spcBef>
              <a:spcAft>
                <a:spcPts val="0"/>
              </a:spcAft>
            </a:pPr>
            <a:r>
              <a:rPr lang="en-US" sz="2800" dirty="0"/>
              <a:t>TSA with 5% blood agar and MacConkey agar plates</a:t>
            </a:r>
          </a:p>
          <a:p>
            <a:pPr lvl="0">
              <a:lnSpc>
                <a:spcPct val="120000"/>
              </a:lnSpc>
              <a:spcBef>
                <a:spcPts val="0"/>
              </a:spcBef>
              <a:spcAft>
                <a:spcPts val="0"/>
              </a:spcAft>
            </a:pPr>
            <a:r>
              <a:rPr lang="en-US" sz="2800" dirty="0"/>
              <a:t>Urine collection containers</a:t>
            </a:r>
          </a:p>
          <a:p>
            <a:pPr marL="0" indent="0">
              <a:lnSpc>
                <a:spcPct val="120000"/>
              </a:lnSpc>
              <a:buNone/>
            </a:pPr>
            <a:r>
              <a:rPr lang="en-US" sz="2800" b="1" dirty="0"/>
              <a:t>Procedure:</a:t>
            </a:r>
            <a:endParaRPr lang="en-US" sz="2800" dirty="0"/>
          </a:p>
          <a:p>
            <a:pPr>
              <a:lnSpc>
                <a:spcPct val="120000"/>
              </a:lnSpc>
            </a:pPr>
            <a:r>
              <a:rPr lang="en-US" sz="2800" dirty="0"/>
              <a:t>Collect a clean catch, midstream sample of urine in the container provided.</a:t>
            </a:r>
          </a:p>
          <a:p>
            <a:pPr>
              <a:lnSpc>
                <a:spcPct val="120000"/>
              </a:lnSpc>
            </a:pPr>
            <a:r>
              <a:rPr lang="en-US" sz="2800" dirty="0"/>
              <a:t>Using the disposable 0.001 calibrated loop, inoculate  each plate with a straight line of urine down the center of the plate.</a:t>
            </a:r>
          </a:p>
          <a:p>
            <a:pPr>
              <a:lnSpc>
                <a:spcPct val="120000"/>
              </a:lnSpc>
            </a:pPr>
            <a:r>
              <a:rPr lang="en-US" sz="2800" dirty="0"/>
              <a:t>Carefully spread the urine over the surface of the plates with your metal inoculating loop using a zig-zag pattern.</a:t>
            </a:r>
          </a:p>
          <a:p>
            <a:pPr>
              <a:lnSpc>
                <a:spcPct val="120000"/>
              </a:lnSpc>
            </a:pPr>
            <a:r>
              <a:rPr lang="en-US" sz="2800" dirty="0"/>
              <a:t>Incubate for 48 hours.</a:t>
            </a:r>
          </a:p>
          <a:p>
            <a:pPr marL="0" indent="0">
              <a:buNone/>
            </a:pPr>
            <a:endParaRPr lang="en-US" dirty="0"/>
          </a:p>
        </p:txBody>
      </p:sp>
    </p:spTree>
    <p:extLst>
      <p:ext uri="{BB962C8B-B14F-4D97-AF65-F5344CB8AC3E}">
        <p14:creationId xmlns:p14="http://schemas.microsoft.com/office/powerpoint/2010/main" val="3581440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6E647-6F09-4CFE-A4DE-41965A427BFB}"/>
              </a:ext>
            </a:extLst>
          </p:cNvPr>
          <p:cNvSpPr>
            <a:spLocks noGrp="1"/>
          </p:cNvSpPr>
          <p:nvPr>
            <p:ph type="title"/>
          </p:nvPr>
        </p:nvSpPr>
        <p:spPr/>
        <p:txBody>
          <a:bodyPr/>
          <a:lstStyle/>
          <a:p>
            <a:r>
              <a:rPr lang="en-US" b="1" dirty="0"/>
              <a:t>Procedure: Urine Culture</a:t>
            </a:r>
            <a:endParaRPr lang="en-US" dirty="0"/>
          </a:p>
        </p:txBody>
      </p:sp>
      <p:sp>
        <p:nvSpPr>
          <p:cNvPr id="3" name="Content Placeholder 2">
            <a:extLst>
              <a:ext uri="{FF2B5EF4-FFF2-40B4-BE49-F238E27FC236}">
                <a16:creationId xmlns:a16="http://schemas.microsoft.com/office/drawing/2014/main" id="{F4B68270-B2DA-4200-9AAF-8C192247962D}"/>
              </a:ext>
            </a:extLst>
          </p:cNvPr>
          <p:cNvSpPr>
            <a:spLocks noGrp="1"/>
          </p:cNvSpPr>
          <p:nvPr>
            <p:ph idx="1"/>
          </p:nvPr>
        </p:nvSpPr>
        <p:spPr>
          <a:xfrm>
            <a:off x="838200" y="1608847"/>
            <a:ext cx="10936458" cy="4884028"/>
          </a:xfrm>
        </p:spPr>
        <p:txBody>
          <a:bodyPr>
            <a:normAutofit fontScale="25000" lnSpcReduction="20000"/>
          </a:bodyPr>
          <a:lstStyle/>
          <a:p>
            <a:pPr marL="0" indent="0">
              <a:buNone/>
            </a:pPr>
            <a:r>
              <a:rPr lang="en-US" sz="10400" b="1" dirty="0"/>
              <a:t>Result:</a:t>
            </a:r>
          </a:p>
          <a:p>
            <a:pPr>
              <a:lnSpc>
                <a:spcPct val="120000"/>
              </a:lnSpc>
              <a:spcBef>
                <a:spcPts val="0"/>
              </a:spcBef>
              <a:spcAft>
                <a:spcPts val="0"/>
              </a:spcAft>
            </a:pPr>
            <a:r>
              <a:rPr lang="en-US" sz="9600" dirty="0"/>
              <a:t>Count the number of colonies on the plate.  Multiply by 1,000 to convert to numbers per milliliter.  Report in colony-forming units/ml or CFU's/ml</a:t>
            </a:r>
          </a:p>
          <a:p>
            <a:pPr marL="0" indent="0">
              <a:lnSpc>
                <a:spcPct val="120000"/>
              </a:lnSpc>
              <a:spcBef>
                <a:spcPts val="0"/>
              </a:spcBef>
              <a:spcAft>
                <a:spcPts val="0"/>
              </a:spcAft>
              <a:buNone/>
            </a:pPr>
            <a:r>
              <a:rPr lang="en-US" sz="9600" dirty="0"/>
              <a:t>       &lt; 10,000 CFU =  no work up unless it is a specimen from surgery or a </a:t>
            </a:r>
            <a:r>
              <a:rPr lang="en-US" sz="9600" dirty="0" err="1"/>
              <a:t>catherized</a:t>
            </a:r>
            <a:r>
              <a:rPr lang="en-US" sz="9600" dirty="0"/>
              <a:t> specimen.</a:t>
            </a:r>
          </a:p>
          <a:p>
            <a:pPr marL="0" indent="0">
              <a:lnSpc>
                <a:spcPct val="120000"/>
              </a:lnSpc>
              <a:spcBef>
                <a:spcPts val="0"/>
              </a:spcBef>
              <a:spcAft>
                <a:spcPts val="0"/>
              </a:spcAft>
              <a:buNone/>
            </a:pPr>
            <a:r>
              <a:rPr lang="en-US" sz="9600" dirty="0"/>
              <a:t>        &gt; 10,000 CFU buy &lt; 100,000 CFU =  work up organisms with susceptibility if a gram</a:t>
            </a:r>
            <a:br>
              <a:rPr lang="en-US" sz="9600" dirty="0"/>
            </a:br>
            <a:r>
              <a:rPr lang="en-US" sz="9600" dirty="0"/>
              <a:t>         negative rod.    (possible contamination or inadequately refrigerated)</a:t>
            </a:r>
          </a:p>
          <a:p>
            <a:pPr marL="0" indent="0">
              <a:lnSpc>
                <a:spcPct val="120000"/>
              </a:lnSpc>
              <a:spcBef>
                <a:spcPts val="0"/>
              </a:spcBef>
              <a:spcAft>
                <a:spcPts val="0"/>
              </a:spcAft>
              <a:buNone/>
            </a:pPr>
            <a:r>
              <a:rPr lang="en-US" sz="9600" dirty="0"/>
              <a:t>        &gt; 100,000 CFU = indicates significant bacteria.  Work up all organisms with susceptibility.</a:t>
            </a:r>
          </a:p>
          <a:p>
            <a:pPr>
              <a:lnSpc>
                <a:spcPct val="120000"/>
              </a:lnSpc>
              <a:spcBef>
                <a:spcPts val="0"/>
              </a:spcBef>
              <a:spcAft>
                <a:spcPts val="0"/>
              </a:spcAft>
            </a:pPr>
            <a:r>
              <a:rPr lang="en-US" sz="9600" dirty="0"/>
              <a:t>If 3 or more different colony types on a plate, then report as contaminated.</a:t>
            </a:r>
          </a:p>
          <a:p>
            <a:pPr>
              <a:lnSpc>
                <a:spcPct val="120000"/>
              </a:lnSpc>
              <a:spcBef>
                <a:spcPts val="0"/>
              </a:spcBef>
              <a:spcAft>
                <a:spcPts val="0"/>
              </a:spcAft>
            </a:pPr>
            <a:r>
              <a:rPr lang="en-US" sz="9600" dirty="0"/>
              <a:t>Main organisms of clinical significance found:  E. coli (the most common cause of UTI), Proteus spp., </a:t>
            </a:r>
            <a:r>
              <a:rPr lang="en-US" sz="9600" i="1" dirty="0"/>
              <a:t>Pseudomonas, Klebsiella, Candida albicans, Streptococcus, and Enterococcus faecalis.</a:t>
            </a:r>
          </a:p>
        </p:txBody>
      </p:sp>
    </p:spTree>
    <p:extLst>
      <p:ext uri="{BB962C8B-B14F-4D97-AF65-F5344CB8AC3E}">
        <p14:creationId xmlns:p14="http://schemas.microsoft.com/office/powerpoint/2010/main" val="276320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779B0-AAB1-44B2-A548-248B36BDBF0C}"/>
              </a:ext>
            </a:extLst>
          </p:cNvPr>
          <p:cNvSpPr>
            <a:spLocks noGrp="1"/>
          </p:cNvSpPr>
          <p:nvPr>
            <p:ph type="title"/>
          </p:nvPr>
        </p:nvSpPr>
        <p:spPr>
          <a:xfrm>
            <a:off x="838200" y="365126"/>
            <a:ext cx="10515600" cy="872832"/>
          </a:xfrm>
        </p:spPr>
        <p:txBody>
          <a:bodyPr/>
          <a:lstStyle/>
          <a:p>
            <a:r>
              <a:rPr lang="en-US" b="1" dirty="0"/>
              <a:t>Part-IV: Mouth Biota/Susceptibility Test</a:t>
            </a:r>
          </a:p>
        </p:txBody>
      </p:sp>
      <p:sp>
        <p:nvSpPr>
          <p:cNvPr id="3" name="Content Placeholder 2">
            <a:extLst>
              <a:ext uri="{FF2B5EF4-FFF2-40B4-BE49-F238E27FC236}">
                <a16:creationId xmlns:a16="http://schemas.microsoft.com/office/drawing/2014/main" id="{A9292EA0-32B1-4609-AE57-7982A699C783}"/>
              </a:ext>
            </a:extLst>
          </p:cNvPr>
          <p:cNvSpPr>
            <a:spLocks noGrp="1"/>
          </p:cNvSpPr>
          <p:nvPr>
            <p:ph idx="1"/>
          </p:nvPr>
        </p:nvSpPr>
        <p:spPr>
          <a:xfrm>
            <a:off x="838200" y="1364566"/>
            <a:ext cx="11034932" cy="5317588"/>
          </a:xfrm>
        </p:spPr>
        <p:txBody>
          <a:bodyPr>
            <a:normAutofit fontScale="62500" lnSpcReduction="20000"/>
          </a:bodyPr>
          <a:lstStyle/>
          <a:p>
            <a:pPr>
              <a:lnSpc>
                <a:spcPct val="120000"/>
              </a:lnSpc>
              <a:spcBef>
                <a:spcPts val="0"/>
              </a:spcBef>
              <a:spcAft>
                <a:spcPts val="0"/>
              </a:spcAft>
            </a:pPr>
            <a:r>
              <a:rPr lang="en-US" dirty="0"/>
              <a:t>In this exercise estimating your susceptibility to dental caries.</a:t>
            </a:r>
          </a:p>
          <a:p>
            <a:pPr>
              <a:lnSpc>
                <a:spcPct val="120000"/>
              </a:lnSpc>
              <a:spcBef>
                <a:spcPts val="0"/>
              </a:spcBef>
              <a:spcAft>
                <a:spcPts val="0"/>
              </a:spcAft>
            </a:pPr>
            <a:endParaRPr lang="en-US" dirty="0"/>
          </a:p>
          <a:p>
            <a:pPr>
              <a:lnSpc>
                <a:spcPct val="120000"/>
              </a:lnSpc>
              <a:spcBef>
                <a:spcPts val="0"/>
              </a:spcBef>
            </a:pPr>
            <a:r>
              <a:rPr lang="en-US" dirty="0"/>
              <a:t>Dental caries or cavities are caused by bacteria.</a:t>
            </a:r>
          </a:p>
          <a:p>
            <a:pPr>
              <a:lnSpc>
                <a:spcPct val="120000"/>
              </a:lnSpc>
              <a:spcBef>
                <a:spcPts val="0"/>
              </a:spcBef>
            </a:pPr>
            <a:endParaRPr lang="en-US" dirty="0"/>
          </a:p>
          <a:p>
            <a:pPr>
              <a:lnSpc>
                <a:spcPct val="120000"/>
              </a:lnSpc>
              <a:spcBef>
                <a:spcPts val="0"/>
              </a:spcBef>
            </a:pPr>
            <a:r>
              <a:rPr lang="en-US" dirty="0"/>
              <a:t>Saliva is known to contain over a million bacteria per milliliter. </a:t>
            </a:r>
          </a:p>
          <a:p>
            <a:pPr>
              <a:lnSpc>
                <a:spcPct val="120000"/>
              </a:lnSpc>
              <a:spcBef>
                <a:spcPts val="0"/>
              </a:spcBef>
            </a:pPr>
            <a:endParaRPr lang="en-US" dirty="0"/>
          </a:p>
          <a:p>
            <a:pPr>
              <a:lnSpc>
                <a:spcPct val="120000"/>
              </a:lnSpc>
              <a:spcBef>
                <a:spcPts val="0"/>
              </a:spcBef>
            </a:pPr>
            <a:r>
              <a:rPr lang="en-US" dirty="0"/>
              <a:t>All cavities begin with the formation of plaque. Plaque is a gummy substance on the surface of the enamel that is a mixture of various bacteria and the end products of carbohydrate hydrolysis and fermentation. </a:t>
            </a:r>
          </a:p>
          <a:p>
            <a:pPr>
              <a:lnSpc>
                <a:spcPct val="120000"/>
              </a:lnSpc>
              <a:spcBef>
                <a:spcPts val="0"/>
              </a:spcBef>
            </a:pPr>
            <a:endParaRPr lang="en-US" dirty="0"/>
          </a:p>
          <a:p>
            <a:pPr>
              <a:lnSpc>
                <a:spcPct val="120000"/>
              </a:lnSpc>
              <a:spcBef>
                <a:spcPts val="0"/>
              </a:spcBef>
              <a:spcAft>
                <a:spcPts val="0"/>
              </a:spcAft>
            </a:pPr>
            <a:r>
              <a:rPr lang="en-US" dirty="0"/>
              <a:t>Bacteria that have a tendency to cause dental caries are called- </a:t>
            </a:r>
            <a:r>
              <a:rPr lang="en-US" dirty="0">
                <a:solidFill>
                  <a:srgbClr val="FF0000"/>
                </a:solidFill>
              </a:rPr>
              <a:t>LAS</a:t>
            </a:r>
            <a:r>
              <a:rPr lang="en-US" dirty="0"/>
              <a:t> (</a:t>
            </a:r>
            <a:r>
              <a:rPr lang="en-US" i="1" dirty="0"/>
              <a:t>Lactobacillus acidophilus, Actinomyces </a:t>
            </a:r>
            <a:r>
              <a:rPr lang="en-US" i="1" dirty="0" err="1"/>
              <a:t>odontolyticus</a:t>
            </a:r>
            <a:r>
              <a:rPr lang="en-US" i="1" dirty="0"/>
              <a:t>, Streptococcus </a:t>
            </a:r>
            <a:r>
              <a:rPr lang="en-US" i="1" dirty="0" err="1"/>
              <a:t>mutans</a:t>
            </a:r>
            <a:r>
              <a:rPr lang="en-US" i="1" dirty="0"/>
              <a:t> </a:t>
            </a:r>
            <a:r>
              <a:rPr lang="en-US" dirty="0"/>
              <a:t>). </a:t>
            </a:r>
          </a:p>
          <a:p>
            <a:pPr>
              <a:lnSpc>
                <a:spcPct val="120000"/>
              </a:lnSpc>
              <a:spcBef>
                <a:spcPts val="0"/>
              </a:spcBef>
              <a:spcAft>
                <a:spcPts val="0"/>
              </a:spcAft>
            </a:pPr>
            <a:endParaRPr lang="en-US" dirty="0"/>
          </a:p>
          <a:p>
            <a:pPr>
              <a:lnSpc>
                <a:spcPct val="120000"/>
              </a:lnSpc>
              <a:spcBef>
                <a:spcPts val="0"/>
              </a:spcBef>
              <a:spcAft>
                <a:spcPts val="0"/>
              </a:spcAft>
            </a:pPr>
            <a:r>
              <a:rPr lang="en-US" i="1" dirty="0"/>
              <a:t>Streptococcus</a:t>
            </a:r>
            <a:r>
              <a:rPr lang="en-US" dirty="0"/>
              <a:t> and </a:t>
            </a:r>
            <a:r>
              <a:rPr lang="en-US" i="1" dirty="0"/>
              <a:t>lactobacilli</a:t>
            </a:r>
            <a:r>
              <a:rPr lang="en-US" dirty="0"/>
              <a:t> are two of the biggest acid producers and </a:t>
            </a:r>
            <a:r>
              <a:rPr lang="en-US" i="1" dirty="0"/>
              <a:t>Streptococcus </a:t>
            </a:r>
            <a:r>
              <a:rPr lang="en-US" i="1" dirty="0" err="1"/>
              <a:t>mutans</a:t>
            </a:r>
            <a:r>
              <a:rPr lang="en-US" dirty="0"/>
              <a:t> is usually the one that initiates tooth decay. </a:t>
            </a:r>
          </a:p>
          <a:p>
            <a:pPr>
              <a:lnSpc>
                <a:spcPct val="120000"/>
              </a:lnSpc>
              <a:spcBef>
                <a:spcPts val="0"/>
              </a:spcBef>
              <a:spcAft>
                <a:spcPts val="0"/>
              </a:spcAft>
            </a:pPr>
            <a:endParaRPr lang="en-US" dirty="0"/>
          </a:p>
          <a:p>
            <a:pPr>
              <a:lnSpc>
                <a:spcPct val="120000"/>
              </a:lnSpc>
              <a:spcBef>
                <a:spcPts val="0"/>
              </a:spcBef>
              <a:spcAft>
                <a:spcPts val="0"/>
              </a:spcAft>
            </a:pPr>
            <a:r>
              <a:rPr lang="en-US" dirty="0"/>
              <a:t>Bacteria that cause dental caries can ferment carbohydrates to lactic acid lowering the pH at the surface of the enamel which can decalcify the enamel and lead to cavities.</a:t>
            </a:r>
          </a:p>
          <a:p>
            <a:endParaRPr lang="en-US" dirty="0"/>
          </a:p>
        </p:txBody>
      </p:sp>
    </p:spTree>
    <p:extLst>
      <p:ext uri="{BB962C8B-B14F-4D97-AF65-F5344CB8AC3E}">
        <p14:creationId xmlns:p14="http://schemas.microsoft.com/office/powerpoint/2010/main" val="1183189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981E3-F149-409D-A5FA-BEBB6823E9DC}"/>
              </a:ext>
            </a:extLst>
          </p:cNvPr>
          <p:cNvSpPr>
            <a:spLocks noGrp="1"/>
          </p:cNvSpPr>
          <p:nvPr>
            <p:ph type="title"/>
          </p:nvPr>
        </p:nvSpPr>
        <p:spPr/>
        <p:txBody>
          <a:bodyPr/>
          <a:lstStyle/>
          <a:p>
            <a:r>
              <a:rPr lang="en-US" b="1" dirty="0"/>
              <a:t>Part- IV: Mouth Biota/Susceptibility Test</a:t>
            </a:r>
            <a:endParaRPr lang="en-US" dirty="0"/>
          </a:p>
        </p:txBody>
      </p:sp>
      <p:sp>
        <p:nvSpPr>
          <p:cNvPr id="3" name="Content Placeholder 2">
            <a:extLst>
              <a:ext uri="{FF2B5EF4-FFF2-40B4-BE49-F238E27FC236}">
                <a16:creationId xmlns:a16="http://schemas.microsoft.com/office/drawing/2014/main" id="{BDC94B5B-E4AC-47E5-869C-ADDB1C254F37}"/>
              </a:ext>
            </a:extLst>
          </p:cNvPr>
          <p:cNvSpPr>
            <a:spLocks noGrp="1"/>
          </p:cNvSpPr>
          <p:nvPr>
            <p:ph idx="1"/>
          </p:nvPr>
        </p:nvSpPr>
        <p:spPr/>
        <p:txBody>
          <a:bodyPr>
            <a:normAutofit fontScale="92500" lnSpcReduction="20000"/>
          </a:bodyPr>
          <a:lstStyle/>
          <a:p>
            <a:pPr>
              <a:lnSpc>
                <a:spcPct val="110000"/>
              </a:lnSpc>
              <a:spcBef>
                <a:spcPts val="0"/>
              </a:spcBef>
              <a:spcAft>
                <a:spcPts val="0"/>
              </a:spcAft>
            </a:pPr>
            <a:r>
              <a:rPr lang="en-US" dirty="0"/>
              <a:t>The low pH and reduced environment provided in Snyder Test Agar inhibits most oral flora. </a:t>
            </a:r>
            <a:r>
              <a:rPr lang="en-US" i="1" dirty="0"/>
              <a:t> </a:t>
            </a:r>
            <a:r>
              <a:rPr lang="en-US" i="1" dirty="0">
                <a:solidFill>
                  <a:schemeClr val="accent5">
                    <a:lumMod val="75000"/>
                  </a:schemeClr>
                </a:solidFill>
              </a:rPr>
              <a:t>Lactobacilli </a:t>
            </a:r>
            <a:r>
              <a:rPr lang="en-US" dirty="0"/>
              <a:t>thrive, producing acid from the medium’s 2% glucose.  If your </a:t>
            </a:r>
            <a:r>
              <a:rPr lang="en-US" i="1" dirty="0"/>
              <a:t>lactobacilli</a:t>
            </a:r>
            <a:r>
              <a:rPr lang="en-US" dirty="0"/>
              <a:t> drop the pH of the medium below about 4.6, the </a:t>
            </a:r>
            <a:r>
              <a:rPr lang="en-US" dirty="0" err="1">
                <a:solidFill>
                  <a:schemeClr val="accent5">
                    <a:lumMod val="75000"/>
                  </a:schemeClr>
                </a:solidFill>
              </a:rPr>
              <a:t>bromcresol</a:t>
            </a:r>
            <a:r>
              <a:rPr lang="en-US" dirty="0">
                <a:solidFill>
                  <a:schemeClr val="accent5">
                    <a:lumMod val="75000"/>
                  </a:schemeClr>
                </a:solidFill>
              </a:rPr>
              <a:t> green </a:t>
            </a:r>
            <a:r>
              <a:rPr lang="en-US" dirty="0"/>
              <a:t>indicator changes from </a:t>
            </a:r>
            <a:r>
              <a:rPr lang="en-US" b="1" dirty="0"/>
              <a:t>green to yellow</a:t>
            </a:r>
            <a:r>
              <a:rPr lang="en-US" dirty="0"/>
              <a:t>.  This color change shows that your mouth biota produce enough acid to decalcify teeth procedure.</a:t>
            </a:r>
          </a:p>
          <a:p>
            <a:pPr>
              <a:lnSpc>
                <a:spcPct val="110000"/>
              </a:lnSpc>
              <a:spcBef>
                <a:spcPts val="0"/>
              </a:spcBef>
              <a:spcAft>
                <a:spcPts val="0"/>
              </a:spcAft>
            </a:pPr>
            <a:endParaRPr lang="en-US" dirty="0"/>
          </a:p>
          <a:p>
            <a:pPr>
              <a:lnSpc>
                <a:spcPct val="110000"/>
              </a:lnSpc>
              <a:spcBef>
                <a:spcPts val="0"/>
              </a:spcBef>
              <a:spcAft>
                <a:spcPts val="0"/>
              </a:spcAft>
            </a:pPr>
            <a:r>
              <a:rPr lang="en-US" dirty="0"/>
              <a:t>The amount of time it takes for Snyder deep tube to turn yellow correlates with an individual's susceptibility to dental caries:</a:t>
            </a:r>
          </a:p>
          <a:p>
            <a:pPr marL="971550" lvl="5" indent="0">
              <a:lnSpc>
                <a:spcPct val="110000"/>
              </a:lnSpc>
              <a:spcBef>
                <a:spcPts val="0"/>
              </a:spcBef>
              <a:spcAft>
                <a:spcPts val="0"/>
              </a:spcAft>
              <a:buNone/>
            </a:pPr>
            <a:r>
              <a:rPr lang="en-US" sz="2400" dirty="0"/>
              <a:t>24 hours = very high susceptibility </a:t>
            </a:r>
            <a:br>
              <a:rPr lang="en-US" sz="2400" dirty="0"/>
            </a:br>
            <a:r>
              <a:rPr lang="en-US" sz="2400" dirty="0"/>
              <a:t>48 hours = high susceptibility</a:t>
            </a:r>
            <a:br>
              <a:rPr lang="en-US" sz="2400" dirty="0"/>
            </a:br>
            <a:r>
              <a:rPr lang="en-US" sz="2400" dirty="0"/>
              <a:t>72 hours = moderate susceptibility</a:t>
            </a:r>
          </a:p>
          <a:p>
            <a:endParaRPr lang="en-US" dirty="0"/>
          </a:p>
        </p:txBody>
      </p:sp>
    </p:spTree>
    <p:extLst>
      <p:ext uri="{BB962C8B-B14F-4D97-AF65-F5344CB8AC3E}">
        <p14:creationId xmlns:p14="http://schemas.microsoft.com/office/powerpoint/2010/main" val="478674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BE91E-A1CC-440B-A499-C39B907AB575}"/>
              </a:ext>
            </a:extLst>
          </p:cNvPr>
          <p:cNvSpPr>
            <a:spLocks noGrp="1"/>
          </p:cNvSpPr>
          <p:nvPr>
            <p:ph type="title"/>
          </p:nvPr>
        </p:nvSpPr>
        <p:spPr/>
        <p:txBody>
          <a:bodyPr/>
          <a:lstStyle/>
          <a:p>
            <a:r>
              <a:rPr lang="en-US" b="1" dirty="0"/>
              <a:t>Mouth Biota/Susceptibility Test</a:t>
            </a:r>
            <a:endParaRPr lang="en-US" dirty="0"/>
          </a:p>
        </p:txBody>
      </p:sp>
      <p:sp>
        <p:nvSpPr>
          <p:cNvPr id="3" name="Content Placeholder 2">
            <a:extLst>
              <a:ext uri="{FF2B5EF4-FFF2-40B4-BE49-F238E27FC236}">
                <a16:creationId xmlns:a16="http://schemas.microsoft.com/office/drawing/2014/main" id="{28C90688-647A-494A-8F46-5DF3E2F2C09F}"/>
              </a:ext>
            </a:extLst>
          </p:cNvPr>
          <p:cNvSpPr>
            <a:spLocks noGrp="1"/>
          </p:cNvSpPr>
          <p:nvPr>
            <p:ph idx="1"/>
          </p:nvPr>
        </p:nvSpPr>
        <p:spPr/>
        <p:txBody>
          <a:bodyPr>
            <a:normAutofit fontScale="70000" lnSpcReduction="20000"/>
          </a:bodyPr>
          <a:lstStyle/>
          <a:p>
            <a:pPr marL="0" indent="0">
              <a:lnSpc>
                <a:spcPct val="120000"/>
              </a:lnSpc>
              <a:spcBef>
                <a:spcPts val="0"/>
              </a:spcBef>
              <a:spcAft>
                <a:spcPts val="0"/>
              </a:spcAft>
              <a:buNone/>
            </a:pPr>
            <a:r>
              <a:rPr lang="en-US" sz="2400" b="1" dirty="0"/>
              <a:t>Procedure:</a:t>
            </a:r>
            <a:endParaRPr lang="en-US" sz="2400" dirty="0"/>
          </a:p>
          <a:p>
            <a:pPr lvl="0">
              <a:lnSpc>
                <a:spcPct val="110000"/>
              </a:lnSpc>
              <a:spcBef>
                <a:spcPts val="0"/>
              </a:spcBef>
              <a:spcAft>
                <a:spcPts val="0"/>
              </a:spcAft>
            </a:pPr>
            <a:r>
              <a:rPr lang="en-US" dirty="0"/>
              <a:t>Obtain a tube of liquified Snyder Test Agar that has been boiled for 10 minutes and then cooled to 45* C.</a:t>
            </a:r>
            <a:br>
              <a:rPr lang="en-US" dirty="0"/>
            </a:br>
            <a:endParaRPr lang="en-US" dirty="0"/>
          </a:p>
          <a:p>
            <a:pPr lvl="0">
              <a:lnSpc>
                <a:spcPct val="110000"/>
              </a:lnSpc>
              <a:spcBef>
                <a:spcPts val="0"/>
              </a:spcBef>
              <a:spcAft>
                <a:spcPts val="0"/>
              </a:spcAft>
            </a:pPr>
            <a:r>
              <a:rPr lang="en-US" dirty="0"/>
              <a:t>Obtain a piece of sugar-free gum and chew for 3 minutes without swallowing.  Collect your saliva in a sterile container.  Chewing removes the bacteria from your teeth.</a:t>
            </a:r>
            <a:br>
              <a:rPr lang="en-US" dirty="0"/>
            </a:br>
            <a:endParaRPr lang="en-US" dirty="0"/>
          </a:p>
          <a:p>
            <a:pPr lvl="0">
              <a:lnSpc>
                <a:spcPct val="110000"/>
              </a:lnSpc>
              <a:spcBef>
                <a:spcPts val="0"/>
              </a:spcBef>
              <a:spcAft>
                <a:spcPts val="0"/>
              </a:spcAft>
            </a:pPr>
            <a:r>
              <a:rPr lang="en-US" dirty="0"/>
              <a:t>Shake your saliva to resuspend the microorganisms.</a:t>
            </a:r>
            <a:br>
              <a:rPr lang="en-US" dirty="0"/>
            </a:br>
            <a:endParaRPr lang="en-US" dirty="0"/>
          </a:p>
          <a:p>
            <a:pPr lvl="0">
              <a:lnSpc>
                <a:spcPct val="110000"/>
              </a:lnSpc>
              <a:spcBef>
                <a:spcPts val="0"/>
              </a:spcBef>
              <a:spcAft>
                <a:spcPts val="0"/>
              </a:spcAft>
            </a:pPr>
            <a:r>
              <a:rPr lang="en-US" dirty="0"/>
              <a:t>With a 1ml pipette, transfer 0.2 ml of saliva to tube of test agar.</a:t>
            </a:r>
            <a:br>
              <a:rPr lang="en-US" dirty="0"/>
            </a:br>
            <a:endParaRPr lang="en-US" dirty="0"/>
          </a:p>
          <a:p>
            <a:pPr lvl="0">
              <a:lnSpc>
                <a:spcPct val="110000"/>
              </a:lnSpc>
              <a:spcBef>
                <a:spcPts val="0"/>
              </a:spcBef>
              <a:spcAft>
                <a:spcPts val="0"/>
              </a:spcAft>
            </a:pPr>
            <a:r>
              <a:rPr lang="en-US" dirty="0"/>
              <a:t>Mix the contents of the tube by rotating the tube vigorously between the palms of the hands.</a:t>
            </a:r>
            <a:br>
              <a:rPr lang="en-US" dirty="0"/>
            </a:br>
            <a:endParaRPr lang="en-US" dirty="0"/>
          </a:p>
          <a:p>
            <a:pPr lvl="0">
              <a:lnSpc>
                <a:spcPct val="110000"/>
              </a:lnSpc>
              <a:spcBef>
                <a:spcPts val="0"/>
              </a:spcBef>
              <a:spcAft>
                <a:spcPts val="0"/>
              </a:spcAft>
            </a:pPr>
            <a:r>
              <a:rPr lang="en-US" dirty="0"/>
              <a:t>Incubate the tube at 37* C.  Examine the tube at 24-hour intervals to see if the </a:t>
            </a:r>
            <a:r>
              <a:rPr lang="en-US" dirty="0" err="1"/>
              <a:t>bromcresol</a:t>
            </a:r>
            <a:r>
              <a:rPr lang="en-US" dirty="0"/>
              <a:t> green indicator has changed to yellow. </a:t>
            </a:r>
          </a:p>
          <a:p>
            <a:pPr marL="0" indent="0">
              <a:buNone/>
            </a:pPr>
            <a:endParaRPr lang="en-US" dirty="0"/>
          </a:p>
        </p:txBody>
      </p:sp>
    </p:spTree>
    <p:extLst>
      <p:ext uri="{BB962C8B-B14F-4D97-AF65-F5344CB8AC3E}">
        <p14:creationId xmlns:p14="http://schemas.microsoft.com/office/powerpoint/2010/main" val="54202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FA534-0261-4E27-8BA4-31D55BE58072}"/>
              </a:ext>
            </a:extLst>
          </p:cNvPr>
          <p:cNvSpPr>
            <a:spLocks noGrp="1"/>
          </p:cNvSpPr>
          <p:nvPr>
            <p:ph type="title"/>
          </p:nvPr>
        </p:nvSpPr>
        <p:spPr/>
        <p:txBody>
          <a:bodyPr/>
          <a:lstStyle/>
          <a:p>
            <a:r>
              <a:rPr lang="en-US" b="1" dirty="0"/>
              <a:t>Part-IV: Mouth Biota/Susceptibility Test</a:t>
            </a:r>
            <a:endParaRPr lang="en-US" dirty="0"/>
          </a:p>
        </p:txBody>
      </p:sp>
      <p:pic>
        <p:nvPicPr>
          <p:cNvPr id="4" name="Picture 3" descr="Photograph of dixie cups and Extra spearmint gum. ">
            <a:extLst>
              <a:ext uri="{FF2B5EF4-FFF2-40B4-BE49-F238E27FC236}">
                <a16:creationId xmlns:a16="http://schemas.microsoft.com/office/drawing/2014/main" id="{73A3FA29-3251-4A36-ADAD-9D72E3A5A9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9637" y="2208628"/>
            <a:ext cx="5669280" cy="4284247"/>
          </a:xfrm>
          <a:prstGeom prst="rect">
            <a:avLst/>
          </a:prstGeom>
        </p:spPr>
      </p:pic>
    </p:spTree>
    <p:extLst>
      <p:ext uri="{BB962C8B-B14F-4D97-AF65-F5344CB8AC3E}">
        <p14:creationId xmlns:p14="http://schemas.microsoft.com/office/powerpoint/2010/main" val="3395014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F9A04AF-8CBD-41EF-8E37-F3A42A7286C5}"/>
              </a:ext>
            </a:extLst>
          </p:cNvPr>
          <p:cNvSpPr txBox="1"/>
          <p:nvPr/>
        </p:nvSpPr>
        <p:spPr>
          <a:xfrm>
            <a:off x="816840" y="389269"/>
            <a:ext cx="8858304" cy="707886"/>
          </a:xfrm>
          <a:prstGeom prst="rect">
            <a:avLst/>
          </a:prstGeom>
          <a:noFill/>
        </p:spPr>
        <p:txBody>
          <a:bodyPr wrap="square">
            <a:spAutoFit/>
          </a:bodyPr>
          <a:lstStyle/>
          <a:p>
            <a:r>
              <a:rPr lang="en-US" sz="4000" b="1" dirty="0"/>
              <a:t>Mouth Biota/Susceptibility Test</a:t>
            </a:r>
            <a:endParaRPr lang="en-US" sz="4000" dirty="0"/>
          </a:p>
        </p:txBody>
      </p:sp>
      <p:grpSp>
        <p:nvGrpSpPr>
          <p:cNvPr id="9" name="Group 8">
            <a:extLst>
              <a:ext uri="{FF2B5EF4-FFF2-40B4-BE49-F238E27FC236}">
                <a16:creationId xmlns:a16="http://schemas.microsoft.com/office/drawing/2014/main" id="{A56E9359-12E7-48DC-97F9-6029CCBCA6DA}"/>
              </a:ext>
            </a:extLst>
          </p:cNvPr>
          <p:cNvGrpSpPr/>
          <p:nvPr/>
        </p:nvGrpSpPr>
        <p:grpSpPr>
          <a:xfrm>
            <a:off x="948970" y="1503535"/>
            <a:ext cx="11000924" cy="5141116"/>
            <a:chOff x="948970" y="1503535"/>
            <a:chExt cx="11000924" cy="5141116"/>
          </a:xfrm>
        </p:grpSpPr>
        <p:pic>
          <p:nvPicPr>
            <p:cNvPr id="3" name="Picture 2" descr="Photograph of test tube where indicator has turned yellow. Photograph of test tube which pH indicator has remained green. ">
              <a:extLst>
                <a:ext uri="{FF2B5EF4-FFF2-40B4-BE49-F238E27FC236}">
                  <a16:creationId xmlns:a16="http://schemas.microsoft.com/office/drawing/2014/main" id="{B33A5DEC-620E-4D3F-8226-8F4DFEC70F83}"/>
                </a:ext>
              </a:extLst>
            </p:cNvPr>
            <p:cNvPicPr>
              <a:picLocks noChangeAspect="1"/>
            </p:cNvPicPr>
            <p:nvPr/>
          </p:nvPicPr>
          <p:blipFill>
            <a:blip r:embed="rId2"/>
            <a:stretch>
              <a:fillRect/>
            </a:stretch>
          </p:blipFill>
          <p:spPr>
            <a:xfrm>
              <a:off x="4334108" y="1503535"/>
              <a:ext cx="3684103" cy="5141116"/>
            </a:xfrm>
            <a:prstGeom prst="rect">
              <a:avLst/>
            </a:prstGeom>
          </p:spPr>
        </p:pic>
        <p:sp>
          <p:nvSpPr>
            <p:cNvPr id="5" name="TextBox 4">
              <a:extLst>
                <a:ext uri="{FF2B5EF4-FFF2-40B4-BE49-F238E27FC236}">
                  <a16:creationId xmlns:a16="http://schemas.microsoft.com/office/drawing/2014/main" id="{21B20C3F-6297-481A-8356-2A9D13829182}"/>
                </a:ext>
              </a:extLst>
            </p:cNvPr>
            <p:cNvSpPr txBox="1"/>
            <p:nvPr/>
          </p:nvSpPr>
          <p:spPr>
            <a:xfrm>
              <a:off x="8620953" y="4080410"/>
              <a:ext cx="3328941" cy="1015663"/>
            </a:xfrm>
            <a:prstGeom prst="rect">
              <a:avLst/>
            </a:prstGeom>
            <a:noFill/>
          </p:spPr>
          <p:txBody>
            <a:bodyPr wrap="square" rtlCol="0">
              <a:spAutoFit/>
            </a:bodyPr>
            <a:lstStyle/>
            <a:p>
              <a:r>
                <a:rPr lang="en-US" sz="2000" dirty="0"/>
                <a:t>Snyder Agar: 2% Glucose; </a:t>
              </a:r>
            </a:p>
            <a:p>
              <a:r>
                <a:rPr lang="en-US" sz="2000" dirty="0"/>
                <a:t>PH indicator is bromocresol Green</a:t>
              </a:r>
            </a:p>
          </p:txBody>
        </p:sp>
        <p:sp>
          <p:nvSpPr>
            <p:cNvPr id="10" name="Arrow: Right 9">
              <a:extLst>
                <a:ext uri="{FF2B5EF4-FFF2-40B4-BE49-F238E27FC236}">
                  <a16:creationId xmlns:a16="http://schemas.microsoft.com/office/drawing/2014/main" id="{3AF1223C-3D47-4626-BD8A-72EAD9E77F85}"/>
                </a:ext>
              </a:extLst>
            </p:cNvPr>
            <p:cNvSpPr/>
            <p:nvPr/>
          </p:nvSpPr>
          <p:spPr>
            <a:xfrm rot="10800000">
              <a:off x="7181183" y="4480976"/>
              <a:ext cx="1439770" cy="21453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8266D33-4749-40C5-B384-6EAE86CC01EB}"/>
                </a:ext>
              </a:extLst>
            </p:cNvPr>
            <p:cNvSpPr txBox="1"/>
            <p:nvPr/>
          </p:nvSpPr>
          <p:spPr>
            <a:xfrm>
              <a:off x="948970" y="3713871"/>
              <a:ext cx="2736765" cy="2246769"/>
            </a:xfrm>
            <a:prstGeom prst="rect">
              <a:avLst/>
            </a:prstGeom>
            <a:noFill/>
          </p:spPr>
          <p:txBody>
            <a:bodyPr wrap="square" rtlCol="0">
              <a:spAutoFit/>
            </a:bodyPr>
            <a:lstStyle/>
            <a:p>
              <a:r>
                <a:rPr lang="en-US" sz="2000" dirty="0"/>
                <a:t>Because of the production of the acid by </a:t>
              </a:r>
              <a:r>
                <a:rPr lang="en-US" sz="2000" i="1" dirty="0"/>
                <a:t>lactobacillus  </a:t>
              </a:r>
              <a:r>
                <a:rPr lang="en-US" sz="2000" dirty="0"/>
                <a:t>in this Snyder agar tube, Bromocresol green P</a:t>
              </a:r>
              <a:r>
                <a:rPr lang="en-US" sz="2000" baseline="-25000" dirty="0"/>
                <a:t>H</a:t>
              </a:r>
              <a:r>
                <a:rPr lang="en-US" sz="2000" dirty="0"/>
                <a:t> indicator has turned yellow.</a:t>
              </a:r>
            </a:p>
          </p:txBody>
        </p:sp>
        <p:sp>
          <p:nvSpPr>
            <p:cNvPr id="8" name="Arrow: Right 7">
              <a:extLst>
                <a:ext uri="{FF2B5EF4-FFF2-40B4-BE49-F238E27FC236}">
                  <a16:creationId xmlns:a16="http://schemas.microsoft.com/office/drawing/2014/main" id="{C2DF2AF9-7E5E-4308-B6FF-62F1E1D7B281}"/>
                </a:ext>
              </a:extLst>
            </p:cNvPr>
            <p:cNvSpPr/>
            <p:nvPr/>
          </p:nvSpPr>
          <p:spPr>
            <a:xfrm>
              <a:off x="3573194" y="4498146"/>
              <a:ext cx="1674055" cy="214531"/>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59606944"/>
      </p:ext>
    </p:extLst>
  </p:cSld>
  <p:clrMapOvr>
    <a:masterClrMapping/>
  </p:clrMapOvr>
  <mc:AlternateContent xmlns:mc="http://schemas.openxmlformats.org/markup-compatibility/2006" xmlns:p14="http://schemas.microsoft.com/office/powerpoint/2010/main">
    <mc:Choice Requires="p14">
      <p:transition spd="slow" p14:dur="2000" advTm="135870"/>
    </mc:Choice>
    <mc:Fallback xmlns="">
      <p:transition spd="slow" advTm="13587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936458" cy="880579"/>
          </a:xfrm>
        </p:spPr>
        <p:txBody>
          <a:bodyPr>
            <a:normAutofit/>
          </a:bodyPr>
          <a:lstStyle/>
          <a:p>
            <a:r>
              <a:rPr lang="en-US" b="1" dirty="0"/>
              <a:t>Normal Flora and Opportunistic Pathogens</a:t>
            </a:r>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838200" y="1716258"/>
            <a:ext cx="10515600" cy="4776617"/>
          </a:xfrm>
        </p:spPr>
        <p:txBody>
          <a:bodyPr>
            <a:normAutofit/>
          </a:bodyPr>
          <a:lstStyle/>
          <a:p>
            <a:pPr fontAlgn="base">
              <a:lnSpc>
                <a:spcPct val="100000"/>
              </a:lnSpc>
              <a:spcAft>
                <a:spcPts val="0"/>
              </a:spcAft>
            </a:pPr>
            <a:r>
              <a:rPr lang="en-US" dirty="0"/>
              <a:t>The human body provides an environment for several microorganisms like bacteria, fungi, yeasts, and some viruses which are called as normal flora or resident microbes.</a:t>
            </a:r>
          </a:p>
          <a:p>
            <a:pPr fontAlgn="base">
              <a:lnSpc>
                <a:spcPct val="100000"/>
              </a:lnSpc>
              <a:spcAft>
                <a:spcPts val="0"/>
              </a:spcAft>
            </a:pPr>
            <a:r>
              <a:rPr lang="en-US" dirty="0"/>
              <a:t>Resident microbes are acquired during and after few days of birth of an individual and are very specific for that individual.</a:t>
            </a:r>
          </a:p>
          <a:p>
            <a:pPr fontAlgn="base">
              <a:lnSpc>
                <a:spcPct val="100000"/>
              </a:lnSpc>
              <a:spcAft>
                <a:spcPts val="0"/>
              </a:spcAft>
            </a:pPr>
            <a:r>
              <a:rPr lang="en-US" dirty="0"/>
              <a:t>These microorganisms maintain a commensality or mutualistic relationship with the human.</a:t>
            </a:r>
          </a:p>
          <a:p>
            <a:pPr fontAlgn="base">
              <a:lnSpc>
                <a:spcPct val="100000"/>
              </a:lnSpc>
              <a:spcAft>
                <a:spcPts val="0"/>
              </a:spcAft>
            </a:pPr>
            <a:r>
              <a:rPr lang="en-US" b="1" dirty="0"/>
              <a:t>Opportunistic pathogens </a:t>
            </a:r>
            <a:r>
              <a:rPr lang="en-US" dirty="0"/>
              <a:t>are the resident microbes, but they cause infection when they get entry into other regions of the body other than their original area.</a:t>
            </a:r>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C352-D8A4-4095-BD91-B4FC0FF10D02}"/>
              </a:ext>
            </a:extLst>
          </p:cNvPr>
          <p:cNvSpPr>
            <a:spLocks noGrp="1"/>
          </p:cNvSpPr>
          <p:nvPr>
            <p:ph type="title"/>
          </p:nvPr>
        </p:nvSpPr>
        <p:spPr/>
        <p:txBody>
          <a:bodyPr/>
          <a:lstStyle/>
          <a:p>
            <a:r>
              <a:rPr lang="en-US" b="1" dirty="0"/>
              <a:t>Growth Medium</a:t>
            </a:r>
          </a:p>
        </p:txBody>
      </p:sp>
      <p:sp>
        <p:nvSpPr>
          <p:cNvPr id="3" name="Content Placeholder 2">
            <a:extLst>
              <a:ext uri="{FF2B5EF4-FFF2-40B4-BE49-F238E27FC236}">
                <a16:creationId xmlns:a16="http://schemas.microsoft.com/office/drawing/2014/main" id="{6FF6132E-6FED-41F3-858D-3BEE17EA4D8E}"/>
              </a:ext>
            </a:extLst>
          </p:cNvPr>
          <p:cNvSpPr>
            <a:spLocks noGrp="1"/>
          </p:cNvSpPr>
          <p:nvPr>
            <p:ph idx="1"/>
          </p:nvPr>
        </p:nvSpPr>
        <p:spPr/>
        <p:txBody>
          <a:bodyPr>
            <a:normAutofit fontScale="40000" lnSpcReduction="20000"/>
          </a:bodyPr>
          <a:lstStyle/>
          <a:p>
            <a:pPr marR="0" fontAlgn="base">
              <a:lnSpc>
                <a:spcPct val="120000"/>
              </a:lnSpc>
            </a:pPr>
            <a:r>
              <a:rPr lang="en-US" sz="4400" dirty="0">
                <a:solidFill>
                  <a:srgbClr val="FF0000"/>
                </a:solidFill>
              </a:rPr>
              <a:t>Blood Agar: </a:t>
            </a:r>
            <a:r>
              <a:rPr lang="en-US" sz="4400" dirty="0"/>
              <a:t>A</a:t>
            </a:r>
            <a:r>
              <a:rPr lang="en-US" sz="4400" dirty="0">
                <a:solidFill>
                  <a:srgbClr val="FF0000"/>
                </a:solidFill>
              </a:rPr>
              <a:t> </a:t>
            </a:r>
            <a:r>
              <a:rPr lang="en-US" sz="4400" dirty="0"/>
              <a:t>typical nutrient growth medium enriched with 5% sheep blood. It is useful for encouraging growth of fastidious organisms. It also can show results of hemolytic enzymes produced by some organisms. </a:t>
            </a:r>
          </a:p>
          <a:p>
            <a:pPr lvl="1" fontAlgn="base">
              <a:lnSpc>
                <a:spcPct val="120000"/>
              </a:lnSpc>
            </a:pPr>
            <a:r>
              <a:rPr lang="en-US" sz="4400" dirty="0">
                <a:solidFill>
                  <a:srgbClr val="FF0000"/>
                </a:solidFill>
              </a:rPr>
              <a:t>Alpha hemolysis </a:t>
            </a:r>
            <a:r>
              <a:rPr lang="en-US" sz="4400" dirty="0"/>
              <a:t>is the incomplete breakdown of the blood cells leading to a green coloration around the colonies.</a:t>
            </a:r>
          </a:p>
          <a:p>
            <a:pPr lvl="1" fontAlgn="base">
              <a:lnSpc>
                <a:spcPct val="120000"/>
              </a:lnSpc>
            </a:pPr>
            <a:r>
              <a:rPr lang="en-US" sz="4400" dirty="0">
                <a:solidFill>
                  <a:srgbClr val="FF0000"/>
                </a:solidFill>
              </a:rPr>
              <a:t>Beta hemolysis </a:t>
            </a:r>
            <a:r>
              <a:rPr lang="en-US" sz="4400" dirty="0"/>
              <a:t>is the complete breakdown of RBCs leading to a clear area around the cells, and that gamma hemolysis is growth on the media with no breakdown of the blood cells and no change to the media.  </a:t>
            </a:r>
          </a:p>
          <a:p>
            <a:pPr marR="0" fontAlgn="base">
              <a:lnSpc>
                <a:spcPct val="120000"/>
              </a:lnSpc>
            </a:pPr>
            <a:r>
              <a:rPr lang="en-US" sz="4400" dirty="0">
                <a:solidFill>
                  <a:srgbClr val="FF0000"/>
                </a:solidFill>
              </a:rPr>
              <a:t>Mannitol Salt Agar: </a:t>
            </a:r>
            <a:r>
              <a:rPr lang="en-US" sz="4400" dirty="0"/>
              <a:t>A selective medium for isolation of pathogenic staphylococci. Growth of most bacteria other than staphylococci (halophilic) is inhibited by the high concentration of salt in the medium. Pathogenic staphylococci fermenting in the mannitol sugar turns the phenol red indicator bright yellow. Non-pathogenic staphylococci produce small colonies surrounded by red or purple zones. </a:t>
            </a:r>
          </a:p>
          <a:p>
            <a:endParaRPr lang="en-US" dirty="0"/>
          </a:p>
        </p:txBody>
      </p:sp>
    </p:spTree>
    <p:extLst>
      <p:ext uri="{BB962C8B-B14F-4D97-AF65-F5344CB8AC3E}">
        <p14:creationId xmlns:p14="http://schemas.microsoft.com/office/powerpoint/2010/main" val="4032240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4C352-D8A4-4095-BD91-B4FC0FF10D02}"/>
              </a:ext>
            </a:extLst>
          </p:cNvPr>
          <p:cNvSpPr>
            <a:spLocks noGrp="1"/>
          </p:cNvSpPr>
          <p:nvPr>
            <p:ph type="title"/>
          </p:nvPr>
        </p:nvSpPr>
        <p:spPr>
          <a:xfrm>
            <a:off x="838200" y="365126"/>
            <a:ext cx="10515600" cy="1069780"/>
          </a:xfrm>
        </p:spPr>
        <p:txBody>
          <a:bodyPr/>
          <a:lstStyle/>
          <a:p>
            <a:pPr marL="0" marR="0">
              <a:spcAft>
                <a:spcPts val="0"/>
              </a:spcAft>
            </a:pPr>
            <a:r>
              <a:rPr lang="en-US" b="1" dirty="0"/>
              <a:t>Materials Needed (for each student)</a:t>
            </a:r>
          </a:p>
        </p:txBody>
      </p:sp>
      <p:sp>
        <p:nvSpPr>
          <p:cNvPr id="3" name="Content Placeholder 2">
            <a:extLst>
              <a:ext uri="{FF2B5EF4-FFF2-40B4-BE49-F238E27FC236}">
                <a16:creationId xmlns:a16="http://schemas.microsoft.com/office/drawing/2014/main" id="{6FF6132E-6FED-41F3-858D-3BEE17EA4D8E}"/>
              </a:ext>
            </a:extLst>
          </p:cNvPr>
          <p:cNvSpPr>
            <a:spLocks noGrp="1"/>
          </p:cNvSpPr>
          <p:nvPr>
            <p:ph idx="1"/>
          </p:nvPr>
        </p:nvSpPr>
        <p:spPr/>
        <p:txBody>
          <a:bodyPr>
            <a:normAutofit/>
          </a:bodyPr>
          <a:lstStyle/>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1 TSA 5% Sheep Blood agar plate</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1 Mannitol salt agar plate</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Sterile cotton swabs</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1 Tube of sterile water</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Calibrated 1-uL loops (green)</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TSA with 5% blood agar and EMB agar plates</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Urine collection containers</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1 liquified Snyder’s agar tube (leave in warmer until needed)</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Dixie cups (</a:t>
            </a:r>
            <a:r>
              <a:rPr lang="en-US" sz="1800" dirty="0">
                <a:solidFill>
                  <a:srgbClr val="000000"/>
                </a:solidFill>
                <a:effectLst/>
                <a:latin typeface="Times New Roman" panose="02020603050405020304" pitchFamily="18" charset="0"/>
                <a:ea typeface="Times New Roman" panose="02020603050405020304" pitchFamily="18" charset="0"/>
              </a:rPr>
              <a:t>Sterile container for saliva)</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Sugar-free chewing gum</a:t>
            </a:r>
            <a:endParaRPr lang="en-US" sz="2000" dirty="0">
              <a:effectLst/>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ffectLst/>
                <a:ea typeface="Times New Roman" panose="02020603050405020304" pitchFamily="18" charset="0"/>
                <a:cs typeface="Times New Roman" panose="02020603050405020304" pitchFamily="18" charset="0"/>
              </a:rPr>
              <a:t>1ml calibrated pipettes and pipettor</a:t>
            </a:r>
          </a:p>
          <a:p>
            <a:pPr marL="342900" marR="0" lvl="0" indent="-342900">
              <a:lnSpc>
                <a:spcPct val="115000"/>
              </a:lnSpc>
              <a:spcBef>
                <a:spcPts val="0"/>
              </a:spcBef>
              <a:spcAft>
                <a:spcPts val="0"/>
              </a:spcAft>
              <a:buFont typeface="Symbol" panose="05050102010706020507" pitchFamily="18" charset="2"/>
              <a:buChar char=""/>
            </a:pPr>
            <a:r>
              <a:rPr lang="en-US" sz="2000" dirty="0">
                <a:solidFill>
                  <a:srgbClr val="000000"/>
                </a:solidFill>
                <a:ea typeface="Calibri" panose="020F0502020204030204" pitchFamily="34" charset="0"/>
                <a:cs typeface="Times New Roman" panose="02020603050405020304" pitchFamily="18" charset="0"/>
              </a:rPr>
              <a:t>Candle Jar and </a:t>
            </a:r>
            <a:r>
              <a:rPr lang="en-US" sz="2000" dirty="0">
                <a:solidFill>
                  <a:srgbClr val="000000"/>
                </a:solidFill>
                <a:effectLst/>
                <a:ea typeface="Calibri" panose="020F0502020204030204" pitchFamily="34" charset="0"/>
                <a:cs typeface="Times New Roman" panose="02020603050405020304" pitchFamily="18" charset="0"/>
              </a:rPr>
              <a:t>Candle</a:t>
            </a:r>
            <a:endParaRPr lang="en-US" sz="2000" dirty="0">
              <a:effectLst/>
              <a:ea typeface="Calibri" panose="020F0502020204030204" pitchFamily="34" charset="0"/>
              <a:cs typeface="Times New Roman" panose="02020603050405020304" pitchFamily="18" charset="0"/>
            </a:endParaRPr>
          </a:p>
          <a:p>
            <a:pPr marL="0" indent="0">
              <a:buNone/>
            </a:pPr>
            <a:endParaRPr lang="en-US" dirty="0"/>
          </a:p>
        </p:txBody>
      </p:sp>
      <p:pic>
        <p:nvPicPr>
          <p:cNvPr id="5" name="Picture 4" descr="A picture containing text, gear&#10;&#10;Description automatically generated">
            <a:extLst>
              <a:ext uri="{FF2B5EF4-FFF2-40B4-BE49-F238E27FC236}">
                <a16:creationId xmlns:a16="http://schemas.microsoft.com/office/drawing/2014/main" id="{A156FF48-EC40-4DCA-AC6D-2B94998AA597}"/>
              </a:ext>
            </a:extLst>
          </p:cNvPr>
          <p:cNvPicPr>
            <a:picLocks noChangeAspect="1"/>
          </p:cNvPicPr>
          <p:nvPr/>
        </p:nvPicPr>
        <p:blipFill rotWithShape="1">
          <a:blip r:embed="rId2">
            <a:extLst>
              <a:ext uri="{28A0092B-C50C-407E-A947-70E740481C1C}">
                <a14:useLocalDpi xmlns:a14="http://schemas.microsoft.com/office/drawing/2010/main" val="0"/>
              </a:ext>
            </a:extLst>
          </a:blip>
          <a:srcRect l="40447" r="3785"/>
          <a:stretch/>
        </p:blipFill>
        <p:spPr>
          <a:xfrm>
            <a:off x="6801462" y="1440996"/>
            <a:ext cx="3392128" cy="2698250"/>
          </a:xfrm>
          <a:prstGeom prst="rect">
            <a:avLst/>
          </a:prstGeom>
        </p:spPr>
      </p:pic>
      <p:pic>
        <p:nvPicPr>
          <p:cNvPr id="7" name="Picture 6" descr="A picture containing indoor, plastic&#10;&#10;Description automatically generated">
            <a:extLst>
              <a:ext uri="{FF2B5EF4-FFF2-40B4-BE49-F238E27FC236}">
                <a16:creationId xmlns:a16="http://schemas.microsoft.com/office/drawing/2014/main" id="{3C43AD0A-402B-462C-ADD9-E04A40EA4B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0103" y="3569110"/>
            <a:ext cx="1643802" cy="3175551"/>
          </a:xfrm>
          <a:prstGeom prst="rect">
            <a:avLst/>
          </a:prstGeom>
        </p:spPr>
      </p:pic>
      <p:pic>
        <p:nvPicPr>
          <p:cNvPr id="9" name="Picture 8" descr="A picture containing website&#10;&#10;Description automatically generated">
            <a:extLst>
              <a:ext uri="{FF2B5EF4-FFF2-40B4-BE49-F238E27FC236}">
                <a16:creationId xmlns:a16="http://schemas.microsoft.com/office/drawing/2014/main" id="{04673D2B-FCE5-42A8-9624-36C329CBC6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2996" y="3921992"/>
            <a:ext cx="2117002" cy="2822669"/>
          </a:xfrm>
          <a:prstGeom prst="rect">
            <a:avLst/>
          </a:prstGeom>
        </p:spPr>
      </p:pic>
    </p:spTree>
    <p:extLst>
      <p:ext uri="{BB962C8B-B14F-4D97-AF65-F5344CB8AC3E}">
        <p14:creationId xmlns:p14="http://schemas.microsoft.com/office/powerpoint/2010/main" val="1840913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FDEBD-7E69-4F2B-828D-7E1B492584CF}"/>
              </a:ext>
            </a:extLst>
          </p:cNvPr>
          <p:cNvSpPr>
            <a:spLocks noGrp="1"/>
          </p:cNvSpPr>
          <p:nvPr>
            <p:ph type="title"/>
          </p:nvPr>
        </p:nvSpPr>
        <p:spPr/>
        <p:txBody>
          <a:bodyPr/>
          <a:lstStyle/>
          <a:p>
            <a:r>
              <a:rPr lang="en-US" b="1" dirty="0"/>
              <a:t>Part-I: Throat Biota</a:t>
            </a:r>
          </a:p>
        </p:txBody>
      </p:sp>
      <p:sp>
        <p:nvSpPr>
          <p:cNvPr id="3" name="Content Placeholder 2">
            <a:extLst>
              <a:ext uri="{FF2B5EF4-FFF2-40B4-BE49-F238E27FC236}">
                <a16:creationId xmlns:a16="http://schemas.microsoft.com/office/drawing/2014/main" id="{E313CE88-D731-4AD1-A16D-E4CF40BF610F}"/>
              </a:ext>
            </a:extLst>
          </p:cNvPr>
          <p:cNvSpPr>
            <a:spLocks noGrp="1"/>
          </p:cNvSpPr>
          <p:nvPr>
            <p:ph idx="1"/>
          </p:nvPr>
        </p:nvSpPr>
        <p:spPr/>
        <p:txBody>
          <a:bodyPr/>
          <a:lstStyle/>
          <a:p>
            <a:pPr>
              <a:lnSpc>
                <a:spcPct val="100000"/>
              </a:lnSpc>
              <a:spcBef>
                <a:spcPts val="0"/>
              </a:spcBef>
              <a:spcAft>
                <a:spcPts val="0"/>
              </a:spcAft>
            </a:pPr>
            <a:r>
              <a:rPr lang="en-US" sz="2800" dirty="0"/>
              <a:t>Typical flora of the pharynx is alpha-hemolytic </a:t>
            </a:r>
            <a:r>
              <a:rPr lang="en-US" sz="2800" i="1" dirty="0"/>
              <a:t>Streptococcus </a:t>
            </a:r>
            <a:r>
              <a:rPr lang="en-US" sz="2800" i="1" dirty="0" err="1"/>
              <a:t>viridans</a:t>
            </a:r>
            <a:r>
              <a:rPr lang="en-US" sz="2800" dirty="0"/>
              <a:t> which grows best in greater than normal CO</a:t>
            </a:r>
            <a:r>
              <a:rPr lang="en-US" sz="2800" baseline="-25000" dirty="0"/>
              <a:t>2</a:t>
            </a:r>
            <a:r>
              <a:rPr lang="en-US" sz="2800" dirty="0"/>
              <a:t>.  </a:t>
            </a:r>
          </a:p>
          <a:p>
            <a:pPr>
              <a:lnSpc>
                <a:spcPct val="100000"/>
              </a:lnSpc>
              <a:spcBef>
                <a:spcPts val="0"/>
              </a:spcBef>
              <a:spcAft>
                <a:spcPts val="0"/>
              </a:spcAft>
            </a:pPr>
            <a:endParaRPr lang="en-US" sz="2800" dirty="0"/>
          </a:p>
          <a:p>
            <a:pPr>
              <a:lnSpc>
                <a:spcPct val="100000"/>
              </a:lnSpc>
              <a:spcBef>
                <a:spcPts val="0"/>
              </a:spcBef>
              <a:spcAft>
                <a:spcPts val="0"/>
              </a:spcAft>
            </a:pPr>
            <a:r>
              <a:rPr lang="en-US" sz="2800" dirty="0"/>
              <a:t>Some individuals are the carrier of beta-hemolytic </a:t>
            </a:r>
            <a:r>
              <a:rPr lang="en-US" sz="2800" i="1" dirty="0"/>
              <a:t>Streptococcus pyogenes</a:t>
            </a:r>
            <a:r>
              <a:rPr lang="en-US" sz="2800" dirty="0"/>
              <a:t>.  They do not show inflammation but harbor this true pathogen.  </a:t>
            </a:r>
            <a:r>
              <a:rPr lang="en-US" sz="2800" i="1" dirty="0"/>
              <a:t>S. pyogenes</a:t>
            </a:r>
            <a:r>
              <a:rPr lang="en-US" sz="2800" dirty="0"/>
              <a:t> is often implicated in infectious pharyngitis (“strep throat”). </a:t>
            </a:r>
          </a:p>
          <a:p>
            <a:pPr marL="0" indent="0">
              <a:buNone/>
            </a:pPr>
            <a:endParaRPr lang="en-US" dirty="0"/>
          </a:p>
        </p:txBody>
      </p:sp>
    </p:spTree>
    <p:extLst>
      <p:ext uri="{BB962C8B-B14F-4D97-AF65-F5344CB8AC3E}">
        <p14:creationId xmlns:p14="http://schemas.microsoft.com/office/powerpoint/2010/main" val="3387914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50257-7234-4456-AAB1-6EC250D1C692}"/>
              </a:ext>
            </a:extLst>
          </p:cNvPr>
          <p:cNvSpPr>
            <a:spLocks noGrp="1"/>
          </p:cNvSpPr>
          <p:nvPr>
            <p:ph type="title"/>
          </p:nvPr>
        </p:nvSpPr>
        <p:spPr/>
        <p:txBody>
          <a:bodyPr/>
          <a:lstStyle/>
          <a:p>
            <a:r>
              <a:rPr lang="en-US" sz="4400" b="1" dirty="0"/>
              <a:t>Procedure: </a:t>
            </a:r>
            <a:r>
              <a:rPr lang="en-US" b="1" dirty="0"/>
              <a:t>Throat Biota</a:t>
            </a:r>
            <a:br>
              <a:rPr lang="en-US" sz="4400" b="1" dirty="0"/>
            </a:br>
            <a:endParaRPr lang="en-US" dirty="0"/>
          </a:p>
        </p:txBody>
      </p:sp>
      <p:sp>
        <p:nvSpPr>
          <p:cNvPr id="3" name="Content Placeholder 2">
            <a:extLst>
              <a:ext uri="{FF2B5EF4-FFF2-40B4-BE49-F238E27FC236}">
                <a16:creationId xmlns:a16="http://schemas.microsoft.com/office/drawing/2014/main" id="{51498E02-5422-45ED-BC89-E0A23C02FCA9}"/>
              </a:ext>
            </a:extLst>
          </p:cNvPr>
          <p:cNvSpPr>
            <a:spLocks noGrp="1"/>
          </p:cNvSpPr>
          <p:nvPr>
            <p:ph idx="1"/>
          </p:nvPr>
        </p:nvSpPr>
        <p:spPr/>
        <p:txBody>
          <a:bodyPr>
            <a:normAutofit fontScale="85000" lnSpcReduction="10000"/>
          </a:bodyPr>
          <a:lstStyle/>
          <a:p>
            <a:pPr>
              <a:lnSpc>
                <a:spcPct val="110000"/>
              </a:lnSpc>
              <a:spcBef>
                <a:spcPts val="0"/>
              </a:spcBef>
              <a:spcAft>
                <a:spcPts val="0"/>
              </a:spcAft>
            </a:pPr>
            <a:r>
              <a:rPr lang="en-US" sz="2800" dirty="0"/>
              <a:t>Have a partner take a throat culture with a sterile cotton swab.  The swab must go to the back of the pharynx quickly, not touching the tongue or the salivary secretions.  Rub gently and withdraw. </a:t>
            </a:r>
          </a:p>
          <a:p>
            <a:pPr>
              <a:lnSpc>
                <a:spcPct val="110000"/>
              </a:lnSpc>
              <a:spcBef>
                <a:spcPts val="0"/>
              </a:spcBef>
              <a:spcAft>
                <a:spcPts val="0"/>
              </a:spcAft>
            </a:pPr>
            <a:endParaRPr lang="en-US" sz="2800" dirty="0"/>
          </a:p>
          <a:p>
            <a:pPr>
              <a:lnSpc>
                <a:spcPct val="110000"/>
              </a:lnSpc>
              <a:spcBef>
                <a:spcPts val="0"/>
              </a:spcBef>
              <a:spcAft>
                <a:spcPts val="0"/>
              </a:spcAft>
            </a:pPr>
            <a:r>
              <a:rPr lang="en-US" sz="2800" dirty="0"/>
              <a:t>Streak the sample for isolation on blood agar plate .</a:t>
            </a:r>
          </a:p>
          <a:p>
            <a:pPr>
              <a:lnSpc>
                <a:spcPct val="110000"/>
              </a:lnSpc>
              <a:spcBef>
                <a:spcPts val="0"/>
              </a:spcBef>
              <a:spcAft>
                <a:spcPts val="0"/>
              </a:spcAft>
            </a:pPr>
            <a:endParaRPr lang="en-US" sz="2800" dirty="0"/>
          </a:p>
          <a:p>
            <a:pPr>
              <a:lnSpc>
                <a:spcPct val="110000"/>
              </a:lnSpc>
              <a:spcBef>
                <a:spcPts val="0"/>
              </a:spcBef>
              <a:spcAft>
                <a:spcPts val="0"/>
              </a:spcAft>
            </a:pPr>
            <a:r>
              <a:rPr lang="en-US" sz="2800" dirty="0"/>
              <a:t>Prepare a candle-jar for “</a:t>
            </a:r>
            <a:r>
              <a:rPr lang="en-US" sz="2800" b="1" dirty="0"/>
              <a:t>candle-jar</a:t>
            </a:r>
            <a:r>
              <a:rPr lang="en-US" sz="2800" dirty="0"/>
              <a:t>” incubation technique which provides a higher CO</a:t>
            </a:r>
            <a:r>
              <a:rPr lang="en-US" sz="2800" baseline="-25000" dirty="0"/>
              <a:t>2 </a:t>
            </a:r>
            <a:r>
              <a:rPr lang="en-US" sz="2800" dirty="0"/>
              <a:t>concentration and less oxygen (compatible with the pharynx flora requirements). </a:t>
            </a:r>
          </a:p>
          <a:p>
            <a:pPr>
              <a:lnSpc>
                <a:spcPct val="110000"/>
              </a:lnSpc>
              <a:spcBef>
                <a:spcPts val="0"/>
              </a:spcBef>
              <a:spcAft>
                <a:spcPts val="0"/>
              </a:spcAft>
            </a:pPr>
            <a:endParaRPr lang="en-US" sz="2800" dirty="0"/>
          </a:p>
          <a:p>
            <a:pPr>
              <a:lnSpc>
                <a:spcPct val="110000"/>
              </a:lnSpc>
              <a:spcBef>
                <a:spcPts val="0"/>
              </a:spcBef>
              <a:spcAft>
                <a:spcPts val="0"/>
              </a:spcAft>
            </a:pPr>
            <a:r>
              <a:rPr lang="en-US" sz="2800" dirty="0"/>
              <a:t>Observe after 48-hour incubation and do a Gram stain on the selected colonies. </a:t>
            </a:r>
          </a:p>
          <a:p>
            <a:pPr marL="0" indent="0">
              <a:buNone/>
            </a:pPr>
            <a:endParaRPr lang="en-US" dirty="0"/>
          </a:p>
        </p:txBody>
      </p:sp>
    </p:spTree>
    <p:extLst>
      <p:ext uri="{BB962C8B-B14F-4D97-AF65-F5344CB8AC3E}">
        <p14:creationId xmlns:p14="http://schemas.microsoft.com/office/powerpoint/2010/main" val="113346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1BA51158-B7A8-4053-9798-F61A61B8FA59}"/>
              </a:ext>
            </a:extLst>
          </p:cNvPr>
          <p:cNvSpPr txBox="1"/>
          <p:nvPr/>
        </p:nvSpPr>
        <p:spPr>
          <a:xfrm>
            <a:off x="498341" y="281462"/>
            <a:ext cx="6098344" cy="707886"/>
          </a:xfrm>
          <a:prstGeom prst="rect">
            <a:avLst/>
          </a:prstGeom>
          <a:noFill/>
        </p:spPr>
        <p:txBody>
          <a:bodyPr wrap="square">
            <a:spAutoFit/>
          </a:bodyPr>
          <a:lstStyle/>
          <a:p>
            <a:r>
              <a:rPr lang="en-US" sz="4000" b="1" dirty="0"/>
              <a:t>Procedure: Throat Biota</a:t>
            </a:r>
            <a:endParaRPr lang="en-US" sz="4000" dirty="0"/>
          </a:p>
        </p:txBody>
      </p:sp>
      <p:grpSp>
        <p:nvGrpSpPr>
          <p:cNvPr id="12" name="Group 11" descr="5% Sheep-blood agar plates (red) are put into a candle jar. One agar plate is red with streaks and is B-hemolytic Steptococcus pyogenes. One agar plate is orange with circular clustsers which contain alpha-hemolytic Steptococcus viridans. ">
            <a:extLst>
              <a:ext uri="{FF2B5EF4-FFF2-40B4-BE49-F238E27FC236}">
                <a16:creationId xmlns:a16="http://schemas.microsoft.com/office/drawing/2014/main" id="{6862C4EE-A536-4690-A0D4-A027796A871A}"/>
              </a:ext>
            </a:extLst>
          </p:cNvPr>
          <p:cNvGrpSpPr/>
          <p:nvPr/>
        </p:nvGrpSpPr>
        <p:grpSpPr>
          <a:xfrm>
            <a:off x="781924" y="809679"/>
            <a:ext cx="10453846" cy="5133857"/>
            <a:chOff x="781924" y="809679"/>
            <a:chExt cx="10453846" cy="5133857"/>
          </a:xfrm>
        </p:grpSpPr>
        <p:grpSp>
          <p:nvGrpSpPr>
            <p:cNvPr id="22" name="Group 21">
              <a:extLst>
                <a:ext uri="{FF2B5EF4-FFF2-40B4-BE49-F238E27FC236}">
                  <a16:creationId xmlns:a16="http://schemas.microsoft.com/office/drawing/2014/main" id="{84EBAC74-8390-4532-9922-86119410D4B9}"/>
                </a:ext>
              </a:extLst>
            </p:cNvPr>
            <p:cNvGrpSpPr/>
            <p:nvPr/>
          </p:nvGrpSpPr>
          <p:grpSpPr>
            <a:xfrm>
              <a:off x="781924" y="809679"/>
              <a:ext cx="9846624" cy="5044934"/>
              <a:chOff x="781924" y="809679"/>
              <a:chExt cx="9846624" cy="5044934"/>
            </a:xfrm>
          </p:grpSpPr>
          <p:grpSp>
            <p:nvGrpSpPr>
              <p:cNvPr id="20" name="Group 19">
                <a:extLst>
                  <a:ext uri="{FF2B5EF4-FFF2-40B4-BE49-F238E27FC236}">
                    <a16:creationId xmlns:a16="http://schemas.microsoft.com/office/drawing/2014/main" id="{CD47575A-99AE-43EE-9F3D-3470F16F4B6C}"/>
                  </a:ext>
                </a:extLst>
              </p:cNvPr>
              <p:cNvGrpSpPr/>
              <p:nvPr/>
            </p:nvGrpSpPr>
            <p:grpSpPr>
              <a:xfrm>
                <a:off x="781924" y="2027311"/>
                <a:ext cx="5017924" cy="3094888"/>
                <a:chOff x="781924" y="2027311"/>
                <a:chExt cx="5017924" cy="3094888"/>
              </a:xfrm>
            </p:grpSpPr>
            <p:pic>
              <p:nvPicPr>
                <p:cNvPr id="3" name="Picture 2" descr="A picture containing food&#10;&#10;Description automatically generated">
                  <a:extLst>
                    <a:ext uri="{FF2B5EF4-FFF2-40B4-BE49-F238E27FC236}">
                      <a16:creationId xmlns:a16="http://schemas.microsoft.com/office/drawing/2014/main" id="{CD038E7D-2B77-4175-8B68-8E89288EE637}"/>
                    </a:ext>
                  </a:extLst>
                </p:cNvPr>
                <p:cNvPicPr>
                  <a:picLocks noChangeAspect="1"/>
                </p:cNvPicPr>
                <p:nvPr/>
              </p:nvPicPr>
              <p:blipFill>
                <a:blip r:embed="rId2"/>
                <a:stretch>
                  <a:fillRect/>
                </a:stretch>
              </p:blipFill>
              <p:spPr>
                <a:xfrm>
                  <a:off x="781924" y="2750387"/>
                  <a:ext cx="2164117" cy="2073406"/>
                </a:xfrm>
                <a:prstGeom prst="rect">
                  <a:avLst/>
                </a:prstGeom>
              </p:spPr>
            </p:pic>
            <p:pic>
              <p:nvPicPr>
                <p:cNvPr id="7" name="Picture 6" descr="A picture containing mug, bottle, food&#10;&#10;Description automatically generated">
                  <a:extLst>
                    <a:ext uri="{FF2B5EF4-FFF2-40B4-BE49-F238E27FC236}">
                      <a16:creationId xmlns:a16="http://schemas.microsoft.com/office/drawing/2014/main" id="{09002829-738D-4F6B-90D9-C35926D8C9C7}"/>
                    </a:ext>
                  </a:extLst>
                </p:cNvPr>
                <p:cNvPicPr>
                  <a:picLocks noChangeAspect="1"/>
                </p:cNvPicPr>
                <p:nvPr/>
              </p:nvPicPr>
              <p:blipFill rotWithShape="1">
                <a:blip r:embed="rId3"/>
                <a:srcRect l="20687" t="16188" r="52309" b="24282"/>
                <a:stretch/>
              </p:blipFill>
              <p:spPr>
                <a:xfrm>
                  <a:off x="3547513" y="2027311"/>
                  <a:ext cx="1547446" cy="3094888"/>
                </a:xfrm>
                <a:prstGeom prst="rect">
                  <a:avLst/>
                </a:prstGeom>
              </p:spPr>
            </p:pic>
            <p:sp>
              <p:nvSpPr>
                <p:cNvPr id="8" name="Arrow: Right 7">
                  <a:extLst>
                    <a:ext uri="{FF2B5EF4-FFF2-40B4-BE49-F238E27FC236}">
                      <a16:creationId xmlns:a16="http://schemas.microsoft.com/office/drawing/2014/main" id="{D176C82C-2424-4305-9102-D679E816ED7A}"/>
                    </a:ext>
                  </a:extLst>
                </p:cNvPr>
                <p:cNvSpPr/>
                <p:nvPr/>
              </p:nvSpPr>
              <p:spPr>
                <a:xfrm>
                  <a:off x="2946041" y="3609418"/>
                  <a:ext cx="554295" cy="4939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EB1AAF4-D331-4A2D-BB1E-56EBEA7019AD}"/>
                    </a:ext>
                  </a:extLst>
                </p:cNvPr>
                <p:cNvSpPr/>
                <p:nvPr/>
              </p:nvSpPr>
              <p:spPr>
                <a:xfrm>
                  <a:off x="5245553" y="3643531"/>
                  <a:ext cx="554295" cy="4939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B20A6172-1125-46C0-85CC-2566F93D7F5E}"/>
                  </a:ext>
                </a:extLst>
              </p:cNvPr>
              <p:cNvGrpSpPr/>
              <p:nvPr/>
            </p:nvGrpSpPr>
            <p:grpSpPr>
              <a:xfrm>
                <a:off x="5857034" y="809679"/>
                <a:ext cx="4771514" cy="5044934"/>
                <a:chOff x="5857034" y="809679"/>
                <a:chExt cx="4771514" cy="5044934"/>
              </a:xfrm>
            </p:grpSpPr>
            <p:pic>
              <p:nvPicPr>
                <p:cNvPr id="14" name="Picture 13">
                  <a:extLst>
                    <a:ext uri="{FF2B5EF4-FFF2-40B4-BE49-F238E27FC236}">
                      <a16:creationId xmlns:a16="http://schemas.microsoft.com/office/drawing/2014/main" id="{8F5933FD-ED3F-4C8D-9A85-6120F5D99842}"/>
                    </a:ext>
                  </a:extLst>
                </p:cNvPr>
                <p:cNvPicPr/>
                <p:nvPr/>
              </p:nvPicPr>
              <p:blipFill rotWithShape="1">
                <a:blip r:embed="rId4">
                  <a:extLst>
                    <a:ext uri="{28A0092B-C50C-407E-A947-70E740481C1C}">
                      <a14:useLocalDpi xmlns:a14="http://schemas.microsoft.com/office/drawing/2010/main" val="0"/>
                    </a:ext>
                  </a:extLst>
                </a:blip>
                <a:srcRect l="44671" t="55898" r="8198" b="8181"/>
                <a:stretch/>
              </p:blipFill>
              <p:spPr bwMode="auto">
                <a:xfrm rot="16200000">
                  <a:off x="6008008" y="658707"/>
                  <a:ext cx="2532183" cy="2834128"/>
                </a:xfrm>
                <a:prstGeom prst="rect">
                  <a:avLst/>
                </a:prstGeom>
                <a:noFill/>
                <a:ln>
                  <a:noFill/>
                </a:ln>
                <a:extLst>
                  <a:ext uri="{FAA26D3D-D897-4be2-8F04-BA451C77F1D7}">
                    <ma14:placeholderFlag xmlns:lc="http://schemas.openxmlformats.org/drawingml/2006/lockedCanvas"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pic>
              <p:nvPicPr>
                <p:cNvPr id="16" name="Picture 15" descr="A picture containing food, photo, plate, sitting&#10;&#10;Description automatically generated">
                  <a:extLst>
                    <a:ext uri="{FF2B5EF4-FFF2-40B4-BE49-F238E27FC236}">
                      <a16:creationId xmlns:a16="http://schemas.microsoft.com/office/drawing/2014/main" id="{189D3F86-B03E-4825-B033-4B00A474F206}"/>
                    </a:ext>
                  </a:extLst>
                </p:cNvPr>
                <p:cNvPicPr>
                  <a:picLocks noChangeAspect="1"/>
                </p:cNvPicPr>
                <p:nvPr/>
              </p:nvPicPr>
              <p:blipFill>
                <a:blip r:embed="rId5"/>
                <a:stretch>
                  <a:fillRect/>
                </a:stretch>
              </p:blipFill>
              <p:spPr>
                <a:xfrm>
                  <a:off x="5857034" y="3516137"/>
                  <a:ext cx="2834129" cy="2267303"/>
                </a:xfrm>
                <a:prstGeom prst="rect">
                  <a:avLst/>
                </a:prstGeom>
              </p:spPr>
            </p:pic>
            <p:sp>
              <p:nvSpPr>
                <p:cNvPr id="19" name="Rectangle 18">
                  <a:extLst>
                    <a:ext uri="{FF2B5EF4-FFF2-40B4-BE49-F238E27FC236}">
                      <a16:creationId xmlns:a16="http://schemas.microsoft.com/office/drawing/2014/main" id="{56958534-43E0-4A73-BEF2-FB6C1C2D1331}"/>
                    </a:ext>
                  </a:extLst>
                </p:cNvPr>
                <p:cNvSpPr/>
                <p:nvPr/>
              </p:nvSpPr>
              <p:spPr>
                <a:xfrm>
                  <a:off x="8642333" y="5115949"/>
                  <a:ext cx="1986215" cy="738664"/>
                </a:xfrm>
                <a:prstGeom prst="rect">
                  <a:avLst/>
                </a:prstGeom>
              </p:spPr>
              <p:txBody>
                <a:bodyPr wrap="square">
                  <a:spAutoFit/>
                </a:bodyPr>
                <a:lstStyle/>
                <a:p>
                  <a:r>
                    <a:rPr lang="en-US" sz="1050" dirty="0"/>
                    <a:t>Photo Source: http://w.bacteriainphotos.com/photo%20gallery/alfa%20hemolytic%20streptococci.jpg</a:t>
                  </a:r>
                </a:p>
              </p:txBody>
            </p:sp>
          </p:grpSp>
        </p:grpSp>
        <p:sp>
          <p:nvSpPr>
            <p:cNvPr id="4" name="TextBox 3">
              <a:extLst>
                <a:ext uri="{FF2B5EF4-FFF2-40B4-BE49-F238E27FC236}">
                  <a16:creationId xmlns:a16="http://schemas.microsoft.com/office/drawing/2014/main" id="{6A21DFFC-5111-40AD-AB22-BC4DEA445BEA}"/>
                </a:ext>
              </a:extLst>
            </p:cNvPr>
            <p:cNvSpPr txBox="1"/>
            <p:nvPr/>
          </p:nvSpPr>
          <p:spPr>
            <a:xfrm>
              <a:off x="1237991" y="5020206"/>
              <a:ext cx="1547446" cy="923330"/>
            </a:xfrm>
            <a:prstGeom prst="rect">
              <a:avLst/>
            </a:prstGeom>
            <a:noFill/>
          </p:spPr>
          <p:txBody>
            <a:bodyPr wrap="square" rtlCol="0">
              <a:spAutoFit/>
            </a:bodyPr>
            <a:lstStyle/>
            <a:p>
              <a:r>
                <a:rPr lang="en-US" dirty="0"/>
                <a:t>5% Sheep-blood Agar Plate</a:t>
              </a:r>
            </a:p>
          </p:txBody>
        </p:sp>
        <p:sp>
          <p:nvSpPr>
            <p:cNvPr id="5" name="TextBox 4">
              <a:extLst>
                <a:ext uri="{FF2B5EF4-FFF2-40B4-BE49-F238E27FC236}">
                  <a16:creationId xmlns:a16="http://schemas.microsoft.com/office/drawing/2014/main" id="{04CE3435-1BBA-4E36-953B-76154023133C}"/>
                </a:ext>
              </a:extLst>
            </p:cNvPr>
            <p:cNvSpPr txBox="1"/>
            <p:nvPr/>
          </p:nvSpPr>
          <p:spPr>
            <a:xfrm>
              <a:off x="3500336" y="5020206"/>
              <a:ext cx="1871771" cy="923330"/>
            </a:xfrm>
            <a:prstGeom prst="rect">
              <a:avLst/>
            </a:prstGeom>
            <a:noFill/>
          </p:spPr>
          <p:txBody>
            <a:bodyPr wrap="square" rtlCol="0">
              <a:spAutoFit/>
            </a:bodyPr>
            <a:lstStyle/>
            <a:p>
              <a:r>
                <a:rPr lang="en-US" dirty="0"/>
                <a:t>Inoculated plates inside the candle jar.</a:t>
              </a:r>
            </a:p>
          </p:txBody>
        </p:sp>
        <p:sp>
          <p:nvSpPr>
            <p:cNvPr id="10" name="TextBox 9">
              <a:extLst>
                <a:ext uri="{FF2B5EF4-FFF2-40B4-BE49-F238E27FC236}">
                  <a16:creationId xmlns:a16="http://schemas.microsoft.com/office/drawing/2014/main" id="{F724CB85-C995-493A-AF61-40D2AD499DB6}"/>
                </a:ext>
              </a:extLst>
            </p:cNvPr>
            <p:cNvSpPr txBox="1"/>
            <p:nvPr/>
          </p:nvSpPr>
          <p:spPr>
            <a:xfrm>
              <a:off x="9249555" y="1649270"/>
              <a:ext cx="1986215" cy="923330"/>
            </a:xfrm>
            <a:prstGeom prst="rect">
              <a:avLst/>
            </a:prstGeom>
            <a:noFill/>
          </p:spPr>
          <p:txBody>
            <a:bodyPr wrap="square" rtlCol="0">
              <a:spAutoFit/>
            </a:bodyPr>
            <a:lstStyle/>
            <a:p>
              <a:r>
                <a:rPr lang="el-GR" dirty="0"/>
                <a:t>Β</a:t>
              </a:r>
              <a:r>
                <a:rPr lang="en-US" dirty="0"/>
                <a:t>-hemolytic </a:t>
              </a:r>
              <a:r>
                <a:rPr lang="en-US" i="1" dirty="0"/>
                <a:t>Streptococcus pyogenes</a:t>
              </a:r>
            </a:p>
          </p:txBody>
        </p:sp>
        <p:sp>
          <p:nvSpPr>
            <p:cNvPr id="11" name="Arrow: Left 10">
              <a:extLst>
                <a:ext uri="{FF2B5EF4-FFF2-40B4-BE49-F238E27FC236}">
                  <a16:creationId xmlns:a16="http://schemas.microsoft.com/office/drawing/2014/main" id="{E181C95D-6E8B-46F0-941E-A217D9311C61}"/>
                </a:ext>
              </a:extLst>
            </p:cNvPr>
            <p:cNvSpPr/>
            <p:nvPr/>
          </p:nvSpPr>
          <p:spPr>
            <a:xfrm>
              <a:off x="8623495" y="2028874"/>
              <a:ext cx="626060" cy="16724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E1CC376-7808-47D1-A3FC-EC95D5D62590}"/>
                </a:ext>
              </a:extLst>
            </p:cNvPr>
            <p:cNvSpPr txBox="1"/>
            <p:nvPr/>
          </p:nvSpPr>
          <p:spPr>
            <a:xfrm>
              <a:off x="9245959" y="3574755"/>
              <a:ext cx="1986215" cy="923330"/>
            </a:xfrm>
            <a:prstGeom prst="rect">
              <a:avLst/>
            </a:prstGeom>
            <a:noFill/>
          </p:spPr>
          <p:txBody>
            <a:bodyPr wrap="square" rtlCol="0">
              <a:spAutoFit/>
            </a:bodyPr>
            <a:lstStyle/>
            <a:p>
              <a:r>
                <a:rPr lang="el-GR" dirty="0"/>
                <a:t>α</a:t>
              </a:r>
              <a:r>
                <a:rPr lang="en-US" dirty="0"/>
                <a:t>-hemolytic </a:t>
              </a:r>
              <a:r>
                <a:rPr lang="en-US" i="1" dirty="0"/>
                <a:t>Streptococcus </a:t>
              </a:r>
              <a:r>
                <a:rPr lang="en-US" i="1" dirty="0" err="1"/>
                <a:t>viridans</a:t>
              </a:r>
              <a:endParaRPr lang="en-US" i="1" dirty="0"/>
            </a:p>
          </p:txBody>
        </p:sp>
        <p:sp>
          <p:nvSpPr>
            <p:cNvPr id="23" name="Arrow: Left 22">
              <a:extLst>
                <a:ext uri="{FF2B5EF4-FFF2-40B4-BE49-F238E27FC236}">
                  <a16:creationId xmlns:a16="http://schemas.microsoft.com/office/drawing/2014/main" id="{E9C64ADB-D905-495F-97DE-458FD7A76551}"/>
                </a:ext>
              </a:extLst>
            </p:cNvPr>
            <p:cNvSpPr/>
            <p:nvPr/>
          </p:nvSpPr>
          <p:spPr>
            <a:xfrm>
              <a:off x="8642333" y="3970209"/>
              <a:ext cx="626060" cy="16724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06745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2F009-91AF-414E-8C25-2C3A0CC166CA}"/>
              </a:ext>
            </a:extLst>
          </p:cNvPr>
          <p:cNvSpPr>
            <a:spLocks noGrp="1"/>
          </p:cNvSpPr>
          <p:nvPr>
            <p:ph type="title"/>
          </p:nvPr>
        </p:nvSpPr>
        <p:spPr/>
        <p:txBody>
          <a:bodyPr/>
          <a:lstStyle/>
          <a:p>
            <a:r>
              <a:rPr lang="en-US" b="1" dirty="0"/>
              <a:t>Part-II: Skin &amp; Nasal Biota</a:t>
            </a:r>
            <a:endParaRPr lang="en-US" dirty="0"/>
          </a:p>
        </p:txBody>
      </p:sp>
      <p:sp>
        <p:nvSpPr>
          <p:cNvPr id="3" name="Content Placeholder 2">
            <a:extLst>
              <a:ext uri="{FF2B5EF4-FFF2-40B4-BE49-F238E27FC236}">
                <a16:creationId xmlns:a16="http://schemas.microsoft.com/office/drawing/2014/main" id="{C5F96FB3-5342-4EB9-8E66-7FF62588953A}"/>
              </a:ext>
            </a:extLst>
          </p:cNvPr>
          <p:cNvSpPr>
            <a:spLocks noGrp="1"/>
          </p:cNvSpPr>
          <p:nvPr>
            <p:ph idx="1"/>
          </p:nvPr>
        </p:nvSpPr>
        <p:spPr/>
        <p:txBody>
          <a:bodyPr/>
          <a:lstStyle/>
          <a:p>
            <a:pPr>
              <a:lnSpc>
                <a:spcPct val="100000"/>
              </a:lnSpc>
            </a:pPr>
            <a:r>
              <a:rPr lang="en-US" sz="2800" dirty="0"/>
              <a:t>Most people have </a:t>
            </a:r>
            <a:r>
              <a:rPr lang="en-US" sz="2800" i="1" dirty="0" err="1"/>
              <a:t>Stapylococcus</a:t>
            </a:r>
            <a:r>
              <a:rPr lang="en-US" sz="2800" i="1" dirty="0"/>
              <a:t> epidermidis</a:t>
            </a:r>
            <a:r>
              <a:rPr lang="en-US" sz="2800" dirty="0"/>
              <a:t> as normal flora on skin and in the nasal cavity.  Some people harbor </a:t>
            </a:r>
            <a:r>
              <a:rPr lang="en-US" sz="2800" i="1" dirty="0"/>
              <a:t>Staphylococcus aureus</a:t>
            </a:r>
            <a:r>
              <a:rPr lang="en-US" sz="2800" dirty="0"/>
              <a:t> in these areas.  Strains of </a:t>
            </a:r>
            <a:r>
              <a:rPr lang="en-US" sz="2800" i="1" dirty="0"/>
              <a:t>S. aureus</a:t>
            </a:r>
            <a:r>
              <a:rPr lang="en-US" sz="2800" dirty="0"/>
              <a:t> can be responsible for various disease patterns, from purulent skin lesions to </a:t>
            </a:r>
            <a:r>
              <a:rPr lang="en-US" sz="2800" dirty="0" err="1"/>
              <a:t>exo</a:t>
            </a:r>
            <a:r>
              <a:rPr lang="en-US" sz="2800" dirty="0"/>
              <a:t>-toxic food poisoning.</a:t>
            </a:r>
          </a:p>
          <a:p>
            <a:endParaRPr lang="en-US" dirty="0"/>
          </a:p>
        </p:txBody>
      </p:sp>
    </p:spTree>
    <p:extLst>
      <p:ext uri="{BB962C8B-B14F-4D97-AF65-F5344CB8AC3E}">
        <p14:creationId xmlns:p14="http://schemas.microsoft.com/office/powerpoint/2010/main" val="3475551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941A0-659B-48B2-80F8-F0C3B2EF1F3A}"/>
              </a:ext>
            </a:extLst>
          </p:cNvPr>
          <p:cNvSpPr>
            <a:spLocks noGrp="1"/>
          </p:cNvSpPr>
          <p:nvPr>
            <p:ph type="title"/>
          </p:nvPr>
        </p:nvSpPr>
        <p:spPr/>
        <p:txBody>
          <a:bodyPr/>
          <a:lstStyle/>
          <a:p>
            <a:r>
              <a:rPr lang="en-US" b="1" dirty="0"/>
              <a:t>Procedure</a:t>
            </a:r>
            <a:r>
              <a:rPr lang="en-US" dirty="0"/>
              <a:t>: </a:t>
            </a:r>
            <a:r>
              <a:rPr lang="en-US" b="1" dirty="0"/>
              <a:t>Skin &amp; Nasal Biota</a:t>
            </a:r>
            <a:endParaRPr lang="en-US" dirty="0"/>
          </a:p>
        </p:txBody>
      </p:sp>
      <p:sp>
        <p:nvSpPr>
          <p:cNvPr id="3" name="Content Placeholder 2">
            <a:extLst>
              <a:ext uri="{FF2B5EF4-FFF2-40B4-BE49-F238E27FC236}">
                <a16:creationId xmlns:a16="http://schemas.microsoft.com/office/drawing/2014/main" id="{FFDB54EC-BDA6-4A02-B690-1214D5D4C695}"/>
              </a:ext>
            </a:extLst>
          </p:cNvPr>
          <p:cNvSpPr>
            <a:spLocks noGrp="1"/>
          </p:cNvSpPr>
          <p:nvPr>
            <p:ph idx="1"/>
          </p:nvPr>
        </p:nvSpPr>
        <p:spPr/>
        <p:txBody>
          <a:bodyPr>
            <a:normAutofit lnSpcReduction="10000"/>
          </a:bodyPr>
          <a:lstStyle/>
          <a:p>
            <a:pPr>
              <a:lnSpc>
                <a:spcPct val="100000"/>
              </a:lnSpc>
              <a:spcBef>
                <a:spcPts val="0"/>
              </a:spcBef>
              <a:spcAft>
                <a:spcPts val="0"/>
              </a:spcAft>
            </a:pPr>
            <a:r>
              <a:rPr lang="en-US" sz="2800" dirty="0"/>
              <a:t>Draw lines at the bottom of a mannitol salt plate to mark into two sections.  </a:t>
            </a:r>
            <a:br>
              <a:rPr lang="en-US" sz="2800" dirty="0"/>
            </a:br>
            <a:endParaRPr lang="en-US" sz="2800" dirty="0"/>
          </a:p>
          <a:p>
            <a:pPr>
              <a:lnSpc>
                <a:spcPct val="100000"/>
              </a:lnSpc>
              <a:spcBef>
                <a:spcPts val="0"/>
              </a:spcBef>
              <a:spcAft>
                <a:spcPts val="0"/>
              </a:spcAft>
            </a:pPr>
            <a:r>
              <a:rPr lang="en-US" sz="2800" dirty="0"/>
              <a:t>With a cotton swab moistened in sterile water, sample the skin of the forearm, and streak on one-half of the plate.  (Be sure to label correctly).  </a:t>
            </a:r>
            <a:br>
              <a:rPr lang="en-US" sz="2800" dirty="0"/>
            </a:br>
            <a:endParaRPr lang="en-US" sz="2800" dirty="0"/>
          </a:p>
          <a:p>
            <a:pPr>
              <a:lnSpc>
                <a:spcPct val="100000"/>
              </a:lnSpc>
              <a:spcBef>
                <a:spcPts val="0"/>
              </a:spcBef>
              <a:spcAft>
                <a:spcPts val="0"/>
              </a:spcAft>
            </a:pPr>
            <a:r>
              <a:rPr lang="en-US" sz="2800" dirty="0"/>
              <a:t>With another swab, take a sample from the nasal cavity to streak on the other area of the dish. </a:t>
            </a:r>
            <a:br>
              <a:rPr lang="en-US" sz="2800" dirty="0"/>
            </a:br>
            <a:endParaRPr lang="en-US" sz="2800" dirty="0"/>
          </a:p>
          <a:p>
            <a:pPr>
              <a:lnSpc>
                <a:spcPct val="100000"/>
              </a:lnSpc>
              <a:spcBef>
                <a:spcPts val="0"/>
              </a:spcBef>
              <a:spcAft>
                <a:spcPts val="0"/>
              </a:spcAft>
            </a:pPr>
            <a:r>
              <a:rPr lang="en-US" sz="2800" dirty="0"/>
              <a:t> Incubate 48 hours, observe and Gram stain selected colonies. </a:t>
            </a:r>
          </a:p>
          <a:p>
            <a:pPr marL="0" indent="0">
              <a:buNone/>
            </a:pPr>
            <a:endParaRPr lang="en-US" dirty="0"/>
          </a:p>
        </p:txBody>
      </p:sp>
    </p:spTree>
    <p:extLst>
      <p:ext uri="{BB962C8B-B14F-4D97-AF65-F5344CB8AC3E}">
        <p14:creationId xmlns:p14="http://schemas.microsoft.com/office/powerpoint/2010/main" val="35637397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8FAC4771-A01E-4A99-99EB-1E6FADBD64CD}"/>
</file>

<file path=customXml/itemProps2.xml><?xml version="1.0" encoding="utf-8"?>
<ds:datastoreItem xmlns:ds="http://schemas.openxmlformats.org/officeDocument/2006/customXml" ds:itemID="{9A407EDC-BC1F-43B8-9481-435511A7CC43}"/>
</file>

<file path=customXml/itemProps3.xml><?xml version="1.0" encoding="utf-8"?>
<ds:datastoreItem xmlns:ds="http://schemas.openxmlformats.org/officeDocument/2006/customXml" ds:itemID="{6341755C-AEB7-43C8-BA05-169FB165A9F8}"/>
</file>

<file path=docProps/app.xml><?xml version="1.0" encoding="utf-8"?>
<Properties xmlns="http://schemas.openxmlformats.org/officeDocument/2006/extended-properties" xmlns:vt="http://schemas.openxmlformats.org/officeDocument/2006/docPropsVTypes">
  <TotalTime>3094</TotalTime>
  <Words>1580</Words>
  <Application>Microsoft Macintosh PowerPoint</Application>
  <PresentationFormat>Widescreen</PresentationFormat>
  <Paragraphs>111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Symbol</vt:lpstr>
      <vt:lpstr>Times New Roman</vt:lpstr>
      <vt:lpstr>Office Theme</vt:lpstr>
      <vt:lpstr>Lab# 15: NORMAL FLORA AND OPPORTUNISTIC PATHOGENS</vt:lpstr>
      <vt:lpstr>Normal Flora and Opportunistic Pathogens</vt:lpstr>
      <vt:lpstr>Growth Medium</vt:lpstr>
      <vt:lpstr>Materials Needed (for each student)</vt:lpstr>
      <vt:lpstr>Part-I: Throat Biota</vt:lpstr>
      <vt:lpstr>Procedure: Throat Biota </vt:lpstr>
      <vt:lpstr>PowerPoint Presentation</vt:lpstr>
      <vt:lpstr>Part-II: Skin &amp; Nasal Biota</vt:lpstr>
      <vt:lpstr>Procedure: Skin &amp; Nasal Biota</vt:lpstr>
      <vt:lpstr>PowerPoint Presentation</vt:lpstr>
      <vt:lpstr>Part-III: Urine Culture</vt:lpstr>
      <vt:lpstr>Procedure: Urine Culture</vt:lpstr>
      <vt:lpstr>Procedure: Urine Culture</vt:lpstr>
      <vt:lpstr>Part-IV: Mouth Biota/Susceptibility Test</vt:lpstr>
      <vt:lpstr>Part- IV: Mouth Biota/Susceptibility Test</vt:lpstr>
      <vt:lpstr>Mouth Biota/Susceptibility Test</vt:lpstr>
      <vt:lpstr>Part-IV: Mouth Biota/Susceptibility Test</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79</cp:revision>
  <dcterms:created xsi:type="dcterms:W3CDTF">2021-01-27T04:41:19Z</dcterms:created>
  <dcterms:modified xsi:type="dcterms:W3CDTF">2021-08-01T14:48:14Z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