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8" r:id="rId2"/>
    <p:sldId id="261" r:id="rId3"/>
    <p:sldId id="263" r:id="rId4"/>
    <p:sldId id="264" r:id="rId5"/>
    <p:sldId id="265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7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EBDA6D-DC69-4DCE-BAF7-6763517D3376}" type="datetimeFigureOut">
              <a:rPr lang="en-US"/>
              <a:t>8/6/2021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77E94-A6AB-4E02-8E43-E89F9CF4757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4258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F6C43-988E-4257-9A1C-C162EF036D58}" type="datetimeFigureOut">
              <a:rPr lang="en-US"/>
              <a:t>8/6/2021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491D0-8E1B-49C7-849B-A28568D9449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6325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832533" y="1371600"/>
            <a:ext cx="9359467" cy="297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832533" y="4462272"/>
            <a:ext cx="9359467" cy="10332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">
          <a:xfrm>
            <a:off x="3175199" y="1943842"/>
            <a:ext cx="8500062" cy="2387600"/>
          </a:xfrm>
        </p:spPr>
        <p:txBody>
          <a:bodyPr anchor="b"/>
          <a:lstStyle>
            <a:lvl1pPr algn="l">
              <a:lnSpc>
                <a:spcPct val="90000"/>
              </a:lnSpc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59"/>
            <a:ext cx="8500062" cy="865321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8/6/2021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549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4405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rot="5400000">
            <a:off x="8267671" y="3370131"/>
            <a:ext cx="6858000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 rot="5400000">
            <a:off x="7523375" y="2743540"/>
            <a:ext cx="6857433" cy="1371487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66348" y="462249"/>
            <a:ext cx="1370886" cy="57147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8199" y="462249"/>
            <a:ext cx="9693088" cy="571471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99" y="6356350"/>
            <a:ext cx="1971947" cy="365125"/>
          </a:xfrm>
        </p:spPr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82374" y="6356350"/>
            <a:ext cx="5687786" cy="365125"/>
          </a:xfr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2389" y="6356350"/>
            <a:ext cx="1968898" cy="365125"/>
          </a:xfr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9411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722436"/>
            <a:ext cx="110744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 b="0">
                <a:solidFill>
                  <a:schemeClr val="accent6">
                    <a:lumMod val="75000"/>
                  </a:schemeClr>
                </a:solidFill>
              </a:defRPr>
            </a:lvl1pPr>
            <a:lvl2pPr marL="684213" indent="-22701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 marL="10874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 marL="1541463" indent="-16986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 marL="20018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400"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711200" y="533400"/>
            <a:ext cx="11001600" cy="457200"/>
          </a:xfrm>
        </p:spPr>
        <p:txBody>
          <a:bodyPr>
            <a:normAutofit/>
          </a:bodyPr>
          <a:lstStyle>
            <a:lvl1pPr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31200" y="6653838"/>
            <a:ext cx="38608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" y="6638076"/>
            <a:ext cx="28448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06400" y="16201"/>
            <a:ext cx="10972800" cy="639763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7289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722436"/>
            <a:ext cx="110744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 b="0">
                <a:solidFill>
                  <a:schemeClr val="accent6">
                    <a:lumMod val="75000"/>
                  </a:schemeClr>
                </a:solidFill>
              </a:defRPr>
            </a:lvl1pPr>
            <a:lvl2pPr marL="684213" indent="-22701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 marL="10874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 marL="1541463" indent="-16986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 marL="20018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400"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711200" y="533400"/>
            <a:ext cx="11001600" cy="457200"/>
          </a:xfrm>
        </p:spPr>
        <p:txBody>
          <a:bodyPr>
            <a:normAutofit/>
          </a:bodyPr>
          <a:lstStyle>
            <a:lvl1pPr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31200" y="6653838"/>
            <a:ext cx="38608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" y="6638076"/>
            <a:ext cx="28448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406400" y="16201"/>
            <a:ext cx="10972800" cy="639763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11804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1333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502152" y="-20637"/>
            <a:ext cx="7315200" cy="434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3502152" y="4462272"/>
            <a:ext cx="7315200" cy="1719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838015" y="658346"/>
            <a:ext cx="6597464" cy="3664417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5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38014" y="4589463"/>
            <a:ext cx="6597465" cy="1500187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452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0160" y="2194560"/>
            <a:ext cx="4489704" cy="3986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5368" y="2194560"/>
            <a:ext cx="4493424" cy="3986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1040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80160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9088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9088" y="2743194"/>
            <a:ext cx="4489704" cy="34337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1286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1611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0296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2"/>
          <p:cNvSpPr>
            <a:spLocks noGrp="1"/>
          </p:cNvSpPr>
          <p:nvPr>
            <p:ph type="body" sz="half" idx="2"/>
          </p:nvPr>
        </p:nvSpPr>
        <p:spPr>
          <a:xfrm>
            <a:off x="1291818" y="2465294"/>
            <a:ext cx="3834874" cy="3711669"/>
          </a:xfrm>
        </p:spPr>
        <p:txBody>
          <a:bodyPr>
            <a:normAutofit/>
          </a:bodyPr>
          <a:lstStyle>
            <a:lvl1pPr marL="0" indent="0">
              <a:spcBef>
                <a:spcPts val="1500"/>
              </a:spcBef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idx="1"/>
          </p:nvPr>
        </p:nvSpPr>
        <p:spPr>
          <a:xfrm>
            <a:off x="5518897" y="2465294"/>
            <a:ext cx="5174504" cy="371166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4742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1819" y="2465293"/>
            <a:ext cx="3834874" cy="3711669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5518896" y="1828456"/>
            <a:ext cx="5389895" cy="5029544"/>
          </a:xfrm>
        </p:spPr>
        <p:txBody>
          <a:bodyPr tIns="13716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en-US"/>
              <a:t>8/6/2021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1366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347472"/>
            <a:ext cx="12188952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0" y="457200"/>
            <a:ext cx="12188952" cy="137125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80160" y="466343"/>
            <a:ext cx="9628632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2190749"/>
            <a:ext cx="9628632" cy="39862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8/6/2021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92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3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500"/>
        </a:spcBef>
        <a:buFont typeface="Wingdings" panose="05000000000000000000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Lab#6: Streak Plate Technique</a:t>
            </a:r>
            <a:br>
              <a:rPr lang="en-US" dirty="0"/>
            </a:br>
            <a:endParaRPr lang="en-US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75199" y="4538660"/>
            <a:ext cx="8500062" cy="712214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Lab Preparatory Manual</a:t>
            </a:r>
            <a:endParaRPr lang="en-US" sz="3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698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5528" y="2047009"/>
            <a:ext cx="11651672" cy="4691416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600" dirty="0"/>
              <a:t>1 Bacti-cinerator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3600" dirty="0"/>
              <a:t>Inoculation loop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3600" dirty="0"/>
              <a:t>2 Sterile TSA plates (1 for liquid to solid, &amp; 1 for solid to solid transfer)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3600" dirty="0"/>
              <a:t>Paper towels</a:t>
            </a:r>
          </a:p>
          <a:p>
            <a:pPr fontAlgn="base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3600" dirty="0"/>
              <a:t>Freshly prepared stock culture: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3300" dirty="0"/>
              <a:t>1TSB tube of </a:t>
            </a:r>
            <a:r>
              <a:rPr lang="en-US" sz="3300" i="1" dirty="0"/>
              <a:t>Escherichia coli (E. coli</a:t>
            </a:r>
            <a:r>
              <a:rPr lang="en-US" sz="3300" dirty="0"/>
              <a:t>)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3300" dirty="0"/>
              <a:t>1TSA plate of </a:t>
            </a:r>
            <a:r>
              <a:rPr lang="en-US" sz="3300" i="1" dirty="0"/>
              <a:t>Escherichia coli (E. coli</a:t>
            </a:r>
            <a:r>
              <a:rPr lang="en-US" sz="3300" dirty="0"/>
              <a:t>)  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800" i="1" dirty="0"/>
          </a:p>
          <a:p>
            <a:pPr fontAlgn="base">
              <a:lnSpc>
                <a:spcPct val="70000"/>
              </a:lnSpc>
              <a:defRPr/>
            </a:pPr>
            <a:endParaRPr lang="en-US" sz="2800" dirty="0">
              <a:solidFill>
                <a:schemeClr val="tx1">
                  <a:alpha val="80000"/>
                </a:schemeClr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56509" y="762001"/>
            <a:ext cx="8229600" cy="803563"/>
          </a:xfrm>
        </p:spPr>
        <p:txBody>
          <a:bodyPr>
            <a:normAutofit fontScale="90000"/>
          </a:bodyPr>
          <a:lstStyle/>
          <a:p>
            <a:pPr algn="ctr">
              <a:buNone/>
            </a:pPr>
            <a:r>
              <a:rPr lang="en-US" sz="6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Teacher’s Table</a:t>
            </a:r>
          </a:p>
        </p:txBody>
      </p:sp>
    </p:spTree>
    <p:extLst>
      <p:ext uri="{BB962C8B-B14F-4D97-AF65-F5344CB8AC3E}">
        <p14:creationId xmlns:p14="http://schemas.microsoft.com/office/powerpoint/2010/main" val="2676704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398" y="1967346"/>
            <a:ext cx="11072447" cy="466205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/>
              <a:t>Each student should have on his/her table: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Bleach Bottles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Distilled Water Bottles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Tissue Papers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Bacti-cinerator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Inoculation loop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1 half (small) tube-rack 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67345" y="734291"/>
            <a:ext cx="8229600" cy="80356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Set Up On Students’ Table</a:t>
            </a:r>
          </a:p>
        </p:txBody>
      </p:sp>
    </p:spTree>
    <p:extLst>
      <p:ext uri="{BB962C8B-B14F-4D97-AF65-F5344CB8AC3E}">
        <p14:creationId xmlns:p14="http://schemas.microsoft.com/office/powerpoint/2010/main" val="2238316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755D375-88C4-4AB4-9424-ACD7F7F721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132" y="2045993"/>
            <a:ext cx="11753948" cy="4636161"/>
          </a:xfrm>
        </p:spPr>
        <p:txBody>
          <a:bodyPr>
            <a:normAutofit fontScale="77500" lnSpcReduction="20000"/>
          </a:bodyPr>
          <a:lstStyle/>
          <a:p>
            <a:pPr marL="0" indent="-53975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600" i="1" dirty="0">
                <a:highlight>
                  <a:srgbClr val="FFFF00"/>
                </a:highlight>
              </a:rPr>
              <a:t>All of these can be set on the mobile cart besides the Instructor’s table so students/faculty can grab as needed: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endParaRPr lang="en-US" sz="2400" dirty="0"/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800" dirty="0"/>
              <a:t>2 Plate racks/baskets (for students’ plate)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800" i="1" dirty="0"/>
              <a:t>Labelled with Instructor’s name and time.</a:t>
            </a:r>
          </a:p>
          <a:p>
            <a:pPr marL="173038" lvl="1" indent="-173038">
              <a:lnSpc>
                <a:spcPct val="120000"/>
              </a:lnSpc>
              <a:spcBef>
                <a:spcPts val="0"/>
              </a:spcBef>
            </a:pPr>
            <a:r>
              <a:rPr lang="en-US" sz="3700" dirty="0"/>
              <a:t>60 TSA plates (Each student will pick up 2 sterile TSA plates to streak)</a:t>
            </a:r>
          </a:p>
          <a:p>
            <a:pPr marL="173038" lvl="1" indent="-173038">
              <a:lnSpc>
                <a:spcPct val="120000"/>
              </a:lnSpc>
              <a:spcBef>
                <a:spcPts val="0"/>
              </a:spcBef>
            </a:pPr>
            <a:r>
              <a:rPr lang="en-US" sz="3700" dirty="0"/>
              <a:t>Freshly prepared culture media: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300" dirty="0"/>
              <a:t>12 TSB tubes and 12 TSA plates of </a:t>
            </a:r>
            <a:r>
              <a:rPr lang="en-US" sz="3300" i="1" dirty="0"/>
              <a:t>Escherichia coli (E. coli</a:t>
            </a:r>
            <a:r>
              <a:rPr lang="en-US" sz="3300" dirty="0"/>
              <a:t>) 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300" dirty="0"/>
              <a:t>12 TSB tubes and 12 TSA plates of </a:t>
            </a:r>
            <a:r>
              <a:rPr lang="en-US" sz="3300" i="1" dirty="0"/>
              <a:t>Bacillus subtilis (B. sub.)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300" dirty="0"/>
              <a:t>12 TSB tubes and 12 TSA plates of </a:t>
            </a:r>
            <a:r>
              <a:rPr lang="en-US" sz="3300" i="1" dirty="0"/>
              <a:t>Staphylococcus epidermidis (S. epi.) 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400" dirty="0"/>
              <a:t>12 TSB tubes of Mixed culture of </a:t>
            </a:r>
            <a:r>
              <a:rPr lang="en-US" sz="3400" i="1" dirty="0"/>
              <a:t>M. lutea</a:t>
            </a:r>
            <a:r>
              <a:rPr lang="en-US" sz="3400" dirty="0"/>
              <a:t>, and </a:t>
            </a:r>
            <a:r>
              <a:rPr lang="en-US" sz="3400" i="1" dirty="0"/>
              <a:t>S. </a:t>
            </a:r>
            <a:r>
              <a:rPr lang="en-US" sz="3400" i="1" dirty="0" err="1"/>
              <a:t>marcesens</a:t>
            </a:r>
            <a:endParaRPr lang="en-US" sz="3300" i="1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154F0E-A11D-4F7E-9A5C-1C455E1448E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1200" y="941362"/>
            <a:ext cx="11001600" cy="774895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  <a:ea typeface="+mj-ea"/>
                <a:cs typeface="+mj-cs"/>
              </a:rPr>
              <a:t>Set Up On Side Table/Mobile Cart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69836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A09BD3D-E94C-4BD1-8FEC-8E94D6899C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400" y="2208628"/>
            <a:ext cx="11074400" cy="43492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3200" dirty="0"/>
              <a:t>Take away the used auto-clave bags and set up 3 new bags at the back of the room.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/>
              <a:t>Check Nitrite-Gloves of all sizes.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/>
              <a:t>Have Gram stain bottles properly marked and ready to put out: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800" dirty="0"/>
              <a:t>Crystal Violet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800" dirty="0"/>
              <a:t>Grams Iodine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800" dirty="0"/>
              <a:t>95% ETOH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800" dirty="0"/>
              <a:t>Safranin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9983C5-9E91-4717-BE01-85766D7841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1200" y="647114"/>
            <a:ext cx="11001600" cy="914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alibri" pitchFamily="34" charset="0"/>
              </a:rPr>
              <a:t>Preparation For Next Lab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012380053"/>
      </p:ext>
    </p:extLst>
  </p:cSld>
  <p:clrMapOvr>
    <a:masterClrMapping/>
  </p:clrMapOvr>
</p:sld>
</file>

<file path=ppt/theme/theme1.xml><?xml version="1.0" encoding="utf-8"?>
<a:theme xmlns:a="http://schemas.openxmlformats.org/drawingml/2006/main" name="Educational subjects 16x9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0001127.potx" id="{6B18C398-4F76-4BDC-B8A4-D02A96E0AA82}" vid="{FBF1AC64-E511-41D2-AA23-0E693E79CD77}"/>
    </a:ext>
  </a:extLst>
</a:theme>
</file>

<file path=ppt/theme/theme2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23350490-8D68-4537-BB7B-B90203C5FD13}"/>
</file>

<file path=customXml/itemProps2.xml><?xml version="1.0" encoding="utf-8"?>
<ds:datastoreItem xmlns:ds="http://schemas.openxmlformats.org/officeDocument/2006/customXml" ds:itemID="{50A78CFD-C2C5-497C-9B8B-847131F0627F}"/>
</file>

<file path=customXml/itemProps3.xml><?xml version="1.0" encoding="utf-8"?>
<ds:datastoreItem xmlns:ds="http://schemas.openxmlformats.org/officeDocument/2006/customXml" ds:itemID="{23683DFA-9B22-4E4F-B7B1-7C8657CCBCA7}"/>
</file>

<file path=docProps/app.xml><?xml version="1.0" encoding="utf-8"?>
<Properties xmlns="http://schemas.openxmlformats.org/officeDocument/2006/extended-properties" xmlns:vt="http://schemas.openxmlformats.org/officeDocument/2006/docPropsVTypes">
  <Template>Educational subjects presentation, chalkboard illustrations design (widescreen)</Template>
  <TotalTime>416</TotalTime>
  <Words>277</Words>
  <Application>Microsoft Office PowerPoint</Application>
  <PresentationFormat>Widescreen</PresentationFormat>
  <Paragraphs>41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Segoe UI</vt:lpstr>
      <vt:lpstr>Wingdings</vt:lpstr>
      <vt:lpstr>Educational subjects 16x9</vt:lpstr>
      <vt:lpstr>Lab#6: Streak Plate Technique </vt:lpstr>
      <vt:lpstr>Set Up On Teacher’s Table</vt:lpstr>
      <vt:lpstr>Set Up On Students’ Table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MOLECULAR BIOLOGY OF THE GENE</dc:title>
  <dc:creator>Kallol Nandi</dc:creator>
  <cp:lastModifiedBy>Banhi Nandi</cp:lastModifiedBy>
  <cp:revision>30</cp:revision>
  <dcterms:created xsi:type="dcterms:W3CDTF">2018-03-15T23:33:56Z</dcterms:created>
  <dcterms:modified xsi:type="dcterms:W3CDTF">2021-08-06T04:07:40Z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