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1" r:id="rId4"/>
    <p:sldId id="273" r:id="rId5"/>
    <p:sldId id="274" r:id="rId6"/>
    <p:sldId id="275" r:id="rId7"/>
    <p:sldId id="276" r:id="rId8"/>
    <p:sldId id="277" r:id="rId9"/>
    <p:sldId id="278" r:id="rId10"/>
    <p:sldId id="27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2"/>
            <p14:sldId id="271"/>
            <p14:sldId id="273"/>
            <p14:sldId id="274"/>
            <p14:sldId id="275"/>
            <p14:sldId id="276"/>
            <p14:sldId id="277"/>
            <p14:sldId id="278"/>
            <p14:sldId id="27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0000"/>
    <a:srgbClr val="FF66FF"/>
    <a:srgbClr val="FF66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24" autoAdjust="0"/>
    <p:restoredTop sz="94660"/>
  </p:normalViewPr>
  <p:slideViewPr>
    <p:cSldViewPr snapToGrid="0">
      <p:cViewPr varScale="1">
        <p:scale>
          <a:sx n="75" d="100"/>
          <a:sy n="75" d="100"/>
        </p:scale>
        <p:origin x="192" y="5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589316" y="3118032"/>
            <a:ext cx="5006336" cy="1401448"/>
          </a:xfrm>
        </p:spPr>
        <p:txBody>
          <a:bodyPr anchor="t">
            <a:normAutofit fontScale="90000"/>
          </a:bodyPr>
          <a:lstStyle/>
          <a:p>
            <a:r>
              <a:rPr lang="en-US" sz="5400" b="1" dirty="0">
                <a:solidFill>
                  <a:srgbClr val="0070C0"/>
                </a:solidFill>
              </a:rPr>
              <a:t>Lab#3:</a:t>
            </a:r>
            <a:r>
              <a:rPr lang="en-US" sz="5400" b="1" dirty="0">
                <a:solidFill>
                  <a:schemeClr val="accent4">
                    <a:lumMod val="75000"/>
                  </a:schemeClr>
                </a:solidFill>
              </a:rPr>
              <a:t> </a:t>
            </a:r>
            <a:r>
              <a:rPr lang="en-US" sz="5400" b="1" dirty="0">
                <a:solidFill>
                  <a:srgbClr val="0070C0"/>
                </a:solidFill>
              </a:rPr>
              <a:t>Classification of Common Bacteria</a:t>
            </a:r>
          </a:p>
        </p:txBody>
      </p:sp>
      <p:sp>
        <p:nvSpPr>
          <p:cNvPr id="29"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Picture of pitri dishes.">
            <a:extLst>
              <a:ext uri="{FF2B5EF4-FFF2-40B4-BE49-F238E27FC236}">
                <a16:creationId xmlns:a16="http://schemas.microsoft.com/office/drawing/2014/main" id="{7BE68AF5-5387-48BC-B058-96A2CB80DC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22538">
            <a:off x="582014" y="1536971"/>
            <a:ext cx="4039646" cy="4019790"/>
          </a:xfrm>
          <a:prstGeom prst="rect">
            <a:avLst/>
          </a:prstGeom>
        </p:spPr>
      </p:pic>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8608-FE90-4ED7-A688-A35E32E4C2E7}"/>
              </a:ext>
            </a:extLst>
          </p:cNvPr>
          <p:cNvSpPr>
            <a:spLocks noGrp="1"/>
          </p:cNvSpPr>
          <p:nvPr>
            <p:ph type="title"/>
          </p:nvPr>
        </p:nvSpPr>
        <p:spPr/>
        <p:txBody>
          <a:bodyPr/>
          <a:lstStyle/>
          <a:p>
            <a:r>
              <a:rPr lang="en-US" b="1" dirty="0"/>
              <a:t>Bacterial Arrangements Part IV</a:t>
            </a:r>
            <a:endParaRPr lang="en-US" dirty="0"/>
          </a:p>
        </p:txBody>
      </p:sp>
      <p:sp>
        <p:nvSpPr>
          <p:cNvPr id="3" name="Content Placeholder 2" descr="Drawing of Diplobacilli">
            <a:extLst>
              <a:ext uri="{FF2B5EF4-FFF2-40B4-BE49-F238E27FC236}">
                <a16:creationId xmlns:a16="http://schemas.microsoft.com/office/drawing/2014/main" id="{BE2B9BAA-8262-4C9E-91CB-BF8847E1C0B0}"/>
              </a:ext>
            </a:extLst>
          </p:cNvPr>
          <p:cNvSpPr>
            <a:spLocks noGrp="1"/>
          </p:cNvSpPr>
          <p:nvPr>
            <p:ph idx="1"/>
          </p:nvPr>
        </p:nvSpPr>
        <p:spPr>
          <a:xfrm>
            <a:off x="838200" y="2001078"/>
            <a:ext cx="10515600" cy="3803374"/>
          </a:xfrm>
        </p:spPr>
        <p:txBody>
          <a:bodyPr/>
          <a:lstStyle/>
          <a:p>
            <a:pPr marL="0" indent="0">
              <a:buNone/>
            </a:pPr>
            <a:r>
              <a:rPr lang="en-US" b="1" dirty="0">
                <a:solidFill>
                  <a:srgbClr val="000000"/>
                </a:solidFill>
                <a:latin typeface="verdana" panose="020B0604030504040204" pitchFamily="34" charset="0"/>
              </a:rPr>
              <a:t>Bacilli: Division occurring across the short axis</a:t>
            </a:r>
          </a:p>
          <a:p>
            <a:r>
              <a:rPr lang="en-US" sz="2400" dirty="0">
                <a:solidFill>
                  <a:srgbClr val="000000"/>
                </a:solidFill>
                <a:latin typeface="verdana" panose="020B0604030504040204" pitchFamily="34" charset="0"/>
              </a:rPr>
              <a:t>Diplobacilli: two bacilli that are paired together</a:t>
            </a:r>
          </a:p>
          <a:p>
            <a:endParaRPr lang="en-US" sz="2400" dirty="0">
              <a:solidFill>
                <a:srgbClr val="000000"/>
              </a:solidFill>
              <a:latin typeface="verdana" panose="020B0604030504040204" pitchFamily="34" charset="0"/>
            </a:endParaRPr>
          </a:p>
          <a:p>
            <a:endParaRPr lang="en-US" sz="2400" dirty="0">
              <a:solidFill>
                <a:srgbClr val="000000"/>
              </a:solidFill>
              <a:latin typeface="verdana" panose="020B0604030504040204" pitchFamily="34" charset="0"/>
            </a:endParaRPr>
          </a:p>
          <a:p>
            <a:r>
              <a:rPr lang="en-US" sz="2400" dirty="0">
                <a:solidFill>
                  <a:srgbClr val="000000"/>
                </a:solidFill>
                <a:latin typeface="verdana" panose="020B0604030504040204" pitchFamily="34" charset="0"/>
              </a:rPr>
              <a:t>Streptobacilli: cells form a chain</a:t>
            </a:r>
          </a:p>
          <a:p>
            <a:pPr marL="0" indent="0">
              <a:buNone/>
            </a:pPr>
            <a:endParaRPr lang="en-US" dirty="0"/>
          </a:p>
        </p:txBody>
      </p:sp>
      <p:pic>
        <p:nvPicPr>
          <p:cNvPr id="7" name="Picture 6">
            <a:extLst>
              <a:ext uri="{FF2B5EF4-FFF2-40B4-BE49-F238E27FC236}">
                <a16:creationId xmlns:a16="http://schemas.microsoft.com/office/drawing/2014/main" id="{408DCBCE-CDA9-48A9-9622-C2813898F6C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080012" y="3122431"/>
            <a:ext cx="1684684" cy="642399"/>
          </a:xfrm>
          <a:prstGeom prst="rect">
            <a:avLst/>
          </a:prstGeom>
          <a:noFill/>
          <a:ln>
            <a:noFill/>
          </a:ln>
        </p:spPr>
      </p:pic>
      <p:pic>
        <p:nvPicPr>
          <p:cNvPr id="8" name="Picture 7" descr="Drawing of Streptobacilli">
            <a:extLst>
              <a:ext uri="{FF2B5EF4-FFF2-40B4-BE49-F238E27FC236}">
                <a16:creationId xmlns:a16="http://schemas.microsoft.com/office/drawing/2014/main" id="{DFE0C72C-B6B1-42AA-8577-61BA780B55F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514558" y="4421390"/>
            <a:ext cx="2815591" cy="929585"/>
          </a:xfrm>
          <a:prstGeom prst="rect">
            <a:avLst/>
          </a:prstGeom>
          <a:noFill/>
          <a:ln>
            <a:noFill/>
          </a:ln>
        </p:spPr>
      </p:pic>
    </p:spTree>
    <p:extLst>
      <p:ext uri="{BB962C8B-B14F-4D97-AF65-F5344CB8AC3E}">
        <p14:creationId xmlns:p14="http://schemas.microsoft.com/office/powerpoint/2010/main" val="3571800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D776-FDE8-4A84-A3F0-C149A15B9495}"/>
              </a:ext>
            </a:extLst>
          </p:cNvPr>
          <p:cNvSpPr>
            <a:spLocks noGrp="1"/>
          </p:cNvSpPr>
          <p:nvPr>
            <p:ph type="title"/>
          </p:nvPr>
        </p:nvSpPr>
        <p:spPr>
          <a:xfrm>
            <a:off x="838200" y="365125"/>
            <a:ext cx="10515600" cy="880579"/>
          </a:xfrm>
        </p:spPr>
        <p:txBody>
          <a:bodyPr/>
          <a:lstStyle/>
          <a:p>
            <a:r>
              <a:rPr lang="en-US" b="1" dirty="0"/>
              <a:t>Purpose: Classification of Common Bacteria</a:t>
            </a:r>
            <a:endParaRPr lang="en-US" dirty="0"/>
          </a:p>
        </p:txBody>
      </p:sp>
      <p:sp>
        <p:nvSpPr>
          <p:cNvPr id="3" name="Content Placeholder 2">
            <a:extLst>
              <a:ext uri="{FF2B5EF4-FFF2-40B4-BE49-F238E27FC236}">
                <a16:creationId xmlns:a16="http://schemas.microsoft.com/office/drawing/2014/main" id="{7CFD62A7-6FE8-48F4-B28B-F2FB65AB1245}"/>
              </a:ext>
            </a:extLst>
          </p:cNvPr>
          <p:cNvSpPr>
            <a:spLocks noGrp="1"/>
          </p:cNvSpPr>
          <p:nvPr>
            <p:ph idx="1"/>
          </p:nvPr>
        </p:nvSpPr>
        <p:spPr>
          <a:xfrm>
            <a:off x="669388" y="1784142"/>
            <a:ext cx="10515600" cy="4546319"/>
          </a:xfrm>
        </p:spPr>
        <p:txBody>
          <a:bodyPr>
            <a:normAutofit fontScale="92500" lnSpcReduction="20000"/>
          </a:bodyPr>
          <a:lstStyle/>
          <a:p>
            <a:pPr lvl="0" fontAlgn="base">
              <a:lnSpc>
                <a:spcPct val="100000"/>
              </a:lnSpc>
              <a:spcAft>
                <a:spcPts val="600"/>
              </a:spcAft>
              <a:buClr>
                <a:srgbClr val="002060"/>
              </a:buClr>
              <a:defRPr/>
            </a:pPr>
            <a:r>
              <a:rPr lang="en-US" dirty="0"/>
              <a:t>Classification is a systemic arrangement of organisms into groups or </a:t>
            </a:r>
            <a:r>
              <a:rPr lang="en-US" i="1" dirty="0"/>
              <a:t>taxa</a:t>
            </a:r>
            <a:r>
              <a:rPr lang="en-US" dirty="0"/>
              <a:t> according to a set of criteria.</a:t>
            </a:r>
          </a:p>
          <a:p>
            <a:pPr lvl="0" fontAlgn="base">
              <a:lnSpc>
                <a:spcPct val="100000"/>
              </a:lnSpc>
              <a:spcAft>
                <a:spcPts val="600"/>
              </a:spcAft>
              <a:buClr>
                <a:srgbClr val="002060"/>
              </a:buClr>
              <a:defRPr/>
            </a:pPr>
            <a:r>
              <a:rPr lang="en-US" dirty="0"/>
              <a:t>Common bacteria are classified according to phenotypic, analytic, and genotypic characteristics.</a:t>
            </a:r>
          </a:p>
          <a:p>
            <a:pPr lvl="0" fontAlgn="base">
              <a:lnSpc>
                <a:spcPct val="100000"/>
              </a:lnSpc>
              <a:spcAft>
                <a:spcPts val="600"/>
              </a:spcAft>
              <a:buClr>
                <a:srgbClr val="002060"/>
              </a:buClr>
              <a:defRPr/>
            </a:pPr>
            <a:r>
              <a:rPr lang="en-US" dirty="0"/>
              <a:t>Bacterial classification:</a:t>
            </a:r>
          </a:p>
          <a:p>
            <a:pPr marL="971550" lvl="1" indent="-514350" fontAlgn="base">
              <a:lnSpc>
                <a:spcPct val="100000"/>
              </a:lnSpc>
              <a:spcAft>
                <a:spcPts val="600"/>
              </a:spcAft>
              <a:buClr>
                <a:srgbClr val="002060"/>
              </a:buClr>
              <a:buFont typeface="+mj-lt"/>
              <a:buAutoNum type="alphaLcPeriod"/>
              <a:defRPr/>
            </a:pPr>
            <a:r>
              <a:rPr lang="en-US" sz="2800" dirty="0"/>
              <a:t>facilitates proper laboratory identification of clinically important bacteria.</a:t>
            </a:r>
          </a:p>
          <a:p>
            <a:pPr marL="971550" lvl="1" indent="-514350" fontAlgn="base">
              <a:lnSpc>
                <a:spcPct val="100000"/>
              </a:lnSpc>
              <a:spcAft>
                <a:spcPts val="600"/>
              </a:spcAft>
              <a:buClr>
                <a:srgbClr val="002060"/>
              </a:buClr>
              <a:buFont typeface="+mj-lt"/>
              <a:buAutoNum type="alphaLcPeriod"/>
              <a:defRPr/>
            </a:pPr>
            <a:r>
              <a:rPr lang="en-US" sz="2800" dirty="0"/>
              <a:t>necessary for determining etiology of infectious diseases during epidemiological investigations.</a:t>
            </a:r>
          </a:p>
          <a:p>
            <a:pPr marL="971550" lvl="1" indent="-514350" fontAlgn="base">
              <a:lnSpc>
                <a:spcPct val="100000"/>
              </a:lnSpc>
              <a:spcAft>
                <a:spcPts val="600"/>
              </a:spcAft>
              <a:buClr>
                <a:srgbClr val="002060"/>
              </a:buClr>
              <a:buFont typeface="+mj-lt"/>
              <a:buAutoNum type="alphaLcPeriod"/>
              <a:defRPr/>
            </a:pPr>
            <a:r>
              <a:rPr lang="en-US" sz="2800" dirty="0"/>
              <a:t>essential to bacterial nomenclature.</a:t>
            </a:r>
          </a:p>
          <a:p>
            <a:pPr lvl="0" fontAlgn="base">
              <a:lnSpc>
                <a:spcPct val="70000"/>
              </a:lnSpc>
              <a:spcAft>
                <a:spcPts val="600"/>
              </a:spcAft>
              <a:buClr>
                <a:srgbClr val="6CB255"/>
              </a:buClr>
              <a:defRPr/>
            </a:pPr>
            <a:endParaRPr lang="en-US" dirty="0"/>
          </a:p>
          <a:p>
            <a:pPr lvl="0" fontAlgn="base">
              <a:lnSpc>
                <a:spcPct val="70000"/>
              </a:lnSpc>
              <a:spcAft>
                <a:spcPts val="600"/>
              </a:spcAft>
              <a:buClr>
                <a:srgbClr val="6CB255"/>
              </a:buClr>
              <a:defRPr/>
            </a:pPr>
            <a:endParaRPr lang="en-US" dirty="0"/>
          </a:p>
          <a:p>
            <a:pPr lvl="0" fontAlgn="base">
              <a:lnSpc>
                <a:spcPct val="70000"/>
              </a:lnSpc>
              <a:spcAft>
                <a:spcPts val="600"/>
              </a:spcAft>
              <a:buClr>
                <a:srgbClr val="6CB255"/>
              </a:buClr>
              <a:defRPr/>
            </a:pPr>
            <a:endParaRPr lang="en-US" dirty="0"/>
          </a:p>
        </p:txBody>
      </p:sp>
    </p:spTree>
    <p:extLst>
      <p:ext uri="{BB962C8B-B14F-4D97-AF65-F5344CB8AC3E}">
        <p14:creationId xmlns:p14="http://schemas.microsoft.com/office/powerpoint/2010/main" val="2449154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AEBC-1FFC-4F5C-864B-2EDC59ED6226}"/>
              </a:ext>
            </a:extLst>
          </p:cNvPr>
          <p:cNvSpPr>
            <a:spLocks noGrp="1"/>
          </p:cNvSpPr>
          <p:nvPr>
            <p:ph type="title"/>
          </p:nvPr>
        </p:nvSpPr>
        <p:spPr>
          <a:xfrm>
            <a:off x="670891" y="338620"/>
            <a:ext cx="10515600" cy="854075"/>
          </a:xfrm>
        </p:spPr>
        <p:txBody>
          <a:bodyPr/>
          <a:lstStyle/>
          <a:p>
            <a:r>
              <a:rPr lang="en-US" b="1" dirty="0"/>
              <a:t>Classification of Common Bacteria</a:t>
            </a:r>
          </a:p>
        </p:txBody>
      </p:sp>
      <p:sp>
        <p:nvSpPr>
          <p:cNvPr id="3" name="Content Placeholder 2">
            <a:extLst>
              <a:ext uri="{FF2B5EF4-FFF2-40B4-BE49-F238E27FC236}">
                <a16:creationId xmlns:a16="http://schemas.microsoft.com/office/drawing/2014/main" id="{A00D95A8-E6F4-4458-998C-8E2003A020ED}"/>
              </a:ext>
            </a:extLst>
          </p:cNvPr>
          <p:cNvSpPr>
            <a:spLocks noGrp="1"/>
          </p:cNvSpPr>
          <p:nvPr>
            <p:ph idx="1"/>
          </p:nvPr>
        </p:nvSpPr>
        <p:spPr>
          <a:xfrm>
            <a:off x="516834" y="1961321"/>
            <a:ext cx="11158331" cy="3856383"/>
          </a:xfrm>
        </p:spPr>
        <p:txBody>
          <a:bodyPr>
            <a:normAutofit fontScale="77500" lnSpcReduction="20000"/>
          </a:bodyPr>
          <a:lstStyle/>
          <a:p>
            <a:pPr fontAlgn="base">
              <a:lnSpc>
                <a:spcPct val="110000"/>
              </a:lnSpc>
              <a:spcAft>
                <a:spcPts val="600"/>
              </a:spcAft>
              <a:buClr>
                <a:srgbClr val="002060"/>
              </a:buClr>
              <a:defRPr/>
            </a:pPr>
            <a:r>
              <a:rPr lang="en-US" dirty="0"/>
              <a:t>Morphologically, bacteria are microscopic single-celled organisms that lack membrane bound organelles. Most of these organisms also have a cell wall and capsule that protects the inner contents of the cell where the nucleoid, ribosome, plasmid, and cytoplasm are found.</a:t>
            </a:r>
            <a:br>
              <a:rPr lang="en-US" dirty="0"/>
            </a:br>
            <a:endParaRPr lang="en-US" dirty="0"/>
          </a:p>
          <a:p>
            <a:pPr fontAlgn="base">
              <a:lnSpc>
                <a:spcPct val="110000"/>
              </a:lnSpc>
              <a:spcAft>
                <a:spcPts val="600"/>
              </a:spcAft>
              <a:buClr>
                <a:srgbClr val="002060"/>
              </a:buClr>
              <a:defRPr/>
            </a:pPr>
            <a:r>
              <a:rPr lang="en-US" dirty="0"/>
              <a:t>While most bacteria share these characteristics, they vary in shape and arrangement which allows different types of bacteria to be classified based on their general shape and arrangement.</a:t>
            </a:r>
            <a:br>
              <a:rPr lang="en-US" dirty="0"/>
            </a:br>
            <a:endParaRPr lang="en-US" dirty="0"/>
          </a:p>
          <a:p>
            <a:pPr fontAlgn="base">
              <a:lnSpc>
                <a:spcPct val="110000"/>
              </a:lnSpc>
              <a:spcAft>
                <a:spcPts val="600"/>
              </a:spcAft>
              <a:buClr>
                <a:srgbClr val="002060"/>
              </a:buClr>
              <a:defRPr/>
            </a:pPr>
            <a:r>
              <a:rPr lang="en-US" dirty="0"/>
              <a:t>In this lab we will observe and identify the major categories of bacteria based on their shapes and arrangements.</a:t>
            </a:r>
          </a:p>
        </p:txBody>
      </p:sp>
    </p:spTree>
    <p:extLst>
      <p:ext uri="{BB962C8B-B14F-4D97-AF65-F5344CB8AC3E}">
        <p14:creationId xmlns:p14="http://schemas.microsoft.com/office/powerpoint/2010/main" val="2379227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67353-4A29-4D3F-9D2C-D1962E561EC1}"/>
              </a:ext>
            </a:extLst>
          </p:cNvPr>
          <p:cNvSpPr>
            <a:spLocks noGrp="1"/>
          </p:cNvSpPr>
          <p:nvPr>
            <p:ph type="title"/>
          </p:nvPr>
        </p:nvSpPr>
        <p:spPr/>
        <p:txBody>
          <a:bodyPr/>
          <a:lstStyle/>
          <a:p>
            <a:r>
              <a:rPr lang="en-US" b="1" dirty="0"/>
              <a:t>Materials Needed</a:t>
            </a:r>
          </a:p>
        </p:txBody>
      </p:sp>
      <p:sp>
        <p:nvSpPr>
          <p:cNvPr id="3" name="Content Placeholder 2">
            <a:extLst>
              <a:ext uri="{FF2B5EF4-FFF2-40B4-BE49-F238E27FC236}">
                <a16:creationId xmlns:a16="http://schemas.microsoft.com/office/drawing/2014/main" id="{CE5235ED-19B5-4200-B54F-A9511A3BB406}"/>
              </a:ext>
            </a:extLst>
          </p:cNvPr>
          <p:cNvSpPr>
            <a:spLocks noGrp="1"/>
          </p:cNvSpPr>
          <p:nvPr>
            <p:ph idx="1"/>
          </p:nvPr>
        </p:nvSpPr>
        <p:spPr>
          <a:xfrm>
            <a:off x="838200" y="2185059"/>
            <a:ext cx="10515600" cy="3195323"/>
          </a:xfrm>
        </p:spPr>
        <p:txBody>
          <a:bodyPr>
            <a:normAutofit/>
          </a:bodyPr>
          <a:lstStyle/>
          <a:p>
            <a:pPr fontAlgn="base">
              <a:lnSpc>
                <a:spcPct val="70000"/>
              </a:lnSpc>
              <a:spcAft>
                <a:spcPts val="600"/>
              </a:spcAft>
              <a:buClr>
                <a:srgbClr val="002060"/>
              </a:buClr>
              <a:defRPr/>
            </a:pPr>
            <a:r>
              <a:rPr lang="en-US" dirty="0"/>
              <a:t>Microscope</a:t>
            </a:r>
          </a:p>
          <a:p>
            <a:pPr fontAlgn="base">
              <a:lnSpc>
                <a:spcPct val="70000"/>
              </a:lnSpc>
              <a:spcAft>
                <a:spcPts val="600"/>
              </a:spcAft>
              <a:buClr>
                <a:srgbClr val="002060"/>
              </a:buClr>
              <a:defRPr/>
            </a:pPr>
            <a:endParaRPr lang="en-US" dirty="0"/>
          </a:p>
          <a:p>
            <a:pPr fontAlgn="base">
              <a:lnSpc>
                <a:spcPct val="70000"/>
              </a:lnSpc>
              <a:spcAft>
                <a:spcPts val="600"/>
              </a:spcAft>
              <a:buClr>
                <a:srgbClr val="002060"/>
              </a:buClr>
              <a:defRPr/>
            </a:pPr>
            <a:r>
              <a:rPr lang="en-US" dirty="0"/>
              <a:t>Prepared slides labeled “Typical Bacteria” or “Bacterial Types.” </a:t>
            </a:r>
          </a:p>
        </p:txBody>
      </p:sp>
    </p:spTree>
    <p:extLst>
      <p:ext uri="{BB962C8B-B14F-4D97-AF65-F5344CB8AC3E}">
        <p14:creationId xmlns:p14="http://schemas.microsoft.com/office/powerpoint/2010/main" val="3717478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2B415-1D53-43F9-B0DC-F1D2EA0CB1E8}"/>
              </a:ext>
            </a:extLst>
          </p:cNvPr>
          <p:cNvSpPr>
            <a:spLocks noGrp="1"/>
          </p:cNvSpPr>
          <p:nvPr>
            <p:ph type="title"/>
          </p:nvPr>
        </p:nvSpPr>
        <p:spPr/>
        <p:txBody>
          <a:bodyPr>
            <a:normAutofit/>
          </a:bodyPr>
          <a:lstStyle/>
          <a:p>
            <a:r>
              <a:rPr lang="en-US" b="1" dirty="0"/>
              <a:t>Procedure</a:t>
            </a:r>
          </a:p>
        </p:txBody>
      </p:sp>
      <p:sp>
        <p:nvSpPr>
          <p:cNvPr id="3" name="Content Placeholder 2">
            <a:extLst>
              <a:ext uri="{FF2B5EF4-FFF2-40B4-BE49-F238E27FC236}">
                <a16:creationId xmlns:a16="http://schemas.microsoft.com/office/drawing/2014/main" id="{ED99979D-D3D4-4A2E-B5E9-334D42D46859}"/>
              </a:ext>
            </a:extLst>
          </p:cNvPr>
          <p:cNvSpPr>
            <a:spLocks noGrp="1"/>
          </p:cNvSpPr>
          <p:nvPr>
            <p:ph idx="1"/>
          </p:nvPr>
        </p:nvSpPr>
        <p:spPr>
          <a:xfrm>
            <a:off x="838200" y="1690688"/>
            <a:ext cx="10515600" cy="4351338"/>
          </a:xfrm>
        </p:spPr>
        <p:txBody>
          <a:bodyPr>
            <a:normAutofit lnSpcReduction="10000"/>
          </a:bodyPr>
          <a:lstStyle/>
          <a:p>
            <a:pPr marL="0" marR="0" indent="0" fontAlgn="base">
              <a:lnSpc>
                <a:spcPct val="100000"/>
              </a:lnSpc>
              <a:spcAft>
                <a:spcPts val="600"/>
              </a:spcAft>
              <a:buClr>
                <a:srgbClr val="002060"/>
              </a:buClr>
              <a:buNone/>
              <a:defRPr/>
            </a:pPr>
            <a:r>
              <a:rPr lang="en-US" dirty="0"/>
              <a:t>Morphological Examination:</a:t>
            </a:r>
          </a:p>
          <a:p>
            <a:pPr fontAlgn="base">
              <a:lnSpc>
                <a:spcPct val="100000"/>
              </a:lnSpc>
              <a:spcAft>
                <a:spcPts val="600"/>
              </a:spcAft>
              <a:buClr>
                <a:srgbClr val="002060"/>
              </a:buClr>
              <a:defRPr/>
            </a:pPr>
            <a:r>
              <a:rPr lang="en-US" dirty="0"/>
              <a:t>Choose a prepared slide labeled, “Typical Bacteria” or “Bacterial Types.” </a:t>
            </a:r>
          </a:p>
          <a:p>
            <a:pPr fontAlgn="base">
              <a:lnSpc>
                <a:spcPct val="100000"/>
              </a:lnSpc>
              <a:spcAft>
                <a:spcPts val="600"/>
              </a:spcAft>
              <a:buClr>
                <a:srgbClr val="002060"/>
              </a:buClr>
              <a:defRPr/>
            </a:pPr>
            <a:r>
              <a:rPr lang="en-US" dirty="0"/>
              <a:t>Focus with all objectives in sequence; sketch what you see on high-dry and then proceed to oil immersion. </a:t>
            </a:r>
          </a:p>
          <a:p>
            <a:pPr fontAlgn="base">
              <a:lnSpc>
                <a:spcPct val="100000"/>
              </a:lnSpc>
              <a:spcAft>
                <a:spcPts val="600"/>
              </a:spcAft>
              <a:buClr>
                <a:srgbClr val="002060"/>
              </a:buClr>
              <a:defRPr/>
            </a:pPr>
            <a:r>
              <a:rPr lang="en-US" dirty="0"/>
              <a:t>Sketch the examples you see under oil immersion. </a:t>
            </a:r>
          </a:p>
          <a:p>
            <a:pPr fontAlgn="base">
              <a:lnSpc>
                <a:spcPct val="100000"/>
              </a:lnSpc>
              <a:spcAft>
                <a:spcPts val="600"/>
              </a:spcAft>
              <a:buClr>
                <a:srgbClr val="002060"/>
              </a:buClr>
              <a:defRPr/>
            </a:pPr>
            <a:r>
              <a:rPr lang="en-US" dirty="0"/>
              <a:t>Look for the different morphological types. </a:t>
            </a:r>
          </a:p>
          <a:p>
            <a:pPr fontAlgn="base">
              <a:lnSpc>
                <a:spcPct val="100000"/>
              </a:lnSpc>
              <a:spcAft>
                <a:spcPts val="600"/>
              </a:spcAft>
              <a:buClr>
                <a:srgbClr val="002060"/>
              </a:buClr>
              <a:defRPr/>
            </a:pPr>
            <a:r>
              <a:rPr lang="en-US" dirty="0"/>
              <a:t>Describe the bacteria you see according to shape and arrangement:</a:t>
            </a:r>
          </a:p>
          <a:p>
            <a:endParaRPr lang="en-US" dirty="0"/>
          </a:p>
        </p:txBody>
      </p:sp>
    </p:spTree>
    <p:extLst>
      <p:ext uri="{BB962C8B-B14F-4D97-AF65-F5344CB8AC3E}">
        <p14:creationId xmlns:p14="http://schemas.microsoft.com/office/powerpoint/2010/main" val="2042660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AFA68-1B85-450D-AB27-4F9A51BECD46}"/>
              </a:ext>
            </a:extLst>
          </p:cNvPr>
          <p:cNvSpPr>
            <a:spLocks noGrp="1"/>
          </p:cNvSpPr>
          <p:nvPr>
            <p:ph type="title"/>
          </p:nvPr>
        </p:nvSpPr>
        <p:spPr/>
        <p:txBody>
          <a:bodyPr/>
          <a:lstStyle/>
          <a:p>
            <a:r>
              <a:rPr lang="en-US" b="1" dirty="0"/>
              <a:t>Bacterial Shapes</a:t>
            </a:r>
            <a:br>
              <a:rPr lang="en-US" sz="1800" b="1" dirty="0">
                <a:solidFill>
                  <a:srgbClr val="4F81BD"/>
                </a:solidFill>
                <a:effectLst/>
                <a:latin typeface="Cambria" panose="02040503050406030204" pitchFamily="18" charset="0"/>
                <a:ea typeface="MS Gothic" panose="020B0609070205080204" pitchFamily="49" charset="-128"/>
                <a:cs typeface="Times New Roman" panose="02020603050405020304" pitchFamily="18" charset="0"/>
              </a:rPr>
            </a:br>
            <a:endParaRPr lang="en-US" dirty="0"/>
          </a:p>
        </p:txBody>
      </p:sp>
      <p:sp>
        <p:nvSpPr>
          <p:cNvPr id="3" name="Content Placeholder 2" descr="Sketch of spirillum">
            <a:extLst>
              <a:ext uri="{FF2B5EF4-FFF2-40B4-BE49-F238E27FC236}">
                <a16:creationId xmlns:a16="http://schemas.microsoft.com/office/drawing/2014/main" id="{E838737B-FAE9-418E-9047-4440FC2A22BC}"/>
              </a:ext>
            </a:extLst>
          </p:cNvPr>
          <p:cNvSpPr>
            <a:spLocks noGrp="1"/>
          </p:cNvSpPr>
          <p:nvPr>
            <p:ph idx="1"/>
          </p:nvPr>
        </p:nvSpPr>
        <p:spPr>
          <a:xfrm>
            <a:off x="838200" y="1577809"/>
            <a:ext cx="10515600" cy="4915065"/>
          </a:xfrm>
        </p:spPr>
        <p:txBody>
          <a:bodyPr/>
          <a:lstStyle/>
          <a:p>
            <a:pPr>
              <a:lnSpc>
                <a:spcPct val="100000"/>
              </a:lnSpc>
            </a:pPr>
            <a:r>
              <a:rPr lang="en-US" b="0" i="0" dirty="0">
                <a:solidFill>
                  <a:srgbClr val="000000"/>
                </a:solidFill>
                <a:effectLst/>
                <a:latin typeface="verdana" panose="020B0604030504040204" pitchFamily="34" charset="0"/>
              </a:rPr>
              <a:t>There are three major types of bacteria based on their shapes:</a:t>
            </a:r>
          </a:p>
          <a:p>
            <a:pPr marL="971550" lvl="1" indent="-514350">
              <a:lnSpc>
                <a:spcPct val="100000"/>
              </a:lnSpc>
              <a:buFont typeface="+mj-lt"/>
              <a:buAutoNum type="arabicPeriod"/>
            </a:pPr>
            <a:r>
              <a:rPr lang="en-US" b="1" dirty="0">
                <a:solidFill>
                  <a:srgbClr val="000000"/>
                </a:solidFill>
                <a:latin typeface="verdana" panose="020B0604030504040204" pitchFamily="34" charset="0"/>
              </a:rPr>
              <a:t>Coccus (plural: cocci) </a:t>
            </a:r>
            <a:r>
              <a:rPr lang="en-US" dirty="0">
                <a:solidFill>
                  <a:srgbClr val="000000"/>
                </a:solidFill>
                <a:latin typeface="verdana" panose="020B0604030504040204" pitchFamily="34" charset="0"/>
              </a:rPr>
              <a:t>– round or spherical-shaped</a:t>
            </a:r>
          </a:p>
          <a:p>
            <a:pPr marL="971550" lvl="1" indent="-514350">
              <a:lnSpc>
                <a:spcPct val="100000"/>
              </a:lnSpc>
              <a:buFont typeface="+mj-lt"/>
              <a:buAutoNum type="arabicPeriod"/>
            </a:pPr>
            <a:endParaRPr lang="en-US" dirty="0">
              <a:solidFill>
                <a:srgbClr val="000000"/>
              </a:solidFill>
              <a:latin typeface="verdana" panose="020B0604030504040204" pitchFamily="34" charset="0"/>
            </a:endParaRPr>
          </a:p>
          <a:p>
            <a:pPr marL="457200" lvl="1" indent="0">
              <a:lnSpc>
                <a:spcPct val="100000"/>
              </a:lnSpc>
              <a:buNone/>
            </a:pPr>
            <a:endParaRPr lang="en-US" dirty="0">
              <a:solidFill>
                <a:srgbClr val="000000"/>
              </a:solidFill>
              <a:latin typeface="verdana" panose="020B0604030504040204" pitchFamily="34" charset="0"/>
            </a:endParaRPr>
          </a:p>
          <a:p>
            <a:pPr marL="971550" lvl="1" indent="-514350">
              <a:lnSpc>
                <a:spcPct val="100000"/>
              </a:lnSpc>
              <a:buFont typeface="+mj-lt"/>
              <a:buAutoNum type="arabicPeriod" startAt="2"/>
            </a:pPr>
            <a:r>
              <a:rPr lang="en-US" b="1" dirty="0">
                <a:solidFill>
                  <a:srgbClr val="000000"/>
                </a:solidFill>
                <a:latin typeface="verdana" panose="020B0604030504040204" pitchFamily="34" charset="0"/>
              </a:rPr>
              <a:t>Bacillus (plural: bacilli) </a:t>
            </a:r>
            <a:r>
              <a:rPr lang="en-US" dirty="0">
                <a:solidFill>
                  <a:srgbClr val="000000"/>
                </a:solidFill>
                <a:latin typeface="verdana" panose="020B0604030504040204" pitchFamily="34" charset="0"/>
              </a:rPr>
              <a:t>– rod-shaped</a:t>
            </a:r>
          </a:p>
          <a:p>
            <a:pPr marL="971550" lvl="1" indent="-514350">
              <a:lnSpc>
                <a:spcPct val="100000"/>
              </a:lnSpc>
              <a:buFont typeface="+mj-lt"/>
              <a:buAutoNum type="arabicPeriod" startAt="2"/>
            </a:pPr>
            <a:endParaRPr lang="en-US" dirty="0">
              <a:solidFill>
                <a:srgbClr val="000000"/>
              </a:solidFill>
              <a:latin typeface="verdana" panose="020B0604030504040204" pitchFamily="34" charset="0"/>
            </a:endParaRPr>
          </a:p>
          <a:p>
            <a:pPr marL="971550" lvl="1" indent="-514350">
              <a:lnSpc>
                <a:spcPct val="100000"/>
              </a:lnSpc>
              <a:buFont typeface="+mj-lt"/>
              <a:buAutoNum type="arabicPeriod" startAt="2"/>
            </a:pPr>
            <a:endParaRPr lang="en-US" dirty="0">
              <a:solidFill>
                <a:srgbClr val="000000"/>
              </a:solidFill>
              <a:latin typeface="verdana" panose="020B0604030504040204" pitchFamily="34" charset="0"/>
            </a:endParaRPr>
          </a:p>
          <a:p>
            <a:pPr marL="457200" lvl="1" indent="0">
              <a:lnSpc>
                <a:spcPct val="100000"/>
              </a:lnSpc>
              <a:buNone/>
            </a:pPr>
            <a:endParaRPr lang="en-US" dirty="0">
              <a:solidFill>
                <a:srgbClr val="000000"/>
              </a:solidFill>
              <a:latin typeface="verdana" panose="020B0604030504040204" pitchFamily="34" charset="0"/>
            </a:endParaRPr>
          </a:p>
          <a:p>
            <a:pPr marL="971550" lvl="1" indent="-514350">
              <a:lnSpc>
                <a:spcPct val="100000"/>
              </a:lnSpc>
              <a:buFont typeface="+mj-lt"/>
              <a:buAutoNum type="arabicPeriod" startAt="3"/>
            </a:pPr>
            <a:r>
              <a:rPr lang="en-US" b="1" dirty="0">
                <a:solidFill>
                  <a:srgbClr val="000000"/>
                </a:solidFill>
                <a:latin typeface="verdana" panose="020B0604030504040204" pitchFamily="34" charset="0"/>
              </a:rPr>
              <a:t>Spirillum (plural: spirilla) </a:t>
            </a:r>
            <a:r>
              <a:rPr lang="en-US" dirty="0">
                <a:solidFill>
                  <a:srgbClr val="000000"/>
                </a:solidFill>
                <a:latin typeface="verdana" panose="020B0604030504040204" pitchFamily="34" charset="0"/>
              </a:rPr>
              <a:t>– spiral or curve</a:t>
            </a:r>
          </a:p>
          <a:p>
            <a:endParaRPr lang="en-US" dirty="0">
              <a:solidFill>
                <a:srgbClr val="000000"/>
              </a:solidFill>
              <a:latin typeface="verdana" panose="020B0604030504040204" pitchFamily="34" charset="0"/>
            </a:endParaRPr>
          </a:p>
          <a:p>
            <a:pPr marL="0" indent="0">
              <a:buNone/>
            </a:pPr>
            <a:endParaRPr lang="en-US" dirty="0">
              <a:solidFill>
                <a:srgbClr val="000000"/>
              </a:solidFill>
              <a:latin typeface="verdana" panose="020B0604030504040204" pitchFamily="34" charset="0"/>
            </a:endParaRPr>
          </a:p>
        </p:txBody>
      </p:sp>
      <p:pic>
        <p:nvPicPr>
          <p:cNvPr id="8" name="Picture 7" descr="Sketch of coccus">
            <a:extLst>
              <a:ext uri="{FF2B5EF4-FFF2-40B4-BE49-F238E27FC236}">
                <a16:creationId xmlns:a16="http://schemas.microsoft.com/office/drawing/2014/main" id="{9029463A-557F-4632-A020-515B698057D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697355" y="2934269"/>
            <a:ext cx="365760" cy="444610"/>
          </a:xfrm>
          <a:prstGeom prst="rect">
            <a:avLst/>
          </a:prstGeom>
          <a:solidFill>
            <a:schemeClr val="tx1"/>
          </a:solidFill>
          <a:ln>
            <a:noFill/>
          </a:ln>
        </p:spPr>
      </p:pic>
      <p:pic>
        <p:nvPicPr>
          <p:cNvPr id="9" name="Picture 8" descr="Sketch of bacillus">
            <a:extLst>
              <a:ext uri="{FF2B5EF4-FFF2-40B4-BE49-F238E27FC236}">
                <a16:creationId xmlns:a16="http://schemas.microsoft.com/office/drawing/2014/main" id="{DF3DF390-3D7D-4AF8-B1AF-AE258227D24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20118" y="4190835"/>
            <a:ext cx="2853029" cy="752225"/>
          </a:xfrm>
          <a:prstGeom prst="rect">
            <a:avLst/>
          </a:prstGeom>
          <a:noFill/>
          <a:ln>
            <a:noFill/>
          </a:ln>
        </p:spPr>
      </p:pic>
      <p:pic>
        <p:nvPicPr>
          <p:cNvPr id="10" name="Picture 9">
            <a:extLst>
              <a:ext uri="{FF2B5EF4-FFF2-40B4-BE49-F238E27FC236}">
                <a16:creationId xmlns:a16="http://schemas.microsoft.com/office/drawing/2014/main" id="{E696A294-3B4B-44B8-9E4C-E7402DF887E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3231292" y="5879026"/>
            <a:ext cx="1630680" cy="274320"/>
          </a:xfrm>
          <a:prstGeom prst="rect">
            <a:avLst/>
          </a:prstGeom>
          <a:noFill/>
          <a:ln>
            <a:noFill/>
          </a:ln>
        </p:spPr>
      </p:pic>
    </p:spTree>
    <p:extLst>
      <p:ext uri="{BB962C8B-B14F-4D97-AF65-F5344CB8AC3E}">
        <p14:creationId xmlns:p14="http://schemas.microsoft.com/office/powerpoint/2010/main" val="415890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8608-FE90-4ED7-A688-A35E32E4C2E7}"/>
              </a:ext>
            </a:extLst>
          </p:cNvPr>
          <p:cNvSpPr>
            <a:spLocks noGrp="1"/>
          </p:cNvSpPr>
          <p:nvPr>
            <p:ph type="title"/>
          </p:nvPr>
        </p:nvSpPr>
        <p:spPr/>
        <p:txBody>
          <a:bodyPr/>
          <a:lstStyle/>
          <a:p>
            <a:r>
              <a:rPr lang="en-US" b="1" dirty="0"/>
              <a:t>Bacterial Arrangements Part I</a:t>
            </a:r>
          </a:p>
        </p:txBody>
      </p:sp>
      <p:sp>
        <p:nvSpPr>
          <p:cNvPr id="3" name="Content Placeholder 2">
            <a:extLst>
              <a:ext uri="{FF2B5EF4-FFF2-40B4-BE49-F238E27FC236}">
                <a16:creationId xmlns:a16="http://schemas.microsoft.com/office/drawing/2014/main" id="{BE2B9BAA-8262-4C9E-91CB-BF8847E1C0B0}"/>
              </a:ext>
            </a:extLst>
          </p:cNvPr>
          <p:cNvSpPr>
            <a:spLocks noGrp="1"/>
          </p:cNvSpPr>
          <p:nvPr>
            <p:ph idx="1"/>
          </p:nvPr>
        </p:nvSpPr>
        <p:spPr>
          <a:xfrm>
            <a:off x="838200" y="1825625"/>
            <a:ext cx="10515600" cy="4667250"/>
          </a:xfrm>
        </p:spPr>
        <p:txBody>
          <a:bodyPr/>
          <a:lstStyle/>
          <a:p>
            <a:pPr marL="0" indent="0">
              <a:lnSpc>
                <a:spcPct val="100000"/>
              </a:lnSpc>
              <a:buNone/>
            </a:pPr>
            <a:r>
              <a:rPr lang="en-US" sz="2400" dirty="0">
                <a:solidFill>
                  <a:srgbClr val="000000"/>
                </a:solidFill>
                <a:latin typeface="verdana" panose="020B0604030504040204" pitchFamily="34" charset="0"/>
              </a:rPr>
              <a:t>Another important characteristic that can lead to identification is arrangement of cells. The arrangement of a group of cells arises due to the nature of their division. As the cells divide in different planes, different arrangements occur. The following are some common arrangements associated with the common shapes of bacterial cells: </a:t>
            </a:r>
          </a:p>
          <a:p>
            <a:pPr marL="0" indent="0">
              <a:lnSpc>
                <a:spcPct val="100000"/>
              </a:lnSpc>
              <a:buNone/>
            </a:pPr>
            <a:r>
              <a:rPr lang="en-US" b="1" dirty="0">
                <a:solidFill>
                  <a:srgbClr val="000000"/>
                </a:solidFill>
                <a:latin typeface="verdana" panose="020B0604030504040204" pitchFamily="34" charset="0"/>
              </a:rPr>
              <a:t>Cocci: Division in One Plane </a:t>
            </a:r>
          </a:p>
          <a:p>
            <a:pPr>
              <a:lnSpc>
                <a:spcPct val="100000"/>
              </a:lnSpc>
            </a:pPr>
            <a:r>
              <a:rPr lang="en-US" sz="2400" dirty="0">
                <a:solidFill>
                  <a:srgbClr val="000000"/>
                </a:solidFill>
                <a:latin typeface="verdana" panose="020B0604030504040204" pitchFamily="34" charset="0"/>
              </a:rPr>
              <a:t>Diplococci: This arrangement occurs when a cell divides and the pair stay together after division </a:t>
            </a:r>
          </a:p>
          <a:p>
            <a:pPr marL="0" indent="0">
              <a:buNone/>
            </a:pPr>
            <a:endParaRPr lang="en-US" dirty="0">
              <a:solidFill>
                <a:srgbClr val="000000"/>
              </a:solidFill>
              <a:latin typeface="verdana" panose="020B0604030504040204" pitchFamily="34" charset="0"/>
            </a:endParaRPr>
          </a:p>
          <a:p>
            <a:endParaRPr lang="en-US" dirty="0"/>
          </a:p>
        </p:txBody>
      </p:sp>
      <p:pic>
        <p:nvPicPr>
          <p:cNvPr id="4" name="Picture 3" descr="Sketch of Diplococci">
            <a:extLst>
              <a:ext uri="{FF2B5EF4-FFF2-40B4-BE49-F238E27FC236}">
                <a16:creationId xmlns:a16="http://schemas.microsoft.com/office/drawing/2014/main" id="{BF3BE84E-D391-4AC5-841A-E39A9E46152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376820" y="5466025"/>
            <a:ext cx="1486728" cy="1026850"/>
          </a:xfrm>
          <a:prstGeom prst="rect">
            <a:avLst/>
          </a:prstGeom>
          <a:noFill/>
          <a:ln>
            <a:noFill/>
          </a:ln>
        </p:spPr>
      </p:pic>
    </p:spTree>
    <p:extLst>
      <p:ext uri="{BB962C8B-B14F-4D97-AF65-F5344CB8AC3E}">
        <p14:creationId xmlns:p14="http://schemas.microsoft.com/office/powerpoint/2010/main" val="1249834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8608-FE90-4ED7-A688-A35E32E4C2E7}"/>
              </a:ext>
            </a:extLst>
          </p:cNvPr>
          <p:cNvSpPr>
            <a:spLocks noGrp="1"/>
          </p:cNvSpPr>
          <p:nvPr>
            <p:ph type="title"/>
          </p:nvPr>
        </p:nvSpPr>
        <p:spPr/>
        <p:txBody>
          <a:bodyPr/>
          <a:lstStyle/>
          <a:p>
            <a:r>
              <a:rPr lang="en-US" b="1" dirty="0"/>
              <a:t>Bacterial Arrangements Part II</a:t>
            </a:r>
            <a:endParaRPr lang="en-US" dirty="0"/>
          </a:p>
        </p:txBody>
      </p:sp>
      <p:sp>
        <p:nvSpPr>
          <p:cNvPr id="3" name="Content Placeholder 2">
            <a:extLst>
              <a:ext uri="{FF2B5EF4-FFF2-40B4-BE49-F238E27FC236}">
                <a16:creationId xmlns:a16="http://schemas.microsoft.com/office/drawing/2014/main" id="{BE2B9BAA-8262-4C9E-91CB-BF8847E1C0B0}"/>
              </a:ext>
            </a:extLst>
          </p:cNvPr>
          <p:cNvSpPr>
            <a:spLocks noGrp="1"/>
          </p:cNvSpPr>
          <p:nvPr>
            <p:ph idx="1"/>
          </p:nvPr>
        </p:nvSpPr>
        <p:spPr>
          <a:xfrm>
            <a:off x="838200" y="1825625"/>
            <a:ext cx="10515600" cy="4667250"/>
          </a:xfrm>
        </p:spPr>
        <p:txBody>
          <a:bodyPr/>
          <a:lstStyle/>
          <a:p>
            <a:pPr>
              <a:lnSpc>
                <a:spcPct val="100000"/>
              </a:lnSpc>
            </a:pPr>
            <a:r>
              <a:rPr lang="en-US" sz="2400" dirty="0">
                <a:solidFill>
                  <a:srgbClr val="000000"/>
                </a:solidFill>
                <a:latin typeface="verdana" panose="020B0604030504040204" pitchFamily="34" charset="0"/>
              </a:rPr>
              <a:t>Streptococci: After division, the cells stay together and form a chain of cells</a:t>
            </a:r>
          </a:p>
          <a:p>
            <a:pPr marL="457200" marR="0" indent="-457200">
              <a:lnSpc>
                <a:spcPct val="100000"/>
              </a:lnSpc>
              <a:spcAft>
                <a:spcPts val="0"/>
              </a:spcAft>
              <a:buFont typeface="+mj-lt"/>
              <a:buAutoNum type="arabicPeriod"/>
            </a:pPr>
            <a:endParaRPr lang="en-US" sz="2400" dirty="0">
              <a:solidFill>
                <a:srgbClr val="000000"/>
              </a:solidFill>
              <a:latin typeface="verdana" panose="020B0604030504040204" pitchFamily="34" charset="0"/>
            </a:endParaRPr>
          </a:p>
          <a:p>
            <a:pPr marL="514350" indent="-514350">
              <a:lnSpc>
                <a:spcPct val="100000"/>
              </a:lnSpc>
              <a:buFont typeface="+mj-lt"/>
              <a:buAutoNum type="arabicPeriod"/>
            </a:pPr>
            <a:endParaRPr lang="en-US" dirty="0">
              <a:solidFill>
                <a:srgbClr val="000000"/>
              </a:solidFill>
              <a:latin typeface="verdana" panose="020B0604030504040204" pitchFamily="34" charset="0"/>
            </a:endParaRPr>
          </a:p>
          <a:p>
            <a:pPr marL="0" indent="0">
              <a:lnSpc>
                <a:spcPct val="100000"/>
              </a:lnSpc>
              <a:buNone/>
            </a:pPr>
            <a:r>
              <a:rPr lang="en-US" b="1" dirty="0">
                <a:solidFill>
                  <a:srgbClr val="000000"/>
                </a:solidFill>
                <a:latin typeface="verdana" panose="020B0604030504040204" pitchFamily="34" charset="0"/>
              </a:rPr>
              <a:t>Cocci: Division in Multiple Planes</a:t>
            </a:r>
          </a:p>
          <a:p>
            <a:pPr>
              <a:lnSpc>
                <a:spcPct val="100000"/>
              </a:lnSpc>
            </a:pPr>
            <a:r>
              <a:rPr lang="en-US" sz="2400" dirty="0">
                <a:solidFill>
                  <a:srgbClr val="000000"/>
                </a:solidFill>
                <a:latin typeface="verdana" panose="020B0604030504040204" pitchFamily="34" charset="0"/>
              </a:rPr>
              <a:t>Tetrads: Tetrads are produced when cellular division occurs in two planes and the cells remain together </a:t>
            </a:r>
          </a:p>
          <a:p>
            <a:endParaRPr lang="en-US" dirty="0"/>
          </a:p>
        </p:txBody>
      </p:sp>
      <p:pic>
        <p:nvPicPr>
          <p:cNvPr id="5" name="Picture 4" descr="Sketch of Streptococci">
            <a:extLst>
              <a:ext uri="{FF2B5EF4-FFF2-40B4-BE49-F238E27FC236}">
                <a16:creationId xmlns:a16="http://schemas.microsoft.com/office/drawing/2014/main" id="{18027F90-E072-4E76-AA25-AC4599F2753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136624" y="2778319"/>
            <a:ext cx="2204002" cy="813020"/>
          </a:xfrm>
          <a:prstGeom prst="rect">
            <a:avLst/>
          </a:prstGeom>
          <a:noFill/>
          <a:ln>
            <a:noFill/>
          </a:ln>
        </p:spPr>
      </p:pic>
      <p:pic>
        <p:nvPicPr>
          <p:cNvPr id="6" name="Picture 5" descr="Sketch of cocci">
            <a:extLst>
              <a:ext uri="{FF2B5EF4-FFF2-40B4-BE49-F238E27FC236}">
                <a16:creationId xmlns:a16="http://schemas.microsoft.com/office/drawing/2014/main" id="{8E5D33A9-D37B-4677-95EC-8A756FD4B39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881229" y="5208104"/>
            <a:ext cx="1856961" cy="1284771"/>
          </a:xfrm>
          <a:prstGeom prst="rect">
            <a:avLst/>
          </a:prstGeom>
          <a:noFill/>
          <a:ln>
            <a:noFill/>
          </a:ln>
        </p:spPr>
      </p:pic>
    </p:spTree>
    <p:extLst>
      <p:ext uri="{BB962C8B-B14F-4D97-AF65-F5344CB8AC3E}">
        <p14:creationId xmlns:p14="http://schemas.microsoft.com/office/powerpoint/2010/main" val="74623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8608-FE90-4ED7-A688-A35E32E4C2E7}"/>
              </a:ext>
            </a:extLst>
          </p:cNvPr>
          <p:cNvSpPr>
            <a:spLocks noGrp="1"/>
          </p:cNvSpPr>
          <p:nvPr>
            <p:ph type="title"/>
          </p:nvPr>
        </p:nvSpPr>
        <p:spPr>
          <a:xfrm>
            <a:off x="838200" y="365126"/>
            <a:ext cx="10515600" cy="963154"/>
          </a:xfrm>
        </p:spPr>
        <p:txBody>
          <a:bodyPr/>
          <a:lstStyle/>
          <a:p>
            <a:r>
              <a:rPr lang="en-US" b="1" dirty="0"/>
              <a:t>Bacterial Arrangements Part III</a:t>
            </a:r>
            <a:endParaRPr lang="en-US" dirty="0"/>
          </a:p>
        </p:txBody>
      </p:sp>
      <p:sp>
        <p:nvSpPr>
          <p:cNvPr id="3" name="Content Placeholder 2">
            <a:extLst>
              <a:ext uri="{FF2B5EF4-FFF2-40B4-BE49-F238E27FC236}">
                <a16:creationId xmlns:a16="http://schemas.microsoft.com/office/drawing/2014/main" id="{BE2B9BAA-8262-4C9E-91CB-BF8847E1C0B0}"/>
              </a:ext>
            </a:extLst>
          </p:cNvPr>
          <p:cNvSpPr>
            <a:spLocks noGrp="1"/>
          </p:cNvSpPr>
          <p:nvPr>
            <p:ph idx="1"/>
          </p:nvPr>
        </p:nvSpPr>
        <p:spPr>
          <a:xfrm>
            <a:off x="838200" y="1560581"/>
            <a:ext cx="10515600" cy="5297419"/>
          </a:xfrm>
        </p:spPr>
        <p:txBody>
          <a:bodyPr/>
          <a:lstStyle/>
          <a:p>
            <a:pPr>
              <a:lnSpc>
                <a:spcPct val="100000"/>
              </a:lnSpc>
            </a:pPr>
            <a:r>
              <a:rPr lang="en-US" sz="2400" dirty="0" err="1">
                <a:solidFill>
                  <a:srgbClr val="000000"/>
                </a:solidFill>
                <a:latin typeface="verdana" panose="020B0604030504040204" pitchFamily="34" charset="0"/>
              </a:rPr>
              <a:t>Sarcinae</a:t>
            </a:r>
            <a:r>
              <a:rPr lang="en-US" sz="2400" dirty="0">
                <a:solidFill>
                  <a:srgbClr val="000000"/>
                </a:solidFill>
                <a:latin typeface="verdana" panose="020B0604030504040204" pitchFamily="34" charset="0"/>
              </a:rPr>
              <a:t> (Packets): </a:t>
            </a:r>
            <a:r>
              <a:rPr lang="en-US" sz="2400" dirty="0" err="1">
                <a:solidFill>
                  <a:srgbClr val="000000"/>
                </a:solidFill>
                <a:latin typeface="verdana" panose="020B0604030504040204" pitchFamily="34" charset="0"/>
              </a:rPr>
              <a:t>Sarcinae</a:t>
            </a:r>
            <a:r>
              <a:rPr lang="en-US" sz="2400" dirty="0">
                <a:solidFill>
                  <a:srgbClr val="000000"/>
                </a:solidFill>
                <a:latin typeface="verdana" panose="020B0604030504040204" pitchFamily="34" charset="0"/>
              </a:rPr>
              <a:t> are described as cubical packets or cube-like bundles of cells. They are formed when division occurs in three planes and the cells remain together.</a:t>
            </a:r>
          </a:p>
          <a:p>
            <a:pPr marL="0" marR="0" indent="0">
              <a:lnSpc>
                <a:spcPct val="100000"/>
              </a:lnSpc>
              <a:spcAft>
                <a:spcPts val="0"/>
              </a:spcAft>
              <a:buNone/>
            </a:pPr>
            <a:endParaRPr lang="en-US" sz="2400" dirty="0">
              <a:solidFill>
                <a:srgbClr val="000000"/>
              </a:solidFill>
              <a:latin typeface="verdana" panose="020B0604030504040204" pitchFamily="34" charset="0"/>
            </a:endParaRPr>
          </a:p>
          <a:p>
            <a:pPr marL="0" indent="0">
              <a:lnSpc>
                <a:spcPct val="100000"/>
              </a:lnSpc>
              <a:buNone/>
            </a:pPr>
            <a:endParaRPr lang="en-US" dirty="0">
              <a:solidFill>
                <a:srgbClr val="000000"/>
              </a:solidFill>
              <a:latin typeface="verdana" panose="020B0604030504040204" pitchFamily="34" charset="0"/>
            </a:endParaRPr>
          </a:p>
          <a:p>
            <a:pPr marL="0" indent="0">
              <a:lnSpc>
                <a:spcPct val="100000"/>
              </a:lnSpc>
              <a:buNone/>
            </a:pPr>
            <a:endPar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pPr>
            <a:r>
              <a:rPr lang="en-US" sz="2400" dirty="0">
                <a:solidFill>
                  <a:srgbClr val="000000"/>
                </a:solidFill>
                <a:latin typeface="verdana" panose="020B0604030504040204" pitchFamily="34" charset="0"/>
              </a:rPr>
              <a:t>Staphylococci: When division occurs in multiple planes and a grape-like bunch of cells is formed or a broad sheet of cells is formed, that is referred to as a staphylococci arrangement. </a:t>
            </a:r>
          </a:p>
          <a:p>
            <a:endParaRPr lang="en-US" dirty="0"/>
          </a:p>
        </p:txBody>
      </p:sp>
      <p:pic>
        <p:nvPicPr>
          <p:cNvPr id="7" name="Picture 6" descr="Sketch of Sarcinae">
            <a:extLst>
              <a:ext uri="{FF2B5EF4-FFF2-40B4-BE49-F238E27FC236}">
                <a16:creationId xmlns:a16="http://schemas.microsoft.com/office/drawing/2014/main" id="{607A52CC-A2E8-4CD9-BFB1-EF6463D77BE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237502" y="2642868"/>
            <a:ext cx="1724771" cy="1508373"/>
          </a:xfrm>
          <a:prstGeom prst="rect">
            <a:avLst/>
          </a:prstGeom>
          <a:noFill/>
          <a:ln>
            <a:noFill/>
          </a:ln>
        </p:spPr>
      </p:pic>
      <p:pic>
        <p:nvPicPr>
          <p:cNvPr id="9" name="Picture 8" descr="Sketch of Staphylococci">
            <a:extLst>
              <a:ext uri="{FF2B5EF4-FFF2-40B4-BE49-F238E27FC236}">
                <a16:creationId xmlns:a16="http://schemas.microsoft.com/office/drawing/2014/main" id="{97CD694E-6DB3-4AB2-B4C2-C8F70DCE7FE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680962" y="5452533"/>
            <a:ext cx="1872238" cy="1405467"/>
          </a:xfrm>
          <a:prstGeom prst="rect">
            <a:avLst/>
          </a:prstGeom>
          <a:noFill/>
          <a:ln>
            <a:noFill/>
          </a:ln>
          <a:extLst>
            <a:ext uri="{FAA26D3D-D897-4be2-8F04-BA451C77F1D7}">
              <ma14:placeholderFlag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a:ext>
          </a:extLst>
        </p:spPr>
      </p:pic>
    </p:spTree>
    <p:extLst>
      <p:ext uri="{BB962C8B-B14F-4D97-AF65-F5344CB8AC3E}">
        <p14:creationId xmlns:p14="http://schemas.microsoft.com/office/powerpoint/2010/main" val="6690358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A9BCD2FF-55E2-4481-913F-8F10AC83EBD6}"/>
</file>

<file path=customXml/itemProps2.xml><?xml version="1.0" encoding="utf-8"?>
<ds:datastoreItem xmlns:ds="http://schemas.openxmlformats.org/officeDocument/2006/customXml" ds:itemID="{BB059980-A9E7-4353-8694-87636CE287DC}"/>
</file>

<file path=customXml/itemProps3.xml><?xml version="1.0" encoding="utf-8"?>
<ds:datastoreItem xmlns:ds="http://schemas.openxmlformats.org/officeDocument/2006/customXml" ds:itemID="{A2C96468-A8F6-4B40-9CAF-F9597DEEFEAD}"/>
</file>

<file path=docProps/app.xml><?xml version="1.0" encoding="utf-8"?>
<Properties xmlns="http://schemas.openxmlformats.org/officeDocument/2006/extended-properties" xmlns:vt="http://schemas.openxmlformats.org/officeDocument/2006/docPropsVTypes">
  <TotalTime>3036</TotalTime>
  <Words>533</Words>
  <Application>Microsoft Macintosh PowerPoint</Application>
  <PresentationFormat>Widescreen</PresentationFormat>
  <Paragraphs>56</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MS Gothic</vt:lpstr>
      <vt:lpstr>Arial</vt:lpstr>
      <vt:lpstr>Calibri</vt:lpstr>
      <vt:lpstr>Calibri Light</vt:lpstr>
      <vt:lpstr>Cambria</vt:lpstr>
      <vt:lpstr>Times New Roman</vt:lpstr>
      <vt:lpstr>verdana</vt:lpstr>
      <vt:lpstr>Office Theme</vt:lpstr>
      <vt:lpstr>Lab#3: Classification of Common Bacteria</vt:lpstr>
      <vt:lpstr>Purpose: Classification of Common Bacteria</vt:lpstr>
      <vt:lpstr>Classification of Common Bacteria</vt:lpstr>
      <vt:lpstr>Materials Needed</vt:lpstr>
      <vt:lpstr>Procedure</vt:lpstr>
      <vt:lpstr>Bacterial Shapes </vt:lpstr>
      <vt:lpstr>Bacterial Arrangements Part I</vt:lpstr>
      <vt:lpstr>Bacterial Arrangements Part II</vt:lpstr>
      <vt:lpstr>Bacterial Arrangements Part III</vt:lpstr>
      <vt:lpstr>Bacterial Arrangements Part IV</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72</cp:revision>
  <dcterms:created xsi:type="dcterms:W3CDTF">2021-01-27T04:41:19Z</dcterms:created>
  <dcterms:modified xsi:type="dcterms:W3CDTF">2021-07-31T00:46:30Z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