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10.xml" ContentType="application/vnd.openxmlformats-officedocument.presentationml.slide+xml"/>
  <Override PartName="/ppt/slides/slide2.xml" ContentType="application/vnd.openxmlformats-officedocument.presentationml.slide+xml"/>
  <Override PartName="/ppt/slideLayouts/slideLayout9.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8.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2" r:id="rId3"/>
    <p:sldId id="271" r:id="rId4"/>
    <p:sldId id="273" r:id="rId5"/>
    <p:sldId id="278" r:id="rId6"/>
    <p:sldId id="285" r:id="rId7"/>
    <p:sldId id="286" r:id="rId8"/>
    <p:sldId id="283" r:id="rId9"/>
    <p:sldId id="288" r:id="rId10"/>
    <p:sldId id="287"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029CDD63-3040-4281-965F-B140CA46061E}">
          <p14:sldIdLst>
            <p14:sldId id="256"/>
            <p14:sldId id="272"/>
            <p14:sldId id="271"/>
            <p14:sldId id="273"/>
            <p14:sldId id="278"/>
            <p14:sldId id="285"/>
            <p14:sldId id="286"/>
            <p14:sldId id="283"/>
            <p14:sldId id="288"/>
            <p14:sldId id="287"/>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66"/>
    <a:srgbClr val="FF0000"/>
    <a:srgbClr val="FF66FF"/>
    <a:srgbClr val="FF6600"/>
    <a:srgbClr val="CC0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078" autoAdjust="0"/>
    <p:restoredTop sz="94659"/>
  </p:normalViewPr>
  <p:slideViewPr>
    <p:cSldViewPr snapToGrid="0">
      <p:cViewPr varScale="1">
        <p:scale>
          <a:sx n="87" d="100"/>
          <a:sy n="87" d="100"/>
        </p:scale>
        <p:origin x="976" y="20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18" Type="http://schemas.openxmlformats.org/officeDocument/2006/relationships/customXml" Target="../customXml/item3.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17" Type="http://schemas.openxmlformats.org/officeDocument/2006/relationships/customXml" Target="../customXml/item2.xml"/><Relationship Id="rId2" Type="http://schemas.openxmlformats.org/officeDocument/2006/relationships/slide" Target="slides/slide1.xml"/><Relationship Id="rId16"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4BEA8E-E163-48D1-8578-F2D7B3C4592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B822F84-E875-47A2-96FC-ECABD6ACA04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E80063F-8998-45AF-BE40-8F7AE43C6BC9}"/>
              </a:ext>
            </a:extLst>
          </p:cNvPr>
          <p:cNvSpPr>
            <a:spLocks noGrp="1"/>
          </p:cNvSpPr>
          <p:nvPr>
            <p:ph type="dt" sz="half" idx="10"/>
          </p:nvPr>
        </p:nvSpPr>
        <p:spPr/>
        <p:txBody>
          <a:bodyPr/>
          <a:lstStyle/>
          <a:p>
            <a:fld id="{98AF5B6F-79E8-486B-BBEE-2BD5F48ABCE3}" type="datetimeFigureOut">
              <a:rPr lang="en-US" smtClean="0"/>
              <a:t>8/11/21</a:t>
            </a:fld>
            <a:endParaRPr lang="en-US"/>
          </a:p>
        </p:txBody>
      </p:sp>
      <p:sp>
        <p:nvSpPr>
          <p:cNvPr id="5" name="Footer Placeholder 4">
            <a:extLst>
              <a:ext uri="{FF2B5EF4-FFF2-40B4-BE49-F238E27FC236}">
                <a16:creationId xmlns:a16="http://schemas.microsoft.com/office/drawing/2014/main" id="{F38D50A6-00B6-44A3-85FD-FCFBC04A7D1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5CF7F74-3804-4F06-892A-91D8288E44D0}"/>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5911870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59451D-9663-4311-8080-75C4988B78A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CE7486D-444A-45D4-B0DD-052142E770B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76C1A4B-AECA-45AB-AA04-529FD23E2E2A}"/>
              </a:ext>
            </a:extLst>
          </p:cNvPr>
          <p:cNvSpPr>
            <a:spLocks noGrp="1"/>
          </p:cNvSpPr>
          <p:nvPr>
            <p:ph type="dt" sz="half" idx="10"/>
          </p:nvPr>
        </p:nvSpPr>
        <p:spPr/>
        <p:txBody>
          <a:bodyPr/>
          <a:lstStyle/>
          <a:p>
            <a:fld id="{98AF5B6F-79E8-486B-BBEE-2BD5F48ABCE3}" type="datetimeFigureOut">
              <a:rPr lang="en-US" smtClean="0"/>
              <a:t>8/11/21</a:t>
            </a:fld>
            <a:endParaRPr lang="en-US"/>
          </a:p>
        </p:txBody>
      </p:sp>
      <p:sp>
        <p:nvSpPr>
          <p:cNvPr id="5" name="Footer Placeholder 4">
            <a:extLst>
              <a:ext uri="{FF2B5EF4-FFF2-40B4-BE49-F238E27FC236}">
                <a16:creationId xmlns:a16="http://schemas.microsoft.com/office/drawing/2014/main" id="{157FA8C6-9672-44B8-A230-3DAA1038448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53740DF-BFCA-420A-B4BD-55BF2DE499CC}"/>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27538678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264D181-680D-4EBE-89BB-E5A50E78555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AA34B98-51DC-44BC-A228-B14D24EB490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A912468-D288-4DA1-A3BF-C965E9489CE4}"/>
              </a:ext>
            </a:extLst>
          </p:cNvPr>
          <p:cNvSpPr>
            <a:spLocks noGrp="1"/>
          </p:cNvSpPr>
          <p:nvPr>
            <p:ph type="dt" sz="half" idx="10"/>
          </p:nvPr>
        </p:nvSpPr>
        <p:spPr/>
        <p:txBody>
          <a:bodyPr/>
          <a:lstStyle/>
          <a:p>
            <a:fld id="{98AF5B6F-79E8-486B-BBEE-2BD5F48ABCE3}" type="datetimeFigureOut">
              <a:rPr lang="en-US" smtClean="0"/>
              <a:t>8/11/21</a:t>
            </a:fld>
            <a:endParaRPr lang="en-US"/>
          </a:p>
        </p:txBody>
      </p:sp>
      <p:sp>
        <p:nvSpPr>
          <p:cNvPr id="5" name="Footer Placeholder 4">
            <a:extLst>
              <a:ext uri="{FF2B5EF4-FFF2-40B4-BE49-F238E27FC236}">
                <a16:creationId xmlns:a16="http://schemas.microsoft.com/office/drawing/2014/main" id="{FE32F694-1ADD-4682-BB44-DDF49FC3240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2508193-B007-4571-828B-44AA2897882C}"/>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21541338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49BA29-455D-4651-B7EC-D49730A0345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5DBB035-42CD-474A-958F-63374CC387D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A184EF7-2106-4380-9145-75DC9E51B182}"/>
              </a:ext>
            </a:extLst>
          </p:cNvPr>
          <p:cNvSpPr>
            <a:spLocks noGrp="1"/>
          </p:cNvSpPr>
          <p:nvPr>
            <p:ph type="dt" sz="half" idx="10"/>
          </p:nvPr>
        </p:nvSpPr>
        <p:spPr/>
        <p:txBody>
          <a:bodyPr/>
          <a:lstStyle/>
          <a:p>
            <a:fld id="{98AF5B6F-79E8-486B-BBEE-2BD5F48ABCE3}" type="datetimeFigureOut">
              <a:rPr lang="en-US" smtClean="0"/>
              <a:t>8/11/21</a:t>
            </a:fld>
            <a:endParaRPr lang="en-US"/>
          </a:p>
        </p:txBody>
      </p:sp>
      <p:sp>
        <p:nvSpPr>
          <p:cNvPr id="5" name="Footer Placeholder 4">
            <a:extLst>
              <a:ext uri="{FF2B5EF4-FFF2-40B4-BE49-F238E27FC236}">
                <a16:creationId xmlns:a16="http://schemas.microsoft.com/office/drawing/2014/main" id="{AE5FE9E1-B350-47CB-99C9-0076CC01113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D5B451E-DC29-4384-8B1D-6422A16C3BF7}"/>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793206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A2E833-B6ED-44A1-AD92-B8E4863F86C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D4E2FB4-A9BD-4D72-9CEF-8DA559F5A00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36C940A-F834-4C19-9DE8-F351BACA69B2}"/>
              </a:ext>
            </a:extLst>
          </p:cNvPr>
          <p:cNvSpPr>
            <a:spLocks noGrp="1"/>
          </p:cNvSpPr>
          <p:nvPr>
            <p:ph type="dt" sz="half" idx="10"/>
          </p:nvPr>
        </p:nvSpPr>
        <p:spPr/>
        <p:txBody>
          <a:bodyPr/>
          <a:lstStyle/>
          <a:p>
            <a:fld id="{98AF5B6F-79E8-486B-BBEE-2BD5F48ABCE3}" type="datetimeFigureOut">
              <a:rPr lang="en-US" smtClean="0"/>
              <a:t>8/11/21</a:t>
            </a:fld>
            <a:endParaRPr lang="en-US"/>
          </a:p>
        </p:txBody>
      </p:sp>
      <p:sp>
        <p:nvSpPr>
          <p:cNvPr id="5" name="Footer Placeholder 4">
            <a:extLst>
              <a:ext uri="{FF2B5EF4-FFF2-40B4-BE49-F238E27FC236}">
                <a16:creationId xmlns:a16="http://schemas.microsoft.com/office/drawing/2014/main" id="{D207EE8C-7A05-4B7F-9D2A-CB5D4EEEE96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74AB62F-0494-40D7-9017-39B5C2645E76}"/>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12161713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C7C69C-E2D5-46AF-B949-F138C3B8EDE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F6EB09F-1B62-4DD9-A3FE-C59C5DCA473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9D0A3E0-626A-4BBA-B729-C2637A2E063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F9C473A-42ED-4334-AE05-54FDF7776EE4}"/>
              </a:ext>
            </a:extLst>
          </p:cNvPr>
          <p:cNvSpPr>
            <a:spLocks noGrp="1"/>
          </p:cNvSpPr>
          <p:nvPr>
            <p:ph type="dt" sz="half" idx="10"/>
          </p:nvPr>
        </p:nvSpPr>
        <p:spPr/>
        <p:txBody>
          <a:bodyPr/>
          <a:lstStyle/>
          <a:p>
            <a:fld id="{98AF5B6F-79E8-486B-BBEE-2BD5F48ABCE3}" type="datetimeFigureOut">
              <a:rPr lang="en-US" smtClean="0"/>
              <a:t>8/11/21</a:t>
            </a:fld>
            <a:endParaRPr lang="en-US"/>
          </a:p>
        </p:txBody>
      </p:sp>
      <p:sp>
        <p:nvSpPr>
          <p:cNvPr id="6" name="Footer Placeholder 5">
            <a:extLst>
              <a:ext uri="{FF2B5EF4-FFF2-40B4-BE49-F238E27FC236}">
                <a16:creationId xmlns:a16="http://schemas.microsoft.com/office/drawing/2014/main" id="{62EB7D08-5C71-4B41-99C8-38F06B3C96B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2D7C72A-FBD9-41FB-A84A-1BA8887A6E08}"/>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2874558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131AF3-02E0-4214-B044-F83A5FD30F37}"/>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FA3C845-2646-45F3-952C-F89268E0687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8FAD53E-94D5-4E52-8CFA-7D59677AD7C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1FEA757-F2FE-4FC1-B8CD-231E102A9BF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CCFB468-F394-4FCC-A7FB-501A595C69D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B9F4B68-3192-4A56-9754-DF9AFD4FA466}"/>
              </a:ext>
            </a:extLst>
          </p:cNvPr>
          <p:cNvSpPr>
            <a:spLocks noGrp="1"/>
          </p:cNvSpPr>
          <p:nvPr>
            <p:ph type="dt" sz="half" idx="10"/>
          </p:nvPr>
        </p:nvSpPr>
        <p:spPr/>
        <p:txBody>
          <a:bodyPr/>
          <a:lstStyle/>
          <a:p>
            <a:fld id="{98AF5B6F-79E8-486B-BBEE-2BD5F48ABCE3}" type="datetimeFigureOut">
              <a:rPr lang="en-US" smtClean="0"/>
              <a:t>8/11/21</a:t>
            </a:fld>
            <a:endParaRPr lang="en-US"/>
          </a:p>
        </p:txBody>
      </p:sp>
      <p:sp>
        <p:nvSpPr>
          <p:cNvPr id="8" name="Footer Placeholder 7">
            <a:extLst>
              <a:ext uri="{FF2B5EF4-FFF2-40B4-BE49-F238E27FC236}">
                <a16:creationId xmlns:a16="http://schemas.microsoft.com/office/drawing/2014/main" id="{EC4A9B4F-BFC4-434E-B4B7-E163FCE08E0A}"/>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32C1945-5F57-4729-8D7B-BAB0650C3231}"/>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30391426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B203CB-167F-4DC1-932B-69C60E8DDE7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45CF5F2-F378-42AF-AD9F-15B3D1E999F3}"/>
              </a:ext>
            </a:extLst>
          </p:cNvPr>
          <p:cNvSpPr>
            <a:spLocks noGrp="1"/>
          </p:cNvSpPr>
          <p:nvPr>
            <p:ph type="dt" sz="half" idx="10"/>
          </p:nvPr>
        </p:nvSpPr>
        <p:spPr/>
        <p:txBody>
          <a:bodyPr/>
          <a:lstStyle/>
          <a:p>
            <a:fld id="{98AF5B6F-79E8-486B-BBEE-2BD5F48ABCE3}" type="datetimeFigureOut">
              <a:rPr lang="en-US" smtClean="0"/>
              <a:t>8/11/21</a:t>
            </a:fld>
            <a:endParaRPr lang="en-US"/>
          </a:p>
        </p:txBody>
      </p:sp>
      <p:sp>
        <p:nvSpPr>
          <p:cNvPr id="4" name="Footer Placeholder 3">
            <a:extLst>
              <a:ext uri="{FF2B5EF4-FFF2-40B4-BE49-F238E27FC236}">
                <a16:creationId xmlns:a16="http://schemas.microsoft.com/office/drawing/2014/main" id="{B6CE78DF-1929-41AB-8DAB-E92E1CA09CEA}"/>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2F9E827-204B-4E33-8FB6-7A70F22C9520}"/>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10912255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C030581-4A39-432A-BF55-4EE77FCE61E2}"/>
              </a:ext>
            </a:extLst>
          </p:cNvPr>
          <p:cNvSpPr>
            <a:spLocks noGrp="1"/>
          </p:cNvSpPr>
          <p:nvPr>
            <p:ph type="dt" sz="half" idx="10"/>
          </p:nvPr>
        </p:nvSpPr>
        <p:spPr/>
        <p:txBody>
          <a:bodyPr/>
          <a:lstStyle/>
          <a:p>
            <a:fld id="{98AF5B6F-79E8-486B-BBEE-2BD5F48ABCE3}" type="datetimeFigureOut">
              <a:rPr lang="en-US" smtClean="0"/>
              <a:t>8/11/21</a:t>
            </a:fld>
            <a:endParaRPr lang="en-US"/>
          </a:p>
        </p:txBody>
      </p:sp>
      <p:sp>
        <p:nvSpPr>
          <p:cNvPr id="3" name="Footer Placeholder 2">
            <a:extLst>
              <a:ext uri="{FF2B5EF4-FFF2-40B4-BE49-F238E27FC236}">
                <a16:creationId xmlns:a16="http://schemas.microsoft.com/office/drawing/2014/main" id="{0003C8BB-C280-4A0E-BACC-50B04CBC9F9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DF33F6A-152D-4388-8F69-9187ECE220F1}"/>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15151024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CBE61E-6E47-4D3A-8AA5-3BAABAA08E3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5A7F7D0-1A94-436D-B025-C2EEDA0DBA2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3E51BA2-6DF2-4D19-A604-A085473EBF7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101FD25-7C6F-448F-B13B-1AA8DF37DD13}"/>
              </a:ext>
            </a:extLst>
          </p:cNvPr>
          <p:cNvSpPr>
            <a:spLocks noGrp="1"/>
          </p:cNvSpPr>
          <p:nvPr>
            <p:ph type="dt" sz="half" idx="10"/>
          </p:nvPr>
        </p:nvSpPr>
        <p:spPr/>
        <p:txBody>
          <a:bodyPr/>
          <a:lstStyle/>
          <a:p>
            <a:fld id="{98AF5B6F-79E8-486B-BBEE-2BD5F48ABCE3}" type="datetimeFigureOut">
              <a:rPr lang="en-US" smtClean="0"/>
              <a:t>8/11/21</a:t>
            </a:fld>
            <a:endParaRPr lang="en-US"/>
          </a:p>
        </p:txBody>
      </p:sp>
      <p:sp>
        <p:nvSpPr>
          <p:cNvPr id="6" name="Footer Placeholder 5">
            <a:extLst>
              <a:ext uri="{FF2B5EF4-FFF2-40B4-BE49-F238E27FC236}">
                <a16:creationId xmlns:a16="http://schemas.microsoft.com/office/drawing/2014/main" id="{505519F2-B3D5-4D27-8EF2-2A20E6EE68F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614DEF0-FCA4-466B-B12F-DC4111E096A0}"/>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27854990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64ADBA-5A9C-4645-8304-F78655C1B48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F129A4C4-E599-43D0-BAB0-E5AB991DF4A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F5CF911-B2CA-4C91-8709-84A954534EB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966E0F0-5CB8-4528-9B91-9CFD55507D44}"/>
              </a:ext>
            </a:extLst>
          </p:cNvPr>
          <p:cNvSpPr>
            <a:spLocks noGrp="1"/>
          </p:cNvSpPr>
          <p:nvPr>
            <p:ph type="dt" sz="half" idx="10"/>
          </p:nvPr>
        </p:nvSpPr>
        <p:spPr/>
        <p:txBody>
          <a:bodyPr/>
          <a:lstStyle/>
          <a:p>
            <a:fld id="{98AF5B6F-79E8-486B-BBEE-2BD5F48ABCE3}" type="datetimeFigureOut">
              <a:rPr lang="en-US" smtClean="0"/>
              <a:t>8/11/21</a:t>
            </a:fld>
            <a:endParaRPr lang="en-US"/>
          </a:p>
        </p:txBody>
      </p:sp>
      <p:sp>
        <p:nvSpPr>
          <p:cNvPr id="6" name="Footer Placeholder 5">
            <a:extLst>
              <a:ext uri="{FF2B5EF4-FFF2-40B4-BE49-F238E27FC236}">
                <a16:creationId xmlns:a16="http://schemas.microsoft.com/office/drawing/2014/main" id="{A6AB9897-F42D-40CC-90CD-4A4A93C7118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C0DA057-2132-4A68-9816-6D41BAA6C59B}"/>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5283502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CB157CD-6512-4EE9-9270-4902E7DC7A7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E8385A8-0036-4688-96A1-24C92A543C7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88080F4-8D33-4333-990E-4DFC82CFE1B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8AF5B6F-79E8-486B-BBEE-2BD5F48ABCE3}" type="datetimeFigureOut">
              <a:rPr lang="en-US" smtClean="0"/>
              <a:t>8/11/21</a:t>
            </a:fld>
            <a:endParaRPr lang="en-US"/>
          </a:p>
        </p:txBody>
      </p:sp>
      <p:sp>
        <p:nvSpPr>
          <p:cNvPr id="5" name="Footer Placeholder 4">
            <a:extLst>
              <a:ext uri="{FF2B5EF4-FFF2-40B4-BE49-F238E27FC236}">
                <a16:creationId xmlns:a16="http://schemas.microsoft.com/office/drawing/2014/main" id="{11DCDE77-286E-408B-AE81-4367220297B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D84B83AC-5EF7-4A4D-BA84-F0939CDA28E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84EFED5-92B7-40A4-868F-CF4A5B95CB26}" type="slidenum">
              <a:rPr lang="en-US" smtClean="0"/>
              <a:t>‹#›</a:t>
            </a:fld>
            <a:endParaRPr lang="en-US"/>
          </a:p>
        </p:txBody>
      </p:sp>
    </p:spTree>
    <p:extLst>
      <p:ext uri="{BB962C8B-B14F-4D97-AF65-F5344CB8AC3E}">
        <p14:creationId xmlns:p14="http://schemas.microsoft.com/office/powerpoint/2010/main" val="26498039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0BC9EFE1-D8CB-4668-9980-DB108327A79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6271569"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Picture 26">
            <a:extLst>
              <a:ext uri="{FF2B5EF4-FFF2-40B4-BE49-F238E27FC236}">
                <a16:creationId xmlns:a16="http://schemas.microsoft.com/office/drawing/2014/main" id="{7CBAE1BD-B8E4-4029-8AA2-C77E4FED9864}"/>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50E5BB2A-FC6B-4C68-9FA7-F3433DCE8518}"/>
              </a:ext>
            </a:extLst>
          </p:cNvPr>
          <p:cNvSpPr>
            <a:spLocks noGrp="1"/>
          </p:cNvSpPr>
          <p:nvPr>
            <p:ph type="ctrTitle"/>
          </p:nvPr>
        </p:nvSpPr>
        <p:spPr>
          <a:xfrm>
            <a:off x="6589316" y="3118032"/>
            <a:ext cx="5006336" cy="1401448"/>
          </a:xfrm>
        </p:spPr>
        <p:txBody>
          <a:bodyPr anchor="t">
            <a:normAutofit fontScale="90000"/>
          </a:bodyPr>
          <a:lstStyle/>
          <a:p>
            <a:r>
              <a:rPr lang="en-US" sz="5400" b="1" dirty="0">
                <a:solidFill>
                  <a:srgbClr val="0070C0"/>
                </a:solidFill>
              </a:rPr>
              <a:t>Lab#7:</a:t>
            </a:r>
            <a:r>
              <a:rPr lang="en-US" sz="5400" b="1" dirty="0">
                <a:solidFill>
                  <a:schemeClr val="accent4">
                    <a:lumMod val="75000"/>
                  </a:schemeClr>
                </a:solidFill>
              </a:rPr>
              <a:t> </a:t>
            </a:r>
            <a:r>
              <a:rPr lang="en-US" sz="5400" b="1" dirty="0">
                <a:solidFill>
                  <a:srgbClr val="0070C0"/>
                </a:solidFill>
              </a:rPr>
              <a:t>Bacterial Smears &amp; Simple Staining Technique</a:t>
            </a:r>
          </a:p>
        </p:txBody>
      </p:sp>
      <p:sp>
        <p:nvSpPr>
          <p:cNvPr id="29" name="Freeform 49">
            <a:extLst>
              <a:ext uri="{FF2B5EF4-FFF2-40B4-BE49-F238E27FC236}">
                <a16:creationId xmlns:a16="http://schemas.microsoft.com/office/drawing/2014/main" id="{77DA6D33-2D62-458C-BF5D-DBF612FD55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590635"/>
            <a:ext cx="5478085" cy="6276841"/>
          </a:xfrm>
          <a:custGeom>
            <a:avLst/>
            <a:gdLst>
              <a:gd name="connsiteX0" fmla="*/ 2178155 w 5478085"/>
              <a:gd name="connsiteY0" fmla="*/ 0 h 6276841"/>
              <a:gd name="connsiteX1" fmla="*/ 5478085 w 5478085"/>
              <a:gd name="connsiteY1" fmla="*/ 3299930 h 6276841"/>
              <a:gd name="connsiteX2" fmla="*/ 3751098 w 5478085"/>
              <a:gd name="connsiteY2" fmla="*/ 6201577 h 6276841"/>
              <a:gd name="connsiteX3" fmla="*/ 3594858 w 5478085"/>
              <a:gd name="connsiteY3" fmla="*/ 6276841 h 6276841"/>
              <a:gd name="connsiteX4" fmla="*/ 761453 w 5478085"/>
              <a:gd name="connsiteY4" fmla="*/ 6276841 h 6276841"/>
              <a:gd name="connsiteX5" fmla="*/ 605213 w 5478085"/>
              <a:gd name="connsiteY5" fmla="*/ 6201577 h 6276841"/>
              <a:gd name="connsiteX6" fmla="*/ 79093 w 5478085"/>
              <a:gd name="connsiteY6" fmla="*/ 5846317 h 6276841"/>
              <a:gd name="connsiteX7" fmla="*/ 0 w 5478085"/>
              <a:gd name="connsiteY7" fmla="*/ 5774432 h 6276841"/>
              <a:gd name="connsiteX8" fmla="*/ 0 w 5478085"/>
              <a:gd name="connsiteY8" fmla="*/ 825429 h 6276841"/>
              <a:gd name="connsiteX9" fmla="*/ 79093 w 5478085"/>
              <a:gd name="connsiteY9" fmla="*/ 753544 h 6276841"/>
              <a:gd name="connsiteX10" fmla="*/ 2178155 w 5478085"/>
              <a:gd name="connsiteY10" fmla="*/ 0 h 6276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78085" h="6276841">
                <a:moveTo>
                  <a:pt x="2178155" y="0"/>
                </a:moveTo>
                <a:cubicBezTo>
                  <a:pt x="4000656" y="0"/>
                  <a:pt x="5478085" y="1477429"/>
                  <a:pt x="5478085" y="3299930"/>
                </a:cubicBezTo>
                <a:cubicBezTo>
                  <a:pt x="5478085" y="4552900"/>
                  <a:pt x="4779769" y="5642769"/>
                  <a:pt x="3751098" y="6201577"/>
                </a:cubicBezTo>
                <a:lnTo>
                  <a:pt x="3594858" y="6276841"/>
                </a:lnTo>
                <a:lnTo>
                  <a:pt x="761453" y="6276841"/>
                </a:lnTo>
                <a:lnTo>
                  <a:pt x="605213" y="6201577"/>
                </a:lnTo>
                <a:cubicBezTo>
                  <a:pt x="418182" y="6099975"/>
                  <a:pt x="242071" y="5980818"/>
                  <a:pt x="79093" y="5846317"/>
                </a:cubicBezTo>
                <a:lnTo>
                  <a:pt x="0" y="5774432"/>
                </a:lnTo>
                <a:lnTo>
                  <a:pt x="0" y="825429"/>
                </a:lnTo>
                <a:lnTo>
                  <a:pt x="79093" y="753544"/>
                </a:lnTo>
                <a:cubicBezTo>
                  <a:pt x="649516" y="282789"/>
                  <a:pt x="1380811" y="0"/>
                  <a:pt x="2178155" y="0"/>
                </a:cubicBezTo>
                <a:close/>
              </a:path>
            </a:pathLst>
          </a:custGeom>
          <a:solidFill>
            <a:srgbClr val="FFFFFF"/>
          </a:solidFill>
          <a:ln>
            <a:gradFill>
              <a:gsLst>
                <a:gs pos="0">
                  <a:schemeClr val="accent1">
                    <a:lumMod val="40000"/>
                    <a:lumOff val="60000"/>
                  </a:schemeClr>
                </a:gs>
                <a:gs pos="23000">
                  <a:schemeClr val="accent1">
                    <a:lumMod val="45000"/>
                    <a:lumOff val="55000"/>
                  </a:schemeClr>
                </a:gs>
                <a:gs pos="83000">
                  <a:schemeClr val="accent3"/>
                </a:gs>
                <a:gs pos="100000">
                  <a:schemeClr val="accent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6" name="Picture 5" descr="A picture containing indoor&#10;&#10;Description automatically generated">
            <a:extLst>
              <a:ext uri="{FF2B5EF4-FFF2-40B4-BE49-F238E27FC236}">
                <a16:creationId xmlns:a16="http://schemas.microsoft.com/office/drawing/2014/main" id="{2106666F-BF83-4EFC-BDE7-CAD7864B28FF}"/>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rot="5400000">
            <a:off x="754131" y="1363792"/>
            <a:ext cx="3869148" cy="4771029"/>
          </a:xfrm>
          <a:prstGeom prst="rect">
            <a:avLst/>
          </a:prstGeom>
        </p:spPr>
      </p:pic>
    </p:spTree>
    <p:extLst>
      <p:ext uri="{BB962C8B-B14F-4D97-AF65-F5344CB8AC3E}">
        <p14:creationId xmlns:p14="http://schemas.microsoft.com/office/powerpoint/2010/main" val="23274658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A00C3B-A15B-407D-ADD0-B9CE38852BE5}"/>
              </a:ext>
            </a:extLst>
          </p:cNvPr>
          <p:cNvSpPr>
            <a:spLocks noGrp="1"/>
          </p:cNvSpPr>
          <p:nvPr>
            <p:ph type="title"/>
          </p:nvPr>
        </p:nvSpPr>
        <p:spPr/>
        <p:txBody>
          <a:bodyPr/>
          <a:lstStyle/>
          <a:p>
            <a:r>
              <a:rPr lang="en-US" b="1" dirty="0"/>
              <a:t>Procedure: Simple Stain</a:t>
            </a:r>
          </a:p>
        </p:txBody>
      </p:sp>
      <p:sp>
        <p:nvSpPr>
          <p:cNvPr id="3" name="Content Placeholder 2">
            <a:extLst>
              <a:ext uri="{FF2B5EF4-FFF2-40B4-BE49-F238E27FC236}">
                <a16:creationId xmlns:a16="http://schemas.microsoft.com/office/drawing/2014/main" id="{52BA94CB-EE67-444F-A321-043DDBE7B9B9}"/>
              </a:ext>
            </a:extLst>
          </p:cNvPr>
          <p:cNvSpPr>
            <a:spLocks noGrp="1"/>
          </p:cNvSpPr>
          <p:nvPr>
            <p:ph idx="1"/>
          </p:nvPr>
        </p:nvSpPr>
        <p:spPr/>
        <p:txBody>
          <a:bodyPr/>
          <a:lstStyle/>
          <a:p>
            <a:pPr fontAlgn="base">
              <a:buClr>
                <a:schemeClr val="tx1"/>
              </a:buClr>
              <a:defRPr/>
            </a:pPr>
            <a:r>
              <a:rPr lang="en-US" dirty="0"/>
              <a:t>Place 2-3 drops of crystal violet or Safranin stain on the slide balanced across the slide rack over the sink.  Time the preparation for 1 minute.  </a:t>
            </a:r>
          </a:p>
          <a:p>
            <a:pPr fontAlgn="base">
              <a:buClr>
                <a:schemeClr val="tx1"/>
              </a:buClr>
              <a:defRPr/>
            </a:pPr>
            <a:endParaRPr lang="en-US" dirty="0"/>
          </a:p>
          <a:p>
            <a:pPr fontAlgn="base">
              <a:buClr>
                <a:schemeClr val="tx1"/>
              </a:buClr>
              <a:defRPr/>
            </a:pPr>
            <a:r>
              <a:rPr lang="en-US" dirty="0"/>
              <a:t>Rinse using the distilled water from the wash bottle and blot gently between the pages of bibulous paper.  </a:t>
            </a:r>
          </a:p>
          <a:p>
            <a:pPr fontAlgn="base">
              <a:buClr>
                <a:schemeClr val="tx1"/>
              </a:buClr>
              <a:defRPr/>
            </a:pPr>
            <a:endParaRPr lang="en-US" dirty="0"/>
          </a:p>
          <a:p>
            <a:pPr fontAlgn="base">
              <a:buClr>
                <a:schemeClr val="tx1"/>
              </a:buClr>
              <a:defRPr/>
            </a:pPr>
            <a:r>
              <a:rPr lang="en-US" dirty="0"/>
              <a:t>Air dry and observe under microscope.</a:t>
            </a:r>
          </a:p>
        </p:txBody>
      </p:sp>
    </p:spTree>
    <p:extLst>
      <p:ext uri="{BB962C8B-B14F-4D97-AF65-F5344CB8AC3E}">
        <p14:creationId xmlns:p14="http://schemas.microsoft.com/office/powerpoint/2010/main" val="18778021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35D776-FDE8-4A84-A3F0-C149A15B9495}"/>
              </a:ext>
            </a:extLst>
          </p:cNvPr>
          <p:cNvSpPr>
            <a:spLocks noGrp="1"/>
          </p:cNvSpPr>
          <p:nvPr>
            <p:ph type="title"/>
          </p:nvPr>
        </p:nvSpPr>
        <p:spPr>
          <a:xfrm>
            <a:off x="838200" y="365125"/>
            <a:ext cx="10515600" cy="880579"/>
          </a:xfrm>
        </p:spPr>
        <p:txBody>
          <a:bodyPr>
            <a:normAutofit/>
          </a:bodyPr>
          <a:lstStyle/>
          <a:p>
            <a:r>
              <a:rPr lang="en-US" b="1" dirty="0"/>
              <a:t>Purpose: Bacterial Smears and Simple Stains</a:t>
            </a:r>
            <a:endParaRPr lang="en-US" dirty="0"/>
          </a:p>
        </p:txBody>
      </p:sp>
      <p:sp>
        <p:nvSpPr>
          <p:cNvPr id="3" name="Content Placeholder 2">
            <a:extLst>
              <a:ext uri="{FF2B5EF4-FFF2-40B4-BE49-F238E27FC236}">
                <a16:creationId xmlns:a16="http://schemas.microsoft.com/office/drawing/2014/main" id="{7CFD62A7-6FE8-48F4-B28B-F2FB65AB1245}"/>
              </a:ext>
            </a:extLst>
          </p:cNvPr>
          <p:cNvSpPr>
            <a:spLocks noGrp="1"/>
          </p:cNvSpPr>
          <p:nvPr>
            <p:ph idx="1"/>
          </p:nvPr>
        </p:nvSpPr>
        <p:spPr>
          <a:xfrm>
            <a:off x="644236" y="1936652"/>
            <a:ext cx="10515600" cy="2264899"/>
          </a:xfrm>
        </p:spPr>
        <p:txBody>
          <a:bodyPr>
            <a:normAutofit fontScale="92500"/>
          </a:bodyPr>
          <a:lstStyle/>
          <a:p>
            <a:pPr marR="0" fontAlgn="base">
              <a:lnSpc>
                <a:spcPct val="100000"/>
              </a:lnSpc>
              <a:spcAft>
                <a:spcPts val="0"/>
              </a:spcAft>
              <a:defRPr/>
            </a:pPr>
            <a:r>
              <a:rPr lang="en-US" sz="3200" dirty="0"/>
              <a:t>Bacterial cells are usually colorless because cytoplasm, for the most part, is transparent. Since the bacteria are colorless, it is almost essential to add a stain to make the bacteria more visible. Once stained, cell morphology can be observed.</a:t>
            </a:r>
          </a:p>
          <a:p>
            <a:pPr marL="0" indent="0" fontAlgn="base">
              <a:lnSpc>
                <a:spcPct val="70000"/>
              </a:lnSpc>
              <a:buNone/>
              <a:defRPr/>
            </a:pPr>
            <a:endParaRPr lang="en-US" dirty="0"/>
          </a:p>
          <a:p>
            <a:pPr marR="0" fontAlgn="base">
              <a:lnSpc>
                <a:spcPct val="70000"/>
              </a:lnSpc>
              <a:spcAft>
                <a:spcPts val="0"/>
              </a:spcAft>
              <a:defRPr/>
            </a:pPr>
            <a:endParaRPr lang="en-US" dirty="0"/>
          </a:p>
        </p:txBody>
      </p:sp>
    </p:spTree>
    <p:extLst>
      <p:ext uri="{BB962C8B-B14F-4D97-AF65-F5344CB8AC3E}">
        <p14:creationId xmlns:p14="http://schemas.microsoft.com/office/powerpoint/2010/main" val="24491540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63AEBC-1FFC-4F5C-864B-2EDC59ED6226}"/>
              </a:ext>
            </a:extLst>
          </p:cNvPr>
          <p:cNvSpPr>
            <a:spLocks noGrp="1"/>
          </p:cNvSpPr>
          <p:nvPr>
            <p:ph type="title"/>
          </p:nvPr>
        </p:nvSpPr>
        <p:spPr>
          <a:xfrm>
            <a:off x="670891" y="338620"/>
            <a:ext cx="10515600" cy="854075"/>
          </a:xfrm>
        </p:spPr>
        <p:txBody>
          <a:bodyPr/>
          <a:lstStyle/>
          <a:p>
            <a:r>
              <a:rPr lang="en-US" b="1" dirty="0"/>
              <a:t>Principle of Staining</a:t>
            </a:r>
          </a:p>
        </p:txBody>
      </p:sp>
      <p:sp>
        <p:nvSpPr>
          <p:cNvPr id="3" name="Content Placeholder 2">
            <a:extLst>
              <a:ext uri="{FF2B5EF4-FFF2-40B4-BE49-F238E27FC236}">
                <a16:creationId xmlns:a16="http://schemas.microsoft.com/office/drawing/2014/main" id="{A00D95A8-E6F4-4458-998C-8E2003A020ED}"/>
              </a:ext>
            </a:extLst>
          </p:cNvPr>
          <p:cNvSpPr>
            <a:spLocks noGrp="1"/>
          </p:cNvSpPr>
          <p:nvPr>
            <p:ph idx="1"/>
          </p:nvPr>
        </p:nvSpPr>
        <p:spPr>
          <a:xfrm>
            <a:off x="503582" y="1507572"/>
            <a:ext cx="11158331" cy="5011807"/>
          </a:xfrm>
        </p:spPr>
        <p:txBody>
          <a:bodyPr>
            <a:normAutofit fontScale="85000" lnSpcReduction="20000"/>
          </a:bodyPr>
          <a:lstStyle/>
          <a:p>
            <a:pPr fontAlgn="base">
              <a:lnSpc>
                <a:spcPct val="110000"/>
              </a:lnSpc>
              <a:defRPr/>
            </a:pPr>
            <a:r>
              <a:rPr lang="en-US" sz="3200" b="1" dirty="0"/>
              <a:t>Stains</a:t>
            </a:r>
            <a:r>
              <a:rPr lang="en-US" sz="3200" dirty="0"/>
              <a:t> are solutions that contain a solute called a chromophore dissolved in a solvent. A chromophore is the color possessing portion of the solution and is therefore, responsible for the stains color.</a:t>
            </a:r>
          </a:p>
          <a:p>
            <a:pPr fontAlgn="base">
              <a:lnSpc>
                <a:spcPct val="110000"/>
              </a:lnSpc>
              <a:defRPr/>
            </a:pPr>
            <a:endParaRPr lang="en-US" sz="3200" dirty="0"/>
          </a:p>
          <a:p>
            <a:pPr fontAlgn="base">
              <a:lnSpc>
                <a:spcPct val="110000"/>
              </a:lnSpc>
              <a:defRPr/>
            </a:pPr>
            <a:r>
              <a:rPr lang="en-US" sz="3200" dirty="0"/>
              <a:t>Bacterial cells usually have a negative surface charge, meaning that a positively-charged stain is needed to stain the surface of the cell. </a:t>
            </a:r>
          </a:p>
          <a:p>
            <a:pPr fontAlgn="base">
              <a:lnSpc>
                <a:spcPct val="110000"/>
              </a:lnSpc>
              <a:defRPr/>
            </a:pPr>
            <a:endParaRPr lang="en-US" sz="3200" dirty="0"/>
          </a:p>
          <a:p>
            <a:pPr fontAlgn="base">
              <a:lnSpc>
                <a:spcPct val="110000"/>
              </a:lnSpc>
              <a:defRPr/>
            </a:pPr>
            <a:r>
              <a:rPr lang="en-US" sz="3200" dirty="0"/>
              <a:t>Most stains are basic and have a positively charged chromophore. When the stain is applied, there is an attraction between the negatively charged cell surface and the positively charged chromophore, leading to the surface of the cell taking on the color of the stain. This is referred to as a </a:t>
            </a:r>
            <a:r>
              <a:rPr lang="en-US" sz="3200" b="1" dirty="0"/>
              <a:t>positive stain</a:t>
            </a:r>
            <a:r>
              <a:rPr lang="en-US" sz="3200" dirty="0"/>
              <a:t>.</a:t>
            </a:r>
          </a:p>
        </p:txBody>
      </p:sp>
    </p:spTree>
    <p:extLst>
      <p:ext uri="{BB962C8B-B14F-4D97-AF65-F5344CB8AC3E}">
        <p14:creationId xmlns:p14="http://schemas.microsoft.com/office/powerpoint/2010/main" val="23792270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68A998-39DA-4D14-82A3-818FF770FD2B}"/>
              </a:ext>
            </a:extLst>
          </p:cNvPr>
          <p:cNvSpPr>
            <a:spLocks noGrp="1"/>
          </p:cNvSpPr>
          <p:nvPr>
            <p:ph type="title"/>
          </p:nvPr>
        </p:nvSpPr>
        <p:spPr/>
        <p:txBody>
          <a:bodyPr/>
          <a:lstStyle/>
          <a:p>
            <a:r>
              <a:rPr lang="en-US" b="1" dirty="0"/>
              <a:t>Materials Needed</a:t>
            </a:r>
          </a:p>
        </p:txBody>
      </p:sp>
      <p:sp>
        <p:nvSpPr>
          <p:cNvPr id="3" name="Content Placeholder 2">
            <a:extLst>
              <a:ext uri="{FF2B5EF4-FFF2-40B4-BE49-F238E27FC236}">
                <a16:creationId xmlns:a16="http://schemas.microsoft.com/office/drawing/2014/main" id="{8D6FABAA-8285-44CA-8633-0CB78CF1F412}"/>
              </a:ext>
            </a:extLst>
          </p:cNvPr>
          <p:cNvSpPr>
            <a:spLocks noGrp="1"/>
          </p:cNvSpPr>
          <p:nvPr>
            <p:ph idx="1"/>
          </p:nvPr>
        </p:nvSpPr>
        <p:spPr>
          <a:xfrm>
            <a:off x="692426" y="1690688"/>
            <a:ext cx="10515600" cy="4351338"/>
          </a:xfrm>
        </p:spPr>
        <p:txBody>
          <a:bodyPr>
            <a:normAutofit/>
          </a:bodyPr>
          <a:lstStyle/>
          <a:p>
            <a:pPr fontAlgn="base"/>
            <a:r>
              <a:rPr lang="en-US" dirty="0"/>
              <a:t>Crystal violet or Safranin</a:t>
            </a:r>
          </a:p>
          <a:p>
            <a:pPr fontAlgn="base"/>
            <a:r>
              <a:rPr lang="en-US" dirty="0"/>
              <a:t>Distilled water in a squirt bottle or dropper bottle</a:t>
            </a:r>
          </a:p>
          <a:p>
            <a:r>
              <a:rPr lang="en-US" dirty="0"/>
              <a:t>Bibulous paper</a:t>
            </a:r>
          </a:p>
          <a:p>
            <a:r>
              <a:rPr lang="en-US" dirty="0"/>
              <a:t>Inoculating loop</a:t>
            </a:r>
          </a:p>
          <a:p>
            <a:r>
              <a:rPr lang="en-US" dirty="0"/>
              <a:t>Bacti-Cinerator</a:t>
            </a:r>
          </a:p>
          <a:p>
            <a:r>
              <a:rPr lang="en-US" dirty="0"/>
              <a:t>Slides</a:t>
            </a:r>
          </a:p>
          <a:p>
            <a:r>
              <a:rPr lang="en-US" dirty="0"/>
              <a:t>Pure culture of different bacteria</a:t>
            </a:r>
          </a:p>
          <a:p>
            <a:endParaRPr lang="en-US" dirty="0"/>
          </a:p>
        </p:txBody>
      </p:sp>
    </p:spTree>
    <p:extLst>
      <p:ext uri="{BB962C8B-B14F-4D97-AF65-F5344CB8AC3E}">
        <p14:creationId xmlns:p14="http://schemas.microsoft.com/office/powerpoint/2010/main" val="41139553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00998A-DC26-4A4D-9A38-D51A51FA70E8}"/>
              </a:ext>
            </a:extLst>
          </p:cNvPr>
          <p:cNvSpPr>
            <a:spLocks noGrp="1"/>
          </p:cNvSpPr>
          <p:nvPr>
            <p:ph type="title"/>
          </p:nvPr>
        </p:nvSpPr>
        <p:spPr>
          <a:xfrm>
            <a:off x="838200" y="365126"/>
            <a:ext cx="10515600" cy="1147586"/>
          </a:xfrm>
        </p:spPr>
        <p:txBody>
          <a:bodyPr>
            <a:normAutofit/>
          </a:bodyPr>
          <a:lstStyle/>
          <a:p>
            <a:r>
              <a:rPr lang="en-US" altLang="en-US" b="1" dirty="0"/>
              <a:t>Procedure: Making a Smear</a:t>
            </a:r>
            <a:endParaRPr lang="en-US" dirty="0"/>
          </a:p>
        </p:txBody>
      </p:sp>
      <p:sp>
        <p:nvSpPr>
          <p:cNvPr id="3" name="Content Placeholder 2">
            <a:extLst>
              <a:ext uri="{FF2B5EF4-FFF2-40B4-BE49-F238E27FC236}">
                <a16:creationId xmlns:a16="http://schemas.microsoft.com/office/drawing/2014/main" id="{11697144-6142-424E-BAC2-BFA8C9033833}"/>
              </a:ext>
            </a:extLst>
          </p:cNvPr>
          <p:cNvSpPr>
            <a:spLocks noGrp="1"/>
          </p:cNvSpPr>
          <p:nvPr>
            <p:ph idx="1"/>
          </p:nvPr>
        </p:nvSpPr>
        <p:spPr>
          <a:xfrm>
            <a:off x="838200" y="1512712"/>
            <a:ext cx="10894255" cy="5141306"/>
          </a:xfrm>
        </p:spPr>
        <p:txBody>
          <a:bodyPr>
            <a:noAutofit/>
          </a:bodyPr>
          <a:lstStyle/>
          <a:p>
            <a:pPr fontAlgn="base">
              <a:buClr>
                <a:schemeClr val="tx1"/>
              </a:buClr>
              <a:defRPr/>
            </a:pPr>
            <a:r>
              <a:rPr lang="en-US" dirty="0"/>
              <a:t>Take a clean, grease free slide.</a:t>
            </a:r>
          </a:p>
          <a:p>
            <a:pPr fontAlgn="base">
              <a:buClr>
                <a:schemeClr val="tx1"/>
              </a:buClr>
              <a:defRPr/>
            </a:pPr>
            <a:r>
              <a:rPr lang="en-US" dirty="0"/>
              <a:t>Draw one circle with your Sharpie on the bottom of the slide.</a:t>
            </a:r>
          </a:p>
          <a:p>
            <a:pPr fontAlgn="base">
              <a:buClr>
                <a:schemeClr val="tx1"/>
              </a:buClr>
              <a:defRPr/>
            </a:pPr>
            <a:r>
              <a:rPr lang="en-US" dirty="0"/>
              <a:t>When obtaining a sample from a solid media, it can be helpful to place a small droplet of sterile water in the circle. This step facilitates to make a uniform smear. </a:t>
            </a:r>
          </a:p>
          <a:p>
            <a:pPr fontAlgn="base">
              <a:buClr>
                <a:schemeClr val="tx1"/>
              </a:buClr>
              <a:defRPr/>
            </a:pPr>
            <a:r>
              <a:rPr lang="en-US" dirty="0"/>
              <a:t>Collecting the sample (inoculum) from the liquid medium does not require to add water before the sample.</a:t>
            </a:r>
          </a:p>
          <a:p>
            <a:pPr fontAlgn="base">
              <a:buClr>
                <a:schemeClr val="tx1"/>
              </a:buClr>
              <a:defRPr/>
            </a:pPr>
            <a:r>
              <a:rPr lang="en-US" dirty="0"/>
              <a:t>Using aseptic technique, smear a loopful of bacterial sample from a pure culture onto the center of the circle (Remember: You </a:t>
            </a:r>
            <a:r>
              <a:rPr lang="en-US" b="1" dirty="0"/>
              <a:t>DO NOT</a:t>
            </a:r>
            <a:r>
              <a:rPr lang="en-US" dirty="0"/>
              <a:t> need to see any material on the loop; a tiny bit of broth, or a touch from a colony of agar surface contains many bacteria). </a:t>
            </a:r>
          </a:p>
        </p:txBody>
      </p:sp>
    </p:spTree>
    <p:extLst>
      <p:ext uri="{BB962C8B-B14F-4D97-AF65-F5344CB8AC3E}">
        <p14:creationId xmlns:p14="http://schemas.microsoft.com/office/powerpoint/2010/main" val="13788402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00998A-DC26-4A4D-9A38-D51A51FA70E8}"/>
              </a:ext>
            </a:extLst>
          </p:cNvPr>
          <p:cNvSpPr>
            <a:spLocks noGrp="1"/>
          </p:cNvSpPr>
          <p:nvPr>
            <p:ph type="title"/>
          </p:nvPr>
        </p:nvSpPr>
        <p:spPr>
          <a:xfrm>
            <a:off x="838200" y="365126"/>
            <a:ext cx="10515600" cy="1147586"/>
          </a:xfrm>
        </p:spPr>
        <p:txBody>
          <a:bodyPr>
            <a:normAutofit/>
          </a:bodyPr>
          <a:lstStyle/>
          <a:p>
            <a:r>
              <a:rPr lang="en-US" altLang="en-US" b="1" dirty="0"/>
              <a:t>Procedure: Making a Smear</a:t>
            </a:r>
            <a:endParaRPr lang="en-US" dirty="0"/>
          </a:p>
        </p:txBody>
      </p:sp>
      <p:sp>
        <p:nvSpPr>
          <p:cNvPr id="3" name="Content Placeholder 2">
            <a:extLst>
              <a:ext uri="{FF2B5EF4-FFF2-40B4-BE49-F238E27FC236}">
                <a16:creationId xmlns:a16="http://schemas.microsoft.com/office/drawing/2014/main" id="{11697144-6142-424E-BAC2-BFA8C9033833}"/>
              </a:ext>
            </a:extLst>
          </p:cNvPr>
          <p:cNvSpPr>
            <a:spLocks noGrp="1"/>
          </p:cNvSpPr>
          <p:nvPr>
            <p:ph idx="1"/>
          </p:nvPr>
        </p:nvSpPr>
        <p:spPr>
          <a:xfrm>
            <a:off x="838200" y="1512712"/>
            <a:ext cx="10894255" cy="5141306"/>
          </a:xfrm>
        </p:spPr>
        <p:txBody>
          <a:bodyPr>
            <a:noAutofit/>
          </a:bodyPr>
          <a:lstStyle/>
          <a:p>
            <a:pPr fontAlgn="base">
              <a:lnSpc>
                <a:spcPct val="100000"/>
              </a:lnSpc>
              <a:buClr>
                <a:schemeClr val="tx1"/>
              </a:buClr>
              <a:defRPr/>
            </a:pPr>
            <a:r>
              <a:rPr lang="en-US" altLang="en-US" dirty="0"/>
              <a:t>Spread the bacteria to about the size of a nickel</a:t>
            </a:r>
            <a:r>
              <a:rPr lang="en-US" dirty="0"/>
              <a:t> and prepare a thin smear.</a:t>
            </a:r>
          </a:p>
          <a:p>
            <a:pPr fontAlgn="base">
              <a:lnSpc>
                <a:spcPct val="100000"/>
              </a:lnSpc>
              <a:buClr>
                <a:schemeClr val="tx1"/>
              </a:buClr>
              <a:defRPr/>
            </a:pPr>
            <a:r>
              <a:rPr lang="en-US" dirty="0"/>
              <a:t>Care must be taken to see that the bacteria from the colony are separated from each other so they may be observed individually. This may take rather vigorous action with the loop as you smear onto the slide surface. If you see dense particles, or a very turbid smear, you have chosen too large a sample.</a:t>
            </a:r>
          </a:p>
          <a:p>
            <a:pPr fontAlgn="base">
              <a:lnSpc>
                <a:spcPct val="100000"/>
              </a:lnSpc>
              <a:buClr>
                <a:schemeClr val="tx1"/>
              </a:buClr>
              <a:defRPr/>
            </a:pPr>
            <a:r>
              <a:rPr lang="en-US" dirty="0"/>
              <a:t>Mark an “X” with a grease pencil to show the side of the slide with the bacteria. If needed, you can scratch the “X” mark to determine if you are on the correct side with staining or observing procedures. </a:t>
            </a:r>
          </a:p>
        </p:txBody>
      </p:sp>
    </p:spTree>
    <p:extLst>
      <p:ext uri="{BB962C8B-B14F-4D97-AF65-F5344CB8AC3E}">
        <p14:creationId xmlns:p14="http://schemas.microsoft.com/office/powerpoint/2010/main" val="20740992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00998A-DC26-4A4D-9A38-D51A51FA70E8}"/>
              </a:ext>
            </a:extLst>
          </p:cNvPr>
          <p:cNvSpPr>
            <a:spLocks noGrp="1"/>
          </p:cNvSpPr>
          <p:nvPr>
            <p:ph type="title"/>
          </p:nvPr>
        </p:nvSpPr>
        <p:spPr>
          <a:xfrm>
            <a:off x="838200" y="203982"/>
            <a:ext cx="10515600" cy="1147586"/>
          </a:xfrm>
        </p:spPr>
        <p:txBody>
          <a:bodyPr>
            <a:normAutofit/>
          </a:bodyPr>
          <a:lstStyle/>
          <a:p>
            <a:r>
              <a:rPr lang="en-US" altLang="en-US" b="1" dirty="0"/>
              <a:t>Procedure: Making a Smear Part II</a:t>
            </a:r>
            <a:endParaRPr lang="en-US" dirty="0"/>
          </a:p>
        </p:txBody>
      </p:sp>
      <p:sp>
        <p:nvSpPr>
          <p:cNvPr id="3" name="Content Placeholder 2">
            <a:extLst>
              <a:ext uri="{FF2B5EF4-FFF2-40B4-BE49-F238E27FC236}">
                <a16:creationId xmlns:a16="http://schemas.microsoft.com/office/drawing/2014/main" id="{11697144-6142-424E-BAC2-BFA8C9033833}"/>
              </a:ext>
            </a:extLst>
          </p:cNvPr>
          <p:cNvSpPr>
            <a:spLocks noGrp="1"/>
          </p:cNvSpPr>
          <p:nvPr>
            <p:ph idx="1"/>
          </p:nvPr>
        </p:nvSpPr>
        <p:spPr>
          <a:xfrm>
            <a:off x="838200" y="1512712"/>
            <a:ext cx="10894255" cy="5141306"/>
          </a:xfrm>
        </p:spPr>
        <p:txBody>
          <a:bodyPr>
            <a:noAutofit/>
          </a:bodyPr>
          <a:lstStyle/>
          <a:p>
            <a:pPr fontAlgn="base">
              <a:buClr>
                <a:schemeClr val="tx1"/>
              </a:buClr>
              <a:defRPr/>
            </a:pPr>
            <a:r>
              <a:rPr lang="en-US" dirty="0"/>
              <a:t>Let the preparation on the slide dry on the slide dryers atop the Bacti-Cinerator. </a:t>
            </a:r>
          </a:p>
          <a:p>
            <a:pPr fontAlgn="base">
              <a:buClr>
                <a:schemeClr val="tx1"/>
              </a:buClr>
              <a:defRPr/>
            </a:pPr>
            <a:r>
              <a:rPr lang="en-US" dirty="0"/>
              <a:t>Then, hold the slide (smear-side away from the heat) near the mouth of the Bacti-Cinerator for a few seconds, passing the slide in front of the chamber in sweeping motions to avoid overheating. </a:t>
            </a:r>
          </a:p>
          <a:p>
            <a:pPr lvl="1" fontAlgn="base">
              <a:buClr>
                <a:schemeClr val="tx1"/>
              </a:buClr>
              <a:defRPr/>
            </a:pPr>
            <a:r>
              <a:rPr lang="en-US" i="1" dirty="0"/>
              <a:t>Caution:  A greater length of time would heat the slide to the breaking point. </a:t>
            </a:r>
          </a:p>
          <a:p>
            <a:pPr fontAlgn="base">
              <a:buClr>
                <a:schemeClr val="tx1"/>
              </a:buClr>
              <a:defRPr/>
            </a:pPr>
            <a:r>
              <a:rPr lang="en-US" dirty="0"/>
              <a:t>This procedure is known as “heat-fixing." This is a critical step for two reasons:</a:t>
            </a:r>
          </a:p>
          <a:p>
            <a:pPr marL="971550" lvl="1" indent="-514350" fontAlgn="base">
              <a:buClr>
                <a:schemeClr val="tx1"/>
              </a:buClr>
              <a:buFont typeface="+mj-lt"/>
              <a:buAutoNum type="arabicPeriod"/>
              <a:defRPr/>
            </a:pPr>
            <a:r>
              <a:rPr lang="en-US" sz="2800" dirty="0"/>
              <a:t>it kills the bacteria and </a:t>
            </a:r>
          </a:p>
          <a:p>
            <a:pPr marL="971550" lvl="1" indent="-514350" fontAlgn="base">
              <a:buClr>
                <a:schemeClr val="tx1"/>
              </a:buClr>
              <a:buFont typeface="+mj-lt"/>
              <a:buAutoNum type="arabicPeriod"/>
              <a:defRPr/>
            </a:pPr>
            <a:r>
              <a:rPr lang="en-US" sz="2800" dirty="0"/>
              <a:t> it causes the bacteria to adhere to the slide so they will not be rinsed away during the staining procedure.</a:t>
            </a:r>
          </a:p>
          <a:p>
            <a:pPr marL="228600" lvl="1" fontAlgn="base">
              <a:spcBef>
                <a:spcPts val="1000"/>
              </a:spcBef>
              <a:buClr>
                <a:schemeClr val="tx1"/>
              </a:buClr>
              <a:defRPr/>
            </a:pPr>
            <a:r>
              <a:rPr lang="en-US" sz="2800" dirty="0"/>
              <a:t>Let the slide cool. The slide is now ready to store or to be stained.</a:t>
            </a:r>
          </a:p>
          <a:p>
            <a:pPr marL="457200" lvl="1" indent="0" fontAlgn="base">
              <a:buClr>
                <a:srgbClr val="6CB255"/>
              </a:buClr>
              <a:buNone/>
              <a:defRPr/>
            </a:pPr>
            <a:endParaRPr lang="en-US" sz="2800" dirty="0"/>
          </a:p>
          <a:p>
            <a:pPr fontAlgn="base">
              <a:buClr>
                <a:srgbClr val="6CB255"/>
              </a:buClr>
              <a:defRPr/>
            </a:pPr>
            <a:endParaRPr lang="en-US" dirty="0"/>
          </a:p>
        </p:txBody>
      </p:sp>
    </p:spTree>
    <p:extLst>
      <p:ext uri="{BB962C8B-B14F-4D97-AF65-F5344CB8AC3E}">
        <p14:creationId xmlns:p14="http://schemas.microsoft.com/office/powerpoint/2010/main" val="19151410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Title 52">
            <a:extLst>
              <a:ext uri="{FF2B5EF4-FFF2-40B4-BE49-F238E27FC236}">
                <a16:creationId xmlns:a16="http://schemas.microsoft.com/office/drawing/2014/main" id="{3F3F5B30-6543-4C13-92AF-5BC61A37CCBB}"/>
              </a:ext>
            </a:extLst>
          </p:cNvPr>
          <p:cNvSpPr>
            <a:spLocks noGrp="1"/>
          </p:cNvSpPr>
          <p:nvPr>
            <p:ph type="title"/>
          </p:nvPr>
        </p:nvSpPr>
        <p:spPr>
          <a:xfrm>
            <a:off x="856074" y="548686"/>
            <a:ext cx="10515600" cy="836364"/>
          </a:xfrm>
        </p:spPr>
        <p:txBody>
          <a:bodyPr>
            <a:normAutofit fontScale="90000"/>
          </a:bodyPr>
          <a:lstStyle/>
          <a:p>
            <a:r>
              <a:rPr lang="en-US" altLang="en-US" b="1" dirty="0"/>
              <a:t>Procedure: Making a Smear from Liquid Media</a:t>
            </a:r>
            <a:endParaRPr lang="en-US" dirty="0"/>
          </a:p>
        </p:txBody>
      </p:sp>
      <p:pic>
        <p:nvPicPr>
          <p:cNvPr id="47" name="Picture 46" descr="Photograph of Bacti-Cinerator">
            <a:extLst>
              <a:ext uri="{FF2B5EF4-FFF2-40B4-BE49-F238E27FC236}">
                <a16:creationId xmlns:a16="http://schemas.microsoft.com/office/drawing/2014/main" id="{E68601B0-C9C3-4243-BBDB-8A6784092D00}"/>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605812" y="3786814"/>
            <a:ext cx="2027858" cy="2405604"/>
          </a:xfrm>
          <a:prstGeom prst="rect">
            <a:avLst/>
          </a:prstGeom>
        </p:spPr>
      </p:pic>
      <p:sp>
        <p:nvSpPr>
          <p:cNvPr id="57" name="Arrow: Curved Up 56">
            <a:extLst>
              <a:ext uri="{FF2B5EF4-FFF2-40B4-BE49-F238E27FC236}">
                <a16:creationId xmlns:a16="http://schemas.microsoft.com/office/drawing/2014/main" id="{81FD471F-E802-4D70-BE26-FE37D3D2D2D7}"/>
              </a:ext>
            </a:extLst>
          </p:cNvPr>
          <p:cNvSpPr/>
          <p:nvPr/>
        </p:nvSpPr>
        <p:spPr>
          <a:xfrm>
            <a:off x="8932985" y="6132444"/>
            <a:ext cx="1195753" cy="523892"/>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62" name="Group 61">
            <a:extLst>
              <a:ext uri="{FF2B5EF4-FFF2-40B4-BE49-F238E27FC236}">
                <a16:creationId xmlns:a16="http://schemas.microsoft.com/office/drawing/2014/main" id="{B670732B-280C-455A-8116-1ECAC4D9DD6A}"/>
              </a:ext>
            </a:extLst>
          </p:cNvPr>
          <p:cNvGrpSpPr/>
          <p:nvPr/>
        </p:nvGrpSpPr>
        <p:grpSpPr>
          <a:xfrm>
            <a:off x="807016" y="1610017"/>
            <a:ext cx="3878186" cy="2285085"/>
            <a:chOff x="807016" y="1610017"/>
            <a:chExt cx="3878186" cy="2285085"/>
          </a:xfrm>
        </p:grpSpPr>
        <p:grpSp>
          <p:nvGrpSpPr>
            <p:cNvPr id="28" name="Group 27">
              <a:extLst>
                <a:ext uri="{FF2B5EF4-FFF2-40B4-BE49-F238E27FC236}">
                  <a16:creationId xmlns:a16="http://schemas.microsoft.com/office/drawing/2014/main" id="{77523275-FA16-4B5C-B3C9-28A72E4E1CAE}"/>
                </a:ext>
              </a:extLst>
            </p:cNvPr>
            <p:cNvGrpSpPr/>
            <p:nvPr/>
          </p:nvGrpSpPr>
          <p:grpSpPr>
            <a:xfrm>
              <a:off x="807016" y="1610017"/>
              <a:ext cx="3878186" cy="2285085"/>
              <a:chOff x="962595" y="1712604"/>
              <a:chExt cx="4448718" cy="3229908"/>
            </a:xfrm>
          </p:grpSpPr>
          <p:grpSp>
            <p:nvGrpSpPr>
              <p:cNvPr id="6" name="Group 5">
                <a:extLst>
                  <a:ext uri="{FF2B5EF4-FFF2-40B4-BE49-F238E27FC236}">
                    <a16:creationId xmlns:a16="http://schemas.microsoft.com/office/drawing/2014/main" id="{010AF75F-B889-4318-BF55-630E059413D0}"/>
                  </a:ext>
                </a:extLst>
              </p:cNvPr>
              <p:cNvGrpSpPr/>
              <p:nvPr/>
            </p:nvGrpSpPr>
            <p:grpSpPr>
              <a:xfrm>
                <a:off x="962595" y="2600833"/>
                <a:ext cx="4448718" cy="2341679"/>
                <a:chOff x="3546791" y="5257178"/>
                <a:chExt cx="4448718" cy="2341679"/>
              </a:xfrm>
            </p:grpSpPr>
            <p:grpSp>
              <p:nvGrpSpPr>
                <p:cNvPr id="7" name="Group 6">
                  <a:extLst>
                    <a:ext uri="{FF2B5EF4-FFF2-40B4-BE49-F238E27FC236}">
                      <a16:creationId xmlns:a16="http://schemas.microsoft.com/office/drawing/2014/main" id="{E274A3A2-092F-4574-BDE1-23FAB9905BE3}"/>
                    </a:ext>
                  </a:extLst>
                </p:cNvPr>
                <p:cNvGrpSpPr/>
                <p:nvPr/>
              </p:nvGrpSpPr>
              <p:grpSpPr>
                <a:xfrm>
                  <a:off x="3603066" y="5257178"/>
                  <a:ext cx="4336168" cy="1238075"/>
                  <a:chOff x="3307645" y="5091287"/>
                  <a:chExt cx="4336168" cy="1238075"/>
                </a:xfrm>
              </p:grpSpPr>
              <p:sp>
                <p:nvSpPr>
                  <p:cNvPr id="13" name="Rectangle 12">
                    <a:extLst>
                      <a:ext uri="{FF2B5EF4-FFF2-40B4-BE49-F238E27FC236}">
                        <a16:creationId xmlns:a16="http://schemas.microsoft.com/office/drawing/2014/main" id="{1F3CFAF5-8CD4-4E80-A27C-6C81341A2029}"/>
                      </a:ext>
                    </a:extLst>
                  </p:cNvPr>
                  <p:cNvSpPr/>
                  <p:nvPr/>
                </p:nvSpPr>
                <p:spPr>
                  <a:xfrm>
                    <a:off x="3307645" y="5091287"/>
                    <a:ext cx="4336168" cy="123807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val 13">
                    <a:extLst>
                      <a:ext uri="{FF2B5EF4-FFF2-40B4-BE49-F238E27FC236}">
                        <a16:creationId xmlns:a16="http://schemas.microsoft.com/office/drawing/2014/main" id="{6C2149F1-8A81-43DF-A650-E92E706ADBFE}"/>
                      </a:ext>
                    </a:extLst>
                  </p:cNvPr>
                  <p:cNvSpPr/>
                  <p:nvPr/>
                </p:nvSpPr>
                <p:spPr>
                  <a:xfrm>
                    <a:off x="4951409" y="5464779"/>
                    <a:ext cx="1000124" cy="681124"/>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 name="TextBox 7">
                  <a:extLst>
                    <a:ext uri="{FF2B5EF4-FFF2-40B4-BE49-F238E27FC236}">
                      <a16:creationId xmlns:a16="http://schemas.microsoft.com/office/drawing/2014/main" id="{019007B8-CA59-4038-B34E-B24742B0246C}"/>
                    </a:ext>
                  </a:extLst>
                </p:cNvPr>
                <p:cNvSpPr txBox="1"/>
                <p:nvPr/>
              </p:nvSpPr>
              <p:spPr>
                <a:xfrm>
                  <a:off x="3546791" y="6685285"/>
                  <a:ext cx="4448718" cy="913572"/>
                </a:xfrm>
                <a:prstGeom prst="rect">
                  <a:avLst/>
                </a:prstGeom>
                <a:noFill/>
              </p:spPr>
              <p:txBody>
                <a:bodyPr wrap="square" rtlCol="0">
                  <a:spAutoFit/>
                </a:bodyPr>
                <a:lstStyle/>
                <a:p>
                  <a:r>
                    <a:rPr lang="en-US" dirty="0"/>
                    <a:t>One loopful of liquid stock culture is placed on the center of the slide.</a:t>
                  </a:r>
                </a:p>
              </p:txBody>
            </p:sp>
          </p:grpSp>
          <p:pic>
            <p:nvPicPr>
              <p:cNvPr id="18" name="Picture 17" descr="A picture containing text&#10;&#10;Description automatically generated">
                <a:extLst>
                  <a:ext uri="{FF2B5EF4-FFF2-40B4-BE49-F238E27FC236}">
                    <a16:creationId xmlns:a16="http://schemas.microsoft.com/office/drawing/2014/main" id="{CB435A91-972C-4D5D-AB3A-1EFF7EDFA6E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714119">
                <a:off x="3394661" y="1712604"/>
                <a:ext cx="173147" cy="1662065"/>
              </a:xfrm>
              <a:prstGeom prst="rect">
                <a:avLst/>
              </a:prstGeom>
            </p:spPr>
          </p:pic>
          <p:sp>
            <p:nvSpPr>
              <p:cNvPr id="25" name="Cloud 24">
                <a:extLst>
                  <a:ext uri="{FF2B5EF4-FFF2-40B4-BE49-F238E27FC236}">
                    <a16:creationId xmlns:a16="http://schemas.microsoft.com/office/drawing/2014/main" id="{2FD3948F-685A-44DE-8212-6D3984C483D0}"/>
                  </a:ext>
                </a:extLst>
              </p:cNvPr>
              <p:cNvSpPr/>
              <p:nvPr/>
            </p:nvSpPr>
            <p:spPr>
              <a:xfrm>
                <a:off x="3004522" y="3278550"/>
                <a:ext cx="284260" cy="200346"/>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58" name="TextBox 57">
              <a:extLst>
                <a:ext uri="{FF2B5EF4-FFF2-40B4-BE49-F238E27FC236}">
                  <a16:creationId xmlns:a16="http://schemas.microsoft.com/office/drawing/2014/main" id="{9F19F11E-F803-450B-81E3-20480E4DA677}"/>
                </a:ext>
              </a:extLst>
            </p:cNvPr>
            <p:cNvSpPr txBox="1"/>
            <p:nvPr/>
          </p:nvSpPr>
          <p:spPr>
            <a:xfrm>
              <a:off x="1026942" y="2509120"/>
              <a:ext cx="772071" cy="369332"/>
            </a:xfrm>
            <a:prstGeom prst="rect">
              <a:avLst/>
            </a:prstGeom>
            <a:noFill/>
          </p:spPr>
          <p:txBody>
            <a:bodyPr wrap="none" rtlCol="0">
              <a:spAutoFit/>
            </a:bodyPr>
            <a:lstStyle/>
            <a:p>
              <a:r>
                <a:rPr lang="en-US" dirty="0"/>
                <a:t>Step 1</a:t>
              </a:r>
            </a:p>
          </p:txBody>
        </p:sp>
      </p:grpSp>
      <p:grpSp>
        <p:nvGrpSpPr>
          <p:cNvPr id="63" name="Group 62">
            <a:extLst>
              <a:ext uri="{FF2B5EF4-FFF2-40B4-BE49-F238E27FC236}">
                <a16:creationId xmlns:a16="http://schemas.microsoft.com/office/drawing/2014/main" id="{87E4CA80-CC17-4A71-81DF-541155477CA6}"/>
              </a:ext>
            </a:extLst>
          </p:cNvPr>
          <p:cNvGrpSpPr/>
          <p:nvPr/>
        </p:nvGrpSpPr>
        <p:grpSpPr>
          <a:xfrm>
            <a:off x="7191912" y="1371839"/>
            <a:ext cx="3884334" cy="2495740"/>
            <a:chOff x="7191912" y="1371839"/>
            <a:chExt cx="3884334" cy="2495740"/>
          </a:xfrm>
        </p:grpSpPr>
        <p:grpSp>
          <p:nvGrpSpPr>
            <p:cNvPr id="29" name="Group 28">
              <a:extLst>
                <a:ext uri="{FF2B5EF4-FFF2-40B4-BE49-F238E27FC236}">
                  <a16:creationId xmlns:a16="http://schemas.microsoft.com/office/drawing/2014/main" id="{6086C2DD-851E-4C00-9BB0-86DE7DA150BF}"/>
                </a:ext>
              </a:extLst>
            </p:cNvPr>
            <p:cNvGrpSpPr/>
            <p:nvPr/>
          </p:nvGrpSpPr>
          <p:grpSpPr>
            <a:xfrm>
              <a:off x="7191912" y="1371839"/>
              <a:ext cx="3884334" cy="2495740"/>
              <a:chOff x="6487315" y="1392350"/>
              <a:chExt cx="4448718" cy="3581501"/>
            </a:xfrm>
          </p:grpSpPr>
          <p:grpSp>
            <p:nvGrpSpPr>
              <p:cNvPr id="19" name="Group 18">
                <a:extLst>
                  <a:ext uri="{FF2B5EF4-FFF2-40B4-BE49-F238E27FC236}">
                    <a16:creationId xmlns:a16="http://schemas.microsoft.com/office/drawing/2014/main" id="{1F3AEF76-8041-4245-A4AB-4510FD627EB3}"/>
                  </a:ext>
                </a:extLst>
              </p:cNvPr>
              <p:cNvGrpSpPr/>
              <p:nvPr/>
            </p:nvGrpSpPr>
            <p:grpSpPr>
              <a:xfrm>
                <a:off x="6487315" y="2618229"/>
                <a:ext cx="4448718" cy="2355622"/>
                <a:chOff x="3546791" y="5257178"/>
                <a:chExt cx="4448718" cy="2355622"/>
              </a:xfrm>
            </p:grpSpPr>
            <p:grpSp>
              <p:nvGrpSpPr>
                <p:cNvPr id="20" name="Group 19">
                  <a:extLst>
                    <a:ext uri="{FF2B5EF4-FFF2-40B4-BE49-F238E27FC236}">
                      <a16:creationId xmlns:a16="http://schemas.microsoft.com/office/drawing/2014/main" id="{FCBC6211-83D3-46CE-B0C2-4FF6D17AEED9}"/>
                    </a:ext>
                  </a:extLst>
                </p:cNvPr>
                <p:cNvGrpSpPr/>
                <p:nvPr/>
              </p:nvGrpSpPr>
              <p:grpSpPr>
                <a:xfrm>
                  <a:off x="3603066" y="5257178"/>
                  <a:ext cx="4336168" cy="1238075"/>
                  <a:chOff x="3307645" y="5091287"/>
                  <a:chExt cx="4336168" cy="1238075"/>
                </a:xfrm>
              </p:grpSpPr>
              <p:sp>
                <p:nvSpPr>
                  <p:cNvPr id="22" name="Rectangle 21">
                    <a:extLst>
                      <a:ext uri="{FF2B5EF4-FFF2-40B4-BE49-F238E27FC236}">
                        <a16:creationId xmlns:a16="http://schemas.microsoft.com/office/drawing/2014/main" id="{742D3F10-E2F1-4DD3-A745-06D1EFF2CDF0}"/>
                      </a:ext>
                    </a:extLst>
                  </p:cNvPr>
                  <p:cNvSpPr/>
                  <p:nvPr/>
                </p:nvSpPr>
                <p:spPr>
                  <a:xfrm>
                    <a:off x="3307645" y="5091287"/>
                    <a:ext cx="4336168" cy="123807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Oval 22">
                    <a:extLst>
                      <a:ext uri="{FF2B5EF4-FFF2-40B4-BE49-F238E27FC236}">
                        <a16:creationId xmlns:a16="http://schemas.microsoft.com/office/drawing/2014/main" id="{476A0C65-B3DB-4475-8655-BFBBDDACE2A4}"/>
                      </a:ext>
                    </a:extLst>
                  </p:cNvPr>
                  <p:cNvSpPr/>
                  <p:nvPr/>
                </p:nvSpPr>
                <p:spPr>
                  <a:xfrm>
                    <a:off x="4951409" y="5464779"/>
                    <a:ext cx="1000124" cy="681124"/>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1" name="TextBox 20">
                  <a:extLst>
                    <a:ext uri="{FF2B5EF4-FFF2-40B4-BE49-F238E27FC236}">
                      <a16:creationId xmlns:a16="http://schemas.microsoft.com/office/drawing/2014/main" id="{DC83B84B-FDDB-4BE0-BC61-D58D715838D9}"/>
                    </a:ext>
                  </a:extLst>
                </p:cNvPr>
                <p:cNvSpPr txBox="1"/>
                <p:nvPr/>
              </p:nvSpPr>
              <p:spPr>
                <a:xfrm>
                  <a:off x="3546791" y="6685285"/>
                  <a:ext cx="4448718" cy="927515"/>
                </a:xfrm>
                <a:prstGeom prst="rect">
                  <a:avLst/>
                </a:prstGeom>
                <a:noFill/>
              </p:spPr>
              <p:txBody>
                <a:bodyPr wrap="square" rtlCol="0">
                  <a:spAutoFit/>
                </a:bodyPr>
                <a:lstStyle/>
                <a:p>
                  <a:r>
                    <a:rPr lang="en-US" dirty="0"/>
                    <a:t>Organisms are dispersed over entire area in the circle.</a:t>
                  </a:r>
                </a:p>
              </p:txBody>
            </p:sp>
          </p:grpSp>
          <p:pic>
            <p:nvPicPr>
              <p:cNvPr id="24" name="Picture 23" descr="A picture containing text&#10;&#10;Description automatically generated">
                <a:extLst>
                  <a:ext uri="{FF2B5EF4-FFF2-40B4-BE49-F238E27FC236}">
                    <a16:creationId xmlns:a16="http://schemas.microsoft.com/office/drawing/2014/main" id="{99F96BEE-8C31-44FF-AD76-E8DC9361D2C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1714119">
                <a:off x="8984527" y="1392350"/>
                <a:ext cx="175218" cy="1681948"/>
              </a:xfrm>
              <a:prstGeom prst="rect">
                <a:avLst/>
              </a:prstGeom>
            </p:spPr>
          </p:pic>
          <p:sp>
            <p:nvSpPr>
              <p:cNvPr id="27" name="Cloud 26">
                <a:extLst>
                  <a:ext uri="{FF2B5EF4-FFF2-40B4-BE49-F238E27FC236}">
                    <a16:creationId xmlns:a16="http://schemas.microsoft.com/office/drawing/2014/main" id="{D237B11A-CE13-4A32-B48A-7E9B3AFF5FB5}"/>
                  </a:ext>
                </a:extLst>
              </p:cNvPr>
              <p:cNvSpPr/>
              <p:nvPr/>
            </p:nvSpPr>
            <p:spPr>
              <a:xfrm>
                <a:off x="8187354" y="2999876"/>
                <a:ext cx="996854" cy="655573"/>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59" name="TextBox 58">
              <a:extLst>
                <a:ext uri="{FF2B5EF4-FFF2-40B4-BE49-F238E27FC236}">
                  <a16:creationId xmlns:a16="http://schemas.microsoft.com/office/drawing/2014/main" id="{CED05265-CBC4-4DB8-91FB-38DD45064806}"/>
                </a:ext>
              </a:extLst>
            </p:cNvPr>
            <p:cNvSpPr txBox="1"/>
            <p:nvPr/>
          </p:nvSpPr>
          <p:spPr>
            <a:xfrm>
              <a:off x="7412899" y="2472788"/>
              <a:ext cx="772071" cy="369332"/>
            </a:xfrm>
            <a:prstGeom prst="rect">
              <a:avLst/>
            </a:prstGeom>
            <a:noFill/>
          </p:spPr>
          <p:txBody>
            <a:bodyPr wrap="none" rtlCol="0">
              <a:spAutoFit/>
            </a:bodyPr>
            <a:lstStyle/>
            <a:p>
              <a:r>
                <a:rPr lang="en-US" dirty="0"/>
                <a:t>Step 2</a:t>
              </a:r>
            </a:p>
          </p:txBody>
        </p:sp>
      </p:grpSp>
      <p:grpSp>
        <p:nvGrpSpPr>
          <p:cNvPr id="64" name="Group 63">
            <a:extLst>
              <a:ext uri="{FF2B5EF4-FFF2-40B4-BE49-F238E27FC236}">
                <a16:creationId xmlns:a16="http://schemas.microsoft.com/office/drawing/2014/main" id="{F2198D40-0B91-448C-BEAB-70662BEA337E}"/>
              </a:ext>
            </a:extLst>
          </p:cNvPr>
          <p:cNvGrpSpPr/>
          <p:nvPr/>
        </p:nvGrpSpPr>
        <p:grpSpPr>
          <a:xfrm>
            <a:off x="798554" y="4017546"/>
            <a:ext cx="3883124" cy="2229887"/>
            <a:chOff x="798554" y="4017546"/>
            <a:chExt cx="3883124" cy="2229887"/>
          </a:xfrm>
        </p:grpSpPr>
        <p:grpSp>
          <p:nvGrpSpPr>
            <p:cNvPr id="54" name="Group 53">
              <a:extLst>
                <a:ext uri="{FF2B5EF4-FFF2-40B4-BE49-F238E27FC236}">
                  <a16:creationId xmlns:a16="http://schemas.microsoft.com/office/drawing/2014/main" id="{9D7A803D-EA9C-41E7-92AD-4FEE8FE1B355}"/>
                </a:ext>
              </a:extLst>
            </p:cNvPr>
            <p:cNvGrpSpPr/>
            <p:nvPr/>
          </p:nvGrpSpPr>
          <p:grpSpPr>
            <a:xfrm>
              <a:off x="798554" y="4017546"/>
              <a:ext cx="3883124" cy="2229887"/>
              <a:chOff x="783400" y="3903199"/>
              <a:chExt cx="3883124" cy="2229887"/>
            </a:xfrm>
          </p:grpSpPr>
          <p:sp>
            <p:nvSpPr>
              <p:cNvPr id="35" name="Cloud 34">
                <a:extLst>
                  <a:ext uri="{FF2B5EF4-FFF2-40B4-BE49-F238E27FC236}">
                    <a16:creationId xmlns:a16="http://schemas.microsoft.com/office/drawing/2014/main" id="{0F044628-A112-4451-A5FA-5C9783038EA5}"/>
                  </a:ext>
                </a:extLst>
              </p:cNvPr>
              <p:cNvSpPr/>
              <p:nvPr/>
            </p:nvSpPr>
            <p:spPr>
              <a:xfrm>
                <a:off x="2177268" y="4579556"/>
                <a:ext cx="999265" cy="802844"/>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51" name="Group 50">
                <a:extLst>
                  <a:ext uri="{FF2B5EF4-FFF2-40B4-BE49-F238E27FC236}">
                    <a16:creationId xmlns:a16="http://schemas.microsoft.com/office/drawing/2014/main" id="{6C9C0390-0921-40F4-9DA8-E81AEC077483}"/>
                  </a:ext>
                </a:extLst>
              </p:cNvPr>
              <p:cNvGrpSpPr/>
              <p:nvPr/>
            </p:nvGrpSpPr>
            <p:grpSpPr>
              <a:xfrm>
                <a:off x="783400" y="3903199"/>
                <a:ext cx="3883124" cy="2229887"/>
                <a:chOff x="838200" y="4119312"/>
                <a:chExt cx="3883124" cy="2229887"/>
              </a:xfrm>
            </p:grpSpPr>
            <p:cxnSp>
              <p:nvCxnSpPr>
                <p:cNvPr id="37" name="Straight Arrow Connector 36">
                  <a:extLst>
                    <a:ext uri="{FF2B5EF4-FFF2-40B4-BE49-F238E27FC236}">
                      <a16:creationId xmlns:a16="http://schemas.microsoft.com/office/drawing/2014/main" id="{8583DB6A-A912-4C09-9809-FFCDF3477E86}"/>
                    </a:ext>
                  </a:extLst>
                </p:cNvPr>
                <p:cNvCxnSpPr>
                  <a:cxnSpLocks/>
                </p:cNvCxnSpPr>
                <p:nvPr/>
              </p:nvCxnSpPr>
              <p:spPr>
                <a:xfrm flipV="1">
                  <a:off x="2547153" y="4202635"/>
                  <a:ext cx="0" cy="679331"/>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nvGrpSpPr>
                <p:cNvPr id="30" name="Group 29">
                  <a:extLst>
                    <a:ext uri="{FF2B5EF4-FFF2-40B4-BE49-F238E27FC236}">
                      <a16:creationId xmlns:a16="http://schemas.microsoft.com/office/drawing/2014/main" id="{09E70B34-EE2D-4DA1-AB84-15DCA1A98491}"/>
                    </a:ext>
                  </a:extLst>
                </p:cNvPr>
                <p:cNvGrpSpPr/>
                <p:nvPr/>
              </p:nvGrpSpPr>
              <p:grpSpPr>
                <a:xfrm>
                  <a:off x="838200" y="4527839"/>
                  <a:ext cx="3883124" cy="1821360"/>
                  <a:chOff x="3546791" y="5257178"/>
                  <a:chExt cx="4448718" cy="2074439"/>
                </a:xfrm>
              </p:grpSpPr>
              <p:grpSp>
                <p:nvGrpSpPr>
                  <p:cNvPr id="31" name="Group 30">
                    <a:extLst>
                      <a:ext uri="{FF2B5EF4-FFF2-40B4-BE49-F238E27FC236}">
                        <a16:creationId xmlns:a16="http://schemas.microsoft.com/office/drawing/2014/main" id="{978F29E4-7F76-48C9-948F-AB80D9113FA2}"/>
                      </a:ext>
                    </a:extLst>
                  </p:cNvPr>
                  <p:cNvGrpSpPr/>
                  <p:nvPr/>
                </p:nvGrpSpPr>
                <p:grpSpPr>
                  <a:xfrm>
                    <a:off x="3603066" y="5257178"/>
                    <a:ext cx="4336168" cy="1238075"/>
                    <a:chOff x="3307645" y="5091287"/>
                    <a:chExt cx="4336168" cy="1238075"/>
                  </a:xfrm>
                </p:grpSpPr>
                <p:sp>
                  <p:nvSpPr>
                    <p:cNvPr id="33" name="Rectangle 32">
                      <a:extLst>
                        <a:ext uri="{FF2B5EF4-FFF2-40B4-BE49-F238E27FC236}">
                          <a16:creationId xmlns:a16="http://schemas.microsoft.com/office/drawing/2014/main" id="{5740B6DD-B52A-4D85-AA5D-CD1D01F90E30}"/>
                        </a:ext>
                      </a:extLst>
                    </p:cNvPr>
                    <p:cNvSpPr/>
                    <p:nvPr/>
                  </p:nvSpPr>
                  <p:spPr>
                    <a:xfrm>
                      <a:off x="3307645" y="5091287"/>
                      <a:ext cx="4336168" cy="123807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Oval 33">
                      <a:extLst>
                        <a:ext uri="{FF2B5EF4-FFF2-40B4-BE49-F238E27FC236}">
                          <a16:creationId xmlns:a16="http://schemas.microsoft.com/office/drawing/2014/main" id="{667B88A1-4332-4AAA-B19F-D98B966DACDD}"/>
                        </a:ext>
                      </a:extLst>
                    </p:cNvPr>
                    <p:cNvSpPr/>
                    <p:nvPr/>
                  </p:nvSpPr>
                  <p:spPr>
                    <a:xfrm>
                      <a:off x="4951409" y="5464779"/>
                      <a:ext cx="1000124" cy="681124"/>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2" name="TextBox 31">
                    <a:extLst>
                      <a:ext uri="{FF2B5EF4-FFF2-40B4-BE49-F238E27FC236}">
                        <a16:creationId xmlns:a16="http://schemas.microsoft.com/office/drawing/2014/main" id="{BACB79BF-CDA6-436E-9A65-61A2AA487FB2}"/>
                      </a:ext>
                    </a:extLst>
                  </p:cNvPr>
                  <p:cNvSpPr txBox="1"/>
                  <p:nvPr/>
                </p:nvSpPr>
                <p:spPr>
                  <a:xfrm>
                    <a:off x="3546791" y="6685286"/>
                    <a:ext cx="4448718" cy="646331"/>
                  </a:xfrm>
                  <a:prstGeom prst="rect">
                    <a:avLst/>
                  </a:prstGeom>
                  <a:noFill/>
                </p:spPr>
                <p:txBody>
                  <a:bodyPr wrap="square" rtlCol="0">
                    <a:spAutoFit/>
                  </a:bodyPr>
                  <a:lstStyle/>
                  <a:p>
                    <a:r>
                      <a:rPr lang="en-US" dirty="0"/>
                      <a:t>The smear is allowed to air dry at room temperature.</a:t>
                    </a:r>
                  </a:p>
                </p:txBody>
              </p:sp>
            </p:grpSp>
            <p:cxnSp>
              <p:nvCxnSpPr>
                <p:cNvPr id="39" name="Straight Arrow Connector 38">
                  <a:extLst>
                    <a:ext uri="{FF2B5EF4-FFF2-40B4-BE49-F238E27FC236}">
                      <a16:creationId xmlns:a16="http://schemas.microsoft.com/office/drawing/2014/main" id="{0EEAE5A1-B447-46F9-8FDB-07F9E7FF94A8}"/>
                    </a:ext>
                  </a:extLst>
                </p:cNvPr>
                <p:cNvCxnSpPr>
                  <a:cxnSpLocks/>
                </p:cNvCxnSpPr>
                <p:nvPr/>
              </p:nvCxnSpPr>
              <p:spPr>
                <a:xfrm flipV="1">
                  <a:off x="2895363" y="4119312"/>
                  <a:ext cx="0" cy="679331"/>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grpSp>
        <p:sp>
          <p:nvSpPr>
            <p:cNvPr id="60" name="TextBox 59">
              <a:extLst>
                <a:ext uri="{FF2B5EF4-FFF2-40B4-BE49-F238E27FC236}">
                  <a16:creationId xmlns:a16="http://schemas.microsoft.com/office/drawing/2014/main" id="{5C0CEF11-C6BA-45C3-A07C-0B9C4063DAD9}"/>
                </a:ext>
              </a:extLst>
            </p:cNvPr>
            <p:cNvSpPr txBox="1"/>
            <p:nvPr/>
          </p:nvSpPr>
          <p:spPr>
            <a:xfrm>
              <a:off x="843922" y="4699517"/>
              <a:ext cx="772071" cy="369332"/>
            </a:xfrm>
            <a:prstGeom prst="rect">
              <a:avLst/>
            </a:prstGeom>
            <a:noFill/>
          </p:spPr>
          <p:txBody>
            <a:bodyPr wrap="none" rtlCol="0">
              <a:spAutoFit/>
            </a:bodyPr>
            <a:lstStyle/>
            <a:p>
              <a:r>
                <a:rPr lang="en-US" dirty="0"/>
                <a:t>Step 3</a:t>
              </a:r>
            </a:p>
          </p:txBody>
        </p:sp>
      </p:grpSp>
      <p:grpSp>
        <p:nvGrpSpPr>
          <p:cNvPr id="65" name="Group 64">
            <a:extLst>
              <a:ext uri="{FF2B5EF4-FFF2-40B4-BE49-F238E27FC236}">
                <a16:creationId xmlns:a16="http://schemas.microsoft.com/office/drawing/2014/main" id="{ECC75E83-DDB0-4A72-AC4F-BCB8FB805C9E}"/>
              </a:ext>
            </a:extLst>
          </p:cNvPr>
          <p:cNvGrpSpPr/>
          <p:nvPr/>
        </p:nvGrpSpPr>
        <p:grpSpPr>
          <a:xfrm>
            <a:off x="5702923" y="4334542"/>
            <a:ext cx="3983691" cy="1878695"/>
            <a:chOff x="5702923" y="4334542"/>
            <a:chExt cx="3983691" cy="1878695"/>
          </a:xfrm>
        </p:grpSpPr>
        <p:grpSp>
          <p:nvGrpSpPr>
            <p:cNvPr id="55" name="Group 54">
              <a:extLst>
                <a:ext uri="{FF2B5EF4-FFF2-40B4-BE49-F238E27FC236}">
                  <a16:creationId xmlns:a16="http://schemas.microsoft.com/office/drawing/2014/main" id="{7FB96FC6-88FE-458C-BA99-C470B016E8FD}"/>
                </a:ext>
              </a:extLst>
            </p:cNvPr>
            <p:cNvGrpSpPr/>
            <p:nvPr/>
          </p:nvGrpSpPr>
          <p:grpSpPr>
            <a:xfrm>
              <a:off x="5702923" y="4334542"/>
              <a:ext cx="3983691" cy="1878695"/>
              <a:chOff x="7370109" y="4675289"/>
              <a:chExt cx="3983691" cy="1878695"/>
            </a:xfrm>
          </p:grpSpPr>
          <p:grpSp>
            <p:nvGrpSpPr>
              <p:cNvPr id="41" name="Group 40">
                <a:extLst>
                  <a:ext uri="{FF2B5EF4-FFF2-40B4-BE49-F238E27FC236}">
                    <a16:creationId xmlns:a16="http://schemas.microsoft.com/office/drawing/2014/main" id="{ED2E5334-FE3B-43D6-A981-BC0B295EAE7B}"/>
                  </a:ext>
                </a:extLst>
              </p:cNvPr>
              <p:cNvGrpSpPr/>
              <p:nvPr/>
            </p:nvGrpSpPr>
            <p:grpSpPr>
              <a:xfrm>
                <a:off x="7370109" y="4675289"/>
                <a:ext cx="3983691" cy="1878695"/>
                <a:chOff x="3603066" y="5257178"/>
                <a:chExt cx="4502571" cy="2147092"/>
              </a:xfrm>
            </p:grpSpPr>
            <p:grpSp>
              <p:nvGrpSpPr>
                <p:cNvPr id="42" name="Group 41">
                  <a:extLst>
                    <a:ext uri="{FF2B5EF4-FFF2-40B4-BE49-F238E27FC236}">
                      <a16:creationId xmlns:a16="http://schemas.microsoft.com/office/drawing/2014/main" id="{D82A73CB-C833-4BB5-BF7F-FF7316204A37}"/>
                    </a:ext>
                  </a:extLst>
                </p:cNvPr>
                <p:cNvGrpSpPr/>
                <p:nvPr/>
              </p:nvGrpSpPr>
              <p:grpSpPr>
                <a:xfrm>
                  <a:off x="3603066" y="5257178"/>
                  <a:ext cx="4336168" cy="1238075"/>
                  <a:chOff x="3307645" y="5091287"/>
                  <a:chExt cx="4336168" cy="1238075"/>
                </a:xfrm>
              </p:grpSpPr>
              <p:sp>
                <p:nvSpPr>
                  <p:cNvPr id="44" name="Rectangle 43">
                    <a:extLst>
                      <a:ext uri="{FF2B5EF4-FFF2-40B4-BE49-F238E27FC236}">
                        <a16:creationId xmlns:a16="http://schemas.microsoft.com/office/drawing/2014/main" id="{D7AB32C9-B67C-42F0-8A6A-59E36FDDBACC}"/>
                      </a:ext>
                    </a:extLst>
                  </p:cNvPr>
                  <p:cNvSpPr/>
                  <p:nvPr/>
                </p:nvSpPr>
                <p:spPr>
                  <a:xfrm>
                    <a:off x="3307645" y="5091287"/>
                    <a:ext cx="4336168" cy="123807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5" name="Oval 44">
                    <a:extLst>
                      <a:ext uri="{FF2B5EF4-FFF2-40B4-BE49-F238E27FC236}">
                        <a16:creationId xmlns:a16="http://schemas.microsoft.com/office/drawing/2014/main" id="{F1047966-E304-4B15-AFCA-13AA7A4B4C4B}"/>
                      </a:ext>
                    </a:extLst>
                  </p:cNvPr>
                  <p:cNvSpPr/>
                  <p:nvPr/>
                </p:nvSpPr>
                <p:spPr>
                  <a:xfrm>
                    <a:off x="4951409" y="5464779"/>
                    <a:ext cx="1000124" cy="681124"/>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3" name="TextBox 42">
                  <a:extLst>
                    <a:ext uri="{FF2B5EF4-FFF2-40B4-BE49-F238E27FC236}">
                      <a16:creationId xmlns:a16="http://schemas.microsoft.com/office/drawing/2014/main" id="{12A3A2CE-8EE1-41DC-97E9-8D07F72627C2}"/>
                    </a:ext>
                  </a:extLst>
                </p:cNvPr>
                <p:cNvSpPr txBox="1"/>
                <p:nvPr/>
              </p:nvSpPr>
              <p:spPr>
                <a:xfrm>
                  <a:off x="3656919" y="6665602"/>
                  <a:ext cx="4448718" cy="738668"/>
                </a:xfrm>
                <a:prstGeom prst="rect">
                  <a:avLst/>
                </a:prstGeom>
                <a:noFill/>
              </p:spPr>
              <p:txBody>
                <a:bodyPr wrap="square" rtlCol="0">
                  <a:spAutoFit/>
                </a:bodyPr>
                <a:lstStyle/>
                <a:p>
                  <a:r>
                    <a:rPr lang="en-US" dirty="0"/>
                    <a:t>The slide is passed through the bacti-Cinarator 2-3 times to heat-fix.</a:t>
                  </a:r>
                </a:p>
              </p:txBody>
            </p:sp>
          </p:grpSp>
          <p:sp>
            <p:nvSpPr>
              <p:cNvPr id="48" name="Cloud 47">
                <a:extLst>
                  <a:ext uri="{FF2B5EF4-FFF2-40B4-BE49-F238E27FC236}">
                    <a16:creationId xmlns:a16="http://schemas.microsoft.com/office/drawing/2014/main" id="{CD244D72-C86E-4035-ABB5-6522B6A3A42B}"/>
                  </a:ext>
                </a:extLst>
              </p:cNvPr>
              <p:cNvSpPr/>
              <p:nvPr/>
            </p:nvSpPr>
            <p:spPr>
              <a:xfrm>
                <a:off x="8758019" y="4795992"/>
                <a:ext cx="1017718" cy="914400"/>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61" name="TextBox 60">
              <a:extLst>
                <a:ext uri="{FF2B5EF4-FFF2-40B4-BE49-F238E27FC236}">
                  <a16:creationId xmlns:a16="http://schemas.microsoft.com/office/drawing/2014/main" id="{831BE1F8-44C1-40A7-BCB0-4DAC154AC8B7}"/>
                </a:ext>
              </a:extLst>
            </p:cNvPr>
            <p:cNvSpPr txBox="1"/>
            <p:nvPr/>
          </p:nvSpPr>
          <p:spPr>
            <a:xfrm>
              <a:off x="5746083" y="4543113"/>
              <a:ext cx="772071" cy="369332"/>
            </a:xfrm>
            <a:prstGeom prst="rect">
              <a:avLst/>
            </a:prstGeom>
            <a:noFill/>
          </p:spPr>
          <p:txBody>
            <a:bodyPr wrap="none" rtlCol="0">
              <a:spAutoFit/>
            </a:bodyPr>
            <a:lstStyle/>
            <a:p>
              <a:r>
                <a:rPr lang="en-US" dirty="0"/>
                <a:t>Step 4</a:t>
              </a:r>
            </a:p>
          </p:txBody>
        </p:sp>
      </p:grpSp>
    </p:spTree>
    <p:extLst>
      <p:ext uri="{BB962C8B-B14F-4D97-AF65-F5344CB8AC3E}">
        <p14:creationId xmlns:p14="http://schemas.microsoft.com/office/powerpoint/2010/main" val="35755765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Title 52">
            <a:extLst>
              <a:ext uri="{FF2B5EF4-FFF2-40B4-BE49-F238E27FC236}">
                <a16:creationId xmlns:a16="http://schemas.microsoft.com/office/drawing/2014/main" id="{3F3F5B30-6543-4C13-92AF-5BC61A37CCBB}"/>
              </a:ext>
            </a:extLst>
          </p:cNvPr>
          <p:cNvSpPr>
            <a:spLocks noGrp="1"/>
          </p:cNvSpPr>
          <p:nvPr>
            <p:ph type="title"/>
          </p:nvPr>
        </p:nvSpPr>
        <p:spPr>
          <a:xfrm>
            <a:off x="856074" y="548686"/>
            <a:ext cx="10515600" cy="836364"/>
          </a:xfrm>
        </p:spPr>
        <p:txBody>
          <a:bodyPr/>
          <a:lstStyle/>
          <a:p>
            <a:r>
              <a:rPr lang="en-US" altLang="en-US" b="1" dirty="0"/>
              <a:t>Procedure: Making a Smear from Solid Media</a:t>
            </a:r>
            <a:endParaRPr lang="en-US" dirty="0"/>
          </a:p>
        </p:txBody>
      </p:sp>
      <p:grpSp>
        <p:nvGrpSpPr>
          <p:cNvPr id="3" name="Group 2">
            <a:extLst>
              <a:ext uri="{FF2B5EF4-FFF2-40B4-BE49-F238E27FC236}">
                <a16:creationId xmlns:a16="http://schemas.microsoft.com/office/drawing/2014/main" id="{6578564D-8212-4039-88A4-4F1F6F3918B0}"/>
              </a:ext>
            </a:extLst>
          </p:cNvPr>
          <p:cNvGrpSpPr/>
          <p:nvPr/>
        </p:nvGrpSpPr>
        <p:grpSpPr>
          <a:xfrm>
            <a:off x="774602" y="1351908"/>
            <a:ext cx="2872947" cy="2528245"/>
            <a:chOff x="795736" y="1395365"/>
            <a:chExt cx="2872947" cy="2528245"/>
          </a:xfrm>
        </p:grpSpPr>
        <p:sp>
          <p:nvSpPr>
            <p:cNvPr id="58" name="TextBox 57">
              <a:extLst>
                <a:ext uri="{FF2B5EF4-FFF2-40B4-BE49-F238E27FC236}">
                  <a16:creationId xmlns:a16="http://schemas.microsoft.com/office/drawing/2014/main" id="{9F19F11E-F803-450B-81E3-20480E4DA677}"/>
                </a:ext>
              </a:extLst>
            </p:cNvPr>
            <p:cNvSpPr txBox="1"/>
            <p:nvPr/>
          </p:nvSpPr>
          <p:spPr>
            <a:xfrm>
              <a:off x="949794" y="2305798"/>
              <a:ext cx="772071" cy="369332"/>
            </a:xfrm>
            <a:prstGeom prst="rect">
              <a:avLst/>
            </a:prstGeom>
            <a:noFill/>
          </p:spPr>
          <p:txBody>
            <a:bodyPr wrap="none" rtlCol="0">
              <a:spAutoFit/>
            </a:bodyPr>
            <a:lstStyle/>
            <a:p>
              <a:r>
                <a:rPr lang="en-US" dirty="0"/>
                <a:t>Step 1</a:t>
              </a:r>
            </a:p>
          </p:txBody>
        </p:sp>
        <p:grpSp>
          <p:nvGrpSpPr>
            <p:cNvPr id="46" name="Group 45">
              <a:extLst>
                <a:ext uri="{FF2B5EF4-FFF2-40B4-BE49-F238E27FC236}">
                  <a16:creationId xmlns:a16="http://schemas.microsoft.com/office/drawing/2014/main" id="{EB53C742-9959-46DD-BACF-CCDCA68D1D70}"/>
                </a:ext>
              </a:extLst>
            </p:cNvPr>
            <p:cNvGrpSpPr/>
            <p:nvPr/>
          </p:nvGrpSpPr>
          <p:grpSpPr>
            <a:xfrm>
              <a:off x="795736" y="2071212"/>
              <a:ext cx="2872947" cy="1852398"/>
              <a:chOff x="3546791" y="5257178"/>
              <a:chExt cx="4448718" cy="2847394"/>
            </a:xfrm>
          </p:grpSpPr>
          <p:grpSp>
            <p:nvGrpSpPr>
              <p:cNvPr id="49" name="Group 48">
                <a:extLst>
                  <a:ext uri="{FF2B5EF4-FFF2-40B4-BE49-F238E27FC236}">
                    <a16:creationId xmlns:a16="http://schemas.microsoft.com/office/drawing/2014/main" id="{3F2A8613-BD01-4FD6-8376-25FA7978D046}"/>
                  </a:ext>
                </a:extLst>
              </p:cNvPr>
              <p:cNvGrpSpPr/>
              <p:nvPr/>
            </p:nvGrpSpPr>
            <p:grpSpPr>
              <a:xfrm>
                <a:off x="3603066" y="5257178"/>
                <a:ext cx="4336168" cy="1238075"/>
                <a:chOff x="3307645" y="5091287"/>
                <a:chExt cx="4336168" cy="1238075"/>
              </a:xfrm>
            </p:grpSpPr>
            <p:sp>
              <p:nvSpPr>
                <p:cNvPr id="52" name="Rectangle 51">
                  <a:extLst>
                    <a:ext uri="{FF2B5EF4-FFF2-40B4-BE49-F238E27FC236}">
                      <a16:creationId xmlns:a16="http://schemas.microsoft.com/office/drawing/2014/main" id="{0886E8C7-5097-4DCB-BA3D-A4A529C2044C}"/>
                    </a:ext>
                  </a:extLst>
                </p:cNvPr>
                <p:cNvSpPr/>
                <p:nvPr/>
              </p:nvSpPr>
              <p:spPr>
                <a:xfrm>
                  <a:off x="3307645" y="5091287"/>
                  <a:ext cx="4336168" cy="123807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6" name="Oval 55">
                  <a:extLst>
                    <a:ext uri="{FF2B5EF4-FFF2-40B4-BE49-F238E27FC236}">
                      <a16:creationId xmlns:a16="http://schemas.microsoft.com/office/drawing/2014/main" id="{32983938-2A31-4C6C-A87A-F6B46EF0E6DE}"/>
                    </a:ext>
                  </a:extLst>
                </p:cNvPr>
                <p:cNvSpPr/>
                <p:nvPr/>
              </p:nvSpPr>
              <p:spPr>
                <a:xfrm>
                  <a:off x="4951409" y="5464779"/>
                  <a:ext cx="1000124" cy="681124"/>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0" name="TextBox 49">
                <a:extLst>
                  <a:ext uri="{FF2B5EF4-FFF2-40B4-BE49-F238E27FC236}">
                    <a16:creationId xmlns:a16="http://schemas.microsoft.com/office/drawing/2014/main" id="{9EF2901C-3756-4FAF-B827-5319AD9D2295}"/>
                  </a:ext>
                </a:extLst>
              </p:cNvPr>
              <p:cNvSpPr txBox="1"/>
              <p:nvPr/>
            </p:nvSpPr>
            <p:spPr>
              <a:xfrm>
                <a:off x="3546791" y="6685285"/>
                <a:ext cx="4448718" cy="1419287"/>
              </a:xfrm>
              <a:prstGeom prst="rect">
                <a:avLst/>
              </a:prstGeom>
              <a:noFill/>
            </p:spPr>
            <p:txBody>
              <a:bodyPr wrap="square" rtlCol="0">
                <a:spAutoFit/>
              </a:bodyPr>
              <a:lstStyle/>
              <a:p>
                <a:r>
                  <a:rPr lang="en-US" dirty="0"/>
                  <a:t>One loopful of sterile water is placed on the center of the slide.</a:t>
                </a:r>
              </a:p>
            </p:txBody>
          </p:sp>
        </p:grpSp>
        <p:pic>
          <p:nvPicPr>
            <p:cNvPr id="62" name="Picture 61" descr="A picture containing text&#10;&#10;Description automatically generated">
              <a:extLst>
                <a:ext uri="{FF2B5EF4-FFF2-40B4-BE49-F238E27FC236}">
                  <a16:creationId xmlns:a16="http://schemas.microsoft.com/office/drawing/2014/main" id="{7CD3B017-AD99-49EE-8228-31FC648E3CDF}"/>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1714119">
              <a:off x="2472703" y="1395365"/>
              <a:ext cx="150942" cy="1175872"/>
            </a:xfrm>
            <a:prstGeom prst="rect">
              <a:avLst/>
            </a:prstGeom>
          </p:spPr>
        </p:pic>
        <p:sp>
          <p:nvSpPr>
            <p:cNvPr id="2" name="Oval 1">
              <a:extLst>
                <a:ext uri="{FF2B5EF4-FFF2-40B4-BE49-F238E27FC236}">
                  <a16:creationId xmlns:a16="http://schemas.microsoft.com/office/drawing/2014/main" id="{AAFAF36A-D424-480A-8EDB-ECC7062E176B}"/>
                </a:ext>
              </a:extLst>
            </p:cNvPr>
            <p:cNvSpPr/>
            <p:nvPr/>
          </p:nvSpPr>
          <p:spPr>
            <a:xfrm>
              <a:off x="2063162" y="2439899"/>
              <a:ext cx="306764" cy="202503"/>
            </a:xfrm>
            <a:prstGeom prst="ellipse">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grpSp>
      <p:grpSp>
        <p:nvGrpSpPr>
          <p:cNvPr id="4" name="Group 3">
            <a:extLst>
              <a:ext uri="{FF2B5EF4-FFF2-40B4-BE49-F238E27FC236}">
                <a16:creationId xmlns:a16="http://schemas.microsoft.com/office/drawing/2014/main" id="{8E9A3089-7EEE-41B7-8456-84D03F33C8ED}"/>
              </a:ext>
            </a:extLst>
          </p:cNvPr>
          <p:cNvGrpSpPr/>
          <p:nvPr/>
        </p:nvGrpSpPr>
        <p:grpSpPr>
          <a:xfrm>
            <a:off x="4386256" y="1256623"/>
            <a:ext cx="3317653" cy="2581112"/>
            <a:chOff x="4386256" y="1256623"/>
            <a:chExt cx="3317653" cy="2581112"/>
          </a:xfrm>
        </p:grpSpPr>
        <p:grpSp>
          <p:nvGrpSpPr>
            <p:cNvPr id="6" name="Group 5">
              <a:extLst>
                <a:ext uri="{FF2B5EF4-FFF2-40B4-BE49-F238E27FC236}">
                  <a16:creationId xmlns:a16="http://schemas.microsoft.com/office/drawing/2014/main" id="{010AF75F-B889-4318-BF55-630E059413D0}"/>
                </a:ext>
              </a:extLst>
            </p:cNvPr>
            <p:cNvGrpSpPr/>
            <p:nvPr/>
          </p:nvGrpSpPr>
          <p:grpSpPr>
            <a:xfrm>
              <a:off x="4386256" y="2010231"/>
              <a:ext cx="3317653" cy="1827504"/>
              <a:chOff x="3546791" y="5257178"/>
              <a:chExt cx="4448718" cy="2886471"/>
            </a:xfrm>
          </p:grpSpPr>
          <p:grpSp>
            <p:nvGrpSpPr>
              <p:cNvPr id="7" name="Group 6">
                <a:extLst>
                  <a:ext uri="{FF2B5EF4-FFF2-40B4-BE49-F238E27FC236}">
                    <a16:creationId xmlns:a16="http://schemas.microsoft.com/office/drawing/2014/main" id="{E274A3A2-092F-4574-BDE1-23FAB9905BE3}"/>
                  </a:ext>
                </a:extLst>
              </p:cNvPr>
              <p:cNvGrpSpPr/>
              <p:nvPr/>
            </p:nvGrpSpPr>
            <p:grpSpPr>
              <a:xfrm>
                <a:off x="3603066" y="5257178"/>
                <a:ext cx="4336168" cy="1238075"/>
                <a:chOff x="3307645" y="5091287"/>
                <a:chExt cx="4336168" cy="1238075"/>
              </a:xfrm>
            </p:grpSpPr>
            <p:sp>
              <p:nvSpPr>
                <p:cNvPr id="13" name="Rectangle 12">
                  <a:extLst>
                    <a:ext uri="{FF2B5EF4-FFF2-40B4-BE49-F238E27FC236}">
                      <a16:creationId xmlns:a16="http://schemas.microsoft.com/office/drawing/2014/main" id="{1F3CFAF5-8CD4-4E80-A27C-6C81341A2029}"/>
                    </a:ext>
                  </a:extLst>
                </p:cNvPr>
                <p:cNvSpPr/>
                <p:nvPr/>
              </p:nvSpPr>
              <p:spPr>
                <a:xfrm>
                  <a:off x="3307645" y="5091287"/>
                  <a:ext cx="4336168" cy="123807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val 13">
                  <a:extLst>
                    <a:ext uri="{FF2B5EF4-FFF2-40B4-BE49-F238E27FC236}">
                      <a16:creationId xmlns:a16="http://schemas.microsoft.com/office/drawing/2014/main" id="{6C2149F1-8A81-43DF-A650-E92E706ADBFE}"/>
                    </a:ext>
                  </a:extLst>
                </p:cNvPr>
                <p:cNvSpPr/>
                <p:nvPr/>
              </p:nvSpPr>
              <p:spPr>
                <a:xfrm>
                  <a:off x="4951409" y="5464779"/>
                  <a:ext cx="1000124" cy="681124"/>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 name="TextBox 7">
                <a:extLst>
                  <a:ext uri="{FF2B5EF4-FFF2-40B4-BE49-F238E27FC236}">
                    <a16:creationId xmlns:a16="http://schemas.microsoft.com/office/drawing/2014/main" id="{019007B8-CA59-4038-B34E-B24742B0246C}"/>
                  </a:ext>
                </a:extLst>
              </p:cNvPr>
              <p:cNvSpPr txBox="1"/>
              <p:nvPr/>
            </p:nvSpPr>
            <p:spPr>
              <a:xfrm>
                <a:off x="3546791" y="6685285"/>
                <a:ext cx="4448718" cy="1458364"/>
              </a:xfrm>
              <a:prstGeom prst="rect">
                <a:avLst/>
              </a:prstGeom>
              <a:noFill/>
            </p:spPr>
            <p:txBody>
              <a:bodyPr wrap="square" rtlCol="0">
                <a:spAutoFit/>
              </a:bodyPr>
              <a:lstStyle/>
              <a:p>
                <a:r>
                  <a:rPr lang="en-US" dirty="0"/>
                  <a:t>Small amount of solid stock culture is placed on the center of the slide.</a:t>
                </a:r>
              </a:p>
            </p:txBody>
          </p:sp>
        </p:grpSp>
        <p:pic>
          <p:nvPicPr>
            <p:cNvPr id="18" name="Picture 17" descr="A picture containing text&#10;&#10;Description automatically generated">
              <a:extLst>
                <a:ext uri="{FF2B5EF4-FFF2-40B4-BE49-F238E27FC236}">
                  <a16:creationId xmlns:a16="http://schemas.microsoft.com/office/drawing/2014/main" id="{CB435A91-972C-4D5D-AB3A-1EFF7EDFA6E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1714119">
              <a:off x="6385844" y="1256623"/>
              <a:ext cx="150942" cy="1175872"/>
            </a:xfrm>
            <a:prstGeom prst="rect">
              <a:avLst/>
            </a:prstGeom>
          </p:spPr>
        </p:pic>
        <p:sp>
          <p:nvSpPr>
            <p:cNvPr id="25" name="Cloud 24">
              <a:extLst>
                <a:ext uri="{FF2B5EF4-FFF2-40B4-BE49-F238E27FC236}">
                  <a16:creationId xmlns:a16="http://schemas.microsoft.com/office/drawing/2014/main" id="{2FD3948F-685A-44DE-8212-6D3984C483D0}"/>
                </a:ext>
              </a:extLst>
            </p:cNvPr>
            <p:cNvSpPr/>
            <p:nvPr/>
          </p:nvSpPr>
          <p:spPr>
            <a:xfrm>
              <a:off x="5921179" y="2394373"/>
              <a:ext cx="247805" cy="141740"/>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9" name="TextBox 58">
              <a:extLst>
                <a:ext uri="{FF2B5EF4-FFF2-40B4-BE49-F238E27FC236}">
                  <a16:creationId xmlns:a16="http://schemas.microsoft.com/office/drawing/2014/main" id="{CED05265-CBC4-4DB8-91FB-38DD45064806}"/>
                </a:ext>
              </a:extLst>
            </p:cNvPr>
            <p:cNvSpPr txBox="1"/>
            <p:nvPr/>
          </p:nvSpPr>
          <p:spPr>
            <a:xfrm>
              <a:off x="4627438" y="2246699"/>
              <a:ext cx="772071" cy="369332"/>
            </a:xfrm>
            <a:prstGeom prst="rect">
              <a:avLst/>
            </a:prstGeom>
            <a:noFill/>
          </p:spPr>
          <p:txBody>
            <a:bodyPr wrap="none" rtlCol="0">
              <a:spAutoFit/>
            </a:bodyPr>
            <a:lstStyle/>
            <a:p>
              <a:r>
                <a:rPr lang="en-US" dirty="0"/>
                <a:t>Step 2</a:t>
              </a:r>
            </a:p>
          </p:txBody>
        </p:sp>
      </p:grpSp>
      <p:grpSp>
        <p:nvGrpSpPr>
          <p:cNvPr id="5" name="Group 4">
            <a:extLst>
              <a:ext uri="{FF2B5EF4-FFF2-40B4-BE49-F238E27FC236}">
                <a16:creationId xmlns:a16="http://schemas.microsoft.com/office/drawing/2014/main" id="{929EBB59-3907-4BDD-88FA-EED7FD286CAF}"/>
              </a:ext>
            </a:extLst>
          </p:cNvPr>
          <p:cNvGrpSpPr/>
          <p:nvPr/>
        </p:nvGrpSpPr>
        <p:grpSpPr>
          <a:xfrm>
            <a:off x="8032320" y="1185919"/>
            <a:ext cx="3780070" cy="2440809"/>
            <a:chOff x="8032320" y="1185919"/>
            <a:chExt cx="3780070" cy="2440809"/>
          </a:xfrm>
        </p:grpSpPr>
        <p:grpSp>
          <p:nvGrpSpPr>
            <p:cNvPr id="29" name="Group 28">
              <a:extLst>
                <a:ext uri="{FF2B5EF4-FFF2-40B4-BE49-F238E27FC236}">
                  <a16:creationId xmlns:a16="http://schemas.microsoft.com/office/drawing/2014/main" id="{6086C2DD-851E-4C00-9BB0-86DE7DA150BF}"/>
                </a:ext>
              </a:extLst>
            </p:cNvPr>
            <p:cNvGrpSpPr/>
            <p:nvPr/>
          </p:nvGrpSpPr>
          <p:grpSpPr>
            <a:xfrm>
              <a:off x="8032320" y="1185919"/>
              <a:ext cx="3780070" cy="2440809"/>
              <a:chOff x="6487315" y="1392350"/>
              <a:chExt cx="4448718" cy="3609893"/>
            </a:xfrm>
          </p:grpSpPr>
          <p:grpSp>
            <p:nvGrpSpPr>
              <p:cNvPr id="19" name="Group 18">
                <a:extLst>
                  <a:ext uri="{FF2B5EF4-FFF2-40B4-BE49-F238E27FC236}">
                    <a16:creationId xmlns:a16="http://schemas.microsoft.com/office/drawing/2014/main" id="{1F3AEF76-8041-4245-A4AB-4510FD627EB3}"/>
                  </a:ext>
                </a:extLst>
              </p:cNvPr>
              <p:cNvGrpSpPr/>
              <p:nvPr/>
            </p:nvGrpSpPr>
            <p:grpSpPr>
              <a:xfrm>
                <a:off x="6487315" y="2618229"/>
                <a:ext cx="4448718" cy="2384014"/>
                <a:chOff x="3546791" y="5257178"/>
                <a:chExt cx="4448718" cy="2384014"/>
              </a:xfrm>
            </p:grpSpPr>
            <p:grpSp>
              <p:nvGrpSpPr>
                <p:cNvPr id="20" name="Group 19">
                  <a:extLst>
                    <a:ext uri="{FF2B5EF4-FFF2-40B4-BE49-F238E27FC236}">
                      <a16:creationId xmlns:a16="http://schemas.microsoft.com/office/drawing/2014/main" id="{FCBC6211-83D3-46CE-B0C2-4FF6D17AEED9}"/>
                    </a:ext>
                  </a:extLst>
                </p:cNvPr>
                <p:cNvGrpSpPr/>
                <p:nvPr/>
              </p:nvGrpSpPr>
              <p:grpSpPr>
                <a:xfrm>
                  <a:off x="3603066" y="5257178"/>
                  <a:ext cx="4336168" cy="1238075"/>
                  <a:chOff x="3307645" y="5091287"/>
                  <a:chExt cx="4336168" cy="1238075"/>
                </a:xfrm>
              </p:grpSpPr>
              <p:sp>
                <p:nvSpPr>
                  <p:cNvPr id="22" name="Rectangle 21">
                    <a:extLst>
                      <a:ext uri="{FF2B5EF4-FFF2-40B4-BE49-F238E27FC236}">
                        <a16:creationId xmlns:a16="http://schemas.microsoft.com/office/drawing/2014/main" id="{742D3F10-E2F1-4DD3-A745-06D1EFF2CDF0}"/>
                      </a:ext>
                    </a:extLst>
                  </p:cNvPr>
                  <p:cNvSpPr/>
                  <p:nvPr/>
                </p:nvSpPr>
                <p:spPr>
                  <a:xfrm>
                    <a:off x="3307645" y="5091287"/>
                    <a:ext cx="4336168" cy="123807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Oval 22">
                    <a:extLst>
                      <a:ext uri="{FF2B5EF4-FFF2-40B4-BE49-F238E27FC236}">
                        <a16:creationId xmlns:a16="http://schemas.microsoft.com/office/drawing/2014/main" id="{476A0C65-B3DB-4475-8655-BFBBDDACE2A4}"/>
                      </a:ext>
                    </a:extLst>
                  </p:cNvPr>
                  <p:cNvSpPr/>
                  <p:nvPr/>
                </p:nvSpPr>
                <p:spPr>
                  <a:xfrm>
                    <a:off x="4951409" y="5464779"/>
                    <a:ext cx="1000124" cy="681124"/>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1" name="TextBox 20">
                  <a:extLst>
                    <a:ext uri="{FF2B5EF4-FFF2-40B4-BE49-F238E27FC236}">
                      <a16:creationId xmlns:a16="http://schemas.microsoft.com/office/drawing/2014/main" id="{DC83B84B-FDDB-4BE0-BC61-D58D715838D9}"/>
                    </a:ext>
                  </a:extLst>
                </p:cNvPr>
                <p:cNvSpPr txBox="1"/>
                <p:nvPr/>
              </p:nvSpPr>
              <p:spPr>
                <a:xfrm>
                  <a:off x="3546791" y="6685286"/>
                  <a:ext cx="4448718" cy="955906"/>
                </a:xfrm>
                <a:prstGeom prst="rect">
                  <a:avLst/>
                </a:prstGeom>
                <a:noFill/>
              </p:spPr>
              <p:txBody>
                <a:bodyPr wrap="square" rtlCol="0">
                  <a:spAutoFit/>
                </a:bodyPr>
                <a:lstStyle/>
                <a:p>
                  <a:r>
                    <a:rPr lang="en-US" dirty="0"/>
                    <a:t>Organisms are dispersed over entire area in the circle.</a:t>
                  </a:r>
                </a:p>
              </p:txBody>
            </p:sp>
          </p:grpSp>
          <p:pic>
            <p:nvPicPr>
              <p:cNvPr id="24" name="Picture 23" descr="A picture containing text&#10;&#10;Description automatically generated">
                <a:extLst>
                  <a:ext uri="{FF2B5EF4-FFF2-40B4-BE49-F238E27FC236}">
                    <a16:creationId xmlns:a16="http://schemas.microsoft.com/office/drawing/2014/main" id="{99F96BEE-8C31-44FF-AD76-E8DC9361D2C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714119">
                <a:off x="8984527" y="1392350"/>
                <a:ext cx="175218" cy="1681948"/>
              </a:xfrm>
              <a:prstGeom prst="rect">
                <a:avLst/>
              </a:prstGeom>
            </p:spPr>
          </p:pic>
          <p:sp>
            <p:nvSpPr>
              <p:cNvPr id="27" name="Cloud 26">
                <a:extLst>
                  <a:ext uri="{FF2B5EF4-FFF2-40B4-BE49-F238E27FC236}">
                    <a16:creationId xmlns:a16="http://schemas.microsoft.com/office/drawing/2014/main" id="{D237B11A-CE13-4A32-B48A-7E9B3AFF5FB5}"/>
                  </a:ext>
                </a:extLst>
              </p:cNvPr>
              <p:cNvSpPr/>
              <p:nvPr/>
            </p:nvSpPr>
            <p:spPr>
              <a:xfrm>
                <a:off x="8187354" y="2999876"/>
                <a:ext cx="996854" cy="655573"/>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3" name="TextBox 62">
              <a:extLst>
                <a:ext uri="{FF2B5EF4-FFF2-40B4-BE49-F238E27FC236}">
                  <a16:creationId xmlns:a16="http://schemas.microsoft.com/office/drawing/2014/main" id="{CECED37A-B705-4E4A-A600-389E2AAE5FE0}"/>
                </a:ext>
              </a:extLst>
            </p:cNvPr>
            <p:cNvSpPr txBox="1"/>
            <p:nvPr/>
          </p:nvSpPr>
          <p:spPr>
            <a:xfrm>
              <a:off x="8202688" y="2209707"/>
              <a:ext cx="772071" cy="369332"/>
            </a:xfrm>
            <a:prstGeom prst="rect">
              <a:avLst/>
            </a:prstGeom>
            <a:noFill/>
          </p:spPr>
          <p:txBody>
            <a:bodyPr wrap="none" rtlCol="0">
              <a:spAutoFit/>
            </a:bodyPr>
            <a:lstStyle/>
            <a:p>
              <a:r>
                <a:rPr lang="en-US" dirty="0"/>
                <a:t>Step 3</a:t>
              </a:r>
            </a:p>
          </p:txBody>
        </p:sp>
      </p:grpSp>
      <p:grpSp>
        <p:nvGrpSpPr>
          <p:cNvPr id="9" name="Group 8">
            <a:extLst>
              <a:ext uri="{FF2B5EF4-FFF2-40B4-BE49-F238E27FC236}">
                <a16:creationId xmlns:a16="http://schemas.microsoft.com/office/drawing/2014/main" id="{CE9112E9-906E-40BC-A89E-BA9A666F9C53}"/>
              </a:ext>
            </a:extLst>
          </p:cNvPr>
          <p:cNvGrpSpPr/>
          <p:nvPr/>
        </p:nvGrpSpPr>
        <p:grpSpPr>
          <a:xfrm>
            <a:off x="796332" y="4317210"/>
            <a:ext cx="3399437" cy="1874901"/>
            <a:chOff x="796332" y="4317210"/>
            <a:chExt cx="3399437" cy="1874901"/>
          </a:xfrm>
        </p:grpSpPr>
        <p:grpSp>
          <p:nvGrpSpPr>
            <p:cNvPr id="54" name="Group 53">
              <a:extLst>
                <a:ext uri="{FF2B5EF4-FFF2-40B4-BE49-F238E27FC236}">
                  <a16:creationId xmlns:a16="http://schemas.microsoft.com/office/drawing/2014/main" id="{9D7A803D-EA9C-41E7-92AD-4FEE8FE1B355}"/>
                </a:ext>
              </a:extLst>
            </p:cNvPr>
            <p:cNvGrpSpPr/>
            <p:nvPr/>
          </p:nvGrpSpPr>
          <p:grpSpPr>
            <a:xfrm>
              <a:off x="796332" y="4317210"/>
              <a:ext cx="3399437" cy="1874901"/>
              <a:chOff x="783400" y="3903199"/>
              <a:chExt cx="3883124" cy="2229887"/>
            </a:xfrm>
          </p:grpSpPr>
          <p:sp>
            <p:nvSpPr>
              <p:cNvPr id="35" name="Cloud 34">
                <a:extLst>
                  <a:ext uri="{FF2B5EF4-FFF2-40B4-BE49-F238E27FC236}">
                    <a16:creationId xmlns:a16="http://schemas.microsoft.com/office/drawing/2014/main" id="{0F044628-A112-4451-A5FA-5C9783038EA5}"/>
                  </a:ext>
                </a:extLst>
              </p:cNvPr>
              <p:cNvSpPr/>
              <p:nvPr/>
            </p:nvSpPr>
            <p:spPr>
              <a:xfrm>
                <a:off x="2177268" y="4579556"/>
                <a:ext cx="999265" cy="802844"/>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51" name="Group 50">
                <a:extLst>
                  <a:ext uri="{FF2B5EF4-FFF2-40B4-BE49-F238E27FC236}">
                    <a16:creationId xmlns:a16="http://schemas.microsoft.com/office/drawing/2014/main" id="{6C9C0390-0921-40F4-9DA8-E81AEC077483}"/>
                  </a:ext>
                </a:extLst>
              </p:cNvPr>
              <p:cNvGrpSpPr/>
              <p:nvPr/>
            </p:nvGrpSpPr>
            <p:grpSpPr>
              <a:xfrm>
                <a:off x="783400" y="3903199"/>
                <a:ext cx="3883124" cy="2229887"/>
                <a:chOff x="838200" y="4119312"/>
                <a:chExt cx="3883124" cy="2229887"/>
              </a:xfrm>
            </p:grpSpPr>
            <p:cxnSp>
              <p:nvCxnSpPr>
                <p:cNvPr id="37" name="Straight Arrow Connector 36">
                  <a:extLst>
                    <a:ext uri="{FF2B5EF4-FFF2-40B4-BE49-F238E27FC236}">
                      <a16:creationId xmlns:a16="http://schemas.microsoft.com/office/drawing/2014/main" id="{8583DB6A-A912-4C09-9809-FFCDF3477E86}"/>
                    </a:ext>
                  </a:extLst>
                </p:cNvPr>
                <p:cNvCxnSpPr>
                  <a:cxnSpLocks/>
                </p:cNvCxnSpPr>
                <p:nvPr/>
              </p:nvCxnSpPr>
              <p:spPr>
                <a:xfrm flipV="1">
                  <a:off x="2547153" y="4202635"/>
                  <a:ext cx="0" cy="679331"/>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nvGrpSpPr>
                <p:cNvPr id="30" name="Group 29">
                  <a:extLst>
                    <a:ext uri="{FF2B5EF4-FFF2-40B4-BE49-F238E27FC236}">
                      <a16:creationId xmlns:a16="http://schemas.microsoft.com/office/drawing/2014/main" id="{09E70B34-EE2D-4DA1-AB84-15DCA1A98491}"/>
                    </a:ext>
                  </a:extLst>
                </p:cNvPr>
                <p:cNvGrpSpPr/>
                <p:nvPr/>
              </p:nvGrpSpPr>
              <p:grpSpPr>
                <a:xfrm>
                  <a:off x="838200" y="4527839"/>
                  <a:ext cx="3883124" cy="1821360"/>
                  <a:chOff x="3546791" y="5257178"/>
                  <a:chExt cx="4448718" cy="2074439"/>
                </a:xfrm>
              </p:grpSpPr>
              <p:grpSp>
                <p:nvGrpSpPr>
                  <p:cNvPr id="31" name="Group 30">
                    <a:extLst>
                      <a:ext uri="{FF2B5EF4-FFF2-40B4-BE49-F238E27FC236}">
                        <a16:creationId xmlns:a16="http://schemas.microsoft.com/office/drawing/2014/main" id="{978F29E4-7F76-48C9-948F-AB80D9113FA2}"/>
                      </a:ext>
                    </a:extLst>
                  </p:cNvPr>
                  <p:cNvGrpSpPr/>
                  <p:nvPr/>
                </p:nvGrpSpPr>
                <p:grpSpPr>
                  <a:xfrm>
                    <a:off x="3603066" y="5257178"/>
                    <a:ext cx="4336168" cy="1238075"/>
                    <a:chOff x="3307645" y="5091287"/>
                    <a:chExt cx="4336168" cy="1238075"/>
                  </a:xfrm>
                </p:grpSpPr>
                <p:sp>
                  <p:nvSpPr>
                    <p:cNvPr id="33" name="Rectangle 32">
                      <a:extLst>
                        <a:ext uri="{FF2B5EF4-FFF2-40B4-BE49-F238E27FC236}">
                          <a16:creationId xmlns:a16="http://schemas.microsoft.com/office/drawing/2014/main" id="{5740B6DD-B52A-4D85-AA5D-CD1D01F90E30}"/>
                        </a:ext>
                      </a:extLst>
                    </p:cNvPr>
                    <p:cNvSpPr/>
                    <p:nvPr/>
                  </p:nvSpPr>
                  <p:spPr>
                    <a:xfrm>
                      <a:off x="3307645" y="5091287"/>
                      <a:ext cx="4336168" cy="123807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Oval 33">
                      <a:extLst>
                        <a:ext uri="{FF2B5EF4-FFF2-40B4-BE49-F238E27FC236}">
                          <a16:creationId xmlns:a16="http://schemas.microsoft.com/office/drawing/2014/main" id="{667B88A1-4332-4AAA-B19F-D98B966DACDD}"/>
                        </a:ext>
                      </a:extLst>
                    </p:cNvPr>
                    <p:cNvSpPr/>
                    <p:nvPr/>
                  </p:nvSpPr>
                  <p:spPr>
                    <a:xfrm>
                      <a:off x="4951409" y="5464779"/>
                      <a:ext cx="1000124" cy="681124"/>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2" name="TextBox 31">
                    <a:extLst>
                      <a:ext uri="{FF2B5EF4-FFF2-40B4-BE49-F238E27FC236}">
                        <a16:creationId xmlns:a16="http://schemas.microsoft.com/office/drawing/2014/main" id="{BACB79BF-CDA6-436E-9A65-61A2AA487FB2}"/>
                      </a:ext>
                    </a:extLst>
                  </p:cNvPr>
                  <p:cNvSpPr txBox="1"/>
                  <p:nvPr/>
                </p:nvSpPr>
                <p:spPr>
                  <a:xfrm>
                    <a:off x="3546791" y="6685286"/>
                    <a:ext cx="4448718" cy="646331"/>
                  </a:xfrm>
                  <a:prstGeom prst="rect">
                    <a:avLst/>
                  </a:prstGeom>
                  <a:noFill/>
                </p:spPr>
                <p:txBody>
                  <a:bodyPr wrap="square" rtlCol="0">
                    <a:spAutoFit/>
                  </a:bodyPr>
                  <a:lstStyle/>
                  <a:p>
                    <a:r>
                      <a:rPr lang="en-US" dirty="0"/>
                      <a:t>The smear is allowed to air dry at room temperature.</a:t>
                    </a:r>
                  </a:p>
                </p:txBody>
              </p:sp>
            </p:grpSp>
            <p:cxnSp>
              <p:nvCxnSpPr>
                <p:cNvPr id="39" name="Straight Arrow Connector 38">
                  <a:extLst>
                    <a:ext uri="{FF2B5EF4-FFF2-40B4-BE49-F238E27FC236}">
                      <a16:creationId xmlns:a16="http://schemas.microsoft.com/office/drawing/2014/main" id="{0EEAE5A1-B447-46F9-8FDB-07F9E7FF94A8}"/>
                    </a:ext>
                  </a:extLst>
                </p:cNvPr>
                <p:cNvCxnSpPr>
                  <a:cxnSpLocks/>
                </p:cNvCxnSpPr>
                <p:nvPr/>
              </p:nvCxnSpPr>
              <p:spPr>
                <a:xfrm flipV="1">
                  <a:off x="2895363" y="4119312"/>
                  <a:ext cx="0" cy="679331"/>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grpSp>
        <p:sp>
          <p:nvSpPr>
            <p:cNvPr id="60" name="TextBox 59">
              <a:extLst>
                <a:ext uri="{FF2B5EF4-FFF2-40B4-BE49-F238E27FC236}">
                  <a16:creationId xmlns:a16="http://schemas.microsoft.com/office/drawing/2014/main" id="{5C0CEF11-C6BA-45C3-A07C-0B9C4063DAD9}"/>
                </a:ext>
              </a:extLst>
            </p:cNvPr>
            <p:cNvSpPr txBox="1"/>
            <p:nvPr/>
          </p:nvSpPr>
          <p:spPr>
            <a:xfrm>
              <a:off x="843922" y="4699517"/>
              <a:ext cx="772071" cy="369332"/>
            </a:xfrm>
            <a:prstGeom prst="rect">
              <a:avLst/>
            </a:prstGeom>
            <a:noFill/>
          </p:spPr>
          <p:txBody>
            <a:bodyPr wrap="none" rtlCol="0">
              <a:spAutoFit/>
            </a:bodyPr>
            <a:lstStyle/>
            <a:p>
              <a:r>
                <a:rPr lang="en-US" dirty="0"/>
                <a:t>Step 4</a:t>
              </a:r>
            </a:p>
          </p:txBody>
        </p:sp>
      </p:grpSp>
      <p:grpSp>
        <p:nvGrpSpPr>
          <p:cNvPr id="10" name="Group 9">
            <a:extLst>
              <a:ext uri="{FF2B5EF4-FFF2-40B4-BE49-F238E27FC236}">
                <a16:creationId xmlns:a16="http://schemas.microsoft.com/office/drawing/2014/main" id="{83EA829F-97A0-4EF5-ADE0-6FFABF699652}"/>
              </a:ext>
            </a:extLst>
          </p:cNvPr>
          <p:cNvGrpSpPr/>
          <p:nvPr/>
        </p:nvGrpSpPr>
        <p:grpSpPr>
          <a:xfrm>
            <a:off x="5906144" y="4492827"/>
            <a:ext cx="3442804" cy="1589331"/>
            <a:chOff x="5906144" y="4492827"/>
            <a:chExt cx="3442804" cy="1589331"/>
          </a:xfrm>
        </p:grpSpPr>
        <p:grpSp>
          <p:nvGrpSpPr>
            <p:cNvPr id="55" name="Group 54">
              <a:extLst>
                <a:ext uri="{FF2B5EF4-FFF2-40B4-BE49-F238E27FC236}">
                  <a16:creationId xmlns:a16="http://schemas.microsoft.com/office/drawing/2014/main" id="{7FB96FC6-88FE-458C-BA99-C470B016E8FD}"/>
                </a:ext>
              </a:extLst>
            </p:cNvPr>
            <p:cNvGrpSpPr/>
            <p:nvPr/>
          </p:nvGrpSpPr>
          <p:grpSpPr>
            <a:xfrm>
              <a:off x="5949510" y="4492827"/>
              <a:ext cx="3399438" cy="1589331"/>
              <a:chOff x="7370109" y="4675290"/>
              <a:chExt cx="3983691" cy="1797901"/>
            </a:xfrm>
          </p:grpSpPr>
          <p:grpSp>
            <p:nvGrpSpPr>
              <p:cNvPr id="41" name="Group 40">
                <a:extLst>
                  <a:ext uri="{FF2B5EF4-FFF2-40B4-BE49-F238E27FC236}">
                    <a16:creationId xmlns:a16="http://schemas.microsoft.com/office/drawing/2014/main" id="{ED2E5334-FE3B-43D6-A981-BC0B295EAE7B}"/>
                  </a:ext>
                </a:extLst>
              </p:cNvPr>
              <p:cNvGrpSpPr/>
              <p:nvPr/>
            </p:nvGrpSpPr>
            <p:grpSpPr>
              <a:xfrm>
                <a:off x="7370109" y="4675290"/>
                <a:ext cx="3983691" cy="1797901"/>
                <a:chOff x="3603066" y="5257178"/>
                <a:chExt cx="4502571" cy="2054755"/>
              </a:xfrm>
            </p:grpSpPr>
            <p:grpSp>
              <p:nvGrpSpPr>
                <p:cNvPr id="42" name="Group 41">
                  <a:extLst>
                    <a:ext uri="{FF2B5EF4-FFF2-40B4-BE49-F238E27FC236}">
                      <a16:creationId xmlns:a16="http://schemas.microsoft.com/office/drawing/2014/main" id="{D82A73CB-C833-4BB5-BF7F-FF7316204A37}"/>
                    </a:ext>
                  </a:extLst>
                </p:cNvPr>
                <p:cNvGrpSpPr/>
                <p:nvPr/>
              </p:nvGrpSpPr>
              <p:grpSpPr>
                <a:xfrm>
                  <a:off x="3603066" y="5257178"/>
                  <a:ext cx="4336168" cy="1238075"/>
                  <a:chOff x="3307645" y="5091287"/>
                  <a:chExt cx="4336168" cy="1238075"/>
                </a:xfrm>
              </p:grpSpPr>
              <p:sp>
                <p:nvSpPr>
                  <p:cNvPr id="44" name="Rectangle 43">
                    <a:extLst>
                      <a:ext uri="{FF2B5EF4-FFF2-40B4-BE49-F238E27FC236}">
                        <a16:creationId xmlns:a16="http://schemas.microsoft.com/office/drawing/2014/main" id="{D7AB32C9-B67C-42F0-8A6A-59E36FDDBACC}"/>
                      </a:ext>
                    </a:extLst>
                  </p:cNvPr>
                  <p:cNvSpPr/>
                  <p:nvPr/>
                </p:nvSpPr>
                <p:spPr>
                  <a:xfrm>
                    <a:off x="3307645" y="5091287"/>
                    <a:ext cx="4336168" cy="123807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5" name="Oval 44">
                    <a:extLst>
                      <a:ext uri="{FF2B5EF4-FFF2-40B4-BE49-F238E27FC236}">
                        <a16:creationId xmlns:a16="http://schemas.microsoft.com/office/drawing/2014/main" id="{F1047966-E304-4B15-AFCA-13AA7A4B4C4B}"/>
                      </a:ext>
                    </a:extLst>
                  </p:cNvPr>
                  <p:cNvSpPr/>
                  <p:nvPr/>
                </p:nvSpPr>
                <p:spPr>
                  <a:xfrm>
                    <a:off x="4951409" y="5464779"/>
                    <a:ext cx="1000124" cy="681124"/>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3" name="TextBox 42">
                  <a:extLst>
                    <a:ext uri="{FF2B5EF4-FFF2-40B4-BE49-F238E27FC236}">
                      <a16:creationId xmlns:a16="http://schemas.microsoft.com/office/drawing/2014/main" id="{12A3A2CE-8EE1-41DC-97E9-8D07F72627C2}"/>
                    </a:ext>
                  </a:extLst>
                </p:cNvPr>
                <p:cNvSpPr txBox="1"/>
                <p:nvPr/>
              </p:nvSpPr>
              <p:spPr>
                <a:xfrm>
                  <a:off x="3656919" y="6665602"/>
                  <a:ext cx="4448718" cy="646331"/>
                </a:xfrm>
                <a:prstGeom prst="rect">
                  <a:avLst/>
                </a:prstGeom>
                <a:noFill/>
              </p:spPr>
              <p:txBody>
                <a:bodyPr wrap="square" rtlCol="0">
                  <a:spAutoFit/>
                </a:bodyPr>
                <a:lstStyle/>
                <a:p>
                  <a:r>
                    <a:rPr lang="en-US" dirty="0"/>
                    <a:t>The slide is passed through the bacti-Cinarator 2-3 times to heat-fix</a:t>
                  </a:r>
                </a:p>
              </p:txBody>
            </p:sp>
          </p:grpSp>
          <p:sp>
            <p:nvSpPr>
              <p:cNvPr id="48" name="Cloud 47">
                <a:extLst>
                  <a:ext uri="{FF2B5EF4-FFF2-40B4-BE49-F238E27FC236}">
                    <a16:creationId xmlns:a16="http://schemas.microsoft.com/office/drawing/2014/main" id="{CD244D72-C86E-4035-ABB5-6522B6A3A42B}"/>
                  </a:ext>
                </a:extLst>
              </p:cNvPr>
              <p:cNvSpPr/>
              <p:nvPr/>
            </p:nvSpPr>
            <p:spPr>
              <a:xfrm>
                <a:off x="8758019" y="4795992"/>
                <a:ext cx="1017718" cy="914400"/>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61" name="TextBox 60">
              <a:extLst>
                <a:ext uri="{FF2B5EF4-FFF2-40B4-BE49-F238E27FC236}">
                  <a16:creationId xmlns:a16="http://schemas.microsoft.com/office/drawing/2014/main" id="{831BE1F8-44C1-40A7-BCB0-4DAC154AC8B7}"/>
                </a:ext>
              </a:extLst>
            </p:cNvPr>
            <p:cNvSpPr txBox="1"/>
            <p:nvPr/>
          </p:nvSpPr>
          <p:spPr>
            <a:xfrm>
              <a:off x="5906144" y="4672860"/>
              <a:ext cx="772071" cy="369332"/>
            </a:xfrm>
            <a:prstGeom prst="rect">
              <a:avLst/>
            </a:prstGeom>
            <a:noFill/>
          </p:spPr>
          <p:txBody>
            <a:bodyPr wrap="none" rtlCol="0">
              <a:spAutoFit/>
            </a:bodyPr>
            <a:lstStyle/>
            <a:p>
              <a:r>
                <a:rPr lang="en-US" dirty="0"/>
                <a:t>Step 5</a:t>
              </a:r>
            </a:p>
          </p:txBody>
        </p:sp>
      </p:grpSp>
      <p:sp>
        <p:nvSpPr>
          <p:cNvPr id="57" name="Arrow: Curved Up 56">
            <a:extLst>
              <a:ext uri="{FF2B5EF4-FFF2-40B4-BE49-F238E27FC236}">
                <a16:creationId xmlns:a16="http://schemas.microsoft.com/office/drawing/2014/main" id="{81FD471F-E802-4D70-BE26-FE37D3D2D2D7}"/>
              </a:ext>
            </a:extLst>
          </p:cNvPr>
          <p:cNvSpPr/>
          <p:nvPr/>
        </p:nvSpPr>
        <p:spPr>
          <a:xfrm>
            <a:off x="8932985" y="6132444"/>
            <a:ext cx="1195753" cy="523892"/>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47" name="Picture 46" descr="A picture containing indoor&#10;&#10;Description automatically generated">
            <a:extLst>
              <a:ext uri="{FF2B5EF4-FFF2-40B4-BE49-F238E27FC236}">
                <a16:creationId xmlns:a16="http://schemas.microsoft.com/office/drawing/2014/main" id="{E68601B0-C9C3-4243-BBDB-8A6784092D0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605812" y="3786814"/>
            <a:ext cx="2027858" cy="2405604"/>
          </a:xfrm>
          <a:prstGeom prst="rect">
            <a:avLst/>
          </a:prstGeom>
        </p:spPr>
      </p:pic>
    </p:spTree>
    <p:extLst>
      <p:ext uri="{BB962C8B-B14F-4D97-AF65-F5344CB8AC3E}">
        <p14:creationId xmlns:p14="http://schemas.microsoft.com/office/powerpoint/2010/main" val="48002619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2" ma:contentTypeDescription="Create a new document." ma:contentTypeScope="" ma:versionID="3ba740bbfea08ad42b5fb892d4577724">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f7fd287cc537a47f0d39eda5b7439aef"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IconOverlay xmlns="http://schemas.microsoft.com/sharepoint/v4" xsi:nil="true"/>
  </documentManagement>
</p:properties>
</file>

<file path=customXml/itemProps1.xml><?xml version="1.0" encoding="utf-8"?>
<ds:datastoreItem xmlns:ds="http://schemas.openxmlformats.org/officeDocument/2006/customXml" ds:itemID="{9D42D8D9-AD6F-4179-83AA-83C7732C3D35}"/>
</file>

<file path=customXml/itemProps2.xml><?xml version="1.0" encoding="utf-8"?>
<ds:datastoreItem xmlns:ds="http://schemas.openxmlformats.org/officeDocument/2006/customXml" ds:itemID="{D360CD87-69F6-4852-8208-9B6925DA34A9}"/>
</file>

<file path=customXml/itemProps3.xml><?xml version="1.0" encoding="utf-8"?>
<ds:datastoreItem xmlns:ds="http://schemas.openxmlformats.org/officeDocument/2006/customXml" ds:itemID="{A5FDA933-FDF8-4F19-B116-8ADE14153D6E}"/>
</file>

<file path=docProps/app.xml><?xml version="1.0" encoding="utf-8"?>
<Properties xmlns="http://schemas.openxmlformats.org/officeDocument/2006/extended-properties" xmlns:vt="http://schemas.openxmlformats.org/officeDocument/2006/docPropsVTypes">
  <TotalTime>3184</TotalTime>
  <Words>824</Words>
  <Application>Microsoft Macintosh PowerPoint</Application>
  <PresentationFormat>Widescreen</PresentationFormat>
  <Paragraphs>61</Paragraphs>
  <Slides>10</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Arial</vt:lpstr>
      <vt:lpstr>Calibri</vt:lpstr>
      <vt:lpstr>Calibri Light</vt:lpstr>
      <vt:lpstr>Office Theme</vt:lpstr>
      <vt:lpstr>Lab#7: Bacterial Smears &amp; Simple Staining Technique</vt:lpstr>
      <vt:lpstr>Purpose: Bacterial Smears and Simple Stains</vt:lpstr>
      <vt:lpstr>Principle of Staining</vt:lpstr>
      <vt:lpstr>Materials Needed</vt:lpstr>
      <vt:lpstr>Procedure: Making a Smear</vt:lpstr>
      <vt:lpstr>Procedure: Making a Smear</vt:lpstr>
      <vt:lpstr>Procedure: Making a Smear Part II</vt:lpstr>
      <vt:lpstr>Procedure: Making a Smear from Liquid Media</vt:lpstr>
      <vt:lpstr>Procedure: Making a Smear from Solid Media</vt:lpstr>
      <vt:lpstr>Procedure: Simple Stain</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Lab# Microscopy</dc:title>
  <dc:creator>Banhi Nandi</dc:creator>
  <cp:lastModifiedBy>Elizabeth Clark</cp:lastModifiedBy>
  <cp:revision>79</cp:revision>
  <dcterms:created xsi:type="dcterms:W3CDTF">2021-01-27T04:41:19Z</dcterms:created>
  <dcterms:modified xsi:type="dcterms:W3CDTF">2021-08-11T12:50:20Z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0x0101007222C76DF9BD8349B0CA3C9A1AA4C548</vt:lpwstr>
  </property>
</Properties>
</file>