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1" r:id="rId4"/>
    <p:sldId id="273" r:id="rId5"/>
    <p:sldId id="278" r:id="rId6"/>
    <p:sldId id="279" r:id="rId7"/>
    <p:sldId id="280" r:id="rId8"/>
    <p:sldId id="281" r:id="rId9"/>
    <p:sldId id="282" r:id="rId10"/>
    <p:sldId id="276" r:id="rId11"/>
    <p:sldId id="277" r:id="rId12"/>
    <p:sldId id="283" r:id="rId13"/>
    <p:sldId id="28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72"/>
            <p14:sldId id="271"/>
            <p14:sldId id="273"/>
            <p14:sldId id="278"/>
            <p14:sldId id="279"/>
            <p14:sldId id="280"/>
            <p14:sldId id="281"/>
            <p14:sldId id="282"/>
            <p14:sldId id="276"/>
            <p14:sldId id="277"/>
            <p14:sldId id="283"/>
            <p14:sldId id="28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0000"/>
    <a:srgbClr val="FF66FF"/>
    <a:srgbClr val="FF66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96" autoAdjust="0"/>
    <p:restoredTop sz="94660"/>
  </p:normalViewPr>
  <p:slideViewPr>
    <p:cSldViewPr snapToGrid="0">
      <p:cViewPr varScale="1">
        <p:scale>
          <a:sx n="74" d="100"/>
          <a:sy n="74" d="100"/>
        </p:scale>
        <p:origin x="192" y="5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descr="Photograph of gram staining.">
            <a:extLst>
              <a:ext uri="{FF2B5EF4-FFF2-40B4-BE49-F238E27FC236}">
                <a16:creationId xmlns:a16="http://schemas.microsoft.com/office/drawing/2014/main" id="{50E5BB2A-FC6B-4C68-9FA7-F3433DCE8518}"/>
              </a:ext>
            </a:extLst>
          </p:cNvPr>
          <p:cNvSpPr>
            <a:spLocks noGrp="1"/>
          </p:cNvSpPr>
          <p:nvPr>
            <p:ph type="ctrTitle"/>
          </p:nvPr>
        </p:nvSpPr>
        <p:spPr>
          <a:xfrm>
            <a:off x="6589316" y="3118032"/>
            <a:ext cx="5006336" cy="1401448"/>
          </a:xfrm>
        </p:spPr>
        <p:txBody>
          <a:bodyPr anchor="t">
            <a:normAutofit fontScale="90000"/>
          </a:bodyPr>
          <a:lstStyle/>
          <a:p>
            <a:r>
              <a:rPr lang="en-US" sz="5400" b="1" dirty="0">
                <a:solidFill>
                  <a:srgbClr val="0070C0"/>
                </a:solidFill>
              </a:rPr>
              <a:t>Lab #8:</a:t>
            </a:r>
            <a:r>
              <a:rPr lang="en-US" sz="5400" b="1" dirty="0">
                <a:solidFill>
                  <a:schemeClr val="accent4">
                    <a:lumMod val="75000"/>
                  </a:schemeClr>
                </a:solidFill>
              </a:rPr>
              <a:t> </a:t>
            </a:r>
            <a:r>
              <a:rPr lang="en-US" sz="5400" b="1" dirty="0">
                <a:solidFill>
                  <a:srgbClr val="0070C0"/>
                </a:solidFill>
              </a:rPr>
              <a:t>Gram Staining</a:t>
            </a:r>
          </a:p>
        </p:txBody>
      </p:sp>
      <p:sp>
        <p:nvSpPr>
          <p:cNvPr id="29"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1" name="Picture 10" descr="A picture containing text, bottle, indoor, counter&#10;&#10;Description automatically generated">
            <a:extLst>
              <a:ext uri="{FF2B5EF4-FFF2-40B4-BE49-F238E27FC236}">
                <a16:creationId xmlns:a16="http://schemas.microsoft.com/office/drawing/2014/main" id="{D1E26BBB-E06E-4718-AD17-6C49DF32B0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61" y="1548581"/>
            <a:ext cx="5065581" cy="4480962"/>
          </a:xfrm>
          <a:prstGeom prst="rect">
            <a:avLst/>
          </a:prstGeom>
        </p:spPr>
      </p:pic>
    </p:spTree>
    <p:extLst>
      <p:ext uri="{BB962C8B-B14F-4D97-AF65-F5344CB8AC3E}">
        <p14:creationId xmlns:p14="http://schemas.microsoft.com/office/powerpoint/2010/main" val="232746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AC94E-7B40-41E4-9DAD-D0B58526952C}"/>
              </a:ext>
            </a:extLst>
          </p:cNvPr>
          <p:cNvSpPr>
            <a:spLocks noGrp="1"/>
          </p:cNvSpPr>
          <p:nvPr>
            <p:ph type="title"/>
          </p:nvPr>
        </p:nvSpPr>
        <p:spPr>
          <a:xfrm>
            <a:off x="838200" y="365125"/>
            <a:ext cx="10515600" cy="752475"/>
          </a:xfrm>
        </p:spPr>
        <p:txBody>
          <a:bodyPr/>
          <a:lstStyle/>
          <a:p>
            <a:r>
              <a:rPr lang="en-US" b="1" dirty="0"/>
              <a:t>Things to Remember</a:t>
            </a:r>
          </a:p>
        </p:txBody>
      </p:sp>
      <p:sp>
        <p:nvSpPr>
          <p:cNvPr id="3" name="Content Placeholder 2">
            <a:extLst>
              <a:ext uri="{FF2B5EF4-FFF2-40B4-BE49-F238E27FC236}">
                <a16:creationId xmlns:a16="http://schemas.microsoft.com/office/drawing/2014/main" id="{B00C4F0A-DEC8-43DB-81F7-CFBF15593E47}"/>
              </a:ext>
            </a:extLst>
          </p:cNvPr>
          <p:cNvSpPr>
            <a:spLocks noGrp="1"/>
          </p:cNvSpPr>
          <p:nvPr>
            <p:ph idx="1"/>
          </p:nvPr>
        </p:nvSpPr>
        <p:spPr>
          <a:xfrm>
            <a:off x="714022" y="1656292"/>
            <a:ext cx="10515600" cy="4351338"/>
          </a:xfrm>
        </p:spPr>
        <p:txBody>
          <a:bodyPr/>
          <a:lstStyle/>
          <a:p>
            <a:r>
              <a:rPr lang="en-US" dirty="0"/>
              <a:t>Please take a very small amount of bacteria to make smear. The stains cannot penetrate a thick samples. </a:t>
            </a:r>
          </a:p>
          <a:p>
            <a:r>
              <a:rPr lang="en-US" dirty="0"/>
              <a:t>Applying too much heat or for too long during heat dry, can melt the bacteria cell walls, distorting their shape and leading to an inaccurate result. If too little heat is applied, the bacteria will wash off the slide during staining.</a:t>
            </a:r>
          </a:p>
          <a:p>
            <a:r>
              <a:rPr lang="en-US" dirty="0"/>
              <a:t>Rinsing stops the dye’s action; blotting keeps  the next step from being diluted.  </a:t>
            </a:r>
            <a:r>
              <a:rPr lang="en-US" i="1" dirty="0"/>
              <a:t>Too much pressure in blotting will break the slide. </a:t>
            </a:r>
          </a:p>
          <a:p>
            <a:r>
              <a:rPr lang="en-US" dirty="0"/>
              <a:t>If the alcohol is left on too long, it will eventually decolorize even the G+ cells.</a:t>
            </a:r>
          </a:p>
        </p:txBody>
      </p:sp>
    </p:spTree>
    <p:extLst>
      <p:ext uri="{BB962C8B-B14F-4D97-AF65-F5344CB8AC3E}">
        <p14:creationId xmlns:p14="http://schemas.microsoft.com/office/powerpoint/2010/main" val="2354753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F654F-441E-4A57-8016-B263D6CCAF5E}"/>
              </a:ext>
            </a:extLst>
          </p:cNvPr>
          <p:cNvSpPr>
            <a:spLocks noGrp="1"/>
          </p:cNvSpPr>
          <p:nvPr>
            <p:ph type="title"/>
          </p:nvPr>
        </p:nvSpPr>
        <p:spPr>
          <a:xfrm>
            <a:off x="838200" y="367505"/>
            <a:ext cx="10515600" cy="808919"/>
          </a:xfrm>
        </p:spPr>
        <p:txBody>
          <a:bodyPr/>
          <a:lstStyle/>
          <a:p>
            <a:r>
              <a:rPr lang="en-US" b="1" dirty="0"/>
              <a:t>Results</a:t>
            </a:r>
          </a:p>
        </p:txBody>
      </p:sp>
      <p:graphicFrame>
        <p:nvGraphicFramePr>
          <p:cNvPr id="25" name="Table 25">
            <a:extLst>
              <a:ext uri="{FF2B5EF4-FFF2-40B4-BE49-F238E27FC236}">
                <a16:creationId xmlns:a16="http://schemas.microsoft.com/office/drawing/2014/main" id="{EB491FC8-63D1-46EF-9302-1AF1930E1FD0}"/>
              </a:ext>
            </a:extLst>
          </p:cNvPr>
          <p:cNvGraphicFramePr>
            <a:graphicFrameLocks noGrp="1"/>
          </p:cNvGraphicFramePr>
          <p:nvPr>
            <p:extLst>
              <p:ext uri="{D42A27DB-BD31-4B8C-83A1-F6EECF244321}">
                <p14:modId xmlns:p14="http://schemas.microsoft.com/office/powerpoint/2010/main" val="3631505236"/>
              </p:ext>
            </p:extLst>
          </p:nvPr>
        </p:nvGraphicFramePr>
        <p:xfrm>
          <a:off x="993422" y="1615191"/>
          <a:ext cx="9821334" cy="4445003"/>
        </p:xfrm>
        <a:graphic>
          <a:graphicData uri="http://schemas.openxmlformats.org/drawingml/2006/table">
            <a:tbl>
              <a:tblPr firstRow="1" bandRow="1">
                <a:tableStyleId>{5C22544A-7EE6-4342-B048-85BDC9FD1C3A}</a:tableStyleId>
              </a:tblPr>
              <a:tblGrid>
                <a:gridCol w="3273778">
                  <a:extLst>
                    <a:ext uri="{9D8B030D-6E8A-4147-A177-3AD203B41FA5}">
                      <a16:colId xmlns:a16="http://schemas.microsoft.com/office/drawing/2014/main" val="2033168513"/>
                    </a:ext>
                  </a:extLst>
                </a:gridCol>
                <a:gridCol w="3262489">
                  <a:extLst>
                    <a:ext uri="{9D8B030D-6E8A-4147-A177-3AD203B41FA5}">
                      <a16:colId xmlns:a16="http://schemas.microsoft.com/office/drawing/2014/main" val="3157834138"/>
                    </a:ext>
                  </a:extLst>
                </a:gridCol>
                <a:gridCol w="3285067">
                  <a:extLst>
                    <a:ext uri="{9D8B030D-6E8A-4147-A177-3AD203B41FA5}">
                      <a16:colId xmlns:a16="http://schemas.microsoft.com/office/drawing/2014/main" val="3921352694"/>
                    </a:ext>
                  </a:extLst>
                </a:gridCol>
              </a:tblGrid>
              <a:tr h="879231">
                <a:tc>
                  <a:txBody>
                    <a:bodyPr/>
                    <a:lstStyle/>
                    <a:p>
                      <a:pPr algn="ctr"/>
                      <a:r>
                        <a:rPr lang="en-US" sz="2400" b="1" kern="1200" dirty="0">
                          <a:solidFill>
                            <a:schemeClr val="lt1"/>
                          </a:solidFill>
                          <a:effectLst/>
                          <a:latin typeface="+mn-lt"/>
                          <a:ea typeface="+mn-ea"/>
                          <a:cs typeface="+mn-cs"/>
                        </a:rPr>
                        <a:t>Gram Positive (+)</a:t>
                      </a:r>
                      <a:endParaRPr lang="en-US" sz="2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US" dirty="0"/>
                    </a:p>
                  </a:txBody>
                  <a:tcPr>
                    <a:lnL w="12700" cmpd="sng">
                      <a:noFill/>
                    </a:lnL>
                  </a:tcPr>
                </a:tc>
                <a:tc>
                  <a:txBody>
                    <a:bodyPr/>
                    <a:lstStyle/>
                    <a:p>
                      <a:pPr marL="0" algn="ctr" defTabSz="914400" rtl="0" eaLnBrk="1" latinLnBrk="0" hangingPunct="1"/>
                      <a:r>
                        <a:rPr lang="en-US" sz="2400" b="1" kern="1200" dirty="0">
                          <a:solidFill>
                            <a:schemeClr val="lt1"/>
                          </a:solidFill>
                          <a:effectLst/>
                          <a:latin typeface="+mn-lt"/>
                          <a:ea typeface="+mn-ea"/>
                          <a:cs typeface="+mn-cs"/>
                        </a:rPr>
                        <a:t>Gram Negative (-)</a:t>
                      </a:r>
                    </a:p>
                  </a:txBody>
                  <a:tcPr/>
                </a:tc>
                <a:extLst>
                  <a:ext uri="{0D108BD9-81ED-4DB2-BD59-A6C34878D82A}">
                    <a16:rowId xmlns:a16="http://schemas.microsoft.com/office/drawing/2014/main" val="2394539900"/>
                  </a:ext>
                </a:extLst>
              </a:tr>
              <a:tr h="891443">
                <a:tc>
                  <a:txBody>
                    <a:bodyPr/>
                    <a:lstStyle/>
                    <a:p>
                      <a:endParaRPr lang="en-US" dirty="0"/>
                    </a:p>
                  </a:txBody>
                  <a:tcPr>
                    <a:lnT w="38100" cmpd="sng">
                      <a:noFill/>
                    </a:lnT>
                  </a:tcPr>
                </a:tc>
                <a:tc>
                  <a:txBody>
                    <a:bodyPr/>
                    <a:lstStyle/>
                    <a:p>
                      <a:pPr algn="ctr"/>
                      <a:r>
                        <a:rPr lang="en-US" sz="1800" b="1" i="1" kern="1200" dirty="0">
                          <a:solidFill>
                            <a:schemeClr val="dk1"/>
                          </a:solidFill>
                          <a:effectLst/>
                          <a:latin typeface="+mn-lt"/>
                          <a:ea typeface="+mn-ea"/>
                          <a:cs typeface="+mn-cs"/>
                        </a:rPr>
                        <a:t>Primary Stain</a:t>
                      </a:r>
                      <a:endParaRPr lang="en-US" sz="1800" kern="1200" dirty="0">
                        <a:solidFill>
                          <a:schemeClr val="dk1"/>
                        </a:solidFill>
                        <a:effectLst/>
                        <a:latin typeface="+mn-lt"/>
                        <a:ea typeface="+mn-ea"/>
                        <a:cs typeface="+mn-cs"/>
                      </a:endParaRPr>
                    </a:p>
                    <a:p>
                      <a:pPr algn="ctr"/>
                      <a:r>
                        <a:rPr lang="en-US" sz="1800" b="1" kern="1200" dirty="0">
                          <a:solidFill>
                            <a:schemeClr val="dk1"/>
                          </a:solidFill>
                          <a:effectLst/>
                          <a:latin typeface="+mn-lt"/>
                          <a:ea typeface="+mn-ea"/>
                          <a:cs typeface="+mn-cs"/>
                        </a:rPr>
                        <a:t>Crystal Violet</a:t>
                      </a:r>
                      <a:endParaRPr lang="en-US" dirty="0"/>
                    </a:p>
                  </a:txBody>
                  <a:tcPr/>
                </a:tc>
                <a:tc>
                  <a:txBody>
                    <a:bodyPr/>
                    <a:lstStyle/>
                    <a:p>
                      <a:endParaRPr lang="en-US"/>
                    </a:p>
                  </a:txBody>
                  <a:tcPr/>
                </a:tc>
                <a:extLst>
                  <a:ext uri="{0D108BD9-81ED-4DB2-BD59-A6C34878D82A}">
                    <a16:rowId xmlns:a16="http://schemas.microsoft.com/office/drawing/2014/main" val="3117240550"/>
                  </a:ext>
                </a:extLst>
              </a:tr>
              <a:tr h="891443">
                <a:tc>
                  <a:txBody>
                    <a:bodyPr/>
                    <a:lstStyle/>
                    <a:p>
                      <a:endParaRPr lang="en-US" dirty="0"/>
                    </a:p>
                  </a:txBody>
                  <a:tcPr/>
                </a:tc>
                <a:tc>
                  <a:txBody>
                    <a:bodyPr/>
                    <a:lstStyle/>
                    <a:p>
                      <a:pPr algn="ctr"/>
                      <a:r>
                        <a:rPr lang="en-US" sz="1800" b="1" i="1" kern="1200" dirty="0">
                          <a:solidFill>
                            <a:schemeClr val="dk1"/>
                          </a:solidFill>
                          <a:effectLst/>
                          <a:latin typeface="+mn-lt"/>
                          <a:ea typeface="+mn-ea"/>
                          <a:cs typeface="+mn-cs"/>
                        </a:rPr>
                        <a:t>Mordant</a:t>
                      </a:r>
                      <a:endParaRPr lang="en-US" sz="1800" kern="1200" dirty="0">
                        <a:solidFill>
                          <a:schemeClr val="dk1"/>
                        </a:solidFill>
                        <a:effectLst/>
                        <a:latin typeface="+mn-lt"/>
                        <a:ea typeface="+mn-ea"/>
                        <a:cs typeface="+mn-cs"/>
                      </a:endParaRPr>
                    </a:p>
                    <a:p>
                      <a:pPr algn="ctr"/>
                      <a:r>
                        <a:rPr lang="en-US" sz="1800" b="1" kern="1200" dirty="0">
                          <a:solidFill>
                            <a:schemeClr val="dk1"/>
                          </a:solidFill>
                          <a:effectLst/>
                          <a:latin typeface="+mn-lt"/>
                          <a:ea typeface="+mn-ea"/>
                          <a:cs typeface="+mn-cs"/>
                        </a:rPr>
                        <a:t>Gram’s Iodine</a:t>
                      </a:r>
                      <a:endParaRPr lang="en-US" dirty="0"/>
                    </a:p>
                  </a:txBody>
                  <a:tcPr/>
                </a:tc>
                <a:tc>
                  <a:txBody>
                    <a:bodyPr/>
                    <a:lstStyle/>
                    <a:p>
                      <a:endParaRPr lang="en-US" dirty="0"/>
                    </a:p>
                  </a:txBody>
                  <a:tcPr/>
                </a:tc>
                <a:extLst>
                  <a:ext uri="{0D108BD9-81ED-4DB2-BD59-A6C34878D82A}">
                    <a16:rowId xmlns:a16="http://schemas.microsoft.com/office/drawing/2014/main" val="2759487615"/>
                  </a:ext>
                </a:extLst>
              </a:tr>
              <a:tr h="891443">
                <a:tc>
                  <a:txBody>
                    <a:bodyPr/>
                    <a:lstStyle/>
                    <a:p>
                      <a:endParaRPr lang="en-US"/>
                    </a:p>
                  </a:txBody>
                  <a:tcPr/>
                </a:tc>
                <a:tc>
                  <a:txBody>
                    <a:bodyPr/>
                    <a:lstStyle/>
                    <a:p>
                      <a:pPr algn="ctr"/>
                      <a:r>
                        <a:rPr lang="en-US" sz="1800" b="1" i="1" kern="1200" dirty="0">
                          <a:solidFill>
                            <a:schemeClr val="dk1"/>
                          </a:solidFill>
                          <a:effectLst/>
                          <a:latin typeface="+mn-lt"/>
                          <a:ea typeface="+mn-ea"/>
                          <a:cs typeface="+mn-cs"/>
                        </a:rPr>
                        <a:t>Decolorizer</a:t>
                      </a:r>
                      <a:endParaRPr lang="en-US" sz="1800" kern="1200" dirty="0">
                        <a:solidFill>
                          <a:schemeClr val="dk1"/>
                        </a:solidFill>
                        <a:effectLst/>
                        <a:latin typeface="+mn-lt"/>
                        <a:ea typeface="+mn-ea"/>
                        <a:cs typeface="+mn-cs"/>
                      </a:endParaRPr>
                    </a:p>
                    <a:p>
                      <a:pPr algn="ctr"/>
                      <a:r>
                        <a:rPr lang="en-US" sz="1800" b="1" kern="1200" dirty="0">
                          <a:solidFill>
                            <a:schemeClr val="dk1"/>
                          </a:solidFill>
                          <a:effectLst/>
                          <a:latin typeface="+mn-lt"/>
                          <a:ea typeface="+mn-ea"/>
                          <a:cs typeface="+mn-cs"/>
                        </a:rPr>
                        <a:t>Ethyl Alcohol (EtOH)</a:t>
                      </a:r>
                      <a:endParaRPr lang="en-US" dirty="0"/>
                    </a:p>
                  </a:txBody>
                  <a:tcPr/>
                </a:tc>
                <a:tc>
                  <a:txBody>
                    <a:bodyPr/>
                    <a:lstStyle/>
                    <a:p>
                      <a:endParaRPr lang="en-US" dirty="0"/>
                    </a:p>
                  </a:txBody>
                  <a:tcPr/>
                </a:tc>
                <a:extLst>
                  <a:ext uri="{0D108BD9-81ED-4DB2-BD59-A6C34878D82A}">
                    <a16:rowId xmlns:a16="http://schemas.microsoft.com/office/drawing/2014/main" val="13099096"/>
                  </a:ext>
                </a:extLst>
              </a:tr>
              <a:tr h="891443">
                <a:tc>
                  <a:txBody>
                    <a:bodyPr/>
                    <a:lstStyle/>
                    <a:p>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1" kern="1200" dirty="0">
                          <a:solidFill>
                            <a:schemeClr val="dk1"/>
                          </a:solidFill>
                          <a:effectLst/>
                          <a:latin typeface="+mn-lt"/>
                          <a:ea typeface="+mn-ea"/>
                          <a:cs typeface="+mn-cs"/>
                        </a:rPr>
                        <a:t>Counterstain</a:t>
                      </a:r>
                      <a:endParaRPr lang="en-US" sz="1800" kern="1200" dirty="0">
                        <a:solidFill>
                          <a:schemeClr val="dk1"/>
                        </a:solidFill>
                        <a:effectLst/>
                        <a:latin typeface="+mn-lt"/>
                        <a:ea typeface="+mn-ea"/>
                        <a:cs typeface="+mn-cs"/>
                      </a:endParaRPr>
                    </a:p>
                    <a:p>
                      <a:pPr algn="ctr"/>
                      <a:r>
                        <a:rPr lang="en-US" sz="1800" b="1" kern="1200" dirty="0">
                          <a:solidFill>
                            <a:schemeClr val="dk1"/>
                          </a:solidFill>
                          <a:effectLst/>
                          <a:latin typeface="+mn-lt"/>
                          <a:ea typeface="+mn-ea"/>
                          <a:cs typeface="+mn-cs"/>
                        </a:rPr>
                        <a:t>Safranin</a:t>
                      </a:r>
                      <a:r>
                        <a:rPr lang="en-US" dirty="0">
                          <a:effectLst/>
                        </a:rPr>
                        <a:t> </a:t>
                      </a:r>
                      <a:endParaRPr lang="en-US" dirty="0"/>
                    </a:p>
                  </a:txBody>
                  <a:tcPr/>
                </a:tc>
                <a:tc>
                  <a:txBody>
                    <a:bodyPr/>
                    <a:lstStyle/>
                    <a:p>
                      <a:endParaRPr lang="en-US" dirty="0"/>
                    </a:p>
                  </a:txBody>
                  <a:tcPr/>
                </a:tc>
                <a:extLst>
                  <a:ext uri="{0D108BD9-81ED-4DB2-BD59-A6C34878D82A}">
                    <a16:rowId xmlns:a16="http://schemas.microsoft.com/office/drawing/2014/main" val="2619694272"/>
                  </a:ext>
                </a:extLst>
              </a:tr>
            </a:tbl>
          </a:graphicData>
        </a:graphic>
      </p:graphicFrame>
      <p:grpSp>
        <p:nvGrpSpPr>
          <p:cNvPr id="41" name="Group 40" descr="Primary stain, Crystal violet, is purple for gram positive and gram negative. Mordant, Gram's Iodine, is purple for gram positive and gram negative. The decolorizer, Ethyl Alcohol, is purple for Gram positive and colorless for Gram Negative. The counterstrain, safranin, is purple for gram postivie and red/pink for gram negative.">
            <a:extLst>
              <a:ext uri="{FF2B5EF4-FFF2-40B4-BE49-F238E27FC236}">
                <a16:creationId xmlns:a16="http://schemas.microsoft.com/office/drawing/2014/main" id="{2EF14825-0B31-4C96-8C32-45C4051D18E8}"/>
              </a:ext>
            </a:extLst>
          </p:cNvPr>
          <p:cNvGrpSpPr/>
          <p:nvPr/>
        </p:nvGrpSpPr>
        <p:grpSpPr>
          <a:xfrm>
            <a:off x="1967089" y="2492724"/>
            <a:ext cx="8257821" cy="3485271"/>
            <a:chOff x="1967089" y="2458858"/>
            <a:chExt cx="8257821" cy="3485271"/>
          </a:xfrm>
        </p:grpSpPr>
        <p:sp>
          <p:nvSpPr>
            <p:cNvPr id="26" name="Oval 25">
              <a:extLst>
                <a:ext uri="{FF2B5EF4-FFF2-40B4-BE49-F238E27FC236}">
                  <a16:creationId xmlns:a16="http://schemas.microsoft.com/office/drawing/2014/main" id="{08C33256-28CA-4654-8944-478D3FAA0B20}"/>
                </a:ext>
              </a:extLst>
            </p:cNvPr>
            <p:cNvSpPr/>
            <p:nvPr/>
          </p:nvSpPr>
          <p:spPr>
            <a:xfrm>
              <a:off x="1978378" y="2458858"/>
              <a:ext cx="1371600" cy="685800"/>
            </a:xfrm>
            <a:prstGeom prst="ellipse">
              <a:avLst/>
            </a:prstGeom>
            <a:solidFill>
              <a:srgbClr val="660066"/>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b="1" dirty="0"/>
                <a:t>Purple</a:t>
              </a:r>
              <a:endParaRPr lang="en-US" dirty="0"/>
            </a:p>
          </p:txBody>
        </p:sp>
        <p:sp>
          <p:nvSpPr>
            <p:cNvPr id="27" name="Oval 26">
              <a:extLst>
                <a:ext uri="{FF2B5EF4-FFF2-40B4-BE49-F238E27FC236}">
                  <a16:creationId xmlns:a16="http://schemas.microsoft.com/office/drawing/2014/main" id="{E455F673-8864-4FBD-9ADF-128785F6C286}"/>
                </a:ext>
              </a:extLst>
            </p:cNvPr>
            <p:cNvSpPr/>
            <p:nvPr/>
          </p:nvSpPr>
          <p:spPr>
            <a:xfrm>
              <a:off x="1978378" y="3414006"/>
              <a:ext cx="1371600" cy="685800"/>
            </a:xfrm>
            <a:prstGeom prst="ellipse">
              <a:avLst/>
            </a:prstGeom>
            <a:solidFill>
              <a:srgbClr val="660066"/>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b="1" dirty="0"/>
                <a:t>Purple</a:t>
              </a:r>
              <a:endParaRPr lang="en-US" dirty="0"/>
            </a:p>
          </p:txBody>
        </p:sp>
        <p:sp>
          <p:nvSpPr>
            <p:cNvPr id="28" name="Oval 27">
              <a:extLst>
                <a:ext uri="{FF2B5EF4-FFF2-40B4-BE49-F238E27FC236}">
                  <a16:creationId xmlns:a16="http://schemas.microsoft.com/office/drawing/2014/main" id="{FE87C0F6-F4E2-44B4-8E82-634D34D9DE5C}"/>
                </a:ext>
              </a:extLst>
            </p:cNvPr>
            <p:cNvSpPr/>
            <p:nvPr/>
          </p:nvSpPr>
          <p:spPr>
            <a:xfrm>
              <a:off x="1978378" y="4341107"/>
              <a:ext cx="1371600" cy="685800"/>
            </a:xfrm>
            <a:prstGeom prst="ellipse">
              <a:avLst/>
            </a:prstGeom>
            <a:solidFill>
              <a:srgbClr val="660066"/>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b="1" dirty="0"/>
                <a:t>Purple</a:t>
              </a:r>
              <a:endParaRPr lang="en-US" dirty="0"/>
            </a:p>
          </p:txBody>
        </p:sp>
        <p:sp>
          <p:nvSpPr>
            <p:cNvPr id="29" name="Oval 28">
              <a:extLst>
                <a:ext uri="{FF2B5EF4-FFF2-40B4-BE49-F238E27FC236}">
                  <a16:creationId xmlns:a16="http://schemas.microsoft.com/office/drawing/2014/main" id="{744B51B7-6E07-45A7-BA17-F04640089BFC}"/>
                </a:ext>
              </a:extLst>
            </p:cNvPr>
            <p:cNvSpPr/>
            <p:nvPr/>
          </p:nvSpPr>
          <p:spPr>
            <a:xfrm>
              <a:off x="1967089" y="5258329"/>
              <a:ext cx="1371600" cy="685800"/>
            </a:xfrm>
            <a:prstGeom prst="ellipse">
              <a:avLst/>
            </a:prstGeom>
            <a:solidFill>
              <a:srgbClr val="660066"/>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b="1" dirty="0"/>
                <a:t>Purple</a:t>
              </a:r>
              <a:endParaRPr lang="en-US" dirty="0"/>
            </a:p>
          </p:txBody>
        </p:sp>
        <p:sp>
          <p:nvSpPr>
            <p:cNvPr id="30" name="Oval 29">
              <a:extLst>
                <a:ext uri="{FF2B5EF4-FFF2-40B4-BE49-F238E27FC236}">
                  <a16:creationId xmlns:a16="http://schemas.microsoft.com/office/drawing/2014/main" id="{12C8BFF7-EB9A-4FEB-AB88-E6D895F96649}"/>
                </a:ext>
              </a:extLst>
            </p:cNvPr>
            <p:cNvSpPr/>
            <p:nvPr/>
          </p:nvSpPr>
          <p:spPr>
            <a:xfrm>
              <a:off x="8492066" y="2540529"/>
              <a:ext cx="1371600" cy="685800"/>
            </a:xfrm>
            <a:prstGeom prst="ellipse">
              <a:avLst/>
            </a:prstGeom>
            <a:solidFill>
              <a:srgbClr val="660066"/>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b="1"/>
                <a:t>Purple</a:t>
              </a:r>
              <a:endParaRPr lang="en-US"/>
            </a:p>
          </p:txBody>
        </p:sp>
        <p:sp>
          <p:nvSpPr>
            <p:cNvPr id="31" name="Oval 30">
              <a:extLst>
                <a:ext uri="{FF2B5EF4-FFF2-40B4-BE49-F238E27FC236}">
                  <a16:creationId xmlns:a16="http://schemas.microsoft.com/office/drawing/2014/main" id="{2F4034F9-A0E2-4257-98B7-60D611F07E44}"/>
                </a:ext>
              </a:extLst>
            </p:cNvPr>
            <p:cNvSpPr/>
            <p:nvPr/>
          </p:nvSpPr>
          <p:spPr>
            <a:xfrm>
              <a:off x="8521345" y="3494793"/>
              <a:ext cx="1371600" cy="685800"/>
            </a:xfrm>
            <a:prstGeom prst="ellipse">
              <a:avLst/>
            </a:prstGeom>
            <a:solidFill>
              <a:srgbClr val="660066"/>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b="1"/>
                <a:t>Purple</a:t>
              </a:r>
              <a:endParaRPr lang="en-US"/>
            </a:p>
          </p:txBody>
        </p:sp>
        <p:sp>
          <p:nvSpPr>
            <p:cNvPr id="32" name="Oval 31">
              <a:extLst>
                <a:ext uri="{FF2B5EF4-FFF2-40B4-BE49-F238E27FC236}">
                  <a16:creationId xmlns:a16="http://schemas.microsoft.com/office/drawing/2014/main" id="{84C87DBD-0700-42F1-865A-41EEAFB6AE52}"/>
                </a:ext>
              </a:extLst>
            </p:cNvPr>
            <p:cNvSpPr/>
            <p:nvPr/>
          </p:nvSpPr>
          <p:spPr>
            <a:xfrm>
              <a:off x="8573910" y="4341108"/>
              <a:ext cx="1484489" cy="685800"/>
            </a:xfrm>
            <a:prstGeom prst="ellipse">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Colorless</a:t>
              </a:r>
            </a:p>
          </p:txBody>
        </p:sp>
        <p:sp>
          <p:nvSpPr>
            <p:cNvPr id="33" name="Oval 32">
              <a:extLst>
                <a:ext uri="{FF2B5EF4-FFF2-40B4-BE49-F238E27FC236}">
                  <a16:creationId xmlns:a16="http://schemas.microsoft.com/office/drawing/2014/main" id="{0C8965A0-C244-4E41-A312-8D1AB9DA7E7E}"/>
                </a:ext>
              </a:extLst>
            </p:cNvPr>
            <p:cNvSpPr/>
            <p:nvPr/>
          </p:nvSpPr>
          <p:spPr>
            <a:xfrm>
              <a:off x="8573909" y="5258329"/>
              <a:ext cx="1651001" cy="685800"/>
            </a:xfrm>
            <a:prstGeom prst="ellipse">
              <a:avLst/>
            </a:prstGeom>
            <a:solidFill>
              <a:srgbClr val="FF66FF"/>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US" b="1" dirty="0"/>
                <a:t>Red/Pink</a:t>
              </a:r>
              <a:endParaRPr lang="en-US" dirty="0"/>
            </a:p>
          </p:txBody>
        </p:sp>
        <p:cxnSp>
          <p:nvCxnSpPr>
            <p:cNvPr id="35" name="Straight Arrow Connector 34">
              <a:extLst>
                <a:ext uri="{FF2B5EF4-FFF2-40B4-BE49-F238E27FC236}">
                  <a16:creationId xmlns:a16="http://schemas.microsoft.com/office/drawing/2014/main" id="{5E527E57-9F09-48D6-AE03-9C63023F5AFB}"/>
                </a:ext>
              </a:extLst>
            </p:cNvPr>
            <p:cNvCxnSpPr>
              <a:cxnSpLocks/>
            </p:cNvCxnSpPr>
            <p:nvPr/>
          </p:nvCxnSpPr>
          <p:spPr>
            <a:xfrm>
              <a:off x="5904089" y="3043237"/>
              <a:ext cx="0" cy="3707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CF49C208-6B4F-4303-A6B1-B97F9F41C10D}"/>
                </a:ext>
              </a:extLst>
            </p:cNvPr>
            <p:cNvCxnSpPr>
              <a:cxnSpLocks/>
            </p:cNvCxnSpPr>
            <p:nvPr/>
          </p:nvCxnSpPr>
          <p:spPr>
            <a:xfrm>
              <a:off x="5904089" y="3923593"/>
              <a:ext cx="0" cy="3707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8D88E4B-0370-4DF6-A739-0C7BC2ABDF65}"/>
                </a:ext>
              </a:extLst>
            </p:cNvPr>
            <p:cNvCxnSpPr>
              <a:cxnSpLocks/>
            </p:cNvCxnSpPr>
            <p:nvPr/>
          </p:nvCxnSpPr>
          <p:spPr>
            <a:xfrm>
              <a:off x="5904089" y="4841522"/>
              <a:ext cx="0" cy="3707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3013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7F333-DB25-42CC-8C4B-C975069A8FC4}"/>
              </a:ext>
            </a:extLst>
          </p:cNvPr>
          <p:cNvSpPr>
            <a:spLocks noGrp="1"/>
          </p:cNvSpPr>
          <p:nvPr>
            <p:ph type="title"/>
          </p:nvPr>
        </p:nvSpPr>
        <p:spPr>
          <a:xfrm>
            <a:off x="838200" y="500063"/>
            <a:ext cx="10515600" cy="1325562"/>
          </a:xfrm>
        </p:spPr>
        <p:txBody>
          <a:bodyPr>
            <a:normAutofit/>
          </a:bodyPr>
          <a:lstStyle/>
          <a:p>
            <a:r>
              <a:rPr lang="en-US" b="1" dirty="0"/>
              <a:t>Record the stain results for each of the following organisms below</a:t>
            </a:r>
            <a:r>
              <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dirty="0"/>
          </a:p>
        </p:txBody>
      </p:sp>
      <p:graphicFrame>
        <p:nvGraphicFramePr>
          <p:cNvPr id="6" name="Table 5">
            <a:extLst>
              <a:ext uri="{FF2B5EF4-FFF2-40B4-BE49-F238E27FC236}">
                <a16:creationId xmlns:a16="http://schemas.microsoft.com/office/drawing/2014/main" id="{EA0018CB-6022-4414-B5BA-185E5BB7BB0F}"/>
              </a:ext>
            </a:extLst>
          </p:cNvPr>
          <p:cNvGraphicFramePr>
            <a:graphicFrameLocks noGrp="1"/>
          </p:cNvGraphicFramePr>
          <p:nvPr>
            <p:extLst>
              <p:ext uri="{D42A27DB-BD31-4B8C-83A1-F6EECF244321}">
                <p14:modId xmlns:p14="http://schemas.microsoft.com/office/powerpoint/2010/main" val="1883541347"/>
              </p:ext>
            </p:extLst>
          </p:nvPr>
        </p:nvGraphicFramePr>
        <p:xfrm>
          <a:off x="1306479" y="2139461"/>
          <a:ext cx="9353959" cy="4394201"/>
        </p:xfrm>
        <a:graphic>
          <a:graphicData uri="http://schemas.openxmlformats.org/drawingml/2006/table">
            <a:tbl>
              <a:tblPr firstRow="1" firstCol="1" bandRow="1"/>
              <a:tblGrid>
                <a:gridCol w="2746179">
                  <a:extLst>
                    <a:ext uri="{9D8B030D-6E8A-4147-A177-3AD203B41FA5}">
                      <a16:colId xmlns:a16="http://schemas.microsoft.com/office/drawing/2014/main" val="213090478"/>
                    </a:ext>
                  </a:extLst>
                </a:gridCol>
                <a:gridCol w="3150375">
                  <a:extLst>
                    <a:ext uri="{9D8B030D-6E8A-4147-A177-3AD203B41FA5}">
                      <a16:colId xmlns:a16="http://schemas.microsoft.com/office/drawing/2014/main" val="4073024883"/>
                    </a:ext>
                  </a:extLst>
                </a:gridCol>
                <a:gridCol w="3457405">
                  <a:extLst>
                    <a:ext uri="{9D8B030D-6E8A-4147-A177-3AD203B41FA5}">
                      <a16:colId xmlns:a16="http://schemas.microsoft.com/office/drawing/2014/main" val="4143728882"/>
                    </a:ext>
                  </a:extLst>
                </a:gridCol>
              </a:tblGrid>
              <a:tr h="627743">
                <a:tc>
                  <a:txBody>
                    <a:bodyPr/>
                    <a:lstStyle/>
                    <a:p>
                      <a:pPr marL="0" marR="0" algn="ctr" fontAlgn="ctr">
                        <a:lnSpc>
                          <a:spcPct val="115000"/>
                        </a:lnSpc>
                        <a:spcBef>
                          <a:spcPts val="0"/>
                        </a:spcBef>
                        <a:spcAft>
                          <a:spcPts val="0"/>
                        </a:spcAft>
                      </a:pPr>
                      <a:r>
                        <a:rPr lang="en-US" sz="2900" b="1" i="0"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Organism</a:t>
                      </a:r>
                      <a:endParaRPr lang="en-US" sz="4400" b="0" i="0" u="none" strike="noStrike" dirty="0">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Color Observed</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Gram Result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4446024"/>
                  </a:ext>
                </a:extLst>
              </a:tr>
              <a:tr h="627743">
                <a:tc>
                  <a:txBody>
                    <a:bodyPr/>
                    <a:lstStyle/>
                    <a:p>
                      <a:pPr marL="0" marR="0" algn="ctr" fontAlgn="ctr">
                        <a:lnSpc>
                          <a:spcPct val="115000"/>
                        </a:lnSpc>
                        <a:spcBef>
                          <a:spcPts val="0"/>
                        </a:spcBef>
                        <a:spcAft>
                          <a:spcPts val="0"/>
                        </a:spcAft>
                      </a:pPr>
                      <a:r>
                        <a:rPr lang="en-US" sz="2900" b="0" i="1"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 coli</a:t>
                      </a:r>
                      <a:endParaRPr lang="en-US" sz="4400" b="0" i="0" u="none" strike="noStrike" dirty="0">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9332961"/>
                  </a:ext>
                </a:extLst>
              </a:tr>
              <a:tr h="627743">
                <a:tc>
                  <a:txBody>
                    <a:bodyPr/>
                    <a:lstStyle/>
                    <a:p>
                      <a:pPr marL="0" marR="0" algn="ctr" fontAlgn="ctr">
                        <a:lnSpc>
                          <a:spcPct val="115000"/>
                        </a:lnSpc>
                        <a:spcBef>
                          <a:spcPts val="0"/>
                        </a:spcBef>
                        <a:spcAft>
                          <a:spcPts val="0"/>
                        </a:spcAft>
                      </a:pPr>
                      <a:r>
                        <a:rPr lang="en-US" sz="2900" b="0" i="1"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 subtilis</a:t>
                      </a:r>
                      <a:endParaRPr lang="en-US" sz="4400" b="0" i="0" u="none" strike="noStrike" dirty="0">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dirty="0">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3212863"/>
                  </a:ext>
                </a:extLst>
              </a:tr>
              <a:tr h="627743">
                <a:tc>
                  <a:txBody>
                    <a:bodyPr/>
                    <a:lstStyle/>
                    <a:p>
                      <a:pPr marL="0" marR="0" algn="ctr" fontAlgn="ctr">
                        <a:lnSpc>
                          <a:spcPct val="115000"/>
                        </a:lnSpc>
                        <a:spcBef>
                          <a:spcPts val="0"/>
                        </a:spcBef>
                        <a:spcAft>
                          <a:spcPts val="0"/>
                        </a:spcAft>
                      </a:pPr>
                      <a:r>
                        <a:rPr lang="en-US" sz="29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 epidermidis</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9916752"/>
                  </a:ext>
                </a:extLst>
              </a:tr>
              <a:tr h="627743">
                <a:tc>
                  <a:txBody>
                    <a:bodyPr/>
                    <a:lstStyle/>
                    <a:p>
                      <a:pPr marL="0" marR="0" algn="ctr" fontAlgn="ctr">
                        <a:lnSpc>
                          <a:spcPct val="115000"/>
                        </a:lnSpc>
                        <a:spcBef>
                          <a:spcPts val="0"/>
                        </a:spcBef>
                        <a:spcAft>
                          <a:spcPts val="0"/>
                        </a:spcAft>
                      </a:pPr>
                      <a:r>
                        <a:rPr lang="en-US" sz="29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 luteus</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9209444"/>
                  </a:ext>
                </a:extLst>
              </a:tr>
              <a:tr h="627743">
                <a:tc>
                  <a:txBody>
                    <a:bodyPr/>
                    <a:lstStyle/>
                    <a:p>
                      <a:pPr marL="0" marR="0" algn="ctr" fontAlgn="ctr">
                        <a:lnSpc>
                          <a:spcPct val="115000"/>
                        </a:lnSpc>
                        <a:spcBef>
                          <a:spcPts val="0"/>
                        </a:spcBef>
                        <a:spcAft>
                          <a:spcPts val="0"/>
                        </a:spcAft>
                      </a:pPr>
                      <a:r>
                        <a:rPr lang="en-US" sz="29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 smegmatis</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2385742"/>
                  </a:ext>
                </a:extLst>
              </a:tr>
              <a:tr h="627743">
                <a:tc>
                  <a:txBody>
                    <a:bodyPr/>
                    <a:lstStyle/>
                    <a:p>
                      <a:pPr marL="0" marR="0" algn="ctr" fontAlgn="ctr">
                        <a:lnSpc>
                          <a:spcPct val="115000"/>
                        </a:lnSpc>
                        <a:spcBef>
                          <a:spcPts val="0"/>
                        </a:spcBef>
                        <a:spcAft>
                          <a:spcPts val="0"/>
                        </a:spcAft>
                      </a:pPr>
                      <a:r>
                        <a:rPr lang="en-US" sz="29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 marcescens</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900" b="0" i="0"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400" b="0" i="0" u="none" strike="noStrike" dirty="0">
                        <a:effectLst/>
                        <a:latin typeface="Arial" panose="020B0604020202020204" pitchFamily="34" charset="0"/>
                      </a:endParaRPr>
                    </a:p>
                  </a:txBody>
                  <a:tcPr marL="167896" marR="167896" marT="2331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7453577"/>
                  </a:ext>
                </a:extLst>
              </a:tr>
            </a:tbl>
          </a:graphicData>
        </a:graphic>
      </p:graphicFrame>
    </p:spTree>
    <p:extLst>
      <p:ext uri="{BB962C8B-B14F-4D97-AF65-F5344CB8AC3E}">
        <p14:creationId xmlns:p14="http://schemas.microsoft.com/office/powerpoint/2010/main" val="3962387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E0F0F-7310-4191-AA72-7968C05F5F04}"/>
              </a:ext>
            </a:extLst>
          </p:cNvPr>
          <p:cNvSpPr>
            <a:spLocks noGrp="1"/>
          </p:cNvSpPr>
          <p:nvPr>
            <p:ph type="title"/>
          </p:nvPr>
        </p:nvSpPr>
        <p:spPr>
          <a:xfrm>
            <a:off x="838200" y="365125"/>
            <a:ext cx="10866120" cy="1325563"/>
          </a:xfrm>
        </p:spPr>
        <p:txBody>
          <a:bodyPr/>
          <a:lstStyle/>
          <a:p>
            <a:r>
              <a:rPr lang="en-US" b="1" dirty="0"/>
              <a:t>Note the morphology for each of the organisms observed.</a:t>
            </a:r>
          </a:p>
        </p:txBody>
      </p:sp>
      <p:graphicFrame>
        <p:nvGraphicFramePr>
          <p:cNvPr id="6" name="Table 5">
            <a:extLst>
              <a:ext uri="{FF2B5EF4-FFF2-40B4-BE49-F238E27FC236}">
                <a16:creationId xmlns:a16="http://schemas.microsoft.com/office/drawing/2014/main" id="{BCF943C2-B345-469E-B528-1037E24745F1}"/>
              </a:ext>
            </a:extLst>
          </p:cNvPr>
          <p:cNvGraphicFramePr>
            <a:graphicFrameLocks noGrp="1"/>
          </p:cNvGraphicFramePr>
          <p:nvPr>
            <p:extLst>
              <p:ext uri="{D42A27DB-BD31-4B8C-83A1-F6EECF244321}">
                <p14:modId xmlns:p14="http://schemas.microsoft.com/office/powerpoint/2010/main" val="2307034380"/>
              </p:ext>
            </p:extLst>
          </p:nvPr>
        </p:nvGraphicFramePr>
        <p:xfrm>
          <a:off x="643467" y="1950773"/>
          <a:ext cx="10905065" cy="4542104"/>
        </p:xfrm>
        <a:graphic>
          <a:graphicData uri="http://schemas.openxmlformats.org/drawingml/2006/table">
            <a:tbl>
              <a:tblPr firstRow="1" firstCol="1" bandRow="1"/>
              <a:tblGrid>
                <a:gridCol w="2685254">
                  <a:extLst>
                    <a:ext uri="{9D8B030D-6E8A-4147-A177-3AD203B41FA5}">
                      <a16:colId xmlns:a16="http://schemas.microsoft.com/office/drawing/2014/main" val="3774743304"/>
                    </a:ext>
                  </a:extLst>
                </a:gridCol>
                <a:gridCol w="8219811">
                  <a:extLst>
                    <a:ext uri="{9D8B030D-6E8A-4147-A177-3AD203B41FA5}">
                      <a16:colId xmlns:a16="http://schemas.microsoft.com/office/drawing/2014/main" val="217695164"/>
                    </a:ext>
                  </a:extLst>
                </a:gridCol>
              </a:tblGrid>
              <a:tr h="648872">
                <a:tc>
                  <a:txBody>
                    <a:bodyPr/>
                    <a:lstStyle/>
                    <a:p>
                      <a:pPr marL="0" marR="0" algn="ctr"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Organism</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Morphologic Description/Drawing</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4240237"/>
                  </a:ext>
                </a:extLst>
              </a:tr>
              <a:tr h="648872">
                <a:tc>
                  <a:txBody>
                    <a:bodyPr/>
                    <a:lstStyle/>
                    <a:p>
                      <a:pPr marL="0" marR="0" algn="ctr" fontAlgn="ctr">
                        <a:lnSpc>
                          <a:spcPct val="115000"/>
                        </a:lnSpc>
                        <a:spcBef>
                          <a:spcPts val="0"/>
                        </a:spcBef>
                        <a:spcAft>
                          <a:spcPts val="0"/>
                        </a:spcAft>
                      </a:pPr>
                      <a:r>
                        <a:rPr lang="en-US" sz="26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 coli</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5803685"/>
                  </a:ext>
                </a:extLst>
              </a:tr>
              <a:tr h="648872">
                <a:tc>
                  <a:txBody>
                    <a:bodyPr/>
                    <a:lstStyle/>
                    <a:p>
                      <a:pPr marL="0" marR="0" algn="ctr" fontAlgn="ctr">
                        <a:lnSpc>
                          <a:spcPct val="115000"/>
                        </a:lnSpc>
                        <a:spcBef>
                          <a:spcPts val="0"/>
                        </a:spcBef>
                        <a:spcAft>
                          <a:spcPts val="0"/>
                        </a:spcAft>
                      </a:pPr>
                      <a:r>
                        <a:rPr lang="en-US" sz="26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 subtilis</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438849"/>
                  </a:ext>
                </a:extLst>
              </a:tr>
              <a:tr h="648872">
                <a:tc>
                  <a:txBody>
                    <a:bodyPr/>
                    <a:lstStyle/>
                    <a:p>
                      <a:pPr marL="0" marR="0" algn="ctr" fontAlgn="ctr">
                        <a:lnSpc>
                          <a:spcPct val="115000"/>
                        </a:lnSpc>
                        <a:spcBef>
                          <a:spcPts val="0"/>
                        </a:spcBef>
                        <a:spcAft>
                          <a:spcPts val="0"/>
                        </a:spcAft>
                      </a:pPr>
                      <a:r>
                        <a:rPr lang="en-US" sz="2600" b="0" i="1"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 epidermidis</a:t>
                      </a:r>
                      <a:endParaRPr lang="en-US" sz="3900" b="0" i="0" u="none" strike="noStrike" dirty="0">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5574628"/>
                  </a:ext>
                </a:extLst>
              </a:tr>
              <a:tr h="648872">
                <a:tc>
                  <a:txBody>
                    <a:bodyPr/>
                    <a:lstStyle/>
                    <a:p>
                      <a:pPr marL="0" marR="0" algn="ctr" fontAlgn="ctr">
                        <a:lnSpc>
                          <a:spcPct val="115000"/>
                        </a:lnSpc>
                        <a:spcBef>
                          <a:spcPts val="0"/>
                        </a:spcBef>
                        <a:spcAft>
                          <a:spcPts val="0"/>
                        </a:spcAft>
                      </a:pPr>
                      <a:r>
                        <a:rPr lang="en-US" sz="26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 luteus</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7337243"/>
                  </a:ext>
                </a:extLst>
              </a:tr>
              <a:tr h="648872">
                <a:tc>
                  <a:txBody>
                    <a:bodyPr/>
                    <a:lstStyle/>
                    <a:p>
                      <a:pPr marL="0" marR="0" algn="ctr" fontAlgn="ctr">
                        <a:lnSpc>
                          <a:spcPct val="115000"/>
                        </a:lnSpc>
                        <a:spcBef>
                          <a:spcPts val="0"/>
                        </a:spcBef>
                        <a:spcAft>
                          <a:spcPts val="0"/>
                        </a:spcAft>
                      </a:pPr>
                      <a:r>
                        <a:rPr lang="en-US" sz="26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 smegmatis</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3446774"/>
                  </a:ext>
                </a:extLst>
              </a:tr>
              <a:tr h="648872">
                <a:tc>
                  <a:txBody>
                    <a:bodyPr/>
                    <a:lstStyle/>
                    <a:p>
                      <a:pPr marL="0" marR="0" algn="ctr" fontAlgn="ctr">
                        <a:lnSpc>
                          <a:spcPct val="115000"/>
                        </a:lnSpc>
                        <a:spcBef>
                          <a:spcPts val="0"/>
                        </a:spcBef>
                        <a:spcAft>
                          <a:spcPts val="0"/>
                        </a:spcAft>
                      </a:pPr>
                      <a:r>
                        <a:rPr lang="en-US" sz="26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 marcescens</a:t>
                      </a:r>
                      <a:endParaRPr lang="en-US" sz="3900" b="0" i="0" u="none" strike="noStrike">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600" b="0" i="0"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3900" b="0" i="0" u="none" strike="noStrike" dirty="0">
                        <a:effectLst/>
                        <a:latin typeface="Arial" panose="020B0604020202020204" pitchFamily="34" charset="0"/>
                      </a:endParaRPr>
                    </a:p>
                  </a:txBody>
                  <a:tcPr marL="146839" marR="146839" marT="203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2671079"/>
                  </a:ext>
                </a:extLst>
              </a:tr>
            </a:tbl>
          </a:graphicData>
        </a:graphic>
      </p:graphicFrame>
    </p:spTree>
    <p:extLst>
      <p:ext uri="{BB962C8B-B14F-4D97-AF65-F5344CB8AC3E}">
        <p14:creationId xmlns:p14="http://schemas.microsoft.com/office/powerpoint/2010/main" val="733491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5D776-FDE8-4A84-A3F0-C149A15B9495}"/>
              </a:ext>
            </a:extLst>
          </p:cNvPr>
          <p:cNvSpPr>
            <a:spLocks noGrp="1"/>
          </p:cNvSpPr>
          <p:nvPr>
            <p:ph type="title"/>
          </p:nvPr>
        </p:nvSpPr>
        <p:spPr>
          <a:xfrm>
            <a:off x="838200" y="365125"/>
            <a:ext cx="10515600" cy="880579"/>
          </a:xfrm>
        </p:spPr>
        <p:txBody>
          <a:bodyPr/>
          <a:lstStyle/>
          <a:p>
            <a:r>
              <a:rPr lang="en-US" b="1" dirty="0"/>
              <a:t>Purpose: Gram Staining</a:t>
            </a:r>
            <a:endParaRPr lang="en-US" dirty="0"/>
          </a:p>
        </p:txBody>
      </p:sp>
      <p:sp>
        <p:nvSpPr>
          <p:cNvPr id="3" name="Content Placeholder 2">
            <a:extLst>
              <a:ext uri="{FF2B5EF4-FFF2-40B4-BE49-F238E27FC236}">
                <a16:creationId xmlns:a16="http://schemas.microsoft.com/office/drawing/2014/main" id="{7CFD62A7-6FE8-48F4-B28B-F2FB65AB1245}"/>
              </a:ext>
            </a:extLst>
          </p:cNvPr>
          <p:cNvSpPr>
            <a:spLocks noGrp="1"/>
          </p:cNvSpPr>
          <p:nvPr>
            <p:ph idx="1"/>
          </p:nvPr>
        </p:nvSpPr>
        <p:spPr>
          <a:xfrm>
            <a:off x="838200" y="1643039"/>
            <a:ext cx="10515600" cy="4128882"/>
          </a:xfrm>
        </p:spPr>
        <p:txBody>
          <a:bodyPr>
            <a:noAutofit/>
          </a:bodyPr>
          <a:lstStyle/>
          <a:p>
            <a:pPr lvl="0" fontAlgn="base">
              <a:lnSpc>
                <a:spcPct val="110000"/>
              </a:lnSpc>
              <a:spcAft>
                <a:spcPts val="600"/>
              </a:spcAft>
              <a:buClr>
                <a:schemeClr val="tx1"/>
              </a:buClr>
            </a:pPr>
            <a:r>
              <a:rPr lang="en-US" dirty="0"/>
              <a:t>Gram-staining is a differential staining technique that uses a primary stain and a secondary counterstain to distinguish between Gram-positive and Gram-negative bacteria. </a:t>
            </a:r>
          </a:p>
          <a:p>
            <a:pPr fontAlgn="base">
              <a:lnSpc>
                <a:spcPct val="110000"/>
              </a:lnSpc>
              <a:defRPr/>
            </a:pPr>
            <a:r>
              <a:rPr lang="en-US" dirty="0"/>
              <a:t>The technique was introduced by Danish Bacteriologist Hans Christian Gram in 1884.</a:t>
            </a:r>
          </a:p>
          <a:p>
            <a:pPr fontAlgn="base">
              <a:lnSpc>
                <a:spcPct val="110000"/>
              </a:lnSpc>
              <a:defRPr/>
            </a:pPr>
            <a:r>
              <a:rPr lang="en-US" dirty="0"/>
              <a:t>The results of the Gram stain are viewed under the light microscope to identify the Gram stain group, and to observe the shape, size, and cell arrangement. This makes the Gram stain a valuable clinical diagnostic tool.</a:t>
            </a:r>
          </a:p>
        </p:txBody>
      </p:sp>
    </p:spTree>
    <p:extLst>
      <p:ext uri="{BB962C8B-B14F-4D97-AF65-F5344CB8AC3E}">
        <p14:creationId xmlns:p14="http://schemas.microsoft.com/office/powerpoint/2010/main" val="2449154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AEBC-1FFC-4F5C-864B-2EDC59ED6226}"/>
              </a:ext>
            </a:extLst>
          </p:cNvPr>
          <p:cNvSpPr>
            <a:spLocks noGrp="1"/>
          </p:cNvSpPr>
          <p:nvPr>
            <p:ph type="title"/>
          </p:nvPr>
        </p:nvSpPr>
        <p:spPr>
          <a:xfrm>
            <a:off x="670891" y="338620"/>
            <a:ext cx="10515600" cy="854075"/>
          </a:xfrm>
        </p:spPr>
        <p:txBody>
          <a:bodyPr/>
          <a:lstStyle/>
          <a:p>
            <a:r>
              <a:rPr lang="en-US" b="1" dirty="0"/>
              <a:t>Principle of Gram Staining</a:t>
            </a:r>
          </a:p>
        </p:txBody>
      </p:sp>
      <p:sp>
        <p:nvSpPr>
          <p:cNvPr id="3" name="Content Placeholder 2">
            <a:extLst>
              <a:ext uri="{FF2B5EF4-FFF2-40B4-BE49-F238E27FC236}">
                <a16:creationId xmlns:a16="http://schemas.microsoft.com/office/drawing/2014/main" id="{A00D95A8-E6F4-4458-998C-8E2003A020ED}"/>
              </a:ext>
            </a:extLst>
          </p:cNvPr>
          <p:cNvSpPr>
            <a:spLocks noGrp="1"/>
          </p:cNvSpPr>
          <p:nvPr>
            <p:ph idx="1"/>
          </p:nvPr>
        </p:nvSpPr>
        <p:spPr>
          <a:xfrm>
            <a:off x="503582" y="1507572"/>
            <a:ext cx="11158331" cy="5011807"/>
          </a:xfrm>
        </p:spPr>
        <p:txBody>
          <a:bodyPr>
            <a:noAutofit/>
          </a:bodyPr>
          <a:lstStyle/>
          <a:p>
            <a:pPr>
              <a:lnSpc>
                <a:spcPct val="120000"/>
              </a:lnSpc>
            </a:pPr>
            <a:r>
              <a:rPr lang="en-US" sz="2000" dirty="0"/>
              <a:t>Gram positive (G+)  bacteria have very thick peptidoglycan layer. The other group, Gram negative (G-)  has a thin peptidoglycan layer surrounded by lipopolysaccharide.</a:t>
            </a:r>
          </a:p>
          <a:p>
            <a:pPr fontAlgn="base">
              <a:lnSpc>
                <a:spcPct val="120000"/>
              </a:lnSpc>
            </a:pPr>
            <a:r>
              <a:rPr lang="en-US" sz="2000" dirty="0"/>
              <a:t>Initially the primary stain (crystal violet) binds to peptidoglycan, and coloring both Gram-positive and Gram-negative bacteria purple.</a:t>
            </a:r>
          </a:p>
          <a:p>
            <a:pPr fontAlgn="base">
              <a:lnSpc>
                <a:spcPct val="120000"/>
              </a:lnSpc>
            </a:pPr>
            <a:r>
              <a:rPr lang="en-US" sz="2000" dirty="0"/>
              <a:t>Gram’s iodine worked as a mordant or fixative and forms a crystal violet-iodine complex both in Gram-positive and Gram-negative cell wall.</a:t>
            </a:r>
          </a:p>
          <a:p>
            <a:pPr fontAlgn="base">
              <a:lnSpc>
                <a:spcPct val="120000"/>
              </a:lnSpc>
            </a:pPr>
            <a:r>
              <a:rPr lang="en-US" sz="2000" dirty="0"/>
              <a:t>Using decolorizer (95% Alcohol) renders Gram-negative bacteria colorless as they have much less peptidoglycan in their cell wall. </a:t>
            </a:r>
          </a:p>
          <a:p>
            <a:pPr fontAlgn="base">
              <a:lnSpc>
                <a:spcPct val="120000"/>
              </a:lnSpc>
            </a:pPr>
            <a:r>
              <a:rPr lang="en-US" sz="2000" dirty="0"/>
              <a:t>The thick peptidoglycan layer of gram-positive cells is dehydrated by the decolorizing step, causing them to shrink and trapping the stain-iodine complex inside.</a:t>
            </a:r>
          </a:p>
          <a:p>
            <a:pPr fontAlgn="base">
              <a:lnSpc>
                <a:spcPct val="120000"/>
              </a:lnSpc>
            </a:pPr>
            <a:r>
              <a:rPr lang="en-US" sz="2000" dirty="0"/>
              <a:t>After the decolorizing step, a counterstain safranin is applied to color the Gram-negative bacteria pink. </a:t>
            </a:r>
          </a:p>
          <a:p>
            <a:pPr fontAlgn="base">
              <a:lnSpc>
                <a:spcPct val="120000"/>
              </a:lnSpc>
            </a:pPr>
            <a:r>
              <a:rPr lang="en-US" sz="2000" dirty="0"/>
              <a:t>So, at the end Gram-positive bacteria will be purple, while Gram-negative bacteria will be pink</a:t>
            </a:r>
          </a:p>
        </p:txBody>
      </p:sp>
    </p:spTree>
    <p:extLst>
      <p:ext uri="{BB962C8B-B14F-4D97-AF65-F5344CB8AC3E}">
        <p14:creationId xmlns:p14="http://schemas.microsoft.com/office/powerpoint/2010/main" val="2379227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8A998-39DA-4D14-82A3-818FF770FD2B}"/>
              </a:ext>
            </a:extLst>
          </p:cNvPr>
          <p:cNvSpPr>
            <a:spLocks noGrp="1"/>
          </p:cNvSpPr>
          <p:nvPr>
            <p:ph type="title"/>
          </p:nvPr>
        </p:nvSpPr>
        <p:spPr/>
        <p:txBody>
          <a:bodyPr/>
          <a:lstStyle/>
          <a:p>
            <a:r>
              <a:rPr lang="en-US" b="1" dirty="0"/>
              <a:t>Materials Needed</a:t>
            </a:r>
          </a:p>
        </p:txBody>
      </p:sp>
      <p:sp>
        <p:nvSpPr>
          <p:cNvPr id="3" name="Content Placeholder 2">
            <a:extLst>
              <a:ext uri="{FF2B5EF4-FFF2-40B4-BE49-F238E27FC236}">
                <a16:creationId xmlns:a16="http://schemas.microsoft.com/office/drawing/2014/main" id="{8D6FABAA-8285-44CA-8633-0CB78CF1F412}"/>
              </a:ext>
            </a:extLst>
          </p:cNvPr>
          <p:cNvSpPr>
            <a:spLocks noGrp="1"/>
          </p:cNvSpPr>
          <p:nvPr>
            <p:ph idx="1"/>
          </p:nvPr>
        </p:nvSpPr>
        <p:spPr>
          <a:xfrm>
            <a:off x="692426" y="1690688"/>
            <a:ext cx="10515600" cy="4659312"/>
          </a:xfrm>
        </p:spPr>
        <p:txBody>
          <a:bodyPr>
            <a:normAutofit fontScale="85000" lnSpcReduction="20000"/>
          </a:bodyPr>
          <a:lstStyle/>
          <a:p>
            <a:pPr fontAlgn="base">
              <a:lnSpc>
                <a:spcPct val="110000"/>
              </a:lnSpc>
            </a:pPr>
            <a:r>
              <a:rPr lang="en-US" sz="3000" dirty="0"/>
              <a:t>Crystal violet (primary stain)</a:t>
            </a:r>
          </a:p>
          <a:p>
            <a:pPr fontAlgn="base">
              <a:lnSpc>
                <a:spcPct val="110000"/>
              </a:lnSpc>
            </a:pPr>
            <a:r>
              <a:rPr lang="en-US" sz="3000" dirty="0"/>
              <a:t>Gram's iodine (mordant, to fix crystal violet in the cell wall)</a:t>
            </a:r>
          </a:p>
          <a:p>
            <a:pPr fontAlgn="base">
              <a:lnSpc>
                <a:spcPct val="110000"/>
              </a:lnSpc>
            </a:pPr>
            <a:r>
              <a:rPr lang="en-US" sz="3000" dirty="0"/>
              <a:t>Ethanol (decolorizer)</a:t>
            </a:r>
          </a:p>
          <a:p>
            <a:pPr fontAlgn="base">
              <a:lnSpc>
                <a:spcPct val="110000"/>
              </a:lnSpc>
            </a:pPr>
            <a:r>
              <a:rPr lang="en-US" sz="3000" dirty="0"/>
              <a:t>Safranin (secondary stain or counterstain)</a:t>
            </a:r>
          </a:p>
          <a:p>
            <a:pPr fontAlgn="base">
              <a:lnSpc>
                <a:spcPct val="110000"/>
              </a:lnSpc>
            </a:pPr>
            <a:r>
              <a:rPr lang="en-US" sz="3000" dirty="0"/>
              <a:t>Distilled water in a squirt bottle or dropper bottle</a:t>
            </a:r>
          </a:p>
          <a:p>
            <a:pPr>
              <a:lnSpc>
                <a:spcPct val="110000"/>
              </a:lnSpc>
            </a:pPr>
            <a:r>
              <a:rPr lang="en-US" sz="3000" dirty="0"/>
              <a:t>Bibulous paper</a:t>
            </a:r>
          </a:p>
          <a:p>
            <a:pPr>
              <a:lnSpc>
                <a:spcPct val="110000"/>
              </a:lnSpc>
            </a:pPr>
            <a:r>
              <a:rPr lang="en-US" sz="3000" dirty="0"/>
              <a:t>Inoculating loop</a:t>
            </a:r>
          </a:p>
          <a:p>
            <a:pPr>
              <a:lnSpc>
                <a:spcPct val="110000"/>
              </a:lnSpc>
            </a:pPr>
            <a:r>
              <a:rPr lang="en-US" sz="3000" dirty="0"/>
              <a:t>Bacti-Cinerator</a:t>
            </a:r>
          </a:p>
          <a:p>
            <a:pPr>
              <a:lnSpc>
                <a:spcPct val="110000"/>
              </a:lnSpc>
            </a:pPr>
            <a:r>
              <a:rPr lang="en-US" sz="3000" dirty="0"/>
              <a:t>Slides</a:t>
            </a:r>
          </a:p>
          <a:p>
            <a:endParaRPr lang="en-US" dirty="0"/>
          </a:p>
        </p:txBody>
      </p:sp>
    </p:spTree>
    <p:extLst>
      <p:ext uri="{BB962C8B-B14F-4D97-AF65-F5344CB8AC3E}">
        <p14:creationId xmlns:p14="http://schemas.microsoft.com/office/powerpoint/2010/main" val="4113955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0998A-DC26-4A4D-9A38-D51A51FA70E8}"/>
              </a:ext>
            </a:extLst>
          </p:cNvPr>
          <p:cNvSpPr>
            <a:spLocks noGrp="1"/>
          </p:cNvSpPr>
          <p:nvPr>
            <p:ph type="title"/>
          </p:nvPr>
        </p:nvSpPr>
        <p:spPr>
          <a:xfrm>
            <a:off x="838200" y="365126"/>
            <a:ext cx="10515600" cy="1147586"/>
          </a:xfrm>
        </p:spPr>
        <p:txBody>
          <a:bodyPr>
            <a:normAutofit fontScale="90000"/>
          </a:bodyPr>
          <a:lstStyle/>
          <a:p>
            <a:r>
              <a:rPr lang="en-US" altLang="en-US" b="1" dirty="0"/>
              <a:t>The Gram Staining Procedure: </a:t>
            </a:r>
            <a:r>
              <a:rPr lang="en-US" altLang="en-US" b="1" dirty="0">
                <a:solidFill>
                  <a:srgbClr val="000000"/>
                </a:solidFill>
                <a:latin typeface="+mn-lt"/>
                <a:cs typeface="Times New Roman" panose="02020603050405020304" pitchFamily="18" charset="0"/>
              </a:rPr>
              <a:t>Prepare a Smear </a:t>
            </a:r>
            <a:endParaRPr lang="en-US" b="1" dirty="0">
              <a:latin typeface="+mn-lt"/>
            </a:endParaRPr>
          </a:p>
        </p:txBody>
      </p:sp>
      <p:sp>
        <p:nvSpPr>
          <p:cNvPr id="3" name="Content Placeholder 2">
            <a:extLst>
              <a:ext uri="{FF2B5EF4-FFF2-40B4-BE49-F238E27FC236}">
                <a16:creationId xmlns:a16="http://schemas.microsoft.com/office/drawing/2014/main" id="{11697144-6142-424E-BAC2-BFA8C9033833}"/>
              </a:ext>
            </a:extLst>
          </p:cNvPr>
          <p:cNvSpPr>
            <a:spLocks noGrp="1"/>
          </p:cNvSpPr>
          <p:nvPr>
            <p:ph idx="1"/>
          </p:nvPr>
        </p:nvSpPr>
        <p:spPr>
          <a:xfrm>
            <a:off x="689317" y="1600822"/>
            <a:ext cx="11127545" cy="3230003"/>
          </a:xfrm>
        </p:spPr>
        <p:txBody>
          <a:bodyPr>
            <a:normAutofit fontScale="92500" lnSpcReduction="20000"/>
          </a:bodyPr>
          <a:lstStyle/>
          <a:p>
            <a:pPr marL="0" indent="0" fontAlgn="base">
              <a:lnSpc>
                <a:spcPct val="120000"/>
              </a:lnSpc>
              <a:spcBef>
                <a:spcPts val="0"/>
              </a:spcBef>
              <a:buClr>
                <a:schemeClr val="tx1"/>
              </a:buClr>
              <a:buNone/>
            </a:pPr>
            <a:r>
              <a:rPr lang="en-US" sz="2400" b="1" dirty="0"/>
              <a:t>Step 1</a:t>
            </a:r>
          </a:p>
          <a:p>
            <a:pPr fontAlgn="base">
              <a:lnSpc>
                <a:spcPct val="120000"/>
              </a:lnSpc>
              <a:spcBef>
                <a:spcPts val="0"/>
              </a:spcBef>
              <a:buClr>
                <a:schemeClr val="tx1"/>
              </a:buClr>
            </a:pPr>
            <a:r>
              <a:rPr lang="en-US" sz="2400" dirty="0"/>
              <a:t>Take a clean, grease free slide.</a:t>
            </a:r>
          </a:p>
          <a:p>
            <a:pPr>
              <a:lnSpc>
                <a:spcPct val="120000"/>
              </a:lnSpc>
              <a:spcBef>
                <a:spcPts val="0"/>
              </a:spcBef>
              <a:buClr>
                <a:schemeClr val="tx1"/>
              </a:buClr>
            </a:pPr>
            <a:r>
              <a:rPr lang="en-US" sz="2400" dirty="0"/>
              <a:t>Draw two circles with your Sharpie on the </a:t>
            </a:r>
            <a:r>
              <a:rPr lang="en-US" sz="2400" b="1" dirty="0"/>
              <a:t>bottom </a:t>
            </a:r>
            <a:r>
              <a:rPr lang="en-US" sz="2400" dirty="0"/>
              <a:t>of the slide.</a:t>
            </a:r>
          </a:p>
          <a:p>
            <a:pPr>
              <a:lnSpc>
                <a:spcPct val="120000"/>
              </a:lnSpc>
              <a:spcBef>
                <a:spcPts val="0"/>
              </a:spcBef>
              <a:buClr>
                <a:schemeClr val="tx1"/>
              </a:buClr>
            </a:pPr>
            <a:r>
              <a:rPr lang="en-US" sz="2400" dirty="0"/>
              <a:t>Using your inoculation loop, put two </a:t>
            </a:r>
            <a:r>
              <a:rPr lang="en-US" sz="2400" b="1" dirty="0"/>
              <a:t>small </a:t>
            </a:r>
            <a:r>
              <a:rPr lang="en-US" sz="2400" dirty="0"/>
              <a:t>drops of water in each circle.</a:t>
            </a:r>
          </a:p>
          <a:p>
            <a:pPr fontAlgn="base">
              <a:lnSpc>
                <a:spcPct val="120000"/>
              </a:lnSpc>
              <a:spcBef>
                <a:spcPts val="0"/>
              </a:spcBef>
              <a:buClr>
                <a:schemeClr val="tx1"/>
              </a:buClr>
            </a:pPr>
            <a:r>
              <a:rPr lang="en-US" sz="2400" dirty="0"/>
              <a:t>Using aseptic technique, remove a</a:t>
            </a:r>
            <a:r>
              <a:rPr lang="en-US" sz="2400" b="1" dirty="0"/>
              <a:t> very small</a:t>
            </a:r>
            <a:r>
              <a:rPr lang="en-US" sz="2400" dirty="0"/>
              <a:t> amount of bacteria from the culture tube/plate. Make sure you flame the tube before and after you enter.</a:t>
            </a:r>
          </a:p>
          <a:p>
            <a:pPr fontAlgn="base">
              <a:lnSpc>
                <a:spcPct val="120000"/>
              </a:lnSpc>
              <a:spcBef>
                <a:spcPts val="0"/>
              </a:spcBef>
              <a:buClr>
                <a:schemeClr val="tx1"/>
              </a:buClr>
            </a:pPr>
            <a:r>
              <a:rPr lang="en-US" altLang="en-US" sz="2400" dirty="0"/>
              <a:t>Spread the bacteria to about the size of a nickel</a:t>
            </a:r>
            <a:r>
              <a:rPr lang="en-US" sz="2400" dirty="0"/>
              <a:t> and prepare a thin smear.</a:t>
            </a:r>
          </a:p>
          <a:p>
            <a:pPr fontAlgn="base">
              <a:lnSpc>
                <a:spcPct val="120000"/>
              </a:lnSpc>
              <a:spcBef>
                <a:spcPts val="0"/>
              </a:spcBef>
              <a:buClr>
                <a:schemeClr val="tx1"/>
              </a:buClr>
            </a:pPr>
            <a:r>
              <a:rPr lang="en-US" sz="2400" dirty="0"/>
              <a:t> </a:t>
            </a:r>
            <a:r>
              <a:rPr lang="en-US" altLang="en-US" sz="2400" dirty="0"/>
              <a:t>Allow to air dry completely </a:t>
            </a:r>
          </a:p>
          <a:p>
            <a:pPr fontAlgn="base">
              <a:lnSpc>
                <a:spcPct val="120000"/>
              </a:lnSpc>
              <a:spcBef>
                <a:spcPts val="0"/>
              </a:spcBef>
              <a:buClr>
                <a:schemeClr val="tx1"/>
              </a:buClr>
            </a:pPr>
            <a:r>
              <a:rPr lang="en-US" sz="2400" dirty="0"/>
              <a:t>Heat fix the bacteria by passing the slide through the Bacti-cinerator three times.</a:t>
            </a:r>
          </a:p>
          <a:p>
            <a:pPr marL="0" indent="0">
              <a:buNone/>
            </a:pPr>
            <a:endParaRPr lang="en-US" dirty="0"/>
          </a:p>
        </p:txBody>
      </p:sp>
      <p:grpSp>
        <p:nvGrpSpPr>
          <p:cNvPr id="26" name="Group 25">
            <a:extLst>
              <a:ext uri="{FF2B5EF4-FFF2-40B4-BE49-F238E27FC236}">
                <a16:creationId xmlns:a16="http://schemas.microsoft.com/office/drawing/2014/main" id="{310C6622-560C-41D3-9D6B-5E8B9103FE96}"/>
              </a:ext>
            </a:extLst>
          </p:cNvPr>
          <p:cNvGrpSpPr/>
          <p:nvPr/>
        </p:nvGrpSpPr>
        <p:grpSpPr>
          <a:xfrm>
            <a:off x="3776138" y="5400304"/>
            <a:ext cx="4336168" cy="1238075"/>
            <a:chOff x="3621393" y="5204765"/>
            <a:chExt cx="4336168" cy="1238075"/>
          </a:xfrm>
        </p:grpSpPr>
        <p:sp>
          <p:nvSpPr>
            <p:cNvPr id="17" name="TextBox 16">
              <a:extLst>
                <a:ext uri="{FF2B5EF4-FFF2-40B4-BE49-F238E27FC236}">
                  <a16:creationId xmlns:a16="http://schemas.microsoft.com/office/drawing/2014/main" id="{49DFB373-4675-4984-A8C0-9C2B486769E1}"/>
                </a:ext>
              </a:extLst>
            </p:cNvPr>
            <p:cNvSpPr txBox="1"/>
            <p:nvPr/>
          </p:nvSpPr>
          <p:spPr>
            <a:xfrm>
              <a:off x="4521366" y="5734153"/>
              <a:ext cx="317716" cy="369332"/>
            </a:xfrm>
            <a:prstGeom prst="rect">
              <a:avLst/>
            </a:prstGeom>
            <a:noFill/>
          </p:spPr>
          <p:txBody>
            <a:bodyPr wrap="none" rtlCol="0">
              <a:spAutoFit/>
            </a:bodyPr>
            <a:lstStyle/>
            <a:p>
              <a:r>
                <a:rPr lang="en-US" dirty="0"/>
                <a:t>A</a:t>
              </a:r>
            </a:p>
          </p:txBody>
        </p:sp>
        <p:grpSp>
          <p:nvGrpSpPr>
            <p:cNvPr id="25" name="Group 24">
              <a:extLst>
                <a:ext uri="{FF2B5EF4-FFF2-40B4-BE49-F238E27FC236}">
                  <a16:creationId xmlns:a16="http://schemas.microsoft.com/office/drawing/2014/main" id="{283630D6-C3D1-4314-8A4A-5BB1B8FD31EE}"/>
                </a:ext>
              </a:extLst>
            </p:cNvPr>
            <p:cNvGrpSpPr/>
            <p:nvPr/>
          </p:nvGrpSpPr>
          <p:grpSpPr>
            <a:xfrm>
              <a:off x="3621393" y="5204765"/>
              <a:ext cx="4336168" cy="1238075"/>
              <a:chOff x="3603066" y="5257178"/>
              <a:chExt cx="4336168" cy="1238075"/>
            </a:xfrm>
          </p:grpSpPr>
          <p:grpSp>
            <p:nvGrpSpPr>
              <p:cNvPr id="8" name="Group 7">
                <a:extLst>
                  <a:ext uri="{FF2B5EF4-FFF2-40B4-BE49-F238E27FC236}">
                    <a16:creationId xmlns:a16="http://schemas.microsoft.com/office/drawing/2014/main" id="{82625AED-8587-49DF-AA0D-F76A6157F67E}"/>
                  </a:ext>
                </a:extLst>
              </p:cNvPr>
              <p:cNvGrpSpPr/>
              <p:nvPr/>
            </p:nvGrpSpPr>
            <p:grpSpPr>
              <a:xfrm>
                <a:off x="3603066" y="5257178"/>
                <a:ext cx="4336168" cy="1238075"/>
                <a:chOff x="3307645" y="5091287"/>
                <a:chExt cx="4336168" cy="1238075"/>
              </a:xfrm>
            </p:grpSpPr>
            <p:sp>
              <p:nvSpPr>
                <p:cNvPr id="10" name="Rectangle 9">
                  <a:extLst>
                    <a:ext uri="{FF2B5EF4-FFF2-40B4-BE49-F238E27FC236}">
                      <a16:creationId xmlns:a16="http://schemas.microsoft.com/office/drawing/2014/main" id="{67C0FF8B-9152-4F49-852C-72ACB957E2C4}"/>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5B2A5EE8-E704-4FA0-B579-DD8BDDD04EE4}"/>
                    </a:ext>
                  </a:extLst>
                </p:cNvPr>
                <p:cNvSpPr/>
                <p:nvPr/>
              </p:nvSpPr>
              <p:spPr>
                <a:xfrm>
                  <a:off x="3857625" y="5467350"/>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a:extLst>
                  <a:ext uri="{FF2B5EF4-FFF2-40B4-BE49-F238E27FC236}">
                    <a16:creationId xmlns:a16="http://schemas.microsoft.com/office/drawing/2014/main" id="{405634B6-14E0-4B42-AC2F-282CA6BD71A4}"/>
                  </a:ext>
                </a:extLst>
              </p:cNvPr>
              <p:cNvSpPr txBox="1"/>
              <p:nvPr/>
            </p:nvSpPr>
            <p:spPr>
              <a:xfrm>
                <a:off x="5295347" y="5257178"/>
                <a:ext cx="951607" cy="369332"/>
              </a:xfrm>
              <a:prstGeom prst="rect">
                <a:avLst/>
              </a:prstGeom>
              <a:noFill/>
            </p:spPr>
            <p:txBody>
              <a:bodyPr wrap="none" rtlCol="0">
                <a:spAutoFit/>
              </a:bodyPr>
              <a:lstStyle/>
              <a:p>
                <a:r>
                  <a:rPr lang="en-US" dirty="0"/>
                  <a:t>Bacteria</a:t>
                </a:r>
              </a:p>
            </p:txBody>
          </p:sp>
          <p:cxnSp>
            <p:nvCxnSpPr>
              <p:cNvPr id="14" name="Straight Arrow Connector 13">
                <a:extLst>
                  <a:ext uri="{FF2B5EF4-FFF2-40B4-BE49-F238E27FC236}">
                    <a16:creationId xmlns:a16="http://schemas.microsoft.com/office/drawing/2014/main" id="{46CAC65C-969A-4E9D-9FCE-35A3307FD68D}"/>
                  </a:ext>
                </a:extLst>
              </p:cNvPr>
              <p:cNvCxnSpPr>
                <a:stCxn id="12" idx="2"/>
                <a:endCxn id="11" idx="6"/>
              </p:cNvCxnSpPr>
              <p:nvPr/>
            </p:nvCxnSpPr>
            <p:spPr>
              <a:xfrm flipH="1">
                <a:off x="5153170" y="5626510"/>
                <a:ext cx="617981" cy="3472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9A9F4A9-1296-48FE-861E-A9BAEFEFA74C}"/>
                  </a:ext>
                </a:extLst>
              </p:cNvPr>
              <p:cNvCxnSpPr>
                <a:cxnSpLocks/>
                <a:stCxn id="12" idx="2"/>
              </p:cNvCxnSpPr>
              <p:nvPr/>
            </p:nvCxnSpPr>
            <p:spPr>
              <a:xfrm>
                <a:off x="5771151" y="5626510"/>
                <a:ext cx="505972" cy="3201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FCDEB8AF-35A3-48EF-BBC8-6C1C7CC5F4E0}"/>
                  </a:ext>
                </a:extLst>
              </p:cNvPr>
              <p:cNvSpPr txBox="1"/>
              <p:nvPr/>
            </p:nvSpPr>
            <p:spPr>
              <a:xfrm>
                <a:off x="6624237" y="5761957"/>
                <a:ext cx="309700" cy="369332"/>
              </a:xfrm>
              <a:prstGeom prst="rect">
                <a:avLst/>
              </a:prstGeom>
              <a:noFill/>
            </p:spPr>
            <p:txBody>
              <a:bodyPr wrap="none" rtlCol="0">
                <a:spAutoFit/>
              </a:bodyPr>
              <a:lstStyle/>
              <a:p>
                <a:r>
                  <a:rPr lang="en-US" dirty="0"/>
                  <a:t>B</a:t>
                </a:r>
              </a:p>
            </p:txBody>
          </p:sp>
          <p:sp>
            <p:nvSpPr>
              <p:cNvPr id="21" name="Oval 20">
                <a:extLst>
                  <a:ext uri="{FF2B5EF4-FFF2-40B4-BE49-F238E27FC236}">
                    <a16:creationId xmlns:a16="http://schemas.microsoft.com/office/drawing/2014/main" id="{FB04C17C-9C32-4913-A9D5-EE0409CE61AD}"/>
                  </a:ext>
                </a:extLst>
              </p:cNvPr>
              <p:cNvSpPr/>
              <p:nvPr/>
            </p:nvSpPr>
            <p:spPr>
              <a:xfrm>
                <a:off x="6277122" y="5633241"/>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7" name="Rectangle 26">
            <a:extLst>
              <a:ext uri="{FF2B5EF4-FFF2-40B4-BE49-F238E27FC236}">
                <a16:creationId xmlns:a16="http://schemas.microsoft.com/office/drawing/2014/main" id="{0E886C36-9E1F-47F1-AD57-B86EF40EFA9E}"/>
              </a:ext>
            </a:extLst>
          </p:cNvPr>
          <p:cNvSpPr/>
          <p:nvPr/>
        </p:nvSpPr>
        <p:spPr>
          <a:xfrm>
            <a:off x="3278336" y="4760049"/>
            <a:ext cx="5331781" cy="369332"/>
          </a:xfrm>
          <a:prstGeom prst="rect">
            <a:avLst/>
          </a:prstGeom>
        </p:spPr>
        <p:txBody>
          <a:bodyPr wrap="none">
            <a:spAutoFit/>
          </a:bodyPr>
          <a:lstStyle/>
          <a:p>
            <a:pPr algn="ctr">
              <a:spcBef>
                <a:spcPct val="50000"/>
              </a:spcBef>
              <a:buFontTx/>
              <a:buNone/>
            </a:pPr>
            <a:r>
              <a:rPr lang="en-US" altLang="en-US" dirty="0">
                <a:solidFill>
                  <a:srgbClr val="000000"/>
                </a:solidFill>
              </a:rPr>
              <a:t>Watch what happens to the “Bacteria” after heat fixing</a:t>
            </a:r>
          </a:p>
        </p:txBody>
      </p:sp>
    </p:spTree>
    <p:extLst>
      <p:ext uri="{BB962C8B-B14F-4D97-AF65-F5344CB8AC3E}">
        <p14:creationId xmlns:p14="http://schemas.microsoft.com/office/powerpoint/2010/main" val="1378840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08A44-6396-4627-8C8C-D79AB79B1156}"/>
              </a:ext>
            </a:extLst>
          </p:cNvPr>
          <p:cNvSpPr>
            <a:spLocks noGrp="1"/>
          </p:cNvSpPr>
          <p:nvPr>
            <p:ph type="title"/>
          </p:nvPr>
        </p:nvSpPr>
        <p:spPr>
          <a:xfrm>
            <a:off x="838200" y="365125"/>
            <a:ext cx="10515600" cy="899231"/>
          </a:xfrm>
        </p:spPr>
        <p:txBody>
          <a:bodyPr>
            <a:normAutofit fontScale="90000"/>
          </a:bodyPr>
          <a:lstStyle/>
          <a:p>
            <a:r>
              <a:rPr lang="en-US" altLang="en-US" b="1" dirty="0"/>
              <a:t>The Gram Staining Procedure: Apply Primary Stain</a:t>
            </a:r>
            <a:endParaRPr lang="en-US" dirty="0"/>
          </a:p>
        </p:txBody>
      </p:sp>
      <p:sp>
        <p:nvSpPr>
          <p:cNvPr id="3" name="Content Placeholder 2">
            <a:extLst>
              <a:ext uri="{FF2B5EF4-FFF2-40B4-BE49-F238E27FC236}">
                <a16:creationId xmlns:a16="http://schemas.microsoft.com/office/drawing/2014/main" id="{FDE368A8-4CAD-49CB-882B-F2B55366AC99}"/>
              </a:ext>
            </a:extLst>
          </p:cNvPr>
          <p:cNvSpPr>
            <a:spLocks noGrp="1"/>
          </p:cNvSpPr>
          <p:nvPr>
            <p:ph idx="1"/>
          </p:nvPr>
        </p:nvSpPr>
        <p:spPr>
          <a:xfrm>
            <a:off x="838199" y="1594254"/>
            <a:ext cx="11006797" cy="3001300"/>
          </a:xfrm>
        </p:spPr>
        <p:txBody>
          <a:bodyPr>
            <a:normAutofit fontScale="92500" lnSpcReduction="20000"/>
          </a:bodyPr>
          <a:lstStyle/>
          <a:p>
            <a:pPr marL="0" indent="0">
              <a:buClr>
                <a:schemeClr val="tx1"/>
              </a:buClr>
              <a:buNone/>
            </a:pPr>
            <a:endParaRPr lang="en-US" altLang="en-US" sz="1800" dirty="0">
              <a:solidFill>
                <a:srgbClr val="000000"/>
              </a:solidFill>
            </a:endParaRPr>
          </a:p>
          <a:p>
            <a:pPr marL="0" indent="0" fontAlgn="base">
              <a:lnSpc>
                <a:spcPct val="100000"/>
              </a:lnSpc>
              <a:spcBef>
                <a:spcPts val="0"/>
              </a:spcBef>
              <a:buClr>
                <a:schemeClr val="tx1"/>
              </a:buClr>
              <a:buNone/>
            </a:pPr>
            <a:r>
              <a:rPr lang="en-US" sz="2400" b="1" dirty="0"/>
              <a:t>Step 2</a:t>
            </a:r>
            <a:br>
              <a:rPr lang="en-US" sz="2400" b="1" dirty="0"/>
            </a:br>
            <a:endParaRPr lang="en-US" sz="2400" b="1" dirty="0"/>
          </a:p>
          <a:p>
            <a:pPr fontAlgn="base">
              <a:lnSpc>
                <a:spcPct val="100000"/>
              </a:lnSpc>
              <a:spcBef>
                <a:spcPts val="0"/>
              </a:spcBef>
              <a:buClr>
                <a:schemeClr val="tx1"/>
              </a:buClr>
            </a:pPr>
            <a:r>
              <a:rPr lang="en-US" sz="2400" dirty="0"/>
              <a:t>Apply 2-3 drops of crystal violet on the slide balanced across the slide rack over the sink. </a:t>
            </a:r>
            <a:br>
              <a:rPr lang="en-US" sz="2400" dirty="0"/>
            </a:br>
            <a:endParaRPr lang="en-US" sz="2400" dirty="0"/>
          </a:p>
          <a:p>
            <a:pPr fontAlgn="base">
              <a:lnSpc>
                <a:spcPct val="100000"/>
              </a:lnSpc>
              <a:spcBef>
                <a:spcPts val="0"/>
              </a:spcBef>
              <a:buClr>
                <a:schemeClr val="tx1"/>
              </a:buClr>
            </a:pPr>
            <a:r>
              <a:rPr lang="da-DK" sz="2400" dirty="0"/>
              <a:t>Let it sit for </a:t>
            </a:r>
            <a:r>
              <a:rPr lang="en-US" altLang="en-US" sz="2400" dirty="0"/>
              <a:t>1 min.</a:t>
            </a:r>
            <a:br>
              <a:rPr lang="en-US" altLang="en-US" sz="2400" dirty="0"/>
            </a:br>
            <a:endParaRPr lang="en-US" altLang="en-US" sz="2400" dirty="0"/>
          </a:p>
          <a:p>
            <a:pPr fontAlgn="base">
              <a:lnSpc>
                <a:spcPct val="100000"/>
              </a:lnSpc>
              <a:spcBef>
                <a:spcPts val="0"/>
              </a:spcBef>
              <a:buClr>
                <a:schemeClr val="tx1"/>
              </a:buClr>
            </a:pPr>
            <a:r>
              <a:rPr lang="en-US" sz="2400" dirty="0"/>
              <a:t>Rinse using the distilled water from the wash bottle </a:t>
            </a:r>
            <a:r>
              <a:rPr lang="en-US" altLang="en-US" sz="2400" dirty="0"/>
              <a:t>to remove excess stain.</a:t>
            </a:r>
            <a:br>
              <a:rPr lang="en-US" altLang="en-US" sz="2400" dirty="0"/>
            </a:br>
            <a:endParaRPr lang="en-US" altLang="en-US" sz="2400" dirty="0"/>
          </a:p>
          <a:p>
            <a:pPr fontAlgn="base">
              <a:lnSpc>
                <a:spcPct val="100000"/>
              </a:lnSpc>
              <a:spcBef>
                <a:spcPts val="0"/>
              </a:spcBef>
              <a:buClr>
                <a:schemeClr val="tx1"/>
              </a:buClr>
            </a:pPr>
            <a:r>
              <a:rPr lang="en-US" sz="2400" dirty="0"/>
              <a:t>Blot gently between the pages of bibulous paper. </a:t>
            </a:r>
            <a:br>
              <a:rPr lang="en-US" sz="2400" dirty="0"/>
            </a:br>
            <a:endParaRPr lang="en-US" sz="2400" dirty="0"/>
          </a:p>
          <a:p>
            <a:pPr marL="0" indent="0">
              <a:buNone/>
            </a:pPr>
            <a:endParaRPr lang="en-US" dirty="0"/>
          </a:p>
        </p:txBody>
      </p:sp>
      <p:sp>
        <p:nvSpPr>
          <p:cNvPr id="18" name="Rectangle 17">
            <a:extLst>
              <a:ext uri="{FF2B5EF4-FFF2-40B4-BE49-F238E27FC236}">
                <a16:creationId xmlns:a16="http://schemas.microsoft.com/office/drawing/2014/main" id="{E6A28A98-63BD-44FE-93B5-D1A41BF1F6F0}"/>
              </a:ext>
            </a:extLst>
          </p:cNvPr>
          <p:cNvSpPr/>
          <p:nvPr/>
        </p:nvSpPr>
        <p:spPr>
          <a:xfrm>
            <a:off x="3733935" y="5120358"/>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1C917AC6-9BC4-40CF-A754-11D536F232F3}"/>
              </a:ext>
            </a:extLst>
          </p:cNvPr>
          <p:cNvGrpSpPr/>
          <p:nvPr/>
        </p:nvGrpSpPr>
        <p:grpSpPr>
          <a:xfrm>
            <a:off x="4401833" y="5540148"/>
            <a:ext cx="1000124" cy="681124"/>
            <a:chOff x="4401833" y="5540148"/>
            <a:chExt cx="1000124" cy="681124"/>
          </a:xfrm>
        </p:grpSpPr>
        <p:sp>
          <p:nvSpPr>
            <p:cNvPr id="19" name="Oval 18">
              <a:extLst>
                <a:ext uri="{FF2B5EF4-FFF2-40B4-BE49-F238E27FC236}">
                  <a16:creationId xmlns:a16="http://schemas.microsoft.com/office/drawing/2014/main" id="{68072748-3850-4088-AE22-E69752C4A224}"/>
                </a:ext>
              </a:extLst>
            </p:cNvPr>
            <p:cNvSpPr/>
            <p:nvPr/>
          </p:nvSpPr>
          <p:spPr>
            <a:xfrm>
              <a:off x="4401833" y="5540148"/>
              <a:ext cx="1000124" cy="681124"/>
            </a:xfrm>
            <a:prstGeom prst="ellipse">
              <a:avLst/>
            </a:prstGeom>
            <a:solidFill>
              <a:srgbClr val="CC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7CC622C-5057-452D-A490-8DE997AFB9F7}"/>
                </a:ext>
              </a:extLst>
            </p:cNvPr>
            <p:cNvSpPr txBox="1"/>
            <p:nvPr/>
          </p:nvSpPr>
          <p:spPr>
            <a:xfrm>
              <a:off x="4732836" y="5675595"/>
              <a:ext cx="317716" cy="369332"/>
            </a:xfrm>
            <a:prstGeom prst="rect">
              <a:avLst/>
            </a:prstGeom>
            <a:noFill/>
          </p:spPr>
          <p:txBody>
            <a:bodyPr wrap="none" rtlCol="0">
              <a:spAutoFit/>
            </a:bodyPr>
            <a:lstStyle/>
            <a:p>
              <a:r>
                <a:rPr lang="en-US" dirty="0">
                  <a:solidFill>
                    <a:schemeClr val="bg1"/>
                  </a:solidFill>
                </a:rPr>
                <a:t>A</a:t>
              </a:r>
            </a:p>
          </p:txBody>
        </p:sp>
      </p:grpSp>
      <p:sp>
        <p:nvSpPr>
          <p:cNvPr id="13" name="TextBox 12">
            <a:extLst>
              <a:ext uri="{FF2B5EF4-FFF2-40B4-BE49-F238E27FC236}">
                <a16:creationId xmlns:a16="http://schemas.microsoft.com/office/drawing/2014/main" id="{8C020BC7-9490-480B-9528-39A6998D3493}"/>
              </a:ext>
            </a:extLst>
          </p:cNvPr>
          <p:cNvSpPr txBox="1"/>
          <p:nvPr/>
        </p:nvSpPr>
        <p:spPr>
          <a:xfrm>
            <a:off x="5426215" y="5170816"/>
            <a:ext cx="951607" cy="369332"/>
          </a:xfrm>
          <a:prstGeom prst="rect">
            <a:avLst/>
          </a:prstGeom>
          <a:noFill/>
        </p:spPr>
        <p:txBody>
          <a:bodyPr wrap="none" rtlCol="0">
            <a:spAutoFit/>
          </a:bodyPr>
          <a:lstStyle/>
          <a:p>
            <a:r>
              <a:rPr lang="en-US" dirty="0"/>
              <a:t>Bacteria</a:t>
            </a:r>
          </a:p>
        </p:txBody>
      </p:sp>
      <p:cxnSp>
        <p:nvCxnSpPr>
          <p:cNvPr id="14" name="Straight Arrow Connector 13">
            <a:extLst>
              <a:ext uri="{FF2B5EF4-FFF2-40B4-BE49-F238E27FC236}">
                <a16:creationId xmlns:a16="http://schemas.microsoft.com/office/drawing/2014/main" id="{E7D93BFC-4B46-4BB5-9217-7EB37D894497}"/>
              </a:ext>
            </a:extLst>
          </p:cNvPr>
          <p:cNvCxnSpPr>
            <a:stCxn id="13" idx="2"/>
            <a:endCxn id="19" idx="6"/>
          </p:cNvCxnSpPr>
          <p:nvPr/>
        </p:nvCxnSpPr>
        <p:spPr>
          <a:xfrm flipH="1">
            <a:off x="5401957" y="5540148"/>
            <a:ext cx="500062" cy="3405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85404EB-1350-4EF3-9864-CEE2F65822D5}"/>
              </a:ext>
            </a:extLst>
          </p:cNvPr>
          <p:cNvCxnSpPr>
            <a:cxnSpLocks/>
            <a:stCxn id="13" idx="2"/>
          </p:cNvCxnSpPr>
          <p:nvPr/>
        </p:nvCxnSpPr>
        <p:spPr>
          <a:xfrm>
            <a:off x="5902019" y="5540148"/>
            <a:ext cx="505972" cy="3201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4C611EF4-C99B-403C-B846-47B0B5FC829B}"/>
              </a:ext>
            </a:extLst>
          </p:cNvPr>
          <p:cNvSpPr/>
          <p:nvPr/>
        </p:nvSpPr>
        <p:spPr>
          <a:xfrm>
            <a:off x="6407991" y="5496421"/>
            <a:ext cx="1000124" cy="681124"/>
          </a:xfrm>
          <a:prstGeom prst="ellipse">
            <a:avLst/>
          </a:prstGeom>
          <a:solidFill>
            <a:srgbClr val="CC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9BE579EF-8360-472A-856E-9C76EB733D34}"/>
              </a:ext>
            </a:extLst>
          </p:cNvPr>
          <p:cNvSpPr txBox="1"/>
          <p:nvPr/>
        </p:nvSpPr>
        <p:spPr>
          <a:xfrm>
            <a:off x="6759396" y="5652317"/>
            <a:ext cx="309700" cy="369332"/>
          </a:xfrm>
          <a:prstGeom prst="rect">
            <a:avLst/>
          </a:prstGeom>
          <a:noFill/>
        </p:spPr>
        <p:txBody>
          <a:bodyPr wrap="none" rtlCol="0">
            <a:spAutoFit/>
          </a:bodyPr>
          <a:lstStyle/>
          <a:p>
            <a:r>
              <a:rPr lang="en-US" dirty="0">
                <a:solidFill>
                  <a:schemeClr val="bg1">
                    <a:lumMod val="95000"/>
                  </a:schemeClr>
                </a:solidFill>
              </a:rPr>
              <a:t>B</a:t>
            </a:r>
          </a:p>
        </p:txBody>
      </p:sp>
      <p:sp>
        <p:nvSpPr>
          <p:cNvPr id="26" name="Rectangle 25">
            <a:extLst>
              <a:ext uri="{FF2B5EF4-FFF2-40B4-BE49-F238E27FC236}">
                <a16:creationId xmlns:a16="http://schemas.microsoft.com/office/drawing/2014/main" id="{665E0CDA-B71F-45EE-A6DC-35BB3D2BFA54}"/>
              </a:ext>
            </a:extLst>
          </p:cNvPr>
          <p:cNvSpPr/>
          <p:nvPr/>
        </p:nvSpPr>
        <p:spPr>
          <a:xfrm>
            <a:off x="2859720" y="4639281"/>
            <a:ext cx="5584542" cy="369332"/>
          </a:xfrm>
          <a:prstGeom prst="rect">
            <a:avLst/>
          </a:prstGeom>
        </p:spPr>
        <p:txBody>
          <a:bodyPr wrap="none">
            <a:spAutoFit/>
          </a:bodyPr>
          <a:lstStyle/>
          <a:p>
            <a:pPr algn="ctr">
              <a:spcBef>
                <a:spcPct val="50000"/>
              </a:spcBef>
              <a:buFontTx/>
              <a:buNone/>
            </a:pPr>
            <a:r>
              <a:rPr lang="en-US" altLang="en-US" dirty="0">
                <a:solidFill>
                  <a:srgbClr val="000000"/>
                </a:solidFill>
              </a:rPr>
              <a:t>Watch what happens to the “Bacteria” after primary stain</a:t>
            </a:r>
          </a:p>
        </p:txBody>
      </p:sp>
    </p:spTree>
    <p:extLst>
      <p:ext uri="{BB962C8B-B14F-4D97-AF65-F5344CB8AC3E}">
        <p14:creationId xmlns:p14="http://schemas.microsoft.com/office/powerpoint/2010/main" val="283778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arn(inVertical)">
                                      <p:cBhvr>
                                        <p:cTn id="19" dur="500"/>
                                        <p:tgtEl>
                                          <p:spTgt spid="3">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circle(in)">
                                      <p:cBhvr>
                                        <p:cTn id="24" dur="20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ppt_x"/>
                                          </p:val>
                                        </p:tav>
                                        <p:tav tm="100000">
                                          <p:val>
                                            <p:strVal val="#ppt_x"/>
                                          </p:val>
                                        </p:tav>
                                      </p:tavLst>
                                    </p:anim>
                                    <p:anim calcmode="lin" valueType="num">
                                      <p:cBhvr additive="base">
                                        <p:cTn id="3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inVertical)">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3" grpId="0"/>
      <p:bldP spid="17"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AED36-DA92-4AE8-9904-F438508C4E27}"/>
              </a:ext>
            </a:extLst>
          </p:cNvPr>
          <p:cNvSpPr>
            <a:spLocks noGrp="1"/>
          </p:cNvSpPr>
          <p:nvPr>
            <p:ph type="title"/>
          </p:nvPr>
        </p:nvSpPr>
        <p:spPr>
          <a:xfrm>
            <a:off x="838200" y="365125"/>
            <a:ext cx="10515600" cy="1057275"/>
          </a:xfrm>
        </p:spPr>
        <p:txBody>
          <a:bodyPr>
            <a:normAutofit fontScale="90000"/>
          </a:bodyPr>
          <a:lstStyle/>
          <a:p>
            <a:r>
              <a:rPr lang="en-US" altLang="en-US" b="1" dirty="0"/>
              <a:t>The Gram Staining Procedure: Apply the Mordant</a:t>
            </a:r>
            <a:endParaRPr lang="en-US" dirty="0"/>
          </a:p>
        </p:txBody>
      </p:sp>
      <p:sp>
        <p:nvSpPr>
          <p:cNvPr id="3" name="Content Placeholder 2">
            <a:extLst>
              <a:ext uri="{FF2B5EF4-FFF2-40B4-BE49-F238E27FC236}">
                <a16:creationId xmlns:a16="http://schemas.microsoft.com/office/drawing/2014/main" id="{5B61CACA-74C3-4E17-AD2C-A5B331B79E53}"/>
              </a:ext>
            </a:extLst>
          </p:cNvPr>
          <p:cNvSpPr>
            <a:spLocks noGrp="1"/>
          </p:cNvSpPr>
          <p:nvPr>
            <p:ph idx="1"/>
          </p:nvPr>
        </p:nvSpPr>
        <p:spPr>
          <a:xfrm>
            <a:off x="838200" y="1825624"/>
            <a:ext cx="10515600" cy="4828393"/>
          </a:xfrm>
        </p:spPr>
        <p:txBody>
          <a:bodyPr/>
          <a:lstStyle/>
          <a:p>
            <a:pPr marL="0" indent="0">
              <a:buNone/>
            </a:pPr>
            <a:r>
              <a:rPr lang="en-US" altLang="en-US" b="1" dirty="0">
                <a:solidFill>
                  <a:srgbClr val="000000"/>
                </a:solidFill>
                <a:latin typeface="Times New Roman" panose="02020603050405020304" pitchFamily="18" charset="0"/>
                <a:cs typeface="Times New Roman" panose="02020603050405020304" pitchFamily="18" charset="0"/>
              </a:rPr>
              <a:t>Step 3 </a:t>
            </a:r>
            <a:endParaRPr lang="en-US" b="1" dirty="0">
              <a:solidFill>
                <a:srgbClr val="000000"/>
              </a:solidFill>
              <a:latin typeface="Times New Roman" panose="02020603050405020304" pitchFamily="18" charset="0"/>
              <a:cs typeface="Times New Roman" panose="02020603050405020304" pitchFamily="18" charset="0"/>
            </a:endParaRPr>
          </a:p>
          <a:p>
            <a:pPr fontAlgn="base">
              <a:lnSpc>
                <a:spcPct val="80000"/>
              </a:lnSpc>
              <a:buClr>
                <a:schemeClr val="tx1"/>
              </a:buClr>
            </a:pPr>
            <a:r>
              <a:rPr lang="en-US" sz="2400" dirty="0"/>
              <a:t>Flood the slide with several drops of Gram’s iodine and let it sit for </a:t>
            </a:r>
            <a:r>
              <a:rPr lang="da-DK" sz="2400" dirty="0"/>
              <a:t>1 minute.</a:t>
            </a:r>
          </a:p>
          <a:p>
            <a:pPr fontAlgn="base">
              <a:lnSpc>
                <a:spcPct val="80000"/>
              </a:lnSpc>
              <a:buClr>
                <a:schemeClr val="tx1"/>
              </a:buClr>
            </a:pPr>
            <a:endParaRPr lang="da-DK" sz="2400" dirty="0"/>
          </a:p>
          <a:p>
            <a:pPr fontAlgn="base">
              <a:lnSpc>
                <a:spcPct val="80000"/>
              </a:lnSpc>
              <a:buClr>
                <a:schemeClr val="tx1"/>
              </a:buClr>
            </a:pPr>
            <a:endParaRPr lang="da-DK" sz="2400" dirty="0"/>
          </a:p>
          <a:p>
            <a:pPr fontAlgn="base">
              <a:lnSpc>
                <a:spcPct val="80000"/>
              </a:lnSpc>
              <a:buClr>
                <a:schemeClr val="tx1"/>
              </a:buClr>
            </a:pPr>
            <a:endParaRPr lang="en-US" sz="2400" dirty="0"/>
          </a:p>
          <a:p>
            <a:pPr fontAlgn="base">
              <a:lnSpc>
                <a:spcPct val="80000"/>
              </a:lnSpc>
              <a:buClr>
                <a:schemeClr val="tx1"/>
              </a:buClr>
            </a:pPr>
            <a:endParaRPr lang="en-US" sz="2400" dirty="0"/>
          </a:p>
          <a:p>
            <a:pPr fontAlgn="base">
              <a:lnSpc>
                <a:spcPct val="80000"/>
              </a:lnSpc>
              <a:buClr>
                <a:schemeClr val="tx1"/>
              </a:buClr>
            </a:pPr>
            <a:endParaRPr lang="en-US" sz="2400" dirty="0"/>
          </a:p>
          <a:p>
            <a:pPr fontAlgn="base">
              <a:lnSpc>
                <a:spcPct val="80000"/>
              </a:lnSpc>
              <a:buClr>
                <a:schemeClr val="tx1"/>
              </a:buClr>
            </a:pPr>
            <a:r>
              <a:rPr lang="en-US" sz="2400" dirty="0"/>
              <a:t>Rinse and blot gently.</a:t>
            </a:r>
          </a:p>
          <a:p>
            <a:pPr marL="0" indent="0">
              <a:buNone/>
            </a:pPr>
            <a:endParaRPr lang="en-US" dirty="0"/>
          </a:p>
        </p:txBody>
      </p:sp>
      <p:sp>
        <p:nvSpPr>
          <p:cNvPr id="4" name="Rectangle 3">
            <a:extLst>
              <a:ext uri="{FF2B5EF4-FFF2-40B4-BE49-F238E27FC236}">
                <a16:creationId xmlns:a16="http://schemas.microsoft.com/office/drawing/2014/main" id="{14B06D7E-E554-489F-9918-75472118A7C7}"/>
              </a:ext>
            </a:extLst>
          </p:cNvPr>
          <p:cNvSpPr/>
          <p:nvPr/>
        </p:nvSpPr>
        <p:spPr>
          <a:xfrm>
            <a:off x="1445164" y="3816627"/>
            <a:ext cx="4936351" cy="369332"/>
          </a:xfrm>
          <a:prstGeom prst="rect">
            <a:avLst/>
          </a:prstGeom>
        </p:spPr>
        <p:txBody>
          <a:bodyPr wrap="none">
            <a:spAutoFit/>
          </a:bodyPr>
          <a:lstStyle/>
          <a:p>
            <a:pPr algn="ctr">
              <a:spcBef>
                <a:spcPct val="50000"/>
              </a:spcBef>
              <a:buFontTx/>
              <a:buNone/>
            </a:pPr>
            <a:r>
              <a:rPr lang="en-US" altLang="en-US" dirty="0">
                <a:solidFill>
                  <a:srgbClr val="000000"/>
                </a:solidFill>
              </a:rPr>
              <a:t>Watch what happens to the “Bacteria” after iodine</a:t>
            </a:r>
          </a:p>
        </p:txBody>
      </p:sp>
      <p:sp>
        <p:nvSpPr>
          <p:cNvPr id="14" name="Rectangle 13">
            <a:extLst>
              <a:ext uri="{FF2B5EF4-FFF2-40B4-BE49-F238E27FC236}">
                <a16:creationId xmlns:a16="http://schemas.microsoft.com/office/drawing/2014/main" id="{527E2959-D80F-44CF-AE00-86A8961732C5}"/>
              </a:ext>
            </a:extLst>
          </p:cNvPr>
          <p:cNvSpPr/>
          <p:nvPr/>
        </p:nvSpPr>
        <p:spPr>
          <a:xfrm>
            <a:off x="6575652" y="3382256"/>
            <a:ext cx="4336168" cy="1238075"/>
          </a:xfrm>
          <a:prstGeom prst="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E76FD150-EE1F-4302-A572-0BBAE2C85CFB}"/>
              </a:ext>
            </a:extLst>
          </p:cNvPr>
          <p:cNvGrpSpPr/>
          <p:nvPr/>
        </p:nvGrpSpPr>
        <p:grpSpPr>
          <a:xfrm>
            <a:off x="7125632" y="3758319"/>
            <a:ext cx="1000124" cy="681124"/>
            <a:chOff x="7125632" y="3758319"/>
            <a:chExt cx="1000124" cy="681124"/>
          </a:xfrm>
        </p:grpSpPr>
        <p:sp>
          <p:nvSpPr>
            <p:cNvPr id="15" name="Oval 14">
              <a:extLst>
                <a:ext uri="{FF2B5EF4-FFF2-40B4-BE49-F238E27FC236}">
                  <a16:creationId xmlns:a16="http://schemas.microsoft.com/office/drawing/2014/main" id="{7F206564-7269-43ED-AD75-9F12B21B8F00}"/>
                </a:ext>
              </a:extLst>
            </p:cNvPr>
            <p:cNvSpPr/>
            <p:nvPr/>
          </p:nvSpPr>
          <p:spPr>
            <a:xfrm>
              <a:off x="7125632" y="3758319"/>
              <a:ext cx="1000124" cy="681124"/>
            </a:xfrm>
            <a:prstGeom prst="ellipse">
              <a:avLst/>
            </a:prstGeom>
            <a:solidFill>
              <a:srgbClr val="CC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3864EFEE-2AFE-4C04-8EAE-ED860DAD74FD}"/>
                </a:ext>
              </a:extLst>
            </p:cNvPr>
            <p:cNvSpPr txBox="1"/>
            <p:nvPr/>
          </p:nvSpPr>
          <p:spPr>
            <a:xfrm>
              <a:off x="7501066" y="3887035"/>
              <a:ext cx="317716" cy="369332"/>
            </a:xfrm>
            <a:prstGeom prst="rect">
              <a:avLst/>
            </a:prstGeom>
            <a:noFill/>
          </p:spPr>
          <p:txBody>
            <a:bodyPr wrap="none" rtlCol="0">
              <a:spAutoFit/>
            </a:bodyPr>
            <a:lstStyle/>
            <a:p>
              <a:r>
                <a:rPr lang="en-US" dirty="0">
                  <a:solidFill>
                    <a:schemeClr val="bg1">
                      <a:lumMod val="95000"/>
                    </a:schemeClr>
                  </a:solidFill>
                </a:rPr>
                <a:t>A</a:t>
              </a:r>
            </a:p>
          </p:txBody>
        </p:sp>
      </p:grpSp>
      <p:sp>
        <p:nvSpPr>
          <p:cNvPr id="9" name="TextBox 8">
            <a:extLst>
              <a:ext uri="{FF2B5EF4-FFF2-40B4-BE49-F238E27FC236}">
                <a16:creationId xmlns:a16="http://schemas.microsoft.com/office/drawing/2014/main" id="{EC1CD9DA-0ACD-44C6-8FB0-F38D8A905E43}"/>
              </a:ext>
            </a:extLst>
          </p:cNvPr>
          <p:cNvSpPr txBox="1"/>
          <p:nvPr/>
        </p:nvSpPr>
        <p:spPr>
          <a:xfrm>
            <a:off x="8214226" y="3402334"/>
            <a:ext cx="951607" cy="369332"/>
          </a:xfrm>
          <a:prstGeom prst="rect">
            <a:avLst/>
          </a:prstGeom>
          <a:noFill/>
        </p:spPr>
        <p:txBody>
          <a:bodyPr wrap="none" rtlCol="0">
            <a:spAutoFit/>
          </a:bodyPr>
          <a:lstStyle/>
          <a:p>
            <a:r>
              <a:rPr lang="en-US" dirty="0"/>
              <a:t>Bacteria</a:t>
            </a:r>
          </a:p>
        </p:txBody>
      </p:sp>
      <p:cxnSp>
        <p:nvCxnSpPr>
          <p:cNvPr id="10" name="Straight Arrow Connector 9">
            <a:extLst>
              <a:ext uri="{FF2B5EF4-FFF2-40B4-BE49-F238E27FC236}">
                <a16:creationId xmlns:a16="http://schemas.microsoft.com/office/drawing/2014/main" id="{D0C907C7-ECDF-4229-BF75-CC7C5E76337F}"/>
              </a:ext>
            </a:extLst>
          </p:cNvPr>
          <p:cNvCxnSpPr>
            <a:stCxn id="9" idx="2"/>
            <a:endCxn id="15" idx="6"/>
          </p:cNvCxnSpPr>
          <p:nvPr/>
        </p:nvCxnSpPr>
        <p:spPr>
          <a:xfrm flipH="1">
            <a:off x="8125756" y="3771666"/>
            <a:ext cx="564274" cy="3272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3C11CDD-AF66-4033-8603-85DCCAF0CCC7}"/>
              </a:ext>
            </a:extLst>
          </p:cNvPr>
          <p:cNvCxnSpPr>
            <a:cxnSpLocks/>
            <a:stCxn id="9" idx="2"/>
          </p:cNvCxnSpPr>
          <p:nvPr/>
        </p:nvCxnSpPr>
        <p:spPr>
          <a:xfrm>
            <a:off x="8690030" y="3771666"/>
            <a:ext cx="505972" cy="3201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39747824-1356-4CF8-B601-E9C10ABD3C2F}"/>
              </a:ext>
            </a:extLst>
          </p:cNvPr>
          <p:cNvGrpSpPr/>
          <p:nvPr/>
        </p:nvGrpSpPr>
        <p:grpSpPr>
          <a:xfrm>
            <a:off x="9249708" y="3758319"/>
            <a:ext cx="1000124" cy="681124"/>
            <a:chOff x="9249708" y="3758319"/>
            <a:chExt cx="1000124" cy="681124"/>
          </a:xfrm>
        </p:grpSpPr>
        <p:sp>
          <p:nvSpPr>
            <p:cNvPr id="13" name="Oval 12">
              <a:extLst>
                <a:ext uri="{FF2B5EF4-FFF2-40B4-BE49-F238E27FC236}">
                  <a16:creationId xmlns:a16="http://schemas.microsoft.com/office/drawing/2014/main" id="{258F148D-D870-4275-9499-DA3B839ECBAE}"/>
                </a:ext>
              </a:extLst>
            </p:cNvPr>
            <p:cNvSpPr/>
            <p:nvPr/>
          </p:nvSpPr>
          <p:spPr>
            <a:xfrm>
              <a:off x="9249708" y="3758319"/>
              <a:ext cx="1000124" cy="681124"/>
            </a:xfrm>
            <a:prstGeom prst="ellipse">
              <a:avLst/>
            </a:prstGeom>
            <a:solidFill>
              <a:srgbClr val="CC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9547CA5-EC0C-45AF-94F0-D4A7D86F5412}"/>
                </a:ext>
              </a:extLst>
            </p:cNvPr>
            <p:cNvSpPr txBox="1"/>
            <p:nvPr/>
          </p:nvSpPr>
          <p:spPr>
            <a:xfrm>
              <a:off x="9637982" y="3975889"/>
              <a:ext cx="309700" cy="369332"/>
            </a:xfrm>
            <a:prstGeom prst="rect">
              <a:avLst/>
            </a:prstGeom>
            <a:noFill/>
          </p:spPr>
          <p:txBody>
            <a:bodyPr wrap="none" rtlCol="0">
              <a:spAutoFit/>
            </a:bodyPr>
            <a:lstStyle/>
            <a:p>
              <a:r>
                <a:rPr lang="en-US" dirty="0">
                  <a:solidFill>
                    <a:schemeClr val="bg1">
                      <a:lumMod val="95000"/>
                    </a:schemeClr>
                  </a:solidFill>
                </a:rPr>
                <a:t>B</a:t>
              </a:r>
            </a:p>
          </p:txBody>
        </p:sp>
      </p:grpSp>
      <p:sp>
        <p:nvSpPr>
          <p:cNvPr id="19" name="Rectangle 18">
            <a:extLst>
              <a:ext uri="{FF2B5EF4-FFF2-40B4-BE49-F238E27FC236}">
                <a16:creationId xmlns:a16="http://schemas.microsoft.com/office/drawing/2014/main" id="{CE4D3395-1F1D-4925-AF22-7E7AA83E7928}"/>
              </a:ext>
            </a:extLst>
          </p:cNvPr>
          <p:cNvSpPr/>
          <p:nvPr/>
        </p:nvSpPr>
        <p:spPr>
          <a:xfrm>
            <a:off x="6575652" y="5109169"/>
            <a:ext cx="4336168" cy="12380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466E5D8E-7684-41E3-987B-5288E9345DA9}"/>
              </a:ext>
            </a:extLst>
          </p:cNvPr>
          <p:cNvGrpSpPr/>
          <p:nvPr/>
        </p:nvGrpSpPr>
        <p:grpSpPr>
          <a:xfrm>
            <a:off x="7159862" y="5495838"/>
            <a:ext cx="1000124" cy="681124"/>
            <a:chOff x="7125632" y="3758319"/>
            <a:chExt cx="1000124" cy="681124"/>
          </a:xfrm>
        </p:grpSpPr>
        <p:sp>
          <p:nvSpPr>
            <p:cNvPr id="21" name="Oval 20">
              <a:extLst>
                <a:ext uri="{FF2B5EF4-FFF2-40B4-BE49-F238E27FC236}">
                  <a16:creationId xmlns:a16="http://schemas.microsoft.com/office/drawing/2014/main" id="{111FF30F-BC52-46CC-8D1E-D8CA8E4A6AF6}"/>
                </a:ext>
              </a:extLst>
            </p:cNvPr>
            <p:cNvSpPr/>
            <p:nvPr/>
          </p:nvSpPr>
          <p:spPr>
            <a:xfrm>
              <a:off x="7125632" y="3758319"/>
              <a:ext cx="1000124" cy="681124"/>
            </a:xfrm>
            <a:prstGeom prst="ellipse">
              <a:avLst/>
            </a:prstGeom>
            <a:solidFill>
              <a:srgbClr val="CC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71F7E21C-BF33-4A82-9960-6C177A54C4BA}"/>
                </a:ext>
              </a:extLst>
            </p:cNvPr>
            <p:cNvSpPr txBox="1"/>
            <p:nvPr/>
          </p:nvSpPr>
          <p:spPr>
            <a:xfrm>
              <a:off x="7501066" y="3887035"/>
              <a:ext cx="317716" cy="369332"/>
            </a:xfrm>
            <a:prstGeom prst="rect">
              <a:avLst/>
            </a:prstGeom>
            <a:noFill/>
          </p:spPr>
          <p:txBody>
            <a:bodyPr wrap="none" rtlCol="0">
              <a:spAutoFit/>
            </a:bodyPr>
            <a:lstStyle/>
            <a:p>
              <a:r>
                <a:rPr lang="en-US" dirty="0">
                  <a:solidFill>
                    <a:schemeClr val="bg1">
                      <a:lumMod val="95000"/>
                    </a:schemeClr>
                  </a:solidFill>
                </a:rPr>
                <a:t>A</a:t>
              </a:r>
            </a:p>
          </p:txBody>
        </p:sp>
      </p:grpSp>
      <p:grpSp>
        <p:nvGrpSpPr>
          <p:cNvPr id="23" name="Group 22">
            <a:extLst>
              <a:ext uri="{FF2B5EF4-FFF2-40B4-BE49-F238E27FC236}">
                <a16:creationId xmlns:a16="http://schemas.microsoft.com/office/drawing/2014/main" id="{A9B62BB5-1CB7-49CB-9A06-F7ADF64B06E3}"/>
              </a:ext>
            </a:extLst>
          </p:cNvPr>
          <p:cNvGrpSpPr/>
          <p:nvPr/>
        </p:nvGrpSpPr>
        <p:grpSpPr>
          <a:xfrm>
            <a:off x="9447620" y="5542950"/>
            <a:ext cx="1000124" cy="681124"/>
            <a:chOff x="7125632" y="3758319"/>
            <a:chExt cx="1000124" cy="681124"/>
          </a:xfrm>
        </p:grpSpPr>
        <p:sp>
          <p:nvSpPr>
            <p:cNvPr id="24" name="Oval 23">
              <a:extLst>
                <a:ext uri="{FF2B5EF4-FFF2-40B4-BE49-F238E27FC236}">
                  <a16:creationId xmlns:a16="http://schemas.microsoft.com/office/drawing/2014/main" id="{2547018C-BED7-4067-99D9-E2ACCC795D49}"/>
                </a:ext>
              </a:extLst>
            </p:cNvPr>
            <p:cNvSpPr/>
            <p:nvPr/>
          </p:nvSpPr>
          <p:spPr>
            <a:xfrm>
              <a:off x="7125632" y="3758319"/>
              <a:ext cx="1000124" cy="681124"/>
            </a:xfrm>
            <a:prstGeom prst="ellipse">
              <a:avLst/>
            </a:prstGeom>
            <a:solidFill>
              <a:srgbClr val="CC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1E44638-EC89-4902-964A-E84EEE40315C}"/>
                </a:ext>
              </a:extLst>
            </p:cNvPr>
            <p:cNvSpPr txBox="1"/>
            <p:nvPr/>
          </p:nvSpPr>
          <p:spPr>
            <a:xfrm>
              <a:off x="7501066" y="3887035"/>
              <a:ext cx="317716" cy="369332"/>
            </a:xfrm>
            <a:prstGeom prst="rect">
              <a:avLst/>
            </a:prstGeom>
            <a:noFill/>
          </p:spPr>
          <p:txBody>
            <a:bodyPr wrap="none" rtlCol="0">
              <a:spAutoFit/>
            </a:bodyPr>
            <a:lstStyle/>
            <a:p>
              <a:r>
                <a:rPr lang="en-US" dirty="0">
                  <a:solidFill>
                    <a:schemeClr val="bg1">
                      <a:lumMod val="95000"/>
                    </a:schemeClr>
                  </a:solidFill>
                </a:rPr>
                <a:t>A</a:t>
              </a:r>
            </a:p>
          </p:txBody>
        </p:sp>
      </p:grpSp>
      <p:sp>
        <p:nvSpPr>
          <p:cNvPr id="26" name="TextBox 25">
            <a:extLst>
              <a:ext uri="{FF2B5EF4-FFF2-40B4-BE49-F238E27FC236}">
                <a16:creationId xmlns:a16="http://schemas.microsoft.com/office/drawing/2014/main" id="{5A5D4B53-FAAA-4FF7-9F8F-F2B23B450462}"/>
              </a:ext>
            </a:extLst>
          </p:cNvPr>
          <p:cNvSpPr txBox="1"/>
          <p:nvPr/>
        </p:nvSpPr>
        <p:spPr>
          <a:xfrm>
            <a:off x="8372118" y="5256370"/>
            <a:ext cx="951607" cy="369332"/>
          </a:xfrm>
          <a:prstGeom prst="rect">
            <a:avLst/>
          </a:prstGeom>
          <a:noFill/>
        </p:spPr>
        <p:txBody>
          <a:bodyPr wrap="none" rtlCol="0">
            <a:spAutoFit/>
          </a:bodyPr>
          <a:lstStyle/>
          <a:p>
            <a:r>
              <a:rPr lang="en-US" dirty="0"/>
              <a:t>Bacteria</a:t>
            </a:r>
          </a:p>
        </p:txBody>
      </p:sp>
      <p:sp>
        <p:nvSpPr>
          <p:cNvPr id="31" name="Rectangle 30">
            <a:extLst>
              <a:ext uri="{FF2B5EF4-FFF2-40B4-BE49-F238E27FC236}">
                <a16:creationId xmlns:a16="http://schemas.microsoft.com/office/drawing/2014/main" id="{C60C48AC-0CD2-4725-96A7-31E4124D4E79}"/>
              </a:ext>
            </a:extLst>
          </p:cNvPr>
          <p:cNvSpPr/>
          <p:nvPr/>
        </p:nvSpPr>
        <p:spPr>
          <a:xfrm>
            <a:off x="1290649" y="5899584"/>
            <a:ext cx="4978029" cy="369332"/>
          </a:xfrm>
          <a:prstGeom prst="rect">
            <a:avLst/>
          </a:prstGeom>
        </p:spPr>
        <p:txBody>
          <a:bodyPr wrap="none">
            <a:spAutoFit/>
          </a:bodyPr>
          <a:lstStyle/>
          <a:p>
            <a:pPr algn="ctr">
              <a:spcBef>
                <a:spcPct val="50000"/>
              </a:spcBef>
              <a:buFontTx/>
              <a:buNone/>
            </a:pPr>
            <a:r>
              <a:rPr lang="en-US" altLang="en-US" dirty="0">
                <a:solidFill>
                  <a:srgbClr val="000000"/>
                </a:solidFill>
              </a:rPr>
              <a:t>Watch what happens to the “Bacteria” after rinsing</a:t>
            </a:r>
          </a:p>
        </p:txBody>
      </p:sp>
      <p:cxnSp>
        <p:nvCxnSpPr>
          <p:cNvPr id="28" name="Straight Arrow Connector 27">
            <a:extLst>
              <a:ext uri="{FF2B5EF4-FFF2-40B4-BE49-F238E27FC236}">
                <a16:creationId xmlns:a16="http://schemas.microsoft.com/office/drawing/2014/main" id="{4EF6DB4C-B080-4C6E-8EDA-CF9617D75634}"/>
              </a:ext>
            </a:extLst>
          </p:cNvPr>
          <p:cNvCxnSpPr/>
          <p:nvPr/>
        </p:nvCxnSpPr>
        <p:spPr>
          <a:xfrm flipH="1">
            <a:off x="8159986" y="5624554"/>
            <a:ext cx="583750" cy="2589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6964C801-7A1C-4924-934C-17439A617117}"/>
              </a:ext>
            </a:extLst>
          </p:cNvPr>
          <p:cNvCxnSpPr>
            <a:endCxn id="24" idx="2"/>
          </p:cNvCxnSpPr>
          <p:nvPr/>
        </p:nvCxnSpPr>
        <p:spPr>
          <a:xfrm>
            <a:off x="8743736" y="5624554"/>
            <a:ext cx="703884" cy="2589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0646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barn(inVertical)">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ppt_x"/>
                                          </p:val>
                                        </p:tav>
                                        <p:tav tm="100000">
                                          <p:val>
                                            <p:strVal val="#ppt_x"/>
                                          </p:val>
                                        </p:tav>
                                      </p:tavLst>
                                    </p:anim>
                                    <p:anim calcmode="lin" valueType="num">
                                      <p:cBhvr additive="base">
                                        <p:cTn id="6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nodeType="click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barn(inVertical)">
                                      <p:cBhvr>
                                        <p:cTn id="83" dur="500"/>
                                        <p:tgtEl>
                                          <p:spTgt spid="28"/>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nodeType="click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barn(inVertical)">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p:bldP spid="19" grpId="0" animBg="1"/>
      <p:bldP spid="26"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7F535-D055-4A1D-A2C2-C89228E2DC29}"/>
              </a:ext>
            </a:extLst>
          </p:cNvPr>
          <p:cNvSpPr>
            <a:spLocks noGrp="1"/>
          </p:cNvSpPr>
          <p:nvPr>
            <p:ph type="title"/>
          </p:nvPr>
        </p:nvSpPr>
        <p:spPr/>
        <p:txBody>
          <a:bodyPr/>
          <a:lstStyle/>
          <a:p>
            <a:r>
              <a:rPr lang="en-US" altLang="en-US" b="1" dirty="0"/>
              <a:t>The Gram Staining Procedure: Apply Decolorizer</a:t>
            </a:r>
            <a:endParaRPr lang="en-US" dirty="0"/>
          </a:p>
        </p:txBody>
      </p:sp>
      <p:sp>
        <p:nvSpPr>
          <p:cNvPr id="3" name="Content Placeholder 2">
            <a:extLst>
              <a:ext uri="{FF2B5EF4-FFF2-40B4-BE49-F238E27FC236}">
                <a16:creationId xmlns:a16="http://schemas.microsoft.com/office/drawing/2014/main" id="{3624E02A-8A8C-4EA1-88BF-8BE8521FBF0C}"/>
              </a:ext>
            </a:extLst>
          </p:cNvPr>
          <p:cNvSpPr>
            <a:spLocks noGrp="1"/>
          </p:cNvSpPr>
          <p:nvPr>
            <p:ph idx="1"/>
          </p:nvPr>
        </p:nvSpPr>
        <p:spPr/>
        <p:txBody>
          <a:bodyPr/>
          <a:lstStyle/>
          <a:p>
            <a:pPr marL="0" indent="0">
              <a:buNone/>
            </a:pPr>
            <a:r>
              <a:rPr lang="en-US" altLang="en-US" b="1" dirty="0">
                <a:solidFill>
                  <a:srgbClr val="000000"/>
                </a:solidFill>
                <a:latin typeface="Times New Roman" panose="02020603050405020304" pitchFamily="18" charset="0"/>
                <a:cs typeface="Times New Roman" panose="02020603050405020304" pitchFamily="18" charset="0"/>
              </a:rPr>
              <a:t>Step 4</a:t>
            </a:r>
            <a:endParaRPr lang="en-US" altLang="en-US" sz="2400" b="1" dirty="0">
              <a:solidFill>
                <a:srgbClr val="000000"/>
              </a:solidFill>
              <a:latin typeface="Times New Roman" panose="02020603050405020304" pitchFamily="18" charset="0"/>
              <a:cs typeface="Times New Roman" panose="02020603050405020304" pitchFamily="18" charset="0"/>
            </a:endParaRPr>
          </a:p>
          <a:p>
            <a:pPr fontAlgn="base">
              <a:lnSpc>
                <a:spcPct val="100000"/>
              </a:lnSpc>
              <a:buClr>
                <a:schemeClr val="tx1"/>
              </a:buClr>
            </a:pPr>
            <a:r>
              <a:rPr lang="en-US" sz="2400" dirty="0"/>
              <a:t>With the slide tilted against the slide rack, use a dropper to drip 95% ethyl alcohol across the smear for about 10-20 seconds and immediately rinse with water. </a:t>
            </a:r>
          </a:p>
          <a:p>
            <a:pPr fontAlgn="base">
              <a:lnSpc>
                <a:spcPct val="100000"/>
              </a:lnSpc>
              <a:buClr>
                <a:schemeClr val="tx1"/>
              </a:buClr>
            </a:pPr>
            <a:endParaRPr lang="en-US" sz="2400" dirty="0"/>
          </a:p>
          <a:p>
            <a:pPr fontAlgn="base">
              <a:lnSpc>
                <a:spcPct val="100000"/>
              </a:lnSpc>
              <a:buClr>
                <a:schemeClr val="tx1"/>
              </a:buClr>
            </a:pPr>
            <a:r>
              <a:rPr lang="en-US" sz="2400" dirty="0"/>
              <a:t>Blot gently.</a:t>
            </a:r>
          </a:p>
          <a:p>
            <a:pPr marL="0" indent="0">
              <a:buNone/>
            </a:pPr>
            <a:endParaRPr lang="en-US" altLang="en-US" sz="1800" dirty="0">
              <a:solidFill>
                <a:srgbClr val="000000"/>
              </a:solidFill>
            </a:endParaRPr>
          </a:p>
          <a:p>
            <a:pPr marL="0" indent="0">
              <a:buNone/>
            </a:pPr>
            <a:endParaRPr lang="en-US" dirty="0"/>
          </a:p>
        </p:txBody>
      </p:sp>
      <p:sp>
        <p:nvSpPr>
          <p:cNvPr id="4" name="Rectangle 3">
            <a:extLst>
              <a:ext uri="{FF2B5EF4-FFF2-40B4-BE49-F238E27FC236}">
                <a16:creationId xmlns:a16="http://schemas.microsoft.com/office/drawing/2014/main" id="{A41BD411-9934-4D2C-8E84-B73117E308D1}"/>
              </a:ext>
            </a:extLst>
          </p:cNvPr>
          <p:cNvSpPr/>
          <p:nvPr/>
        </p:nvSpPr>
        <p:spPr>
          <a:xfrm>
            <a:off x="4760920" y="4588665"/>
            <a:ext cx="4336168" cy="12380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6E7CECCF-1AAD-4CAA-B9AA-161951DB5E8C}"/>
              </a:ext>
            </a:extLst>
          </p:cNvPr>
          <p:cNvGrpSpPr/>
          <p:nvPr/>
        </p:nvGrpSpPr>
        <p:grpSpPr>
          <a:xfrm>
            <a:off x="5095876" y="4980166"/>
            <a:ext cx="1000124" cy="681124"/>
            <a:chOff x="7125632" y="3758319"/>
            <a:chExt cx="1000124" cy="681124"/>
          </a:xfrm>
        </p:grpSpPr>
        <p:sp>
          <p:nvSpPr>
            <p:cNvPr id="6" name="Oval 5">
              <a:extLst>
                <a:ext uri="{FF2B5EF4-FFF2-40B4-BE49-F238E27FC236}">
                  <a16:creationId xmlns:a16="http://schemas.microsoft.com/office/drawing/2014/main" id="{884749B1-D7D5-4773-8983-B7FDBAFDAC05}"/>
                </a:ext>
              </a:extLst>
            </p:cNvPr>
            <p:cNvSpPr/>
            <p:nvPr/>
          </p:nvSpPr>
          <p:spPr>
            <a:xfrm>
              <a:off x="7125632" y="3758319"/>
              <a:ext cx="1000124" cy="681124"/>
            </a:xfrm>
            <a:prstGeom prst="ellipse">
              <a:avLst/>
            </a:prstGeom>
            <a:solidFill>
              <a:srgbClr val="CC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1DFE502-67EA-4EB4-B1AB-086CFDC0844C}"/>
                </a:ext>
              </a:extLst>
            </p:cNvPr>
            <p:cNvSpPr txBox="1"/>
            <p:nvPr/>
          </p:nvSpPr>
          <p:spPr>
            <a:xfrm>
              <a:off x="7501066" y="3887035"/>
              <a:ext cx="317716" cy="369332"/>
            </a:xfrm>
            <a:prstGeom prst="rect">
              <a:avLst/>
            </a:prstGeom>
            <a:noFill/>
          </p:spPr>
          <p:txBody>
            <a:bodyPr wrap="none" rtlCol="0">
              <a:spAutoFit/>
            </a:bodyPr>
            <a:lstStyle/>
            <a:p>
              <a:r>
                <a:rPr lang="en-US" dirty="0">
                  <a:solidFill>
                    <a:schemeClr val="bg1">
                      <a:lumMod val="95000"/>
                    </a:schemeClr>
                  </a:solidFill>
                </a:rPr>
                <a:t>A</a:t>
              </a:r>
            </a:p>
          </p:txBody>
        </p:sp>
      </p:grpSp>
      <p:grpSp>
        <p:nvGrpSpPr>
          <p:cNvPr id="8" name="Group 7">
            <a:extLst>
              <a:ext uri="{FF2B5EF4-FFF2-40B4-BE49-F238E27FC236}">
                <a16:creationId xmlns:a16="http://schemas.microsoft.com/office/drawing/2014/main" id="{EB105CB3-B632-41B3-B737-5E356D23C44F}"/>
              </a:ext>
            </a:extLst>
          </p:cNvPr>
          <p:cNvGrpSpPr/>
          <p:nvPr/>
        </p:nvGrpSpPr>
        <p:grpSpPr>
          <a:xfrm>
            <a:off x="7750389" y="4980166"/>
            <a:ext cx="1000124" cy="681124"/>
            <a:chOff x="7125632" y="3758319"/>
            <a:chExt cx="1000124" cy="681124"/>
          </a:xfrm>
          <a:solidFill>
            <a:schemeClr val="bg1"/>
          </a:solidFill>
        </p:grpSpPr>
        <p:sp>
          <p:nvSpPr>
            <p:cNvPr id="9" name="Oval 8">
              <a:extLst>
                <a:ext uri="{FF2B5EF4-FFF2-40B4-BE49-F238E27FC236}">
                  <a16:creationId xmlns:a16="http://schemas.microsoft.com/office/drawing/2014/main" id="{35E1552B-27FD-41AB-A750-F30E689BA2A1}"/>
                </a:ext>
              </a:extLst>
            </p:cNvPr>
            <p:cNvSpPr/>
            <p:nvPr/>
          </p:nvSpPr>
          <p:spPr>
            <a:xfrm>
              <a:off x="7125632" y="3758319"/>
              <a:ext cx="1000124" cy="681124"/>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C31059F-0339-4520-B63F-66BF1F82B44C}"/>
                </a:ext>
              </a:extLst>
            </p:cNvPr>
            <p:cNvSpPr txBox="1"/>
            <p:nvPr/>
          </p:nvSpPr>
          <p:spPr>
            <a:xfrm>
              <a:off x="7501066" y="3887035"/>
              <a:ext cx="309700" cy="369332"/>
            </a:xfrm>
            <a:prstGeom prst="rect">
              <a:avLst/>
            </a:prstGeom>
            <a:grpFill/>
          </p:spPr>
          <p:txBody>
            <a:bodyPr wrap="none" rtlCol="0">
              <a:spAutoFit/>
            </a:bodyPr>
            <a:lstStyle/>
            <a:p>
              <a:r>
                <a:rPr lang="en-US" dirty="0"/>
                <a:t>B</a:t>
              </a:r>
            </a:p>
          </p:txBody>
        </p:sp>
      </p:grpSp>
      <p:grpSp>
        <p:nvGrpSpPr>
          <p:cNvPr id="18" name="Group 17">
            <a:extLst>
              <a:ext uri="{FF2B5EF4-FFF2-40B4-BE49-F238E27FC236}">
                <a16:creationId xmlns:a16="http://schemas.microsoft.com/office/drawing/2014/main" id="{DBD9B9AB-7821-4FED-85E9-39AA9236DA18}"/>
              </a:ext>
            </a:extLst>
          </p:cNvPr>
          <p:cNvGrpSpPr/>
          <p:nvPr/>
        </p:nvGrpSpPr>
        <p:grpSpPr>
          <a:xfrm>
            <a:off x="6152568" y="4653500"/>
            <a:ext cx="1597821" cy="653332"/>
            <a:chOff x="6152568" y="4653500"/>
            <a:chExt cx="1597821" cy="653332"/>
          </a:xfrm>
        </p:grpSpPr>
        <p:grpSp>
          <p:nvGrpSpPr>
            <p:cNvPr id="17" name="Group 16">
              <a:extLst>
                <a:ext uri="{FF2B5EF4-FFF2-40B4-BE49-F238E27FC236}">
                  <a16:creationId xmlns:a16="http://schemas.microsoft.com/office/drawing/2014/main" id="{C0F094CF-BFEE-4DBC-9813-125057A7CCBC}"/>
                </a:ext>
              </a:extLst>
            </p:cNvPr>
            <p:cNvGrpSpPr/>
            <p:nvPr/>
          </p:nvGrpSpPr>
          <p:grpSpPr>
            <a:xfrm>
              <a:off x="6152568" y="4653500"/>
              <a:ext cx="1328112" cy="653332"/>
              <a:chOff x="6096000" y="4667396"/>
              <a:chExt cx="1328112" cy="653332"/>
            </a:xfrm>
          </p:grpSpPr>
          <p:sp>
            <p:nvSpPr>
              <p:cNvPr id="11" name="TextBox 10">
                <a:extLst>
                  <a:ext uri="{FF2B5EF4-FFF2-40B4-BE49-F238E27FC236}">
                    <a16:creationId xmlns:a16="http://schemas.microsoft.com/office/drawing/2014/main" id="{E1737DEB-92F8-4015-B783-C801551C85D6}"/>
                  </a:ext>
                </a:extLst>
              </p:cNvPr>
              <p:cNvSpPr txBox="1"/>
              <p:nvPr/>
            </p:nvSpPr>
            <p:spPr>
              <a:xfrm>
                <a:off x="6472505" y="4667396"/>
                <a:ext cx="951607" cy="369332"/>
              </a:xfrm>
              <a:prstGeom prst="rect">
                <a:avLst/>
              </a:prstGeom>
              <a:noFill/>
            </p:spPr>
            <p:txBody>
              <a:bodyPr wrap="none" rtlCol="0">
                <a:spAutoFit/>
              </a:bodyPr>
              <a:lstStyle/>
              <a:p>
                <a:r>
                  <a:rPr lang="en-US" dirty="0"/>
                  <a:t>Bacteria</a:t>
                </a:r>
              </a:p>
            </p:txBody>
          </p:sp>
          <p:cxnSp>
            <p:nvCxnSpPr>
              <p:cNvPr id="13" name="Straight Arrow Connector 12">
                <a:extLst>
                  <a:ext uri="{FF2B5EF4-FFF2-40B4-BE49-F238E27FC236}">
                    <a16:creationId xmlns:a16="http://schemas.microsoft.com/office/drawing/2014/main" id="{E5AEA024-F3E4-4DC6-9D8A-79997C12E071}"/>
                  </a:ext>
                </a:extLst>
              </p:cNvPr>
              <p:cNvCxnSpPr>
                <a:cxnSpLocks/>
                <a:endCxn id="6" idx="6"/>
              </p:cNvCxnSpPr>
              <p:nvPr/>
            </p:nvCxnSpPr>
            <p:spPr>
              <a:xfrm flipH="1">
                <a:off x="6096000" y="5081702"/>
                <a:ext cx="752922" cy="2390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cxnSp>
          <p:nvCxnSpPr>
            <p:cNvPr id="15" name="Straight Arrow Connector 14">
              <a:extLst>
                <a:ext uri="{FF2B5EF4-FFF2-40B4-BE49-F238E27FC236}">
                  <a16:creationId xmlns:a16="http://schemas.microsoft.com/office/drawing/2014/main" id="{B472AC70-CC76-4955-AA95-36523F46CE9A}"/>
                </a:ext>
              </a:extLst>
            </p:cNvPr>
            <p:cNvCxnSpPr/>
            <p:nvPr/>
          </p:nvCxnSpPr>
          <p:spPr>
            <a:xfrm>
              <a:off x="6898080" y="5059905"/>
              <a:ext cx="852309" cy="2429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9" name="Rectangle 18">
            <a:extLst>
              <a:ext uri="{FF2B5EF4-FFF2-40B4-BE49-F238E27FC236}">
                <a16:creationId xmlns:a16="http://schemas.microsoft.com/office/drawing/2014/main" id="{7DDD6B90-4FC1-4AE2-96F2-240743ADD321}"/>
              </a:ext>
            </a:extLst>
          </p:cNvPr>
          <p:cNvSpPr/>
          <p:nvPr/>
        </p:nvSpPr>
        <p:spPr>
          <a:xfrm>
            <a:off x="3831977" y="4101092"/>
            <a:ext cx="5394105" cy="369332"/>
          </a:xfrm>
          <a:prstGeom prst="rect">
            <a:avLst/>
          </a:prstGeom>
        </p:spPr>
        <p:txBody>
          <a:bodyPr wrap="none">
            <a:spAutoFit/>
          </a:bodyPr>
          <a:lstStyle/>
          <a:p>
            <a:pPr algn="ctr">
              <a:spcBef>
                <a:spcPct val="50000"/>
              </a:spcBef>
              <a:buFontTx/>
              <a:buNone/>
            </a:pPr>
            <a:r>
              <a:rPr lang="en-US" altLang="en-US" dirty="0">
                <a:solidFill>
                  <a:srgbClr val="000000"/>
                </a:solidFill>
              </a:rPr>
              <a:t>Watch what happens to the “Bacteria” after decolorizer</a:t>
            </a:r>
          </a:p>
        </p:txBody>
      </p:sp>
    </p:spTree>
    <p:extLst>
      <p:ext uri="{BB962C8B-B14F-4D97-AF65-F5344CB8AC3E}">
        <p14:creationId xmlns:p14="http://schemas.microsoft.com/office/powerpoint/2010/main" val="207651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769C5-E928-44C9-8D5B-381F1AF08FE1}"/>
              </a:ext>
            </a:extLst>
          </p:cNvPr>
          <p:cNvSpPr>
            <a:spLocks noGrp="1"/>
          </p:cNvSpPr>
          <p:nvPr>
            <p:ph type="title"/>
          </p:nvPr>
        </p:nvSpPr>
        <p:spPr/>
        <p:txBody>
          <a:bodyPr/>
          <a:lstStyle/>
          <a:p>
            <a:r>
              <a:rPr lang="en-US" altLang="en-US" b="1" dirty="0"/>
              <a:t>The Gram Staining Procedure: Apply Counterstain</a:t>
            </a:r>
            <a:endParaRPr lang="en-US" dirty="0"/>
          </a:p>
        </p:txBody>
      </p:sp>
      <p:sp>
        <p:nvSpPr>
          <p:cNvPr id="3" name="Content Placeholder 2">
            <a:extLst>
              <a:ext uri="{FF2B5EF4-FFF2-40B4-BE49-F238E27FC236}">
                <a16:creationId xmlns:a16="http://schemas.microsoft.com/office/drawing/2014/main" id="{E73AF3A0-8079-4C79-9CB2-C9D737D472DA}"/>
              </a:ext>
            </a:extLst>
          </p:cNvPr>
          <p:cNvSpPr>
            <a:spLocks noGrp="1"/>
          </p:cNvSpPr>
          <p:nvPr>
            <p:ph idx="1"/>
          </p:nvPr>
        </p:nvSpPr>
        <p:spPr>
          <a:xfrm>
            <a:off x="838200" y="1825625"/>
            <a:ext cx="10515600" cy="3909131"/>
          </a:xfrm>
        </p:spPr>
        <p:txBody>
          <a:bodyPr/>
          <a:lstStyle/>
          <a:p>
            <a:pPr marL="0" indent="0">
              <a:buNone/>
            </a:pPr>
            <a:r>
              <a:rPr lang="en-US" altLang="en-US" b="1" dirty="0">
                <a:solidFill>
                  <a:srgbClr val="000000"/>
                </a:solidFill>
                <a:latin typeface="Times New Roman" panose="02020603050405020304" pitchFamily="18" charset="0"/>
                <a:cs typeface="Times New Roman" panose="02020603050405020304" pitchFamily="18" charset="0"/>
              </a:rPr>
              <a:t>Step 5</a:t>
            </a:r>
            <a:endParaRPr lang="en-US" b="1" dirty="0">
              <a:solidFill>
                <a:srgbClr val="000000"/>
              </a:solidFill>
              <a:latin typeface="Times New Roman" panose="02020603050405020304" pitchFamily="18" charset="0"/>
              <a:cs typeface="Times New Roman" panose="02020603050405020304" pitchFamily="18" charset="0"/>
            </a:endParaRPr>
          </a:p>
          <a:p>
            <a:pPr fontAlgn="base">
              <a:lnSpc>
                <a:spcPct val="80000"/>
              </a:lnSpc>
              <a:buClr>
                <a:schemeClr val="tx1"/>
              </a:buClr>
            </a:pPr>
            <a:r>
              <a:rPr lang="en-US" sz="2400" dirty="0"/>
              <a:t>Place several drops of safranin on the smear and let it sit for </a:t>
            </a:r>
            <a:r>
              <a:rPr lang="da-DK" sz="2400" dirty="0"/>
              <a:t>1 </a:t>
            </a:r>
            <a:r>
              <a:rPr lang="da-DK" sz="2400" dirty="0" err="1"/>
              <a:t>minute</a:t>
            </a:r>
            <a:r>
              <a:rPr lang="da-DK" sz="2400" dirty="0"/>
              <a:t>.</a:t>
            </a:r>
          </a:p>
          <a:p>
            <a:pPr fontAlgn="base">
              <a:lnSpc>
                <a:spcPct val="80000"/>
              </a:lnSpc>
              <a:buClr>
                <a:schemeClr val="tx1"/>
              </a:buClr>
            </a:pPr>
            <a:endParaRPr lang="da-DK" sz="2400" dirty="0"/>
          </a:p>
          <a:p>
            <a:pPr fontAlgn="base">
              <a:lnSpc>
                <a:spcPct val="80000"/>
              </a:lnSpc>
              <a:buClr>
                <a:schemeClr val="tx1"/>
              </a:buClr>
            </a:pPr>
            <a:r>
              <a:rPr lang="en-US" sz="2400" dirty="0"/>
              <a:t>Rinse with water, blot dry and observe under microscope.</a:t>
            </a:r>
          </a:p>
          <a:p>
            <a:pPr marL="0" indent="0">
              <a:buNone/>
            </a:pPr>
            <a:endParaRPr lang="en-US" dirty="0"/>
          </a:p>
        </p:txBody>
      </p:sp>
      <p:sp>
        <p:nvSpPr>
          <p:cNvPr id="16" name="Rectangle 15">
            <a:extLst>
              <a:ext uri="{FF2B5EF4-FFF2-40B4-BE49-F238E27FC236}">
                <a16:creationId xmlns:a16="http://schemas.microsoft.com/office/drawing/2014/main" id="{333FE2F1-6469-4FD0-BC24-A96C883E2B54}"/>
              </a:ext>
            </a:extLst>
          </p:cNvPr>
          <p:cNvSpPr/>
          <p:nvPr/>
        </p:nvSpPr>
        <p:spPr>
          <a:xfrm>
            <a:off x="4123506" y="4077015"/>
            <a:ext cx="5549148" cy="369332"/>
          </a:xfrm>
          <a:prstGeom prst="rect">
            <a:avLst/>
          </a:prstGeom>
        </p:spPr>
        <p:txBody>
          <a:bodyPr wrap="none">
            <a:spAutoFit/>
          </a:bodyPr>
          <a:lstStyle/>
          <a:p>
            <a:pPr algn="ctr">
              <a:spcBef>
                <a:spcPct val="50000"/>
              </a:spcBef>
              <a:buFontTx/>
              <a:buNone/>
            </a:pPr>
            <a:r>
              <a:rPr lang="en-US" altLang="en-US" dirty="0">
                <a:solidFill>
                  <a:srgbClr val="000000"/>
                </a:solidFill>
              </a:rPr>
              <a:t>Watch what happens to the “Bacteria” after Counterstain</a:t>
            </a:r>
          </a:p>
        </p:txBody>
      </p:sp>
      <p:sp>
        <p:nvSpPr>
          <p:cNvPr id="4" name="Rectangle 3">
            <a:extLst>
              <a:ext uri="{FF2B5EF4-FFF2-40B4-BE49-F238E27FC236}">
                <a16:creationId xmlns:a16="http://schemas.microsoft.com/office/drawing/2014/main" id="{13C570F8-F67B-4D20-A57B-84CC28FD20AB}"/>
              </a:ext>
            </a:extLst>
          </p:cNvPr>
          <p:cNvSpPr/>
          <p:nvPr/>
        </p:nvSpPr>
        <p:spPr>
          <a:xfrm>
            <a:off x="4760920" y="4588665"/>
            <a:ext cx="4336168" cy="12380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E3E11E98-2A84-4046-9CD3-C39DD94BC29E}"/>
              </a:ext>
            </a:extLst>
          </p:cNvPr>
          <p:cNvGrpSpPr/>
          <p:nvPr/>
        </p:nvGrpSpPr>
        <p:grpSpPr>
          <a:xfrm>
            <a:off x="5095876" y="4980166"/>
            <a:ext cx="1000124" cy="681124"/>
            <a:chOff x="7125632" y="3758319"/>
            <a:chExt cx="1000124" cy="681124"/>
          </a:xfrm>
        </p:grpSpPr>
        <p:sp>
          <p:nvSpPr>
            <p:cNvPr id="6" name="Oval 5">
              <a:extLst>
                <a:ext uri="{FF2B5EF4-FFF2-40B4-BE49-F238E27FC236}">
                  <a16:creationId xmlns:a16="http://schemas.microsoft.com/office/drawing/2014/main" id="{B78596F5-17AA-4BB9-B9E0-F0AB84C2E8F4}"/>
                </a:ext>
              </a:extLst>
            </p:cNvPr>
            <p:cNvSpPr/>
            <p:nvPr/>
          </p:nvSpPr>
          <p:spPr>
            <a:xfrm>
              <a:off x="7125632" y="3758319"/>
              <a:ext cx="1000124" cy="681124"/>
            </a:xfrm>
            <a:prstGeom prst="ellipse">
              <a:avLst/>
            </a:prstGeom>
            <a:solidFill>
              <a:srgbClr val="CC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15C9C7A-60EE-4981-BEBF-8603C46A9AE0}"/>
                </a:ext>
              </a:extLst>
            </p:cNvPr>
            <p:cNvSpPr txBox="1"/>
            <p:nvPr/>
          </p:nvSpPr>
          <p:spPr>
            <a:xfrm>
              <a:off x="7501066" y="3887035"/>
              <a:ext cx="317716" cy="369332"/>
            </a:xfrm>
            <a:prstGeom prst="rect">
              <a:avLst/>
            </a:prstGeom>
            <a:noFill/>
          </p:spPr>
          <p:txBody>
            <a:bodyPr wrap="none" rtlCol="0">
              <a:spAutoFit/>
            </a:bodyPr>
            <a:lstStyle/>
            <a:p>
              <a:r>
                <a:rPr lang="en-US" dirty="0">
                  <a:solidFill>
                    <a:schemeClr val="bg1">
                      <a:lumMod val="95000"/>
                    </a:schemeClr>
                  </a:solidFill>
                </a:rPr>
                <a:t>A</a:t>
              </a:r>
            </a:p>
          </p:txBody>
        </p:sp>
      </p:grpSp>
      <p:grpSp>
        <p:nvGrpSpPr>
          <p:cNvPr id="8" name="Group 7">
            <a:extLst>
              <a:ext uri="{FF2B5EF4-FFF2-40B4-BE49-F238E27FC236}">
                <a16:creationId xmlns:a16="http://schemas.microsoft.com/office/drawing/2014/main" id="{62AAA3FA-3193-4C58-9E04-6B390A3BC7AF}"/>
              </a:ext>
            </a:extLst>
          </p:cNvPr>
          <p:cNvGrpSpPr/>
          <p:nvPr/>
        </p:nvGrpSpPr>
        <p:grpSpPr>
          <a:xfrm>
            <a:off x="7750389" y="4980166"/>
            <a:ext cx="1000124" cy="681124"/>
            <a:chOff x="7125632" y="3758319"/>
            <a:chExt cx="1000124" cy="681124"/>
          </a:xfrm>
          <a:solidFill>
            <a:srgbClr val="FF0000"/>
          </a:solidFill>
        </p:grpSpPr>
        <p:sp>
          <p:nvSpPr>
            <p:cNvPr id="9" name="Oval 8">
              <a:extLst>
                <a:ext uri="{FF2B5EF4-FFF2-40B4-BE49-F238E27FC236}">
                  <a16:creationId xmlns:a16="http://schemas.microsoft.com/office/drawing/2014/main" id="{324E0B41-01E7-47E0-83DC-4DE7B65B192F}"/>
                </a:ext>
              </a:extLst>
            </p:cNvPr>
            <p:cNvSpPr/>
            <p:nvPr/>
          </p:nvSpPr>
          <p:spPr>
            <a:xfrm>
              <a:off x="7125632" y="3758319"/>
              <a:ext cx="1000124" cy="681124"/>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5B6A5DE-5D98-41D5-A478-D70548A91718}"/>
                </a:ext>
              </a:extLst>
            </p:cNvPr>
            <p:cNvSpPr txBox="1"/>
            <p:nvPr/>
          </p:nvSpPr>
          <p:spPr>
            <a:xfrm>
              <a:off x="7501066" y="3887035"/>
              <a:ext cx="309700" cy="369332"/>
            </a:xfrm>
            <a:prstGeom prst="rect">
              <a:avLst/>
            </a:prstGeom>
            <a:grpFill/>
          </p:spPr>
          <p:txBody>
            <a:bodyPr wrap="none" rtlCol="0">
              <a:spAutoFit/>
            </a:bodyPr>
            <a:lstStyle/>
            <a:p>
              <a:r>
                <a:rPr lang="en-US" dirty="0"/>
                <a:t>B</a:t>
              </a:r>
            </a:p>
          </p:txBody>
        </p:sp>
      </p:grpSp>
      <p:sp>
        <p:nvSpPr>
          <p:cNvPr id="17" name="TextBox 16">
            <a:extLst>
              <a:ext uri="{FF2B5EF4-FFF2-40B4-BE49-F238E27FC236}">
                <a16:creationId xmlns:a16="http://schemas.microsoft.com/office/drawing/2014/main" id="{95AC34E2-F2A7-46F0-8E8C-C7C346C9055E}"/>
              </a:ext>
            </a:extLst>
          </p:cNvPr>
          <p:cNvSpPr txBox="1"/>
          <p:nvPr/>
        </p:nvSpPr>
        <p:spPr>
          <a:xfrm>
            <a:off x="4890414" y="4588665"/>
            <a:ext cx="1479508" cy="369332"/>
          </a:xfrm>
          <a:prstGeom prst="rect">
            <a:avLst/>
          </a:prstGeom>
          <a:noFill/>
        </p:spPr>
        <p:txBody>
          <a:bodyPr wrap="none" rtlCol="0">
            <a:spAutoFit/>
          </a:bodyPr>
          <a:lstStyle/>
          <a:p>
            <a:r>
              <a:rPr lang="en-US" dirty="0"/>
              <a:t>Gram Positive</a:t>
            </a:r>
          </a:p>
        </p:txBody>
      </p:sp>
      <p:sp>
        <p:nvSpPr>
          <p:cNvPr id="18" name="TextBox 17">
            <a:extLst>
              <a:ext uri="{FF2B5EF4-FFF2-40B4-BE49-F238E27FC236}">
                <a16:creationId xmlns:a16="http://schemas.microsoft.com/office/drawing/2014/main" id="{71BB8AEC-F207-4AD0-B480-16EA28FCC25D}"/>
              </a:ext>
            </a:extLst>
          </p:cNvPr>
          <p:cNvSpPr txBox="1"/>
          <p:nvPr/>
        </p:nvSpPr>
        <p:spPr>
          <a:xfrm>
            <a:off x="7510697" y="4610834"/>
            <a:ext cx="1578702" cy="369332"/>
          </a:xfrm>
          <a:prstGeom prst="rect">
            <a:avLst/>
          </a:prstGeom>
          <a:noFill/>
        </p:spPr>
        <p:txBody>
          <a:bodyPr wrap="none" rtlCol="0">
            <a:spAutoFit/>
          </a:bodyPr>
          <a:lstStyle/>
          <a:p>
            <a:r>
              <a:rPr lang="en-US" dirty="0"/>
              <a:t>Gram Negative</a:t>
            </a:r>
          </a:p>
        </p:txBody>
      </p:sp>
    </p:spTree>
    <p:extLst>
      <p:ext uri="{BB962C8B-B14F-4D97-AF65-F5344CB8AC3E}">
        <p14:creationId xmlns:p14="http://schemas.microsoft.com/office/powerpoint/2010/main" val="821156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8">
                                            <p:txEl>
                                              <p:pRg st="0" end="0"/>
                                            </p:txEl>
                                          </p:spTgt>
                                        </p:tgtEl>
                                        <p:attrNameLst>
                                          <p:attrName>style.visibility</p:attrName>
                                        </p:attrNameLst>
                                      </p:cBhvr>
                                      <p:to>
                                        <p:strVal val="visible"/>
                                      </p:to>
                                    </p:set>
                                    <p:anim calcmode="lin" valueType="num">
                                      <p:cBhvr additive="base">
                                        <p:cTn id="4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B8703CEE-68DC-4171-AB0C-C9BA419D6659}"/>
</file>

<file path=customXml/itemProps2.xml><?xml version="1.0" encoding="utf-8"?>
<ds:datastoreItem xmlns:ds="http://schemas.openxmlformats.org/officeDocument/2006/customXml" ds:itemID="{6BD954EC-E831-4268-B275-78F33E7D24A2}"/>
</file>

<file path=customXml/itemProps3.xml><?xml version="1.0" encoding="utf-8"?>
<ds:datastoreItem xmlns:ds="http://schemas.openxmlformats.org/officeDocument/2006/customXml" ds:itemID="{59D68800-12E4-4D2B-9C64-A310F510D9A9}"/>
</file>

<file path=docProps/app.xml><?xml version="1.0" encoding="utf-8"?>
<Properties xmlns="http://schemas.openxmlformats.org/officeDocument/2006/extended-properties" xmlns:vt="http://schemas.openxmlformats.org/officeDocument/2006/docPropsVTypes">
  <TotalTime>3498</TotalTime>
  <Words>915</Words>
  <Application>Microsoft Macintosh PowerPoint</Application>
  <PresentationFormat>Widescreen</PresentationFormat>
  <Paragraphs>144</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Times New Roman</vt:lpstr>
      <vt:lpstr>Office Theme</vt:lpstr>
      <vt:lpstr>Lab #8: Gram Staining</vt:lpstr>
      <vt:lpstr>Purpose: Gram Staining</vt:lpstr>
      <vt:lpstr>Principle of Gram Staining</vt:lpstr>
      <vt:lpstr>Materials Needed</vt:lpstr>
      <vt:lpstr>The Gram Staining Procedure: Prepare a Smear </vt:lpstr>
      <vt:lpstr>The Gram Staining Procedure: Apply Primary Stain</vt:lpstr>
      <vt:lpstr>The Gram Staining Procedure: Apply the Mordant</vt:lpstr>
      <vt:lpstr>The Gram Staining Procedure: Apply Decolorizer</vt:lpstr>
      <vt:lpstr>The Gram Staining Procedure: Apply Counterstain</vt:lpstr>
      <vt:lpstr>Things to Remember</vt:lpstr>
      <vt:lpstr>Results</vt:lpstr>
      <vt:lpstr>Record the stain results for each of the following organisms below.</vt:lpstr>
      <vt:lpstr>Note the morphology for each of the organisms observed.</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63</cp:revision>
  <dcterms:created xsi:type="dcterms:W3CDTF">2021-01-27T04:41:19Z</dcterms:created>
  <dcterms:modified xsi:type="dcterms:W3CDTF">2021-08-01T12:04:27Z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