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261" r:id="rId3"/>
    <p:sldId id="263" r:id="rId4"/>
    <p:sldId id="266" r:id="rId5"/>
    <p:sldId id="267" r:id="rId6"/>
    <p:sldId id="268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Lab#11: Serial Dilutions &amp; Milk Microbiology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9883" y="1850061"/>
            <a:ext cx="11192234" cy="48461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Sterile 1 ml disposable pipettes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Blue Pipettors (pipette holders)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 9ml water blanks tubes-4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4 sterile TSA plates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spreading L-shaped rod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milk sample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vortex machine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200" dirty="0"/>
              <a:t>Paper towels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FC37D1-D8C3-4996-9CCA-0C1E4FE678B3}"/>
              </a:ext>
            </a:extLst>
          </p:cNvPr>
          <p:cNvSpPr txBox="1"/>
          <p:nvPr/>
        </p:nvSpPr>
        <p:spPr>
          <a:xfrm>
            <a:off x="6096000" y="2405863"/>
            <a:ext cx="5678658" cy="397031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i="1" dirty="0">
                <a:highlight>
                  <a:srgbClr val="FFFF00"/>
                </a:highlight>
              </a:rPr>
              <a:t>Keep all these stuffs separately on the other side of  Instructor’s table and labelled as “for Next Physical Agent Lab”: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/>
              <a:t>B. sub</a:t>
            </a:r>
            <a:r>
              <a:rPr lang="en-US" sz="2800" dirty="0"/>
              <a:t>, and </a:t>
            </a:r>
            <a:r>
              <a:rPr lang="en-US" sz="2800" i="1" dirty="0"/>
              <a:t>E. coli </a:t>
            </a:r>
            <a:r>
              <a:rPr lang="en-US" sz="2800" dirty="0"/>
              <a:t>Pure culture: 6 TSB tubes for each specimen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Empty sterile petri dishes: 12 (2 for each table)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Sterile Cotton Tip Swabs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41260" cy="4771079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dirty="0"/>
              <a:t>Each student should have on his/her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 vortex machine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1, 500 ml Beaker half filled with bleach water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200" dirty="0"/>
              <a:t>Pure culture of </a:t>
            </a:r>
            <a:r>
              <a:rPr lang="en-US" sz="3200" i="1" dirty="0"/>
              <a:t>Micrococcus lutea</a:t>
            </a:r>
            <a:r>
              <a:rPr lang="en-US" sz="3200" dirty="0"/>
              <a:t>: Set 1 tube in ½ rack on end of student tables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32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325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88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8800" dirty="0"/>
              <a:t>Take out students’ previous day’s plates from the incubator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8800" dirty="0"/>
              <a:t>48, 9-ml water blanks tubes ( 8 for each table X 6 tables)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8800" dirty="0"/>
              <a:t>48 Sterile TSA Plates (8 for each table X 6 tables)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8800" dirty="0"/>
              <a:t> 60 Sterile 1 ml disposable pipettes (10 for each table X 6 tables)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8800" dirty="0"/>
              <a:t> 12 Blue Pipettors/pipette holders (2 for each table 12 Spreading L rods ( 2 for each group X 6 tables)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8800" dirty="0"/>
              <a:t>2 Beakers of Bleach/ Water mix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74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250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88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9600" dirty="0"/>
              <a:t>Small cartons of different milk samples</a:t>
            </a:r>
          </a:p>
          <a:p>
            <a:pPr marL="576263" lvl="2" fontAlgn="base">
              <a:lnSpc>
                <a:spcPct val="120000"/>
              </a:lnSpc>
              <a:spcBef>
                <a:spcPts val="0"/>
              </a:spcBef>
            </a:pPr>
            <a:r>
              <a:rPr lang="en-US" sz="9600" dirty="0"/>
              <a:t>½ gallon of vanilla milk</a:t>
            </a:r>
          </a:p>
          <a:p>
            <a:pPr marL="576263" lvl="2" fontAlgn="base">
              <a:lnSpc>
                <a:spcPct val="120000"/>
              </a:lnSpc>
              <a:spcBef>
                <a:spcPts val="0"/>
              </a:spcBef>
            </a:pPr>
            <a:r>
              <a:rPr lang="en-US" sz="9600" dirty="0"/>
              <a:t>½ gallon chocolate milk</a:t>
            </a:r>
          </a:p>
          <a:p>
            <a:pPr marL="576263" lvl="2" fontAlgn="base">
              <a:lnSpc>
                <a:spcPct val="120000"/>
              </a:lnSpc>
              <a:spcBef>
                <a:spcPts val="0"/>
              </a:spcBef>
            </a:pPr>
            <a:r>
              <a:rPr lang="en-US" sz="9600" dirty="0"/>
              <a:t>½ gallon vitamin D milk</a:t>
            </a:r>
          </a:p>
          <a:p>
            <a:pPr marL="576263" lvl="2" fontAlgn="base">
              <a:lnSpc>
                <a:spcPct val="120000"/>
              </a:lnSpc>
              <a:spcBef>
                <a:spcPts val="0"/>
              </a:spcBef>
            </a:pPr>
            <a:r>
              <a:rPr lang="en-US" sz="9600" dirty="0"/>
              <a:t>½ gallon 2% milk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2 Plate racks/baskets (for students’ plates)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9600" i="1" dirty="0"/>
              <a:t>Labelled with Instructor’s name and time.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9600" dirty="0"/>
              <a:t>Clickers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9600" dirty="0"/>
              <a:t>Permanent markers</a:t>
            </a:r>
          </a:p>
          <a:p>
            <a:pPr marL="173038" marR="0" lvl="1" indent="-173038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9600" dirty="0"/>
              <a:t>Colony Counter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96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r>
              <a:rPr lang="en-US" sz="3200" dirty="0"/>
              <a:t>Check the Hand-Gloves (all sizes).</a:t>
            </a:r>
          </a:p>
          <a:p>
            <a:r>
              <a:rPr lang="en-US" sz="3200" dirty="0"/>
              <a:t>For next Physical Agent Lab: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keep the agar bottles in the water bath to melt.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Make ready to put out TSA plates with varying salt concentrations: 3%, 6%, 9%, and 12%.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Water bath should be ready at 56</a:t>
            </a:r>
            <a:r>
              <a:rPr lang="en-US" sz="3200" baseline="30000" dirty="0"/>
              <a:t>0</a:t>
            </a:r>
            <a:r>
              <a:rPr lang="en-US" sz="3200" dirty="0"/>
              <a:t>C.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200" dirty="0"/>
              <a:t>Baggie of paper cut-out from 3x5 </a:t>
            </a:r>
            <a:r>
              <a:rPr lang="en-US" sz="3200"/>
              <a:t>index cards should </a:t>
            </a:r>
            <a:r>
              <a:rPr lang="en-US" sz="3200" dirty="0"/>
              <a:t>be ready for UV treatment.</a:t>
            </a:r>
          </a:p>
          <a:p>
            <a:pPr lvl="1"/>
            <a:endParaRPr lang="en-US" sz="3200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DC43B686-C2E6-4C16-A5E0-9ECB1D239917}"/>
</file>

<file path=customXml/itemProps2.xml><?xml version="1.0" encoding="utf-8"?>
<ds:datastoreItem xmlns:ds="http://schemas.openxmlformats.org/officeDocument/2006/customXml" ds:itemID="{9C915EBE-558F-4EF3-94D1-400D057E3F3A}"/>
</file>

<file path=customXml/itemProps3.xml><?xml version="1.0" encoding="utf-8"?>
<ds:datastoreItem xmlns:ds="http://schemas.openxmlformats.org/officeDocument/2006/customXml" ds:itemID="{50C14122-F2D4-437F-B2BA-EFA6F35E4ACC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602</TotalTime>
  <Words>525</Words>
  <Application>Microsoft Office PowerPoint</Application>
  <PresentationFormat>Widescreen</PresentationFormat>
  <Paragraphs>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Segoe UI</vt:lpstr>
      <vt:lpstr>Wingdings</vt:lpstr>
      <vt:lpstr>Educational subjects 16x9</vt:lpstr>
      <vt:lpstr>Lab#11: Serial Dilutions &amp; Milk Microbiology </vt:lpstr>
      <vt:lpstr>Set Up On Teacher’s Table</vt:lpstr>
      <vt:lpstr>Set Up On Students’ Table</vt:lpstr>
      <vt:lpstr>Set Up On Students’ Drawer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62</cp:revision>
  <dcterms:created xsi:type="dcterms:W3CDTF">2018-03-15T23:33:56Z</dcterms:created>
  <dcterms:modified xsi:type="dcterms:W3CDTF">2021-08-06T04:16:33Z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