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2" r:id="rId3"/>
    <p:sldId id="283" r:id="rId4"/>
    <p:sldId id="284" r:id="rId5"/>
    <p:sldId id="285" r:id="rId6"/>
    <p:sldId id="286" r:id="rId7"/>
    <p:sldId id="292" r:id="rId8"/>
    <p:sldId id="287" r:id="rId9"/>
    <p:sldId id="288" r:id="rId10"/>
    <p:sldId id="293" r:id="rId11"/>
    <p:sldId id="289" r:id="rId12"/>
    <p:sldId id="291" r:id="rId13"/>
    <p:sldId id="290"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29CDD63-3040-4281-965F-B140CA46061E}">
          <p14:sldIdLst>
            <p14:sldId id="256"/>
            <p14:sldId id="282"/>
            <p14:sldId id="283"/>
            <p14:sldId id="284"/>
            <p14:sldId id="285"/>
            <p14:sldId id="286"/>
            <p14:sldId id="292"/>
            <p14:sldId id="287"/>
            <p14:sldId id="288"/>
            <p14:sldId id="293"/>
            <p14:sldId id="289"/>
            <p14:sldId id="291"/>
            <p14:sldId id="29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093"/>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19" autoAdjust="0"/>
    <p:restoredTop sz="94625"/>
  </p:normalViewPr>
  <p:slideViewPr>
    <p:cSldViewPr snapToGrid="0">
      <p:cViewPr varScale="1">
        <p:scale>
          <a:sx n="79" d="100"/>
          <a:sy n="79" d="100"/>
        </p:scale>
        <p:origin x="224" y="6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BEA8E-E163-48D1-8578-F2D7B3C459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822F84-E875-47A2-96FC-ECABD6ACA0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E80063F-8998-45AF-BE40-8F7AE43C6BC9}"/>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F38D50A6-00B6-44A3-85FD-FCFBC04A7D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CF7F74-3804-4F06-892A-91D8288E44D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91187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9451D-9663-4311-8080-75C4988B78A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E7486D-444A-45D4-B0DD-052142E770B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6C1A4B-AECA-45AB-AA04-529FD23E2E2A}"/>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157FA8C6-9672-44B8-A230-3DAA10384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740DF-BFCA-420A-B4BD-55BF2DE499C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5386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64D181-680D-4EBE-89BB-E5A50E78555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AA34B98-51DC-44BC-A228-B14D24EB49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912468-D288-4DA1-A3BF-C965E9489CE4}"/>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FE32F694-1ADD-4682-BB44-DDF49FC32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508193-B007-4571-828B-44AA2897882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154133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9BA29-455D-4651-B7EC-D49730A034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DBB035-42CD-474A-958F-63374CC387D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184EF7-2106-4380-9145-75DC9E51B182}"/>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AE5FE9E1-B350-47CB-99C9-0076CC0111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5B451E-DC29-4384-8B1D-6422A16C3BF7}"/>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79320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2E833-B6ED-44A1-AD92-B8E4863F86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D4E2FB4-A9BD-4D72-9CEF-8DA559F5A0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6C940A-F834-4C19-9DE8-F351BACA69B2}"/>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D207EE8C-7A05-4B7F-9D2A-CB5D4EEEE9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AB62F-0494-40D7-9017-39B5C2645E76}"/>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216171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7C69C-E2D5-46AF-B949-F138C3B8ED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6EB09F-1B62-4DD9-A3FE-C59C5DCA47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D0A3E0-626A-4BBA-B729-C2637A2E06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F9C473A-42ED-4334-AE05-54FDF7776EE4}"/>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6" name="Footer Placeholder 5">
            <a:extLst>
              <a:ext uri="{FF2B5EF4-FFF2-40B4-BE49-F238E27FC236}">
                <a16:creationId xmlns:a16="http://schemas.microsoft.com/office/drawing/2014/main" id="{62EB7D08-5C71-4B41-99C8-38F06B3C96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D7C72A-FBD9-41FB-A84A-1BA8887A6E08}"/>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87455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31AF3-02E0-4214-B044-F83A5FD30F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FA3C845-2646-45F3-952C-F89268E068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8FAD53E-94D5-4E52-8CFA-7D59677AD7C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FEA757-F2FE-4FC1-B8CD-231E102A9B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CCFB468-F394-4FCC-A7FB-501A595C69D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9F4B68-3192-4A56-9754-DF9AFD4FA466}"/>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8" name="Footer Placeholder 7">
            <a:extLst>
              <a:ext uri="{FF2B5EF4-FFF2-40B4-BE49-F238E27FC236}">
                <a16:creationId xmlns:a16="http://schemas.microsoft.com/office/drawing/2014/main" id="{EC4A9B4F-BFC4-434E-B4B7-E163FCE08E0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2C1945-5F57-4729-8D7B-BAB0650C323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3039142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203CB-167F-4DC1-932B-69C60E8DDE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5CF5F2-F378-42AF-AD9F-15B3D1E999F3}"/>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4" name="Footer Placeholder 3">
            <a:extLst>
              <a:ext uri="{FF2B5EF4-FFF2-40B4-BE49-F238E27FC236}">
                <a16:creationId xmlns:a16="http://schemas.microsoft.com/office/drawing/2014/main" id="{B6CE78DF-1929-41AB-8DAB-E92E1CA09CE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2F9E827-204B-4E33-8FB6-7A70F22C952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091225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030581-4A39-432A-BF55-4EE77FCE61E2}"/>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3" name="Footer Placeholder 2">
            <a:extLst>
              <a:ext uri="{FF2B5EF4-FFF2-40B4-BE49-F238E27FC236}">
                <a16:creationId xmlns:a16="http://schemas.microsoft.com/office/drawing/2014/main" id="{0003C8BB-C280-4A0E-BACC-50B04CBC9F9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DF33F6A-152D-4388-8F69-9187ECE220F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515102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BE61E-6E47-4D3A-8AA5-3BAABAA08E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A7F7D0-1A94-436D-B025-C2EEDA0DBA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E51BA2-6DF2-4D19-A604-A085473EBF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01FD25-7C6F-448F-B13B-1AA8DF37DD13}"/>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6" name="Footer Placeholder 5">
            <a:extLst>
              <a:ext uri="{FF2B5EF4-FFF2-40B4-BE49-F238E27FC236}">
                <a16:creationId xmlns:a16="http://schemas.microsoft.com/office/drawing/2014/main" id="{505519F2-B3D5-4D27-8EF2-2A20E6EE68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14DEF0-FCA4-466B-B12F-DC4111E096A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85499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4ADBA-5A9C-4645-8304-F78655C1B4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129A4C4-E599-43D0-BAB0-E5AB991DF4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F5CF911-B2CA-4C91-8709-84A954534E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66E0F0-5CB8-4528-9B91-9CFD55507D44}"/>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6" name="Footer Placeholder 5">
            <a:extLst>
              <a:ext uri="{FF2B5EF4-FFF2-40B4-BE49-F238E27FC236}">
                <a16:creationId xmlns:a16="http://schemas.microsoft.com/office/drawing/2014/main" id="{A6AB9897-F42D-40CC-90CD-4A4A93C711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0DA057-2132-4A68-9816-6D41BAA6C59B}"/>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28350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B157CD-6512-4EE9-9270-4902E7DC7A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E8385A8-0036-4688-96A1-24C92A543C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8080F4-8D33-4333-990E-4DFC82CFE1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11DCDE77-286E-408B-AE81-4367220297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84B83AC-5EF7-4A4D-BA84-F0939CDA28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EFED5-92B7-40A4-868F-CF4A5B95CB26}" type="slidenum">
              <a:rPr lang="en-US" smtClean="0"/>
              <a:t>‹#›</a:t>
            </a:fld>
            <a:endParaRPr lang="en-US"/>
          </a:p>
        </p:txBody>
      </p:sp>
    </p:spTree>
    <p:extLst>
      <p:ext uri="{BB962C8B-B14F-4D97-AF65-F5344CB8AC3E}">
        <p14:creationId xmlns:p14="http://schemas.microsoft.com/office/powerpoint/2010/main" val="26498039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laboratoryinfo.com/zn-stain/"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3">
            <a:extLst>
              <a:ext uri="{FF2B5EF4-FFF2-40B4-BE49-F238E27FC236}">
                <a16:creationId xmlns:a16="http://schemas.microsoft.com/office/drawing/2014/main" id="{2A0E4E09-FC02-4ADC-951A-3FFA90B6FE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appliance, kitchen appliance&#10;&#10;Description automatically generated">
            <a:extLst>
              <a:ext uri="{FF2B5EF4-FFF2-40B4-BE49-F238E27FC236}">
                <a16:creationId xmlns:a16="http://schemas.microsoft.com/office/drawing/2014/main" id="{B05C33E0-A21B-4F38-9CFE-0BD7B3B118B9}"/>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r="19921" b="-1"/>
          <a:stretch/>
        </p:blipFill>
        <p:spPr>
          <a:xfrm rot="5400000">
            <a:off x="-217779" y="217473"/>
            <a:ext cx="6858001" cy="6423053"/>
          </a:xfrm>
          <a:prstGeom prst="rect">
            <a:avLst/>
          </a:prstGeom>
        </p:spPr>
      </p:pic>
      <p:pic>
        <p:nvPicPr>
          <p:cNvPr id="39" name="Picture 35">
            <a:extLst>
              <a:ext uri="{FF2B5EF4-FFF2-40B4-BE49-F238E27FC236}">
                <a16:creationId xmlns:a16="http://schemas.microsoft.com/office/drawing/2014/main" id="{24F266AD-725B-4A9D-B448-4C000F95CB4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0E5BB2A-FC6B-4C68-9FA7-F3433DCE8518}"/>
              </a:ext>
            </a:extLst>
          </p:cNvPr>
          <p:cNvSpPr>
            <a:spLocks noGrp="1"/>
          </p:cNvSpPr>
          <p:nvPr>
            <p:ph type="ctrTitle"/>
          </p:nvPr>
        </p:nvSpPr>
        <p:spPr>
          <a:xfrm>
            <a:off x="6748272" y="3992591"/>
            <a:ext cx="4800261" cy="1644592"/>
          </a:xfrm>
        </p:spPr>
        <p:txBody>
          <a:bodyPr anchor="t">
            <a:normAutofit/>
          </a:bodyPr>
          <a:lstStyle/>
          <a:p>
            <a:r>
              <a:rPr lang="en-US" sz="4800" b="1" dirty="0">
                <a:solidFill>
                  <a:srgbClr val="0070C0"/>
                </a:solidFill>
              </a:rPr>
              <a:t>Lab#9: Acid- Fast Staining Technique</a:t>
            </a:r>
          </a:p>
        </p:txBody>
      </p:sp>
    </p:spTree>
    <p:extLst>
      <p:ext uri="{BB962C8B-B14F-4D97-AF65-F5344CB8AC3E}">
        <p14:creationId xmlns:p14="http://schemas.microsoft.com/office/powerpoint/2010/main" val="2327465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283D5-9BA8-4350-8BE9-537159ED212B}"/>
              </a:ext>
            </a:extLst>
          </p:cNvPr>
          <p:cNvSpPr>
            <a:spLocks noGrp="1"/>
          </p:cNvSpPr>
          <p:nvPr>
            <p:ph type="title"/>
          </p:nvPr>
        </p:nvSpPr>
        <p:spPr>
          <a:xfrm>
            <a:off x="838200" y="335628"/>
            <a:ext cx="10515600" cy="932733"/>
          </a:xfrm>
        </p:spPr>
        <p:txBody>
          <a:bodyPr/>
          <a:lstStyle/>
          <a:p>
            <a:r>
              <a:rPr lang="en-US" altLang="en-US" b="1" dirty="0"/>
              <a:t>Acid-Fast Staining Procedure Look</a:t>
            </a:r>
            <a:endParaRPr lang="en-US" dirty="0"/>
          </a:p>
        </p:txBody>
      </p:sp>
      <p:pic>
        <p:nvPicPr>
          <p:cNvPr id="20" name="Picture 19" descr="Application of carbolfuchsin (primary stain), is dropped on microscope slide. Bacteria look the same. Application of heat (mordant) is sitting on the heater. The bacterial all look the same. The Application of the Acid Alcohol (decolorizer) is dripped on the slide. The dot bacteria disappear, the rod bacteria are visible. The application of methylene blue (counter stain is dripped on), and the non acid fast bacteria are blue and the acid fast bacteria are pink.">
            <a:extLst>
              <a:ext uri="{FF2B5EF4-FFF2-40B4-BE49-F238E27FC236}">
                <a16:creationId xmlns:a16="http://schemas.microsoft.com/office/drawing/2014/main" id="{40CB91AF-4C6A-4772-89B1-3B872BDEE48E}"/>
              </a:ext>
            </a:extLst>
          </p:cNvPr>
          <p:cNvPicPr/>
          <p:nvPr/>
        </p:nvPicPr>
        <p:blipFill>
          <a:blip r:embed="rId2"/>
          <a:stretch>
            <a:fillRect/>
          </a:stretch>
        </p:blipFill>
        <p:spPr>
          <a:xfrm>
            <a:off x="1006578" y="1327974"/>
            <a:ext cx="10178845" cy="4468761"/>
          </a:xfrm>
          <a:prstGeom prst="rect">
            <a:avLst/>
          </a:prstGeom>
          <a:solidFill>
            <a:schemeClr val="tx1"/>
          </a:solidFill>
          <a:ln>
            <a:solidFill>
              <a:schemeClr val="tx1"/>
            </a:solidFill>
          </a:ln>
        </p:spPr>
      </p:pic>
      <p:sp>
        <p:nvSpPr>
          <p:cNvPr id="22" name="TextBox 21">
            <a:extLst>
              <a:ext uri="{FF2B5EF4-FFF2-40B4-BE49-F238E27FC236}">
                <a16:creationId xmlns:a16="http://schemas.microsoft.com/office/drawing/2014/main" id="{BBB1DAA5-B72E-438D-8728-171BDE3E9ECF}"/>
              </a:ext>
            </a:extLst>
          </p:cNvPr>
          <p:cNvSpPr txBox="1"/>
          <p:nvPr/>
        </p:nvSpPr>
        <p:spPr>
          <a:xfrm>
            <a:off x="1006578" y="5796735"/>
            <a:ext cx="10178844" cy="959237"/>
          </a:xfrm>
          <a:prstGeom prst="rect">
            <a:avLst/>
          </a:prstGeom>
          <a:noFill/>
        </p:spPr>
        <p:txBody>
          <a:bodyPr wrap="square">
            <a:spAutoFit/>
          </a:bodyPr>
          <a:lstStyle/>
          <a:p>
            <a:pPr marL="0" marR="0" algn="ctr">
              <a:lnSpc>
                <a:spcPct val="115000"/>
              </a:lnSpc>
              <a:spcBef>
                <a:spcPts val="0"/>
              </a:spcBef>
              <a:spcAft>
                <a:spcPts val="0"/>
              </a:spcAft>
            </a:pPr>
            <a:r>
              <a:rPr lang="en-US"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Representation of the Color Changes of Bacteria During the Acid Fast Staining Process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Image Source: Laboratory Info (2019, Jan. 16). </a:t>
            </a:r>
            <a:r>
              <a:rPr lang="en-US" sz="1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Ziehl-Neelsen</a:t>
            </a:r>
            <a:r>
              <a:rPr lang="en-US" sz="1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Stain (ZN-Stain): Principle, Procedure, Reporting and Modifications</a:t>
            </a:r>
            <a:r>
              <a:rPr lang="en-US"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u="sng"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rPr>
              <a:t>https://laboratoryinfo.com/zn-stain/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313240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8842A-BC9C-4250-AF08-04F5BCA39E82}"/>
              </a:ext>
            </a:extLst>
          </p:cNvPr>
          <p:cNvSpPr>
            <a:spLocks noGrp="1"/>
          </p:cNvSpPr>
          <p:nvPr>
            <p:ph type="title"/>
          </p:nvPr>
        </p:nvSpPr>
        <p:spPr/>
        <p:txBody>
          <a:bodyPr/>
          <a:lstStyle/>
          <a:p>
            <a:r>
              <a:rPr lang="en-US" b="1" dirty="0"/>
              <a:t>Things to Remember</a:t>
            </a:r>
          </a:p>
        </p:txBody>
      </p:sp>
      <p:sp>
        <p:nvSpPr>
          <p:cNvPr id="3" name="Content Placeholder 2">
            <a:extLst>
              <a:ext uri="{FF2B5EF4-FFF2-40B4-BE49-F238E27FC236}">
                <a16:creationId xmlns:a16="http://schemas.microsoft.com/office/drawing/2014/main" id="{F9494726-D3BC-47F0-BBFA-68C0155EB503}"/>
              </a:ext>
            </a:extLst>
          </p:cNvPr>
          <p:cNvSpPr>
            <a:spLocks noGrp="1"/>
          </p:cNvSpPr>
          <p:nvPr>
            <p:ph idx="1"/>
          </p:nvPr>
        </p:nvSpPr>
        <p:spPr/>
        <p:txBody>
          <a:bodyPr>
            <a:normAutofit lnSpcReduction="10000"/>
          </a:bodyPr>
          <a:lstStyle/>
          <a:p>
            <a:pPr>
              <a:lnSpc>
                <a:spcPct val="100000"/>
              </a:lnSpc>
            </a:pPr>
            <a:r>
              <a:rPr lang="en-US" dirty="0"/>
              <a:t>Please take a very small amount of bacteria to make smear. The stains cannot penetrate a thick samples. </a:t>
            </a:r>
          </a:p>
          <a:p>
            <a:pPr>
              <a:lnSpc>
                <a:spcPct val="100000"/>
              </a:lnSpc>
            </a:pPr>
            <a:r>
              <a:rPr lang="en-US" dirty="0"/>
              <a:t>Applying too much heat or for too long during heat dry, can melt the bacteria cell walls, distorting their shape and leading to an inaccurate result. If too little heat is applied, the bacteria will wash off the slide during staining.</a:t>
            </a:r>
          </a:p>
          <a:p>
            <a:pPr>
              <a:lnSpc>
                <a:spcPct val="100000"/>
              </a:lnSpc>
            </a:pPr>
            <a:r>
              <a:rPr lang="en-US" dirty="0"/>
              <a:t>If the alcohol is left on too long, rinsing stops the dye’s action; blotting keeps  the next step from being diluted.  </a:t>
            </a:r>
            <a:r>
              <a:rPr lang="en-US" i="1" dirty="0"/>
              <a:t>Too much pressure in blotting will break the slide. </a:t>
            </a:r>
          </a:p>
          <a:p>
            <a:pPr>
              <a:lnSpc>
                <a:spcPct val="100000"/>
              </a:lnSpc>
            </a:pPr>
            <a:r>
              <a:rPr lang="en-US" dirty="0"/>
              <a:t>It will eventually decolorize even the AF+ cells. </a:t>
            </a:r>
          </a:p>
          <a:p>
            <a:endParaRPr lang="en-US" dirty="0"/>
          </a:p>
        </p:txBody>
      </p:sp>
    </p:spTree>
    <p:extLst>
      <p:ext uri="{BB962C8B-B14F-4D97-AF65-F5344CB8AC3E}">
        <p14:creationId xmlns:p14="http://schemas.microsoft.com/office/powerpoint/2010/main" val="32546648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2D75C9-CF08-4192-BA1D-E5E1654E4872}"/>
              </a:ext>
            </a:extLst>
          </p:cNvPr>
          <p:cNvSpPr>
            <a:spLocks noGrp="1"/>
          </p:cNvSpPr>
          <p:nvPr>
            <p:ph type="title"/>
          </p:nvPr>
        </p:nvSpPr>
        <p:spPr>
          <a:xfrm>
            <a:off x="838200" y="365126"/>
            <a:ext cx="10515600" cy="876632"/>
          </a:xfrm>
        </p:spPr>
        <p:txBody>
          <a:bodyPr/>
          <a:lstStyle/>
          <a:p>
            <a:r>
              <a:rPr lang="en-US" b="1" dirty="0"/>
              <a:t>Result</a:t>
            </a:r>
          </a:p>
        </p:txBody>
      </p:sp>
      <p:graphicFrame>
        <p:nvGraphicFramePr>
          <p:cNvPr id="4" name="Table 3" descr="Results All Acid Fasts are pink. Non acid fast is pink for primary strain (carbol fuchsin), and colorless for the decolorizer (acid alcohol), and blue for counter stain (Methylene blue).">
            <a:extLst>
              <a:ext uri="{FF2B5EF4-FFF2-40B4-BE49-F238E27FC236}">
                <a16:creationId xmlns:a16="http://schemas.microsoft.com/office/drawing/2014/main" id="{7317DB43-D2F5-4EDF-B9CA-830CD0EC0959}"/>
              </a:ext>
            </a:extLst>
          </p:cNvPr>
          <p:cNvGraphicFramePr>
            <a:graphicFrameLocks noGrp="1"/>
          </p:cNvGraphicFramePr>
          <p:nvPr>
            <p:extLst>
              <p:ext uri="{D42A27DB-BD31-4B8C-83A1-F6EECF244321}">
                <p14:modId xmlns:p14="http://schemas.microsoft.com/office/powerpoint/2010/main" val="1571568604"/>
              </p:ext>
            </p:extLst>
          </p:nvPr>
        </p:nvGraphicFramePr>
        <p:xfrm>
          <a:off x="838200" y="1598571"/>
          <a:ext cx="10626969" cy="4930443"/>
        </p:xfrm>
        <a:graphic>
          <a:graphicData uri="http://schemas.openxmlformats.org/drawingml/2006/table">
            <a:tbl>
              <a:tblPr firstRow="1" firstCol="1" bandRow="1">
                <a:tableStyleId>{5C22544A-7EE6-4342-B048-85BDC9FD1C3A}</a:tableStyleId>
              </a:tblPr>
              <a:tblGrid>
                <a:gridCol w="4012486">
                  <a:extLst>
                    <a:ext uri="{9D8B030D-6E8A-4147-A177-3AD203B41FA5}">
                      <a16:colId xmlns:a16="http://schemas.microsoft.com/office/drawing/2014/main" val="1350917025"/>
                    </a:ext>
                  </a:extLst>
                </a:gridCol>
                <a:gridCol w="2601997">
                  <a:extLst>
                    <a:ext uri="{9D8B030D-6E8A-4147-A177-3AD203B41FA5}">
                      <a16:colId xmlns:a16="http://schemas.microsoft.com/office/drawing/2014/main" val="3975789282"/>
                    </a:ext>
                  </a:extLst>
                </a:gridCol>
                <a:gridCol w="4012486">
                  <a:extLst>
                    <a:ext uri="{9D8B030D-6E8A-4147-A177-3AD203B41FA5}">
                      <a16:colId xmlns:a16="http://schemas.microsoft.com/office/drawing/2014/main" val="2266584274"/>
                    </a:ext>
                  </a:extLst>
                </a:gridCol>
              </a:tblGrid>
              <a:tr h="933712">
                <a:tc>
                  <a:txBody>
                    <a:bodyPr/>
                    <a:lstStyle/>
                    <a:p>
                      <a:pPr marL="0" marR="0" algn="ctr">
                        <a:lnSpc>
                          <a:spcPct val="115000"/>
                        </a:lnSpc>
                        <a:spcBef>
                          <a:spcPts val="0"/>
                        </a:spcBef>
                        <a:spcAft>
                          <a:spcPts val="0"/>
                        </a:spcAft>
                      </a:pPr>
                      <a:r>
                        <a:rPr lang="en-US" sz="2800" dirty="0">
                          <a:effectLst/>
                        </a:rPr>
                        <a:t>Acid Fast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400" dirty="0">
                          <a:effectLst/>
                        </a:rPr>
                        <a:t> </a:t>
                      </a:r>
                      <a:endParaRPr lang="en-US" sz="1100" dirty="0">
                        <a:effectLst/>
                      </a:endParaRPr>
                    </a:p>
                    <a:p>
                      <a:pPr marL="0" marR="0" algn="ctr">
                        <a:lnSpc>
                          <a:spcPct val="115000"/>
                        </a:lnSpc>
                        <a:spcBef>
                          <a:spcPts val="0"/>
                        </a:spcBef>
                        <a:spcAft>
                          <a:spcPts val="0"/>
                        </a:spcAft>
                      </a:pPr>
                      <a:r>
                        <a:rPr lang="en-US" sz="14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defTabSz="914400" rtl="0" eaLnBrk="1" latinLnBrk="0" hangingPunct="1">
                        <a:lnSpc>
                          <a:spcPct val="115000"/>
                        </a:lnSpc>
                        <a:spcBef>
                          <a:spcPts val="0"/>
                        </a:spcBef>
                        <a:spcAft>
                          <a:spcPts val="0"/>
                        </a:spcAft>
                      </a:pPr>
                      <a:r>
                        <a:rPr lang="en-US" sz="2800" b="1" kern="1200" dirty="0">
                          <a:solidFill>
                            <a:schemeClr val="lt1"/>
                          </a:solidFill>
                          <a:effectLst/>
                          <a:latin typeface="+mn-lt"/>
                          <a:ea typeface="+mn-ea"/>
                          <a:cs typeface="+mn-cs"/>
                        </a:rPr>
                        <a:t>Non-Acid Fast</a:t>
                      </a:r>
                    </a:p>
                  </a:txBody>
                  <a:tcPr marL="68580" marR="68580" marT="0" marB="0"/>
                </a:tc>
                <a:extLst>
                  <a:ext uri="{0D108BD9-81ED-4DB2-BD59-A6C34878D82A}">
                    <a16:rowId xmlns:a16="http://schemas.microsoft.com/office/drawing/2014/main" val="2052022136"/>
                  </a:ext>
                </a:extLst>
              </a:tr>
              <a:tr h="1260033">
                <a:tc>
                  <a:txBody>
                    <a:bodyPr/>
                    <a:lstStyle/>
                    <a:p>
                      <a:pPr marL="0" marR="0" algn="ctr">
                        <a:lnSpc>
                          <a:spcPct val="115000"/>
                        </a:lnSpc>
                        <a:spcBef>
                          <a:spcPts val="0"/>
                        </a:spcBef>
                        <a:spcAft>
                          <a:spcPts val="0"/>
                        </a:spcAft>
                      </a:pPr>
                      <a:endParaRPr lang="en-US" sz="1100" dirty="0">
                        <a:effectLst/>
                      </a:endParaRPr>
                    </a:p>
                  </a:txBody>
                  <a:tcPr marL="68580" marR="68580" marT="0" marB="0"/>
                </a:tc>
                <a:tc>
                  <a:txBody>
                    <a:bodyPr/>
                    <a:lstStyle/>
                    <a:p>
                      <a:pPr marL="0" marR="0" algn="ctr">
                        <a:lnSpc>
                          <a:spcPct val="115000"/>
                        </a:lnSpc>
                        <a:spcBef>
                          <a:spcPts val="0"/>
                        </a:spcBef>
                        <a:spcAft>
                          <a:spcPts val="0"/>
                        </a:spcAft>
                      </a:pPr>
                      <a:r>
                        <a:rPr lang="en-US" sz="1800" b="1" dirty="0">
                          <a:effectLst/>
                        </a:rPr>
                        <a:t>Primary Stain</a:t>
                      </a:r>
                      <a:endParaRPr lang="en-US" sz="1400" b="1" dirty="0">
                        <a:effectLst/>
                      </a:endParaRPr>
                    </a:p>
                    <a:p>
                      <a:pPr marL="0" marR="0" algn="ctr">
                        <a:lnSpc>
                          <a:spcPct val="115000"/>
                        </a:lnSpc>
                        <a:spcBef>
                          <a:spcPts val="0"/>
                        </a:spcBef>
                        <a:spcAft>
                          <a:spcPts val="0"/>
                        </a:spcAft>
                      </a:pPr>
                      <a:r>
                        <a:rPr lang="en-US" sz="1800" b="1" dirty="0">
                          <a:effectLst/>
                        </a:rPr>
                        <a:t>Carbol Fuchsin</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endParaRPr lang="en-US" sz="1100" dirty="0">
                        <a:effectLst/>
                      </a:endParaRPr>
                    </a:p>
                  </a:txBody>
                  <a:tcPr marL="68580" marR="68580" marT="0" marB="0"/>
                </a:tc>
                <a:extLst>
                  <a:ext uri="{0D108BD9-81ED-4DB2-BD59-A6C34878D82A}">
                    <a16:rowId xmlns:a16="http://schemas.microsoft.com/office/drawing/2014/main" val="3562179395"/>
                  </a:ext>
                </a:extLst>
              </a:tr>
              <a:tr h="1322002">
                <a:tc>
                  <a:txBody>
                    <a:bodyPr/>
                    <a:lstStyle/>
                    <a:p>
                      <a:pPr marL="0" marR="0" algn="ctr">
                        <a:lnSpc>
                          <a:spcPct val="115000"/>
                        </a:lnSpc>
                        <a:spcBef>
                          <a:spcPts val="0"/>
                        </a:spcBef>
                        <a:spcAft>
                          <a:spcPts val="0"/>
                        </a:spcAft>
                      </a:pPr>
                      <a:endParaRPr lang="en-US" sz="1100" dirty="0">
                        <a:effectLst/>
                      </a:endParaRPr>
                    </a:p>
                  </a:txBody>
                  <a:tcPr marL="68580" marR="68580" marT="0" marB="0"/>
                </a:tc>
                <a:tc>
                  <a:txBody>
                    <a:bodyPr/>
                    <a:lstStyle/>
                    <a:p>
                      <a:pPr marL="0" marR="0" algn="ctr" defTabSz="914400" rtl="0" eaLnBrk="1" latinLnBrk="0" hangingPunct="1">
                        <a:lnSpc>
                          <a:spcPct val="115000"/>
                        </a:lnSpc>
                        <a:spcBef>
                          <a:spcPts val="0"/>
                        </a:spcBef>
                        <a:spcAft>
                          <a:spcPts val="0"/>
                        </a:spcAft>
                      </a:pPr>
                      <a:r>
                        <a:rPr lang="en-US" sz="1800" b="1" kern="1200" dirty="0">
                          <a:solidFill>
                            <a:schemeClr val="dk1"/>
                          </a:solidFill>
                          <a:effectLst/>
                          <a:latin typeface="+mn-lt"/>
                          <a:ea typeface="+mn-ea"/>
                          <a:cs typeface="+mn-cs"/>
                        </a:rPr>
                        <a:t>Decolorizer</a:t>
                      </a:r>
                    </a:p>
                    <a:p>
                      <a:pPr marL="0" marR="0" algn="ctr" defTabSz="914400" rtl="0" eaLnBrk="1" latinLnBrk="0" hangingPunct="1">
                        <a:lnSpc>
                          <a:spcPct val="115000"/>
                        </a:lnSpc>
                        <a:spcBef>
                          <a:spcPts val="0"/>
                        </a:spcBef>
                        <a:spcAft>
                          <a:spcPts val="0"/>
                        </a:spcAft>
                      </a:pPr>
                      <a:r>
                        <a:rPr lang="en-US" sz="1800" b="1" kern="1200" dirty="0">
                          <a:solidFill>
                            <a:schemeClr val="dk1"/>
                          </a:solidFill>
                          <a:effectLst/>
                          <a:latin typeface="+mn-lt"/>
                          <a:ea typeface="+mn-ea"/>
                          <a:cs typeface="+mn-cs"/>
                        </a:rPr>
                        <a:t>Acid Alcohol</a:t>
                      </a:r>
                    </a:p>
                  </a:txBody>
                  <a:tcPr marL="68580" marR="68580" marT="0" marB="0"/>
                </a:tc>
                <a:tc>
                  <a:txBody>
                    <a:bodyPr/>
                    <a:lstStyle/>
                    <a:p>
                      <a:pPr marL="0" marR="0" algn="ctr">
                        <a:lnSpc>
                          <a:spcPct val="115000"/>
                        </a:lnSpc>
                        <a:spcBef>
                          <a:spcPts val="0"/>
                        </a:spcBef>
                        <a:spcAft>
                          <a:spcPts val="0"/>
                        </a:spcAft>
                      </a:pPr>
                      <a:endParaRPr lang="en-US" sz="1100" dirty="0">
                        <a:effectLst/>
                      </a:endParaRPr>
                    </a:p>
                  </a:txBody>
                  <a:tcPr marL="68580" marR="68580" marT="0" marB="0"/>
                </a:tc>
                <a:extLst>
                  <a:ext uri="{0D108BD9-81ED-4DB2-BD59-A6C34878D82A}">
                    <a16:rowId xmlns:a16="http://schemas.microsoft.com/office/drawing/2014/main" val="2068804693"/>
                  </a:ext>
                </a:extLst>
              </a:tr>
              <a:tr h="1414696">
                <a:tc>
                  <a:txBody>
                    <a:bodyPr/>
                    <a:lstStyle/>
                    <a:p>
                      <a:pPr marL="0" marR="0" algn="ctr">
                        <a:lnSpc>
                          <a:spcPct val="115000"/>
                        </a:lnSpc>
                        <a:spcBef>
                          <a:spcPts val="0"/>
                        </a:spcBef>
                        <a:spcAft>
                          <a:spcPts val="0"/>
                        </a:spcAft>
                      </a:pPr>
                      <a:endParaRPr lang="en-US" sz="1100" dirty="0">
                        <a:effectLst/>
                      </a:endParaRPr>
                    </a:p>
                  </a:txBody>
                  <a:tcPr marL="68580" marR="68580" marT="0" marB="0"/>
                </a:tc>
                <a:tc>
                  <a:txBody>
                    <a:bodyPr/>
                    <a:lstStyle/>
                    <a:p>
                      <a:pPr marL="0" marR="0" algn="ctr" defTabSz="914400" rtl="0" eaLnBrk="1" latinLnBrk="0" hangingPunct="1">
                        <a:lnSpc>
                          <a:spcPct val="115000"/>
                        </a:lnSpc>
                        <a:spcBef>
                          <a:spcPts val="0"/>
                        </a:spcBef>
                        <a:spcAft>
                          <a:spcPts val="0"/>
                        </a:spcAft>
                      </a:pPr>
                      <a:r>
                        <a:rPr lang="en-US" sz="1800" b="1" kern="1200" dirty="0">
                          <a:solidFill>
                            <a:schemeClr val="dk1"/>
                          </a:solidFill>
                          <a:effectLst/>
                          <a:latin typeface="+mn-lt"/>
                          <a:ea typeface="+mn-ea"/>
                          <a:cs typeface="+mn-cs"/>
                        </a:rPr>
                        <a:t> Counter Stain</a:t>
                      </a:r>
                    </a:p>
                    <a:p>
                      <a:pPr marL="0" marR="0" algn="ctr" defTabSz="914400" rtl="0" eaLnBrk="1" latinLnBrk="0" hangingPunct="1">
                        <a:lnSpc>
                          <a:spcPct val="115000"/>
                        </a:lnSpc>
                        <a:spcBef>
                          <a:spcPts val="0"/>
                        </a:spcBef>
                        <a:spcAft>
                          <a:spcPts val="0"/>
                        </a:spcAft>
                      </a:pPr>
                      <a:r>
                        <a:rPr lang="en-US" sz="1800" b="1" kern="1200" dirty="0">
                          <a:solidFill>
                            <a:schemeClr val="dk1"/>
                          </a:solidFill>
                          <a:effectLst/>
                          <a:latin typeface="+mn-lt"/>
                          <a:ea typeface="+mn-ea"/>
                          <a:cs typeface="+mn-cs"/>
                        </a:rPr>
                        <a:t>Methylene Blue</a:t>
                      </a:r>
                    </a:p>
                  </a:txBody>
                  <a:tcPr marL="68580" marR="68580" marT="0" marB="0"/>
                </a:tc>
                <a:tc>
                  <a:txBody>
                    <a:bodyPr/>
                    <a:lstStyle/>
                    <a:p>
                      <a:pPr marL="0" marR="0" algn="ctr">
                        <a:lnSpc>
                          <a:spcPct val="115000"/>
                        </a:lnSpc>
                        <a:spcBef>
                          <a:spcPts val="0"/>
                        </a:spcBef>
                        <a:spcAft>
                          <a:spcPts val="0"/>
                        </a:spcAft>
                      </a:pPr>
                      <a:endParaRPr lang="en-US" sz="1100" dirty="0">
                        <a:effectLst/>
                      </a:endParaRPr>
                    </a:p>
                  </a:txBody>
                  <a:tcPr marL="68580" marR="68580" marT="0" marB="0"/>
                </a:tc>
                <a:extLst>
                  <a:ext uri="{0D108BD9-81ED-4DB2-BD59-A6C34878D82A}">
                    <a16:rowId xmlns:a16="http://schemas.microsoft.com/office/drawing/2014/main" val="2842975636"/>
                  </a:ext>
                </a:extLst>
              </a:tr>
            </a:tbl>
          </a:graphicData>
        </a:graphic>
      </p:graphicFrame>
      <p:grpSp>
        <p:nvGrpSpPr>
          <p:cNvPr id="22" name="Group 21">
            <a:extLst>
              <a:ext uri="{FF2B5EF4-FFF2-40B4-BE49-F238E27FC236}">
                <a16:creationId xmlns:a16="http://schemas.microsoft.com/office/drawing/2014/main" id="{0B8F17E2-3570-43CA-A6E5-732FF6B7BDE8}"/>
              </a:ext>
            </a:extLst>
          </p:cNvPr>
          <p:cNvGrpSpPr/>
          <p:nvPr/>
        </p:nvGrpSpPr>
        <p:grpSpPr>
          <a:xfrm>
            <a:off x="8670317" y="5435999"/>
            <a:ext cx="1371600" cy="685800"/>
            <a:chOff x="8405813" y="6208713"/>
            <a:chExt cx="1371600" cy="685800"/>
          </a:xfrm>
        </p:grpSpPr>
        <p:sp>
          <p:nvSpPr>
            <p:cNvPr id="7" name="Oval 6">
              <a:extLst>
                <a:ext uri="{FF2B5EF4-FFF2-40B4-BE49-F238E27FC236}">
                  <a16:creationId xmlns:a16="http://schemas.microsoft.com/office/drawing/2014/main" id="{697E0793-ABDC-4A5D-8ABA-84510FBC271C}"/>
                </a:ext>
              </a:extLst>
            </p:cNvPr>
            <p:cNvSpPr/>
            <p:nvPr/>
          </p:nvSpPr>
          <p:spPr>
            <a:xfrm>
              <a:off x="8405813" y="6208713"/>
              <a:ext cx="1371600" cy="685800"/>
            </a:xfrm>
            <a:prstGeom prst="ellipse">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3" name="Text Box 13">
              <a:extLst>
                <a:ext uri="{FF2B5EF4-FFF2-40B4-BE49-F238E27FC236}">
                  <a16:creationId xmlns:a16="http://schemas.microsoft.com/office/drawing/2014/main" id="{8A963529-B8E5-40C8-ABFA-49B8B9D9A5C4}"/>
                </a:ext>
              </a:extLst>
            </p:cNvPr>
            <p:cNvSpPr txBox="1"/>
            <p:nvPr/>
          </p:nvSpPr>
          <p:spPr>
            <a:xfrm>
              <a:off x="8620125" y="6350000"/>
              <a:ext cx="914400" cy="457200"/>
            </a:xfrm>
            <a:prstGeom prst="rect">
              <a:avLst/>
            </a:prstGeom>
            <a:noFill/>
            <a:ln>
              <a:noFill/>
            </a:ln>
            <a:effectLst/>
            <a:extLst>
              <a:ext uri="{C572A759-6A51-4108-AA02-DFA0A04FC94B}">
                <ma14:wrappingTextBoxFlag xmlns:lc="http://schemas.openxmlformats.org/drawingml/2006/lockedCanvas" xmlns:ma14="http://schemas.microsoft.com/office/mac/drawingml/2011/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v="urn:schemas-microsoft-com:mac:vml" xmlns:mc="http://schemas.openxmlformats.org/markup-compatibility/2006" xmlns:mo="http://schemas.microsoft.com/office/mac/office/2008/main"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600" b="1" dirty="0">
                  <a:effectLst/>
                  <a:ea typeface="Calibri" panose="020F0502020204030204" pitchFamily="34" charset="0"/>
                  <a:cs typeface="Times New Roman" panose="02020603050405020304" pitchFamily="18" charset="0"/>
                </a:rPr>
                <a:t>Blue</a:t>
              </a:r>
              <a:endParaRPr lang="en-US" sz="1100" dirty="0">
                <a:effectLst/>
                <a:ea typeface="Calibri" panose="020F0502020204030204" pitchFamily="34" charset="0"/>
                <a:cs typeface="Times New Roman" panose="02020603050405020304" pitchFamily="18" charset="0"/>
              </a:endParaRPr>
            </a:p>
          </p:txBody>
        </p:sp>
      </p:grpSp>
      <p:grpSp>
        <p:nvGrpSpPr>
          <p:cNvPr id="23" name="Group 22">
            <a:extLst>
              <a:ext uri="{FF2B5EF4-FFF2-40B4-BE49-F238E27FC236}">
                <a16:creationId xmlns:a16="http://schemas.microsoft.com/office/drawing/2014/main" id="{8486B3EC-63A7-4AC4-9956-405FF7F53138}"/>
              </a:ext>
            </a:extLst>
          </p:cNvPr>
          <p:cNvGrpSpPr/>
          <p:nvPr/>
        </p:nvGrpSpPr>
        <p:grpSpPr>
          <a:xfrm>
            <a:off x="2003378" y="2881500"/>
            <a:ext cx="8128611" cy="3462549"/>
            <a:chOff x="2003378" y="2881500"/>
            <a:chExt cx="8128611" cy="3462549"/>
          </a:xfrm>
        </p:grpSpPr>
        <p:grpSp>
          <p:nvGrpSpPr>
            <p:cNvPr id="17" name="Group 16">
              <a:extLst>
                <a:ext uri="{FF2B5EF4-FFF2-40B4-BE49-F238E27FC236}">
                  <a16:creationId xmlns:a16="http://schemas.microsoft.com/office/drawing/2014/main" id="{FA7B9B53-F9F0-435D-A625-4288E7955253}"/>
                </a:ext>
              </a:extLst>
            </p:cNvPr>
            <p:cNvGrpSpPr/>
            <p:nvPr/>
          </p:nvGrpSpPr>
          <p:grpSpPr>
            <a:xfrm>
              <a:off x="2003378" y="2945603"/>
              <a:ext cx="1551744" cy="571500"/>
              <a:chOff x="5198269" y="4735513"/>
              <a:chExt cx="1371600" cy="685800"/>
            </a:xfrm>
          </p:grpSpPr>
          <p:sp>
            <p:nvSpPr>
              <p:cNvPr id="5" name="Oval 4">
                <a:extLst>
                  <a:ext uri="{FF2B5EF4-FFF2-40B4-BE49-F238E27FC236}">
                    <a16:creationId xmlns:a16="http://schemas.microsoft.com/office/drawing/2014/main" id="{1A3D626D-16B3-4CE6-9032-30DD78C2D2FE}"/>
                  </a:ext>
                </a:extLst>
              </p:cNvPr>
              <p:cNvSpPr/>
              <p:nvPr/>
            </p:nvSpPr>
            <p:spPr>
              <a:xfrm>
                <a:off x="5198269" y="4735513"/>
                <a:ext cx="1371600" cy="685800"/>
              </a:xfrm>
              <a:prstGeom prst="ellipse">
                <a:avLst/>
              </a:prstGeom>
              <a:solidFill>
                <a:srgbClr val="FF00FF"/>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Text Box 1" descr="Circle is Pink for All A">
                <a:extLst>
                  <a:ext uri="{FF2B5EF4-FFF2-40B4-BE49-F238E27FC236}">
                    <a16:creationId xmlns:a16="http://schemas.microsoft.com/office/drawing/2014/main" id="{DE63E7A7-3AEF-4418-95AD-79B317AA0B16}"/>
                  </a:ext>
                </a:extLst>
              </p:cNvPr>
              <p:cNvSpPr txBox="1"/>
              <p:nvPr/>
            </p:nvSpPr>
            <p:spPr>
              <a:xfrm>
                <a:off x="5491163" y="4849813"/>
                <a:ext cx="800100" cy="457200"/>
              </a:xfrm>
              <a:prstGeom prst="rect">
                <a:avLst/>
              </a:prstGeom>
              <a:noFill/>
              <a:ln>
                <a:noFill/>
              </a:ln>
              <a:effectLst/>
              <a:extLst>
                <a:ext uri="{C572A759-6A51-4108-AA02-DFA0A04FC94B}">
                  <ma14:wrappingTextBoxFlag xmlns:lc="http://schemas.openxmlformats.org/drawingml/2006/lockedCanvas" xmlns:ma14="http://schemas.microsoft.com/office/mac/drawingml/2011/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v="urn:schemas-microsoft-com:mac:vml" xmlns:mc="http://schemas.openxmlformats.org/markup-compatibility/2006" xmlns:mo="http://schemas.microsoft.com/office/mac/office/2008/main"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600" b="1" dirty="0">
                    <a:effectLst/>
                    <a:ea typeface="Calibri" panose="020F0502020204030204" pitchFamily="34" charset="0"/>
                    <a:cs typeface="Times New Roman" panose="02020603050405020304" pitchFamily="18" charset="0"/>
                  </a:rPr>
                  <a:t>Pink</a:t>
                </a:r>
                <a:endParaRPr lang="en-US" sz="1100" dirty="0">
                  <a:effectLst/>
                  <a:ea typeface="Calibri" panose="020F0502020204030204" pitchFamily="34" charset="0"/>
                  <a:cs typeface="Times New Roman" panose="02020603050405020304" pitchFamily="18" charset="0"/>
                </a:endParaRPr>
              </a:p>
            </p:txBody>
          </p:sp>
        </p:grpSp>
        <p:grpSp>
          <p:nvGrpSpPr>
            <p:cNvPr id="20" name="Group 19">
              <a:extLst>
                <a:ext uri="{FF2B5EF4-FFF2-40B4-BE49-F238E27FC236}">
                  <a16:creationId xmlns:a16="http://schemas.microsoft.com/office/drawing/2014/main" id="{C81933D4-BC45-4D93-8ED3-9942461E8D3E}"/>
                </a:ext>
              </a:extLst>
            </p:cNvPr>
            <p:cNvGrpSpPr/>
            <p:nvPr/>
          </p:nvGrpSpPr>
          <p:grpSpPr>
            <a:xfrm>
              <a:off x="8580245" y="2881500"/>
              <a:ext cx="1551744" cy="585592"/>
              <a:chOff x="8405813" y="4621213"/>
              <a:chExt cx="1371600" cy="685800"/>
            </a:xfrm>
          </p:grpSpPr>
          <p:sp>
            <p:nvSpPr>
              <p:cNvPr id="8" name="Oval 7">
                <a:extLst>
                  <a:ext uri="{FF2B5EF4-FFF2-40B4-BE49-F238E27FC236}">
                    <a16:creationId xmlns:a16="http://schemas.microsoft.com/office/drawing/2014/main" id="{37347115-CBA4-465E-B948-EDFE9A966197}"/>
                  </a:ext>
                </a:extLst>
              </p:cNvPr>
              <p:cNvSpPr/>
              <p:nvPr/>
            </p:nvSpPr>
            <p:spPr>
              <a:xfrm>
                <a:off x="8405813" y="4621213"/>
                <a:ext cx="1371600" cy="685800"/>
              </a:xfrm>
              <a:prstGeom prst="ellipse">
                <a:avLst/>
              </a:prstGeom>
              <a:solidFill>
                <a:srgbClr val="FF00FF"/>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Text Box 12">
                <a:extLst>
                  <a:ext uri="{FF2B5EF4-FFF2-40B4-BE49-F238E27FC236}">
                    <a16:creationId xmlns:a16="http://schemas.microsoft.com/office/drawing/2014/main" id="{12DE8106-0852-4668-BAC3-FEA622EEAFB2}"/>
                  </a:ext>
                </a:extLst>
              </p:cNvPr>
              <p:cNvSpPr txBox="1"/>
              <p:nvPr/>
            </p:nvSpPr>
            <p:spPr>
              <a:xfrm>
                <a:off x="8620125" y="4729163"/>
                <a:ext cx="914400" cy="457200"/>
              </a:xfrm>
              <a:prstGeom prst="rect">
                <a:avLst/>
              </a:prstGeom>
              <a:noFill/>
              <a:ln>
                <a:noFill/>
              </a:ln>
              <a:effectLst/>
              <a:extLst>
                <a:ext uri="{C572A759-6A51-4108-AA02-DFA0A04FC94B}">
                  <ma14:wrappingTextBoxFlag xmlns:lc="http://schemas.openxmlformats.org/drawingml/2006/lockedCanvas" xmlns:ma14="http://schemas.microsoft.com/office/mac/drawingml/2011/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v="urn:schemas-microsoft-com:mac:vml" xmlns:mc="http://schemas.openxmlformats.org/markup-compatibility/2006" xmlns:mo="http://schemas.microsoft.com/office/mac/office/2008/main"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600" b="1" dirty="0">
                    <a:effectLst/>
                    <a:ea typeface="Calibri" panose="020F0502020204030204" pitchFamily="34" charset="0"/>
                    <a:cs typeface="Times New Roman" panose="02020603050405020304" pitchFamily="18" charset="0"/>
                  </a:rPr>
                  <a:t>Pink</a:t>
                </a:r>
                <a:endParaRPr lang="en-US" sz="1100" dirty="0">
                  <a:effectLst/>
                  <a:ea typeface="Calibri" panose="020F0502020204030204" pitchFamily="34" charset="0"/>
                  <a:cs typeface="Times New Roman" panose="02020603050405020304" pitchFamily="18" charset="0"/>
                </a:endParaRPr>
              </a:p>
            </p:txBody>
          </p:sp>
        </p:grpSp>
        <p:grpSp>
          <p:nvGrpSpPr>
            <p:cNvPr id="21" name="Group 20">
              <a:extLst>
                <a:ext uri="{FF2B5EF4-FFF2-40B4-BE49-F238E27FC236}">
                  <a16:creationId xmlns:a16="http://schemas.microsoft.com/office/drawing/2014/main" id="{447CEE03-3D2B-429D-A7D5-8AB97AE6517C}"/>
                </a:ext>
              </a:extLst>
            </p:cNvPr>
            <p:cNvGrpSpPr/>
            <p:nvPr/>
          </p:nvGrpSpPr>
          <p:grpSpPr>
            <a:xfrm>
              <a:off x="8654152" y="4073957"/>
              <a:ext cx="1371600" cy="685800"/>
              <a:chOff x="8405813" y="5394325"/>
              <a:chExt cx="1371600" cy="685800"/>
            </a:xfrm>
          </p:grpSpPr>
          <p:sp>
            <p:nvSpPr>
              <p:cNvPr id="6" name="Oval 5">
                <a:extLst>
                  <a:ext uri="{FF2B5EF4-FFF2-40B4-BE49-F238E27FC236}">
                    <a16:creationId xmlns:a16="http://schemas.microsoft.com/office/drawing/2014/main" id="{93630B4A-EDC3-410A-9F66-1601263F1AF9}"/>
                  </a:ext>
                </a:extLst>
              </p:cNvPr>
              <p:cNvSpPr/>
              <p:nvPr/>
            </p:nvSpPr>
            <p:spPr>
              <a:xfrm>
                <a:off x="8405813" y="5394325"/>
                <a:ext cx="1371600" cy="685800"/>
              </a:xfrm>
              <a:prstGeom prst="ellipse">
                <a:avLst/>
              </a:prstGeom>
              <a:no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Text Box 14">
                <a:extLst>
                  <a:ext uri="{FF2B5EF4-FFF2-40B4-BE49-F238E27FC236}">
                    <a16:creationId xmlns:a16="http://schemas.microsoft.com/office/drawing/2014/main" id="{09C8C48F-2C3A-4B31-A1D7-C14F682CE37F}"/>
                  </a:ext>
                </a:extLst>
              </p:cNvPr>
              <p:cNvSpPr txBox="1"/>
              <p:nvPr/>
            </p:nvSpPr>
            <p:spPr>
              <a:xfrm>
                <a:off x="8505825" y="5529263"/>
                <a:ext cx="1143000" cy="457200"/>
              </a:xfrm>
              <a:prstGeom prst="rect">
                <a:avLst/>
              </a:prstGeom>
              <a:noFill/>
              <a:ln>
                <a:noFill/>
              </a:ln>
              <a:effectLst/>
              <a:extLst>
                <a:ext uri="{C572A759-6A51-4108-AA02-DFA0A04FC94B}">
                  <ma14:wrappingTextBoxFlag xmlns:lc="http://schemas.openxmlformats.org/drawingml/2006/lockedCanvas" xmlns:ma14="http://schemas.microsoft.com/office/mac/drawingml/2011/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v="urn:schemas-microsoft-com:mac:vml" xmlns:mc="http://schemas.openxmlformats.org/markup-compatibility/2006" xmlns:mo="http://schemas.microsoft.com/office/mac/office/2008/main"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600" b="1" dirty="0">
                    <a:effectLst/>
                    <a:ea typeface="Calibri" panose="020F0502020204030204" pitchFamily="34" charset="0"/>
                    <a:cs typeface="Times New Roman" panose="02020603050405020304" pitchFamily="18" charset="0"/>
                  </a:rPr>
                  <a:t>Colorless</a:t>
                </a:r>
                <a:endParaRPr lang="en-US" sz="1100" dirty="0">
                  <a:effectLst/>
                  <a:ea typeface="Calibri" panose="020F0502020204030204" pitchFamily="34" charset="0"/>
                  <a:cs typeface="Times New Roman" panose="02020603050405020304" pitchFamily="18" charset="0"/>
                </a:endParaRPr>
              </a:p>
            </p:txBody>
          </p:sp>
        </p:grpSp>
        <p:grpSp>
          <p:nvGrpSpPr>
            <p:cNvPr id="18" name="Group 17">
              <a:extLst>
                <a:ext uri="{FF2B5EF4-FFF2-40B4-BE49-F238E27FC236}">
                  <a16:creationId xmlns:a16="http://schemas.microsoft.com/office/drawing/2014/main" id="{B325DEDC-E671-467E-A918-FE0A8BB67D14}"/>
                </a:ext>
              </a:extLst>
            </p:cNvPr>
            <p:cNvGrpSpPr/>
            <p:nvPr/>
          </p:nvGrpSpPr>
          <p:grpSpPr>
            <a:xfrm>
              <a:off x="2053567" y="4237867"/>
              <a:ext cx="1451365" cy="626268"/>
              <a:chOff x="5076825" y="5414963"/>
              <a:chExt cx="1371600" cy="685800"/>
            </a:xfrm>
          </p:grpSpPr>
          <p:sp>
            <p:nvSpPr>
              <p:cNvPr id="9" name="Oval 8">
                <a:extLst>
                  <a:ext uri="{FF2B5EF4-FFF2-40B4-BE49-F238E27FC236}">
                    <a16:creationId xmlns:a16="http://schemas.microsoft.com/office/drawing/2014/main" id="{E12C9B8C-6EDD-4067-B0E3-57BD763B3303}"/>
                  </a:ext>
                </a:extLst>
              </p:cNvPr>
              <p:cNvSpPr/>
              <p:nvPr/>
            </p:nvSpPr>
            <p:spPr>
              <a:xfrm>
                <a:off x="5076825" y="5414963"/>
                <a:ext cx="1371600" cy="685800"/>
              </a:xfrm>
              <a:prstGeom prst="ellipse">
                <a:avLst/>
              </a:prstGeom>
              <a:solidFill>
                <a:srgbClr val="FF00FF"/>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 name="Text Box 15">
                <a:extLst>
                  <a:ext uri="{FF2B5EF4-FFF2-40B4-BE49-F238E27FC236}">
                    <a16:creationId xmlns:a16="http://schemas.microsoft.com/office/drawing/2014/main" id="{65DB27C3-0EA2-4666-829F-D1A60DEDC1CD}"/>
                  </a:ext>
                </a:extLst>
              </p:cNvPr>
              <p:cNvSpPr txBox="1"/>
              <p:nvPr/>
            </p:nvSpPr>
            <p:spPr>
              <a:xfrm>
                <a:off x="5305425" y="5529263"/>
                <a:ext cx="914400" cy="457200"/>
              </a:xfrm>
              <a:prstGeom prst="rect">
                <a:avLst/>
              </a:prstGeom>
              <a:noFill/>
              <a:ln>
                <a:noFill/>
              </a:ln>
              <a:effectLst/>
              <a:extLst>
                <a:ext uri="{C572A759-6A51-4108-AA02-DFA0A04FC94B}">
                  <ma14:wrappingTextBoxFlag xmlns:lc="http://schemas.openxmlformats.org/drawingml/2006/lockedCanvas" xmlns:ma14="http://schemas.microsoft.com/office/mac/drawingml/2011/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v="urn:schemas-microsoft-com:mac:vml" xmlns:mc="http://schemas.openxmlformats.org/markup-compatibility/2006" xmlns:mo="http://schemas.microsoft.com/office/mac/office/2008/main"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600" b="1">
                    <a:effectLst/>
                    <a:ea typeface="Calibri" panose="020F0502020204030204" pitchFamily="34" charset="0"/>
                    <a:cs typeface="Times New Roman" panose="02020603050405020304" pitchFamily="18" charset="0"/>
                  </a:rPr>
                  <a:t>Pink</a:t>
                </a:r>
                <a:endParaRPr lang="en-US" sz="1100">
                  <a:effectLst/>
                  <a:ea typeface="Calibri" panose="020F0502020204030204" pitchFamily="34" charset="0"/>
                  <a:cs typeface="Times New Roman" panose="02020603050405020304" pitchFamily="18" charset="0"/>
                </a:endParaRPr>
              </a:p>
            </p:txBody>
          </p:sp>
        </p:grpSp>
        <p:grpSp>
          <p:nvGrpSpPr>
            <p:cNvPr id="19" name="Group 18">
              <a:extLst>
                <a:ext uri="{FF2B5EF4-FFF2-40B4-BE49-F238E27FC236}">
                  <a16:creationId xmlns:a16="http://schemas.microsoft.com/office/drawing/2014/main" id="{0BEF0F03-A041-442E-A0E2-0A36F9146996}"/>
                </a:ext>
              </a:extLst>
            </p:cNvPr>
            <p:cNvGrpSpPr/>
            <p:nvPr/>
          </p:nvGrpSpPr>
          <p:grpSpPr>
            <a:xfrm>
              <a:off x="2053567" y="5658249"/>
              <a:ext cx="1371600" cy="685800"/>
              <a:chOff x="5040313" y="6208713"/>
              <a:chExt cx="1371600" cy="685800"/>
            </a:xfrm>
          </p:grpSpPr>
          <p:sp>
            <p:nvSpPr>
              <p:cNvPr id="10" name="Oval 9">
                <a:extLst>
                  <a:ext uri="{FF2B5EF4-FFF2-40B4-BE49-F238E27FC236}">
                    <a16:creationId xmlns:a16="http://schemas.microsoft.com/office/drawing/2014/main" id="{97E617D1-D071-410D-93DD-986C0BB95DF7}"/>
                  </a:ext>
                </a:extLst>
              </p:cNvPr>
              <p:cNvSpPr/>
              <p:nvPr/>
            </p:nvSpPr>
            <p:spPr>
              <a:xfrm>
                <a:off x="5040313" y="6208713"/>
                <a:ext cx="1371600" cy="685800"/>
              </a:xfrm>
              <a:prstGeom prst="ellipse">
                <a:avLst/>
              </a:prstGeom>
              <a:solidFill>
                <a:srgbClr val="FF00FF"/>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6" name="Text Box 16">
                <a:extLst>
                  <a:ext uri="{FF2B5EF4-FFF2-40B4-BE49-F238E27FC236}">
                    <a16:creationId xmlns:a16="http://schemas.microsoft.com/office/drawing/2014/main" id="{C91D7F76-805F-4A76-B826-8C0A5A00839B}"/>
                  </a:ext>
                </a:extLst>
              </p:cNvPr>
              <p:cNvSpPr txBox="1"/>
              <p:nvPr/>
            </p:nvSpPr>
            <p:spPr>
              <a:xfrm>
                <a:off x="5305425" y="6329363"/>
                <a:ext cx="914400" cy="342900"/>
              </a:xfrm>
              <a:prstGeom prst="rect">
                <a:avLst/>
              </a:prstGeom>
              <a:noFill/>
              <a:ln>
                <a:noFill/>
              </a:ln>
              <a:effectLst/>
              <a:extLst>
                <a:ext uri="{C572A759-6A51-4108-AA02-DFA0A04FC94B}">
                  <ma14:wrappingTextBoxFlag xmlns:lc="http://schemas.openxmlformats.org/drawingml/2006/lockedCanvas" xmlns:ma14="http://schemas.microsoft.com/office/mac/drawingml/2011/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v="urn:schemas-microsoft-com:mac:vml" xmlns:mc="http://schemas.openxmlformats.org/markup-compatibility/2006" xmlns:mo="http://schemas.microsoft.com/office/mac/office/2008/main"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1000"/>
                  </a:spcAft>
                </a:pPr>
                <a:r>
                  <a:rPr lang="en-US" sz="1600" b="1">
                    <a:effectLst/>
                    <a:ea typeface="Calibri" panose="020F0502020204030204" pitchFamily="34" charset="0"/>
                    <a:cs typeface="Times New Roman" panose="02020603050405020304" pitchFamily="18" charset="0"/>
                  </a:rPr>
                  <a:t>Pink</a:t>
                </a:r>
                <a:endParaRPr lang="en-US" sz="1100">
                  <a:effectLst/>
                  <a:ea typeface="Calibri" panose="020F0502020204030204" pitchFamily="34" charset="0"/>
                  <a:cs typeface="Times New Roman" panose="02020603050405020304" pitchFamily="18" charset="0"/>
                </a:endParaRPr>
              </a:p>
            </p:txBody>
          </p:sp>
        </p:grpSp>
      </p:grpSp>
    </p:spTree>
    <p:extLst>
      <p:ext uri="{BB962C8B-B14F-4D97-AF65-F5344CB8AC3E}">
        <p14:creationId xmlns:p14="http://schemas.microsoft.com/office/powerpoint/2010/main" val="31019291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A02A98FE-8C1F-4065-8EB9-5203785479A7}"/>
              </a:ext>
            </a:extLst>
          </p:cNvPr>
          <p:cNvGraphicFramePr>
            <a:graphicFrameLocks noGrp="1"/>
          </p:cNvGraphicFramePr>
          <p:nvPr>
            <p:ph idx="1"/>
            <p:extLst>
              <p:ext uri="{D42A27DB-BD31-4B8C-83A1-F6EECF244321}">
                <p14:modId xmlns:p14="http://schemas.microsoft.com/office/powerpoint/2010/main" val="2170353851"/>
              </p:ext>
            </p:extLst>
          </p:nvPr>
        </p:nvGraphicFramePr>
        <p:xfrm>
          <a:off x="709254" y="1225057"/>
          <a:ext cx="10868229" cy="4895527"/>
        </p:xfrm>
        <a:graphic>
          <a:graphicData uri="http://schemas.openxmlformats.org/drawingml/2006/table">
            <a:tbl>
              <a:tblPr firstRow="1" firstCol="1" bandRow="1"/>
              <a:tblGrid>
                <a:gridCol w="3120687">
                  <a:extLst>
                    <a:ext uri="{9D8B030D-6E8A-4147-A177-3AD203B41FA5}">
                      <a16:colId xmlns:a16="http://schemas.microsoft.com/office/drawing/2014/main" val="2831732069"/>
                    </a:ext>
                  </a:extLst>
                </a:gridCol>
                <a:gridCol w="3406946">
                  <a:extLst>
                    <a:ext uri="{9D8B030D-6E8A-4147-A177-3AD203B41FA5}">
                      <a16:colId xmlns:a16="http://schemas.microsoft.com/office/drawing/2014/main" val="1098573132"/>
                    </a:ext>
                  </a:extLst>
                </a:gridCol>
                <a:gridCol w="4340596">
                  <a:extLst>
                    <a:ext uri="{9D8B030D-6E8A-4147-A177-3AD203B41FA5}">
                      <a16:colId xmlns:a16="http://schemas.microsoft.com/office/drawing/2014/main" val="44391062"/>
                    </a:ext>
                  </a:extLst>
                </a:gridCol>
              </a:tblGrid>
              <a:tr h="699361">
                <a:tc>
                  <a:txBody>
                    <a:bodyPr/>
                    <a:lstStyle/>
                    <a:p>
                      <a:pPr marL="0" marR="0" algn="ctr" fontAlgn="t">
                        <a:spcBef>
                          <a:spcPts val="0"/>
                        </a:spcBef>
                        <a:spcAft>
                          <a:spcPts val="0"/>
                        </a:spcAft>
                      </a:pPr>
                      <a:r>
                        <a:rPr lang="en-US" sz="3300" b="1" i="0" u="none" strike="noStrike">
                          <a:effectLst/>
                          <a:latin typeface="Calibri" panose="020F0502020204030204" pitchFamily="34" charset="0"/>
                          <a:ea typeface="Times New Roman" panose="02020603050405020304" pitchFamily="18" charset="0"/>
                          <a:cs typeface="Arial" panose="020B0604020202020204" pitchFamily="34" charset="0"/>
                        </a:rPr>
                        <a:t>Organism</a:t>
                      </a:r>
                      <a:endParaRPr lang="en-US" sz="5000" b="0" i="0" u="none" strike="noStrike">
                        <a:effectLst/>
                        <a:latin typeface="Arial" panose="020B0604020202020204" pitchFamily="34" charset="0"/>
                      </a:endParaRPr>
                    </a:p>
                  </a:txBody>
                  <a:tcPr marL="188595" marR="188595" marT="2619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300" b="1" i="0" u="none" strike="noStrike">
                          <a:effectLst/>
                          <a:latin typeface="Calibri" panose="020F0502020204030204" pitchFamily="34" charset="0"/>
                          <a:ea typeface="Times New Roman" panose="02020603050405020304" pitchFamily="18" charset="0"/>
                          <a:cs typeface="Arial" panose="020B0604020202020204" pitchFamily="34" charset="0"/>
                        </a:rPr>
                        <a:t>Color Observed</a:t>
                      </a:r>
                      <a:endParaRPr lang="en-US" sz="5000" b="0" i="0" u="none" strike="noStrike">
                        <a:effectLst/>
                        <a:latin typeface="Arial" panose="020B0604020202020204" pitchFamily="34" charset="0"/>
                      </a:endParaRPr>
                    </a:p>
                  </a:txBody>
                  <a:tcPr marL="188595" marR="188595" marT="2619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300" b="1" i="0" u="none" strike="noStrike">
                          <a:effectLst/>
                          <a:latin typeface="Calibri" panose="020F0502020204030204" pitchFamily="34" charset="0"/>
                          <a:ea typeface="Times New Roman" panose="02020603050405020304" pitchFamily="18" charset="0"/>
                          <a:cs typeface="Arial" panose="020B0604020202020204" pitchFamily="34" charset="0"/>
                        </a:rPr>
                        <a:t>Acid Fast Result (+/-)</a:t>
                      </a:r>
                      <a:endParaRPr lang="en-US" sz="5000" b="0" i="0" u="none" strike="noStrike">
                        <a:effectLst/>
                        <a:latin typeface="Arial" panose="020B0604020202020204" pitchFamily="34" charset="0"/>
                      </a:endParaRPr>
                    </a:p>
                  </a:txBody>
                  <a:tcPr marL="188595" marR="188595" marT="2619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863796"/>
                  </a:ext>
                </a:extLst>
              </a:tr>
              <a:tr h="699361">
                <a:tc>
                  <a:txBody>
                    <a:bodyPr/>
                    <a:lstStyle/>
                    <a:p>
                      <a:pPr marL="0" marR="0" indent="0" algn="l" defTabSz="914400" rtl="0" eaLnBrk="1" fontAlgn="t" latinLnBrk="0" hangingPunct="1">
                        <a:lnSpc>
                          <a:spcPct val="90000"/>
                        </a:lnSpc>
                        <a:spcBef>
                          <a:spcPts val="1000"/>
                        </a:spcBef>
                        <a:spcAft>
                          <a:spcPts val="0"/>
                        </a:spcAft>
                        <a:buFontTx/>
                        <a:buNone/>
                      </a:pPr>
                      <a:r>
                        <a:rPr lang="en-US" sz="2800" i="1" kern="1200">
                          <a:solidFill>
                            <a:schemeClr val="tx1"/>
                          </a:solidFill>
                          <a:latin typeface="+mn-lt"/>
                          <a:ea typeface="+mn-ea"/>
                          <a:cs typeface="+mn-cs"/>
                        </a:rPr>
                        <a:t>E. coli</a:t>
                      </a:r>
                    </a:p>
                  </a:txBody>
                  <a:tcPr marL="188595" marR="188595" marT="2619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t" latinLnBrk="0" hangingPunct="1">
                        <a:lnSpc>
                          <a:spcPct val="90000"/>
                        </a:lnSpc>
                        <a:spcBef>
                          <a:spcPts val="1000"/>
                        </a:spcBef>
                        <a:spcAft>
                          <a:spcPts val="0"/>
                        </a:spcAft>
                        <a:buFontTx/>
                        <a:buNone/>
                      </a:pPr>
                      <a:r>
                        <a:rPr lang="en-US" sz="2800" kern="1200" dirty="0">
                          <a:solidFill>
                            <a:schemeClr val="tx1"/>
                          </a:solidFill>
                          <a:latin typeface="+mn-lt"/>
                          <a:ea typeface="+mn-ea"/>
                          <a:cs typeface="+mn-cs"/>
                        </a:rPr>
                        <a:t> Blue</a:t>
                      </a:r>
                    </a:p>
                  </a:txBody>
                  <a:tcPr marL="188595" marR="188595" marT="2619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t" latinLnBrk="0" hangingPunct="1">
                        <a:lnSpc>
                          <a:spcPct val="90000"/>
                        </a:lnSpc>
                        <a:spcBef>
                          <a:spcPts val="1000"/>
                        </a:spcBef>
                        <a:spcAft>
                          <a:spcPts val="0"/>
                        </a:spcAft>
                        <a:buFontTx/>
                        <a:buNone/>
                      </a:pPr>
                      <a:r>
                        <a:rPr lang="en-US" sz="2800" kern="1200" dirty="0">
                          <a:solidFill>
                            <a:schemeClr val="tx1"/>
                          </a:solidFill>
                          <a:latin typeface="+mn-lt"/>
                          <a:ea typeface="+mn-ea"/>
                          <a:cs typeface="+mn-cs"/>
                        </a:rPr>
                        <a:t> AF-</a:t>
                      </a:r>
                    </a:p>
                  </a:txBody>
                  <a:tcPr marL="188595" marR="188595" marT="2619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7125226"/>
                  </a:ext>
                </a:extLst>
              </a:tr>
              <a:tr h="699361">
                <a:tc>
                  <a:txBody>
                    <a:bodyPr/>
                    <a:lstStyle/>
                    <a:p>
                      <a:pPr marL="0" marR="0" indent="0" algn="l" defTabSz="914400" rtl="0" eaLnBrk="1" fontAlgn="t" latinLnBrk="0" hangingPunct="1">
                        <a:lnSpc>
                          <a:spcPct val="90000"/>
                        </a:lnSpc>
                        <a:spcBef>
                          <a:spcPts val="1000"/>
                        </a:spcBef>
                        <a:spcAft>
                          <a:spcPts val="0"/>
                        </a:spcAft>
                        <a:buFontTx/>
                        <a:buNone/>
                      </a:pPr>
                      <a:r>
                        <a:rPr lang="en-US" sz="2800" i="1" kern="1200">
                          <a:solidFill>
                            <a:schemeClr val="tx1"/>
                          </a:solidFill>
                          <a:latin typeface="+mn-lt"/>
                          <a:ea typeface="+mn-ea"/>
                          <a:cs typeface="+mn-cs"/>
                        </a:rPr>
                        <a:t>B. subtilis</a:t>
                      </a:r>
                    </a:p>
                  </a:txBody>
                  <a:tcPr marL="188595" marR="188595" marT="2619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t" latinLnBrk="0" hangingPunct="1">
                        <a:lnSpc>
                          <a:spcPct val="90000"/>
                        </a:lnSpc>
                        <a:spcBef>
                          <a:spcPts val="1000"/>
                        </a:spcBef>
                        <a:spcAft>
                          <a:spcPts val="0"/>
                        </a:spcAft>
                        <a:buFontTx/>
                        <a:buNone/>
                      </a:pPr>
                      <a:r>
                        <a:rPr lang="en-US" sz="2800" kern="1200" dirty="0">
                          <a:solidFill>
                            <a:schemeClr val="tx1"/>
                          </a:solidFill>
                          <a:latin typeface="+mn-lt"/>
                          <a:ea typeface="+mn-ea"/>
                          <a:cs typeface="+mn-cs"/>
                        </a:rPr>
                        <a:t> Blue</a:t>
                      </a:r>
                    </a:p>
                  </a:txBody>
                  <a:tcPr marL="188595" marR="188595" marT="2619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t" latinLnBrk="0" hangingPunct="1">
                        <a:lnSpc>
                          <a:spcPct val="90000"/>
                        </a:lnSpc>
                        <a:spcBef>
                          <a:spcPts val="1000"/>
                        </a:spcBef>
                        <a:spcAft>
                          <a:spcPts val="0"/>
                        </a:spcAft>
                        <a:buFontTx/>
                        <a:buNone/>
                      </a:pPr>
                      <a:r>
                        <a:rPr lang="en-US" sz="2800" kern="1200" dirty="0">
                          <a:solidFill>
                            <a:schemeClr val="tx1"/>
                          </a:solidFill>
                          <a:latin typeface="+mn-lt"/>
                          <a:ea typeface="+mn-ea"/>
                          <a:cs typeface="+mn-cs"/>
                        </a:rPr>
                        <a:t> AF-</a:t>
                      </a:r>
                    </a:p>
                  </a:txBody>
                  <a:tcPr marL="188595" marR="188595" marT="2619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0176858"/>
                  </a:ext>
                </a:extLst>
              </a:tr>
              <a:tr h="699361">
                <a:tc>
                  <a:txBody>
                    <a:bodyPr/>
                    <a:lstStyle/>
                    <a:p>
                      <a:pPr marL="0" marR="0" indent="0" algn="l" defTabSz="914400" rtl="0" eaLnBrk="1" fontAlgn="t" latinLnBrk="0" hangingPunct="1">
                        <a:lnSpc>
                          <a:spcPct val="90000"/>
                        </a:lnSpc>
                        <a:spcBef>
                          <a:spcPts val="1000"/>
                        </a:spcBef>
                        <a:spcAft>
                          <a:spcPts val="0"/>
                        </a:spcAft>
                        <a:buFontTx/>
                        <a:buNone/>
                      </a:pPr>
                      <a:r>
                        <a:rPr lang="en-US" sz="2800" i="1" kern="1200">
                          <a:solidFill>
                            <a:schemeClr val="tx1"/>
                          </a:solidFill>
                          <a:latin typeface="+mn-lt"/>
                          <a:ea typeface="+mn-ea"/>
                          <a:cs typeface="+mn-cs"/>
                        </a:rPr>
                        <a:t>S. epidermidis</a:t>
                      </a:r>
                    </a:p>
                  </a:txBody>
                  <a:tcPr marL="188595" marR="188595" marT="2619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t" latinLnBrk="0" hangingPunct="1">
                        <a:lnSpc>
                          <a:spcPct val="90000"/>
                        </a:lnSpc>
                        <a:spcBef>
                          <a:spcPts val="1000"/>
                        </a:spcBef>
                        <a:spcAft>
                          <a:spcPts val="0"/>
                        </a:spcAft>
                        <a:buFontTx/>
                        <a:buNone/>
                      </a:pPr>
                      <a:r>
                        <a:rPr lang="en-US" sz="2800" kern="1200" dirty="0">
                          <a:solidFill>
                            <a:schemeClr val="tx1"/>
                          </a:solidFill>
                          <a:latin typeface="+mn-lt"/>
                          <a:ea typeface="+mn-ea"/>
                          <a:cs typeface="+mn-cs"/>
                        </a:rPr>
                        <a:t> Blue</a:t>
                      </a:r>
                    </a:p>
                  </a:txBody>
                  <a:tcPr marL="188595" marR="188595" marT="2619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t" latinLnBrk="0" hangingPunct="1">
                        <a:lnSpc>
                          <a:spcPct val="90000"/>
                        </a:lnSpc>
                        <a:spcBef>
                          <a:spcPts val="1000"/>
                        </a:spcBef>
                        <a:spcAft>
                          <a:spcPts val="0"/>
                        </a:spcAft>
                        <a:buFontTx/>
                        <a:buNone/>
                      </a:pPr>
                      <a:r>
                        <a:rPr lang="en-US" sz="2800" kern="1200" dirty="0">
                          <a:solidFill>
                            <a:schemeClr val="tx1"/>
                          </a:solidFill>
                          <a:latin typeface="+mn-lt"/>
                          <a:ea typeface="+mn-ea"/>
                          <a:cs typeface="+mn-cs"/>
                        </a:rPr>
                        <a:t>AF- </a:t>
                      </a:r>
                    </a:p>
                  </a:txBody>
                  <a:tcPr marL="188595" marR="188595" marT="2619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8603139"/>
                  </a:ext>
                </a:extLst>
              </a:tr>
              <a:tr h="699361">
                <a:tc>
                  <a:txBody>
                    <a:bodyPr/>
                    <a:lstStyle/>
                    <a:p>
                      <a:pPr marL="0" marR="0" indent="0" algn="l" defTabSz="914400" rtl="0" eaLnBrk="1" fontAlgn="t" latinLnBrk="0" hangingPunct="1">
                        <a:lnSpc>
                          <a:spcPct val="90000"/>
                        </a:lnSpc>
                        <a:spcBef>
                          <a:spcPts val="1000"/>
                        </a:spcBef>
                        <a:spcAft>
                          <a:spcPts val="0"/>
                        </a:spcAft>
                        <a:buFontTx/>
                        <a:buNone/>
                      </a:pPr>
                      <a:r>
                        <a:rPr lang="en-US" sz="2800" i="1" kern="1200">
                          <a:solidFill>
                            <a:schemeClr val="tx1"/>
                          </a:solidFill>
                          <a:latin typeface="+mn-lt"/>
                          <a:ea typeface="+mn-ea"/>
                          <a:cs typeface="+mn-cs"/>
                        </a:rPr>
                        <a:t>M. luteus</a:t>
                      </a:r>
                    </a:p>
                  </a:txBody>
                  <a:tcPr marL="188595" marR="188595" marT="2619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t" latinLnBrk="0" hangingPunct="1">
                        <a:lnSpc>
                          <a:spcPct val="90000"/>
                        </a:lnSpc>
                        <a:spcBef>
                          <a:spcPts val="1000"/>
                        </a:spcBef>
                        <a:spcAft>
                          <a:spcPts val="0"/>
                        </a:spcAft>
                        <a:buFontTx/>
                        <a:buNone/>
                      </a:pPr>
                      <a:r>
                        <a:rPr lang="en-US" sz="2800" kern="1200" dirty="0">
                          <a:solidFill>
                            <a:schemeClr val="tx1"/>
                          </a:solidFill>
                          <a:latin typeface="+mn-lt"/>
                          <a:ea typeface="+mn-ea"/>
                          <a:cs typeface="+mn-cs"/>
                        </a:rPr>
                        <a:t> Blue</a:t>
                      </a:r>
                    </a:p>
                  </a:txBody>
                  <a:tcPr marL="188595" marR="188595" marT="2619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t" latinLnBrk="0" hangingPunct="1">
                        <a:lnSpc>
                          <a:spcPct val="90000"/>
                        </a:lnSpc>
                        <a:spcBef>
                          <a:spcPts val="1000"/>
                        </a:spcBef>
                        <a:spcAft>
                          <a:spcPts val="0"/>
                        </a:spcAft>
                        <a:buFontTx/>
                        <a:buNone/>
                      </a:pPr>
                      <a:r>
                        <a:rPr lang="en-US" sz="2800" kern="1200" dirty="0">
                          <a:solidFill>
                            <a:schemeClr val="tx1"/>
                          </a:solidFill>
                          <a:latin typeface="+mn-lt"/>
                          <a:ea typeface="+mn-ea"/>
                          <a:cs typeface="+mn-cs"/>
                        </a:rPr>
                        <a:t> AF-</a:t>
                      </a:r>
                    </a:p>
                  </a:txBody>
                  <a:tcPr marL="188595" marR="188595" marT="2619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3722469"/>
                  </a:ext>
                </a:extLst>
              </a:tr>
              <a:tr h="699361">
                <a:tc>
                  <a:txBody>
                    <a:bodyPr/>
                    <a:lstStyle/>
                    <a:p>
                      <a:pPr marL="0" marR="0" indent="0" algn="l" defTabSz="914400" rtl="0" eaLnBrk="1" fontAlgn="t" latinLnBrk="0" hangingPunct="1">
                        <a:lnSpc>
                          <a:spcPct val="90000"/>
                        </a:lnSpc>
                        <a:spcBef>
                          <a:spcPts val="1000"/>
                        </a:spcBef>
                        <a:spcAft>
                          <a:spcPts val="0"/>
                        </a:spcAft>
                        <a:buFontTx/>
                        <a:buNone/>
                      </a:pPr>
                      <a:r>
                        <a:rPr lang="en-US" sz="2800" i="1" kern="1200">
                          <a:solidFill>
                            <a:schemeClr val="tx1"/>
                          </a:solidFill>
                          <a:latin typeface="+mn-lt"/>
                          <a:ea typeface="+mn-ea"/>
                          <a:cs typeface="+mn-cs"/>
                        </a:rPr>
                        <a:t>M. smegmatis</a:t>
                      </a:r>
                    </a:p>
                  </a:txBody>
                  <a:tcPr marL="188595" marR="188595" marT="2619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t" latinLnBrk="0" hangingPunct="1">
                        <a:lnSpc>
                          <a:spcPct val="90000"/>
                        </a:lnSpc>
                        <a:spcBef>
                          <a:spcPts val="1000"/>
                        </a:spcBef>
                        <a:spcAft>
                          <a:spcPts val="0"/>
                        </a:spcAft>
                        <a:buFontTx/>
                        <a:buNone/>
                      </a:pPr>
                      <a:r>
                        <a:rPr lang="en-US" sz="2800" kern="1200" dirty="0">
                          <a:solidFill>
                            <a:schemeClr val="tx1"/>
                          </a:solidFill>
                          <a:latin typeface="+mn-lt"/>
                          <a:ea typeface="+mn-ea"/>
                          <a:cs typeface="+mn-cs"/>
                        </a:rPr>
                        <a:t> Red/pink</a:t>
                      </a:r>
                    </a:p>
                  </a:txBody>
                  <a:tcPr marL="188595" marR="188595" marT="2619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t" latinLnBrk="0" hangingPunct="1">
                        <a:lnSpc>
                          <a:spcPct val="90000"/>
                        </a:lnSpc>
                        <a:spcBef>
                          <a:spcPts val="1000"/>
                        </a:spcBef>
                        <a:spcAft>
                          <a:spcPts val="0"/>
                        </a:spcAft>
                        <a:buFontTx/>
                        <a:buNone/>
                      </a:pPr>
                      <a:r>
                        <a:rPr lang="en-US" sz="2800" kern="1200" dirty="0">
                          <a:solidFill>
                            <a:schemeClr val="tx1"/>
                          </a:solidFill>
                          <a:latin typeface="+mn-lt"/>
                          <a:ea typeface="+mn-ea"/>
                          <a:cs typeface="+mn-cs"/>
                        </a:rPr>
                        <a:t> AF+</a:t>
                      </a:r>
                    </a:p>
                  </a:txBody>
                  <a:tcPr marL="188595" marR="188595" marT="2619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1424328"/>
                  </a:ext>
                </a:extLst>
              </a:tr>
              <a:tr h="699361">
                <a:tc>
                  <a:txBody>
                    <a:bodyPr/>
                    <a:lstStyle/>
                    <a:p>
                      <a:pPr marL="0" marR="0" indent="0" algn="l" defTabSz="914400" rtl="0" eaLnBrk="1" fontAlgn="t" latinLnBrk="0" hangingPunct="1">
                        <a:lnSpc>
                          <a:spcPct val="90000"/>
                        </a:lnSpc>
                        <a:spcBef>
                          <a:spcPts val="1000"/>
                        </a:spcBef>
                        <a:spcAft>
                          <a:spcPts val="0"/>
                        </a:spcAft>
                        <a:buFontTx/>
                        <a:buNone/>
                      </a:pPr>
                      <a:r>
                        <a:rPr lang="en-US" sz="2800" i="1" kern="1200" dirty="0">
                          <a:solidFill>
                            <a:schemeClr val="tx1"/>
                          </a:solidFill>
                          <a:latin typeface="+mn-lt"/>
                          <a:ea typeface="+mn-ea"/>
                          <a:cs typeface="+mn-cs"/>
                        </a:rPr>
                        <a:t>S. marcescens</a:t>
                      </a:r>
                    </a:p>
                  </a:txBody>
                  <a:tcPr marL="188595" marR="188595" marT="2619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t" latinLnBrk="0" hangingPunct="1">
                        <a:lnSpc>
                          <a:spcPct val="90000"/>
                        </a:lnSpc>
                        <a:spcBef>
                          <a:spcPts val="1000"/>
                        </a:spcBef>
                        <a:spcAft>
                          <a:spcPts val="0"/>
                        </a:spcAft>
                        <a:buFontTx/>
                        <a:buNone/>
                      </a:pPr>
                      <a:r>
                        <a:rPr lang="en-US" sz="2800" kern="1200" dirty="0">
                          <a:solidFill>
                            <a:schemeClr val="tx1"/>
                          </a:solidFill>
                          <a:latin typeface="+mn-lt"/>
                          <a:ea typeface="+mn-ea"/>
                          <a:cs typeface="+mn-cs"/>
                        </a:rPr>
                        <a:t> Blue</a:t>
                      </a:r>
                    </a:p>
                  </a:txBody>
                  <a:tcPr marL="188595" marR="188595" marT="2619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t" latinLnBrk="0" hangingPunct="1">
                        <a:lnSpc>
                          <a:spcPct val="90000"/>
                        </a:lnSpc>
                        <a:spcBef>
                          <a:spcPts val="1000"/>
                        </a:spcBef>
                        <a:spcAft>
                          <a:spcPts val="0"/>
                        </a:spcAft>
                        <a:buFontTx/>
                        <a:buNone/>
                      </a:pPr>
                      <a:r>
                        <a:rPr lang="en-US" sz="2800" kern="1200" dirty="0">
                          <a:solidFill>
                            <a:schemeClr val="tx1"/>
                          </a:solidFill>
                          <a:latin typeface="+mn-lt"/>
                          <a:ea typeface="+mn-ea"/>
                          <a:cs typeface="+mn-cs"/>
                        </a:rPr>
                        <a:t>AF- </a:t>
                      </a:r>
                    </a:p>
                  </a:txBody>
                  <a:tcPr marL="188595" marR="188595" marT="2619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5654458"/>
                  </a:ext>
                </a:extLst>
              </a:tr>
            </a:tbl>
          </a:graphicData>
        </a:graphic>
      </p:graphicFrame>
      <p:sp>
        <p:nvSpPr>
          <p:cNvPr id="6" name="TextBox 5">
            <a:extLst>
              <a:ext uri="{FF2B5EF4-FFF2-40B4-BE49-F238E27FC236}">
                <a16:creationId xmlns:a16="http://schemas.microsoft.com/office/drawing/2014/main" id="{77A4735B-0440-4B46-9D55-349F74273BD1}"/>
              </a:ext>
            </a:extLst>
          </p:cNvPr>
          <p:cNvSpPr txBox="1"/>
          <p:nvPr/>
        </p:nvSpPr>
        <p:spPr>
          <a:xfrm>
            <a:off x="709254" y="259114"/>
            <a:ext cx="6098458" cy="701731"/>
          </a:xfrm>
          <a:prstGeom prst="rect">
            <a:avLst/>
          </a:prstGeom>
          <a:noFill/>
        </p:spPr>
        <p:txBody>
          <a:bodyPr wrap="square">
            <a:spAutoFit/>
          </a:bodyPr>
          <a:lstStyle/>
          <a:p>
            <a:pPr>
              <a:lnSpc>
                <a:spcPct val="90000"/>
              </a:lnSpc>
              <a:spcBef>
                <a:spcPct val="0"/>
              </a:spcBef>
            </a:pPr>
            <a:r>
              <a:rPr lang="en-US" sz="4400" b="1" dirty="0">
                <a:latin typeface="+mj-lt"/>
                <a:ea typeface="+mj-ea"/>
                <a:cs typeface="+mj-cs"/>
              </a:rPr>
              <a:t>Stain Results </a:t>
            </a:r>
          </a:p>
        </p:txBody>
      </p:sp>
    </p:spTree>
    <p:extLst>
      <p:ext uri="{BB962C8B-B14F-4D97-AF65-F5344CB8AC3E}">
        <p14:creationId xmlns:p14="http://schemas.microsoft.com/office/powerpoint/2010/main" val="38101727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92474B-935B-4458-A0A6-FB9D319F8E8E}"/>
              </a:ext>
            </a:extLst>
          </p:cNvPr>
          <p:cNvSpPr>
            <a:spLocks noGrp="1"/>
          </p:cNvSpPr>
          <p:nvPr>
            <p:ph type="title"/>
          </p:nvPr>
        </p:nvSpPr>
        <p:spPr/>
        <p:txBody>
          <a:bodyPr>
            <a:normAutofit/>
          </a:bodyPr>
          <a:lstStyle/>
          <a:p>
            <a:r>
              <a:rPr lang="en-US" b="1" dirty="0"/>
              <a:t>Acid-Fast Stain</a:t>
            </a:r>
          </a:p>
        </p:txBody>
      </p:sp>
      <p:sp>
        <p:nvSpPr>
          <p:cNvPr id="3" name="Content Placeholder 2">
            <a:extLst>
              <a:ext uri="{FF2B5EF4-FFF2-40B4-BE49-F238E27FC236}">
                <a16:creationId xmlns:a16="http://schemas.microsoft.com/office/drawing/2014/main" id="{2ADEB629-061F-4DD7-9D2A-8326C20E631F}"/>
              </a:ext>
            </a:extLst>
          </p:cNvPr>
          <p:cNvSpPr>
            <a:spLocks noGrp="1"/>
          </p:cNvSpPr>
          <p:nvPr>
            <p:ph idx="1"/>
          </p:nvPr>
        </p:nvSpPr>
        <p:spPr>
          <a:xfrm>
            <a:off x="838200" y="2141537"/>
            <a:ext cx="10515600" cy="4351338"/>
          </a:xfrm>
        </p:spPr>
        <p:txBody>
          <a:bodyPr>
            <a:normAutofit fontScale="92500"/>
          </a:bodyPr>
          <a:lstStyle/>
          <a:p>
            <a:pPr fontAlgn="base">
              <a:lnSpc>
                <a:spcPct val="100000"/>
              </a:lnSpc>
            </a:pPr>
            <a:r>
              <a:rPr lang="en-US" dirty="0"/>
              <a:t>This is a differential staining technique.</a:t>
            </a:r>
          </a:p>
          <a:p>
            <a:pPr fontAlgn="base">
              <a:lnSpc>
                <a:spcPct val="100000"/>
              </a:lnSpc>
            </a:pPr>
            <a:endParaRPr lang="en-US" dirty="0"/>
          </a:p>
          <a:p>
            <a:pPr fontAlgn="base">
              <a:lnSpc>
                <a:spcPct val="100000"/>
              </a:lnSpc>
            </a:pPr>
            <a:r>
              <a:rPr lang="en-US" dirty="0"/>
              <a:t>The cell walls of some bacteria, usually the members of the genus Mycobacterium, contain an unusually high concentration of mycolic acid and other waxy lipids. As a result, conventional simple stains and Gram stains become impermeable and these bacteria can only be visualized by acid-fast staining.</a:t>
            </a:r>
          </a:p>
          <a:p>
            <a:pPr fontAlgn="base">
              <a:lnSpc>
                <a:spcPct val="100000"/>
              </a:lnSpc>
            </a:pPr>
            <a:endParaRPr lang="en-US" dirty="0"/>
          </a:p>
          <a:p>
            <a:pPr fontAlgn="base">
              <a:lnSpc>
                <a:spcPct val="100000"/>
              </a:lnSpc>
            </a:pPr>
            <a:r>
              <a:rPr lang="en-US" dirty="0"/>
              <a:t>It was first discovered by </a:t>
            </a:r>
            <a:r>
              <a:rPr lang="en-US" dirty="0" err="1"/>
              <a:t>Earlich</a:t>
            </a:r>
            <a:r>
              <a:rPr lang="en-US" dirty="0"/>
              <a:t> in 1881 and modified by </a:t>
            </a:r>
            <a:r>
              <a:rPr lang="en-US" dirty="0" err="1"/>
              <a:t>Zeihl</a:t>
            </a:r>
            <a:r>
              <a:rPr lang="en-US" dirty="0"/>
              <a:t> &amp; </a:t>
            </a:r>
            <a:r>
              <a:rPr lang="en-US" dirty="0" err="1"/>
              <a:t>Neelsen</a:t>
            </a:r>
            <a:r>
              <a:rPr lang="en-US" dirty="0"/>
              <a:t>.</a:t>
            </a:r>
          </a:p>
          <a:p>
            <a:endParaRPr lang="en-US" dirty="0"/>
          </a:p>
        </p:txBody>
      </p:sp>
    </p:spTree>
    <p:extLst>
      <p:ext uri="{BB962C8B-B14F-4D97-AF65-F5344CB8AC3E}">
        <p14:creationId xmlns:p14="http://schemas.microsoft.com/office/powerpoint/2010/main" val="33317651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08BDF-729A-48C0-8A9D-FA7BE81C0F27}"/>
              </a:ext>
            </a:extLst>
          </p:cNvPr>
          <p:cNvSpPr>
            <a:spLocks noGrp="1"/>
          </p:cNvSpPr>
          <p:nvPr>
            <p:ph type="title"/>
          </p:nvPr>
        </p:nvSpPr>
        <p:spPr/>
        <p:txBody>
          <a:bodyPr>
            <a:normAutofit/>
          </a:bodyPr>
          <a:lstStyle/>
          <a:p>
            <a:r>
              <a:rPr lang="en-US" b="1" dirty="0"/>
              <a:t>Principles of Acid-Fast Staining</a:t>
            </a:r>
          </a:p>
        </p:txBody>
      </p:sp>
      <p:sp>
        <p:nvSpPr>
          <p:cNvPr id="3" name="Content Placeholder 2">
            <a:extLst>
              <a:ext uri="{FF2B5EF4-FFF2-40B4-BE49-F238E27FC236}">
                <a16:creationId xmlns:a16="http://schemas.microsoft.com/office/drawing/2014/main" id="{91EC0EFB-03BB-4700-AC8E-B66FA7F4D37F}"/>
              </a:ext>
            </a:extLst>
          </p:cNvPr>
          <p:cNvSpPr>
            <a:spLocks noGrp="1"/>
          </p:cNvSpPr>
          <p:nvPr>
            <p:ph idx="1"/>
          </p:nvPr>
        </p:nvSpPr>
        <p:spPr/>
        <p:txBody>
          <a:bodyPr>
            <a:normAutofit fontScale="92500" lnSpcReduction="20000"/>
          </a:bodyPr>
          <a:lstStyle/>
          <a:p>
            <a:pPr fontAlgn="base">
              <a:lnSpc>
                <a:spcPct val="100000"/>
              </a:lnSpc>
            </a:pPr>
            <a:r>
              <a:rPr lang="en-US" dirty="0"/>
              <a:t>The primary stain carbol fuchsin is a phenolic compound and lipid soluble. When the smear is stained with carbol fuchsin, it can penetrate through the lipoidal cell wall and enters into cytoplasm.</a:t>
            </a:r>
          </a:p>
          <a:p>
            <a:pPr fontAlgn="base">
              <a:lnSpc>
                <a:spcPct val="100000"/>
              </a:lnSpc>
            </a:pPr>
            <a:endParaRPr lang="en-US" dirty="0"/>
          </a:p>
          <a:p>
            <a:pPr fontAlgn="base">
              <a:lnSpc>
                <a:spcPct val="100000"/>
              </a:lnSpc>
            </a:pPr>
            <a:r>
              <a:rPr lang="en-US" sz="2900" dirty="0"/>
              <a:t>The decolorizing agent, acid alcohol (3% HCL in 95% alcohol) is then used to decolorize nonacid-fast cells, leaving the cells colorless. Acid-fast cells resist this decolorization and appears red/pinkish.</a:t>
            </a:r>
          </a:p>
          <a:p>
            <a:pPr fontAlgn="base">
              <a:lnSpc>
                <a:spcPct val="100000"/>
              </a:lnSpc>
            </a:pPr>
            <a:endParaRPr lang="en-US" sz="2900" dirty="0"/>
          </a:p>
          <a:p>
            <a:pPr fontAlgn="base">
              <a:lnSpc>
                <a:spcPct val="100000"/>
              </a:lnSpc>
            </a:pPr>
            <a:r>
              <a:rPr lang="en-US" sz="2900" dirty="0"/>
              <a:t>Then the smear is stained with counterstain, methylene blue. Only decolorized cells absorb the counter stain and take its color and appears blue while acid-fast cells retain the red color.</a:t>
            </a:r>
          </a:p>
        </p:txBody>
      </p:sp>
    </p:spTree>
    <p:extLst>
      <p:ext uri="{BB962C8B-B14F-4D97-AF65-F5344CB8AC3E}">
        <p14:creationId xmlns:p14="http://schemas.microsoft.com/office/powerpoint/2010/main" val="41332929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95CEC1-E775-4803-AB46-33AF7B18EB4B}"/>
              </a:ext>
            </a:extLst>
          </p:cNvPr>
          <p:cNvSpPr>
            <a:spLocks noGrp="1"/>
          </p:cNvSpPr>
          <p:nvPr>
            <p:ph type="title"/>
          </p:nvPr>
        </p:nvSpPr>
        <p:spPr>
          <a:xfrm>
            <a:off x="838200" y="365126"/>
            <a:ext cx="10515600" cy="886900"/>
          </a:xfrm>
        </p:spPr>
        <p:txBody>
          <a:bodyPr/>
          <a:lstStyle/>
          <a:p>
            <a:r>
              <a:rPr lang="en-US" b="1" dirty="0"/>
              <a:t>Materials Needed</a:t>
            </a:r>
          </a:p>
        </p:txBody>
      </p:sp>
      <p:sp>
        <p:nvSpPr>
          <p:cNvPr id="3" name="Content Placeholder 2">
            <a:extLst>
              <a:ext uri="{FF2B5EF4-FFF2-40B4-BE49-F238E27FC236}">
                <a16:creationId xmlns:a16="http://schemas.microsoft.com/office/drawing/2014/main" id="{78E3BC47-AB3C-462D-AACE-A470C1F13E7A}"/>
              </a:ext>
            </a:extLst>
          </p:cNvPr>
          <p:cNvSpPr>
            <a:spLocks noGrp="1"/>
          </p:cNvSpPr>
          <p:nvPr>
            <p:ph idx="1"/>
          </p:nvPr>
        </p:nvSpPr>
        <p:spPr>
          <a:xfrm>
            <a:off x="295422" y="1252026"/>
            <a:ext cx="11648049" cy="5444196"/>
          </a:xfrm>
        </p:spPr>
        <p:txBody>
          <a:bodyPr>
            <a:normAutofit fontScale="25000" lnSpcReduction="20000"/>
          </a:bodyPr>
          <a:lstStyle/>
          <a:p>
            <a:pPr fontAlgn="base">
              <a:lnSpc>
                <a:spcPct val="120000"/>
              </a:lnSpc>
              <a:spcBef>
                <a:spcPts val="0"/>
              </a:spcBef>
            </a:pPr>
            <a:r>
              <a:rPr lang="en-US" sz="9600" dirty="0"/>
              <a:t>Fresh culture sample: </a:t>
            </a:r>
            <a:r>
              <a:rPr lang="en-US" sz="9600" i="1" dirty="0"/>
              <a:t>Mycobacterium smegmatis, Staphylococcus epidermidis, Escherichia coli, Serratia marcescens, Bacillus subtilis, Micrococcus lutes</a:t>
            </a:r>
          </a:p>
          <a:p>
            <a:pPr fontAlgn="base">
              <a:lnSpc>
                <a:spcPct val="120000"/>
              </a:lnSpc>
              <a:spcBef>
                <a:spcPts val="0"/>
              </a:spcBef>
            </a:pPr>
            <a:r>
              <a:rPr lang="en-US" sz="9600" dirty="0"/>
              <a:t>Carbol fuchsin (Primary stain)</a:t>
            </a:r>
          </a:p>
          <a:p>
            <a:pPr fontAlgn="base">
              <a:lnSpc>
                <a:spcPct val="120000"/>
              </a:lnSpc>
              <a:spcBef>
                <a:spcPts val="0"/>
              </a:spcBef>
            </a:pPr>
            <a:r>
              <a:rPr lang="en-US" sz="9600" dirty="0"/>
              <a:t>Decolorizing agent: acid alcohol (3% HCl +95% Ethanol)</a:t>
            </a:r>
          </a:p>
          <a:p>
            <a:pPr fontAlgn="base">
              <a:lnSpc>
                <a:spcPct val="120000"/>
              </a:lnSpc>
              <a:spcBef>
                <a:spcPts val="0"/>
              </a:spcBef>
            </a:pPr>
            <a:r>
              <a:rPr lang="en-US" sz="9600" dirty="0"/>
              <a:t>Methylene blue (Secondary stain or counterstain)</a:t>
            </a:r>
          </a:p>
          <a:p>
            <a:pPr fontAlgn="base">
              <a:lnSpc>
                <a:spcPct val="120000"/>
              </a:lnSpc>
              <a:spcBef>
                <a:spcPts val="0"/>
              </a:spcBef>
            </a:pPr>
            <a:r>
              <a:rPr lang="en-US" sz="9600" dirty="0"/>
              <a:t>Distilled water in a squirt bottle or dropper bottle</a:t>
            </a:r>
          </a:p>
          <a:p>
            <a:pPr fontAlgn="base">
              <a:lnSpc>
                <a:spcPct val="120000"/>
              </a:lnSpc>
              <a:spcBef>
                <a:spcPts val="0"/>
              </a:spcBef>
            </a:pPr>
            <a:r>
              <a:rPr lang="en-US" sz="9600" dirty="0"/>
              <a:t>Bibulous paper</a:t>
            </a:r>
          </a:p>
          <a:p>
            <a:pPr fontAlgn="base">
              <a:lnSpc>
                <a:spcPct val="120000"/>
              </a:lnSpc>
              <a:spcBef>
                <a:spcPts val="0"/>
              </a:spcBef>
            </a:pPr>
            <a:r>
              <a:rPr lang="en-US" sz="9600" dirty="0"/>
              <a:t>Inoculating loop</a:t>
            </a:r>
          </a:p>
          <a:p>
            <a:pPr fontAlgn="base">
              <a:lnSpc>
                <a:spcPct val="120000"/>
              </a:lnSpc>
              <a:spcBef>
                <a:spcPts val="0"/>
              </a:spcBef>
            </a:pPr>
            <a:r>
              <a:rPr lang="en-US" sz="9600" dirty="0"/>
              <a:t>Bacti-Cinerator/Bunsen burner</a:t>
            </a:r>
          </a:p>
          <a:p>
            <a:pPr fontAlgn="base">
              <a:lnSpc>
                <a:spcPct val="120000"/>
              </a:lnSpc>
              <a:spcBef>
                <a:spcPts val="0"/>
              </a:spcBef>
            </a:pPr>
            <a:r>
              <a:rPr lang="en-US" sz="9600" dirty="0"/>
              <a:t>tongue suppressor sticks</a:t>
            </a:r>
          </a:p>
          <a:p>
            <a:pPr fontAlgn="base">
              <a:lnSpc>
                <a:spcPct val="120000"/>
              </a:lnSpc>
              <a:spcBef>
                <a:spcPts val="0"/>
              </a:spcBef>
            </a:pPr>
            <a:r>
              <a:rPr lang="en-US" sz="9600" dirty="0"/>
              <a:t>Beaker</a:t>
            </a:r>
          </a:p>
          <a:p>
            <a:pPr fontAlgn="base">
              <a:lnSpc>
                <a:spcPct val="120000"/>
              </a:lnSpc>
              <a:spcBef>
                <a:spcPts val="0"/>
              </a:spcBef>
            </a:pPr>
            <a:r>
              <a:rPr lang="en-US" sz="9600" dirty="0"/>
              <a:t>Slides</a:t>
            </a:r>
          </a:p>
          <a:p>
            <a:pPr fontAlgn="base">
              <a:lnSpc>
                <a:spcPct val="120000"/>
              </a:lnSpc>
              <a:spcBef>
                <a:spcPts val="0"/>
              </a:spcBef>
            </a:pPr>
            <a:r>
              <a:rPr lang="en-US" sz="9600" dirty="0"/>
              <a:t>China-marking pencil or permanent markers</a:t>
            </a:r>
          </a:p>
          <a:p>
            <a:pPr fontAlgn="base">
              <a:lnSpc>
                <a:spcPct val="120000"/>
              </a:lnSpc>
              <a:spcBef>
                <a:spcPts val="0"/>
              </a:spcBef>
            </a:pPr>
            <a:r>
              <a:rPr lang="en-US" sz="9600" dirty="0"/>
              <a:t>Microscope</a:t>
            </a:r>
          </a:p>
          <a:p>
            <a:endParaRPr lang="en-US" b="0" i="0" dirty="0">
              <a:solidFill>
                <a:srgbClr val="000000"/>
              </a:solidFill>
              <a:effectLst/>
              <a:latin typeface="Open Sans"/>
            </a:endParaRPr>
          </a:p>
          <a:p>
            <a:endParaRPr lang="en-US" dirty="0"/>
          </a:p>
          <a:p>
            <a:endParaRPr lang="en-US" dirty="0"/>
          </a:p>
        </p:txBody>
      </p:sp>
      <p:pic>
        <p:nvPicPr>
          <p:cNvPr id="7" name="Picture 6" descr="photograph of Bacti-cinerator">
            <a:extLst>
              <a:ext uri="{FF2B5EF4-FFF2-40B4-BE49-F238E27FC236}">
                <a16:creationId xmlns:a16="http://schemas.microsoft.com/office/drawing/2014/main" id="{ED8AEC80-10DE-4C0F-AF4A-253F6E5654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8357067" y="2953364"/>
            <a:ext cx="4045155" cy="3033866"/>
          </a:xfrm>
          <a:prstGeom prst="rect">
            <a:avLst/>
          </a:prstGeom>
        </p:spPr>
      </p:pic>
    </p:spTree>
    <p:extLst>
      <p:ext uri="{BB962C8B-B14F-4D97-AF65-F5344CB8AC3E}">
        <p14:creationId xmlns:p14="http://schemas.microsoft.com/office/powerpoint/2010/main" val="34432866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B7145-94D1-4ACC-80D5-6D199195F31A}"/>
              </a:ext>
            </a:extLst>
          </p:cNvPr>
          <p:cNvSpPr>
            <a:spLocks noGrp="1"/>
          </p:cNvSpPr>
          <p:nvPr>
            <p:ph type="title"/>
          </p:nvPr>
        </p:nvSpPr>
        <p:spPr>
          <a:xfrm>
            <a:off x="838200" y="365125"/>
            <a:ext cx="10515600" cy="999441"/>
          </a:xfrm>
        </p:spPr>
        <p:txBody>
          <a:bodyPr>
            <a:normAutofit fontScale="90000"/>
          </a:bodyPr>
          <a:lstStyle/>
          <a:p>
            <a:r>
              <a:rPr lang="en-US" altLang="en-US" b="1" dirty="0"/>
              <a:t>Acid-Fast Staining Procedure: Prepare a Smear</a:t>
            </a:r>
            <a:endParaRPr lang="en-US" dirty="0"/>
          </a:p>
        </p:txBody>
      </p:sp>
      <p:sp>
        <p:nvSpPr>
          <p:cNvPr id="3" name="Content Placeholder 2">
            <a:extLst>
              <a:ext uri="{FF2B5EF4-FFF2-40B4-BE49-F238E27FC236}">
                <a16:creationId xmlns:a16="http://schemas.microsoft.com/office/drawing/2014/main" id="{F650D4BC-660F-40FA-B513-F6571D51F57D}"/>
              </a:ext>
            </a:extLst>
          </p:cNvPr>
          <p:cNvSpPr>
            <a:spLocks noGrp="1"/>
          </p:cNvSpPr>
          <p:nvPr>
            <p:ph idx="1"/>
          </p:nvPr>
        </p:nvSpPr>
        <p:spPr>
          <a:xfrm>
            <a:off x="838199" y="1547446"/>
            <a:ext cx="10837985" cy="4945429"/>
          </a:xfrm>
        </p:spPr>
        <p:txBody>
          <a:bodyPr>
            <a:normAutofit fontScale="55000" lnSpcReduction="20000"/>
          </a:bodyPr>
          <a:lstStyle/>
          <a:p>
            <a:pPr marL="0" indent="0">
              <a:buNone/>
            </a:pPr>
            <a:r>
              <a:rPr lang="en-US" altLang="en-US" sz="5100" b="1" dirty="0">
                <a:solidFill>
                  <a:srgbClr val="000000"/>
                </a:solidFill>
                <a:latin typeface="Times New Roman" panose="02020603050405020304" pitchFamily="18" charset="0"/>
                <a:cs typeface="Times New Roman" panose="02020603050405020304" pitchFamily="18" charset="0"/>
              </a:rPr>
              <a:t>Step 1 </a:t>
            </a:r>
          </a:p>
          <a:p>
            <a:pPr marL="0" indent="0">
              <a:buNone/>
            </a:pPr>
            <a:endParaRPr lang="en-US" altLang="en-US" sz="5100" b="1" dirty="0">
              <a:solidFill>
                <a:srgbClr val="000000"/>
              </a:solidFill>
              <a:latin typeface="Times New Roman" panose="02020603050405020304" pitchFamily="18" charset="0"/>
              <a:cs typeface="Times New Roman" panose="02020603050405020304" pitchFamily="18" charset="0"/>
            </a:endParaRPr>
          </a:p>
          <a:p>
            <a:pPr marL="0" indent="0">
              <a:buNone/>
            </a:pPr>
            <a:endParaRPr lang="en-US" altLang="en-US" b="1" dirty="0">
              <a:solidFill>
                <a:srgbClr val="000000"/>
              </a:solidFill>
              <a:latin typeface="Times New Roman" panose="02020603050405020304" pitchFamily="18" charset="0"/>
              <a:cs typeface="Times New Roman" panose="02020603050405020304" pitchFamily="18" charset="0"/>
            </a:endParaRPr>
          </a:p>
          <a:p>
            <a:pPr fontAlgn="base">
              <a:lnSpc>
                <a:spcPct val="120000"/>
              </a:lnSpc>
              <a:spcBef>
                <a:spcPts val="0"/>
              </a:spcBef>
            </a:pPr>
            <a:r>
              <a:rPr lang="en-US" sz="4400" dirty="0"/>
              <a:t>Clean slide with a Kimwipe and alcohol.</a:t>
            </a:r>
          </a:p>
          <a:p>
            <a:pPr fontAlgn="base">
              <a:lnSpc>
                <a:spcPct val="120000"/>
              </a:lnSpc>
              <a:spcBef>
                <a:spcPts val="0"/>
              </a:spcBef>
            </a:pPr>
            <a:r>
              <a:rPr lang="en-US" sz="4400" dirty="0"/>
              <a:t>Draw two circles with your Sharpie on the bottom of the slide.</a:t>
            </a:r>
          </a:p>
          <a:p>
            <a:pPr fontAlgn="base">
              <a:lnSpc>
                <a:spcPct val="120000"/>
              </a:lnSpc>
              <a:spcBef>
                <a:spcPts val="0"/>
              </a:spcBef>
            </a:pPr>
            <a:r>
              <a:rPr lang="en-US" sz="4400" dirty="0"/>
              <a:t>Using your inoculation loop, put two small drops of water in each circle.</a:t>
            </a:r>
          </a:p>
          <a:p>
            <a:pPr fontAlgn="base">
              <a:lnSpc>
                <a:spcPct val="120000"/>
              </a:lnSpc>
              <a:spcBef>
                <a:spcPts val="0"/>
              </a:spcBef>
            </a:pPr>
            <a:r>
              <a:rPr lang="en-US" sz="4400" dirty="0"/>
              <a:t>Using aseptic technique, remove a very small amount of bacteria from the culture tube/plate. Make sure to flame the tube/plate before and after you enter.</a:t>
            </a:r>
          </a:p>
          <a:p>
            <a:pPr fontAlgn="base">
              <a:lnSpc>
                <a:spcPct val="120000"/>
              </a:lnSpc>
              <a:spcBef>
                <a:spcPts val="0"/>
              </a:spcBef>
            </a:pPr>
            <a:r>
              <a:rPr lang="en-US" sz="4400" dirty="0"/>
              <a:t>Spread  the bacteria in the water on your slide and make a thin smear.</a:t>
            </a:r>
          </a:p>
          <a:p>
            <a:pPr fontAlgn="base">
              <a:lnSpc>
                <a:spcPct val="120000"/>
              </a:lnSpc>
              <a:spcBef>
                <a:spcPts val="0"/>
              </a:spcBef>
            </a:pPr>
            <a:r>
              <a:rPr lang="en-US" sz="4400" dirty="0"/>
              <a:t>Let the slide air dry completely.</a:t>
            </a:r>
          </a:p>
          <a:p>
            <a:pPr fontAlgn="base">
              <a:lnSpc>
                <a:spcPct val="120000"/>
              </a:lnSpc>
              <a:spcBef>
                <a:spcPts val="0"/>
              </a:spcBef>
            </a:pPr>
            <a:r>
              <a:rPr lang="en-US" sz="4400" dirty="0"/>
              <a:t>Heat-fix the slide by running it through the Bacti-cinerator three times. Do not flame the side with the bacteria!</a:t>
            </a:r>
          </a:p>
          <a:p>
            <a:pPr fontAlgn="base">
              <a:lnSpc>
                <a:spcPct val="120000"/>
              </a:lnSpc>
              <a:spcBef>
                <a:spcPts val="0"/>
              </a:spcBef>
            </a:pPr>
            <a:r>
              <a:rPr lang="en-US" sz="4400" dirty="0"/>
              <a:t>Let the slide cool completely and your slide is ready to stain</a:t>
            </a:r>
            <a:endParaRPr lang="en-US" dirty="0"/>
          </a:p>
        </p:txBody>
      </p:sp>
      <p:grpSp>
        <p:nvGrpSpPr>
          <p:cNvPr id="4" name="Group 3">
            <a:extLst>
              <a:ext uri="{FF2B5EF4-FFF2-40B4-BE49-F238E27FC236}">
                <a16:creationId xmlns:a16="http://schemas.microsoft.com/office/drawing/2014/main" id="{94C7EC44-3C14-4B1C-999B-516D40340C3B}"/>
              </a:ext>
            </a:extLst>
          </p:cNvPr>
          <p:cNvGrpSpPr/>
          <p:nvPr/>
        </p:nvGrpSpPr>
        <p:grpSpPr>
          <a:xfrm>
            <a:off x="7340016" y="1554480"/>
            <a:ext cx="4336168" cy="1238075"/>
            <a:chOff x="3621393" y="5204765"/>
            <a:chExt cx="4336168" cy="1238075"/>
          </a:xfrm>
        </p:grpSpPr>
        <p:sp>
          <p:nvSpPr>
            <p:cNvPr id="5" name="TextBox 4">
              <a:extLst>
                <a:ext uri="{FF2B5EF4-FFF2-40B4-BE49-F238E27FC236}">
                  <a16:creationId xmlns:a16="http://schemas.microsoft.com/office/drawing/2014/main" id="{528C6C62-CA11-46C0-ABBB-6DAB0BD93BB4}"/>
                </a:ext>
              </a:extLst>
            </p:cNvPr>
            <p:cNvSpPr txBox="1"/>
            <p:nvPr/>
          </p:nvSpPr>
          <p:spPr>
            <a:xfrm>
              <a:off x="4521366" y="5734153"/>
              <a:ext cx="317716" cy="369332"/>
            </a:xfrm>
            <a:prstGeom prst="rect">
              <a:avLst/>
            </a:prstGeom>
            <a:noFill/>
          </p:spPr>
          <p:txBody>
            <a:bodyPr wrap="none" rtlCol="0">
              <a:spAutoFit/>
            </a:bodyPr>
            <a:lstStyle/>
            <a:p>
              <a:r>
                <a:rPr lang="en-US" dirty="0"/>
                <a:t>A</a:t>
              </a:r>
            </a:p>
          </p:txBody>
        </p:sp>
        <p:grpSp>
          <p:nvGrpSpPr>
            <p:cNvPr id="6" name="Group 5">
              <a:extLst>
                <a:ext uri="{FF2B5EF4-FFF2-40B4-BE49-F238E27FC236}">
                  <a16:creationId xmlns:a16="http://schemas.microsoft.com/office/drawing/2014/main" id="{C5A6475C-19B3-4AB7-A461-F13BF23C20EF}"/>
                </a:ext>
              </a:extLst>
            </p:cNvPr>
            <p:cNvGrpSpPr/>
            <p:nvPr/>
          </p:nvGrpSpPr>
          <p:grpSpPr>
            <a:xfrm>
              <a:off x="3621393" y="5204765"/>
              <a:ext cx="4336168" cy="1238075"/>
              <a:chOff x="3603066" y="5257178"/>
              <a:chExt cx="4336168" cy="1238075"/>
            </a:xfrm>
          </p:grpSpPr>
          <p:grpSp>
            <p:nvGrpSpPr>
              <p:cNvPr id="7" name="Group 6">
                <a:extLst>
                  <a:ext uri="{FF2B5EF4-FFF2-40B4-BE49-F238E27FC236}">
                    <a16:creationId xmlns:a16="http://schemas.microsoft.com/office/drawing/2014/main" id="{DB0E817E-499F-4FC9-B648-A6B1ED980A87}"/>
                  </a:ext>
                </a:extLst>
              </p:cNvPr>
              <p:cNvGrpSpPr/>
              <p:nvPr/>
            </p:nvGrpSpPr>
            <p:grpSpPr>
              <a:xfrm>
                <a:off x="3603066" y="5257178"/>
                <a:ext cx="4336168" cy="1238075"/>
                <a:chOff x="3307645" y="5091287"/>
                <a:chExt cx="4336168" cy="1238075"/>
              </a:xfrm>
            </p:grpSpPr>
            <p:sp>
              <p:nvSpPr>
                <p:cNvPr id="13" name="Rectangle 12">
                  <a:extLst>
                    <a:ext uri="{FF2B5EF4-FFF2-40B4-BE49-F238E27FC236}">
                      <a16:creationId xmlns:a16="http://schemas.microsoft.com/office/drawing/2014/main" id="{91BD5672-E258-4363-BE07-6D55ECD7E410}"/>
                    </a:ext>
                  </a:extLst>
                </p:cNvPr>
                <p:cNvSpPr/>
                <p:nvPr/>
              </p:nvSpPr>
              <p:spPr>
                <a:xfrm>
                  <a:off x="3307645" y="5091287"/>
                  <a:ext cx="4336168" cy="12380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id="{E0BFFE24-CECF-483B-81D8-8E5E43EE3C28}"/>
                    </a:ext>
                  </a:extLst>
                </p:cNvPr>
                <p:cNvSpPr/>
                <p:nvPr/>
              </p:nvSpPr>
              <p:spPr>
                <a:xfrm>
                  <a:off x="3857625" y="5467350"/>
                  <a:ext cx="1000124" cy="6811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72047277-683C-4EFA-8A97-A72B59C9580F}"/>
                  </a:ext>
                </a:extLst>
              </p:cNvPr>
              <p:cNvSpPr txBox="1"/>
              <p:nvPr/>
            </p:nvSpPr>
            <p:spPr>
              <a:xfrm>
                <a:off x="5295347" y="5257178"/>
                <a:ext cx="951607" cy="369332"/>
              </a:xfrm>
              <a:prstGeom prst="rect">
                <a:avLst/>
              </a:prstGeom>
              <a:noFill/>
            </p:spPr>
            <p:txBody>
              <a:bodyPr wrap="none" rtlCol="0">
                <a:spAutoFit/>
              </a:bodyPr>
              <a:lstStyle/>
              <a:p>
                <a:r>
                  <a:rPr lang="en-US" dirty="0"/>
                  <a:t>Bacteria</a:t>
                </a:r>
              </a:p>
            </p:txBody>
          </p:sp>
          <p:cxnSp>
            <p:nvCxnSpPr>
              <p:cNvPr id="9" name="Straight Arrow Connector 8">
                <a:extLst>
                  <a:ext uri="{FF2B5EF4-FFF2-40B4-BE49-F238E27FC236}">
                    <a16:creationId xmlns:a16="http://schemas.microsoft.com/office/drawing/2014/main" id="{7B79F463-8F06-426C-9FA1-936E8CC997CE}"/>
                  </a:ext>
                </a:extLst>
              </p:cNvPr>
              <p:cNvCxnSpPr>
                <a:stCxn id="8" idx="2"/>
                <a:endCxn id="14" idx="6"/>
              </p:cNvCxnSpPr>
              <p:nvPr/>
            </p:nvCxnSpPr>
            <p:spPr>
              <a:xfrm flipH="1">
                <a:off x="5153170" y="5626510"/>
                <a:ext cx="617981" cy="3472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B1D2614C-E5FD-4DB8-ACC4-386EF4FB8F16}"/>
                  </a:ext>
                </a:extLst>
              </p:cNvPr>
              <p:cNvCxnSpPr>
                <a:cxnSpLocks/>
                <a:stCxn id="8" idx="2"/>
              </p:cNvCxnSpPr>
              <p:nvPr/>
            </p:nvCxnSpPr>
            <p:spPr>
              <a:xfrm>
                <a:off x="5771151" y="5626510"/>
                <a:ext cx="505972" cy="3201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716EF78B-9F57-487E-B780-57BA88641DAE}"/>
                  </a:ext>
                </a:extLst>
              </p:cNvPr>
              <p:cNvSpPr txBox="1"/>
              <p:nvPr/>
            </p:nvSpPr>
            <p:spPr>
              <a:xfrm>
                <a:off x="6624237" y="5761957"/>
                <a:ext cx="309700" cy="369332"/>
              </a:xfrm>
              <a:prstGeom prst="rect">
                <a:avLst/>
              </a:prstGeom>
              <a:noFill/>
            </p:spPr>
            <p:txBody>
              <a:bodyPr wrap="none" rtlCol="0">
                <a:spAutoFit/>
              </a:bodyPr>
              <a:lstStyle/>
              <a:p>
                <a:r>
                  <a:rPr lang="en-US" dirty="0"/>
                  <a:t>B</a:t>
                </a:r>
              </a:p>
            </p:txBody>
          </p:sp>
          <p:sp>
            <p:nvSpPr>
              <p:cNvPr id="12" name="Oval 11">
                <a:extLst>
                  <a:ext uri="{FF2B5EF4-FFF2-40B4-BE49-F238E27FC236}">
                    <a16:creationId xmlns:a16="http://schemas.microsoft.com/office/drawing/2014/main" id="{47E0050E-4E4C-417F-AE9D-836EA0720A31}"/>
                  </a:ext>
                </a:extLst>
              </p:cNvPr>
              <p:cNvSpPr/>
              <p:nvPr/>
            </p:nvSpPr>
            <p:spPr>
              <a:xfrm>
                <a:off x="6277122" y="5633241"/>
                <a:ext cx="1000124" cy="6811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24451288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FA4DD0-8D53-4436-AA59-75EBB23BCBEE}"/>
              </a:ext>
            </a:extLst>
          </p:cNvPr>
          <p:cNvSpPr>
            <a:spLocks noGrp="1"/>
          </p:cNvSpPr>
          <p:nvPr>
            <p:ph type="title"/>
          </p:nvPr>
        </p:nvSpPr>
        <p:spPr>
          <a:xfrm>
            <a:off x="498596" y="358394"/>
            <a:ext cx="10515600" cy="848793"/>
          </a:xfrm>
        </p:spPr>
        <p:txBody>
          <a:bodyPr>
            <a:normAutofit fontScale="90000"/>
          </a:bodyPr>
          <a:lstStyle/>
          <a:p>
            <a:r>
              <a:rPr lang="en-US" altLang="en-US" b="1" dirty="0"/>
              <a:t>Acid-Fast Staining Procedure: Apply Primary Strain</a:t>
            </a:r>
            <a:endParaRPr lang="en-US" dirty="0"/>
          </a:p>
        </p:txBody>
      </p:sp>
      <p:sp>
        <p:nvSpPr>
          <p:cNvPr id="3" name="Content Placeholder 2">
            <a:extLst>
              <a:ext uri="{FF2B5EF4-FFF2-40B4-BE49-F238E27FC236}">
                <a16:creationId xmlns:a16="http://schemas.microsoft.com/office/drawing/2014/main" id="{745DEE7C-E3CF-43F0-9749-A1945463C4EF}"/>
              </a:ext>
            </a:extLst>
          </p:cNvPr>
          <p:cNvSpPr>
            <a:spLocks noGrp="1"/>
          </p:cNvSpPr>
          <p:nvPr>
            <p:ph idx="1"/>
          </p:nvPr>
        </p:nvSpPr>
        <p:spPr>
          <a:xfrm>
            <a:off x="389843" y="1360512"/>
            <a:ext cx="11084402" cy="3704578"/>
          </a:xfrm>
        </p:spPr>
        <p:txBody>
          <a:bodyPr>
            <a:normAutofit fontScale="25000" lnSpcReduction="20000"/>
          </a:bodyPr>
          <a:lstStyle/>
          <a:p>
            <a:pPr marL="0" indent="0">
              <a:buNone/>
            </a:pPr>
            <a:r>
              <a:rPr lang="en-US" altLang="en-US" sz="11200" b="1" dirty="0">
                <a:solidFill>
                  <a:srgbClr val="000000"/>
                </a:solidFill>
                <a:latin typeface="Times New Roman" panose="02020603050405020304" pitchFamily="18" charset="0"/>
                <a:cs typeface="Times New Roman" panose="02020603050405020304" pitchFamily="18" charset="0"/>
              </a:rPr>
              <a:t>Step 2 </a:t>
            </a:r>
            <a:endParaRPr lang="en-US" b="1" dirty="0"/>
          </a:p>
          <a:p>
            <a:pPr fontAlgn="base">
              <a:lnSpc>
                <a:spcPct val="120000"/>
              </a:lnSpc>
              <a:spcBef>
                <a:spcPts val="0"/>
              </a:spcBef>
            </a:pPr>
            <a:r>
              <a:rPr lang="en-US" sz="8800" dirty="0"/>
              <a:t>Cover the smears with a small piece of paper towel (dime-sized) within the border of the slide.</a:t>
            </a:r>
          </a:p>
          <a:p>
            <a:pPr fontAlgn="base">
              <a:lnSpc>
                <a:spcPct val="120000"/>
              </a:lnSpc>
              <a:spcBef>
                <a:spcPts val="0"/>
              </a:spcBef>
            </a:pPr>
            <a:r>
              <a:rPr lang="en-US" sz="8800" dirty="0"/>
              <a:t>Flood the paper towel with carbolfuchsin and place the slide over a beaker of steaming water. Use two tongue suppressor sticks to positioned the slide securely on the beaker.</a:t>
            </a:r>
          </a:p>
          <a:p>
            <a:pPr fontAlgn="base">
              <a:lnSpc>
                <a:spcPct val="120000"/>
              </a:lnSpc>
              <a:spcBef>
                <a:spcPts val="0"/>
              </a:spcBef>
            </a:pPr>
            <a:r>
              <a:rPr lang="en-US" sz="8800" dirty="0"/>
              <a:t>Let the slide steam for 5 minutes. Do not let the beaker water boil.</a:t>
            </a:r>
          </a:p>
          <a:p>
            <a:pPr fontAlgn="base">
              <a:lnSpc>
                <a:spcPct val="120000"/>
              </a:lnSpc>
              <a:spcBef>
                <a:spcPts val="0"/>
              </a:spcBef>
            </a:pPr>
            <a:r>
              <a:rPr lang="en-US" sz="8800" dirty="0"/>
              <a:t>Continue to add primary stain as the stain begins to evaporate from the paper and don’t let the smear dry out completely!  Try not to drip stain into the boiling water.  </a:t>
            </a:r>
          </a:p>
          <a:p>
            <a:pPr fontAlgn="base">
              <a:lnSpc>
                <a:spcPct val="120000"/>
              </a:lnSpc>
              <a:spcBef>
                <a:spcPts val="0"/>
              </a:spcBef>
            </a:pPr>
            <a:r>
              <a:rPr lang="en-US" sz="8800" dirty="0"/>
              <a:t>Remove the stained </a:t>
            </a:r>
            <a:r>
              <a:rPr lang="en-US" sz="11200" dirty="0">
                <a:solidFill>
                  <a:srgbClr val="000000"/>
                </a:solidFill>
                <a:latin typeface="Times New Roman" panose="02020603050405020304" pitchFamily="18" charset="0"/>
                <a:cs typeface="Times New Roman" panose="02020603050405020304" pitchFamily="18" charset="0"/>
              </a:rPr>
              <a:t>paper</a:t>
            </a:r>
            <a:r>
              <a:rPr lang="en-US" sz="8800" dirty="0"/>
              <a:t> towel and discard it in the trash, not in the sinks.</a:t>
            </a:r>
          </a:p>
          <a:p>
            <a:pPr fontAlgn="base">
              <a:lnSpc>
                <a:spcPct val="120000"/>
              </a:lnSpc>
              <a:spcBef>
                <a:spcPts val="0"/>
              </a:spcBef>
            </a:pPr>
            <a:r>
              <a:rPr lang="en-US" sz="8800" dirty="0"/>
              <a:t>Place the slide on the staining rack and gently rinse the slide with water and then blot dry.</a:t>
            </a:r>
          </a:p>
        </p:txBody>
      </p:sp>
      <p:sp>
        <p:nvSpPr>
          <p:cNvPr id="32" name="TextBox 31">
            <a:extLst>
              <a:ext uri="{FF2B5EF4-FFF2-40B4-BE49-F238E27FC236}">
                <a16:creationId xmlns:a16="http://schemas.microsoft.com/office/drawing/2014/main" id="{B18C823C-747E-487C-B06A-22E0ECE3ABA3}"/>
              </a:ext>
            </a:extLst>
          </p:cNvPr>
          <p:cNvSpPr txBox="1"/>
          <p:nvPr/>
        </p:nvSpPr>
        <p:spPr>
          <a:xfrm>
            <a:off x="7512643" y="5787125"/>
            <a:ext cx="317716" cy="369332"/>
          </a:xfrm>
          <a:prstGeom prst="rect">
            <a:avLst/>
          </a:prstGeom>
          <a:noFill/>
        </p:spPr>
        <p:txBody>
          <a:bodyPr wrap="none" rtlCol="0">
            <a:spAutoFit/>
          </a:bodyPr>
          <a:lstStyle/>
          <a:p>
            <a:r>
              <a:rPr lang="en-US" dirty="0"/>
              <a:t>A</a:t>
            </a:r>
          </a:p>
        </p:txBody>
      </p:sp>
      <p:grpSp>
        <p:nvGrpSpPr>
          <p:cNvPr id="47" name="Group 46">
            <a:extLst>
              <a:ext uri="{FF2B5EF4-FFF2-40B4-BE49-F238E27FC236}">
                <a16:creationId xmlns:a16="http://schemas.microsoft.com/office/drawing/2014/main" id="{6DD8FCEC-6994-4687-9C82-36F280692878}"/>
              </a:ext>
            </a:extLst>
          </p:cNvPr>
          <p:cNvGrpSpPr/>
          <p:nvPr/>
        </p:nvGrpSpPr>
        <p:grpSpPr>
          <a:xfrm>
            <a:off x="6456892" y="5261531"/>
            <a:ext cx="4336168" cy="1238075"/>
            <a:chOff x="6456892" y="5261531"/>
            <a:chExt cx="4336168" cy="1238075"/>
          </a:xfrm>
        </p:grpSpPr>
        <p:grpSp>
          <p:nvGrpSpPr>
            <p:cNvPr id="45" name="Group 44">
              <a:extLst>
                <a:ext uri="{FF2B5EF4-FFF2-40B4-BE49-F238E27FC236}">
                  <a16:creationId xmlns:a16="http://schemas.microsoft.com/office/drawing/2014/main" id="{F9D6BD00-C4A8-4901-AEDA-57DF0335237B}"/>
                </a:ext>
              </a:extLst>
            </p:cNvPr>
            <p:cNvGrpSpPr/>
            <p:nvPr/>
          </p:nvGrpSpPr>
          <p:grpSpPr>
            <a:xfrm>
              <a:off x="6456892" y="5261531"/>
              <a:ext cx="4336168" cy="1238075"/>
              <a:chOff x="6456892" y="5261531"/>
              <a:chExt cx="4336168" cy="1238075"/>
            </a:xfrm>
          </p:grpSpPr>
          <p:grpSp>
            <p:nvGrpSpPr>
              <p:cNvPr id="17" name="Group 16">
                <a:extLst>
                  <a:ext uri="{FF2B5EF4-FFF2-40B4-BE49-F238E27FC236}">
                    <a16:creationId xmlns:a16="http://schemas.microsoft.com/office/drawing/2014/main" id="{C6AF8F0B-10D5-41DB-9FE9-434FB75FA433}"/>
                  </a:ext>
                </a:extLst>
              </p:cNvPr>
              <p:cNvGrpSpPr/>
              <p:nvPr/>
            </p:nvGrpSpPr>
            <p:grpSpPr>
              <a:xfrm>
                <a:off x="6456892" y="5261531"/>
                <a:ext cx="4336168" cy="1238075"/>
                <a:chOff x="3603066" y="5257178"/>
                <a:chExt cx="4336168" cy="1238075"/>
              </a:xfrm>
            </p:grpSpPr>
            <p:grpSp>
              <p:nvGrpSpPr>
                <p:cNvPr id="18" name="Group 17">
                  <a:extLst>
                    <a:ext uri="{FF2B5EF4-FFF2-40B4-BE49-F238E27FC236}">
                      <a16:creationId xmlns:a16="http://schemas.microsoft.com/office/drawing/2014/main" id="{34AD9449-4A8B-4823-A740-EB234655AECF}"/>
                    </a:ext>
                  </a:extLst>
                </p:cNvPr>
                <p:cNvGrpSpPr/>
                <p:nvPr/>
              </p:nvGrpSpPr>
              <p:grpSpPr>
                <a:xfrm>
                  <a:off x="3603066" y="5257178"/>
                  <a:ext cx="4336168" cy="1238075"/>
                  <a:chOff x="3307645" y="5091287"/>
                  <a:chExt cx="4336168" cy="1238075"/>
                </a:xfrm>
              </p:grpSpPr>
              <p:sp>
                <p:nvSpPr>
                  <p:cNvPr id="24" name="Rectangle 23">
                    <a:extLst>
                      <a:ext uri="{FF2B5EF4-FFF2-40B4-BE49-F238E27FC236}">
                        <a16:creationId xmlns:a16="http://schemas.microsoft.com/office/drawing/2014/main" id="{56AF589F-2E84-4200-AFAB-F7E690037D1D}"/>
                      </a:ext>
                    </a:extLst>
                  </p:cNvPr>
                  <p:cNvSpPr/>
                  <p:nvPr/>
                </p:nvSpPr>
                <p:spPr>
                  <a:xfrm>
                    <a:off x="3307645" y="5091287"/>
                    <a:ext cx="4336168" cy="12380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Oval 24">
                    <a:extLst>
                      <a:ext uri="{FF2B5EF4-FFF2-40B4-BE49-F238E27FC236}">
                        <a16:creationId xmlns:a16="http://schemas.microsoft.com/office/drawing/2014/main" id="{1D3F92FC-E1AC-45BC-B06E-EDDAE947EC5D}"/>
                      </a:ext>
                    </a:extLst>
                  </p:cNvPr>
                  <p:cNvSpPr/>
                  <p:nvPr/>
                </p:nvSpPr>
                <p:spPr>
                  <a:xfrm>
                    <a:off x="3999802" y="5443476"/>
                    <a:ext cx="1000124" cy="704997"/>
                  </a:xfrm>
                  <a:prstGeom prst="ellipse">
                    <a:avLst/>
                  </a:prstGeom>
                  <a:solidFill>
                    <a:srgbClr val="D600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9" name="TextBox 18">
                  <a:extLst>
                    <a:ext uri="{FF2B5EF4-FFF2-40B4-BE49-F238E27FC236}">
                      <a16:creationId xmlns:a16="http://schemas.microsoft.com/office/drawing/2014/main" id="{9F839C98-987A-4FEA-8934-24182AAC6C1D}"/>
                    </a:ext>
                  </a:extLst>
                </p:cNvPr>
                <p:cNvSpPr txBox="1"/>
                <p:nvPr/>
              </p:nvSpPr>
              <p:spPr>
                <a:xfrm>
                  <a:off x="5295347" y="5257178"/>
                  <a:ext cx="951607" cy="369332"/>
                </a:xfrm>
                <a:prstGeom prst="rect">
                  <a:avLst/>
                </a:prstGeom>
                <a:noFill/>
              </p:spPr>
              <p:txBody>
                <a:bodyPr wrap="none" rtlCol="0">
                  <a:spAutoFit/>
                </a:bodyPr>
                <a:lstStyle/>
                <a:p>
                  <a:r>
                    <a:rPr lang="en-US" dirty="0"/>
                    <a:t>Bacteria</a:t>
                  </a:r>
                </a:p>
              </p:txBody>
            </p:sp>
            <p:cxnSp>
              <p:nvCxnSpPr>
                <p:cNvPr id="20" name="Straight Arrow Connector 19">
                  <a:extLst>
                    <a:ext uri="{FF2B5EF4-FFF2-40B4-BE49-F238E27FC236}">
                      <a16:creationId xmlns:a16="http://schemas.microsoft.com/office/drawing/2014/main" id="{0319095F-239A-4222-B637-D481B0CB302A}"/>
                    </a:ext>
                  </a:extLst>
                </p:cNvPr>
                <p:cNvCxnSpPr>
                  <a:cxnSpLocks/>
                  <a:stCxn id="19" idx="2"/>
                  <a:endCxn id="25" idx="6"/>
                </p:cNvCxnSpPr>
                <p:nvPr/>
              </p:nvCxnSpPr>
              <p:spPr>
                <a:xfrm flipH="1">
                  <a:off x="5295347" y="5626510"/>
                  <a:ext cx="475804" cy="3353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DC52CB7A-A27E-4AA5-81CE-C49BC379511C}"/>
                    </a:ext>
                  </a:extLst>
                </p:cNvPr>
                <p:cNvCxnSpPr>
                  <a:cxnSpLocks/>
                  <a:stCxn id="19" idx="2"/>
                </p:cNvCxnSpPr>
                <p:nvPr/>
              </p:nvCxnSpPr>
              <p:spPr>
                <a:xfrm>
                  <a:off x="5771151" y="5626510"/>
                  <a:ext cx="505972" cy="3201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9EFB4ACA-08E3-435C-8FB2-868167E2CB14}"/>
                    </a:ext>
                  </a:extLst>
                </p:cNvPr>
                <p:cNvSpPr txBox="1"/>
                <p:nvPr/>
              </p:nvSpPr>
              <p:spPr>
                <a:xfrm>
                  <a:off x="6624237" y="5761957"/>
                  <a:ext cx="309700" cy="369332"/>
                </a:xfrm>
                <a:prstGeom prst="rect">
                  <a:avLst/>
                </a:prstGeom>
                <a:solidFill>
                  <a:srgbClr val="FF3300"/>
                </a:solidFill>
              </p:spPr>
              <p:txBody>
                <a:bodyPr wrap="none" rtlCol="0">
                  <a:spAutoFit/>
                </a:bodyPr>
                <a:lstStyle/>
                <a:p>
                  <a:r>
                    <a:rPr lang="en-US" dirty="0"/>
                    <a:t>B</a:t>
                  </a:r>
                </a:p>
              </p:txBody>
            </p:sp>
            <p:sp>
              <p:nvSpPr>
                <p:cNvPr id="23" name="Oval 22">
                  <a:extLst>
                    <a:ext uri="{FF2B5EF4-FFF2-40B4-BE49-F238E27FC236}">
                      <a16:creationId xmlns:a16="http://schemas.microsoft.com/office/drawing/2014/main" id="{A018EEC1-E7CB-4CE1-B17B-99D7C5E72869}"/>
                    </a:ext>
                  </a:extLst>
                </p:cNvPr>
                <p:cNvSpPr/>
                <p:nvPr/>
              </p:nvSpPr>
              <p:spPr>
                <a:xfrm>
                  <a:off x="6277122" y="5633241"/>
                  <a:ext cx="1000124" cy="681124"/>
                </a:xfrm>
                <a:prstGeom prst="ellipse">
                  <a:avLst/>
                </a:prstGeom>
                <a:solidFill>
                  <a:srgbClr val="D600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Box 34">
                <a:extLst>
                  <a:ext uri="{FF2B5EF4-FFF2-40B4-BE49-F238E27FC236}">
                    <a16:creationId xmlns:a16="http://schemas.microsoft.com/office/drawing/2014/main" id="{3554CABA-003C-43DD-97B6-07D402A4D053}"/>
                  </a:ext>
                </a:extLst>
              </p:cNvPr>
              <p:cNvSpPr txBox="1"/>
              <p:nvPr/>
            </p:nvSpPr>
            <p:spPr>
              <a:xfrm>
                <a:off x="9482843" y="5787125"/>
                <a:ext cx="317716" cy="369332"/>
              </a:xfrm>
              <a:prstGeom prst="rect">
                <a:avLst/>
              </a:prstGeom>
              <a:noFill/>
            </p:spPr>
            <p:txBody>
              <a:bodyPr wrap="none" rtlCol="0">
                <a:spAutoFit/>
              </a:bodyPr>
              <a:lstStyle/>
              <a:p>
                <a:r>
                  <a:rPr lang="en-US" dirty="0"/>
                  <a:t>B</a:t>
                </a:r>
              </a:p>
            </p:txBody>
          </p:sp>
        </p:grpSp>
        <p:sp>
          <p:nvSpPr>
            <p:cNvPr id="46" name="TextBox 45">
              <a:extLst>
                <a:ext uri="{FF2B5EF4-FFF2-40B4-BE49-F238E27FC236}">
                  <a16:creationId xmlns:a16="http://schemas.microsoft.com/office/drawing/2014/main" id="{3810626B-2B6B-4EB0-9CD9-E30BA932B900}"/>
                </a:ext>
              </a:extLst>
            </p:cNvPr>
            <p:cNvSpPr txBox="1"/>
            <p:nvPr/>
          </p:nvSpPr>
          <p:spPr>
            <a:xfrm>
              <a:off x="7520524" y="5780026"/>
              <a:ext cx="317716" cy="369332"/>
            </a:xfrm>
            <a:prstGeom prst="rect">
              <a:avLst/>
            </a:prstGeom>
            <a:noFill/>
          </p:spPr>
          <p:txBody>
            <a:bodyPr wrap="none" rtlCol="0">
              <a:spAutoFit/>
            </a:bodyPr>
            <a:lstStyle/>
            <a:p>
              <a:r>
                <a:rPr lang="en-US" dirty="0"/>
                <a:t>A</a:t>
              </a:r>
            </a:p>
          </p:txBody>
        </p:sp>
      </p:grpSp>
    </p:spTree>
    <p:extLst>
      <p:ext uri="{BB962C8B-B14F-4D97-AF65-F5344CB8AC3E}">
        <p14:creationId xmlns:p14="http://schemas.microsoft.com/office/powerpoint/2010/main" val="42240186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06F42D-640F-4194-A812-050A43F82171}"/>
              </a:ext>
            </a:extLst>
          </p:cNvPr>
          <p:cNvSpPr>
            <a:spLocks noGrp="1"/>
          </p:cNvSpPr>
          <p:nvPr>
            <p:ph type="title"/>
          </p:nvPr>
        </p:nvSpPr>
        <p:spPr/>
        <p:txBody>
          <a:bodyPr/>
          <a:lstStyle/>
          <a:p>
            <a:r>
              <a:rPr lang="en-US" altLang="en-US" b="1" dirty="0"/>
              <a:t>Acid-Fast Staining Procedure</a:t>
            </a:r>
            <a:endParaRPr lang="en-US" dirty="0"/>
          </a:p>
        </p:txBody>
      </p:sp>
      <p:pic>
        <p:nvPicPr>
          <p:cNvPr id="5" name="Content Placeholder 4" descr="Beaker with water on a heater. Micrscope slide rests on top. ">
            <a:extLst>
              <a:ext uri="{FF2B5EF4-FFF2-40B4-BE49-F238E27FC236}">
                <a16:creationId xmlns:a16="http://schemas.microsoft.com/office/drawing/2014/main" id="{BBF1368F-5F1D-498D-9EEC-62887F5421E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5400000">
            <a:off x="793262" y="2531591"/>
            <a:ext cx="4467848" cy="3350885"/>
          </a:xfrm>
        </p:spPr>
      </p:pic>
      <p:pic>
        <p:nvPicPr>
          <p:cNvPr id="11" name="Picture 10" descr="With the slide tilted against the slide rack, as scientist uses a dropper to drip acid-alcohol across the smear on the miscroscope slide.">
            <a:extLst>
              <a:ext uri="{FF2B5EF4-FFF2-40B4-BE49-F238E27FC236}">
                <a16:creationId xmlns:a16="http://schemas.microsoft.com/office/drawing/2014/main" id="{C531C0A0-E9BA-4B3F-876C-7DEC894B7D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7233430" y="2517224"/>
            <a:ext cx="4352926" cy="3264695"/>
          </a:xfrm>
          <a:prstGeom prst="rect">
            <a:avLst/>
          </a:prstGeom>
        </p:spPr>
      </p:pic>
    </p:spTree>
    <p:extLst>
      <p:ext uri="{BB962C8B-B14F-4D97-AF65-F5344CB8AC3E}">
        <p14:creationId xmlns:p14="http://schemas.microsoft.com/office/powerpoint/2010/main" val="32099646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A8543-EFAA-4DF2-A956-1B0C79F5B0B4}"/>
              </a:ext>
            </a:extLst>
          </p:cNvPr>
          <p:cNvSpPr>
            <a:spLocks noGrp="1"/>
          </p:cNvSpPr>
          <p:nvPr>
            <p:ph type="title"/>
          </p:nvPr>
        </p:nvSpPr>
        <p:spPr>
          <a:xfrm>
            <a:off x="838200" y="365125"/>
            <a:ext cx="10515600" cy="929103"/>
          </a:xfrm>
        </p:spPr>
        <p:txBody>
          <a:bodyPr>
            <a:normAutofit fontScale="90000"/>
          </a:bodyPr>
          <a:lstStyle/>
          <a:p>
            <a:r>
              <a:rPr lang="en-US" altLang="en-US" b="1" dirty="0"/>
              <a:t>Acid-Fast Staining Procedure: Apply Decolorizer</a:t>
            </a:r>
            <a:endParaRPr lang="en-US" dirty="0"/>
          </a:p>
        </p:txBody>
      </p:sp>
      <p:sp>
        <p:nvSpPr>
          <p:cNvPr id="3" name="Content Placeholder 2">
            <a:extLst>
              <a:ext uri="{FF2B5EF4-FFF2-40B4-BE49-F238E27FC236}">
                <a16:creationId xmlns:a16="http://schemas.microsoft.com/office/drawing/2014/main" id="{FDFA089C-D773-4309-9728-F1F6DF6C4160}"/>
              </a:ext>
            </a:extLst>
          </p:cNvPr>
          <p:cNvSpPr>
            <a:spLocks noGrp="1"/>
          </p:cNvSpPr>
          <p:nvPr>
            <p:ph idx="1"/>
          </p:nvPr>
        </p:nvSpPr>
        <p:spPr/>
        <p:txBody>
          <a:bodyPr/>
          <a:lstStyle/>
          <a:p>
            <a:pPr marL="0" indent="0">
              <a:buNone/>
            </a:pPr>
            <a:r>
              <a:rPr lang="en-US" altLang="en-US" b="1" dirty="0">
                <a:solidFill>
                  <a:srgbClr val="000000"/>
                </a:solidFill>
                <a:latin typeface="Times New Roman" panose="02020603050405020304" pitchFamily="18" charset="0"/>
                <a:cs typeface="Times New Roman" panose="02020603050405020304" pitchFamily="18" charset="0"/>
              </a:rPr>
              <a:t>Step 3</a:t>
            </a:r>
            <a:endParaRPr lang="en-US" b="1" dirty="0"/>
          </a:p>
          <a:p>
            <a:pPr fontAlgn="base">
              <a:lnSpc>
                <a:spcPct val="80000"/>
              </a:lnSpc>
              <a:buClr>
                <a:schemeClr val="tx1"/>
              </a:buClr>
            </a:pPr>
            <a:r>
              <a:rPr lang="en-US" sz="2800" dirty="0"/>
              <a:t>With the slide tilted against the slide rack, use a dropper to drip acid-alcohol across the smear for about 20-30 seconds and immediately rinse with water. </a:t>
            </a:r>
          </a:p>
          <a:p>
            <a:pPr fontAlgn="base">
              <a:lnSpc>
                <a:spcPct val="80000"/>
              </a:lnSpc>
              <a:buClr>
                <a:schemeClr val="tx1"/>
              </a:buClr>
            </a:pPr>
            <a:endParaRPr lang="en-US" sz="2800" dirty="0"/>
          </a:p>
          <a:p>
            <a:pPr fontAlgn="base">
              <a:lnSpc>
                <a:spcPct val="80000"/>
              </a:lnSpc>
              <a:buClr>
                <a:schemeClr val="tx1"/>
              </a:buClr>
            </a:pPr>
            <a:r>
              <a:rPr lang="en-US" sz="2800" dirty="0"/>
              <a:t>Blot gently.</a:t>
            </a:r>
          </a:p>
          <a:p>
            <a:endParaRPr lang="en-US" dirty="0"/>
          </a:p>
        </p:txBody>
      </p:sp>
      <p:grpSp>
        <p:nvGrpSpPr>
          <p:cNvPr id="16" name="Group 15">
            <a:extLst>
              <a:ext uri="{FF2B5EF4-FFF2-40B4-BE49-F238E27FC236}">
                <a16:creationId xmlns:a16="http://schemas.microsoft.com/office/drawing/2014/main" id="{E14DA08E-6A1A-4826-8AC1-947F9619367D}"/>
              </a:ext>
            </a:extLst>
          </p:cNvPr>
          <p:cNvGrpSpPr/>
          <p:nvPr/>
        </p:nvGrpSpPr>
        <p:grpSpPr>
          <a:xfrm>
            <a:off x="6096000" y="4480560"/>
            <a:ext cx="4336168" cy="1238075"/>
            <a:chOff x="6096000" y="4480560"/>
            <a:chExt cx="4336168" cy="1238075"/>
          </a:xfrm>
        </p:grpSpPr>
        <p:grpSp>
          <p:nvGrpSpPr>
            <p:cNvPr id="4" name="Group 3">
              <a:extLst>
                <a:ext uri="{FF2B5EF4-FFF2-40B4-BE49-F238E27FC236}">
                  <a16:creationId xmlns:a16="http://schemas.microsoft.com/office/drawing/2014/main" id="{622FB3E2-E6A5-4F58-B2EF-6C9FD02238D4}"/>
                </a:ext>
              </a:extLst>
            </p:cNvPr>
            <p:cNvGrpSpPr/>
            <p:nvPr/>
          </p:nvGrpSpPr>
          <p:grpSpPr>
            <a:xfrm>
              <a:off x="6096000" y="4480560"/>
              <a:ext cx="4336168" cy="1238075"/>
              <a:chOff x="3621393" y="5204765"/>
              <a:chExt cx="4336168" cy="1238075"/>
            </a:xfrm>
          </p:grpSpPr>
          <p:sp>
            <p:nvSpPr>
              <p:cNvPr id="5" name="TextBox 4">
                <a:extLst>
                  <a:ext uri="{FF2B5EF4-FFF2-40B4-BE49-F238E27FC236}">
                    <a16:creationId xmlns:a16="http://schemas.microsoft.com/office/drawing/2014/main" id="{4E9719C3-C643-48C1-B629-411C350ECB26}"/>
                  </a:ext>
                </a:extLst>
              </p:cNvPr>
              <p:cNvSpPr txBox="1"/>
              <p:nvPr/>
            </p:nvSpPr>
            <p:spPr>
              <a:xfrm>
                <a:off x="4521366" y="5734153"/>
                <a:ext cx="317716" cy="369332"/>
              </a:xfrm>
              <a:prstGeom prst="rect">
                <a:avLst/>
              </a:prstGeom>
              <a:noFill/>
            </p:spPr>
            <p:txBody>
              <a:bodyPr wrap="none" rtlCol="0">
                <a:spAutoFit/>
              </a:bodyPr>
              <a:lstStyle/>
              <a:p>
                <a:r>
                  <a:rPr lang="en-US" dirty="0"/>
                  <a:t>A</a:t>
                </a:r>
              </a:p>
            </p:txBody>
          </p:sp>
          <p:grpSp>
            <p:nvGrpSpPr>
              <p:cNvPr id="6" name="Group 5">
                <a:extLst>
                  <a:ext uri="{FF2B5EF4-FFF2-40B4-BE49-F238E27FC236}">
                    <a16:creationId xmlns:a16="http://schemas.microsoft.com/office/drawing/2014/main" id="{1DDD5A20-0AAD-42EA-8683-292D6C7606BE}"/>
                  </a:ext>
                </a:extLst>
              </p:cNvPr>
              <p:cNvGrpSpPr/>
              <p:nvPr/>
            </p:nvGrpSpPr>
            <p:grpSpPr>
              <a:xfrm>
                <a:off x="3621393" y="5204765"/>
                <a:ext cx="4336168" cy="1238075"/>
                <a:chOff x="3603066" y="5257178"/>
                <a:chExt cx="4336168" cy="1238075"/>
              </a:xfrm>
            </p:grpSpPr>
            <p:grpSp>
              <p:nvGrpSpPr>
                <p:cNvPr id="7" name="Group 6">
                  <a:extLst>
                    <a:ext uri="{FF2B5EF4-FFF2-40B4-BE49-F238E27FC236}">
                      <a16:creationId xmlns:a16="http://schemas.microsoft.com/office/drawing/2014/main" id="{00160A81-D685-47FA-8915-8D613B77F61A}"/>
                    </a:ext>
                  </a:extLst>
                </p:cNvPr>
                <p:cNvGrpSpPr/>
                <p:nvPr/>
              </p:nvGrpSpPr>
              <p:grpSpPr>
                <a:xfrm>
                  <a:off x="3603066" y="5257178"/>
                  <a:ext cx="4336168" cy="1238075"/>
                  <a:chOff x="3307645" y="5091287"/>
                  <a:chExt cx="4336168" cy="1238075"/>
                </a:xfrm>
              </p:grpSpPr>
              <p:sp>
                <p:nvSpPr>
                  <p:cNvPr id="13" name="Rectangle 12">
                    <a:extLst>
                      <a:ext uri="{FF2B5EF4-FFF2-40B4-BE49-F238E27FC236}">
                        <a16:creationId xmlns:a16="http://schemas.microsoft.com/office/drawing/2014/main" id="{C8C24EB8-3580-4A4A-9552-2FC72E0D1FC0}"/>
                      </a:ext>
                    </a:extLst>
                  </p:cNvPr>
                  <p:cNvSpPr/>
                  <p:nvPr/>
                </p:nvSpPr>
                <p:spPr>
                  <a:xfrm>
                    <a:off x="3307645" y="5091287"/>
                    <a:ext cx="4336168" cy="12380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id="{5A30D265-3B91-43D8-9FD2-9F067B6F4069}"/>
                      </a:ext>
                    </a:extLst>
                  </p:cNvPr>
                  <p:cNvSpPr/>
                  <p:nvPr/>
                </p:nvSpPr>
                <p:spPr>
                  <a:xfrm>
                    <a:off x="3857625" y="5467350"/>
                    <a:ext cx="1000124" cy="681124"/>
                  </a:xfrm>
                  <a:prstGeom prst="ellipse">
                    <a:avLst/>
                  </a:prstGeom>
                  <a:solidFill>
                    <a:srgbClr val="D600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623C7787-4F2D-4BE8-9800-CA70CD642BDE}"/>
                    </a:ext>
                  </a:extLst>
                </p:cNvPr>
                <p:cNvSpPr txBox="1"/>
                <p:nvPr/>
              </p:nvSpPr>
              <p:spPr>
                <a:xfrm>
                  <a:off x="5295347" y="5257178"/>
                  <a:ext cx="951607" cy="369332"/>
                </a:xfrm>
                <a:prstGeom prst="rect">
                  <a:avLst/>
                </a:prstGeom>
                <a:noFill/>
              </p:spPr>
              <p:txBody>
                <a:bodyPr wrap="none" rtlCol="0">
                  <a:spAutoFit/>
                </a:bodyPr>
                <a:lstStyle/>
                <a:p>
                  <a:r>
                    <a:rPr lang="en-US" dirty="0"/>
                    <a:t>Bacteria</a:t>
                  </a:r>
                </a:p>
              </p:txBody>
            </p:sp>
            <p:cxnSp>
              <p:nvCxnSpPr>
                <p:cNvPr id="9" name="Straight Arrow Connector 8">
                  <a:extLst>
                    <a:ext uri="{FF2B5EF4-FFF2-40B4-BE49-F238E27FC236}">
                      <a16:creationId xmlns:a16="http://schemas.microsoft.com/office/drawing/2014/main" id="{AF2E440C-B53F-4715-90F6-0C4944FBAC9E}"/>
                    </a:ext>
                  </a:extLst>
                </p:cNvPr>
                <p:cNvCxnSpPr>
                  <a:stCxn id="8" idx="2"/>
                  <a:endCxn id="14" idx="6"/>
                </p:cNvCxnSpPr>
                <p:nvPr/>
              </p:nvCxnSpPr>
              <p:spPr>
                <a:xfrm flipH="1">
                  <a:off x="5153170" y="5626510"/>
                  <a:ext cx="617981" cy="3472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BFFCDB72-CF25-4B07-9D2B-486CDE3C8441}"/>
                    </a:ext>
                  </a:extLst>
                </p:cNvPr>
                <p:cNvCxnSpPr>
                  <a:cxnSpLocks/>
                  <a:stCxn id="8" idx="2"/>
                </p:cNvCxnSpPr>
                <p:nvPr/>
              </p:nvCxnSpPr>
              <p:spPr>
                <a:xfrm>
                  <a:off x="5771151" y="5626510"/>
                  <a:ext cx="505972" cy="3201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DA5EBB6-7E5D-4601-941A-37EC8FA6E3FC}"/>
                    </a:ext>
                  </a:extLst>
                </p:cNvPr>
                <p:cNvSpPr txBox="1"/>
                <p:nvPr/>
              </p:nvSpPr>
              <p:spPr>
                <a:xfrm>
                  <a:off x="6624237" y="5761957"/>
                  <a:ext cx="309700" cy="369332"/>
                </a:xfrm>
                <a:prstGeom prst="rect">
                  <a:avLst/>
                </a:prstGeom>
                <a:noFill/>
              </p:spPr>
              <p:txBody>
                <a:bodyPr wrap="none" rtlCol="0">
                  <a:spAutoFit/>
                </a:bodyPr>
                <a:lstStyle/>
                <a:p>
                  <a:r>
                    <a:rPr lang="en-US" dirty="0"/>
                    <a:t>B</a:t>
                  </a:r>
                </a:p>
              </p:txBody>
            </p:sp>
            <p:sp>
              <p:nvSpPr>
                <p:cNvPr id="12" name="Oval 11">
                  <a:extLst>
                    <a:ext uri="{FF2B5EF4-FFF2-40B4-BE49-F238E27FC236}">
                      <a16:creationId xmlns:a16="http://schemas.microsoft.com/office/drawing/2014/main" id="{999E4ABC-2462-4061-81D3-1157DE824C3E}"/>
                    </a:ext>
                  </a:extLst>
                </p:cNvPr>
                <p:cNvSpPr/>
                <p:nvPr/>
              </p:nvSpPr>
              <p:spPr>
                <a:xfrm>
                  <a:off x="6277122" y="5633241"/>
                  <a:ext cx="1000124" cy="6811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5" name="TextBox 14">
              <a:extLst>
                <a:ext uri="{FF2B5EF4-FFF2-40B4-BE49-F238E27FC236}">
                  <a16:creationId xmlns:a16="http://schemas.microsoft.com/office/drawing/2014/main" id="{D63ADB0D-A6E1-4583-8B0E-FE68ACA1D701}"/>
                </a:ext>
              </a:extLst>
            </p:cNvPr>
            <p:cNvSpPr txBox="1"/>
            <p:nvPr/>
          </p:nvSpPr>
          <p:spPr>
            <a:xfrm>
              <a:off x="7011443" y="5009948"/>
              <a:ext cx="317716" cy="369332"/>
            </a:xfrm>
            <a:prstGeom prst="rect">
              <a:avLst/>
            </a:prstGeom>
            <a:noFill/>
          </p:spPr>
          <p:txBody>
            <a:bodyPr wrap="none" rtlCol="0">
              <a:spAutoFit/>
            </a:bodyPr>
            <a:lstStyle/>
            <a:p>
              <a:r>
                <a:rPr lang="en-US" dirty="0"/>
                <a:t>A</a:t>
              </a:r>
            </a:p>
          </p:txBody>
        </p:sp>
      </p:grpSp>
    </p:spTree>
    <p:extLst>
      <p:ext uri="{BB962C8B-B14F-4D97-AF65-F5344CB8AC3E}">
        <p14:creationId xmlns:p14="http://schemas.microsoft.com/office/powerpoint/2010/main" val="27710872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283D5-9BA8-4350-8BE9-537159ED212B}"/>
              </a:ext>
            </a:extLst>
          </p:cNvPr>
          <p:cNvSpPr>
            <a:spLocks noGrp="1"/>
          </p:cNvSpPr>
          <p:nvPr>
            <p:ph type="title"/>
          </p:nvPr>
        </p:nvSpPr>
        <p:spPr/>
        <p:txBody>
          <a:bodyPr/>
          <a:lstStyle/>
          <a:p>
            <a:r>
              <a:rPr lang="en-US" altLang="en-US" b="1" dirty="0"/>
              <a:t>Acid-Fast Staining Procedure</a:t>
            </a:r>
            <a:endParaRPr lang="en-US" dirty="0"/>
          </a:p>
        </p:txBody>
      </p:sp>
      <p:sp>
        <p:nvSpPr>
          <p:cNvPr id="3" name="Content Placeholder 2">
            <a:extLst>
              <a:ext uri="{FF2B5EF4-FFF2-40B4-BE49-F238E27FC236}">
                <a16:creationId xmlns:a16="http://schemas.microsoft.com/office/drawing/2014/main" id="{2E802FB8-65ED-427B-A447-16979D180912}"/>
              </a:ext>
            </a:extLst>
          </p:cNvPr>
          <p:cNvSpPr>
            <a:spLocks noGrp="1"/>
          </p:cNvSpPr>
          <p:nvPr>
            <p:ph idx="1"/>
          </p:nvPr>
        </p:nvSpPr>
        <p:spPr/>
        <p:txBody>
          <a:bodyPr/>
          <a:lstStyle/>
          <a:p>
            <a:r>
              <a:rPr lang="en-US" altLang="en-US" dirty="0">
                <a:solidFill>
                  <a:srgbClr val="000000"/>
                </a:solidFill>
                <a:latin typeface="Times New Roman" panose="02020603050405020304" pitchFamily="18" charset="0"/>
                <a:cs typeface="Times New Roman" panose="02020603050405020304" pitchFamily="18" charset="0"/>
              </a:rPr>
              <a:t>Step 4 - </a:t>
            </a:r>
            <a:r>
              <a:rPr lang="en-US" altLang="en-US" b="1" dirty="0">
                <a:solidFill>
                  <a:srgbClr val="000000"/>
                </a:solidFill>
                <a:latin typeface="Times New Roman" panose="02020603050405020304" pitchFamily="18" charset="0"/>
                <a:cs typeface="Times New Roman" panose="02020603050405020304" pitchFamily="18" charset="0"/>
              </a:rPr>
              <a:t>Apply the Counterstain</a:t>
            </a:r>
          </a:p>
          <a:p>
            <a:endParaRPr lang="en-US" altLang="en-US" b="1" dirty="0">
              <a:solidFill>
                <a:srgbClr val="000000"/>
              </a:solidFill>
              <a:latin typeface="Times New Roman" panose="02020603050405020304" pitchFamily="18" charset="0"/>
              <a:cs typeface="Times New Roman" panose="02020603050405020304" pitchFamily="18" charset="0"/>
            </a:endParaRPr>
          </a:p>
          <a:p>
            <a:pPr fontAlgn="base">
              <a:lnSpc>
                <a:spcPct val="80000"/>
              </a:lnSpc>
              <a:buClr>
                <a:srgbClr val="6CB255"/>
              </a:buClr>
            </a:pPr>
            <a:r>
              <a:rPr lang="en-US" sz="2800" dirty="0"/>
              <a:t>Place several drops of </a:t>
            </a:r>
            <a:r>
              <a:rPr lang="en-US" dirty="0"/>
              <a:t>methylene blue  </a:t>
            </a:r>
            <a:r>
              <a:rPr lang="en-US" sz="2800" dirty="0"/>
              <a:t>on the smear and let it sit for </a:t>
            </a:r>
            <a:r>
              <a:rPr lang="da-DK" sz="2800" dirty="0"/>
              <a:t>1 minute.</a:t>
            </a:r>
          </a:p>
          <a:p>
            <a:pPr fontAlgn="base">
              <a:lnSpc>
                <a:spcPct val="80000"/>
              </a:lnSpc>
              <a:buClr>
                <a:srgbClr val="6CB255"/>
              </a:buClr>
            </a:pPr>
            <a:r>
              <a:rPr lang="en-US" sz="2800" dirty="0"/>
              <a:t>Rinse with water, blot dry and observe under microscope.</a:t>
            </a:r>
          </a:p>
          <a:p>
            <a:endParaRPr lang="en-US" altLang="en-US" b="1" dirty="0">
              <a:solidFill>
                <a:srgbClr val="000000"/>
              </a:solidFill>
              <a:latin typeface="Times New Roman" panose="02020603050405020304" pitchFamily="18" charset="0"/>
              <a:cs typeface="Times New Roman" panose="02020603050405020304" pitchFamily="18" charset="0"/>
            </a:endParaRPr>
          </a:p>
          <a:p>
            <a:endParaRPr lang="en-US" dirty="0"/>
          </a:p>
        </p:txBody>
      </p:sp>
      <p:grpSp>
        <p:nvGrpSpPr>
          <p:cNvPr id="18" name="Group 17">
            <a:extLst>
              <a:ext uri="{FF2B5EF4-FFF2-40B4-BE49-F238E27FC236}">
                <a16:creationId xmlns:a16="http://schemas.microsoft.com/office/drawing/2014/main" id="{F02EB22A-9D58-448F-AE81-3B7AED009A8F}"/>
              </a:ext>
            </a:extLst>
          </p:cNvPr>
          <p:cNvGrpSpPr/>
          <p:nvPr/>
        </p:nvGrpSpPr>
        <p:grpSpPr>
          <a:xfrm>
            <a:off x="6467819" y="4733778"/>
            <a:ext cx="4336168" cy="1238075"/>
            <a:chOff x="6467819" y="4733778"/>
            <a:chExt cx="4336168" cy="1238075"/>
          </a:xfrm>
        </p:grpSpPr>
        <p:grpSp>
          <p:nvGrpSpPr>
            <p:cNvPr id="4" name="Group 3">
              <a:extLst>
                <a:ext uri="{FF2B5EF4-FFF2-40B4-BE49-F238E27FC236}">
                  <a16:creationId xmlns:a16="http://schemas.microsoft.com/office/drawing/2014/main" id="{74879E47-6634-4E8B-A564-AC8987CB1C84}"/>
                </a:ext>
              </a:extLst>
            </p:cNvPr>
            <p:cNvGrpSpPr/>
            <p:nvPr/>
          </p:nvGrpSpPr>
          <p:grpSpPr>
            <a:xfrm>
              <a:off x="6467819" y="4733778"/>
              <a:ext cx="4336168" cy="1238075"/>
              <a:chOff x="3621393" y="5204765"/>
              <a:chExt cx="4336168" cy="1238075"/>
            </a:xfrm>
          </p:grpSpPr>
          <p:sp>
            <p:nvSpPr>
              <p:cNvPr id="5" name="TextBox 4">
                <a:extLst>
                  <a:ext uri="{FF2B5EF4-FFF2-40B4-BE49-F238E27FC236}">
                    <a16:creationId xmlns:a16="http://schemas.microsoft.com/office/drawing/2014/main" id="{24BD302D-103C-4C9A-9173-F88515A69FCC}"/>
                  </a:ext>
                </a:extLst>
              </p:cNvPr>
              <p:cNvSpPr txBox="1"/>
              <p:nvPr/>
            </p:nvSpPr>
            <p:spPr>
              <a:xfrm>
                <a:off x="4536836" y="5754904"/>
                <a:ext cx="317716" cy="369332"/>
              </a:xfrm>
              <a:prstGeom prst="rect">
                <a:avLst/>
              </a:prstGeom>
              <a:noFill/>
            </p:spPr>
            <p:txBody>
              <a:bodyPr wrap="none" rtlCol="0">
                <a:spAutoFit/>
              </a:bodyPr>
              <a:lstStyle/>
              <a:p>
                <a:r>
                  <a:rPr lang="en-US" dirty="0"/>
                  <a:t>A</a:t>
                </a:r>
              </a:p>
            </p:txBody>
          </p:sp>
          <p:grpSp>
            <p:nvGrpSpPr>
              <p:cNvPr id="6" name="Group 5">
                <a:extLst>
                  <a:ext uri="{FF2B5EF4-FFF2-40B4-BE49-F238E27FC236}">
                    <a16:creationId xmlns:a16="http://schemas.microsoft.com/office/drawing/2014/main" id="{27B1614D-E48B-44DC-BE48-BDB590ED6B8D}"/>
                  </a:ext>
                </a:extLst>
              </p:cNvPr>
              <p:cNvGrpSpPr/>
              <p:nvPr/>
            </p:nvGrpSpPr>
            <p:grpSpPr>
              <a:xfrm>
                <a:off x="3621393" y="5204765"/>
                <a:ext cx="4336168" cy="1238075"/>
                <a:chOff x="3603066" y="5257178"/>
                <a:chExt cx="4336168" cy="1238075"/>
              </a:xfrm>
            </p:grpSpPr>
            <p:grpSp>
              <p:nvGrpSpPr>
                <p:cNvPr id="7" name="Group 6">
                  <a:extLst>
                    <a:ext uri="{FF2B5EF4-FFF2-40B4-BE49-F238E27FC236}">
                      <a16:creationId xmlns:a16="http://schemas.microsoft.com/office/drawing/2014/main" id="{037C6347-9414-42EF-BC47-F7824EB59FAF}"/>
                    </a:ext>
                  </a:extLst>
                </p:cNvPr>
                <p:cNvGrpSpPr/>
                <p:nvPr/>
              </p:nvGrpSpPr>
              <p:grpSpPr>
                <a:xfrm>
                  <a:off x="3603066" y="5257178"/>
                  <a:ext cx="4336168" cy="1238075"/>
                  <a:chOff x="3307645" y="5091287"/>
                  <a:chExt cx="4336168" cy="1238075"/>
                </a:xfrm>
              </p:grpSpPr>
              <p:sp>
                <p:nvSpPr>
                  <p:cNvPr id="13" name="Rectangle 12">
                    <a:extLst>
                      <a:ext uri="{FF2B5EF4-FFF2-40B4-BE49-F238E27FC236}">
                        <a16:creationId xmlns:a16="http://schemas.microsoft.com/office/drawing/2014/main" id="{C79CB542-3121-4CB9-B5AF-A870A89EEA82}"/>
                      </a:ext>
                    </a:extLst>
                  </p:cNvPr>
                  <p:cNvSpPr/>
                  <p:nvPr/>
                </p:nvSpPr>
                <p:spPr>
                  <a:xfrm>
                    <a:off x="3307645" y="5091287"/>
                    <a:ext cx="4336168" cy="12380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id="{AA8619AB-2780-4193-AF07-8DE641F54F7A}"/>
                      </a:ext>
                    </a:extLst>
                  </p:cNvPr>
                  <p:cNvSpPr/>
                  <p:nvPr/>
                </p:nvSpPr>
                <p:spPr>
                  <a:xfrm>
                    <a:off x="3881884" y="5531934"/>
                    <a:ext cx="1000124" cy="681124"/>
                  </a:xfrm>
                  <a:prstGeom prst="ellipse">
                    <a:avLst/>
                  </a:prstGeom>
                  <a:solidFill>
                    <a:srgbClr val="D600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357EF995-F2DA-4ABE-A6C5-ED3D8AA24829}"/>
                    </a:ext>
                  </a:extLst>
                </p:cNvPr>
                <p:cNvSpPr txBox="1"/>
                <p:nvPr/>
              </p:nvSpPr>
              <p:spPr>
                <a:xfrm>
                  <a:off x="5295347" y="5257178"/>
                  <a:ext cx="951607" cy="369332"/>
                </a:xfrm>
                <a:prstGeom prst="rect">
                  <a:avLst/>
                </a:prstGeom>
                <a:noFill/>
              </p:spPr>
              <p:txBody>
                <a:bodyPr wrap="none" rtlCol="0">
                  <a:spAutoFit/>
                </a:bodyPr>
                <a:lstStyle/>
                <a:p>
                  <a:r>
                    <a:rPr lang="en-US" dirty="0"/>
                    <a:t>Bacteria</a:t>
                  </a:r>
                </a:p>
              </p:txBody>
            </p:sp>
            <p:cxnSp>
              <p:nvCxnSpPr>
                <p:cNvPr id="9" name="Straight Arrow Connector 8">
                  <a:extLst>
                    <a:ext uri="{FF2B5EF4-FFF2-40B4-BE49-F238E27FC236}">
                      <a16:creationId xmlns:a16="http://schemas.microsoft.com/office/drawing/2014/main" id="{D036DB20-C7E1-43A0-ABBD-8FC31BB2C880}"/>
                    </a:ext>
                  </a:extLst>
                </p:cNvPr>
                <p:cNvCxnSpPr>
                  <a:stCxn id="8" idx="2"/>
                  <a:endCxn id="14" idx="6"/>
                </p:cNvCxnSpPr>
                <p:nvPr/>
              </p:nvCxnSpPr>
              <p:spPr>
                <a:xfrm flipH="1">
                  <a:off x="5177429" y="5626510"/>
                  <a:ext cx="593722" cy="4118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684B466D-6CB2-4F87-8F07-2DA1A3BF3928}"/>
                    </a:ext>
                  </a:extLst>
                </p:cNvPr>
                <p:cNvCxnSpPr>
                  <a:cxnSpLocks/>
                  <a:stCxn id="8" idx="2"/>
                </p:cNvCxnSpPr>
                <p:nvPr/>
              </p:nvCxnSpPr>
              <p:spPr>
                <a:xfrm>
                  <a:off x="5771151" y="5626510"/>
                  <a:ext cx="505972" cy="3201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5542F19-527B-4F2F-A54B-B78BBC872DF9}"/>
                    </a:ext>
                  </a:extLst>
                </p:cNvPr>
                <p:cNvSpPr txBox="1"/>
                <p:nvPr/>
              </p:nvSpPr>
              <p:spPr>
                <a:xfrm>
                  <a:off x="6643628" y="5807317"/>
                  <a:ext cx="309700" cy="369332"/>
                </a:xfrm>
                <a:prstGeom prst="rect">
                  <a:avLst/>
                </a:prstGeom>
                <a:noFill/>
              </p:spPr>
              <p:txBody>
                <a:bodyPr wrap="none" rtlCol="0">
                  <a:spAutoFit/>
                </a:bodyPr>
                <a:lstStyle/>
                <a:p>
                  <a:r>
                    <a:rPr lang="en-US" dirty="0"/>
                    <a:t>B</a:t>
                  </a:r>
                </a:p>
              </p:txBody>
            </p:sp>
            <p:sp>
              <p:nvSpPr>
                <p:cNvPr id="12" name="Oval 11">
                  <a:extLst>
                    <a:ext uri="{FF2B5EF4-FFF2-40B4-BE49-F238E27FC236}">
                      <a16:creationId xmlns:a16="http://schemas.microsoft.com/office/drawing/2014/main" id="{F4843D6E-95DB-4D8D-B527-4E1BC2F23B2E}"/>
                    </a:ext>
                  </a:extLst>
                </p:cNvPr>
                <p:cNvSpPr/>
                <p:nvPr/>
              </p:nvSpPr>
              <p:spPr>
                <a:xfrm>
                  <a:off x="6277122" y="5633241"/>
                  <a:ext cx="1000124" cy="681124"/>
                </a:xfrm>
                <a:prstGeom prst="ellips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6" name="TextBox 15">
              <a:extLst>
                <a:ext uri="{FF2B5EF4-FFF2-40B4-BE49-F238E27FC236}">
                  <a16:creationId xmlns:a16="http://schemas.microsoft.com/office/drawing/2014/main" id="{33961CF4-0CB8-4B1D-918A-7B1AC4AA79B9}"/>
                </a:ext>
              </a:extLst>
            </p:cNvPr>
            <p:cNvSpPr txBox="1"/>
            <p:nvPr/>
          </p:nvSpPr>
          <p:spPr>
            <a:xfrm>
              <a:off x="7392051" y="5309048"/>
              <a:ext cx="317716" cy="369332"/>
            </a:xfrm>
            <a:prstGeom prst="rect">
              <a:avLst/>
            </a:prstGeom>
            <a:noFill/>
          </p:spPr>
          <p:txBody>
            <a:bodyPr wrap="none" rtlCol="0">
              <a:spAutoFit/>
            </a:bodyPr>
            <a:lstStyle/>
            <a:p>
              <a:r>
                <a:rPr lang="en-US" dirty="0"/>
                <a:t>A</a:t>
              </a:r>
            </a:p>
          </p:txBody>
        </p:sp>
        <p:sp>
          <p:nvSpPr>
            <p:cNvPr id="17" name="TextBox 16">
              <a:extLst>
                <a:ext uri="{FF2B5EF4-FFF2-40B4-BE49-F238E27FC236}">
                  <a16:creationId xmlns:a16="http://schemas.microsoft.com/office/drawing/2014/main" id="{92425F94-91EA-4499-AFE1-D3EC7E0FC6DC}"/>
                </a:ext>
              </a:extLst>
            </p:cNvPr>
            <p:cNvSpPr txBox="1"/>
            <p:nvPr/>
          </p:nvSpPr>
          <p:spPr>
            <a:xfrm>
              <a:off x="9503466" y="5265737"/>
              <a:ext cx="317716" cy="369332"/>
            </a:xfrm>
            <a:prstGeom prst="rect">
              <a:avLst/>
            </a:prstGeom>
            <a:noFill/>
          </p:spPr>
          <p:txBody>
            <a:bodyPr wrap="none" rtlCol="0">
              <a:spAutoFit/>
            </a:bodyPr>
            <a:lstStyle/>
            <a:p>
              <a:r>
                <a:rPr lang="en-US" dirty="0"/>
                <a:t>B</a:t>
              </a:r>
            </a:p>
          </p:txBody>
        </p:sp>
      </p:grpSp>
    </p:spTree>
    <p:extLst>
      <p:ext uri="{BB962C8B-B14F-4D97-AF65-F5344CB8AC3E}">
        <p14:creationId xmlns:p14="http://schemas.microsoft.com/office/powerpoint/2010/main" val="8665975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50E23F9F-62C5-4A00-88AA-310C80DC2F8C}"/>
</file>

<file path=customXml/itemProps2.xml><?xml version="1.0" encoding="utf-8"?>
<ds:datastoreItem xmlns:ds="http://schemas.openxmlformats.org/officeDocument/2006/customXml" ds:itemID="{EF430FB6-D910-444D-950D-1EEC4827FCF7}"/>
</file>

<file path=customXml/itemProps3.xml><?xml version="1.0" encoding="utf-8"?>
<ds:datastoreItem xmlns:ds="http://schemas.openxmlformats.org/officeDocument/2006/customXml" ds:itemID="{4701E7A1-E87D-4A0D-A1BD-FFC31AAE9E2A}"/>
</file>

<file path=docProps/app.xml><?xml version="1.0" encoding="utf-8"?>
<Properties xmlns="http://schemas.openxmlformats.org/officeDocument/2006/extended-properties" xmlns:vt="http://schemas.openxmlformats.org/officeDocument/2006/docPropsVTypes">
  <TotalTime>3416</TotalTime>
  <Words>910</Words>
  <Application>Microsoft Macintosh PowerPoint</Application>
  <PresentationFormat>Widescreen</PresentationFormat>
  <Paragraphs>123</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Open Sans</vt:lpstr>
      <vt:lpstr>Times New Roman</vt:lpstr>
      <vt:lpstr>Office Theme</vt:lpstr>
      <vt:lpstr>Lab#9: Acid- Fast Staining Technique</vt:lpstr>
      <vt:lpstr>Acid-Fast Stain</vt:lpstr>
      <vt:lpstr>Principles of Acid-Fast Staining</vt:lpstr>
      <vt:lpstr>Materials Needed</vt:lpstr>
      <vt:lpstr>Acid-Fast Staining Procedure: Prepare a Smear</vt:lpstr>
      <vt:lpstr>Acid-Fast Staining Procedure: Apply Primary Strain</vt:lpstr>
      <vt:lpstr>Acid-Fast Staining Procedure</vt:lpstr>
      <vt:lpstr>Acid-Fast Staining Procedure: Apply Decolorizer</vt:lpstr>
      <vt:lpstr>Acid-Fast Staining Procedure</vt:lpstr>
      <vt:lpstr>Acid-Fast Staining Procedure Look</vt:lpstr>
      <vt:lpstr>Things to Remember</vt:lpstr>
      <vt:lpstr>Result</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Microscopy</dc:title>
  <dc:creator>Banhi Nandi</dc:creator>
  <cp:lastModifiedBy>Elizabeth Clark</cp:lastModifiedBy>
  <cp:revision>45</cp:revision>
  <dcterms:created xsi:type="dcterms:W3CDTF">2021-01-27T04:41:19Z</dcterms:created>
  <dcterms:modified xsi:type="dcterms:W3CDTF">2021-08-01T12:22:41Z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