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61" r:id="rId3"/>
    <p:sldId id="267" r:id="rId4"/>
    <p:sldId id="263" r:id="rId5"/>
    <p:sldId id="266" r:id="rId6"/>
    <p:sldId id="264" r:id="rId7"/>
    <p:sldId id="265" r:id="rId8"/>
    <p:sldId id="268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5028"/>
  </p:normalViewPr>
  <p:slideViewPr>
    <p:cSldViewPr snapToGrid="0" snapToObjects="1">
      <p:cViewPr varScale="1">
        <p:scale>
          <a:sx n="87" d="100"/>
          <a:sy n="87" d="100"/>
        </p:scale>
        <p:origin x="10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54128-9A2D-3C4E-B489-4A99D95F33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274447-EFD0-C54D-B743-8DA298C54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B5E9A-8A11-C243-A53F-A75F704CA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5355A-1548-3543-A603-18FCE25CF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A61E3-F161-344A-BFB4-C57B61BD2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5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23CB1-93F4-8849-8482-6B48FE971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9CD6F7-EBD8-EB46-B462-06BD9EFD3A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D8E3C-D79F-8640-BAA9-C6352B7C8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6EC21-625C-6E43-B672-985EB284F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E7DA4E-CC6B-8445-BD81-3B679A97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9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E59AA0-AE19-DA4C-829D-A614DE88CF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A91518-14D7-B44A-B895-A889E242F5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139DA-380D-094F-9DC5-B1FCDC021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B3EE9-D5AF-F24F-A11E-D5C2DB10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EC14D-085F-3749-96F1-EC38A2B09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56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7586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49C48-1103-9D48-9DC1-76C950370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2F6CF-AFF8-9A41-AC90-9D67B7654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63C09-8505-634F-B66B-E57D3E5B7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7BF6A-3F52-5345-BFA4-E7585291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EFD7F-8F6B-5B44-BA03-4C5117536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48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E205C-DDF3-D44D-B11C-A9C0BB3CB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37FF-D0D9-1C4F-A9FF-BB574796B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E1B9F-EF23-634D-89F4-5C56108AF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023D9-F5E5-B843-9420-D5022DD09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6051C6-C7DA-4C4B-AE0D-8A551064B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8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F1EA2-264F-AB45-9792-9DCF3CA15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E702D-3453-9B49-B16E-8F6A32C9C1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973C74-797B-B844-B564-207209EAD5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A77088-4E3E-2242-8DBE-EA426F7A5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14FA6F-F35A-844B-AA82-83B308373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19AE53-C27C-C048-BBFA-193DD2B59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678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17829-E9D0-3244-8B32-59A53819C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A0D692-A9F9-9048-989F-368D0F43C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E68B62-4012-3042-9D6A-63C98CB87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8D099C-9127-C641-A1A9-DD2DD156B6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F0ECD5-3F14-3A49-A862-936DE1272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1471C5-92A3-B445-AAE5-22FA31D32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4740A5-E86A-8E49-BD30-083EECDAE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B8A25B-4023-C44B-9533-C07DF851F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BE504-B0B6-074B-88DE-3D009302C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298579-2DD7-CA41-A182-93013D1F7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F65E8F-673F-9E44-B451-2174438DF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7F1175-C297-984D-9A53-5DB2639C2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649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98EC86-D6E0-4E46-9977-F9DD9C3B4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1E1942-EE8E-D14D-B24B-29CAD5D14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0581AD-9FB3-D648-BD11-3504608FB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579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84D1C-6CA3-6945-A4AD-FCD2E336A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68780-FDB5-3B42-8B55-D4804E1D9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71CCC2-EB1F-4F46-8782-CB92CD24B9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DA10C9-41A3-6D47-8BA3-D0CAFAE14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C7361-D674-5A4F-8215-A9CFA966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42E1B4-F8DB-444F-B85B-C9050FC90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206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D533E-F8F3-AD4B-B914-A65CD572E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F97515-EEA9-1249-A80F-DDFB00E112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BBA456-1E32-B349-914A-D9EB87B17C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E7274A-B580-FE43-9B0F-3CFB39D7E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C53BFC-4CAF-284F-B331-4D81A4224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AD095E-6D50-7E4B-808E-0306CD8EC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787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8CA03C-1042-124C-B4B8-EF3546169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09917-EB4F-FC41-96F0-45B5BAF3E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D3E61-5B6D-0747-BC6D-4162171DAA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324BD-3FF1-C445-ACBD-AA392A13BC61}" type="datetimeFigureOut">
              <a:rPr lang="en-US" smtClean="0"/>
              <a:t>8/11/21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878A9-EF3C-284A-BBBF-3807127C94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12D37-014A-D941-862C-1E51D9910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A9A2C-7223-2B40-802C-E6812128B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698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Lab#9: Acid-Fast Stains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55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9883" y="1850061"/>
            <a:ext cx="11192234" cy="4846161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8000" dirty="0"/>
              <a:t>1 Bacti-cinerator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8000" dirty="0"/>
              <a:t>Inoculation loop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8000" dirty="0"/>
              <a:t>Paper towels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8000" dirty="0"/>
              <a:t>Acid-fast stain bottles: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8000" dirty="0"/>
              <a:t>Carbol Fuchsin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8000" dirty="0"/>
              <a:t>Acid-alcohol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8000" dirty="0"/>
              <a:t>Methylene Blue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8000" dirty="0"/>
              <a:t>Staining Rack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8000" dirty="0"/>
              <a:t>Slide box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F7967D91-87D6-4B23-9B99-C2E980DA71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5575" y="2800136"/>
            <a:ext cx="3195354" cy="3790577"/>
          </a:xfrm>
          <a:prstGeom prst="rect">
            <a:avLst/>
          </a:prstGeom>
        </p:spPr>
      </p:pic>
      <p:pic>
        <p:nvPicPr>
          <p:cNvPr id="7" name="Picture 6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B5C9E894-1ED4-40EB-85E3-F8EAA2F2F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022750" y="3273961"/>
            <a:ext cx="3790576" cy="284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38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9883" y="1850061"/>
            <a:ext cx="11192234" cy="4846161"/>
          </a:xfrm>
        </p:spPr>
        <p:txBody>
          <a:bodyPr>
            <a:norm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1 Hot Plate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Beaker 1000ml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2 Sterile Tongue -depressor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Freshly prepared stock culture: 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3600" dirty="0"/>
              <a:t>1TSB tube of Escherichia coli (E. coli) 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3600" dirty="0"/>
              <a:t>1TSA plate of Escherichia coli (E. coli) 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9656" y="762001"/>
            <a:ext cx="10775852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 Continued</a:t>
            </a:r>
          </a:p>
        </p:txBody>
      </p:sp>
    </p:spTree>
    <p:extLst>
      <p:ext uri="{BB962C8B-B14F-4D97-AF65-F5344CB8AC3E}">
        <p14:creationId xmlns:p14="http://schemas.microsoft.com/office/powerpoint/2010/main" val="1217898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41260" cy="477107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600" dirty="0"/>
              <a:t>Each student should have on his/her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Bacti-cinerator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1 Hot plate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Microscope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Staining Rack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Acid-Fast stain bottles: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9600" dirty="0"/>
              <a:t>Carbol Fuchsin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9600" dirty="0"/>
              <a:t>Acid-alcohol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9600" dirty="0"/>
              <a:t>Methylene Blue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825015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1579511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775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3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1 Box Sterile Tongue-Depressor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24 count 1000ml Beakers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Freshly prepared culture media: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Escherichia coli (E. coli</a:t>
            </a:r>
            <a:r>
              <a:rPr lang="en-US" sz="3300" dirty="0"/>
              <a:t>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Bacillus subtilis (B. sub.)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Staphylococcus epidermidis (S. epi.)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Micrococcus lutea (M. lutea)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Mycobacterium smegmatis (M. </a:t>
            </a:r>
            <a:r>
              <a:rPr lang="en-US" sz="3300" i="1" dirty="0" err="1"/>
              <a:t>smeg</a:t>
            </a:r>
            <a:r>
              <a:rPr lang="en-US" sz="3300" i="1" dirty="0"/>
              <a:t>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Serratia marcescens (S. marcescens)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2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Check collection-bottles of staining racks. Empty if needed before next lab.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Prepare unknown pure culture 25 tubes and 25 plates with all six specimens (</a:t>
            </a:r>
            <a:r>
              <a:rPr lang="en-US" sz="2800" i="1" dirty="0"/>
              <a:t>Escherichia coli , Bacillus subtilis, Staphylococcus epidermidis, Micrococcus lutea, Mycobacterium smegmatis, Serratia marcescens ) for the Lab Skill Test.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Make cheat sheet of unknown specimen for the Instructor.</a:t>
            </a:r>
          </a:p>
          <a:p>
            <a:r>
              <a:rPr lang="en-US" sz="3600" dirty="0"/>
              <a:t>Xerox hand-outs for lab skill test- 24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64879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B40D0C-A598-4A8B-AD11-D248173471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5606" y="618978"/>
            <a:ext cx="11001600" cy="10691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A5C4A1-B385-4CE0-AB8A-ACC7DE9B11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932" b="15961"/>
          <a:stretch/>
        </p:blipFill>
        <p:spPr>
          <a:xfrm>
            <a:off x="1955410" y="2080750"/>
            <a:ext cx="9073662" cy="45732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634EDA-16FD-4EA1-B35C-88A904A66F3D}"/>
              </a:ext>
            </a:extLst>
          </p:cNvPr>
          <p:cNvSpPr txBox="1"/>
          <p:nvPr/>
        </p:nvSpPr>
        <p:spPr>
          <a:xfrm>
            <a:off x="182880" y="3429000"/>
            <a:ext cx="167405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Example Template for Lab Skill test Key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535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18A274-51C0-49B4-B1D5-9BF8EA5E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7719" y="331458"/>
            <a:ext cx="11001600" cy="80303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n-US" sz="21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21600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C4D172-1AA4-464E-B085-2B8C59C87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704" y="1054166"/>
            <a:ext cx="8679766" cy="58038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F7F6A1-1024-49AC-8921-59160E5E213F}"/>
              </a:ext>
            </a:extLst>
          </p:cNvPr>
          <p:cNvSpPr txBox="1"/>
          <p:nvPr/>
        </p:nvSpPr>
        <p:spPr>
          <a:xfrm>
            <a:off x="264940" y="3059668"/>
            <a:ext cx="10855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Example Template for Lab Skill test Key</a:t>
            </a:r>
          </a:p>
        </p:txBody>
      </p:sp>
    </p:spTree>
    <p:extLst>
      <p:ext uri="{BB962C8B-B14F-4D97-AF65-F5344CB8AC3E}">
        <p14:creationId xmlns:p14="http://schemas.microsoft.com/office/powerpoint/2010/main" val="524302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17200AD2-5A20-4315-A509-D2B53182F668}"/>
</file>

<file path=customXml/itemProps2.xml><?xml version="1.0" encoding="utf-8"?>
<ds:datastoreItem xmlns:ds="http://schemas.openxmlformats.org/officeDocument/2006/customXml" ds:itemID="{CF922342-D045-46D6-9766-69B843A13F08}"/>
</file>

<file path=customXml/itemProps3.xml><?xml version="1.0" encoding="utf-8"?>
<ds:datastoreItem xmlns:ds="http://schemas.openxmlformats.org/officeDocument/2006/customXml" ds:itemID="{71FD607F-AA1F-41CC-8D4D-3F113A1DFADD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441</Words>
  <Application>Microsoft Macintosh PowerPoint</Application>
  <PresentationFormat>Widescreen</PresentationFormat>
  <Paragraphs>79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Segoe UI</vt:lpstr>
      <vt:lpstr>Wingdings</vt:lpstr>
      <vt:lpstr>Office Theme</vt:lpstr>
      <vt:lpstr>Lab#9: Acid-Fast Stains </vt:lpstr>
      <vt:lpstr>Set Up On Teacher’s Table</vt:lpstr>
      <vt:lpstr>Set Up On Teacher’s Table Continued</vt:lpstr>
      <vt:lpstr>Set Up On Students’ Table</vt:lpstr>
      <vt:lpstr>Set Up On Students’ Drawer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Lab#9: Acid-Fast Stains </dc:title>
  <dc:creator>Elizabeth Clark</dc:creator>
  <cp:lastModifiedBy>Elizabeth Clark</cp:lastModifiedBy>
  <cp:revision>1</cp:revision>
  <dcterms:created xsi:type="dcterms:W3CDTF">2021-08-11T12:31:48Z</dcterms:created>
  <dcterms:modified xsi:type="dcterms:W3CDTF">2021-08-11T12:36:54Z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