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6.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ink/ink1.xml" ContentType="application/inkml+xml"/>
  <Override PartName="/ppt/ink/ink2.xml" ContentType="application/inkml+xml"/>
  <Override PartName="/ppt/ink/ink3.xml" ContentType="application/inkml+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71" r:id="rId4"/>
    <p:sldId id="272" r:id="rId5"/>
    <p:sldId id="273" r:id="rId6"/>
    <p:sldId id="274" r:id="rId7"/>
    <p:sldId id="275" r:id="rId8"/>
    <p:sldId id="276" r:id="rId9"/>
    <p:sldId id="277" r:id="rId10"/>
    <p:sldId id="278" r:id="rId11"/>
    <p:sldId id="279" r:id="rId12"/>
    <p:sldId id="280" r:id="rId13"/>
    <p:sldId id="281" r:id="rId14"/>
    <p:sldId id="282" r:id="rId15"/>
    <p:sldId id="283" r:id="rId16"/>
    <p:sldId id="289" r:id="rId17"/>
    <p:sldId id="290" r:id="rId18"/>
    <p:sldId id="292" r:id="rId19"/>
    <p:sldId id="285" r:id="rId20"/>
    <p:sldId id="293" r:id="rId21"/>
    <p:sldId id="296" r:id="rId22"/>
    <p:sldId id="29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70"/>
            <p14:sldId id="271"/>
            <p14:sldId id="272"/>
            <p14:sldId id="273"/>
            <p14:sldId id="274"/>
            <p14:sldId id="275"/>
            <p14:sldId id="276"/>
            <p14:sldId id="277"/>
            <p14:sldId id="278"/>
            <p14:sldId id="279"/>
            <p14:sldId id="280"/>
            <p14:sldId id="281"/>
            <p14:sldId id="282"/>
            <p14:sldId id="283"/>
            <p14:sldId id="289"/>
            <p14:sldId id="290"/>
            <p14:sldId id="292"/>
            <p14:sldId id="285"/>
            <p14:sldId id="293"/>
            <p14:sldId id="296"/>
            <p14:sldId id="29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33" autoAdjust="0"/>
    <p:restoredTop sz="94660"/>
  </p:normalViewPr>
  <p:slideViewPr>
    <p:cSldViewPr snapToGrid="0">
      <p:cViewPr varScale="1">
        <p:scale>
          <a:sx n="93" d="100"/>
          <a:sy n="93" d="100"/>
        </p:scale>
        <p:origin x="48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4-07T14:22:36.682"/>
    </inkml:context>
    <inkml:brush xml:id="br0">
      <inkml:brushProperty name="width" value="0.05292" units="cm"/>
      <inkml:brushProperty name="height" value="0.05292" units="cm"/>
      <inkml:brushProperty name="color" value="#002060"/>
    </inkml:brush>
  </inkml:definitions>
  <inkml:trace contextRef="#ctx0" brushRef="#br0">17702 10969 94 0,'0'0'12'0,"0"0"10"16,0 0-4-16,0 0-1 16,0 0 34-16,0 0-12 15,0 0 6-15,0 0-3 16,16-70-22-16,-15 70 1 15,-1 0-4-15,2 0-1 16,2 0-13-16,7 0 0 0,7 0 4 16,9 0-7-1,7 0 3-15,6 0 1 0,6 0-4 16,1 0 3-16,3 0-3 16,3 0 1-16,6 0-1 15,4 0 5-15,6 0-7 16,1-2 2-16,1-4 0 15,1-3 0-15,0-1 0 16,2 1-3-16,-1-4 7 16,-1 2-7-16,-7-2 6 15,-2 3-4-15,-5-1 4 16,-5 3-4-16,-1 1 1 0,-3 2 0 16,-3-2-1-1,-3 3 3-15,-1-3-4 0,0 1 4 16,-2 1-2-16,0-4 5 15,-2 5-9-15,0-2 4 16,-2-1 0-16,-1 1 0 16,-3 0 1-16,1 2-3 15,-3 0 5-15,3 0-7 16,0-1 8-16,3 0-8 16,4 1 7-16,-1-1-4 15,4 3 1-15,2 1 0 16,4 1-3-16,-3 0 5 15,3 0-4-15,-4 0 4 16,-2 0-4-16,-3 5 4 16,-4 2-6-16,-3 1 4 15,-1 1 0-15,-4-1 0 16,2 1 1-16,-1-1-4 0,3 1 7 16,1 0-4-16,0-1 1 15,-1 2 3-15,0-1 1 16,-2 1-5-16,1 0 2 15,0 1-1-15,-1 2-1 16,4 3 3-16,0 1-5 16,-2 0 5-16,-4 0-6 15,-5 3 6-15,-4-4-8 16,-5 2 2-16,-1 1-2 16,-3 0 5-16,0 4-1 0,-2 3-3 15,0 3 8-15,-2 0-4 16,4 3 2-16,-1 2-3 15,1 0 5-15,4-1-4 16,-4 1 0-16,1-2 0 16,-1 1-1-16,-2 1 3 15,-2 4-4-15,-3 4 4 16,-2-1-4-16,-1 2 7 16,0 2-10-16,0-3 7 15,-4 3-2-15,-7 1 0 16,-1 0 1-16,-1 1-3 15,2-1 5-15,-2-2-3 16,1 0 3-16,-1-2-3 16,-1-1 4-16,-2-1-4 15,-4-3 0-15,-4 1 0 0,-4-4 8 16,0-1-8-16,-4 0 7 16,1-1-6-16,-2 1 7 15,0-2-6-15,2 0 4 16,0-1-4-16,-1-4 0 15,1 3 1-15,-2-6-3 16,-1 1 11-16,-3-1-8 16,-2 1 3-16,-1 1-3 15,-3 2 1-15,-2 2 3 16,-4 1-8-16,2-2 1 16,0-3 0-16,2-5 0 15,0-3 3-15,2-1-2 0,0-3 2 16,1-3 8-1,3 4-8-15,-1-4 8 0,2-1-11 16,4 2 9-16,-2-2-6 16,-1 0-2-16,0-2 7 15,-2 2-7-15,0-2 6 16,2-3-4-16,0-1 7 16,4-3-5-16,0 0-1 15,2 0-1-15,-1 0 9 16,1 0 0-16,0 0-9 15,-2-5 4-15,1-2-6 16,1-4 8-16,-3-2-5 16,-2-2 16-16,-1-6-19 0,0-2 2 15,-2-5 3-15,-3-4 2 16,-3-3-4-16,-2 0 1 16,0-1-1-16,0 3-4 15,2 3 5-15,2 2 4 16,4 3-9-16,1 0 0 15,2 1 0-15,2 0-1 16,-1-2 4-16,2-3-8 16,2 3 10-16,-2-2-7 15,1 2 12-15,3 2-19 16,-1-3 13-16,1 3-4 16,3-4 0-16,0-1 0 15,1-1-3-15,-1-2 8 16,1-2-11-16,3-2 12 0,-1 1-12 15,2 2 1-15,-1 2-3 16,1 2 8-16,2 2 0 16,1 0-1-16,3 2-2 15,2-3-4-15,2 3 9 16,5-1-9-16,1-1 2 16,4-2-3-16,1 3 8 15,0-3 0-15,0-3 0 16,0-1-7-16,1-3 4 15,8-1-9-15,4 0 11 16,3-3-2-16,0-4-1 16,7-4 0-16,2-1 0 15,2-1 4-15,6 2 0 0,3 2-2 16,8 4 0-16,4 2-2 16,3 5 7-16,1 3-10 15,-4 7 8-15,-5 6-6 16,-9 3-4-16,-3 8-7 15,-4 4-6-15,-4 4-11 16,-7 4-50-16,-16 6-66 16,0 4-76-16</inkml:trace>
  <inkml:trace contextRef="#ctx0" brushRef="#br0" timeOffset="2145.88">15737 10754 175 0,'0'0'45'0,"0"0"-39"16,97-36-2-16,-58 28-6 15,0 4 2-15,0-1 0 0,-1 5 0 16,-2 0 1-16,-2 0-2 16,-4 0 3-16,-3 6-4 15,-3 10 4-15,-3 7-5 16,0 4 0-16,-1 7 1 15,2 8 2-15,0 2 14 16,3 5 1-16,1-2 0 16,-1 4-2-16,2-1 8 15,-2 0-9-15,1 0-4 16,2-2-5-16,-1 0 0 16,1-2-3-16,3-2 1 15,1-1 1-15,-1 2-4 0,2-5 8 16,0 3-3-16,-3-1-2 15,-1-5 13-15,0-1-13 16,-2 0 5-16,-1 0-2 16,1-2-2-16,0 5 7 15,3-2-4-15,0 2 12 16,-1 0-17-16,3-2 11 16,-1-2-9-16,3-3 5 15,1 0-6-15,2-5 7 16,5 0-3-16,-2-4-5 15,2-3 7-15,-2-3-3 16,-7 0-7-16,-3-2 9 16,-8-3-12-16,-1 0 3 0,-3 3 2 15,-3-1 0-15,0 0 1 16,-3 1-4-16,0-1 8 16,0 2-8-16,-3 1 8 15,0 0-8-15,1 1 6 16,-3 0-7-16,4 1 6 15,1-1-1-15,-2 0 0 16,1-1 2-16,-1 0-6 16,-1 0 10-16,-3 0-9 15,0 3 7-15,0 1-8 16,-2 3 6-16,1 2-2 16,-1-1 0-16,1 1 0 0,0 0-2 15,0-1 4-15,-3 2-6 16,-1-1 9-16,-1 5-10 15,0 1 9-15,0-3-5 16,0 3 2-16,0-1 1 16,0 0-1-16,0 1 0 15,0 2-1-15,0 2 6 16,0-1-7-16,-7-1 4 16,2-1-5-16,1-2 5 15,-1 0-3-15,1-2 0 16,-1 1 0-16,-2-2-2 15,1-1 4-15,-3 1-5 0,0-2 8 16,-1 1-9 0,-2 1 10-16,1-3-10 0,-2-1 5 15,1-2-1-15,-1 2 0 16,1-4 1-16,-5 1-4 16,2 0 7-16,-1-1-5 15,-2-3 4-15,0-1-5 16,1-3 6-16,-3-3-4 15,2 0 0-15,0-3 1 16,-4 0 0-16,1-4 1 16,-2 0 1-16,-4-3 1 15,-1 0 7-15,-3 0-6 16,-2-2 3-16,-6-7 0 16,1-3 3-16,-3-1-2 15,-3-4-1-15,2 0 1 0,0-3-6 16,-1 0 7-16,2 1-10 15,0 0 2-15,2 2 4 16,0 1-6-16,-1 2 3 16,0 2-1-16,2-2-2 15,1 1 2-15,2-1-2 16,3 2 1-16,0-3 3 16,2-1 3-16,2 3-8 15,-2-4 5-15,0-2-4 16,-2-2 0-16,0 0 2 15,-3-5-4-15,2 1 8 16,-1-3 8-16,-1-2-14 16,1-4 9-16,-2-2-4 0,3-6 2 15,0-2-4 1,3-5 1-16,4-4 3 0,2-5-2 16,3-6 12-16,3-5-13 15,2-5 11-15,4-4-13 16,0-2 6-16,3 0-4 15,4 2-4-15,1 0 0 16,2 3 4-16,2 5 5 16,0 1-7-16,0-1 5 15,0 4-7-15,0 0 9 16,0 2-5-16,0 2 7 16,3 0-6-16,2-4-3 0,-1-2-2 15,1 1 3 1,-3-2-7-16,-1 5 8 0,-1 6-8 15,0 1 10-15,0 7-14 16,0 4 6-16,0 6 2 16,0 4-1-16,0 4-1 15,0 2-3-15,2 0 6 16,5 2-4-16,0 5 5 16,1-1-9-16,6 3 2 15,9 2 2-15,10-2-5 16,12 1-11-16,1 4-3 15,3 5 0-15,-8 4 10 0,-7 5-20 16,-2 2 5 0,-4 0-27-16,1 17-16 0,-23-5-54 15,-5 0-82-15</inkml:trace>
  <inkml:trace contextRef="#ctx0" brushRef="#br0" timeOffset="12006.64">19177 12355 20 0,'0'0'1'0,"0"0"-2"15,0 0 2-15,0 0 2 16,0 0 2-16,0 0 8 0,0 0-13 16,0 0-15-16</inkml:trace>
  <inkml:trace contextRef="#ctx0" brushRef="#br0" timeOffset="19744.91">18291 11154 194 0,'0'0'0'0,"0"0"-94"15,130 40 61-15,-57 6-5 16,6 10 10-16,-48-31 27 16</inkml:trace>
  <inkml:trace contextRef="#ctx0" brushRef="#br0" timeOffset="20697.91">19044 11493 12 0,'0'0'23'16,"0"0"6"-16,0 0-9 16,0 0-20-16,0 0-5 15,0 0-9-15,0 0-45 16</inkml:trace>
  <inkml:trace contextRef="#ctx0" brushRef="#br0" timeOffset="21050.88">18979 12607 33 0,'0'0'26'0,"0"0"9"15,0 0-8-15,0 0-23 16,0 0-4-16,0 0-28 16,0-21-69-16</inkml:trace>
  <inkml:trace contextRef="#ctx0" brushRef="#br0" timeOffset="21379.69">19034 11422 3 0,'0'0'0'16,"0"0"-3"-16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4-07T17:32:46.393"/>
    </inkml:context>
    <inkml:brush xml:id="br0">
      <inkml:brushProperty name="width" value="0.05292" units="cm"/>
      <inkml:brushProperty name="height" value="0.05292" units="cm"/>
      <inkml:brushProperty name="color" value="#7030A0"/>
    </inkml:brush>
  </inkml:definitions>
  <inkml:trace contextRef="#ctx0" brushRef="#br0">19683 12588 53 0,'-133'3'0'15,"79"-18"-2"-15,5-18-12 16,4-1 11-16,42 19-30 15</inkml:trace>
  <inkml:trace contextRef="#ctx0" brushRef="#br0" timeOffset="40459.81">26917 9968 10 0,'0'0'17'0,"0"0"-12"16,0 0-5-16,0 0-1 16,0 0-28-16</inkml:trace>
  <inkml:trace contextRef="#ctx0" brushRef="#br0" timeOffset="41226.1">28953 9670 9 0,'0'0'17'0,"0"0"5"16,0 0-12-16,0 0-7 15,0 0-3-15,0 0 11 16,19-9-11-16,-13 5 0 16,-3 1 0-16,-2 2-5 15,1-1-59-15</inkml:trace>
  <inkml:trace contextRef="#ctx0" brushRef="#br0" timeOffset="42335.728">27357 8233 4 0,'0'0'13'0,"0"0"-9"16,0 0-1-16,0 0-3 16,0 0-22-16</inkml:trace>
  <inkml:trace contextRef="#ctx0" brushRef="#br0" timeOffset="43813.77">24596 7525 17 0,'0'0'33'0,"0"0"-19"16,0 0-13-16,0 0 1 15,0 0-2-15,0 0-27 16</inkml:trace>
  <inkml:trace contextRef="#ctx0" brushRef="#br0" timeOffset="45726.82">28969 10062 32 0,'0'0'30'16,"0"0"-15"-16,0 0 9 16,0 0-16-16,0 0-8 0,0 0-20 15</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4-05T05:16:00.658"/>
    </inkml:context>
    <inkml:brush xml:id="br0">
      <inkml:brushProperty name="width" value="0.05292" units="cm"/>
      <inkml:brushProperty name="height" value="0.05292" units="cm"/>
      <inkml:brushProperty name="color" value="#002060"/>
    </inkml:brush>
    <inkml:brush xml:id="br1">
      <inkml:brushProperty name="width" value="0.05292" units="cm"/>
      <inkml:brushProperty name="height" value="0.05292" units="cm"/>
      <inkml:brushProperty name="color" value="#C00000"/>
    </inkml:brush>
  </inkml:definitions>
  <inkml:trace contextRef="#ctx0" brushRef="#br0">12903 5141 6 0,'0'0'19'6,"0"0"54"-1,0 0-45 3,0 0 15 1,0 0-16-1,0 0-16-3,0 0 5 4,0 0 7-1,0-20 1 0,0 17-6-2,0 1 2 2,0 0-4 0,0-1 3 0,0 2-13-2,0-2 5 2,0 3-7 0,0-1 7 0,0 1 1-2,0-2-7 2,0 0 3 0,0 1-8 0,0-3 1-1,0 1 1 0,0-1-4 1,0 1 3 0,0 2-3-2,0-3 1 2,0 0 1 0,-2 3-1 0,-2-3 4-2,2 2-6 2,2 0 6 0,-1 0-6 0,1-2 7-2,0 3-8 2,0-1 4-1,0 2 0 1,0-2 4-2,0 2-2 2,0 0 12 0,0 0-8 0,0 0 6-2,0 0-8 2,0 0 5 0,0 0-6 0,0 0-1-2,0 0-2 2,0 0 0 0,0 0 0 0,0 0-4-2,0 0-2 2,0 0 5 0,0 0 0 0,0 0-1-1,0 0 2 1,0 11 4 0,0 0 15-2,0 6-6 2,0-4 5 0,0 6 9 0,0 1-14-1,0-1 11 0,0 4-12 1,-1-3 2-1,1-1-6 2,0 1 1-3,0-4-4 2,0-1 2 0,0 0-6 0,0-2 1-2,0 2 1 2,0-2-2 0,0 2-1 0,0 0 7-2,0 2-11 2,0 0 5 0,0-2-1 1,0 2 0-4,0-8 2 4,1 2-5-2,0-6 8 1,-1 0-9-1,2 4 9 0,-2-4-9 2,0 2 7-1,4-4-4-3,-4 1 1 4,0 3 0-1,0-4-2-1,2 1 5-1,-2 0-6 3,3-4 6-2,-3 2-6 2,0-2 6-3,1 0-6 1,-1 0 3 1,0 2 0-2,0 0-1 2,0 1 3 0,1 3-7 0,1-2 11 0,1-3-8-2,0 2 6 2,-3-2-8 0,0-1 6 0,3 2-2-2,-3 0 0 2,0-2 0 0,0 2-2 0,0 0 5-2,0-1-5 2,0 2 5 0,3-1-6 0,-3-1 7-2,0 2-8 2,0 0 5 0,0-3-1 0,0 0 0-2,0 0 0 2,0 1-3 0,2 0 6-2,0 2-6 2,2-3 8 0,-4 0-10 0,0 0 2-2,0 1 3 2,2 2-2 0,-2-3-2 0,0 1 3 0,3-1-1-2,-3 3-1 2,1-2 6 0,0 2-6 0,1-1 5-2,2-2-6 2,1 0 3 0,-4 2 1 0,1 0-1-2,2 0 5 2,-1 0-7 0,0-2 10 0,-2 0-11-2,-1 0 9 2,0 0-8 0,0 0 5 0,0 0-2-2,0 0 0 2,0 0 2 0,0 0-4-2,0 0 5 2,0 0-4 0,0 0 4 0,0 0-4 0,0 0 5-2,0 0-5 2,0 0 1 0,0 0 0 0,0 0-1-2,0 0 5 2,0 0-7 0,0 0 9 0,0 0-12-2,0 0 9 2,3 0-3 0,0 0 3 0,-2 0 5-2,8 0-8 2,3 0 0 0,2 0 2-2,2 0 2 2,1-2-3 0,5-6 3 0,-3 1-5 0,1-1 5-2,-4 3-7 2,0-1 3 0,-3 2 0-1,2-2-2 0,1 0 4 1,0 1-6 0,5-1 9 0,1-1-12-2,6 0 6 2,-1-3-1 0,1 3-9 0,-5 1 10-2,-6 2-2 2,-6 3 0 0,-3-1 0 0,-6 2 5-2,-2-2-6 2,4 2 8 0,-4-2-7-2,0 2 7 2,0 0-5 0,0 0 1 0,0 0 0 0,0 0 0-2,0 0 3 2,0 0-6 0,0 0 9-2,0 0-10 2,0 0 8 0,0 0-8 0,0 0-1 0,0 0 5-2,0 0-2 2,0 0-4 0,0 0 5-2,0 0-14 2,0 0 2 0,0 0-12 0,0 0 7-2,0 0-17 2,0 0 12 0,0 0-9 0,0 0-9-3,0 0-7 3,0 0 1 0,0 0 6 0,0 0-4 0,0 0 1-1,0 0-15 1,0 0-24 0</inkml:trace>
  <inkml:trace contextRef="#ctx0" brushRef="#br0" timeOffset="1987">13627 5236 64 0,'0'0'70'4,"0"0"11"5,0 0-21-1,0 0 2 0,0 0-30-2,0 0-21 2,0 0 25-1,-1-15-32 2,-3 13 0-3,-4 2-5 2,1 0 1 0,-3 0 0 0,-2 0-3-3,8 0 3 4,-5 0-3-1,2 0 6 0,1 0-6-3,-4 0-2 4,1 0-1-1,4 0-11 0,-3 0 5-2,7 0 6 2,1 0-3 0,-3 0 6 0,3 2-10-2,0 3 6 2,0 1 3 0,0 5 4 0,0 2 5-2,0 4 20 2,0 6 10 0,0 1-5 0,0 1 9-2,0 2-7 2,0 4-9 2,0 0-11-5,0-2 32 3,0-1-25 1,0-4-4-3,0-6-12 2,0-3 5-2,0-4-7 2,0-6 3 0,0 2-7 0,0-5 9-2,0-2-8 2,0 0 7 0,0 0-8 0,0 0 5-2,0 0-2 2,0 0 0 0,0 0-4 0,0 2 4-2,0-2-28 2,0 0 3 0,0 0 8 0,0 0 4-2,3 0-42 2,1 0-10 0,1 0-35-2,-1 0-57 2</inkml:trace>
  <inkml:trace contextRef="#ctx0" brushRef="#br0" timeOffset="2631">13513 4981 104 0,'0'0'80'7,"0"0"-10"1,0 0-15-3,0 0 20 4,0 0-3-1,0 0-27-1,0 0-15 0,-3-37-10 1,3 37-2-1,0 0-14 2,0 0-2-4,0 0-1 3,0 0-2 1,0 0-9-1,0 0-37-3,0 0-74 4,0 20 9-1,0-11-26 0</inkml:trace>
  <inkml:trace contextRef="#ctx0" brushRef="#br0" timeOffset="2978">14151 5446 4 0,'0'0'34'4,"0"0"2"4,0 0 12-1,0 0-4 2,0 0 18-3,0 0-15 1,30-13 6 2,-28 3-10-3,2-1-10 2,-4 2 12 0,0 1-18 0,0-3 1 0,0-1-1-3,0 1-8 3,0-2-14 1,-1 0-4-1,-11 2 0-2,-3 0 0 2,-1 3-1 0,1 4-6-2,-6 4 4 1,2 0-1 1,-7 0 0 1,-3 0 6-2,-4 13-7-1,0 10 8 2,1 1-4 2,4-1 5-3,5 1 0-1,6 1-5 2,8-1 2 0,0 0-3-2,6-1 3 2,3-3-4 0,0-3 0 0,0-3-1 0,0-5-3-2,5 0 6 2,8-5-3 0,0-2 6 0,4-2 1-2,1 0 4 2,5 0 21 0,9-6-23-2,1-16 5 2,3-5-9 0,3-6 0 0,-10 1-2-2,0-2 0 2,-1-4-2 0,-3-1 9 0,-8-5-7-2,2 4 0 2,-6 1 2 0,-6 3 2 0,-4 4-7 0,-3 0 3-2,0 4-2 2,0 5 2 0,0-2-5 0,-7 4-7-2,-9 0 12 2,-3 3 4 0,2 2-1-2,-1 0-6 2,-4 7 6 0,8-4-3 0,2 8 0 0,6 1 0-2,1-1-3 2,3 5 6 0,2 0-5-2,0 0 5 2,0 0-6 0,0 0 2 0,0 0-2 0,0 0 0-2,0 0-2 2,-3 0 1 0,0 0-7 0,-1 14 11-2,-3 12 0 2,1 5 2 0,2 0 3-2,-1 2 15 2,5 4-12 0,-3-1 16 0,3 3 0 0,0 5-17-2,0 0 25 2,0 5-22 0,0-1 12 0,3-2-12-2,12-5-2 2,-1-7-3 0,8-3-5-2,-3-4 3 2,6-5-3 0,1-3 0 0,-3-8 2-2,3-3-4 2,0-4 7 0,3-4-2 0,1 0-3-2,10-8-3 2,2-20-38 0,-29 10-43 0,-6 0-134-2</inkml:trace>
  <inkml:trace contextRef="#ctx0" brushRef="#br0" timeOffset="10551">15492 7614 368 0,'0'0'45'7,"0"0"38"-2,0 0-18 4,0 0-14-1,0 0-9-1,0 0-24 0,7-18-8 1,-7 18-7 0,0 0-6 0,0 0-11-2,1 0-30 1,11 0-57 1,-9 0-57 1,4 0-67-3</inkml:trace>
  <inkml:trace contextRef="#ctx0" brushRef="#br0" timeOffset="75951">12556 13068 2 0,'0'0'24'6,"0"0"-1"2,0 0 2 0,0 0-9-2,0 0-3 2,0 0-13 0,0 0 0 0,0 0-4-2,0 0 0 3,0 0 4-1,0 0 0 0,0 0-3-2,0 0 6 2,0 0-8 1,0 0 3-2,0 0-11-1,0 5-20 2,0-5-9 0</inkml:trace>
  <inkml:trace contextRef="#ctx0" brushRef="#br0" timeOffset="117704">12804 13239 13 0,'0'0'18'7,"0"0"-14"1,0 0 13 0,0 0 13 0,0 0-18-2,0 0-5 2,0 0 24 1,0 0-9-3,0 0 3 2,0 0-6 0,0 0 7 0,0 0-11 0,0 0 3-2,0 0-6 2,0 0-3 0,0 0 3 0,0 0-3-2,0 0 6 2,0 0-6 0,0 0 3-2,0 0-7 1,0 0 7 2,0 0-12-1,-1 0 1 0,1 0-1-3,0 0-3 3,-5 0 0 0,5 0 4 0,0-4-3-2,0 4 4 2,0-6-2 0,0 6 1-2,-1-1-2 2,1-1 1 0,0 2 0 0,-2 0 0-2,2-2 2 2,0 2 9 1,0 0-7-1,0 0 11-2,0 0-9 2,0 0 8 0,0-2-6 0,0 2 3-2,0 0 2 2,0 0-5 0,0 0 11-1,0 0-11-1,0 0 9 2,0 0-15 1,0 0 5-1,0 0-6-2,0 0-2 1,0 0 0 2,0 0-8-2,0 4 6 0,0 15 3 1,0 3 27 0,0 6-5 0,-1 0 5-1,-8 3-10-1,6 4 14 5,-4 1-18-4,0 2 4-2,4-1-2 3,-6 4-11 1,6-4 2-1,-1 1-4 0,3-5 4-2,-4-2-3 2,5-4-5-1,-1 3 5-1,1-7-3 2,-3-3 0 0,3-5 1 0,0-1-4-3,0-4 6 3,0-2-6 1,0-4 9-2,0 1-11-1,0 1 7 2,0-5-4 0,0 3-2 0,0-4-4-2,0 3 0 2,0-3-14 0,0 0 5 0,0 0 2-2,0 0 8 2,0 1-21 0,0 0 4 0,0-1-12-2,0 0 7 2,0 0-6 0,0 0-30 0,0 0-58 0,0-2-72-2</inkml:trace>
  <inkml:trace contextRef="#ctx0" brushRef="#br0" timeOffset="118749">12627 13216 7 0,'0'0'53'4,"0"0"4"4,0 0 3 0,0 0 1 0,0 0-20-2,0 0 8 2,0-7 3 0,0 3 0 0,0-2-18-2,0 3-16 2,0-3 6 0,12 1-17 0,1-2-5 0,1 2-2-2,2-2 1 2,9 2 2 0,4 1-6-2,3 0 8 2,4 4-8 0,0 0 6 0,1 0-6-1,-6 0 4 1,-2 0-3 0,-2 0 2-1,-10 8-3 2,5 0 3-4,-9 4-7 3,-5 1 6 0,1 5-11-2,-5-1 12 3,1 6-2-2,-5-2-3 2,0-1 2-4,0 2 1 4,0-4-1-2,0 0 3 2,0 1-3-3,0-2 3 1,-7-2-5 1,1 0-1 1,-3 0 5-4,-1 0-10 4,-3-2 2-2,-3-2-19 2,-1 1-11-2,1 0 21 0,-8 0-6 0,6-2 22 1,-6-2-12-2,6-3-11 2,-4 2 3 1,7-3 7-2,-1-3 4-1,2 1-11 2,-2-2 6 0,3 0 1 1,10 0-16-2,3 0-59-1</inkml:trace>
  <inkml:trace contextRef="#ctx0" brushRef="#br0" timeOffset="119459">12935 13801 21 0,'0'0'37'8,"0"0"15"-2,0 0 22 2,0 0-10 0,0 0-34 0,0 0 7-2,1 0-2 2,-1 0-3 0,0 0-3 0,0 0-16-2,0 0 3 2,0 0-9 0,0 0 12 0,0 0-14-2,0 0 5 2,1 0-6 0,-1 0-8 0,6 2-1 0,-1 4 5-2,-1 3 1 2,8-2 0 0,-1 1 5-2,5 1-4 2,0-4 8 0,1-1-10 0,5-4 12-2,-3 0-9 2,1 0 6 0,-2 0-4 0,-2-5-1-1,-2-12-1 1,1-3 1-1,-5 0-1 1,-3-4 1-1,2 0-5 0,-8 1 1 1,-1 2-4 0,0 0-1-2,0 5-4 2,0 5 0 0,0 2-4 1,0 0 9-4,0 1-9 3,-4 1 13 0,-6 0 3 0,1 3-3-1,2 3 5 0,-3-2-5 1,2 3 0 0,0 0-5-1,-1 0 5 0,2 7-10 2,-3 6 5 0,2 8-2-3,0 3 7 2,-3-1 1 0,7 2 27-1,1-2-28-1,3-4-5 3,0-2 3-2,0 4-4 2,0-3 5-4,0 1 2 4,7 0-1-2,7-4 7 2,4-2-14-4,1-2 16 3,-3-7-5 1,3 0 4-2,6-4-4-1,1 0 4 3,1 0-6-2,2 0 3 1,-3-8-4-1,5-7 4 0,-4-7-2 2,2 1 0-1,0-7-3-3,-1-4 2 4,1-5-2-1,-2-3 3 0,1 1-1-2,-2-4 2 2,-6-1-5-1,2-2 5 1,-5 3-6-2,-3 2 5 2,-1 1-6 0,-2 7-33 0,-6 1 36-2,-1 6 18 2,0 3-16 0,-4 1-1 0,0 0 2-3,0 2-6 4,0 2-8-2,0 2 8 2,0 7 2-4,-8 1-9 3,5 0 10 0,-6 2 0 1,5-2 5-4,1 4-4 4,1 4 3-2,-2-2 2 1,0 0-8-1,1 1 4 0,1-3-2 1,-7 4 0 0,8-3-1-2,-2 3-2 2,-3 0 5 0,6 0-4 0,-3 0 4 0,2 0-2-2,1 0 3 2,-1 0-6 0,-4 0 3-2,4-1 0 2,-4-2 0 0,2 3 2 0,3 0-5-2,-4 0 7 2,4 0-8 0,0 0 3 0,0 0-1-2,0 0-4 2,0 0 3 0,-6 0 2 0,3 0-6-2,1 3 6 2,2 1-17 0,-2 7 18 0,-1 2 8-2,0 2 16 3,0 4-23-2,2 1 3 2,-1 3 7-4,1-2 5 3,1-2-2 1,0-1-2-2,0 3 5 0,0-4-11 0,0 2 5 2,0 3-8-1,0-2 16-3,0-3-15 4,-3 3 2-2,3-4 2 2,0 2-7-4,0-2 1 4,0-1 5-2,0 0-7 1,0 1 4-2,0-3-5 2,0 1 3 0,0 1-2 0,0-2 0-1,0 0 0 0,0 6-2 2,0-4 6-2,0 1-3-1,0 1 3 3,0-1-8-2,0 1 8 2,0-4-8-4,0 3 4 4,0-4 0-1,0 0 0-1,3-2-1 0,-2-1-3 0,1-1 7 1,-1 0-8 1,2 3 10-4,3-2-10 3,-3 2 8 0,4-1-3 1,0-1 0-4,1-4 2 3,-1 5-5 1,0-4 1-2,-1-2 1-1,1 3-8 2,1-1 9 0,-4-2 1 1,5 1 12-4,-1 1-12 3,0-1-1 0,2-1 1 0,-3 0 2-2,3-1-3 2,2-1 6 0,-5-2-5 1,4 0 4-4,0 0-5 3,-3 0 6 1,1 0-6 0,1 0 1-4,-1-2 0 3,2-9 1 1,1-4 1-2,0 0-4-1,-2-5 6 3,-3 0-10-1,0-2 2-1,-4 1-6 0,-1-3 9 0,1 2 0 2,-3-1 0-1,0 3-2-3,0-1 0 4,0-2-7-1,0 5 5-1,0 2-7 0,0-1 5 0,0 5 2 1,-3-1-2 1,-3 1 5-4,2 5 2 3,-1 1-4 0,5 2 7 1,0 1-2-4,-3 1 1 3,3-1-6 0,0 1 7 1,0 0-8-4,0 1 3 3,0-2-3 0,0 3 3 0,0 0-10-2,0 0 8 2,0 0-26 0,0 0-8 0,0 0 16-2,0 0 11 2,0 0-11-1,6 0 21 2,6 0 1-4,2 4 0 4,4 5 3-2,3-2-1 1,0-1 8-2,-3 1-10 3,0-1 4-2,-2-2 0 1,-3 1-7-2,-2-1 4 2,-3 2-2 1,-1-1 5-2,-1 2-4-1,-1 1 2 2,1 1 1 0,-3 3-4 0,3 0 3-1,-3 2-2 0,-3 5 1 1,0-2 3 1,0 2 1-4,0 3-2 3,0-3 5 0,0-2-7 1,0-4 1-4,0 2-2 3,0-2 1 0,0-2 3 0,0 0-6-1,0-1 1 0,0 3 0 1,3-3 0 0,-2 1 2-2,5-1-4 2,-2-1 7 0,1-2-10 1,1-2 12-2,-1-1-10-1,3 0 6 2,-3 0 0 0,4-3 2 1,3 2-4-3,5-3 5 1,0 0-4 2,-1 0 4-4,6 0-5 3,-6-4 4 0,-3-8 0 0,-4-4-1-1,2-1 2 0,1-5-4 2,0-3 2-1,-5-1-1-3,3-2-3 4,-4 2 4-1,0 2-6 0,-2 4 7-3,-4 2-9 4,4 1 6-2,-4 4-2 2,5-2 0-4,-5 3-1 3,0 2-3 1,0 2 2-2,0 3 1-1,0 1 0 2,0 3-5 0,0-2 8 1,0 0-4-4,0 2 1 3,0 1-2 0,0-2 1 0,0 2-12-2,0 0 8 2,0 0-7 0,0 3 9 0,0 17 8-2,0 4 3 3,0 0-3-1,0 2 10-1,0-1-9 0,4-1-4 1,9 2 0 0,-1-4 4 0,-4-4-6-2,5 0 4 1,3-3-1 2,3-3 4-2,1 0-4 0,4-7 2 1,-4-5 1-1,5 0-5 2,-4 0-7-3,-3 0-10 1,2-9-11 2,-1-15-11-2,1-4-68 0,-17 13-81 1</inkml:trace>
  <inkml:trace contextRef="#ctx0" brushRef="#br0" timeOffset="122183">14287 13252 36 0,'0'0'58'6,"0"0"18"2,0 0-6-2,0 0-2 2,0 0-8 0,0 0-8 0,0 0-15-2,0-3-3 2,0 3-24 0,0 0-1 0,0 0-7-2,0 0 4 2,0 0 0 0,0 0 3 0,0 0-9-2,-4 0-9 2,-7 9 3 0,-3 10 6 0,4 3-5-2,4 0 10 2,2-5-5 0,4 2 1 0,0-4-1-2,0-2-3 2,0-4-8 0,7-3 11 0,2-2-1-2,-2-4-1 2,3 0 4 0,-1 0 7 0,1 0-9-2,1 0 10 2,-2-6-7 0,-3-3 2 0,-2 1-5-2,-4-3 4 2,0 6-9 0,0-6 1 0,0 3 0-2,-16-1-9 2,-1-1 6 0,-3 0-58 0,-2 3-45-2,12 1 13 2,4 5-63 0</inkml:trace>
  <inkml:trace contextRef="#ctx0" brushRef="#br0" timeOffset="122739">13725 13244 76 0,'0'0'46'4,"0"0"48"4,0 0-12 0,0 0-12 0,0 0-6-2,0 0-34 2,0 0 0 0,0 0-17 0,0 0 0-2,0 0-7 2,0 0-5 0,0 0-2 1,0 0 7-3,20 1 0 2,6-1-4 0,10 3 6 0,3-2-5-2,3 2-2 2,5-2-1 0,-5 2 1 2,-3-1-3-5,-7 0-16 3,-5 1-25 1,-27-3-80-3,0 0-121 2</inkml:trace>
  <inkml:trace contextRef="#ctx0" brushRef="#br0" timeOffset="153628">13006 7735 17 0,'0'0'25'6,"0"0"15"0,0 0-21 2,0 0 14 0,0 0-21 0,0 0 14-2,0 0 1 2,10-19-4 0,-10 17 8 0,0 2-7-2,1-2 19 2,2 1-22 0,-3-1 14 0,0 2-20-2,0-2 15 2,0 0-8 0,0 2-5 0,0 0 6-2,0 0-13 2,0 0 13 0,0 0-15 0,0 0 9-2,0 0-15 2,0 0 8 0,0 0-8 0,0 0 7-2,0 0 1 2,0 0-6 0,0 0 7 0,0 0-6-2,0-3 6 3,0 2-9-2,0-3 4 1,0-3-2-2,0 2-6 3,0-2 2-2,0 0 0 2,3-2-2-4,-3 0-4 4,0 1 3-2,0-2 5 1,0 2-9-1,0-1-1 0,0 1 4 1,0 2 1 0,0-2 3-2,0 2 0 2,0-1 0 0,0-3-7 0,0 2 10-2,0 2-11 2,-3-4 14 0,3 5-12 0,-4 3 2-2,-2-2 2 2,2 2 1 0,2 1 1 0,-2-3-2-2,-2 2-1 2,3-1 0 0,-1 3 6 0,-5 0-10-2,6-1 6 2,-4-2-3 0,1 3 1 0,-4 0 2-2,1 0 0 2,-4 0-6 1,-1 0 5-1,-1 0 4-2,4 0-8 2,0 0 12 0,-2 0-12 0,0 0 6-2,6 0-1 2,-2 3 1 0,2-2 0 0,0 2-4-2,-2 0 8 3,3 1-8-2,-4 2 8 1,6 0-7 0,-8-2 11 1,8 0-11-4,-5 0 7 3,5 0-4-1,-5 0 3 0,5 0-2 2,-5-3 3-2,5 5 1 0,-3 2 2 0,-2-3-5 2,-1-1 6 0,4 4-2-4,-1-2-6 2,0 2 1 1,-2 0 4 0,2 0 1-2,-1-1-2 2,-3 1 3 0,8-3-5 0,-2 3 0-2,-3 1 6 2,3-2-11 0,-3 1 4 0,3-1-1-3,1-2 0 4,-3 4 3-1,2-4-7 0,0 3 12-2,0 0-6 2,2-1 1 0,0-1-3 0,-4 3 5-2,6-3-6 2,-1 1 1 0,-2-4 0 0,4 3-1-3,-4-2 6 4,2 3-8-1,-1 0 7 0,3-2-5-2,-3 0 8 2,2 5-11 0,1-1 4 0,-4-1 0-2,4 3 0 2,-2-2 4 0,2-1-9 0,0 1 13-2,0 0-9 2,0 0 7 0,0-1-12 0,0 0 11-2,0-1-5 2,0 3 0 0,0-3 1 0,0 0-2-2,0-1 6 2,0 2-9 0,0-3 10 0,0 3-7-2,0-1 9 2,0 0-13 0,6-4 7 0,-2 3-2-2,-1-2 0 2,-1 0 3 0,3 0-9 0,0 0 14-2,-4 0-14 2,5 0 15-1,-2 3-16 1,-1-3 13-2,6-1-6 2,-5 3 0 0,-1-4 0 0,3 0 0-2,-2 4 4 2,-1-2-5 1,2 0 5-1,2 0-7-2,-1 1 13 3,1-1-14-2,-1 0 5 1,5 3-1-2,-1-4 0 3,-2 1 3-3,2-2-5 2,-1 2 8-2,-2-2-6 3,3 2 7-2,2-1-11 1,-5-1 8-2,4 0-4 3,1-1 0-2,-2 0 1 1,0-1-3-2,0 3 8 2,2-1-8 0,-8-2 5 0,5 2-5-1,-6-2 8 0,1 0-10 1,4 2 4 0,-1-2 0-2,2 0 0 3,-1 0 1-2,-1 2-6 1,4-2 12-2,-4 0-11 3,3 0 10-2,-3 0-11 1,0 0 7-2,1 0-2 2,-5 0 0 0,0 0 0 1,1 0-3-4,2 0 9 3,-2 0-7 0,3 0 5 0,-1 0-4-2,3 0 9 3,-2 0-13-2,6 0 4 1,0 0 0-1,-1-8 0 0,2 1-4 1,2-2-1 1,-3 1 4-4,3 3-7 4,-3-4 9-2,-4 5-9 1,-2 0 1-2,-3 0 3 3,-1 4 0-2,0-1-3 1,-3 1 7-2,0 0-9 2,0 0 5 0,0 0 8 0,0 0-13-2,0 0 12 2,0 0-10 0,0 0 6 0,0 0-10-2,0 0-8 2,0 0-32 0,0 0-26 0,0 0-93-2,0-3-112 2</inkml:trace>
  <inkml:trace contextRef="#ctx0" brushRef="#br0" timeOffset="155637">13432 8007 14 0,'0'0'69'7,"0"0"-26"-1,0 0 10 2,0 0-5 0,0 0 7 0,0 0-25-2,0 0-1 2,0-32 8 0,0 27-8 0,-6-3 2-2,2-2-18 2,-2 3 12 0,1 1-11 0,1-4 9-2,-3 5-21 2,1-3 13 0,-1 0-8 0,1 2 3-2,-3-2 1 2,4 2-11 1,-4-1 2-1,3 3 6-2,-3-3-14 2,5 3 16 0,-5 2-19 0,2-1 12-2,0 2-4 2,1-2 1 0,0 3 0 0,3-2-4-2,-1 0 8 2,-5 2-9 0,5 0 10 0,-6 0-10-2,3 0 8 2,-2 0-8 0,-1 0 5 0,1 0-3-2,2 0 3 2,-5 0-4 0,3 0-2 0,-4 8 12-2,0 1-12 2,2 3 14 2,-2 2-14-3,3-2 10-2,4 2-4 4,-1-4 0-1,2 1 4 0,2-5-9-2,-1 3 8 2,4-1-8-2,-4-1 10 3,4 2-10-3,-2-4 10 1,2 1-9 1,0 2 4 1,0-4-3-4,0 1 2 3,0 2 0 1,0-3-5-2,0 2 12-1,10 0-9 3,-2-2 9-2,2 1-10 1,0-2 8-2,-3 1-4 3,3-3 0-1,2-1 1-1,-1 0-3 0,-3 0 6 0,3 0-4 1,2 0 3 0,-1 0-4-1,5 0 8 0,-2 0-10 2,-1 0 3-2,-1-1 0 0,2-6-1 0,-4 2 4 1,2-1-10 1,-1 0 14-4,-5-1-13 3,3-1 15 0,-4 3-15 1,0-1 8-4,0 0-2 3,-3 0 0 0,5 1 2 1,-5-4-3-3,3 2 6 2,-2 1-5-1,-1-2 5 1,2 0-1-1,-5 3 1 0,0-2 0 1,0 3-3 0,0 0 1-2,0 0-3 2,0 0 7 0,0 3-12 0,0-3 13-2,0 1-13 3,0 0 15-2,0 3-18 1,0 0 11-2,0 0-3 2,0-1 0 0,0 1 0 0,0 0-5-2,0 0 14 2,0 0-14 1,0 0 10-1,0 0-10-3,0 0 9 3,0 0-8 1,0 0 4-2,0 0-2-1,0 0 1 2,0 0-2 0,0 0-1 1,0 0 3-4,0 0-4 4,0 0 5-2,3 0-7 1,-3 11 11-1,3-2-4 0,-2 6 0 2,2-5 1-1,0 4 8-3,-2-2-7 3,6-1 5 1,-5-4-4-1,1 1-3-3,3-2 6 3,-3 1-6 0,-1 0 0 1,0-3 0-4,4-2-1 3,-3 5 7 0,-2-1-11 0,2-4 11-1,0 1-11 1,3-2 15 0,-2 2-17-1,-4-3 10 0,1 0-3 0,-1 1 0 2,2-1 0-2,-1 0-2-1,4 0 7 2,-4 0-3 0,3 0 0 0,4 0 8-2,-1 0-5 3,2 0 0-2,4 0-4 1,-6-8 2-1,6-1-3 1,1-6 5-1,0 4-8 2,-1-3 8-4,0 0-10 3,-2 2 13 0,-5 3-15 0,4-1 10-2,-7 1-3 2,3 2 0 0,-2-1 0 0,-2 4-2-1,1 0 9 0,-3 0-9 1,4-3 6 1,0 4-6-4,1 1 8 3,-5 2-8 0,1-2 2 0,-1 2 0-2,0 0 0 2,0 0 3 1,0 0-7-1,0 0 8-2,1 0-8 2,-1 0 10 0,0 0-13 0,0 0 7-2,0 0 0 2,0 0 0 0,0 0 0 0,0 0-7-2,0 0 14 2,0 0-14 0,0 0 14 0,2 0-14-2,-2 0 13 2,4 0-8 0,-4-2 2-2,2 2 0 2,-2-2-3 0,3 2 8 0,-3 0-8 0,0 0 7-2,0 0-8 2,0 0 10 0,0 0-12 0,0 0 4-2,0 0 1 2,0 0-3 0,0 0-5 0,0 0 8-2,0 0-11 2,0 0 7 0,0 8 10 0,0 7-2-1,0 3 3 0,3 3 1 1,-2-4-3-1,5 3-3 0,-2-3-1 0,-2-6 6 2,0 1-9-4,0-4 9 3,2 0-12 0,-2 0 16 1,1-4-19-2,-3 0 11-1,0-4-2 2,0 2 0 0,0-2 2 0,0 0-7-2,1 0 13 2,-1 0-6 0,0 0 1 0,0 0 3-2,0 0 0 2,0 0-3 0,0 0-1 0,0 0 5-2,0 0 15 2,0 0-2 0,2 0 15 0,3-2-15-2,3-14-16 3,3-6 4-2,1 2-16 2,1 0 4-3,0 0-4 2,-2 1-4-1,7 0-6 2,-4 5 11-4,1-3-11 4,-1 6 10-2,-1 1 13 2,-5 2-15-3,2 3 12 1,-4 5-5 1,-1-3 2 1,0 3 0-4,-2 0-1 3,-3 0-2 0,4 0-3 0,-4 0 14-2,0 0-14 3,0 0 2-2,1 0 4 1,2 0-9-2,-1 0 8 2,4 0 0 0,1 5 0 1,-4 7-4-4,5 0 12 4,-3 0-11-2,-2 2 12 0,2-2-13 0,0-1 11 1,-4 2-5 1,1-2 0-2,4 2 0-1,-2 1-1 3,-1-3 6-2,0 2-7-1,2-4 6 3,-3-1-8-2,1-2 12 1,0-2-14 0,-2-3 8-2,5 2-2 2,-3-2 0 0,-2-1 2-2,2 3-6 2,2-2 10 0,-1 2-12 0,-1 1 12 1,7-4-12-4,2 0-3 3,2 0 4 1,3 0-14-4,4-3-32 3,-11-2-24 1,0-3-184-2</inkml:trace>
  <inkml:trace contextRef="#ctx0" brushRef="#br0" timeOffset="158098">14320 7928 8 0,'0'0'55'6,"0"0"-4"0,0 0-3 2,0 0 13 0,0 0-14-2,0 0 19 2,0 0-12 0,3 0-2 0,-3 0-13 0,0 0-13-2,0 0-13 2,0 0-12 1,0-6 11-1,0 0-12-2,0 2 13 2,-6 0-11-1,2 0 5 1,-6 0-7-2,-2 0 0 2,4 0 0 0,-4 2-2 0,-1 0-4-2,-3 2 9 2,2 0-8 0,-7 0 10-2,7 0-11 2,-2 0 3 0,3 0 0 0,-5 0 3 0,11 0-1-2,-6 0 0 2,4 8-7 0,-1 0 8-2,3 0 0 2,-2-3-7 0,2 4 15 0,1 0-13 2,0-1 9-6,1-2-4 5,0 3 0-1,1 0 4-1,1 0-6-1,-3 5 8 3,3-5-7-2,2 2 5 1,-2-3-8-1,3 1 4 1,0 1 0-1,0-2-2 2,0 1-2-3,0 0 3 1,3-2 1 1,7 1-6 0,0-2 12-1,3-1-6 0,0-3 5 1,0-2 1 1,3 0-3-4,-1 0 3 4,5 0 9-2,-5 0-6 1,2-4 11-1,-4-9-9 1,0 0 14 0,2-2-21 0,-5-4 27-2,0 2-23 2,0-3 4-1,-1 0-7 2,-4-2-1-4,6 2 0 4,-7 0 0-1,0-1-5 0,5-2 6-2,-5 4-10 1,2-3 10 1,0 2-12 1,-2-1 6-4,2-2-8 4,-3 4 6-2,-2-3-8 2,2 1 7-3,-3-1-1 1,0-2 2 2,0 3-4-1,0-3 2-3,0 1 0 4,0 4 4-1,0-1 0 0,0 2 1-2,-4 0-6 1,1 0 11 1,0 1-13 0,0 5 2-2,-1 2-5 2,3 6 20 0,1 1-14-2,-2 2 5 2,-1 1-1 0,3-1 0 0,0 1 2 0,0 0-7-2,-1 0 13 3,1 0-15-2,0 0 12-1,0 0-10 2,0 0 1 0,0 0 4 0,-5 0-5 0,2 0-3-2,-2 0 9 2,-4 9-2 0,2 5-2-1,-1 3 8 1,4-2-5 0,-2 5 8-1,5-1-8-1,-2 1 3 2,3 2 0 1,0-4 3 0,0 4-5-2,0-1 6-1,0 1-3 2,0-2 10 1,0 1-10-1,0-3 4-3,0 2-2 3,0-1-2 0,0-5 1 0,0 3-3-2,0-4 3 2,3 1 1 0,3-1 2-3,-1 2-6 3,3 0 7 1,-1-5-3-2,2 5 0-1,-2-4-5 2,0-2 5 1,-1 1-2-1,-2-5 0-3,2-1-3 3,-3 0 8 0,-2-3-9 0,-1 2 8 0,3 0-13-2,0-3 9 2,0 4-3 0,-1 1 0-2,1-1 1 3,-2 0-4-2,5 2 9 2,-5-1-6-2,4-1 4-1,-4 0-3 2,3 0 7 0,-1 0-9-1,0 0 1 0,-1-1 0 2,-1 1 0-2,1-1 3 1,0-1-6-2,4 0 12 3,-1 2-10-1,-1-2 7-1,5 2-4-1,-1-1 1 2,-2-3 3 0,-2 4-1 1,4-4-4-4,-3 0 16 3,3 0-15 0,-1 0 21 1,3 0-11-3,-1 0 13 1,5-11-23 1,-1-2 6 1,-1-2-8-3,-2 2 0 1,3-1-1 2,0-2 6-3,0-4-14 1,-1 4 20 2,-5-3-19-2,3-1 17 2,-1 1-18-3,-3-4 3 1,0-1 5 2,-1 5-2-4,-2-5-9 4,0 4 11-1,-1-1-15-1,-2 0 14 0,4 4 4 0,-4-1-11 2,0-2 9-1,0 4-5 0,0-3-2-3,0 6-3 4,0 0 6-2,0 3-3 0,0 2 1 0,0 0 12 1,0 4-14 1,0-1 16-2,0 1-16-1,0 2 10 2,-4-2-2 1,4 4 0-2,0-3-4-1,-2 2 3 2,2-2-7 0,-3-1 4 1,3 2 4-4,-3-2-6 3,2 4 4 0,1 0-3-2,-4 0 5 2,4 0 0 0,0-3 0 0,0 3-6-2,0 0 2 2,0 0-1 0,0 0-1 0,0 0-4 0,-3 0 9-2,-2 0-11 2,-3 9 12 1,0 8 1-4,-2 0 0 3,0 3 16 0,3-1-16 1,-3 4 14-4,4-2-13 3,0-1 11 1,3 2-8-1,0 2 2-1,-1 1-5 0,-2-3 2 1,5 0-4-1,1-1 6 0,-2-1-9 1,2 2 9-1,-1-2-1 2,-2 0 1-2,3-4-8 0,-3-1 6 0,3 0-4 2,0-4 0-2,0 2 0-1,0-3-4 3,0 1 11-2,0 0-9 1,0-3 8-1,0 3-10 0,0-6 11 1,0 3-12 0,0-1 5-2,0 0 0 2,3-1 0 0,0-2 3 0,0 0-11-2,1 2 16 2,3-1-15 1,-4-1 17-4,6 3-20 3,-5-3 14 0,-1 0-6 0,6-2 2 0,-6 2 0-1,1-3-5 0,3 3 10 1,-1-2-7-2,1 0 7 2,1 0-6 0,2-2 10 1,1 2-11-4,1-2 3 3,-3 0-1 1,2 0 0-2,2 0 3 1,-3 0-2-1,-2 0 6 0,5 0-9 1,-2 0 12 1,4-8-17-4,-1 1 10 3,1-5-3 1,2 0 0-4,1-2-1 3,-4 1-3 0,1 2 0 1,-2-2 0-2,-5-2 8 0,5 2-10 1,-4-1 3-1,-2 1 1 2,1-2-9-4,-4 3 9 4,0 0 1-1,-1 3-12 0,0-1 11-2,-3 2 1 2,0 3-9 0,0-4 11-2,0 5-6 2,0 0-2 0,0-1 7 0,0 4 0 0,0-2 4-1,0 3-11 0,0 0 14 1,0 0-15-2,0 0 16 2,0 0-17 0,0 0 5 0,-3 0 3-2,-3 0-7 2,1 0 3 1,-6 0 4-2,3 0-3 1,0 0-4-2,-2 7 13 3,6 3-12-2,-6-1 14 1,3 4-3-1,-4-3-2 0,4 1 7 1,1 2-1-1,1-4-8 0,-1-1 7 1,4-1-1 0,1 1-6 1,1-3 5-4,0 3-9 3,0 2 12 0,0-1-10-1,0 3 2 1,0-2 0-1,0 0 0 1,9 0 6-2,2 0-12 1,2-3 13 2,0 0-5-2,3-2 4-1,5-1-2 3,-3-1 0-2,4-3-3 1,-5 0-1-1,-1 0 2 0,0 0-2 1,-4 0 8 0,1 0-2-2,0 0-5 3,3-7 4-1,-1-6 4 0,-1-3-11-3,2-4 2 4,-2-2 0-2,7-1-1 1,-7 3-14-2,-1 0 1 2,0-2-28 1,-3 2-7-1,-5 14-62-3,-4 2-135 4</inkml:trace>
  <inkml:trace contextRef="#ctx0" brushRef="#br0" timeOffset="161614">15806 7866 44 0,'0'0'29'6,"0"0"8"2,0 0-13 0,0 0 6-2,0 0-2 2,0 0 20 0,0 0-13 0,0 0-1-2,0-36-18 2,0 35 6 0,0-4 2 0,0 2-16-2,0-1 2 2,0-2-8 0,-3 2-4 0,-3 0 10-2,6 0-7 2,-1 2-1 0,1 0 10 0,-3 1-3-2,3-2 1 2,0 3 12 0,0-1-13 0,-3 1 6 0,2-3-11-2,1 3 5 2,0 0-2 0,0 0-2-2,0-1 2 2,0 1 1 0,0 0 8 0,0 0-8-2,0 0 20 2,0 0-15 0,0 0 10 0,0 0-20-2,0 0 11 2,0 0-12 0,0 0 4 0,0 0-4-2,0 0 2 2,0 0-5 0,0 0 9 0,0 0-12 0,0 0 12-2,0 0-11 2,0 0 9 0,0 0-4-2,0 4 1 2,0 3-1 0,0 3 3 0,0 4 0-2,0 3 12 2,0 9-2 0,0-2 6 0,0 5-3-2,0 6 4 2,0-1-14 1,0-2 8-1,0-1-4-3,0-4-9 3,0-5 6 1,0-5-2-2,0-3 1-1,0 0-3 2,0-2-4 0,0 0 6 0,0-2-5-2,-6-2 0 2,2 1 0 1,-5 0-2-2,0-1-1 2,-1-2-2-4,-4-1 9 4,0-1-8-2,1-1-4-1,-1-2 4 3,-2-1 5-1,-3 0-1 0,-4 0 0-3,-5-12 2 4,1-9-6-1,-8-3-2-1,2 0 2 0,-2-1-29 0,5 1 17 2,6 2-60-2,23 14-59-1,1-1-125 2</inkml:trace>
  <inkml:trace contextRef="#ctx0" brushRef="#br0" timeOffset="162483">15802 7631 81 0,'0'0'41'7,"0"0"51"1,0 0-1 0,0 0-4-2,0 0-21 2,0 0-4 0,0 3-47 0,0-3 43-2,0 0-36 2,0 0 4 0,0 0-13 0,-5-4 4-2,4-3-12 2,-2-1 2 0,3 4 6 1,-3-1-12-3,3 3 12 2,-1-2-13 0,1 0 8-1,0 4-1 0,0 0-9 1,0 0 4 0,0 0-2 0,0-3 0-2,0 3-4 2,0 0 0 0,0 0-17 0,0 0-2-2,-3 0-29 2,3 0 14 0,0 0-38 0,0 3-39-2,0 3 8 2,0-1-30 0</inkml:trace>
  <inkml:trace contextRef="#ctx0" brushRef="#br0" timeOffset="163258">16357 7794 31 0,'0'0'51'4,"0"0"14"4,0 0 2 0,0 0-7 0,0 0 7-2,0 0-31 2,-2 0 10 0,2-4-27 1,0-4 6-3,0-1-1 2,0 2-9 0,0-3 8 0,-4 0-5-2,-2-1 3 2,1-4-19 0,-3 2 17 0,2-1-15-1,-5-1-7 0,-1 2 5 1,-1 2-2 0,2 0 0-2,-2 3 4 2,0 0-10 0,0 1 13 0,-1 2-13-2,0 1 13 2,1 3-14 0,1-2 6 0,1 3-1-2,-2 0 2 2,-3 0-4 0,1 0 3 2,-4 4 1-5,-1 11-6 2,-2-2 12 2,2 1-12-2,1 4 15 0,2 1-9 0,1 2 1 2,3-1 2-2,0-1 0 0,3 0 3 0,2 2-6 1,1-5 4 0,1 1 0-1,2 1 5 0,3 1-16 1,1 2 10 1,0 0-4-4,0 1 1 4,0-2 0-2,5-2-4 2,3-5 11-4,2-2-12 4,1-4 11-2,-2-3-7 1,1 0 7-3,-1-4-3 3,-5 2-1 0,2-2 2 0,4 0 11-1,5 0-9 0,-1 0 14 1,2-2-20 0,3-9 22-2,-3-4-22 3,-2 0 22-2,-1-1-21 2,-1-2 12-4,-3 3-5 3,2-4-4 1,-1 1-4-1,-2 1 8-3,2 1-11 3,-4-2 6 1,2 2-6-2,3 3 9 0,-7-1-11 0,5 3 5 2,-7 5 0-2,1 2 0-1,-3-1-5 2,2 3-2 0,1 0 7 0,-3 2-1-2,0 0 8 2,0 0-16 0,0 0 8 1,0 0-1-3,3 0 0 2,-3 0-3 0,3 0 2 0,-3 0 4-2,0 0-6 2,0 0 10 0,0 0-9 0,0 0 10-1,0 0-8 0,0 0 3 1,0 0-1 0,0 0 0-2,0 0 3 2,0-2-4 0,0 2 8 0,1 0-8-2,-1-2 9 2,0 2-13 0,1 0 12 0,-1 0-7-2,0 0 10 2,0 0-7 0,0 0 6 0,0 0-5-2,0 0 4 2,0 0-6 0,0 0-4 0,0 0 4-2,0 0-5 2,0 0-4 0,0 0 2 0,0 0 5-2,5 6 0 2,2 8-7 0,-4 2 14 1,7-1-4-3,-4 3 6 1,1-3-11 2,-1 2 8-2,3-3-5-1,-2-1-1 2,0 0 1 0,-1-6-4-1,4 3 10-1,-3-2-8 3,1-4 4-2,3 2-3 1,-4 0 10-2,5-2-12 2,-2-1 3 0,-3-3-1 0,-1 0 0-2,-1 0 5 2,-3 0 4 0,10 0-9 0,3 0 29-2,6 0-29 3,1-19 11-2,6-1-7 2,-4-2-6-4,1-1 2 4,-5-1 0-1,2-3-3 0,-8 3 1-3,1 0-3 3,-8 0-3 0,0 5 6 0,-2-2-16-2,-5 6 13 2,0 3-6 1,0 2 4-2,0 4 5-1,0 0-2 2,0 1-3 0,-5 1 10 1,-3 0-12-4,-4-2 12 3,2 4-12 1,-2-1 7-2,2 2 1-1,7 1 1 2,-3 0-2 0,6 0-3 1,-1 0 5-3,1 0-6 2,0 0 12 0,0 0-15 0,0 0 6-2,0 0 0 2,0 0-5 0,0 0-1 0,0 0 0-2,0 5 5 2,0 3-3 0,0 2 14 1,7 2-10-4,6 0 11 3,5 2-8 1,-2-3 5-2,-2 0-2-1,4-1 4 2,-4 1-4 0,1-1-6 1,-2 2 8-4,0-2-9 4,-3 3 10-2,-2-4-12 2,-3 1 9-3,-4-1-8 2,-1-1 5 0,0 3 0-1,0 0-1-1,0 2 4 1,-4 0 6 2,-15 4-8-2,2-7 20-1,1 1-19 2,-2-2 6 0,2-1-2 0,3 1-5-2,3-4 0 2,1 1 2 0,4-2-6 0,0-1 8-2,4 0-12 2,1 0 14 0,0-3-14 0,0 0 6-2,0 4-2 2,0 0-2 0,0 1 5 1,4 3-3-4,14-2 7 3,6-1 1 1,7-1-3-1,1-4 2-3,7 0 6 3,3 0-20 1,0 0 9-1,-2 0-9-3,-2 0-9 4,-9-9-21-2,-7-1 6 2,-3 3-36-4,-19 6-24 4,0-4-162-2</inkml:trace>
  <inkml:trace contextRef="#ctx0" brushRef="#br0" timeOffset="167510">13213 9376 0 0,'0'0'25'6,"0"0"23"0,0 0-7 2,0 0-3 0,0 0 18 0,0 0-20-2,0 0 5 2,0 0-14 0,7 0 0 0,-7 0-22-2,0 0 17 2,0 0-1 0,0 0-2 0,0 0 5-2,0 0-15 3,0 0 9 0,0 0-16-2,0 0-2-1,0 0 9 2,0 0-13 0,0 0 5 0,0 0-1-3,0 0 4 3,0 0-3 0,0 0 11 0,0 0-12-2,0 0 22 2,0 0-18 0,0 0 18 0,0 0-16-2,0 0 13 3,0 0-2-2,0 0 5 1,0-3-14-2,0-2-1 2,0-2-6 0,0 2 4 0,0-4-4-2,0 4 8 2,0-1-13 0,0-1 8 0,0 0 7-2,-3 1-9 2,-1 0 2 0,2-1-8 0,-6-2 11-2,5 1-14 2,-4 1 16 0,1 0-13 0,-4 2 9-2,8 0-5 2,-4 1 0 0,1 0 2 0,2-2-5-2,0 3 8 2,-3-1-9 0,5 2 8 0,-2-2-8-2,-2 3 10 2,0-3-11 0,0 2 5 0,2-2 0-2,-5 4 0 2,5-3 0 0,-2 3-6 1,0 0 12-3,0 0-12 2,4-2 13 0,-4 2-14 0,0 0 8-2,2 0-1 2,-3 0 0 0,-1 0 0 0,2 0-4-2,-2 0 6 2,0 0-8 0,-2 0 12 0,2 0-12-2,0 0 11 2,2 0-11 0,-2 0 6 0,1 0 0-2,-1 0-1 2,3 2 1 0,-5 1-7 3,3 4 13-7,-7-1-11 3,4 2 10 1,1 1-5 0,-2-1 5-1,4-2-5 0,-2 5 2 0,3-1 2-1,-1-1-2 2,2 2 1 1,-2 0 8-1,0-2-10-1,4 2 5-1,1-1 0 2,-3 1-3 0,2 1-1 0,-2 0 0-2,2 3 0 2,2-2 3 0,0 1-8 0,0-1 10-2,0 2-6 2,0-4 5 0,0 2-9 0,0-3 6-2,0-1-3 2,0 2 0 0,0-2 2 1,0-1-4-4,0 2 8 3,0-2-4 1,0 2 0-2,0-3 5-1,0 1-1 2,0 0-6 0,0 1 5 1,0-2-2-4,0 1 0 3,0-2 1 0,2 1-7 0,2-2 12-1,1-1-13 0,-4 0 11 1,0 2-10 0,7-1 10-2,-5 1-7 2,4-2 0 1,2-1 1-2,-7 1-2-1,6 2 9 2,-2-2-5 0,4 1-1 1,-3 1 3-4,6-1 4 3,-1-4-8 1,1 3 0-2,-2 0 1-1,1-2-2 3,-4 2 3-2,4-1-6 1,1 0 12-1,-4 1-10 0,-2-2 7 1,5-1-10 1,-4 2 9-3,3-2-5 2,0-1 0 0,-1 0 2 1,3 3-5-4,0-3 10 3,0 0-10 1,0 0 10-2,-1 0-10-1,0 0 13 2,1 0-13 0,0 0 3 0,0 0 0-2,3 0 0 2,1-10 4 0,3 0-11 0,5-5-1-2,5-4 8 1,-1 1-25 2,0-3 11-1,0 1-29-3,-8 3-6 4,-7 2-4-1,-1 5-9-1,-3 5-19-1,-10 5-43 2,0 0-52 1</inkml:trace>
  <inkml:trace contextRef="#ctx0" brushRef="#br0" timeOffset="169001">13658 9536 73 0,'0'0'69'7,"0"0"31"1,0 0-15-2,0 0-15 2,0 0-26 0,0 0 7-2,0 0-21 2,10 1 13 0,-10-5-33 0,0-3 11 0,0 0-19-2,0 1 3 2,0-2-5 0,0-3 0 0,-10 3-1-2,3-3-4 2,-3 4 5 0,-4 1 0 0,3 1 4-2,-4-1 4 2,-1 3-14 0,2 2 6-2,-3-2 0 2,-1 3 0 0,5 0-1 0,-1 0-5 0,-1 0 8-2,2 0-10 2,-1 8 8 0,-2 6-5 1,3 1-1-4,0 0 3 3,1-1 1 1,0 4 2-1,5-1-4-3,1 1 9 3,5-1 4 1,1 0-9-4,0 0 6 3,0-3 1 1,0 0-8-2,7-1 2-1,6-2-1 3,2-1 0-2,1-1 5 2,-3-4-8-1,3-1 10-3,-8-4-7 3,2 0 8 0,-1 0-6 0,-3 0 0-2,7 0 7 3,1 0-3-2,1-8-1 2,-2-4 0-2,1-3 0 0,1-2-4 2,-1-1 4-2,2-2-9-1,-3 2 12 2,1 1-12 1,-4 4 5-1,-5 2-1-3,3 3 0 4,-4 3 2-2,-3-1-9 1,1 2 17-2,2 1-14 2,-2 2 11 0,1 1-8-2,-2 0 7 2,1 0-6 0,-2 0 0 0,1 0 3-2,-1 0-6 2,0 0-2 0,6 0 3 0,0 4 4 0,7 14 1-2,-3-1 1 3,0 2 8-2,0-6-12 1,3 1 0-2,-4-1 0 2,-2-1 4 0,2-2-9-3,-6-6 12 3,1 0-9 0,-3-4 11 0,4 0-17-1,-4 2 12 0,-1-2-4 1,0 0 0 0,0 0 1 0,3 0 2-2,-3 0 1 2,0 0 5 0,0 0-7 0,3 0 19-2,7 0-8 2,3-6 9 1,3-12-21-1,10-5-1-2,-4-1 0 1,6 1-4 2,-1-3 2-2,1 3-6-1,-4 3 1 2,-5 1-5 0,0 5 12 0,-7 5-11-1,-7 4 9 1,-2 5 2-1,-3 0-2 1,3 0 0-2,-3 0-9 2,0 0 10 0,6 0-13 1,-2 0 12-3,1 14-4 2,3 6 1 0,-3 0 7 1,3-2-2-3,-5 4 0 1,-3-5 2 2,3 3-8-4,-3 0 14 3,0-5-12 0,0 1 13 1,0-5-17-2,0-4 11-1,0-1-4 2,0-2 1 1,0-2 0-2,0-1-5-1,0-1 11 2,0 0-12 0,0 0 12 0,0 0-9-2,0 0 11 2,0 0-8 0,0 0 0 0,0 0 6-2,0 0 4 2,0 0-7 0,3 0 20 0,4-9-22-2,2-9 1 2,0-2 7 0,4 2-17 0,-2-3 10-3,7 1-4 3,-1 1 1 0,1 2-6 1,-4-2 7-4,5 3-6 3,-2 4 1 1,1 1 10-4,-2 3-10 3,-8 3 9 1,1 1-8-2,-6 1 4 1,-2 3-3-2,-1 0 2 2,0 0-8 0,6 0 6 0,0 0-2-2,1 0-2 2,0 3 9 0,4 7-8 1,0 7 7-3,-1-3-1 2,1 5 0 0,-1 1 1 0,-3-1-4-3,3 0 7 4,-3 0-8-2,3-1 8 2,-2-4-6-4,-3-1 9 3,3-1-10 0,-2-2 4 0,1-4-1-1,-3-2 0 1,-2-1 3-1,-2-3-9-1,0 0 7 2,1 0-6 0,5 0-22 0,4 0 2 0,9-1-31-1,-12-7-75 1,3-3-113-1</inkml:trace>
  <inkml:trace contextRef="#ctx0" brushRef="#br0" timeOffset="170600">14858 9461 124 0,'0'0'76'6,"0"0"25"0,0 0-26 2,0 0 1 0,0 0-35 0,0 0 11-2,0 0-42 2,10-31 6 0,-10 24-1 1,0 1 1-3,-3 0-16 2,-4 1 7 0,-2-1-14-1,-1-1 10 0,0 1-6 1,0 4 4-1,-6 1-3 1,0-1 2-2,-6 2 0 2,-1 0-1 0,0 0 5-2,-3 0-11 2,0 0 14 0,0 0-11 0,4 0 8 0,-1 5-8-1,8 5 4 0,2 3-4 1,-1-2 4 0,5 3 0-2,0-1 2 2,2 5 0 0,4 1 5 0,-1-2-4-2,-2 0 13 3,3 1-14-2,3 1 5 0,0-2-4 0,0 1-5 1,0-2 2 0,0-3 0-1,13 0-4 1,-4-4 2-1,1-3-3 2,0-3 10-2,3 3-5-1,0-6 8 2,0 0-3 1,0 0-4-2,5 0 4 0,-2 0 1 0,10-6-3 2,-4-8 0-3,1-4 2 1,3-2-4 2,-9-3 6-1,6-1-8 0,-4-5 2-2,0 0-1 2,-2-3 1 0,-1 4 1-2,-1-6 2 2,-1 3 0-1,-3 4 3 1,-4-1-6 0,1 0 11-1,-8 4-4 1,0-7-9-1,0 6 1 0,0 0-2 1,0 2 0 0,0 3 2-1,-4 1-5 0,-5 5 10 0,-1 0 0 1,3 1 2 0,1 9-7 0,2-1 6-2,4 3-2 2,-4-2-1 0,2 0-1-2,-4-1-4 2,3-5 11 0,1 7-15 0,-4-1 13 0,4 0-10-2,-1 2 11 2,3 1-9 0,0-1 2 0,0-2-1-2,0 1 0 2,-3 2 2 0,3-2-8-2,-4-1 13 3,4 4-13-2,-3-4 17 1,0 3-21 0,3 1 13-2,0 0-3 2,0 0 0 0,0 0 0-2,0 0-3 2,0 0 7 0,0 0-9 0,0 0 11 0,0 0-12-2,0 0 6 2,0 0-4 0,0 0 3-2,0 0-3 2,0 0 1 0,0 0-11 0,0 0 13-2,0 0 1 2,0 0-11 0,0 9 22 0,0 9-17-1,0 2 12 0,0 3-6 2,0 0 12-1,0 1-12-1,0 0 12 0,0-1-10 0,0 1 12 1,0-3-11 1,0 1 10-4,0 1-5 3,3-4-3 1,3 1-5-1,-5-3 9-3,2 3-8 4,0-5 7-2,3 1-11-1,-4 0 9 3,0-1-1-2,-2-4 4 2,3 1-10-4,-1-1 8 3,2-5-7 1,-2 2 3-2,0 1-2 1,0 0-1-2,-1-3 8 2,2 3-8 1,0-4 4-3,0 3-8 2,-1-3 13 0,0 5-12 0,1-5 3-1,-1 0 0 0,4 2 0 1,-4-1 3 0,1-2-9-1,3-3 16 0,-4 3-14 1,0-1 14 0,0-2-18-1,-1 3 14-1,1-1-6 2,4-1 0 0,-2-2 1-2,-1 2-7 2,4-1 16 0,-3 2-14 0,-1-2 9-1,5 1-7 0,-3 0 13 1,3 0-17 0,-3-2 7-2,6 2-1 2,-7 0 0 0,5-2 5 0,-2 2-10-2,2-2 13 2,-5 0-10 0,6 0 13 0,-3 0-19-2,2 0 14 2,0 0-6 1,-5 0 0-2,-2 0 1-1,5 0-5 2,0 0 12 0,6 0-9 0,0 0 6-1,0 0-5 0,0-6 9 2,0-1-12-2,0-4 3-1,-3-1 0 3,4-3 0-2,0-2 3 2,1-3-10-4,-1-3 16 4,-2 0-16-2,-2 1 19 1,-6-2-24-1,2 1 12 0,-2 0-2 1,-1 2-3 1,4-2-7-4,-7 2 10 4,2 1-9-1,-2-1 6-1,0 1 2 0,0-1-1 0,0 0-15 1,0-1 18 1,0 1-17-4,0 3 3 3,0 2 9 0,0 2-12 1,-2 4 16-4,-5 1-2 4,6 1-6-2,-1 5 17 1,2-1-15 1,-1 0 5-4,1-2-1 3,-3 5 2 0,3-1-1-2,0 2-2 2,-3 0 7 0,0 0-9 0,3 0 14-2,0 0-16 2,0 0 11 0,0 0-6 0,0 0 4-2,-1 0 0 2,1 0-1 0,0 0-3 0,0 0-4-2,0 0 16 2,0 0-17 0,0 0 15 0,-2 0-12-2,-2 0-4 2,-2 0 10 0,2 0 0 0,-6 0 3-1,7 0-6 0,0 0 9 1,-2 0-12 0,3 3 10-2,-4 7-11 2,-3 1 3 0,2 6 4 1,-3-3 2-3,5 4 10 1,-3 2 6 1,5 3-17 0,1-1 16-2,-1 0-17 2,0 5 21 0,3-1-18 0,0-1 10 0,0 1-11-2,0-5 5 2,0 0-4 0,0 0-2-2,0-2 5 2,0 0-2 0,0-2 1 0,0-1-2 0,0-3 1-2,6-3 5 2,-3 2-13 0,-1-1 4-2,0-2 0 2,-2 2 0 0,3-2 5 0,2-1-10-2,-2 2 16 2,0-1-16 0,-2-1 17 1,5 0-23-4,-2-2 14 3,-2 2-3 0,3-2 0 1,-3 1 2-3,2-2-9 1,1 1 16 1,-3-2-17 0,3 1 16-2,-2 1-15 2,1-1 17 0,5-1-14 1,-5 0 4-4,5 1 0 3,-2 0 0 0,2 0 4 0,1 1-14-2,1-2 20 3,-2 3-16-2,3-5 17 2,-1 0-21-2,1 1 13-1,-2 0-3 3,5-2 0-2,2-1 2-1,-3 2-5 3,-1-2 11-2,2 0-12 2,-6 0 9-4,4 0-7 3,-3 0 12 1,1 0-16-2,-3 0 6-1,2 0 0 2,1 0 0 0,-2-3 8 0,4-7-10-2,-3-3 8 3,5 2-7-2,-6-4 12 1,-1-2-22-1,5-2 16 0,-1 2-7 1,-1-2 2 1,1 1-7-3,-5 2 5 1,2 0-18 2,-6 4 16-2,-2 2-1 0,2 4-3 0,0-3 2 1,-3 0 3 0,0 1-1-2,0-1-3 3,0 1 7-2,0 2-17 1,0 0 16-2,0 3-10 2,0-1 7 0,0 0-6 0,0 4 7-2,0-3-2 2,-3 3 5 0,-1-2 0 0,2 0 3-1,1 2-9 0,-2 0 10 1,2 0-10 0,-5 0 12-2,0 0-12 3,0 0 5-2,0 0-4 1,-1 0 4-1,1 0-1 0,1 0 1 1,-3 0-1 0,3 0-4-2,-4 4 10 3,6 3-14-2,-3-1 13 2,2-1-8-4,4 3-2 3,-6 0 7 0,-1 1-1 0,1 6 1-2,-1-2 19 3,1 0-17-2,0 0 13 1,5-2-14-2,-2 0 4 2,3 1 5 0,0 0-8 0,0-3-2 1,0 2 1-4,0-2-1 3,0-1 7 0,0 1-8-1,0-2 7 0,0-1-5 1,0-1 9 0,9 2-13-2,-2-2 9 3,3 2-4-1,0-2 4-1,6 0-5-1,-3-1 8 3,6 1-6-2,0-5 7 2,2 0-7-4,0 0 0 3,3 0 7 0,0 0-8 0,-4 0 0-2,2 0-2 2,-4 0 0 0,3-11 7 1,-4-4-9-4,1 0 10 4,-1 0-16-2,-3-4 1 2,8-3-6-4,-4 0-33 3,2-2-25 0,-1 0 3 1,-2 6-44-3,-13 9-104 2</inkml:trace>
  <inkml:trace contextRef="#ctx0" brushRef="#br0" timeOffset="200099">15205 13574 0 0,'0'0'35'5,"0"0"-11"4,0 0-5-2,0 0-1 1,0 0 9-2,0 0-10 2,0 0 12 0,0 0-11 1,0 0 23-3,0 0-8 2,0 0 6 0,0 0-12 0,0 0-13-2,0 0 3 2,0 0-16 0,0 0 7 0,0 0-7-2,0 0 11 2,0 0-11 0,0 0 13 0,0 0-5-2,0 0 8 2,0 0 4 1,0 0-6-2,0 0 9-1,0 0-17 3,0 0 11-2,0 0-13 1,0 0 15-2,0 0-16 2,0 0 14 0,0 0-5 0,0 0-4-2,0 0 0 2,0-4-4 0,0 1-8 0,0-3 8-2,-3 0-9 2,0 3 10 0,-2-3-10-1,-2-2 4 0,1 3 0 1,-2-2-1 0,-1 2 1 0,2-2-5-2,-5 4 10 2,6-4-11 0,-4 3 14 0,6 3-16-2,-3-1 9 2,2 0-2 0,-1 2 1 0,4 0-3-3,2 0 0 3,0 0 1 1,-2 0-2-1,1 0 6-2,-5 0-9 2,-3 0 3 0,-1 0 0 0,-2 0 4-2,8 0 0 2,-2 0 0 0,-1 4-1 0,0 1-5-2,-2 2 12 1,-1-4-12 2,4 4 13-1,2-2-14-3,-5-1 10 4,5 1-3-1,-2 1 0 0,0-3 0 0,-1 1 0-2,1 0 4 2,2-1-3 1,-2 3 4-4,6-6-10 3,-2 7 12 0,0-1-9 0,-1 0 4-2,-3-1-2 2,3 2 0 0,2-3 1 0,-4 1-5-2,1 2 12 2,1-1-12 0,1-1 11 0,0 1-9-2,0 2 6 2,-5-1-4 0,4 0 1 0,-1 3-1-2,-2-1 2 2,3-2 3 0,-1 3-1 0,-2-4-1-1,1-1 0 0,5 2 5 1,-2-4-12 0,0-1 4-2,2 3 0 2,-4 1 0 0,2-1 3 0,2 1-6-2,0 0 9 2,0 3-6 0,-3-4 4 0,3 3-7-2,0-2 5 2,0-3-2 0,0 4 0 0,0-2 0-2,0 2-2 2,0-2 5 0,0 1-7 0,0 2 8-2,0-2-7 2,0 1 11 1,3 0-15-3,5-1 9 3,-6-2-2-2,3 2 0 2,1-2 2-4,-1 0-7 3,3 1 12-1,-3 2-11 2,0-3 11-1,3 0-12-3,-5-2 9 3,5 2-4 0,-3-3 0 0,3 2 0-2,-4-2-3 2,2 1 7 0,0 0-6 0,-2 0 6-2,5 0-6 2,-5-2 9 0,2 0-11 0,1 0 5-2,-1 0-1 2,-3 0 0 0,1 0 3 0,-1 0-4-2,0 0 7 2,4 0 3 0,-1 0-8 0,4 0 2-2,-1 0 1 2,1 0-6 0,2 0 2 0,-4 0 0-2,-1 0-2 2,4 0 6 0,-3 0-5 0,2 0 5-2,1-2-8 2,-3 0 11 0,0 0-12-2,-3 2 6 2,0-2-1 0,-5 1 3 0,3-2-1-2,-3 2 23 2,3-5-17 0,2-2 26 0,1-1-31-2,3-8 5 2,2 2-3 0,0-2-8 0,0 0 3 0,1-2 0-2,1 2-2 2,-2-1-6 0,-3 2 5 0,3 0 3-2,-8 2-6 2,6 1 14 0,-6-3-16-2,1-1 9 2,-1 0-1 0,1-3 0 0,-1 4-4 0,-3 1 1-2,0 0 6 2,3 2-9 0,-3 1 12 0,2-1-12-2,-2 0 8 2,0 4-4 0,0-3 2-2,0 4 0 2,4-1-3 0,-3-2 8 0,-1 1-8-2,3 1 6 2,-3-3-6 0,2 0 9 0,-1 0-14 0,2 1 9-2,3-4-1 2,-5 4 0 0,5-2 1 0,0 0-7-2,-5 0 12 2,2 3-10 0,2-3 10-2,-1-1-12 2,-3 2 9 0,2-1-5 0,-3 0 2 0,0 4 0-2,0-3-1 2,0 0 4 0,2 1-11 0,-2 0 16-2,1 2-17 2,1-3 10 0,-2-3-6 0,4 2 1-3,-4-2 2 4,0 0-1-1,0 3-45 0,0-1 42-2,0 0 12 2,0 0-10 0,0 1 8 0,0 0-8-2,1 3 9 2,-1 0-8 0,0 3 3 0,0 0 0-2,0 3 0 2,0-3 2 0,0 0-6 0,0 4 9-2,0-2-9 2,0 0 12 0,0-3-15 0,0 1 8-2,0 1-1 2,0-1 0 0,0-1 1 0,0 0-6-2,0 1 10 2,0 0-10 0,0 1 10 0,0 1-8-2,0-1 6 2,0-1-4 0,0 2 1 0,0-1 0-2,0 1-3 2,0-1 7 0,0 1-10-2,0 0 12 2,0 2-12 0,0-6 14 0,-1 2-14 0,1 3 7-2,-4-1-1 2,4 2 0 0,-2 0-1 0,1-1-4-2,-1 0 9 2,-1 2-10 0,2-5 12 0,-3 5-12-2,2-1 7 2,-1 0-4 0,3 2 3 0,0 0-3-2,-3 0 3 2,3 0-4 0,-1 0-2-2,-3 0 6 2,-2 0-4 0,3 0 1 0,-7 0-3 0,4 9 5-2,-3 0 1 2,-1 2 0 0,3 4 2 0,-3-3-2-2,4-1 5 2,-3 1-5 0,5-1 3 0,-5 3-4-2,5 3 8 2,-2-1-7 0,2-2 0 0,2 1 3-2,1 1-1 2,1 2 2 0,0-3-1 0,0 2 0-2,0 0 3 2,0 0 0 0,0 0-5-2,0 1 3 2,0-2-4 0,0 1 5 0,0-3-3 0,0 3-1-2,0-2 3 2,0 1-2 0,0-3 2 0,0 1-2-2,1 3 6 2,2-4-10 0,0 0 2-2,0 0 0 2,0-2-1 0,-3 4 6 0,0-3-11 0,0-1 13-2,0-1-9 2,0 0 9 0,1 2-10-2,1 0 8 2,-2 0-4 0,0-1-1 1,1-1 4-2,-1 3-7-1,0-4 10 2,0 0-9 0,0 2 7 0,3-2-9-2,-3 4 12 2,0-1-11 0,0 0 3 0,4-3 0-2,-2 3-2 2,1-2 5 0,0 0-8 0,-2-3 11-2,-1 4-10 2,4-3 14 0,-4 2-18 0,5-1 9-2,-4-1-1 2,2-1 0 0,3-2 3-2,-6 1-8 2,4-2 12 0,-2 2-12 0,-1-2 12 0,5 0-11-2,-3 0 12 2,1 0-12 0,-4 0 4 0,5 0 0-2,-1 0-1 2,2-1 4 0,1 1-9 0,3 3 14-2,0-2-14 2,0 0 15 0,2 1-18 0,-5-1 12-2,3 1-3 2,-2-3 0 0,0 3 0-2,-3-2-5 2,3 0 12 0,-3-1-10 0,5 3 7 0,-1 0-7-2,1-1 7 2,0-2-8 0,1 1 3 0,-3-3 1-2,2 2-1 2,4-2 3 0,-5-1-7 0,1 0 13-2,-1 0-13 2,1 0 13 0,2 0-15-2,-5 0 10 2,4 0-3 0,-3 0 0 0,2 0 0 0,-3 0-1-2,0-5 7 2,2-5 0 0,-2 0-4-2,3-4 2 2,-1 0 2 0,-2-3-9 0,6 0 5 0,-8-2-2-2,3-3 0 2,-3 2 0 0,1 3-8-2,-2 1 16 2,-3 2-16 0,1 4 16 0,-2 3-16 0,0-3 10-2,0 7-3 2,0-3 1 0,0 1 0-2,0 1-2 2,0-3 6 0,0 3-5 0,0 0 4 0,0 0-6-2,0 0 10 2,0-1-12 0,0-1 5-2,0-2-1 2,0 3 1 0,-2-5-7 0,0 5 3 0,-3 0 8-2,1 2-11 2,2 2 15 0,-1-2-16-2,3 2 9 2,0-1-3 0,0-2 2 0,0 3 0-2,0 1-1 2,0 0 4 0,0 0-6 0,0 0 8 0,0 0-10-2,0-2 12 2,0 2-12 0,0 0 5 0,0 0 0-2,0 0 0 2,0 0 2 0,0 0-7 0,0 0 12-2,0 0-9 2,0 0 10 0,0 0-16-2,-2 0 6 2,2 0 1 0,0 0-3 0,-2 0-3-2,-2 9 5 2,-1 8 4 0,3 1 10 0,0-1-9 0,-1 2 9-2,0-2-9 2,0 1 7 0,3-2-8-2,0-3 1 2,0 2 1 0,0-2-1 0,0 0-1 0,0-2 3-2,0-1-4 2,0 1 7 0,0-2-15-2,0-1 12 2,0 2-5 0,0-3 0 0,0 2 0-2,0-1-3 2,0-3 8 0,0 6-10 0,0-2 11 0,0-1-10-2,9 0 12 2,-5 1-13 0,-1-4 5 0,5 3 0-2,-3-3 0 2,3 1 2 0,-3 0-9 0,3 0 15-2,-1-1-10 2,5 1 8 0,1-1-11-2,-3-1 8 2,3 2-4 1,3-3 1-2,0 3 0 1,-2-2-1-2,2-3 6 2,1-1-7 0,4 0 5-2,-4 0-6 2,-1 0 12 0,2 0-15 0,0 0 6 0,0-11 0-2,-2 0 0 2,3-2-7 0,1-2 5-2,-1-2-20 2,7-1 8 0,-9-1-29 0,5 0 10 0,-5-1-32-2,-17 14-27 2,2 1-196 0</inkml:trace>
  <inkml:trace contextRef="#ctx0" brushRef="#br0" timeOffset="204254">15626 13185 26 0,'0'0'53'7,"0"0"7"0,0 0-5-1,0 0 8 2,0 0-16 0,0 0 2-2,0 0-14 2,0 0 3 0,0-4-15 0,0 4-17 1,0 0-6-3,0 0-10 2,0 0 5 0,0 1 3-2,0 11-5 2,0 3 14 0,0-2-9 0,0 0 4-2,6-7 0 2,4 1-1 0,0-3-1 0,-5-3 9-2,3-1-7 2,1 0 22 0,-3 0 6 0,1 0 16 0,-2-13-27-2,-4-1-6 2,0 0-4 0,-1 1-3-2,0 4 5 2,0 1-8 0,0 0 14 0,0 3-17-2,0 1 0 2,-7 1-16 0,-4 3-2 0,0 0-35-2,3 0-57 2,8 0-45 0,0 0-46 0</inkml:trace>
  <inkml:trace contextRef="#ctx0" brushRef="#br0" timeOffset="204922">16192 13570 19 0,'0'0'38'4,"0"0"-8"4,0 0-3 0,0 0 3 0,0 0 0-2,0 0-4 2,0-16-5 0,0 10 4 0,0 0-10-2,0 1 0 2,3-4-7 0,-3 3-8 0,0-2 5-2,0 3 6 2,0-1 10 0,0 2-5 0,0-1 29-2,0-2-25 2,0 3 7 0,0-2-12 0,0 0-1-2,0 1-2 2,0-1-5 0,-3-1 10 0,-2 3-9-2,2 2 2 2,-1 0-7 0,-3-1 2 0,2 0-4-2,-2 3-1 2,4-1 0 1,-2 1 1-2,-3 0-5-1,5 0 6 2,-5 0-6 0,3 0 8 0,-5 0-8-2,-1 0-1 2,2 0 5 0,-6 5 1 0,2 3 5-2,3 3 0 2,3-3-2 1,-2 1 1-2,-1-1-2-1,7 0 8 2,-1-3-9 0,1 4 1 0,0-1 1-2,3 1-4 2,0 2 3 0,0-2-3 0,0-1 6-2,0 5-5 3,0-2 9-1,9-1-6 0,1-1 9 0,3-1-10-2,3-1 2 2,-2-1-4 0,2-1 2-2,0 1 3 2,2 1-5 0,-2-3 2 0,1 2 1-2,-4-5-5 2,-4 5 9 0,-1-2-16 0,-3-1 8-2,1 4-1 4,-2 1 0-4,-1-3-1 3,0 4-2-4,-2-4 8 3,-1 5-9 0,0-3 10 0,0 3-10-1,0-3 9 0,0 2-6 2,-8 0 4-2,-6-1-1 0,3-2-1 1,-2-1 3-1,-2 1-4 1,-1-5 4-1,0 3 1 0,-2-3 0 2,-1 2-2-2,0-3 3-1,-4 0-4 3,1 0 0-1,2 0-1-1,4 0 8-1,-5 0-5 3,4 0 6-2,3 0-8 2,1-3 12-4,-1-2-11 3,7-3 9 1,-1 2-9-1,5 0 11-1,-2-1 4 0,5 3-1 0,-3 0 6 1,3 1-22-2,0 0 18 1,0 2-17 2,0 1 14-1,0 0-12-3,0 0 1 4,0 0 1-1,0 0-3 0,0 0-4 0,0 0 10-2,0 0-18 2,0 0 17 0,0 0-14-2,0 0-3 2,0 0 5 0,16 0-1 0,5 7 6-2,5 4 0 2,3 1 2 0,0 1-7 0,5-1 13-2,-2-3-13 2,-1-2 13 0,1-3-16 0,5-2 10-2,-3-2-2 2,3 0 0 0,4 0 0 0,-3 0-3-2,4-13 7 2,-3-8-6 0,3 0 7 0,-2-5-9-2,-3-3 10 2,-7-5-12 0,-1-2 5 0,-3 1-4-2,-5-3 0 2,-3 2-1 0,-2-2 4 0,-3 1-16-2,-7 3 17 2,-1 1-22 0,-3 3 10 0,-2 3-5-2,0-1 6 2,0 0-3 0,0 1 2 0,-13 2-167 0,2 0 180-2,-2 5 0 2,1 5 1 0,1 2-3-2,2-2-5 2,0 7 5 0,3 0 2 0,1 1 0-2,2 6 2 2,-3-5 0 0,0 3-2 0,3-1 6-2,0 0-8 2,2 4 7 0,1-2-7 0,-5-1 7-2,5 3-4 1,0-1 9 2,-1-2 3-2,1-1 8 0,0 3-8 1,0-2 2-1,0 3-7 2,0-1 13-3,0 1-19 2,0 0 13 0,0 0-12 0,0 0 4-2,0 0 1 2,0 0-8 0,0 0 7 0,0 0-3-2,0 0 2 2,0 0-2 0,0 0-2 0,0 0 2-2,0 0-4 2,0 0 0 0,0 0 2-1,0 0-4 0,0 0 7 1,0 0-7 0,0 0 5-1,0 0-6 0,0 0 10 1,0 0-9 0,0 0 4 0,0 0-2-2,0 0 10 2,0 0-9 0,0 0 5 0,0 0-3-2,0 0 3 3,0 0-2-1,0 0-3 0,0 0 4-2,0 0-6 2,0 0 1 0,0 0 0-1,0 0-4 0,0 0 5 1,0 0-5-1,0 0 8 2,0 0-8-3,0 0 6 2,0 0-6-1,0 0 2 2,0 0 1-3,0 0 0 1,0 0 1 1,0 0-7 0,0 0 14-2,0 0-11 2,0 0 10 0,0 0-9 0,0 0 10-2,0 8-7 2,0 3 1 0,0 5 1 0,0 0-1-2,0 3 4 2,0 2 5 0,0-2-8 0,0 3 23-2,0 2-23 2,0-3 14 0,0 5-8 0,0-2-2-2,0 2 3 2,0-2-7 0,0 0-3 0,0-2 8 0,0-1-5-2,0-4 3 2,0 3-4 0,0-2 5-2,0-1-2 2,0 0-2 0,0-1-1 0,0-1-1 0,0 1 7-1,-3 1-5 0,3 0-1 1,0 1-1-2,0-2 9 2,-3-1-16 0,3 0 9 0,0-2-2-2,0-1 0 2,0-3 2 0,0 2-9 0,0-1 15-2,0-1-14 2,0 3 13 0,0 0-10 0,0 1 7-2,0-4-6 2,0 1 2 0,0-1 0 0,0-3-5-2,0 1 12 2,0-3-11 0,0 2 8 0,0-1-8-2,0 1 10 2,0 1-12 0,0 3 8 1,0-3-2-4,0 0 0 3,3-1 2 0,-3-2-10 0,0 0 17-2,0-3-15 2,0-1 13 0,0 1-12 0,0-1 9-2,0 0-5 2,0 0 1 0,0 0 0 0,0 0-1-2,0 0 5 2,0 3-8 1,0-3 9-2,0 0-10-1,0 0 13 2,0 0-13 0,0 0 7 0,0 0-2-2,0 0 4 2,0 0-3 0,0 0 7 0,0 0-4-2,0 0 10 2,0 0-2 0,0 0 18 0,0 0-24-2,0 0 15 2,3 0-7 1,3-4-6-2,-2-12-8-1,0-1 2 2,5-2-10 0,0-3 13 0,2 1-10-2,1 2-13 2,3-4 17 0,-2 3-18 0,0 1 8-2,0-1 4 2,-2 3-4 0,-3 0 11 0,-1 4-13-2,-1 1 9 3,-1 4 8-2,-3 2-11 1,1 0 11-2,-3 2-6 2,0 2 2 0,0 0 0 0,0 2-3-2,0 0 5 2,0 0-8 0,0 0 11 0,0 0-12-2,0 0-1 2,0 0 6 0,0 0-9 0,0 0 5-2,0 0-2 2,0 0-10 0,3 0 10 0,4 8-5-2,-1 13 9 2,4 3 8 0,-3 1-7 0,3-4 8-1,-1-1-7 0,1-5 2 1,-1 1 0 0,2-4-2-2,0-1 7 2,-3-4-6 0,2 1 4 0,-1 0-4-2,-2-1 11 2,6-1-18 0,-1-2 12 0,-2 0-4-2,-3 0 0 2,3 1 1 0,-2-4-8 0,3 1 14-2,1 0-15 2,0-2 16 0,-1 0-15 0,1 0 13-2,1 0-8 2,1-2 2 0,7-10 0 0,-4-2-1-1,5-5-2 0,-2 1-2 2,2-3 4-2,-5-2 0-1,2 0-12 3,1-1 13-2,-4 0-13 1,-1 1 3 1,-1 1 5-4,-7 2-9 3,1 4 13 0,-5 3-14-2,-3 1 10 2,0 2 7 0,0 2-8 0,0 0 9-2,0 0-6 2,0 0 3 1,-3 3 0-2,-7-5-2-1,-5 5 2 2,1 1-4 0,-4 2 8 0,5 0-9-2,-1 2 9 2,2 0-11 0,0 0 7 0,-2 0-1-2,2 0 0 2,4 0-1 0,-4 0-2 0,2 6 6-2,4 7-6 2,-4 2 8 0,7 3-6 0,-4 4 9-2,2-1-8 2,4 2 2 0,1 0 0 0,0-2 0-3,0 1 4 4,0-3 1-1,0 1-4 0,1-6 5-2,5 0-1 2,3-2-3-1,4-1 0 2,-3-2 1-3,5 3-2 1,-1-2-1 2,4 0 4-1,0 0-1-3,6-2 5 4,2-3-9-1,3-2 10 0,1-3-3-2,1 0-4 2,5 0-2 0,-4 0 1 0,4-12 0-2,-3-2 1 2,-2-6 3 0,1-4-3 0,-1-1-1-2,-2-5 7 2,-1-2-15-1,-8-2 10 2,2 2-7-3,-6 4 3 2,-3-1-6 0,-6 4 6 0,-1 2-12-2,-4 6 8 2,-2 3-3 0,0 6-3 0,0 0 15-2,0 3-7 2,0 1 2 0,0 0 0 0,0 4 0-2,0-2 2 2,0 0-8 0,-2-1 9 0,-4 3-10-2,0 0 8 2,2 0-8 0,-2 0 2 0,2 0 4-2,-5 0-2 2,6 0 1-1,-2 0-1 2,-1 0-1-3,1 9 1 2,4-3 6 0,-2 2-7-1,3 0 7 0,0 4-6 1,0 1 5 0,0-2-2 0,0 4 0-2,0 0 3 2,0-4-1 0,7 5 2 0,5-3 1-2,-2-1-1 2,0 2-2 0,3-1 4 0,0-2-5-2,-1-2-1 2,2 3 1 0,-1-1-3 0,-2-1 8-2,-1-1-8 2,-2 0 6 0,3-3-8 0,-4 1 8-2,-1-1-10 2,-1-1 6 0,-3 2 0 0,4-3 0-2,-2 0 1 2,-4 0-8 0,0-3 14 0,1 3-16-2,-1-1 15 2,0-1-12 0,0-1-1 0,0 3 7-2,0-1 0 2,0 2 1 0,0-1-3 0,-5 1 8-2,-3 1-5 2,-3-2 1 0,-5 1 3 0,-2-1 0-2,-5 3-3 1,0-1 0 2,1-3-2-2,5-1 1 0,1 0 5 1,7 0-12 0,2 0 13 0,4 0-12-2,3-2 13 2,0 0-16 0,0 0 9 0,-3 0-2-2,3 0-3 2,-1 0-3 0,1 0 2 0,0 0-13-2,-2 0 10 1,2 0-29 2,0 0-65-1,0 0-14-2,0 0-16 2,0 0-68 0</inkml:trace>
  <inkml:trace contextRef="#ctx0" brushRef="#br1" timeOffset="-196392.73">6687 7684 12 0,'0'0'22'6,"0"0"29"1,0 0 0 0,0 0-17 1,0 0-7 0,0 0-9-1,0 0 0 0,0 1-1 1,0 0-6 0,0-1 8-2,0 0-12 2,0 0 6 0,0 0-9 0,0 0 9-2,0 0-2 2,0 0 11 0,0 0 6 0,0 0-6-2,0 0-1 2,0 0-18 0,0 0 0 0,0-1 1-2,0-7-7 2,0 2 3 0,0-3 0 0,0 1 0-2,0-1-1 2,0 1 0 0,0 1-15 1,0-3 16-3,0 4-10 2,-3-2 1 0,-3-2-4 0,2 6 7-2,-3-1 1 3,1 1-2-2,2-1 6 1,-6 0 1-1,-2 0-4 0,6 1 9 1,-4 3-2 0,3-2 1-2,-2-1-4 2,3 3 2 0,-2 1-2 0,3 0 0-1,-4 0-2 0,7 0 0 1,-3 0 0-1,-2 0 0-1,3 0 3 2,-4 1-4 0,1 7 5 1,-2 0-4-4,2-1 2 3,0 4 0 0,1-5 0 0,0 8-1-2,1-4 1 2,-7 5 0 0,6-3 13 0,-4 2-12-2,-2 0 8 3,2-1-9-1,-3 0 11 0,7 0-3-2,1-2-8 1,-3 0 0 2,3 1 5-1,0-1-10-3,1 2 11 4,4-2-4-1,-9 1 2 0,3 0-1-2,3 0-3 1,-5-1 0 2,8 1-4-1,0 3 9-3,-3-3-3 3,-1-3 1 1,-2 1 7-2,3 0-8-1,3 0 5 2,0 2-7 1,0 0 12-2,-3 0-7-1,3 0-3 3,-6-1 5-2,6-2-6 2,-1 5 9-4,1-7-7 3,0 3 8 0,0-3-7 1,0 2-6-4,0-1 3 3,0-2-1 0,0 2 0 1,0-3 2-3,0 6-6 2,0-4 9-1,0-1-7 1,0 1 5-2,0 3-5 3,1-5 5-1,8 1-3-1,-5 3 0-1,5-5 0 2,2 5 9 1,-3-1-9-1,2-2 15-3,0-1-13 4,-3 1 6-2,3-2-7 2,-4-1 2-4,7 4-2 3,-3-4 3 0,3 2-1 0,1-1 0-1,-3 0-2 1,2 0 5-1,0-2-8 1,-1 3 7-2,1-1-7 2,-2-1 4 0,0-1-2 0,-4 0 0-2,4 0 0 3,0-2-3-1,-3 4 8 0,0-4-7-2,2 0 5 2,-7 0-3-1,7 0 5 1,1 0-7-2,-3 0 4 3,6 0-2-1,-4 0 7 0,6 0-5-2,-3-6-2 2,3-5 4-1,-1 1-7 2,-1 0 9-3,8-7-12 2,-2 0 6 0,3 0-1 0,-2-2-2-2,0-1-7 2,-3 1 9 0,-2-2-10 0,5-2 7-3,-2 3-18 4,0-2 6-1,0 3-38 0,-6 2-8-2,-3 2-33 1,-10 13-36 1</inkml:trace>
  <inkml:trace contextRef="#ctx0" brushRef="#br1" timeOffset="-194901.73">7222 7643 26 0,'0'0'40'7,"0"0"23"1,0 0-6-2,0 0-7 2,0 0-14 1,0 0 3-1,0 0-22-2,-28-39 7 2,28 37-3 1,-1 0-14-2,-2-2 8-1,-3 4-11 2,5-3 1 1,-2 2-2-1,-1-1-5-2,-1-1 2 1,1 3-1 1,1 0 0-1,-1 0 1-1,-2 0-3 2,3 0 3 0,-6 0-3 0,2 0 0-2,-5 3-1 2,-2 11 5 0,1 1-1 0,-3 3 6-2,3 3-2 2,0-1 7 0,3 3 1 0,5-4 7-2,-3 5-15 2,3-5 14 1,2 4 5-1,3-2-13-2,0-5 4 2,0-1-6-1,0 2-2 2,0-2-3-4,0 2 9 4,0-2-12-1,0 0 14 0,0 0-12-3,0-2 6 4,8 0-8-1,0-1 5-1,5-3-5-1,-4 2 0 2,-3-2 2 0,3 2 2 0,-2-4-5-2,2-1 3 2,2-2-4 0,-5-4 6-2,3 6-7 2,-2-5 3 0,3-1 0 0,2 0 1 0,1 0 2-2,7 0 4 2,-4 0-6 0,7 0 7 0,2-7-5-2,-4-6-6 3,7-4 5-1,-3-5-3 0,-1-1 1-2,-3-3-1 2,0 2-2 0,-3-1 2 0,-5 1-2-3,-6 0 6 4,2 2-8-1,-6 1 8 0,-2-2-3-2,-1 4 2 1,0-1 0 1,0 1 1 0,0-1 0-1,0 0-2 0,0 4 3 1,-7 1-8-1,-2 1 8 1,-1 4 5-1,0 0-7 1,1 0-2 1,-1-1 0-4,1 4 1 3,1-2-4 1,-8 1 8-1,5-1-10-3,-2 3 10 3,2 1-10 1,4 2 7-1,-5 0-5-3,6 0 3 4,-2 2-4-1,-3 1 2-1,1 0 0-1,0 0-1 3,-3 0 6-2,-3 0-8 1,3 0 10-1,0 7-10 1,0 1 3 0,-2 4 1-1,1 1 0-1,1 1 1 3,3 3-4-2,3-6 9 2,-2 2-10-4,6 1 10 4,-1-3-6-2,2 4 3 2,-2-4-4-3,4 2 0 1,0 0 2 2,0-1 4-1,0-1-4-3,0 1 5 3,0-3-2 1,10 2-4-1,3-4 8-2,0 3-10 2,3-3 7 0,4 0-4 0,2-3 2-2,-2 0-1 1,3 0 3 2,-1 0-3-1,-1-3 3-3,5 2-2 4,-8 0-4-1,1 1 6-2,-1-3-6 2,-2 3 2-1,-3 0 0 1,3 0-1 1,-2 2 2-4,1 1-5 4,-1-1 9-2,-1 1-9 0,0-1 8 0,-4-1-8 2,1-1 0-2,0 2 4 0,-1 2 0 1,-2 1 0-1,0-2-3 1,-1 1 2-1,-1 1-2 1,5 0 1-1,-7 0-2 1,2 5-5 1,-2-5 9-4,0 2-4 3,-1 1 1 1,2 0 0-3,-3 0-1 2,2-1 0-1,-1 4 8 2,-2-3-11-3,0 1 13 2,0-2-12-1,0-2 5 1,0 1 0-1,0-1 1 0,0 0 0 1,0 4-2 0,0-3 5 1,0 1-3-4,-10 0 2 3,-3 1 7 1,0 0-8-2,1 1 4-1,-7 1-4 3,0 1 2-2,-4-2-3 2,3 2 2-4,-5-4-2 4,8 1 4-1,-1-4-5 0,-1 0 4-3,4 1-6 4,0 1 5-1,-2-4-2 0,4 2 0-2,0-1 1 2,2-4-3-1,6 0 8 2,-1-2-11-4,6-1 10 4,0 0-10-2,0 0 4 1,0 2-1-1,0-2 2 0,0 0-5 1,0 0 2 1,0 0 0-4,0 0 1 3,4 2 4 1,9 0 1-1,5 0 1-3,0-2-1 4,9 0-1-1,2 0-1 0,1 0 1-2,6 1 0 2,-4-1-3 0,3 0 6 0,-10 3-9-2,5 1 9 2,-5 0-10 0,-1 2 9 0,1 0-5-3,-6-2 1 3,2 3-3 1,-6-3 3-2,1 1 0 0,-6 0-4 0,-3-2 4 2,2 1 0-1,-5-1-23-3,5 1 13 4,-3 0-19-1,1 3-26 0,0-2-57-3,-7-2-66 4</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en.m.wikipedia.org/wiki/Mannitol_salt_agar#cite_note-2"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3.emf"/><Relationship Id="rId7" Type="http://schemas.openxmlformats.org/officeDocument/2006/relationships/customXml" Target="../ink/ink2.xml"/><Relationship Id="rId2" Type="http://schemas.openxmlformats.org/officeDocument/2006/relationships/image" Target="../media/image12.emf"/><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customXml" Target="../ink/ink1.xml"/><Relationship Id="rId4" Type="http://schemas.openxmlformats.org/officeDocument/2006/relationships/image" Target="../media/image14.em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20.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0E5BB2A-FC6B-4C68-9FA7-F3433DCE8518}"/>
              </a:ext>
            </a:extLst>
          </p:cNvPr>
          <p:cNvSpPr>
            <a:spLocks noGrp="1"/>
          </p:cNvSpPr>
          <p:nvPr>
            <p:ph type="ctrTitle"/>
          </p:nvPr>
        </p:nvSpPr>
        <p:spPr>
          <a:xfrm>
            <a:off x="6608520" y="2766340"/>
            <a:ext cx="4805996" cy="2635654"/>
          </a:xfrm>
        </p:spPr>
        <p:txBody>
          <a:bodyPr anchor="t">
            <a:normAutofit fontScale="90000"/>
          </a:bodyPr>
          <a:lstStyle/>
          <a:p>
            <a:r>
              <a:rPr lang="en-US" sz="5400" b="1" dirty="0">
                <a:solidFill>
                  <a:srgbClr val="0070C0"/>
                </a:solidFill>
              </a:rPr>
              <a:t>Lab#10: Selective and Differential Media</a:t>
            </a:r>
            <a:br>
              <a:rPr lang="en-US" sz="5400" b="1" dirty="0">
                <a:solidFill>
                  <a:srgbClr val="0070C0"/>
                </a:solidFill>
              </a:rPr>
            </a:br>
            <a:endParaRPr lang="en-US" sz="5400" b="1" dirty="0">
              <a:solidFill>
                <a:srgbClr val="0070C0"/>
              </a:solidFill>
            </a:endParaRPr>
          </a:p>
        </p:txBody>
      </p:sp>
      <p:sp>
        <p:nvSpPr>
          <p:cNvPr id="29"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descr="Two pitri dishes, one pink, on yellow.">
            <a:extLst>
              <a:ext uri="{FF2B5EF4-FFF2-40B4-BE49-F238E27FC236}">
                <a16:creationId xmlns:a16="http://schemas.microsoft.com/office/drawing/2014/main" id="{74336D60-C62E-4831-AA6C-85C49AC3E4D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671" t="8031" r="3097" b="18082"/>
          <a:stretch/>
        </p:blipFill>
        <p:spPr>
          <a:xfrm rot="2923901">
            <a:off x="495635" y="2075017"/>
            <a:ext cx="4257278" cy="3031963"/>
          </a:xfrm>
          <a:prstGeom prst="rect">
            <a:avLst/>
          </a:prstGeom>
        </p:spPr>
      </p:pic>
    </p:spTree>
    <p:extLst>
      <p:ext uri="{BB962C8B-B14F-4D97-AF65-F5344CB8AC3E}">
        <p14:creationId xmlns:p14="http://schemas.microsoft.com/office/powerpoint/2010/main" val="232746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59964-A08E-40CB-9387-56A4C60278B1}"/>
              </a:ext>
            </a:extLst>
          </p:cNvPr>
          <p:cNvSpPr>
            <a:spLocks noGrp="1"/>
          </p:cNvSpPr>
          <p:nvPr>
            <p:ph type="title"/>
          </p:nvPr>
        </p:nvSpPr>
        <p:spPr/>
        <p:txBody>
          <a:bodyPr/>
          <a:lstStyle/>
          <a:p>
            <a:r>
              <a:rPr lang="en-US" b="1" dirty="0"/>
              <a:t>Mannitol Salt Agar (MSA)</a:t>
            </a:r>
          </a:p>
        </p:txBody>
      </p:sp>
      <p:sp>
        <p:nvSpPr>
          <p:cNvPr id="3" name="Content Placeholder 2">
            <a:extLst>
              <a:ext uri="{FF2B5EF4-FFF2-40B4-BE49-F238E27FC236}">
                <a16:creationId xmlns:a16="http://schemas.microsoft.com/office/drawing/2014/main" id="{F396B6DF-DE58-462C-9084-7137E6716C93}"/>
              </a:ext>
            </a:extLst>
          </p:cNvPr>
          <p:cNvSpPr>
            <a:spLocks noGrp="1"/>
          </p:cNvSpPr>
          <p:nvPr>
            <p:ph idx="1"/>
          </p:nvPr>
        </p:nvSpPr>
        <p:spPr>
          <a:xfrm>
            <a:off x="838200" y="1825625"/>
            <a:ext cx="10515600" cy="4800258"/>
          </a:xfrm>
        </p:spPr>
        <p:txBody>
          <a:bodyPr>
            <a:normAutofit fontScale="62500" lnSpcReduction="20000"/>
          </a:bodyPr>
          <a:lstStyle/>
          <a:p>
            <a:pPr>
              <a:lnSpc>
                <a:spcPct val="120000"/>
              </a:lnSpc>
            </a:pPr>
            <a:r>
              <a:rPr lang="en-US" sz="3400" dirty="0"/>
              <a:t>Selective for some Gram-positive bacteria (</a:t>
            </a:r>
            <a:r>
              <a:rPr lang="en-US" sz="3400" i="1" dirty="0"/>
              <a:t>Staphylococcus sp.)</a:t>
            </a:r>
          </a:p>
          <a:p>
            <a:pPr>
              <a:lnSpc>
                <a:spcPct val="120000"/>
              </a:lnSpc>
            </a:pPr>
            <a:r>
              <a:rPr lang="en-US" sz="3400" dirty="0"/>
              <a:t>It contains a high concentration of salt (7.5% </a:t>
            </a:r>
            <a:r>
              <a:rPr lang="en-US" sz="3400" dirty="0" err="1"/>
              <a:t>NaCl</a:t>
            </a:r>
            <a:r>
              <a:rPr lang="en-US" sz="3400" dirty="0"/>
              <a:t>) and this high level of salt is inhibitory to most of the bacteria.</a:t>
            </a:r>
            <a:endParaRPr lang="en-US" sz="3400" baseline="30000" dirty="0">
              <a:hlinkClick r:id="rId2"/>
            </a:endParaRPr>
          </a:p>
          <a:p>
            <a:pPr>
              <a:lnSpc>
                <a:spcPct val="120000"/>
              </a:lnSpc>
            </a:pPr>
            <a:r>
              <a:rPr lang="en-US" sz="3400" baseline="30000" dirty="0">
                <a:hlinkClick r:id="rId2"/>
              </a:rPr>
              <a:t> </a:t>
            </a:r>
            <a:r>
              <a:rPr lang="en-US" sz="3400" dirty="0"/>
              <a:t>Differential with respect to sugar-alcohol mannitol fermenter</a:t>
            </a:r>
          </a:p>
          <a:p>
            <a:pPr>
              <a:lnSpc>
                <a:spcPct val="120000"/>
              </a:lnSpc>
            </a:pPr>
            <a:r>
              <a:rPr lang="en-US" sz="3400" dirty="0"/>
              <a:t>Contain: Phenol Red as indicator</a:t>
            </a:r>
          </a:p>
          <a:p>
            <a:pPr>
              <a:lnSpc>
                <a:spcPct val="120000"/>
              </a:lnSpc>
            </a:pPr>
            <a:r>
              <a:rPr lang="en-US" sz="3400" dirty="0">
                <a:solidFill>
                  <a:srgbClr val="FF0000"/>
                </a:solidFill>
              </a:rPr>
              <a:t>Positive Results: </a:t>
            </a:r>
            <a:r>
              <a:rPr lang="en-US" sz="3400" dirty="0"/>
              <a:t>Fermentation of mannitol is signaled by the production of acid leading phenol red in the </a:t>
            </a:r>
            <a:r>
              <a:rPr lang="en-US" sz="3400" b="1" dirty="0"/>
              <a:t>media</a:t>
            </a:r>
            <a:r>
              <a:rPr lang="en-US" sz="3400" dirty="0"/>
              <a:t> to change from a neutral red-orange to </a:t>
            </a:r>
            <a:r>
              <a:rPr lang="en-US" sz="3400" dirty="0">
                <a:highlight>
                  <a:srgbClr val="FFFF00"/>
                </a:highlight>
              </a:rPr>
              <a:t>bright yellow</a:t>
            </a:r>
            <a:r>
              <a:rPr lang="en-US" sz="3400" dirty="0"/>
              <a:t>.</a:t>
            </a:r>
          </a:p>
          <a:p>
            <a:pPr lvl="1">
              <a:lnSpc>
                <a:spcPct val="120000"/>
              </a:lnSpc>
              <a:buFont typeface="Wingdings" panose="05000000000000000000" pitchFamily="2" charset="2"/>
              <a:buChar char="§"/>
            </a:pPr>
            <a:r>
              <a:rPr lang="en-US" sz="3400" dirty="0"/>
              <a:t>Only pathogenic species of </a:t>
            </a:r>
            <a:r>
              <a:rPr lang="en-US" sz="3400" i="1" dirty="0"/>
              <a:t>Staphylococcus (Staphylococcus aureus) </a:t>
            </a:r>
            <a:r>
              <a:rPr lang="en-US" sz="3400" dirty="0"/>
              <a:t>ferments mannitol and produces </a:t>
            </a:r>
            <a:r>
              <a:rPr lang="en-US" sz="3400" dirty="0">
                <a:highlight>
                  <a:srgbClr val="FFFF00"/>
                </a:highlight>
              </a:rPr>
              <a:t>yellow colonies with yellow zones.</a:t>
            </a:r>
          </a:p>
          <a:p>
            <a:pPr>
              <a:lnSpc>
                <a:spcPct val="120000"/>
              </a:lnSpc>
            </a:pPr>
            <a:r>
              <a:rPr lang="en-US" sz="3400" dirty="0">
                <a:solidFill>
                  <a:srgbClr val="FF0000"/>
                </a:solidFill>
              </a:rPr>
              <a:t>Negative Results: </a:t>
            </a:r>
            <a:r>
              <a:rPr lang="en-US" sz="3400" dirty="0"/>
              <a:t>Non-pathogenic Staphylococci produces small pink or red colonies with no color change to the medium d</a:t>
            </a:r>
            <a:r>
              <a:rPr lang="en-US" dirty="0"/>
              <a:t>ue to the production of basic by-products from protein metabolism. </a:t>
            </a:r>
          </a:p>
          <a:p>
            <a:pPr marL="0" indent="0">
              <a:buNone/>
            </a:pPr>
            <a:endParaRPr lang="en-US" dirty="0"/>
          </a:p>
        </p:txBody>
      </p:sp>
    </p:spTree>
    <p:extLst>
      <p:ext uri="{BB962C8B-B14F-4D97-AF65-F5344CB8AC3E}">
        <p14:creationId xmlns:p14="http://schemas.microsoft.com/office/powerpoint/2010/main" val="3460547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EE1D1-0546-410E-BB36-89C89ECCB3FB}"/>
              </a:ext>
            </a:extLst>
          </p:cNvPr>
          <p:cNvSpPr>
            <a:spLocks noGrp="1"/>
          </p:cNvSpPr>
          <p:nvPr>
            <p:ph type="title"/>
          </p:nvPr>
        </p:nvSpPr>
        <p:spPr/>
        <p:txBody>
          <a:bodyPr/>
          <a:lstStyle/>
          <a:p>
            <a:r>
              <a:rPr lang="en-US" b="1" dirty="0"/>
              <a:t>Mannitol Salt Agar (MSA)</a:t>
            </a:r>
            <a:endParaRPr lang="en-US" dirty="0"/>
          </a:p>
        </p:txBody>
      </p:sp>
      <p:pic>
        <p:nvPicPr>
          <p:cNvPr id="4" name="Picture 3" descr="Two pitri dishes. The Staphyloccocus epidermidis is pink. The Staphyloccocus aures is yellow. ">
            <a:extLst>
              <a:ext uri="{FF2B5EF4-FFF2-40B4-BE49-F238E27FC236}">
                <a16:creationId xmlns:a16="http://schemas.microsoft.com/office/drawing/2014/main" id="{309CF151-4152-4A35-8126-1413257B89DE}"/>
              </a:ext>
            </a:extLst>
          </p:cNvPr>
          <p:cNvPicPr/>
          <p:nvPr/>
        </p:nvPicPr>
        <p:blipFill>
          <a:blip r:embed="rId2" cstate="email">
            <a:extLst>
              <a:ext uri="{28A0092B-C50C-407E-A947-70E740481C1C}">
                <a14:useLocalDpi xmlns:a14="http://schemas.microsoft.com/office/drawing/2010/main"/>
              </a:ext>
            </a:extLst>
          </a:blip>
          <a:srcRect/>
          <a:stretch>
            <a:fillRect/>
          </a:stretch>
        </p:blipFill>
        <p:spPr bwMode="auto">
          <a:xfrm rot="16200000">
            <a:off x="1429714" y="1620743"/>
            <a:ext cx="3222960" cy="4405987"/>
          </a:xfrm>
          <a:prstGeom prst="rect">
            <a:avLst/>
          </a:prstGeom>
          <a:noFill/>
          <a:ln>
            <a:noFill/>
          </a:ln>
          <a:extLst>
            <a:ext uri="{FAA26D3D-D897-4be2-8F04-BA451C77F1D7}">
              <ma14:placeholder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 xmlns:lc="http://schemas.openxmlformats.org/drawingml/2006/lockedCanvas"/>
            </a:ext>
          </a:extLst>
        </p:spPr>
      </p:pic>
      <p:sp>
        <p:nvSpPr>
          <p:cNvPr id="5" name="Rectangle 4">
            <a:extLst>
              <a:ext uri="{FF2B5EF4-FFF2-40B4-BE49-F238E27FC236}">
                <a16:creationId xmlns:a16="http://schemas.microsoft.com/office/drawing/2014/main" id="{C08D027F-2EF3-4268-9E9E-065C698DCD4D}"/>
              </a:ext>
            </a:extLst>
          </p:cNvPr>
          <p:cNvSpPr/>
          <p:nvPr/>
        </p:nvSpPr>
        <p:spPr>
          <a:xfrm>
            <a:off x="985314" y="5649008"/>
            <a:ext cx="3608680" cy="307777"/>
          </a:xfrm>
          <a:prstGeom prst="rect">
            <a:avLst/>
          </a:prstGeom>
        </p:spPr>
        <p:txBody>
          <a:bodyPr wrap="none">
            <a:spAutoFit/>
          </a:bodyPr>
          <a:lstStyle/>
          <a:p>
            <a:r>
              <a:rPr lang="en-US" sz="1400" b="1" i="1" dirty="0">
                <a:solidFill>
                  <a:srgbClr val="555555"/>
                </a:solidFill>
                <a:latin typeface="Arial" panose="020B0604020202020204" pitchFamily="34" charset="0"/>
              </a:rPr>
              <a:t>Image Source:</a:t>
            </a:r>
            <a:r>
              <a:rPr lang="en-US" sz="1400" dirty="0">
                <a:solidFill>
                  <a:srgbClr val="555555"/>
                </a:solidFill>
                <a:latin typeface="Arial" panose="020B0604020202020204" pitchFamily="34" charset="0"/>
              </a:rPr>
              <a:t> Georgia Highlands College</a:t>
            </a:r>
            <a:endParaRPr lang="en-US" sz="1400" dirty="0"/>
          </a:p>
        </p:txBody>
      </p:sp>
      <p:grpSp>
        <p:nvGrpSpPr>
          <p:cNvPr id="28" name="Group 27">
            <a:extLst>
              <a:ext uri="{FF2B5EF4-FFF2-40B4-BE49-F238E27FC236}">
                <a16:creationId xmlns:a16="http://schemas.microsoft.com/office/drawing/2014/main" id="{365751F0-1B74-4D58-9B82-830B696AACB2}"/>
              </a:ext>
            </a:extLst>
          </p:cNvPr>
          <p:cNvGrpSpPr/>
          <p:nvPr/>
        </p:nvGrpSpPr>
        <p:grpSpPr>
          <a:xfrm>
            <a:off x="6216669" y="1550546"/>
            <a:ext cx="5200958" cy="4543242"/>
            <a:chOff x="6216669" y="1550546"/>
            <a:chExt cx="5200958" cy="4543242"/>
          </a:xfrm>
        </p:grpSpPr>
        <p:grpSp>
          <p:nvGrpSpPr>
            <p:cNvPr id="6" name="Group 5">
              <a:extLst>
                <a:ext uri="{FF2B5EF4-FFF2-40B4-BE49-F238E27FC236}">
                  <a16:creationId xmlns:a16="http://schemas.microsoft.com/office/drawing/2014/main" id="{00D95BDF-7FD8-46A4-87E9-A42D3A6032A8}"/>
                </a:ext>
              </a:extLst>
            </p:cNvPr>
            <p:cNvGrpSpPr/>
            <p:nvPr/>
          </p:nvGrpSpPr>
          <p:grpSpPr>
            <a:xfrm>
              <a:off x="6216669" y="1550546"/>
              <a:ext cx="5200958" cy="4543242"/>
              <a:chOff x="7604304" y="2315496"/>
              <a:chExt cx="4340086" cy="4046010"/>
            </a:xfrm>
          </p:grpSpPr>
          <p:sp>
            <p:nvSpPr>
              <p:cNvPr id="7" name="TextBox 6">
                <a:extLst>
                  <a:ext uri="{FF2B5EF4-FFF2-40B4-BE49-F238E27FC236}">
                    <a16:creationId xmlns:a16="http://schemas.microsoft.com/office/drawing/2014/main" id="{B31FE1C4-6248-484F-9FA1-5C266E5DC81E}"/>
                  </a:ext>
                </a:extLst>
              </p:cNvPr>
              <p:cNvSpPr txBox="1"/>
              <p:nvPr/>
            </p:nvSpPr>
            <p:spPr>
              <a:xfrm>
                <a:off x="7948246" y="2315496"/>
                <a:ext cx="2845761" cy="356320"/>
              </a:xfrm>
              <a:prstGeom prst="rect">
                <a:avLst/>
              </a:prstGeom>
              <a:noFill/>
            </p:spPr>
            <p:txBody>
              <a:bodyPr wrap="none" rtlCol="0">
                <a:spAutoFit/>
              </a:bodyPr>
              <a:lstStyle/>
              <a:p>
                <a:r>
                  <a:rPr lang="en-US" sz="2000" b="1" dirty="0"/>
                  <a:t>Growth on Mannitol Salt Plate</a:t>
                </a:r>
              </a:p>
            </p:txBody>
          </p:sp>
          <p:cxnSp>
            <p:nvCxnSpPr>
              <p:cNvPr id="8" name="Straight Connector 7">
                <a:extLst>
                  <a:ext uri="{FF2B5EF4-FFF2-40B4-BE49-F238E27FC236}">
                    <a16:creationId xmlns:a16="http://schemas.microsoft.com/office/drawing/2014/main" id="{BA51E0BB-5E9F-413A-A866-33920B56EC5C}"/>
                  </a:ext>
                </a:extLst>
              </p:cNvPr>
              <p:cNvCxnSpPr>
                <a:cxnSpLocks/>
                <a:stCxn id="7" idx="2"/>
              </p:cNvCxnSpPr>
              <p:nvPr/>
            </p:nvCxnSpPr>
            <p:spPr>
              <a:xfrm>
                <a:off x="9371127" y="2671816"/>
                <a:ext cx="1" cy="3668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EDFCA82-CFBF-40A7-983F-FEFAFEF97AF0}"/>
                  </a:ext>
                </a:extLst>
              </p:cNvPr>
              <p:cNvCxnSpPr>
                <a:cxnSpLocks/>
              </p:cNvCxnSpPr>
              <p:nvPr/>
            </p:nvCxnSpPr>
            <p:spPr>
              <a:xfrm>
                <a:off x="7948246" y="3038622"/>
                <a:ext cx="232116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42084B9-C764-4B7B-9E71-1BA8AFDF757B}"/>
                  </a:ext>
                </a:extLst>
              </p:cNvPr>
              <p:cNvCxnSpPr/>
              <p:nvPr/>
            </p:nvCxnSpPr>
            <p:spPr>
              <a:xfrm>
                <a:off x="7948246" y="3038622"/>
                <a:ext cx="0" cy="2532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D9FD4684-2C55-4041-92AD-876A84B1A616}"/>
                  </a:ext>
                </a:extLst>
              </p:cNvPr>
              <p:cNvCxnSpPr/>
              <p:nvPr/>
            </p:nvCxnSpPr>
            <p:spPr>
              <a:xfrm>
                <a:off x="10269415" y="3038622"/>
                <a:ext cx="0" cy="2532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4703EA6-D8A2-4B2A-AB17-8D52D34D8051}"/>
                  </a:ext>
                </a:extLst>
              </p:cNvPr>
              <p:cNvSpPr txBox="1"/>
              <p:nvPr/>
            </p:nvSpPr>
            <p:spPr>
              <a:xfrm>
                <a:off x="7705231" y="3251423"/>
                <a:ext cx="486030" cy="369332"/>
              </a:xfrm>
              <a:prstGeom prst="rect">
                <a:avLst/>
              </a:prstGeom>
              <a:noFill/>
              <a:ln>
                <a:solidFill>
                  <a:schemeClr val="tx1"/>
                </a:solidFill>
              </a:ln>
            </p:spPr>
            <p:txBody>
              <a:bodyPr wrap="none" rtlCol="0">
                <a:spAutoFit/>
              </a:bodyPr>
              <a:lstStyle/>
              <a:p>
                <a:r>
                  <a:rPr lang="en-US" dirty="0"/>
                  <a:t>NO</a:t>
                </a:r>
              </a:p>
            </p:txBody>
          </p:sp>
          <p:sp>
            <p:nvSpPr>
              <p:cNvPr id="13" name="TextBox 12">
                <a:extLst>
                  <a:ext uri="{FF2B5EF4-FFF2-40B4-BE49-F238E27FC236}">
                    <a16:creationId xmlns:a16="http://schemas.microsoft.com/office/drawing/2014/main" id="{150D112B-72C6-44DC-9F56-F51475C9BD5C}"/>
                  </a:ext>
                </a:extLst>
              </p:cNvPr>
              <p:cNvSpPr txBox="1"/>
              <p:nvPr/>
            </p:nvSpPr>
            <p:spPr>
              <a:xfrm>
                <a:off x="10026656" y="3291840"/>
                <a:ext cx="485518" cy="369332"/>
              </a:xfrm>
              <a:prstGeom prst="rect">
                <a:avLst/>
              </a:prstGeom>
              <a:noFill/>
              <a:ln>
                <a:solidFill>
                  <a:schemeClr val="tx1"/>
                </a:solidFill>
              </a:ln>
            </p:spPr>
            <p:txBody>
              <a:bodyPr wrap="none" rtlCol="0">
                <a:spAutoFit/>
              </a:bodyPr>
              <a:lstStyle/>
              <a:p>
                <a:r>
                  <a:rPr lang="en-US" dirty="0"/>
                  <a:t>Yes</a:t>
                </a:r>
              </a:p>
            </p:txBody>
          </p:sp>
          <p:sp>
            <p:nvSpPr>
              <p:cNvPr id="14" name="TextBox 13">
                <a:extLst>
                  <a:ext uri="{FF2B5EF4-FFF2-40B4-BE49-F238E27FC236}">
                    <a16:creationId xmlns:a16="http://schemas.microsoft.com/office/drawing/2014/main" id="{A96CC6C0-6BF2-4852-92B4-E0015FA4952C}"/>
                  </a:ext>
                </a:extLst>
              </p:cNvPr>
              <p:cNvSpPr txBox="1"/>
              <p:nvPr/>
            </p:nvSpPr>
            <p:spPr>
              <a:xfrm>
                <a:off x="7604304" y="3889672"/>
                <a:ext cx="687884" cy="328911"/>
              </a:xfrm>
              <a:prstGeom prst="rect">
                <a:avLst/>
              </a:prstGeom>
              <a:noFill/>
              <a:ln>
                <a:solidFill>
                  <a:schemeClr val="tx1"/>
                </a:solidFill>
              </a:ln>
            </p:spPr>
            <p:txBody>
              <a:bodyPr wrap="none" rtlCol="0">
                <a:spAutoFit/>
              </a:bodyPr>
              <a:lstStyle/>
              <a:p>
                <a:r>
                  <a:rPr lang="en-US" dirty="0"/>
                  <a:t>Gram -</a:t>
                </a:r>
              </a:p>
            </p:txBody>
          </p:sp>
          <p:sp>
            <p:nvSpPr>
              <p:cNvPr id="15" name="TextBox 14">
                <a:extLst>
                  <a:ext uri="{FF2B5EF4-FFF2-40B4-BE49-F238E27FC236}">
                    <a16:creationId xmlns:a16="http://schemas.microsoft.com/office/drawing/2014/main" id="{740CFD9A-C39C-4049-92C5-B47F274956C5}"/>
                  </a:ext>
                </a:extLst>
              </p:cNvPr>
              <p:cNvSpPr txBox="1"/>
              <p:nvPr/>
            </p:nvSpPr>
            <p:spPr>
              <a:xfrm>
                <a:off x="9873377" y="3947426"/>
                <a:ext cx="725338" cy="328911"/>
              </a:xfrm>
              <a:prstGeom prst="rect">
                <a:avLst/>
              </a:prstGeom>
              <a:noFill/>
              <a:ln>
                <a:solidFill>
                  <a:schemeClr val="tx1"/>
                </a:solidFill>
              </a:ln>
            </p:spPr>
            <p:txBody>
              <a:bodyPr wrap="none" rtlCol="0">
                <a:spAutoFit/>
              </a:bodyPr>
              <a:lstStyle/>
              <a:p>
                <a:r>
                  <a:rPr lang="en-US" dirty="0"/>
                  <a:t>Gram +</a:t>
                </a:r>
              </a:p>
            </p:txBody>
          </p:sp>
          <p:cxnSp>
            <p:nvCxnSpPr>
              <p:cNvPr id="16" name="Straight Arrow Connector 15">
                <a:extLst>
                  <a:ext uri="{FF2B5EF4-FFF2-40B4-BE49-F238E27FC236}">
                    <a16:creationId xmlns:a16="http://schemas.microsoft.com/office/drawing/2014/main" id="{A257B86A-3978-4F8E-ABB9-86A7B3977D7B}"/>
                  </a:ext>
                </a:extLst>
              </p:cNvPr>
              <p:cNvCxnSpPr>
                <a:cxnSpLocks/>
                <a:stCxn id="12" idx="2"/>
              </p:cNvCxnSpPr>
              <p:nvPr/>
            </p:nvCxnSpPr>
            <p:spPr>
              <a:xfrm>
                <a:off x="7948246" y="3620755"/>
                <a:ext cx="0" cy="285244"/>
              </a:xfrm>
              <a:prstGeom prst="straightConnector1">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377C7FB6-E96C-42C1-89D0-4265A6BA4328}"/>
                  </a:ext>
                </a:extLst>
              </p:cNvPr>
              <p:cNvCxnSpPr>
                <a:cxnSpLocks/>
                <a:stCxn id="13" idx="2"/>
              </p:cNvCxnSpPr>
              <p:nvPr/>
            </p:nvCxnSpPr>
            <p:spPr>
              <a:xfrm>
                <a:off x="10269415" y="3661172"/>
                <a:ext cx="0" cy="323875"/>
              </a:xfrm>
              <a:prstGeom prst="straightConnector1">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7EF5999-6C23-44DA-BB1C-AB16CEBFE7AA}"/>
                  </a:ext>
                </a:extLst>
              </p:cNvPr>
              <p:cNvCxnSpPr>
                <a:cxnSpLocks/>
                <a:stCxn id="15" idx="2"/>
              </p:cNvCxnSpPr>
              <p:nvPr/>
            </p:nvCxnSpPr>
            <p:spPr>
              <a:xfrm flipH="1">
                <a:off x="10233217" y="4276337"/>
                <a:ext cx="2830" cy="6947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ADF0DAF-234C-47DD-BAE5-FF786C724DDF}"/>
                  </a:ext>
                </a:extLst>
              </p:cNvPr>
              <p:cNvCxnSpPr>
                <a:cxnSpLocks/>
              </p:cNvCxnSpPr>
              <p:nvPr/>
            </p:nvCxnSpPr>
            <p:spPr>
              <a:xfrm>
                <a:off x="8862646" y="4951829"/>
                <a:ext cx="22789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2E3F5D4-61A7-46B8-B96C-50589C480346}"/>
                  </a:ext>
                </a:extLst>
              </p:cNvPr>
              <p:cNvCxnSpPr>
                <a:cxnSpLocks/>
              </p:cNvCxnSpPr>
              <p:nvPr/>
            </p:nvCxnSpPr>
            <p:spPr>
              <a:xfrm>
                <a:off x="8862646" y="4979963"/>
                <a:ext cx="0" cy="32355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443D307-ED6D-4696-92AE-D4B5EBED2DF4}"/>
                  </a:ext>
                </a:extLst>
              </p:cNvPr>
              <p:cNvCxnSpPr>
                <a:cxnSpLocks/>
              </p:cNvCxnSpPr>
              <p:nvPr/>
            </p:nvCxnSpPr>
            <p:spPr>
              <a:xfrm>
                <a:off x="11141612" y="4951829"/>
                <a:ext cx="0" cy="351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7851B38E-161B-48E3-92CC-F7E763DF0C9F}"/>
                  </a:ext>
                </a:extLst>
              </p:cNvPr>
              <p:cNvSpPr txBox="1"/>
              <p:nvPr/>
            </p:nvSpPr>
            <p:spPr>
              <a:xfrm>
                <a:off x="7648890" y="5292546"/>
                <a:ext cx="1909071" cy="822277"/>
              </a:xfrm>
              <a:prstGeom prst="rect">
                <a:avLst/>
              </a:prstGeom>
              <a:noFill/>
              <a:ln>
                <a:solidFill>
                  <a:schemeClr val="tx1"/>
                </a:solidFill>
              </a:ln>
            </p:spPr>
            <p:txBody>
              <a:bodyPr wrap="none" rtlCol="0">
                <a:spAutoFit/>
              </a:bodyPr>
              <a:lstStyle/>
              <a:p>
                <a:r>
                  <a:rPr lang="en-US" dirty="0"/>
                  <a:t>Yellow Colonies</a:t>
                </a:r>
              </a:p>
              <a:p>
                <a:r>
                  <a:rPr lang="en-US" dirty="0">
                    <a:highlight>
                      <a:srgbClr val="FFFF00"/>
                    </a:highlight>
                  </a:rPr>
                  <a:t>Mannitol Positive</a:t>
                </a:r>
              </a:p>
              <a:p>
                <a:r>
                  <a:rPr lang="en-US" i="1" dirty="0"/>
                  <a:t>Staphylococcus aureus</a:t>
                </a:r>
              </a:p>
            </p:txBody>
          </p:sp>
          <p:sp>
            <p:nvSpPr>
              <p:cNvPr id="23" name="TextBox 22">
                <a:extLst>
                  <a:ext uri="{FF2B5EF4-FFF2-40B4-BE49-F238E27FC236}">
                    <a16:creationId xmlns:a16="http://schemas.microsoft.com/office/drawing/2014/main" id="{926A1812-8E88-40D2-A9AF-8BEEFD22FE53}"/>
                  </a:ext>
                </a:extLst>
              </p:cNvPr>
              <p:cNvSpPr txBox="1"/>
              <p:nvPr/>
            </p:nvSpPr>
            <p:spPr>
              <a:xfrm>
                <a:off x="10152739" y="5292546"/>
                <a:ext cx="1791651" cy="1068960"/>
              </a:xfrm>
              <a:prstGeom prst="rect">
                <a:avLst/>
              </a:prstGeom>
              <a:noFill/>
              <a:ln>
                <a:solidFill>
                  <a:schemeClr val="tx1"/>
                </a:solidFill>
              </a:ln>
            </p:spPr>
            <p:txBody>
              <a:bodyPr wrap="square">
                <a:spAutoFit/>
              </a:bodyPr>
              <a:lstStyle/>
              <a:p>
                <a:r>
                  <a:rPr lang="en-US" dirty="0"/>
                  <a:t>Pink Colonies</a:t>
                </a:r>
              </a:p>
              <a:p>
                <a:r>
                  <a:rPr lang="en-US" dirty="0">
                    <a:highlight>
                      <a:srgbClr val="FFFF00"/>
                    </a:highlight>
                  </a:rPr>
                  <a:t>Mannitol Negative</a:t>
                </a:r>
              </a:p>
              <a:p>
                <a:r>
                  <a:rPr lang="en-US" i="1" dirty="0"/>
                  <a:t>Staphylococcus epidermidis</a:t>
                </a:r>
              </a:p>
            </p:txBody>
          </p:sp>
        </p:grpSp>
        <p:sp>
          <p:nvSpPr>
            <p:cNvPr id="27" name="TextBox 26">
              <a:extLst>
                <a:ext uri="{FF2B5EF4-FFF2-40B4-BE49-F238E27FC236}">
                  <a16:creationId xmlns:a16="http://schemas.microsoft.com/office/drawing/2014/main" id="{15CDAD63-3BD1-42EC-A2BF-F6888CBB21BF}"/>
                </a:ext>
              </a:extLst>
            </p:cNvPr>
            <p:cNvSpPr txBox="1"/>
            <p:nvPr/>
          </p:nvSpPr>
          <p:spPr>
            <a:xfrm>
              <a:off x="8333947" y="4173129"/>
              <a:ext cx="2523576" cy="369332"/>
            </a:xfrm>
            <a:prstGeom prst="rect">
              <a:avLst/>
            </a:prstGeom>
            <a:noFill/>
          </p:spPr>
          <p:txBody>
            <a:bodyPr wrap="none" rtlCol="0">
              <a:spAutoFit/>
            </a:bodyPr>
            <a:lstStyle/>
            <a:p>
              <a:r>
                <a:rPr lang="en-US" dirty="0">
                  <a:solidFill>
                    <a:srgbClr val="FF0000"/>
                  </a:solidFill>
                </a:rPr>
                <a:t>Mannitol    Fermentation</a:t>
              </a:r>
            </a:p>
          </p:txBody>
        </p:sp>
      </p:grpSp>
    </p:spTree>
    <p:extLst>
      <p:ext uri="{BB962C8B-B14F-4D97-AF65-F5344CB8AC3E}">
        <p14:creationId xmlns:p14="http://schemas.microsoft.com/office/powerpoint/2010/main" val="4253186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B2CBF-BA7D-4125-A8B9-89E5359F525C}"/>
              </a:ext>
            </a:extLst>
          </p:cNvPr>
          <p:cNvSpPr>
            <a:spLocks noGrp="1"/>
          </p:cNvSpPr>
          <p:nvPr>
            <p:ph type="title"/>
          </p:nvPr>
        </p:nvSpPr>
        <p:spPr/>
        <p:txBody>
          <a:bodyPr/>
          <a:lstStyle/>
          <a:p>
            <a:r>
              <a:rPr lang="en-US" b="1" dirty="0"/>
              <a:t>Phenylethyl Alcohol Agar (PEA</a:t>
            </a:r>
            <a:r>
              <a:rPr lang="en-US" sz="4400" b="1" u="sng" dirty="0">
                <a:solidFill>
                  <a:schemeClr val="accent1">
                    <a:lumMod val="75000"/>
                  </a:schemeClr>
                </a:solidFill>
              </a:rPr>
              <a:t>)</a:t>
            </a:r>
            <a:endParaRPr lang="en-US" dirty="0"/>
          </a:p>
        </p:txBody>
      </p:sp>
      <p:pic>
        <p:nvPicPr>
          <p:cNvPr id="4" name="Picture 3" descr="PEA agar plate with P. vulgaris (clear), S.  aureas (yellish), S. epidermidis (pinkish), and E. coli (light tan).">
            <a:extLst>
              <a:ext uri="{FF2B5EF4-FFF2-40B4-BE49-F238E27FC236}">
                <a16:creationId xmlns:a16="http://schemas.microsoft.com/office/drawing/2014/main" id="{0B439BDC-7396-4078-B87B-F7DBDAAF11E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96573" y="2176997"/>
            <a:ext cx="4927231" cy="4031371"/>
          </a:xfrm>
          <a:prstGeom prst="rect">
            <a:avLst/>
          </a:prstGeom>
        </p:spPr>
      </p:pic>
      <p:sp>
        <p:nvSpPr>
          <p:cNvPr id="6" name="TextBox 5">
            <a:extLst>
              <a:ext uri="{FF2B5EF4-FFF2-40B4-BE49-F238E27FC236}">
                <a16:creationId xmlns:a16="http://schemas.microsoft.com/office/drawing/2014/main" id="{B63A6506-1E31-4DD4-9B8D-741A31F96D55}"/>
              </a:ext>
            </a:extLst>
          </p:cNvPr>
          <p:cNvSpPr txBox="1"/>
          <p:nvPr/>
        </p:nvSpPr>
        <p:spPr>
          <a:xfrm>
            <a:off x="601450" y="1690688"/>
            <a:ext cx="6347990" cy="4832092"/>
          </a:xfrm>
          <a:prstGeom prst="rect">
            <a:avLst/>
          </a:prstGeom>
          <a:noFill/>
        </p:spPr>
        <p:txBody>
          <a:bodyPr wrap="square">
            <a:spAutoFit/>
          </a:bodyPr>
          <a:lstStyle/>
          <a:p>
            <a:r>
              <a:rPr lang="en-US" sz="2800" dirty="0"/>
              <a:t>Selective medium: Selective for Gram+ and inhibits the growth of most Gram-negative organisms. </a:t>
            </a:r>
          </a:p>
          <a:p>
            <a:pPr lvl="1">
              <a:buFont typeface="Wingdings" panose="05000000000000000000" pitchFamily="2" charset="2"/>
              <a:buChar char="§"/>
            </a:pPr>
            <a:r>
              <a:rPr lang="en-US" sz="2800" dirty="0"/>
              <a:t>Phenylethyl alcohol acts to disrupt lipid structure in the membrane of Gram-negative organisms as well as inhibiting protein synthesis, leading to poor growth of these organisms on the medium. The growth of Gram-negative organisms on this medium tends to be stunted or completely halted. </a:t>
            </a:r>
          </a:p>
        </p:txBody>
      </p:sp>
    </p:spTree>
    <p:extLst>
      <p:ext uri="{BB962C8B-B14F-4D97-AF65-F5344CB8AC3E}">
        <p14:creationId xmlns:p14="http://schemas.microsoft.com/office/powerpoint/2010/main" val="463378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BF219-737F-4D4F-8953-927EFB690A92}"/>
              </a:ext>
            </a:extLst>
          </p:cNvPr>
          <p:cNvSpPr>
            <a:spLocks noGrp="1"/>
          </p:cNvSpPr>
          <p:nvPr>
            <p:ph type="title"/>
          </p:nvPr>
        </p:nvSpPr>
        <p:spPr/>
        <p:txBody>
          <a:bodyPr/>
          <a:lstStyle/>
          <a:p>
            <a:r>
              <a:rPr lang="en-US" b="1" dirty="0"/>
              <a:t>Procedure: Selective-Differential Media</a:t>
            </a:r>
          </a:p>
        </p:txBody>
      </p:sp>
      <p:sp>
        <p:nvSpPr>
          <p:cNvPr id="3" name="Content Placeholder 2">
            <a:extLst>
              <a:ext uri="{FF2B5EF4-FFF2-40B4-BE49-F238E27FC236}">
                <a16:creationId xmlns:a16="http://schemas.microsoft.com/office/drawing/2014/main" id="{10E73927-4649-4ABA-9B7A-849FA25FBA65}"/>
              </a:ext>
            </a:extLst>
          </p:cNvPr>
          <p:cNvSpPr>
            <a:spLocks noGrp="1"/>
          </p:cNvSpPr>
          <p:nvPr>
            <p:ph idx="1"/>
          </p:nvPr>
        </p:nvSpPr>
        <p:spPr/>
        <p:txBody>
          <a:bodyPr>
            <a:normAutofit fontScale="55000" lnSpcReduction="20000"/>
          </a:bodyPr>
          <a:lstStyle/>
          <a:p>
            <a:pPr marL="0" indent="0">
              <a:buNone/>
            </a:pPr>
            <a:r>
              <a:rPr lang="en-US" sz="4500" b="1" dirty="0"/>
              <a:t>Materials: </a:t>
            </a:r>
            <a:endParaRPr lang="en-US" sz="4500" dirty="0"/>
          </a:p>
          <a:p>
            <a:r>
              <a:rPr lang="en-US" sz="4500" dirty="0"/>
              <a:t>Each table/group will need the following: </a:t>
            </a:r>
          </a:p>
          <a:p>
            <a:pPr lvl="1">
              <a:buFont typeface="Wingdings" panose="05000000000000000000" pitchFamily="2" charset="2"/>
              <a:buChar char="§"/>
            </a:pPr>
            <a:r>
              <a:rPr lang="en-US" sz="4100" dirty="0"/>
              <a:t>2 EMB agar plates </a:t>
            </a:r>
          </a:p>
          <a:p>
            <a:pPr lvl="1">
              <a:buFont typeface="Wingdings" panose="05000000000000000000" pitchFamily="2" charset="2"/>
              <a:buChar char="§"/>
            </a:pPr>
            <a:r>
              <a:rPr lang="en-US" sz="4100" dirty="0"/>
              <a:t>2 MacConkey agar plates </a:t>
            </a:r>
          </a:p>
          <a:p>
            <a:pPr lvl="1">
              <a:buFont typeface="Wingdings" panose="05000000000000000000" pitchFamily="2" charset="2"/>
              <a:buChar char="§"/>
            </a:pPr>
            <a:r>
              <a:rPr lang="en-US" sz="4100" dirty="0"/>
              <a:t>2 Mannitol Salt agar plate </a:t>
            </a:r>
          </a:p>
          <a:p>
            <a:pPr lvl="1">
              <a:buFont typeface="Wingdings" panose="05000000000000000000" pitchFamily="2" charset="2"/>
              <a:buChar char="§"/>
            </a:pPr>
            <a:r>
              <a:rPr lang="en-US" sz="4100" dirty="0"/>
              <a:t>2 PEA agar plates </a:t>
            </a:r>
          </a:p>
          <a:p>
            <a:endParaRPr lang="en-US" sz="3600" dirty="0"/>
          </a:p>
          <a:p>
            <a:r>
              <a:rPr lang="en-US" sz="4500" dirty="0"/>
              <a:t>Broth cultures of the following organisms will be supplied: </a:t>
            </a:r>
          </a:p>
          <a:p>
            <a:pPr lvl="1">
              <a:buFont typeface="Wingdings" panose="05000000000000000000" pitchFamily="2" charset="2"/>
              <a:buChar char="§"/>
            </a:pPr>
            <a:r>
              <a:rPr lang="en-US" sz="4200" i="1" dirty="0"/>
              <a:t>Staphylococcus epidermidis </a:t>
            </a:r>
          </a:p>
          <a:p>
            <a:pPr lvl="1">
              <a:buFont typeface="Wingdings" panose="05000000000000000000" pitchFamily="2" charset="2"/>
              <a:buChar char="§"/>
            </a:pPr>
            <a:r>
              <a:rPr lang="en-US" sz="4200" i="1" dirty="0"/>
              <a:t>Escherichia coli </a:t>
            </a:r>
          </a:p>
          <a:p>
            <a:pPr lvl="1">
              <a:buFont typeface="Wingdings" panose="05000000000000000000" pitchFamily="2" charset="2"/>
              <a:buChar char="§"/>
            </a:pPr>
            <a:r>
              <a:rPr lang="en-US" sz="4200" i="1" dirty="0"/>
              <a:t>Proteus vulgaris </a:t>
            </a:r>
          </a:p>
          <a:p>
            <a:pPr lvl="1">
              <a:buFont typeface="Wingdings" panose="05000000000000000000" pitchFamily="2" charset="2"/>
              <a:buChar char="§"/>
            </a:pPr>
            <a:r>
              <a:rPr lang="en-US" sz="4200" i="1" dirty="0"/>
              <a:t>Staphylococcus aureus </a:t>
            </a:r>
          </a:p>
          <a:p>
            <a:pPr lvl="1">
              <a:buFont typeface="Wingdings" panose="05000000000000000000" pitchFamily="2" charset="2"/>
              <a:buChar char="§"/>
            </a:pPr>
            <a:r>
              <a:rPr lang="en-US" sz="4200" i="1" dirty="0"/>
              <a:t>Unknown organism (one of the previous 4) </a:t>
            </a:r>
          </a:p>
          <a:p>
            <a:endParaRPr lang="en-US" sz="4400" b="1" dirty="0">
              <a:latin typeface="+mj-lt"/>
              <a:ea typeface="+mj-ea"/>
              <a:cs typeface="+mj-cs"/>
            </a:endParaRPr>
          </a:p>
        </p:txBody>
      </p:sp>
    </p:spTree>
    <p:extLst>
      <p:ext uri="{BB962C8B-B14F-4D97-AF65-F5344CB8AC3E}">
        <p14:creationId xmlns:p14="http://schemas.microsoft.com/office/powerpoint/2010/main" val="4166706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2D09B-679A-4942-954F-F56D27A3AF2A}"/>
              </a:ext>
            </a:extLst>
          </p:cNvPr>
          <p:cNvSpPr>
            <a:spLocks noGrp="1"/>
          </p:cNvSpPr>
          <p:nvPr>
            <p:ph type="title"/>
          </p:nvPr>
        </p:nvSpPr>
        <p:spPr>
          <a:xfrm>
            <a:off x="838200" y="365125"/>
            <a:ext cx="10936458" cy="1325563"/>
          </a:xfrm>
        </p:spPr>
        <p:txBody>
          <a:bodyPr/>
          <a:lstStyle/>
          <a:p>
            <a:r>
              <a:rPr lang="en-US" b="1" dirty="0"/>
              <a:t>Procedure: Inoculating For The Known Organisms </a:t>
            </a:r>
          </a:p>
        </p:txBody>
      </p:sp>
      <p:sp>
        <p:nvSpPr>
          <p:cNvPr id="3" name="Content Placeholder 2">
            <a:extLst>
              <a:ext uri="{FF2B5EF4-FFF2-40B4-BE49-F238E27FC236}">
                <a16:creationId xmlns:a16="http://schemas.microsoft.com/office/drawing/2014/main" id="{B39B7B0A-7673-467C-994E-AFC6468C77DC}"/>
              </a:ext>
            </a:extLst>
          </p:cNvPr>
          <p:cNvSpPr>
            <a:spLocks noGrp="1"/>
          </p:cNvSpPr>
          <p:nvPr>
            <p:ph idx="1"/>
          </p:nvPr>
        </p:nvSpPr>
        <p:spPr>
          <a:xfrm>
            <a:off x="556847" y="1797488"/>
            <a:ext cx="8319868" cy="4589243"/>
          </a:xfrm>
        </p:spPr>
        <p:txBody>
          <a:bodyPr>
            <a:normAutofit fontScale="70000" lnSpcReduction="20000"/>
          </a:bodyPr>
          <a:lstStyle/>
          <a:p>
            <a:pPr>
              <a:lnSpc>
                <a:spcPct val="120000"/>
              </a:lnSpc>
            </a:pPr>
            <a:r>
              <a:rPr lang="en-US" sz="3100" dirty="0"/>
              <a:t>One plate of each type should be labeled with the table number or initials of the group. Using the china pencil, draw two lines on the back of the plate to form an “X” on the back of the plate. Make sure the lines are dark enough to show through to the other side. Refer to the image below. </a:t>
            </a:r>
          </a:p>
          <a:p>
            <a:pPr>
              <a:lnSpc>
                <a:spcPct val="120000"/>
              </a:lnSpc>
            </a:pPr>
            <a:r>
              <a:rPr lang="en-US" sz="3100" dirty="0"/>
              <a:t>Label each section of the plate with the organisms made available. </a:t>
            </a:r>
          </a:p>
          <a:p>
            <a:pPr>
              <a:lnSpc>
                <a:spcPct val="120000"/>
              </a:lnSpc>
            </a:pPr>
            <a:r>
              <a:rPr lang="en-US" sz="3100" dirty="0"/>
              <a:t>Using aseptic technique, inoculate each plate section with the appropriate organism. </a:t>
            </a:r>
          </a:p>
          <a:p>
            <a:pPr>
              <a:lnSpc>
                <a:spcPct val="120000"/>
              </a:lnSpc>
            </a:pPr>
            <a:r>
              <a:rPr lang="en-US" sz="3100" dirty="0"/>
              <a:t>Continue until all plates are inoculated in the same fashion. </a:t>
            </a:r>
          </a:p>
          <a:p>
            <a:pPr>
              <a:lnSpc>
                <a:spcPct val="120000"/>
              </a:lnSpc>
            </a:pPr>
            <a:r>
              <a:rPr lang="en-US" sz="3100" dirty="0"/>
              <a:t>Place the plates inverted into the wire racks for incubation</a:t>
            </a:r>
            <a:r>
              <a:rPr lang="en-US" sz="2800" dirty="0"/>
              <a:t>. </a:t>
            </a:r>
            <a:endParaRPr lang="en-US" dirty="0"/>
          </a:p>
        </p:txBody>
      </p:sp>
      <p:pic>
        <p:nvPicPr>
          <p:cNvPr id="4" name="Picture 3">
            <a:extLst>
              <a:ext uri="{FF2B5EF4-FFF2-40B4-BE49-F238E27FC236}">
                <a16:creationId xmlns:a16="http://schemas.microsoft.com/office/drawing/2014/main" id="{FBEF866C-E46D-4D27-878B-FC959EB5B7F4}"/>
              </a:ext>
            </a:extLst>
          </p:cNvPr>
          <p:cNvPicPr>
            <a:picLocks noChangeAspect="1"/>
          </p:cNvPicPr>
          <p:nvPr/>
        </p:nvPicPr>
        <p:blipFill>
          <a:blip r:embed="rId2"/>
          <a:stretch>
            <a:fillRect/>
          </a:stretch>
        </p:blipFill>
        <p:spPr>
          <a:xfrm>
            <a:off x="8802019" y="2728452"/>
            <a:ext cx="3230845" cy="2645406"/>
          </a:xfrm>
          <a:prstGeom prst="rect">
            <a:avLst/>
          </a:prstGeom>
        </p:spPr>
      </p:pic>
    </p:spTree>
    <p:extLst>
      <p:ext uri="{BB962C8B-B14F-4D97-AF65-F5344CB8AC3E}">
        <p14:creationId xmlns:p14="http://schemas.microsoft.com/office/powerpoint/2010/main" val="1245298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27055-FD27-4B99-89CB-9C91312F3EB2}"/>
              </a:ext>
            </a:extLst>
          </p:cNvPr>
          <p:cNvSpPr>
            <a:spLocks noGrp="1"/>
          </p:cNvSpPr>
          <p:nvPr>
            <p:ph type="title"/>
          </p:nvPr>
        </p:nvSpPr>
        <p:spPr>
          <a:xfrm>
            <a:off x="769928" y="294787"/>
            <a:ext cx="10515600" cy="1325563"/>
          </a:xfrm>
        </p:spPr>
        <p:txBody>
          <a:bodyPr/>
          <a:lstStyle/>
          <a:p>
            <a:r>
              <a:rPr lang="en-US" b="1" dirty="0"/>
              <a:t>Procedure: Inoculating For Unknown Organisms </a:t>
            </a:r>
            <a:endParaRPr lang="en-US" dirty="0"/>
          </a:p>
        </p:txBody>
      </p:sp>
      <p:sp>
        <p:nvSpPr>
          <p:cNvPr id="3" name="Content Placeholder 2">
            <a:extLst>
              <a:ext uri="{FF2B5EF4-FFF2-40B4-BE49-F238E27FC236}">
                <a16:creationId xmlns:a16="http://schemas.microsoft.com/office/drawing/2014/main" id="{90A10BC1-EDEB-4BF1-827B-4D054229AF2F}"/>
              </a:ext>
            </a:extLst>
          </p:cNvPr>
          <p:cNvSpPr>
            <a:spLocks noGrp="1"/>
          </p:cNvSpPr>
          <p:nvPr>
            <p:ph idx="1"/>
          </p:nvPr>
        </p:nvSpPr>
        <p:spPr>
          <a:xfrm>
            <a:off x="838200" y="1825625"/>
            <a:ext cx="8530883" cy="4351338"/>
          </a:xfrm>
        </p:spPr>
        <p:txBody>
          <a:bodyPr>
            <a:normAutofit fontScale="55000" lnSpcReduction="20000"/>
          </a:bodyPr>
          <a:lstStyle/>
          <a:p>
            <a:pPr>
              <a:lnSpc>
                <a:spcPct val="120000"/>
              </a:lnSpc>
            </a:pPr>
            <a:r>
              <a:rPr lang="en-US" sz="3400" dirty="0"/>
              <a:t>On the remaining plate of each type of medium, label as in the previous step with the table number/ group name and mark the plates “unknown.” </a:t>
            </a:r>
          </a:p>
          <a:p>
            <a:pPr>
              <a:lnSpc>
                <a:spcPct val="120000"/>
              </a:lnSpc>
            </a:pPr>
            <a:r>
              <a:rPr lang="en-US" sz="3400" dirty="0"/>
              <a:t>Using aseptic technique, inoculate each plate with the mixed culture provided. </a:t>
            </a:r>
          </a:p>
          <a:p>
            <a:pPr>
              <a:lnSpc>
                <a:spcPct val="120000"/>
              </a:lnSpc>
            </a:pPr>
            <a:r>
              <a:rPr lang="en-US" sz="3400" dirty="0"/>
              <a:t>Invert the plate and place them in the rack provided and incubate for 48 hours.</a:t>
            </a:r>
          </a:p>
          <a:p>
            <a:pPr>
              <a:lnSpc>
                <a:spcPct val="120000"/>
              </a:lnSpc>
            </a:pPr>
            <a:r>
              <a:rPr lang="en-US" sz="3400" dirty="0">
                <a:solidFill>
                  <a:srgbClr val="FF0000"/>
                </a:solidFill>
              </a:rPr>
              <a:t>2</a:t>
            </a:r>
            <a:r>
              <a:rPr lang="en-US" sz="3400" baseline="30000" dirty="0">
                <a:solidFill>
                  <a:srgbClr val="FF0000"/>
                </a:solidFill>
              </a:rPr>
              <a:t>nd</a:t>
            </a:r>
            <a:r>
              <a:rPr lang="en-US" sz="3400" dirty="0">
                <a:solidFill>
                  <a:srgbClr val="FF0000"/>
                </a:solidFill>
              </a:rPr>
              <a:t> Day: </a:t>
            </a:r>
            <a:r>
              <a:rPr lang="en-US" sz="3400" dirty="0"/>
              <a:t>Observe the group’s results of each of the known organisms. Then, try to identify the unknown bacteria by comparing the known results. </a:t>
            </a:r>
          </a:p>
          <a:p>
            <a:pPr>
              <a:lnSpc>
                <a:spcPct val="120000"/>
              </a:lnSpc>
            </a:pPr>
            <a:r>
              <a:rPr lang="en-US" sz="3400" dirty="0"/>
              <a:t>Students should pay close attention to the results shown by each organism and should be able to interpret the results and understand the significance of the results.</a:t>
            </a:r>
          </a:p>
          <a:p>
            <a:pPr marL="0" indent="0">
              <a:buNone/>
            </a:pPr>
            <a:endParaRPr lang="en-US" dirty="0"/>
          </a:p>
        </p:txBody>
      </p:sp>
      <p:grpSp>
        <p:nvGrpSpPr>
          <p:cNvPr id="4" name="Group 3">
            <a:extLst>
              <a:ext uri="{FF2B5EF4-FFF2-40B4-BE49-F238E27FC236}">
                <a16:creationId xmlns:a16="http://schemas.microsoft.com/office/drawing/2014/main" id="{5D7A8A0C-5E02-4F80-9208-D9677A04DAD5}"/>
              </a:ext>
            </a:extLst>
          </p:cNvPr>
          <p:cNvGrpSpPr/>
          <p:nvPr/>
        </p:nvGrpSpPr>
        <p:grpSpPr>
          <a:xfrm>
            <a:off x="9707888" y="2880703"/>
            <a:ext cx="1645912" cy="1438079"/>
            <a:chOff x="1786597" y="1842868"/>
            <a:chExt cx="4628271" cy="4628271"/>
          </a:xfrm>
        </p:grpSpPr>
        <p:sp>
          <p:nvSpPr>
            <p:cNvPr id="5" name="Oval 4">
              <a:extLst>
                <a:ext uri="{FF2B5EF4-FFF2-40B4-BE49-F238E27FC236}">
                  <a16:creationId xmlns:a16="http://schemas.microsoft.com/office/drawing/2014/main" id="{E9BE892C-CB0D-4615-80FA-BF21364A6781}"/>
                </a:ext>
              </a:extLst>
            </p:cNvPr>
            <p:cNvSpPr/>
            <p:nvPr/>
          </p:nvSpPr>
          <p:spPr>
            <a:xfrm>
              <a:off x="1786597" y="1842868"/>
              <a:ext cx="4628271" cy="4628271"/>
            </a:xfrm>
            <a:prstGeom prst="ellipse">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E13D04D-1FF6-4C31-9501-1DB991F94EE1}"/>
                </a:ext>
              </a:extLst>
            </p:cNvPr>
            <p:cNvSpPr/>
            <p:nvPr/>
          </p:nvSpPr>
          <p:spPr>
            <a:xfrm>
              <a:off x="1978576" y="2034847"/>
              <a:ext cx="4244312" cy="4244312"/>
            </a:xfrm>
            <a:prstGeom prst="ellipse">
              <a:avLst/>
            </a:prstGeom>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Freeform: Shape 6">
            <a:extLst>
              <a:ext uri="{FF2B5EF4-FFF2-40B4-BE49-F238E27FC236}">
                <a16:creationId xmlns:a16="http://schemas.microsoft.com/office/drawing/2014/main" id="{125193C7-582D-4D3D-B4E5-C74931B8FCB7}"/>
              </a:ext>
            </a:extLst>
          </p:cNvPr>
          <p:cNvSpPr/>
          <p:nvPr/>
        </p:nvSpPr>
        <p:spPr>
          <a:xfrm>
            <a:off x="10142806" y="3165231"/>
            <a:ext cx="673732" cy="970671"/>
          </a:xfrm>
          <a:custGeom>
            <a:avLst/>
            <a:gdLst>
              <a:gd name="connsiteX0" fmla="*/ 14068 w 673732"/>
              <a:gd name="connsiteY0" fmla="*/ 112541 h 970671"/>
              <a:gd name="connsiteX1" fmla="*/ 140677 w 673732"/>
              <a:gd name="connsiteY1" fmla="*/ 70338 h 970671"/>
              <a:gd name="connsiteX2" fmla="*/ 196948 w 673732"/>
              <a:gd name="connsiteY2" fmla="*/ 56271 h 970671"/>
              <a:gd name="connsiteX3" fmla="*/ 239151 w 673732"/>
              <a:gd name="connsiteY3" fmla="*/ 42203 h 970671"/>
              <a:gd name="connsiteX4" fmla="*/ 365760 w 673732"/>
              <a:gd name="connsiteY4" fmla="*/ 14067 h 970671"/>
              <a:gd name="connsiteX5" fmla="*/ 422031 w 673732"/>
              <a:gd name="connsiteY5" fmla="*/ 0 h 970671"/>
              <a:gd name="connsiteX6" fmla="*/ 590843 w 673732"/>
              <a:gd name="connsiteY6" fmla="*/ 42203 h 970671"/>
              <a:gd name="connsiteX7" fmla="*/ 604911 w 673732"/>
              <a:gd name="connsiteY7" fmla="*/ 84406 h 970671"/>
              <a:gd name="connsiteX8" fmla="*/ 534572 w 673732"/>
              <a:gd name="connsiteY8" fmla="*/ 154744 h 970671"/>
              <a:gd name="connsiteX9" fmla="*/ 393896 w 673732"/>
              <a:gd name="connsiteY9" fmla="*/ 196947 h 970671"/>
              <a:gd name="connsiteX10" fmla="*/ 168812 w 673732"/>
              <a:gd name="connsiteY10" fmla="*/ 225083 h 970671"/>
              <a:gd name="connsiteX11" fmla="*/ 84406 w 673732"/>
              <a:gd name="connsiteY11" fmla="*/ 253218 h 970671"/>
              <a:gd name="connsiteX12" fmla="*/ 42203 w 673732"/>
              <a:gd name="connsiteY12" fmla="*/ 267286 h 970671"/>
              <a:gd name="connsiteX13" fmla="*/ 0 w 673732"/>
              <a:gd name="connsiteY13" fmla="*/ 295421 h 970671"/>
              <a:gd name="connsiteX14" fmla="*/ 42203 w 673732"/>
              <a:gd name="connsiteY14" fmla="*/ 323557 h 970671"/>
              <a:gd name="connsiteX15" fmla="*/ 98474 w 673732"/>
              <a:gd name="connsiteY15" fmla="*/ 337624 h 970671"/>
              <a:gd name="connsiteX16" fmla="*/ 534572 w 673732"/>
              <a:gd name="connsiteY16" fmla="*/ 351692 h 970671"/>
              <a:gd name="connsiteX17" fmla="*/ 562708 w 673732"/>
              <a:gd name="connsiteY17" fmla="*/ 379827 h 970671"/>
              <a:gd name="connsiteX18" fmla="*/ 506437 w 673732"/>
              <a:gd name="connsiteY18" fmla="*/ 478301 h 970671"/>
              <a:gd name="connsiteX19" fmla="*/ 464234 w 673732"/>
              <a:gd name="connsiteY19" fmla="*/ 492369 h 970671"/>
              <a:gd name="connsiteX20" fmla="*/ 379828 w 673732"/>
              <a:gd name="connsiteY20" fmla="*/ 534572 h 970671"/>
              <a:gd name="connsiteX21" fmla="*/ 253219 w 673732"/>
              <a:gd name="connsiteY21" fmla="*/ 548640 h 970671"/>
              <a:gd name="connsiteX22" fmla="*/ 168812 w 673732"/>
              <a:gd name="connsiteY22" fmla="*/ 576775 h 970671"/>
              <a:gd name="connsiteX23" fmla="*/ 70339 w 673732"/>
              <a:gd name="connsiteY23" fmla="*/ 604911 h 970671"/>
              <a:gd name="connsiteX24" fmla="*/ 70339 w 673732"/>
              <a:gd name="connsiteY24" fmla="*/ 675249 h 970671"/>
              <a:gd name="connsiteX25" fmla="*/ 154745 w 673732"/>
              <a:gd name="connsiteY25" fmla="*/ 703384 h 970671"/>
              <a:gd name="connsiteX26" fmla="*/ 407963 w 673732"/>
              <a:gd name="connsiteY26" fmla="*/ 689317 h 970671"/>
              <a:gd name="connsiteX27" fmla="*/ 492369 w 673732"/>
              <a:gd name="connsiteY27" fmla="*/ 675249 h 970671"/>
              <a:gd name="connsiteX28" fmla="*/ 590843 w 673732"/>
              <a:gd name="connsiteY28" fmla="*/ 661181 h 970671"/>
              <a:gd name="connsiteX29" fmla="*/ 661182 w 673732"/>
              <a:gd name="connsiteY29" fmla="*/ 675249 h 970671"/>
              <a:gd name="connsiteX30" fmla="*/ 604911 w 673732"/>
              <a:gd name="connsiteY30" fmla="*/ 759655 h 970671"/>
              <a:gd name="connsiteX31" fmla="*/ 379828 w 673732"/>
              <a:gd name="connsiteY31" fmla="*/ 787791 h 970671"/>
              <a:gd name="connsiteX32" fmla="*/ 211016 w 673732"/>
              <a:gd name="connsiteY32" fmla="*/ 801858 h 970671"/>
              <a:gd name="connsiteX33" fmla="*/ 154745 w 673732"/>
              <a:gd name="connsiteY33" fmla="*/ 815926 h 970671"/>
              <a:gd name="connsiteX34" fmla="*/ 140677 w 673732"/>
              <a:gd name="connsiteY34" fmla="*/ 928467 h 970671"/>
              <a:gd name="connsiteX35" fmla="*/ 225083 w 673732"/>
              <a:gd name="connsiteY35" fmla="*/ 956603 h 970671"/>
              <a:gd name="connsiteX36" fmla="*/ 267286 w 673732"/>
              <a:gd name="connsiteY36" fmla="*/ 970671 h 970671"/>
              <a:gd name="connsiteX37" fmla="*/ 492369 w 673732"/>
              <a:gd name="connsiteY37" fmla="*/ 942535 h 970671"/>
              <a:gd name="connsiteX38" fmla="*/ 562708 w 673732"/>
              <a:gd name="connsiteY38" fmla="*/ 928467 h 970671"/>
              <a:gd name="connsiteX39" fmla="*/ 647114 w 673732"/>
              <a:gd name="connsiteY39" fmla="*/ 928467 h 970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73732" h="970671">
                <a:moveTo>
                  <a:pt x="14068" y="112541"/>
                </a:moveTo>
                <a:cubicBezTo>
                  <a:pt x="56271" y="98473"/>
                  <a:pt x="97519" y="81127"/>
                  <a:pt x="140677" y="70338"/>
                </a:cubicBezTo>
                <a:cubicBezTo>
                  <a:pt x="159434" y="65649"/>
                  <a:pt x="178358" y="61582"/>
                  <a:pt x="196948" y="56271"/>
                </a:cubicBezTo>
                <a:cubicBezTo>
                  <a:pt x="211206" y="52197"/>
                  <a:pt x="224893" y="46277"/>
                  <a:pt x="239151" y="42203"/>
                </a:cubicBezTo>
                <a:cubicBezTo>
                  <a:pt x="299182" y="25051"/>
                  <a:pt x="300500" y="28569"/>
                  <a:pt x="365760" y="14067"/>
                </a:cubicBezTo>
                <a:cubicBezTo>
                  <a:pt x="384634" y="9873"/>
                  <a:pt x="403274" y="4689"/>
                  <a:pt x="422031" y="0"/>
                </a:cubicBezTo>
                <a:cubicBezTo>
                  <a:pt x="482987" y="6095"/>
                  <a:pt x="555536" y="-16642"/>
                  <a:pt x="590843" y="42203"/>
                </a:cubicBezTo>
                <a:cubicBezTo>
                  <a:pt x="598472" y="54919"/>
                  <a:pt x="600222" y="70338"/>
                  <a:pt x="604911" y="84406"/>
                </a:cubicBezTo>
                <a:cubicBezTo>
                  <a:pt x="581465" y="107852"/>
                  <a:pt x="566028" y="144258"/>
                  <a:pt x="534572" y="154744"/>
                </a:cubicBezTo>
                <a:cubicBezTo>
                  <a:pt x="480733" y="172691"/>
                  <a:pt x="447054" y="186316"/>
                  <a:pt x="393896" y="196947"/>
                </a:cubicBezTo>
                <a:cubicBezTo>
                  <a:pt x="306631" y="214400"/>
                  <a:pt x="265793" y="215385"/>
                  <a:pt x="168812" y="225083"/>
                </a:cubicBezTo>
                <a:lnTo>
                  <a:pt x="84406" y="253218"/>
                </a:lnTo>
                <a:cubicBezTo>
                  <a:pt x="70338" y="257907"/>
                  <a:pt x="54541" y="259061"/>
                  <a:pt x="42203" y="267286"/>
                </a:cubicBezTo>
                <a:lnTo>
                  <a:pt x="0" y="295421"/>
                </a:lnTo>
                <a:cubicBezTo>
                  <a:pt x="14068" y="304800"/>
                  <a:pt x="26663" y="316897"/>
                  <a:pt x="42203" y="323557"/>
                </a:cubicBezTo>
                <a:cubicBezTo>
                  <a:pt x="59974" y="331173"/>
                  <a:pt x="79171" y="336521"/>
                  <a:pt x="98474" y="337624"/>
                </a:cubicBezTo>
                <a:cubicBezTo>
                  <a:pt x="243679" y="345921"/>
                  <a:pt x="389206" y="347003"/>
                  <a:pt x="534572" y="351692"/>
                </a:cubicBezTo>
                <a:cubicBezTo>
                  <a:pt x="543951" y="361070"/>
                  <a:pt x="560832" y="366697"/>
                  <a:pt x="562708" y="379827"/>
                </a:cubicBezTo>
                <a:cubicBezTo>
                  <a:pt x="571187" y="439177"/>
                  <a:pt x="550248" y="456396"/>
                  <a:pt x="506437" y="478301"/>
                </a:cubicBezTo>
                <a:cubicBezTo>
                  <a:pt x="493174" y="484933"/>
                  <a:pt x="477497" y="485737"/>
                  <a:pt x="464234" y="492369"/>
                </a:cubicBezTo>
                <a:cubicBezTo>
                  <a:pt x="415627" y="516672"/>
                  <a:pt x="432865" y="525732"/>
                  <a:pt x="379828" y="534572"/>
                </a:cubicBezTo>
                <a:cubicBezTo>
                  <a:pt x="337943" y="541553"/>
                  <a:pt x="295422" y="543951"/>
                  <a:pt x="253219" y="548640"/>
                </a:cubicBezTo>
                <a:cubicBezTo>
                  <a:pt x="225083" y="558018"/>
                  <a:pt x="197584" y="569582"/>
                  <a:pt x="168812" y="576775"/>
                </a:cubicBezTo>
                <a:cubicBezTo>
                  <a:pt x="98156" y="594440"/>
                  <a:pt x="130884" y="584729"/>
                  <a:pt x="70339" y="604911"/>
                </a:cubicBezTo>
                <a:cubicBezTo>
                  <a:pt x="45240" y="630009"/>
                  <a:pt x="15734" y="641121"/>
                  <a:pt x="70339" y="675249"/>
                </a:cubicBezTo>
                <a:cubicBezTo>
                  <a:pt x="95488" y="690967"/>
                  <a:pt x="154745" y="703384"/>
                  <a:pt x="154745" y="703384"/>
                </a:cubicBezTo>
                <a:cubicBezTo>
                  <a:pt x="239151" y="698695"/>
                  <a:pt x="323719" y="696337"/>
                  <a:pt x="407963" y="689317"/>
                </a:cubicBezTo>
                <a:cubicBezTo>
                  <a:pt x="436388" y="686948"/>
                  <a:pt x="464177" y="679586"/>
                  <a:pt x="492369" y="675249"/>
                </a:cubicBezTo>
                <a:cubicBezTo>
                  <a:pt x="525141" y="670207"/>
                  <a:pt x="558018" y="665870"/>
                  <a:pt x="590843" y="661181"/>
                </a:cubicBezTo>
                <a:cubicBezTo>
                  <a:pt x="614289" y="665870"/>
                  <a:pt x="647919" y="655354"/>
                  <a:pt x="661182" y="675249"/>
                </a:cubicBezTo>
                <a:cubicBezTo>
                  <a:pt x="701526" y="735764"/>
                  <a:pt x="634249" y="753135"/>
                  <a:pt x="604911" y="759655"/>
                </a:cubicBezTo>
                <a:cubicBezTo>
                  <a:pt x="536482" y="774862"/>
                  <a:pt x="445688" y="781804"/>
                  <a:pt x="379828" y="787791"/>
                </a:cubicBezTo>
                <a:lnTo>
                  <a:pt x="211016" y="801858"/>
                </a:lnTo>
                <a:cubicBezTo>
                  <a:pt x="192259" y="806547"/>
                  <a:pt x="172038" y="807280"/>
                  <a:pt x="154745" y="815926"/>
                </a:cubicBezTo>
                <a:cubicBezTo>
                  <a:pt x="114076" y="836260"/>
                  <a:pt x="108006" y="891129"/>
                  <a:pt x="140677" y="928467"/>
                </a:cubicBezTo>
                <a:cubicBezTo>
                  <a:pt x="160206" y="950786"/>
                  <a:pt x="196948" y="947224"/>
                  <a:pt x="225083" y="956603"/>
                </a:cubicBezTo>
                <a:lnTo>
                  <a:pt x="267286" y="970671"/>
                </a:lnTo>
                <a:cubicBezTo>
                  <a:pt x="342314" y="961292"/>
                  <a:pt x="418226" y="957364"/>
                  <a:pt x="492369" y="942535"/>
                </a:cubicBezTo>
                <a:cubicBezTo>
                  <a:pt x="515815" y="937846"/>
                  <a:pt x="538896" y="930632"/>
                  <a:pt x="562708" y="928467"/>
                </a:cubicBezTo>
                <a:cubicBezTo>
                  <a:pt x="590728" y="925920"/>
                  <a:pt x="618979" y="928467"/>
                  <a:pt x="647114" y="928467"/>
                </a:cubicBez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8940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3045D88-75A5-410D-A235-C1785113C2A0}"/>
              </a:ext>
            </a:extLst>
          </p:cNvPr>
          <p:cNvGraphicFramePr>
            <a:graphicFrameLocks noGrp="1"/>
          </p:cNvGraphicFramePr>
          <p:nvPr/>
        </p:nvGraphicFramePr>
        <p:xfrm>
          <a:off x="1879600" y="1267433"/>
          <a:ext cx="8432800" cy="5345960"/>
        </p:xfrm>
        <a:graphic>
          <a:graphicData uri="http://schemas.openxmlformats.org/drawingml/2006/table">
            <a:tbl>
              <a:tblPr firstRow="1" firstCol="1" bandRow="1">
                <a:tableStyleId>{8799B23B-EC83-4686-B30A-512413B5E67A}</a:tableStyleId>
              </a:tblPr>
              <a:tblGrid>
                <a:gridCol w="1686384">
                  <a:extLst>
                    <a:ext uri="{9D8B030D-6E8A-4147-A177-3AD203B41FA5}">
                      <a16:colId xmlns:a16="http://schemas.microsoft.com/office/drawing/2014/main" val="1833111881"/>
                    </a:ext>
                  </a:extLst>
                </a:gridCol>
                <a:gridCol w="1686384">
                  <a:extLst>
                    <a:ext uri="{9D8B030D-6E8A-4147-A177-3AD203B41FA5}">
                      <a16:colId xmlns:a16="http://schemas.microsoft.com/office/drawing/2014/main" val="553776211"/>
                    </a:ext>
                  </a:extLst>
                </a:gridCol>
                <a:gridCol w="1686384">
                  <a:extLst>
                    <a:ext uri="{9D8B030D-6E8A-4147-A177-3AD203B41FA5}">
                      <a16:colId xmlns:a16="http://schemas.microsoft.com/office/drawing/2014/main" val="3445000572"/>
                    </a:ext>
                  </a:extLst>
                </a:gridCol>
                <a:gridCol w="1686384">
                  <a:extLst>
                    <a:ext uri="{9D8B030D-6E8A-4147-A177-3AD203B41FA5}">
                      <a16:colId xmlns:a16="http://schemas.microsoft.com/office/drawing/2014/main" val="632027128"/>
                    </a:ext>
                  </a:extLst>
                </a:gridCol>
                <a:gridCol w="1687264">
                  <a:extLst>
                    <a:ext uri="{9D8B030D-6E8A-4147-A177-3AD203B41FA5}">
                      <a16:colId xmlns:a16="http://schemas.microsoft.com/office/drawing/2014/main" val="1516651060"/>
                    </a:ext>
                  </a:extLst>
                </a:gridCol>
              </a:tblGrid>
              <a:tr h="408182">
                <a:tc>
                  <a:txBody>
                    <a:bodyPr/>
                    <a:lstStyle/>
                    <a:p>
                      <a:pPr marL="0" marR="0">
                        <a:lnSpc>
                          <a:spcPct val="115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600" b="1">
                          <a:solidFill>
                            <a:srgbClr val="7030A0"/>
                          </a:solidFill>
                          <a:effectLst/>
                        </a:rPr>
                        <a:t>EMB</a:t>
                      </a:r>
                      <a:endParaRPr lang="en-US" sz="1400" b="1">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600" b="1">
                          <a:solidFill>
                            <a:srgbClr val="7030A0"/>
                          </a:solidFill>
                          <a:effectLst/>
                        </a:rPr>
                        <a:t>Mannitol Salt</a:t>
                      </a:r>
                      <a:endParaRPr lang="en-US" sz="1400" b="1">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600" b="1">
                          <a:solidFill>
                            <a:srgbClr val="7030A0"/>
                          </a:solidFill>
                          <a:effectLst/>
                        </a:rPr>
                        <a:t>MacConkey</a:t>
                      </a:r>
                      <a:endParaRPr lang="en-US" sz="1400" b="1">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600" b="1" dirty="0">
                          <a:solidFill>
                            <a:srgbClr val="7030A0"/>
                          </a:solidFill>
                          <a:effectLst/>
                        </a:rPr>
                        <a:t>PEA</a:t>
                      </a:r>
                      <a:endParaRPr lang="en-US"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61030588"/>
                  </a:ext>
                </a:extLst>
              </a:tr>
              <a:tr h="841762">
                <a:tc>
                  <a:txBody>
                    <a:bodyPr/>
                    <a:lstStyle/>
                    <a:p>
                      <a:pPr marL="0" marR="0" algn="ctr">
                        <a:lnSpc>
                          <a:spcPct val="115000"/>
                        </a:lnSpc>
                        <a:spcBef>
                          <a:spcPts val="0"/>
                        </a:spcBef>
                        <a:spcAft>
                          <a:spcPts val="0"/>
                        </a:spcAft>
                      </a:pPr>
                      <a:r>
                        <a:rPr lang="en-US" sz="1800" i="1" dirty="0">
                          <a:solidFill>
                            <a:srgbClr val="C00000"/>
                          </a:solidFill>
                          <a:effectLst/>
                        </a:rPr>
                        <a:t>S. epidermidis</a:t>
                      </a:r>
                      <a:endParaRPr lang="en-US" sz="1600"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a:t>
                      </a:r>
                      <a:endParaRPr lang="en-US" sz="1800" dirty="0">
                        <a:effectLst/>
                      </a:endParaRPr>
                    </a:p>
                    <a:p>
                      <a:pPr marL="0" marR="0" algn="ctr">
                        <a:lnSpc>
                          <a:spcPct val="115000"/>
                        </a:lnSpc>
                        <a:spcBef>
                          <a:spcPts val="0"/>
                        </a:spcBef>
                        <a:spcAft>
                          <a:spcPts val="0"/>
                        </a:spcAft>
                      </a:pPr>
                      <a:r>
                        <a:rPr lang="en-US" sz="2000" dirty="0">
                          <a:effectLst/>
                        </a:rPr>
                        <a:t> No Growth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a:t>
                      </a:r>
                      <a:r>
                        <a:rPr lang="en-US" sz="1800" dirty="0">
                          <a:effectLst/>
                        </a:rPr>
                        <a:t>White Colony, pink medium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a:t>
                      </a:r>
                      <a:r>
                        <a:rPr lang="en-US" sz="1800" dirty="0">
                          <a:effectLst/>
                        </a:rPr>
                        <a:t>No Growth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a:t>
                      </a:r>
                      <a:r>
                        <a:rPr lang="en-US" sz="1800" dirty="0">
                          <a:effectLst/>
                        </a:rPr>
                        <a:t> Growth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22602160"/>
                  </a:ext>
                </a:extLst>
              </a:tr>
              <a:tr h="1321745">
                <a:tc>
                  <a:txBody>
                    <a:bodyPr/>
                    <a:lstStyle/>
                    <a:p>
                      <a:pPr marL="0" marR="0" algn="ctr" defTabSz="914400" rtl="0" eaLnBrk="1" latinLnBrk="0" hangingPunct="1">
                        <a:lnSpc>
                          <a:spcPct val="115000"/>
                        </a:lnSpc>
                        <a:spcBef>
                          <a:spcPts val="0"/>
                        </a:spcBef>
                        <a:spcAft>
                          <a:spcPts val="0"/>
                        </a:spcAft>
                      </a:pPr>
                      <a:r>
                        <a:rPr lang="en-US" sz="1800" b="1" i="1" kern="1200" dirty="0">
                          <a:solidFill>
                            <a:srgbClr val="C00000"/>
                          </a:solidFill>
                          <a:effectLst/>
                          <a:latin typeface="+mn-lt"/>
                          <a:ea typeface="+mn-ea"/>
                          <a:cs typeface="+mn-cs"/>
                        </a:rPr>
                        <a:t>E. coli</a:t>
                      </a:r>
                    </a:p>
                  </a:txBody>
                  <a:tcPr marL="68580" marR="68580" marT="0" marB="0"/>
                </a:tc>
                <a:tc>
                  <a:txBody>
                    <a:bodyPr/>
                    <a:lstStyle/>
                    <a:p>
                      <a:pPr marL="0" marR="0" algn="ctr">
                        <a:lnSpc>
                          <a:spcPct val="115000"/>
                        </a:lnSpc>
                        <a:spcBef>
                          <a:spcPts val="0"/>
                        </a:spcBef>
                        <a:spcAft>
                          <a:spcPts val="0"/>
                        </a:spcAft>
                      </a:pPr>
                      <a:r>
                        <a:rPr lang="en-US" sz="2000" dirty="0">
                          <a:effectLst/>
                        </a:rPr>
                        <a:t> </a:t>
                      </a:r>
                      <a:endParaRPr lang="en-US" sz="1800" dirty="0">
                        <a:effectLst/>
                      </a:endParaRPr>
                    </a:p>
                    <a:p>
                      <a:pPr marL="0" marR="0" algn="ctr">
                        <a:lnSpc>
                          <a:spcPct val="115000"/>
                        </a:lnSpc>
                        <a:spcBef>
                          <a:spcPts val="0"/>
                        </a:spcBef>
                        <a:spcAft>
                          <a:spcPts val="0"/>
                        </a:spcAft>
                      </a:pPr>
                      <a:r>
                        <a:rPr lang="en-US" sz="2000" dirty="0">
                          <a:effectLst/>
                        </a:rPr>
                        <a:t> Shiny Metallic Green Colonies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a:t>
                      </a:r>
                      <a:r>
                        <a:rPr lang="en-US" sz="1800" dirty="0">
                          <a:effectLst/>
                        </a:rPr>
                        <a:t>No Growth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Hot pink colonies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a:t>
                      </a:r>
                      <a:r>
                        <a:rPr lang="en-US" sz="1800" dirty="0">
                          <a:effectLst/>
                        </a:rPr>
                        <a:t>No Growth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29514572"/>
                  </a:ext>
                </a:extLst>
              </a:tr>
              <a:tr h="986387">
                <a:tc>
                  <a:txBody>
                    <a:bodyPr/>
                    <a:lstStyle/>
                    <a:p>
                      <a:pPr marL="0" marR="0" algn="ctr" defTabSz="914400" rtl="0" eaLnBrk="1" latinLnBrk="0" hangingPunct="1">
                        <a:lnSpc>
                          <a:spcPct val="115000"/>
                        </a:lnSpc>
                        <a:spcBef>
                          <a:spcPts val="0"/>
                        </a:spcBef>
                        <a:spcAft>
                          <a:spcPts val="0"/>
                        </a:spcAft>
                      </a:pPr>
                      <a:r>
                        <a:rPr lang="en-US" sz="1800" b="1" i="1" kern="1200" dirty="0">
                          <a:solidFill>
                            <a:srgbClr val="C00000"/>
                          </a:solidFill>
                          <a:effectLst/>
                          <a:latin typeface="+mn-lt"/>
                          <a:ea typeface="+mn-ea"/>
                          <a:cs typeface="+mn-cs"/>
                        </a:rPr>
                        <a:t>P. vulgaris</a:t>
                      </a:r>
                    </a:p>
                  </a:txBody>
                  <a:tcPr marL="68580" marR="68580" marT="0" marB="0"/>
                </a:tc>
                <a:tc>
                  <a:txBody>
                    <a:bodyPr/>
                    <a:lstStyle/>
                    <a:p>
                      <a:pPr marL="0" marR="0" algn="ctr">
                        <a:lnSpc>
                          <a:spcPct val="115000"/>
                        </a:lnSpc>
                        <a:spcBef>
                          <a:spcPts val="0"/>
                        </a:spcBef>
                        <a:spcAft>
                          <a:spcPts val="0"/>
                        </a:spcAft>
                      </a:pPr>
                      <a:r>
                        <a:rPr lang="en-US" sz="2000" dirty="0">
                          <a:effectLst/>
                        </a:rPr>
                        <a:t> </a:t>
                      </a:r>
                      <a:endParaRPr lang="en-US" sz="1800" dirty="0">
                        <a:effectLst/>
                      </a:endParaRPr>
                    </a:p>
                    <a:p>
                      <a:pPr marL="0" marR="0" algn="ctr">
                        <a:lnSpc>
                          <a:spcPct val="115000"/>
                        </a:lnSpc>
                        <a:spcBef>
                          <a:spcPts val="0"/>
                        </a:spcBef>
                        <a:spcAft>
                          <a:spcPts val="0"/>
                        </a:spcAft>
                      </a:pPr>
                      <a:r>
                        <a:rPr lang="en-US" sz="2000" dirty="0">
                          <a:effectLst/>
                        </a:rPr>
                        <a:t> Light pink colonies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a:t>
                      </a:r>
                      <a:r>
                        <a:rPr lang="en-US" sz="1800" dirty="0">
                          <a:effectLst/>
                        </a:rPr>
                        <a:t>No Growth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Transparent colonies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a:t>
                      </a:r>
                      <a:r>
                        <a:rPr lang="en-US" sz="1800" dirty="0">
                          <a:effectLst/>
                        </a:rPr>
                        <a:t>No Growth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46853743"/>
                  </a:ext>
                </a:extLst>
              </a:tr>
              <a:tr h="841762">
                <a:tc>
                  <a:txBody>
                    <a:bodyPr/>
                    <a:lstStyle/>
                    <a:p>
                      <a:pPr marL="0" marR="0" algn="ctr" defTabSz="914400" rtl="0" eaLnBrk="1" latinLnBrk="0" hangingPunct="1">
                        <a:lnSpc>
                          <a:spcPct val="115000"/>
                        </a:lnSpc>
                        <a:spcBef>
                          <a:spcPts val="0"/>
                        </a:spcBef>
                        <a:spcAft>
                          <a:spcPts val="0"/>
                        </a:spcAft>
                      </a:pPr>
                      <a:r>
                        <a:rPr lang="en-US" sz="1800" b="1" i="1" kern="1200" dirty="0">
                          <a:solidFill>
                            <a:srgbClr val="C00000"/>
                          </a:solidFill>
                          <a:effectLst/>
                          <a:latin typeface="+mn-lt"/>
                          <a:ea typeface="+mn-ea"/>
                          <a:cs typeface="+mn-cs"/>
                        </a:rPr>
                        <a:t>S. aureus</a:t>
                      </a:r>
                    </a:p>
                  </a:txBody>
                  <a:tcPr marL="68580" marR="68580" marT="0" marB="0"/>
                </a:tc>
                <a:tc>
                  <a:txBody>
                    <a:bodyPr/>
                    <a:lstStyle/>
                    <a:p>
                      <a:pPr marL="0" marR="0" algn="ctr">
                        <a:lnSpc>
                          <a:spcPct val="115000"/>
                        </a:lnSpc>
                        <a:spcBef>
                          <a:spcPts val="0"/>
                        </a:spcBef>
                        <a:spcAft>
                          <a:spcPts val="0"/>
                        </a:spcAft>
                      </a:pPr>
                      <a:r>
                        <a:rPr lang="en-US" sz="2000" dirty="0">
                          <a:effectLst/>
                        </a:rPr>
                        <a:t> </a:t>
                      </a:r>
                      <a:endParaRPr lang="en-US" sz="1800" dirty="0">
                        <a:effectLst/>
                      </a:endParaRPr>
                    </a:p>
                    <a:p>
                      <a:pPr marL="0" marR="0" algn="ctr">
                        <a:lnSpc>
                          <a:spcPct val="115000"/>
                        </a:lnSpc>
                        <a:spcBef>
                          <a:spcPts val="0"/>
                        </a:spcBef>
                        <a:spcAft>
                          <a:spcPts val="0"/>
                        </a:spcAft>
                      </a:pPr>
                      <a:r>
                        <a:rPr lang="en-US" sz="2000" dirty="0">
                          <a:effectLst/>
                        </a:rPr>
                        <a:t> </a:t>
                      </a:r>
                      <a:r>
                        <a:rPr lang="en-US" sz="1800" dirty="0">
                          <a:effectLst/>
                        </a:rPr>
                        <a:t>No Growth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Bright yellow colonies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a:t>
                      </a:r>
                      <a:r>
                        <a:rPr lang="en-US" sz="1800" dirty="0">
                          <a:effectLst/>
                        </a:rPr>
                        <a:t>No Growth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2000" dirty="0">
                          <a:effectLst/>
                        </a:rPr>
                        <a:t> </a:t>
                      </a:r>
                      <a:r>
                        <a:rPr lang="en-US" sz="1800" dirty="0">
                          <a:effectLst/>
                        </a:rPr>
                        <a:t>Growth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35652832"/>
                  </a:ext>
                </a:extLst>
              </a:tr>
              <a:tr h="841762">
                <a:tc>
                  <a:txBody>
                    <a:bodyPr/>
                    <a:lstStyle/>
                    <a:p>
                      <a:pPr marL="0" marR="0" algn="l" defTabSz="914400" rtl="0" eaLnBrk="1" latinLnBrk="0" hangingPunct="1">
                        <a:lnSpc>
                          <a:spcPct val="115000"/>
                        </a:lnSpc>
                        <a:spcBef>
                          <a:spcPts val="0"/>
                        </a:spcBef>
                        <a:spcAft>
                          <a:spcPts val="0"/>
                        </a:spcAft>
                      </a:pPr>
                      <a:r>
                        <a:rPr lang="en-US" sz="1600" b="1" kern="1200" dirty="0">
                          <a:solidFill>
                            <a:schemeClr val="tx1"/>
                          </a:solidFill>
                          <a:effectLst/>
                          <a:latin typeface="+mn-lt"/>
                          <a:ea typeface="+mn-ea"/>
                          <a:cs typeface="+mn-cs"/>
                        </a:rPr>
                        <a:t>Unknown</a:t>
                      </a:r>
                    </a:p>
                  </a:txBody>
                  <a:tcPr marL="68580" marR="68580" marT="0" marB="0"/>
                </a:tc>
                <a:tc>
                  <a:txBody>
                    <a:bodyPr/>
                    <a:lstStyle/>
                    <a:p>
                      <a:pPr marL="0" marR="0">
                        <a:lnSpc>
                          <a:spcPct val="115000"/>
                        </a:lnSpc>
                        <a:spcBef>
                          <a:spcPts val="0"/>
                        </a:spcBef>
                        <a:spcAft>
                          <a:spcPts val="0"/>
                        </a:spcAft>
                      </a:pPr>
                      <a:r>
                        <a:rPr lang="en-US" sz="1200">
                          <a:effectLst/>
                        </a:rPr>
                        <a:t> </a:t>
                      </a:r>
                      <a:endParaRPr lang="en-US" sz="1100">
                        <a:effectLst/>
                      </a:endParaRPr>
                    </a:p>
                    <a:p>
                      <a:pPr marL="0" marR="0">
                        <a:lnSpc>
                          <a:spcPct val="115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48803135"/>
                  </a:ext>
                </a:extLst>
              </a:tr>
            </a:tbl>
          </a:graphicData>
        </a:graphic>
      </p:graphicFrame>
      <p:sp>
        <p:nvSpPr>
          <p:cNvPr id="3" name="Rectangle 2">
            <a:extLst>
              <a:ext uri="{FF2B5EF4-FFF2-40B4-BE49-F238E27FC236}">
                <a16:creationId xmlns:a16="http://schemas.microsoft.com/office/drawing/2014/main" id="{E0D16B08-7EBD-451D-A3AE-13A270565F74}"/>
              </a:ext>
            </a:extLst>
          </p:cNvPr>
          <p:cNvSpPr/>
          <p:nvPr/>
        </p:nvSpPr>
        <p:spPr>
          <a:xfrm>
            <a:off x="1468288" y="348968"/>
            <a:ext cx="8983674" cy="701731"/>
          </a:xfrm>
          <a:prstGeom prst="rect">
            <a:avLst/>
          </a:prstGeom>
        </p:spPr>
        <p:txBody>
          <a:bodyPr wrap="square">
            <a:spAutoFit/>
          </a:bodyPr>
          <a:lstStyle/>
          <a:p>
            <a:pPr>
              <a:lnSpc>
                <a:spcPct val="90000"/>
              </a:lnSpc>
              <a:spcBef>
                <a:spcPct val="0"/>
              </a:spcBef>
              <a:spcAft>
                <a:spcPts val="1000"/>
              </a:spcAft>
            </a:pPr>
            <a:r>
              <a:rPr lang="en-US" sz="4400" b="1" dirty="0">
                <a:latin typeface="+mj-lt"/>
                <a:ea typeface="+mj-ea"/>
                <a:cs typeface="+mj-cs"/>
              </a:rPr>
              <a:t>Results : Known Organisms</a:t>
            </a:r>
          </a:p>
        </p:txBody>
      </p:sp>
    </p:spTree>
    <p:extLst>
      <p:ext uri="{BB962C8B-B14F-4D97-AF65-F5344CB8AC3E}">
        <p14:creationId xmlns:p14="http://schemas.microsoft.com/office/powerpoint/2010/main" val="41956324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F0F042D-D7F6-4144-9590-A3415EBA675A}"/>
              </a:ext>
            </a:extLst>
          </p:cNvPr>
          <p:cNvSpPr txBox="1"/>
          <p:nvPr/>
        </p:nvSpPr>
        <p:spPr>
          <a:xfrm>
            <a:off x="2345788" y="483331"/>
            <a:ext cx="7346852" cy="701731"/>
          </a:xfrm>
          <a:prstGeom prst="rect">
            <a:avLst/>
          </a:prstGeom>
          <a:noFill/>
        </p:spPr>
        <p:txBody>
          <a:bodyPr wrap="square">
            <a:spAutoFit/>
          </a:bodyPr>
          <a:lstStyle/>
          <a:p>
            <a:pPr>
              <a:lnSpc>
                <a:spcPct val="90000"/>
              </a:lnSpc>
              <a:spcBef>
                <a:spcPct val="0"/>
              </a:spcBef>
              <a:spcAft>
                <a:spcPts val="1000"/>
              </a:spcAft>
            </a:pPr>
            <a:r>
              <a:rPr lang="en-US" sz="4400" b="1" dirty="0">
                <a:latin typeface="+mj-lt"/>
                <a:ea typeface="+mj-ea"/>
                <a:cs typeface="+mj-cs"/>
              </a:rPr>
              <a:t>Results : Unknown Organisms</a:t>
            </a:r>
          </a:p>
        </p:txBody>
      </p:sp>
      <p:grpSp>
        <p:nvGrpSpPr>
          <p:cNvPr id="82" name="Group 81">
            <a:extLst>
              <a:ext uri="{FF2B5EF4-FFF2-40B4-BE49-F238E27FC236}">
                <a16:creationId xmlns:a16="http://schemas.microsoft.com/office/drawing/2014/main" id="{6BFB385E-45AD-46D1-8026-7E6AE06FE3CF}"/>
              </a:ext>
            </a:extLst>
          </p:cNvPr>
          <p:cNvGrpSpPr/>
          <p:nvPr/>
        </p:nvGrpSpPr>
        <p:grpSpPr>
          <a:xfrm>
            <a:off x="1153551" y="1526235"/>
            <a:ext cx="10213144" cy="4104414"/>
            <a:chOff x="1237957" y="1526235"/>
            <a:chExt cx="10213144" cy="4104414"/>
          </a:xfrm>
        </p:grpSpPr>
        <p:sp>
          <p:nvSpPr>
            <p:cNvPr id="10" name="TextBox 9">
              <a:extLst>
                <a:ext uri="{FF2B5EF4-FFF2-40B4-BE49-F238E27FC236}">
                  <a16:creationId xmlns:a16="http://schemas.microsoft.com/office/drawing/2014/main" id="{3DA35269-B7FE-47C1-8278-7C24F37B5C97}"/>
                </a:ext>
              </a:extLst>
            </p:cNvPr>
            <p:cNvSpPr txBox="1"/>
            <p:nvPr/>
          </p:nvSpPr>
          <p:spPr>
            <a:xfrm>
              <a:off x="6142697" y="2732892"/>
              <a:ext cx="1216039" cy="369332"/>
            </a:xfrm>
            <a:prstGeom prst="rect">
              <a:avLst/>
            </a:prstGeom>
            <a:noFill/>
          </p:spPr>
          <p:txBody>
            <a:bodyPr wrap="none" rtlCol="0">
              <a:spAutoFit/>
            </a:bodyPr>
            <a:lstStyle/>
            <a:p>
              <a:r>
                <a:rPr lang="en-US" dirty="0">
                  <a:highlight>
                    <a:srgbClr val="00FFFF"/>
                  </a:highlight>
                </a:rPr>
                <a:t>No Growth</a:t>
              </a:r>
            </a:p>
          </p:txBody>
        </p:sp>
        <p:grpSp>
          <p:nvGrpSpPr>
            <p:cNvPr id="80" name="Group 79">
              <a:extLst>
                <a:ext uri="{FF2B5EF4-FFF2-40B4-BE49-F238E27FC236}">
                  <a16:creationId xmlns:a16="http://schemas.microsoft.com/office/drawing/2014/main" id="{C9821535-6D78-4B26-8F29-DCEC63BDF574}"/>
                </a:ext>
              </a:extLst>
            </p:cNvPr>
            <p:cNvGrpSpPr/>
            <p:nvPr/>
          </p:nvGrpSpPr>
          <p:grpSpPr>
            <a:xfrm>
              <a:off x="1237957" y="1526235"/>
              <a:ext cx="10213144" cy="4104414"/>
              <a:chOff x="1659988" y="1301151"/>
              <a:chExt cx="10213144" cy="4104414"/>
            </a:xfrm>
          </p:grpSpPr>
          <p:grpSp>
            <p:nvGrpSpPr>
              <p:cNvPr id="79" name="Group 78">
                <a:extLst>
                  <a:ext uri="{FF2B5EF4-FFF2-40B4-BE49-F238E27FC236}">
                    <a16:creationId xmlns:a16="http://schemas.microsoft.com/office/drawing/2014/main" id="{21BC9DCC-CF3F-4F78-8CB8-CEAB0354EDF0}"/>
                  </a:ext>
                </a:extLst>
              </p:cNvPr>
              <p:cNvGrpSpPr/>
              <p:nvPr/>
            </p:nvGrpSpPr>
            <p:grpSpPr>
              <a:xfrm>
                <a:off x="1659988" y="1617785"/>
                <a:ext cx="5966766" cy="3787780"/>
                <a:chOff x="1659988" y="1617785"/>
                <a:chExt cx="5966766" cy="3787780"/>
              </a:xfrm>
            </p:grpSpPr>
            <p:sp>
              <p:nvSpPr>
                <p:cNvPr id="4" name="TextBox 3">
                  <a:extLst>
                    <a:ext uri="{FF2B5EF4-FFF2-40B4-BE49-F238E27FC236}">
                      <a16:creationId xmlns:a16="http://schemas.microsoft.com/office/drawing/2014/main" id="{34F13B3D-D906-4C5C-A9A6-EBE91C220946}"/>
                    </a:ext>
                  </a:extLst>
                </p:cNvPr>
                <p:cNvSpPr txBox="1"/>
                <p:nvPr/>
              </p:nvSpPr>
              <p:spPr>
                <a:xfrm>
                  <a:off x="4895557" y="1617785"/>
                  <a:ext cx="2731197" cy="461665"/>
                </a:xfrm>
                <a:prstGeom prst="rect">
                  <a:avLst/>
                </a:prstGeom>
                <a:noFill/>
              </p:spPr>
              <p:txBody>
                <a:bodyPr wrap="none" rtlCol="0">
                  <a:spAutoFit/>
                </a:bodyPr>
                <a:lstStyle/>
                <a:p>
                  <a:r>
                    <a:rPr lang="en-US" sz="2400" b="1" dirty="0">
                      <a:solidFill>
                        <a:srgbClr val="FF0000"/>
                      </a:solidFill>
                    </a:rPr>
                    <a:t>Start with PEA Plate</a:t>
                  </a:r>
                </a:p>
              </p:txBody>
            </p:sp>
            <p:cxnSp>
              <p:nvCxnSpPr>
                <p:cNvPr id="6" name="Straight Connector 5">
                  <a:extLst>
                    <a:ext uri="{FF2B5EF4-FFF2-40B4-BE49-F238E27FC236}">
                      <a16:creationId xmlns:a16="http://schemas.microsoft.com/office/drawing/2014/main" id="{DEB8F995-E666-4E1F-81B2-F934A619EBEA}"/>
                    </a:ext>
                  </a:extLst>
                </p:cNvPr>
                <p:cNvCxnSpPr>
                  <a:cxnSpLocks/>
                </p:cNvCxnSpPr>
                <p:nvPr/>
              </p:nvCxnSpPr>
              <p:spPr>
                <a:xfrm flipH="1">
                  <a:off x="5092038" y="1987117"/>
                  <a:ext cx="1003962" cy="4616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74D0ECD-872F-4DAA-9B0F-DBBB8C86072C}"/>
                    </a:ext>
                  </a:extLst>
                </p:cNvPr>
                <p:cNvCxnSpPr>
                  <a:cxnSpLocks/>
                </p:cNvCxnSpPr>
                <p:nvPr/>
              </p:nvCxnSpPr>
              <p:spPr>
                <a:xfrm>
                  <a:off x="6128225" y="1987117"/>
                  <a:ext cx="806352" cy="47472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B214DE3-1EA0-4391-8A15-4F37DBF84D55}"/>
                    </a:ext>
                  </a:extLst>
                </p:cNvPr>
                <p:cNvSpPr txBox="1"/>
                <p:nvPr/>
              </p:nvSpPr>
              <p:spPr>
                <a:xfrm>
                  <a:off x="4424812" y="2433685"/>
                  <a:ext cx="892232" cy="369332"/>
                </a:xfrm>
                <a:prstGeom prst="rect">
                  <a:avLst/>
                </a:prstGeom>
                <a:noFill/>
              </p:spPr>
              <p:txBody>
                <a:bodyPr wrap="none" rtlCol="0">
                  <a:spAutoFit/>
                </a:bodyPr>
                <a:lstStyle/>
                <a:p>
                  <a:r>
                    <a:rPr lang="en-US" dirty="0">
                      <a:highlight>
                        <a:srgbClr val="FFFF00"/>
                      </a:highlight>
                    </a:rPr>
                    <a:t>Growth</a:t>
                  </a:r>
                </a:p>
              </p:txBody>
            </p:sp>
            <p:cxnSp>
              <p:nvCxnSpPr>
                <p:cNvPr id="12" name="Straight Connector 11">
                  <a:extLst>
                    <a:ext uri="{FF2B5EF4-FFF2-40B4-BE49-F238E27FC236}">
                      <a16:creationId xmlns:a16="http://schemas.microsoft.com/office/drawing/2014/main" id="{31C648BC-F906-4978-AE30-3D509F150BCA}"/>
                    </a:ext>
                  </a:extLst>
                </p:cNvPr>
                <p:cNvCxnSpPr>
                  <a:cxnSpLocks/>
                </p:cNvCxnSpPr>
                <p:nvPr/>
              </p:nvCxnSpPr>
              <p:spPr>
                <a:xfrm flipH="1">
                  <a:off x="3623930" y="2739746"/>
                  <a:ext cx="990274" cy="52023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EA82FF0F-3A9B-4CBC-9659-B39644FA4303}"/>
                    </a:ext>
                  </a:extLst>
                </p:cNvPr>
                <p:cNvSpPr txBox="1"/>
                <p:nvPr/>
              </p:nvSpPr>
              <p:spPr>
                <a:xfrm>
                  <a:off x="2509324" y="3176728"/>
                  <a:ext cx="2441759" cy="369332"/>
                </a:xfrm>
                <a:prstGeom prst="rect">
                  <a:avLst/>
                </a:prstGeom>
                <a:noFill/>
              </p:spPr>
              <p:txBody>
                <a:bodyPr wrap="none" rtlCol="0">
                  <a:spAutoFit/>
                </a:bodyPr>
                <a:lstStyle/>
                <a:p>
                  <a:r>
                    <a:rPr lang="en-US" dirty="0">
                      <a:highlight>
                        <a:srgbClr val="FFFF00"/>
                      </a:highlight>
                    </a:rPr>
                    <a:t>Mannitol Salt Agar Plate</a:t>
                  </a:r>
                </a:p>
              </p:txBody>
            </p:sp>
            <p:sp>
              <p:nvSpPr>
                <p:cNvPr id="14" name="TextBox 13">
                  <a:extLst>
                    <a:ext uri="{FF2B5EF4-FFF2-40B4-BE49-F238E27FC236}">
                      <a16:creationId xmlns:a16="http://schemas.microsoft.com/office/drawing/2014/main" id="{6C46E5BD-A84D-476B-8D46-2785049003C3}"/>
                    </a:ext>
                  </a:extLst>
                </p:cNvPr>
                <p:cNvSpPr txBox="1"/>
                <p:nvPr/>
              </p:nvSpPr>
              <p:spPr>
                <a:xfrm>
                  <a:off x="1659988" y="4262511"/>
                  <a:ext cx="1640385" cy="369332"/>
                </a:xfrm>
                <a:prstGeom prst="rect">
                  <a:avLst/>
                </a:prstGeom>
                <a:noFill/>
              </p:spPr>
              <p:txBody>
                <a:bodyPr wrap="none" rtlCol="0">
                  <a:spAutoFit/>
                </a:bodyPr>
                <a:lstStyle/>
                <a:p>
                  <a:r>
                    <a:rPr lang="en-US" dirty="0"/>
                    <a:t>Yellow Colonies</a:t>
                  </a:r>
                </a:p>
              </p:txBody>
            </p:sp>
            <p:cxnSp>
              <p:nvCxnSpPr>
                <p:cNvPr id="16" name="Straight Connector 15">
                  <a:extLst>
                    <a:ext uri="{FF2B5EF4-FFF2-40B4-BE49-F238E27FC236}">
                      <a16:creationId xmlns:a16="http://schemas.microsoft.com/office/drawing/2014/main" id="{2600A626-60A9-4F3F-B17A-BC27B092A23E}"/>
                    </a:ext>
                  </a:extLst>
                </p:cNvPr>
                <p:cNvCxnSpPr>
                  <a:cxnSpLocks/>
                </p:cNvCxnSpPr>
                <p:nvPr/>
              </p:nvCxnSpPr>
              <p:spPr>
                <a:xfrm flipH="1">
                  <a:off x="2438727" y="3545058"/>
                  <a:ext cx="1185203" cy="74910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C19312B9-7CF4-4860-B060-AE95C3EDCA7F}"/>
                    </a:ext>
                  </a:extLst>
                </p:cNvPr>
                <p:cNvCxnSpPr>
                  <a:cxnSpLocks/>
                </p:cNvCxnSpPr>
                <p:nvPr/>
              </p:nvCxnSpPr>
              <p:spPr>
                <a:xfrm>
                  <a:off x="3730204" y="3558599"/>
                  <a:ext cx="1123150" cy="74117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489DACC6-FC7B-433D-BDA4-B75D41D80D02}"/>
                    </a:ext>
                  </a:extLst>
                </p:cNvPr>
                <p:cNvSpPr txBox="1"/>
                <p:nvPr/>
              </p:nvSpPr>
              <p:spPr>
                <a:xfrm>
                  <a:off x="4374533" y="4267814"/>
                  <a:ext cx="1435008" cy="369332"/>
                </a:xfrm>
                <a:prstGeom prst="rect">
                  <a:avLst/>
                </a:prstGeom>
                <a:noFill/>
              </p:spPr>
              <p:txBody>
                <a:bodyPr wrap="none" rtlCol="0">
                  <a:spAutoFit/>
                </a:bodyPr>
                <a:lstStyle/>
                <a:p>
                  <a:r>
                    <a:rPr lang="en-US" dirty="0"/>
                    <a:t>Pink Colonies</a:t>
                  </a:r>
                </a:p>
              </p:txBody>
            </p:sp>
            <p:cxnSp>
              <p:nvCxnSpPr>
                <p:cNvPr id="25" name="Straight Arrow Connector 24">
                  <a:extLst>
                    <a:ext uri="{FF2B5EF4-FFF2-40B4-BE49-F238E27FC236}">
                      <a16:creationId xmlns:a16="http://schemas.microsoft.com/office/drawing/2014/main" id="{CA3643CC-DBE6-4AA1-9FE9-A49739EA25FF}"/>
                    </a:ext>
                  </a:extLst>
                </p:cNvPr>
                <p:cNvCxnSpPr/>
                <p:nvPr/>
              </p:nvCxnSpPr>
              <p:spPr>
                <a:xfrm>
                  <a:off x="2509324" y="4621236"/>
                  <a:ext cx="0" cy="407964"/>
                </a:xfrm>
                <a:prstGeom prst="straightConnector1">
                  <a:avLst/>
                </a:prstGeom>
                <a:ln w="38100"/>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8A614B09-528A-4C05-9573-20514E83F9B6}"/>
                    </a:ext>
                  </a:extLst>
                </p:cNvPr>
                <p:cNvCxnSpPr>
                  <a:stCxn id="21" idx="2"/>
                </p:cNvCxnSpPr>
                <p:nvPr/>
              </p:nvCxnSpPr>
              <p:spPr>
                <a:xfrm>
                  <a:off x="5092037" y="4637146"/>
                  <a:ext cx="0" cy="392054"/>
                </a:xfrm>
                <a:prstGeom prst="straightConnector1">
                  <a:avLst/>
                </a:prstGeom>
                <a:ln w="38100"/>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7B6C6AA5-FC9A-4731-AC3D-F779F765A735}"/>
                    </a:ext>
                  </a:extLst>
                </p:cNvPr>
                <p:cNvSpPr txBox="1"/>
                <p:nvPr/>
              </p:nvSpPr>
              <p:spPr>
                <a:xfrm>
                  <a:off x="1805157" y="5010614"/>
                  <a:ext cx="1408334" cy="369332"/>
                </a:xfrm>
                <a:prstGeom prst="rect">
                  <a:avLst/>
                </a:prstGeom>
                <a:noFill/>
              </p:spPr>
              <p:txBody>
                <a:bodyPr wrap="none" rtlCol="0">
                  <a:spAutoFit/>
                </a:bodyPr>
                <a:lstStyle/>
                <a:p>
                  <a:r>
                    <a:rPr lang="en-US" i="1" dirty="0"/>
                    <a:t>Staph aureus</a:t>
                  </a:r>
                </a:p>
              </p:txBody>
            </p:sp>
            <p:sp>
              <p:nvSpPr>
                <p:cNvPr id="31" name="TextBox 30">
                  <a:extLst>
                    <a:ext uri="{FF2B5EF4-FFF2-40B4-BE49-F238E27FC236}">
                      <a16:creationId xmlns:a16="http://schemas.microsoft.com/office/drawing/2014/main" id="{96A5CBE1-D1C3-41AB-B60E-522AA2919FB9}"/>
                    </a:ext>
                  </a:extLst>
                </p:cNvPr>
                <p:cNvSpPr txBox="1"/>
                <p:nvPr/>
              </p:nvSpPr>
              <p:spPr>
                <a:xfrm>
                  <a:off x="4119067" y="5036233"/>
                  <a:ext cx="1858266" cy="369332"/>
                </a:xfrm>
                <a:prstGeom prst="rect">
                  <a:avLst/>
                </a:prstGeom>
                <a:noFill/>
              </p:spPr>
              <p:txBody>
                <a:bodyPr wrap="none" rtlCol="0">
                  <a:spAutoFit/>
                </a:bodyPr>
                <a:lstStyle/>
                <a:p>
                  <a:r>
                    <a:rPr lang="en-US" i="1" dirty="0"/>
                    <a:t>Staph epidermidis</a:t>
                  </a:r>
                </a:p>
              </p:txBody>
            </p:sp>
          </p:grpSp>
          <p:cxnSp>
            <p:nvCxnSpPr>
              <p:cNvPr id="33" name="Straight Connector 32">
                <a:extLst>
                  <a:ext uri="{FF2B5EF4-FFF2-40B4-BE49-F238E27FC236}">
                    <a16:creationId xmlns:a16="http://schemas.microsoft.com/office/drawing/2014/main" id="{A4F5E775-328B-4396-9D4F-1252F969983E}"/>
                  </a:ext>
                </a:extLst>
              </p:cNvPr>
              <p:cNvCxnSpPr/>
              <p:nvPr/>
            </p:nvCxnSpPr>
            <p:spPr>
              <a:xfrm>
                <a:off x="7512148" y="2885663"/>
                <a:ext cx="787790" cy="374316"/>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A2A6C5A7-C3E0-4498-AB5A-740E000A5B5E}"/>
                  </a:ext>
                </a:extLst>
              </p:cNvPr>
              <p:cNvSpPr txBox="1"/>
              <p:nvPr/>
            </p:nvSpPr>
            <p:spPr>
              <a:xfrm>
                <a:off x="7906043" y="3301398"/>
                <a:ext cx="2219005" cy="646331"/>
              </a:xfrm>
              <a:prstGeom prst="rect">
                <a:avLst/>
              </a:prstGeom>
              <a:noFill/>
            </p:spPr>
            <p:txBody>
              <a:bodyPr wrap="none" rtlCol="0">
                <a:spAutoFit/>
              </a:bodyPr>
              <a:lstStyle/>
              <a:p>
                <a:r>
                  <a:rPr lang="en-US" dirty="0">
                    <a:highlight>
                      <a:srgbClr val="00FFFF"/>
                    </a:highlight>
                  </a:rPr>
                  <a:t>EMB Plate</a:t>
                </a:r>
              </a:p>
              <a:p>
                <a:r>
                  <a:rPr lang="en-US" dirty="0"/>
                  <a:t>Lactose Fermentation</a:t>
                </a:r>
              </a:p>
            </p:txBody>
          </p:sp>
          <p:cxnSp>
            <p:nvCxnSpPr>
              <p:cNvPr id="38" name="Straight Connector 37">
                <a:extLst>
                  <a:ext uri="{FF2B5EF4-FFF2-40B4-BE49-F238E27FC236}">
                    <a16:creationId xmlns:a16="http://schemas.microsoft.com/office/drawing/2014/main" id="{69094644-FD56-45B7-A622-C2DC179C2588}"/>
                  </a:ext>
                </a:extLst>
              </p:cNvPr>
              <p:cNvCxnSpPr/>
              <p:nvPr/>
            </p:nvCxnSpPr>
            <p:spPr>
              <a:xfrm flipH="1">
                <a:off x="7906043" y="3947729"/>
                <a:ext cx="618979" cy="31478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758A4CC-912C-4664-9198-3B672A29DCE2}"/>
                  </a:ext>
                </a:extLst>
              </p:cNvPr>
              <p:cNvCxnSpPr/>
              <p:nvPr/>
            </p:nvCxnSpPr>
            <p:spPr>
              <a:xfrm>
                <a:off x="8601223" y="3947729"/>
                <a:ext cx="534244" cy="30501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F9B8D9B0-8561-4474-99DB-9C59FD5D41BA}"/>
                  </a:ext>
                </a:extLst>
              </p:cNvPr>
              <p:cNvSpPr txBox="1"/>
              <p:nvPr/>
            </p:nvSpPr>
            <p:spPr>
              <a:xfrm>
                <a:off x="6679942" y="4224728"/>
                <a:ext cx="2168286" cy="369332"/>
              </a:xfrm>
              <a:prstGeom prst="rect">
                <a:avLst/>
              </a:prstGeom>
              <a:noFill/>
            </p:spPr>
            <p:txBody>
              <a:bodyPr wrap="none" rtlCol="0">
                <a:spAutoFit/>
              </a:bodyPr>
              <a:lstStyle>
                <a:defPPr>
                  <a:defRPr lang="en-US"/>
                </a:defPPr>
              </a:lstStyle>
              <a:p>
                <a:r>
                  <a:rPr lang="en-US" dirty="0"/>
                  <a:t>Shiny Green Colonies</a:t>
                </a:r>
              </a:p>
            </p:txBody>
          </p:sp>
          <p:sp>
            <p:nvSpPr>
              <p:cNvPr id="42" name="TextBox 41">
                <a:extLst>
                  <a:ext uri="{FF2B5EF4-FFF2-40B4-BE49-F238E27FC236}">
                    <a16:creationId xmlns:a16="http://schemas.microsoft.com/office/drawing/2014/main" id="{3D104920-F449-47AD-91A7-387B5850BA5C}"/>
                  </a:ext>
                </a:extLst>
              </p:cNvPr>
              <p:cNvSpPr txBox="1"/>
              <p:nvPr/>
            </p:nvSpPr>
            <p:spPr>
              <a:xfrm>
                <a:off x="8868345" y="4252744"/>
                <a:ext cx="2375971" cy="369332"/>
              </a:xfrm>
              <a:prstGeom prst="rect">
                <a:avLst/>
              </a:prstGeom>
              <a:noFill/>
            </p:spPr>
            <p:txBody>
              <a:bodyPr wrap="none" rtlCol="0">
                <a:spAutoFit/>
              </a:bodyPr>
              <a:lstStyle/>
              <a:p>
                <a:r>
                  <a:rPr lang="en-US" dirty="0"/>
                  <a:t>Colorless/pink Colonies</a:t>
                </a:r>
              </a:p>
            </p:txBody>
          </p:sp>
          <p:sp>
            <p:nvSpPr>
              <p:cNvPr id="45" name="TextBox 44">
                <a:extLst>
                  <a:ext uri="{FF2B5EF4-FFF2-40B4-BE49-F238E27FC236}">
                    <a16:creationId xmlns:a16="http://schemas.microsoft.com/office/drawing/2014/main" id="{2AC8A5EF-2615-4CCE-956E-8362DE5DC007}"/>
                  </a:ext>
                </a:extLst>
              </p:cNvPr>
              <p:cNvSpPr txBox="1"/>
              <p:nvPr/>
            </p:nvSpPr>
            <p:spPr>
              <a:xfrm>
                <a:off x="7398600" y="4825948"/>
                <a:ext cx="730969" cy="369332"/>
              </a:xfrm>
              <a:prstGeom prst="rect">
                <a:avLst/>
              </a:prstGeom>
              <a:noFill/>
            </p:spPr>
            <p:txBody>
              <a:bodyPr wrap="none" rtlCol="0">
                <a:spAutoFit/>
              </a:bodyPr>
              <a:lstStyle/>
              <a:p>
                <a:r>
                  <a:rPr lang="en-US" i="1" dirty="0"/>
                  <a:t>E. coli</a:t>
                </a:r>
              </a:p>
            </p:txBody>
          </p:sp>
          <p:sp>
            <p:nvSpPr>
              <p:cNvPr id="53" name="TextBox 52">
                <a:extLst>
                  <a:ext uri="{FF2B5EF4-FFF2-40B4-BE49-F238E27FC236}">
                    <a16:creationId xmlns:a16="http://schemas.microsoft.com/office/drawing/2014/main" id="{FED6A30A-646C-414A-AF1E-498E145EB977}"/>
                  </a:ext>
                </a:extLst>
              </p:cNvPr>
              <p:cNvSpPr txBox="1"/>
              <p:nvPr/>
            </p:nvSpPr>
            <p:spPr>
              <a:xfrm>
                <a:off x="9682676" y="4833173"/>
                <a:ext cx="1118319" cy="369332"/>
              </a:xfrm>
              <a:prstGeom prst="rect">
                <a:avLst/>
              </a:prstGeom>
              <a:noFill/>
            </p:spPr>
            <p:txBody>
              <a:bodyPr wrap="none" rtlCol="0">
                <a:spAutoFit/>
              </a:bodyPr>
              <a:lstStyle/>
              <a:p>
                <a:r>
                  <a:rPr lang="en-US" i="1" dirty="0"/>
                  <a:t>P. vulgaris</a:t>
                </a:r>
              </a:p>
            </p:txBody>
          </p:sp>
          <p:cxnSp>
            <p:nvCxnSpPr>
              <p:cNvPr id="55" name="Straight Connector 54">
                <a:extLst>
                  <a:ext uri="{FF2B5EF4-FFF2-40B4-BE49-F238E27FC236}">
                    <a16:creationId xmlns:a16="http://schemas.microsoft.com/office/drawing/2014/main" id="{CF64A685-FC6F-4526-9144-8A6B96FDA659}"/>
                  </a:ext>
                </a:extLst>
              </p:cNvPr>
              <p:cNvCxnSpPr>
                <a:cxnSpLocks/>
                <a:stCxn id="10" idx="3"/>
              </p:cNvCxnSpPr>
              <p:nvPr/>
            </p:nvCxnSpPr>
            <p:spPr>
              <a:xfrm flipV="1">
                <a:off x="7780767" y="2532172"/>
                <a:ext cx="519171" cy="16030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D346594E-72B4-4E1D-B4C4-C056311D2AEC}"/>
                  </a:ext>
                </a:extLst>
              </p:cNvPr>
              <p:cNvSpPr txBox="1"/>
              <p:nvPr/>
            </p:nvSpPr>
            <p:spPr>
              <a:xfrm>
                <a:off x="8156151" y="2162839"/>
                <a:ext cx="1794979" cy="369332"/>
              </a:xfrm>
              <a:prstGeom prst="rect">
                <a:avLst/>
              </a:prstGeom>
              <a:noFill/>
            </p:spPr>
            <p:txBody>
              <a:bodyPr wrap="none" rtlCol="0">
                <a:spAutoFit/>
              </a:bodyPr>
              <a:lstStyle/>
              <a:p>
                <a:r>
                  <a:rPr lang="en-US" dirty="0">
                    <a:highlight>
                      <a:srgbClr val="00FFFF"/>
                    </a:highlight>
                  </a:rPr>
                  <a:t>MacConkey Plate</a:t>
                </a:r>
              </a:p>
            </p:txBody>
          </p:sp>
          <p:cxnSp>
            <p:nvCxnSpPr>
              <p:cNvPr id="58" name="Straight Connector 57">
                <a:extLst>
                  <a:ext uri="{FF2B5EF4-FFF2-40B4-BE49-F238E27FC236}">
                    <a16:creationId xmlns:a16="http://schemas.microsoft.com/office/drawing/2014/main" id="{619F787C-5DD3-4A21-8F65-BB6ABE8A321C}"/>
                  </a:ext>
                </a:extLst>
              </p:cNvPr>
              <p:cNvCxnSpPr/>
              <p:nvPr/>
            </p:nvCxnSpPr>
            <p:spPr>
              <a:xfrm flipV="1">
                <a:off x="9951130" y="1802451"/>
                <a:ext cx="388624" cy="40796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0695C4AE-BF78-4131-A962-B18B38CD48CD}"/>
                  </a:ext>
                </a:extLst>
              </p:cNvPr>
              <p:cNvCxnSpPr>
                <a:stCxn id="56" idx="3"/>
              </p:cNvCxnSpPr>
              <p:nvPr/>
            </p:nvCxnSpPr>
            <p:spPr>
              <a:xfrm>
                <a:off x="9951130" y="2347505"/>
                <a:ext cx="343159" cy="257751"/>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F863089E-665B-45AC-80C0-774804A7949E}"/>
                  </a:ext>
                </a:extLst>
              </p:cNvPr>
              <p:cNvSpPr txBox="1"/>
              <p:nvPr/>
            </p:nvSpPr>
            <p:spPr>
              <a:xfrm>
                <a:off x="10338672" y="1301151"/>
                <a:ext cx="1407437" cy="923330"/>
              </a:xfrm>
              <a:prstGeom prst="rect">
                <a:avLst/>
              </a:prstGeom>
              <a:noFill/>
            </p:spPr>
            <p:txBody>
              <a:bodyPr wrap="none" rtlCol="0">
                <a:spAutoFit/>
              </a:bodyPr>
              <a:lstStyle/>
              <a:p>
                <a:r>
                  <a:rPr lang="en-US" dirty="0"/>
                  <a:t>Pink colonies</a:t>
                </a:r>
              </a:p>
              <a:p>
                <a:r>
                  <a:rPr lang="en-US" dirty="0"/>
                  <a:t>Lactose+</a:t>
                </a:r>
              </a:p>
              <a:p>
                <a:r>
                  <a:rPr lang="en-US" i="1" dirty="0"/>
                  <a:t>E. coli</a:t>
                </a:r>
              </a:p>
            </p:txBody>
          </p:sp>
          <p:sp>
            <p:nvSpPr>
              <p:cNvPr id="62" name="TextBox 61">
                <a:extLst>
                  <a:ext uri="{FF2B5EF4-FFF2-40B4-BE49-F238E27FC236}">
                    <a16:creationId xmlns:a16="http://schemas.microsoft.com/office/drawing/2014/main" id="{929E39BE-E5F6-4069-B180-CFDB6600BDEB}"/>
                  </a:ext>
                </a:extLst>
              </p:cNvPr>
              <p:cNvSpPr txBox="1"/>
              <p:nvPr/>
            </p:nvSpPr>
            <p:spPr>
              <a:xfrm>
                <a:off x="10326514" y="2278081"/>
                <a:ext cx="1546618" cy="1200329"/>
              </a:xfrm>
              <a:prstGeom prst="rect">
                <a:avLst/>
              </a:prstGeom>
              <a:noFill/>
            </p:spPr>
            <p:txBody>
              <a:bodyPr wrap="square" rtlCol="0">
                <a:spAutoFit/>
              </a:bodyPr>
              <a:lstStyle/>
              <a:p>
                <a:r>
                  <a:rPr lang="en-US" dirty="0"/>
                  <a:t>Tan/brown colonies</a:t>
                </a:r>
              </a:p>
              <a:p>
                <a:r>
                  <a:rPr lang="en-US" dirty="0"/>
                  <a:t>Lactose-</a:t>
                </a:r>
              </a:p>
              <a:p>
                <a:r>
                  <a:rPr lang="en-US" i="1" dirty="0"/>
                  <a:t>P. vulgaris</a:t>
                </a:r>
              </a:p>
            </p:txBody>
          </p:sp>
          <p:cxnSp>
            <p:nvCxnSpPr>
              <p:cNvPr id="71" name="Straight Arrow Connector 70">
                <a:extLst>
                  <a:ext uri="{FF2B5EF4-FFF2-40B4-BE49-F238E27FC236}">
                    <a16:creationId xmlns:a16="http://schemas.microsoft.com/office/drawing/2014/main" id="{0F02C0D4-777D-4645-A596-70FE5AB9F1EC}"/>
                  </a:ext>
                </a:extLst>
              </p:cNvPr>
              <p:cNvCxnSpPr>
                <a:stCxn id="41" idx="2"/>
                <a:endCxn id="45" idx="0"/>
              </p:cNvCxnSpPr>
              <p:nvPr/>
            </p:nvCxnSpPr>
            <p:spPr>
              <a:xfrm>
                <a:off x="7764085" y="4594060"/>
                <a:ext cx="0" cy="231888"/>
              </a:xfrm>
              <a:prstGeom prst="straightConnector1">
                <a:avLst/>
              </a:prstGeom>
              <a:ln w="38100"/>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3B199EBD-07AC-4823-BDE9-81EEDBE3900A}"/>
                  </a:ext>
                </a:extLst>
              </p:cNvPr>
              <p:cNvCxnSpPr>
                <a:cxnSpLocks/>
              </p:cNvCxnSpPr>
              <p:nvPr/>
            </p:nvCxnSpPr>
            <p:spPr>
              <a:xfrm>
                <a:off x="10056331" y="4529743"/>
                <a:ext cx="0" cy="397348"/>
              </a:xfrm>
              <a:prstGeom prst="straightConnector1">
                <a:avLst/>
              </a:prstGeom>
              <a:ln w="38100"/>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2678942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F7C7EE-5282-4F2A-BA75-872FDE108AD4}"/>
              </a:ext>
            </a:extLst>
          </p:cNvPr>
          <p:cNvSpPr>
            <a:spLocks noGrp="1"/>
          </p:cNvSpPr>
          <p:nvPr>
            <p:ph type="title"/>
          </p:nvPr>
        </p:nvSpPr>
        <p:spPr/>
        <p:txBody>
          <a:bodyPr/>
          <a:lstStyle/>
          <a:p>
            <a:pPr>
              <a:spcAft>
                <a:spcPts val="1000"/>
              </a:spcAft>
            </a:pPr>
            <a:r>
              <a:rPr lang="en-US" b="1" dirty="0"/>
              <a:t>Blood Agar</a:t>
            </a:r>
          </a:p>
        </p:txBody>
      </p:sp>
      <p:sp>
        <p:nvSpPr>
          <p:cNvPr id="3" name="Content Placeholder 2">
            <a:extLst>
              <a:ext uri="{FF2B5EF4-FFF2-40B4-BE49-F238E27FC236}">
                <a16:creationId xmlns:a16="http://schemas.microsoft.com/office/drawing/2014/main" id="{39998B23-778E-4965-BBC2-722CF45C5792}"/>
              </a:ext>
            </a:extLst>
          </p:cNvPr>
          <p:cNvSpPr>
            <a:spLocks noGrp="1"/>
          </p:cNvSpPr>
          <p:nvPr>
            <p:ph idx="1"/>
          </p:nvPr>
        </p:nvSpPr>
        <p:spPr/>
        <p:txBody>
          <a:bodyPr>
            <a:normAutofit fontScale="92500" lnSpcReduction="10000"/>
          </a:bodyPr>
          <a:lstStyle/>
          <a:p>
            <a:r>
              <a:rPr lang="en-US" b="1" dirty="0"/>
              <a:t>Blood Agar</a:t>
            </a:r>
            <a:r>
              <a:rPr lang="en-US" dirty="0"/>
              <a:t> (5% sheep’s blood- TSA plates) is a </a:t>
            </a:r>
            <a:r>
              <a:rPr lang="en-US" dirty="0">
                <a:solidFill>
                  <a:srgbClr val="FF0000"/>
                </a:solidFill>
              </a:rPr>
              <a:t>nutritive medium </a:t>
            </a:r>
            <a:r>
              <a:rPr lang="en-US" dirty="0"/>
              <a:t>with </a:t>
            </a:r>
            <a:r>
              <a:rPr lang="en-US" dirty="0">
                <a:solidFill>
                  <a:srgbClr val="FF0000"/>
                </a:solidFill>
              </a:rPr>
              <a:t>differential</a:t>
            </a:r>
            <a:r>
              <a:rPr lang="en-US" dirty="0"/>
              <a:t> properties in respect to hemolysis. </a:t>
            </a:r>
          </a:p>
          <a:p>
            <a:r>
              <a:rPr lang="en-US" b="1" dirty="0"/>
              <a:t>Hemolysis</a:t>
            </a:r>
            <a:r>
              <a:rPr lang="en-US" dirty="0"/>
              <a:t> is the destruction of erythrocytes (RBCs). Some bacteria produce exoenzyme </a:t>
            </a:r>
            <a:r>
              <a:rPr lang="en-US" dirty="0">
                <a:solidFill>
                  <a:srgbClr val="C00000"/>
                </a:solidFill>
              </a:rPr>
              <a:t>Hemolysin</a:t>
            </a:r>
            <a:r>
              <a:rPr lang="en-US" dirty="0"/>
              <a:t> that lyse the blood cells and degrade hemoglobin.</a:t>
            </a:r>
          </a:p>
          <a:p>
            <a:r>
              <a:rPr lang="en-US" dirty="0"/>
              <a:t>The degree to which the erythrocytes are destroyed can be recognized by the effects of hemolytic enzymes on the cells in the medium. 3 Types:</a:t>
            </a:r>
          </a:p>
          <a:p>
            <a:r>
              <a:rPr lang="en-US" dirty="0">
                <a:solidFill>
                  <a:srgbClr val="FF0000"/>
                </a:solidFill>
              </a:rPr>
              <a:t>Alpha: </a:t>
            </a:r>
            <a:r>
              <a:rPr lang="en-US" dirty="0"/>
              <a:t>Partial or green hemolysis. Agar under the colony is </a:t>
            </a:r>
            <a:r>
              <a:rPr lang="en-US" dirty="0">
                <a:solidFill>
                  <a:srgbClr val="336600"/>
                </a:solidFill>
              </a:rPr>
              <a:t>dark and greenish</a:t>
            </a:r>
          </a:p>
          <a:p>
            <a:r>
              <a:rPr lang="en-US" dirty="0">
                <a:solidFill>
                  <a:srgbClr val="FF0000"/>
                </a:solidFill>
              </a:rPr>
              <a:t>Beta: </a:t>
            </a:r>
            <a:r>
              <a:rPr lang="en-US" dirty="0"/>
              <a:t>Complete lysis of RBC. The area appears</a:t>
            </a:r>
            <a:r>
              <a:rPr lang="en-US" b="1" dirty="0">
                <a:solidFill>
                  <a:srgbClr val="C00000"/>
                </a:solidFill>
              </a:rPr>
              <a:t> transparent</a:t>
            </a:r>
            <a:r>
              <a:rPr lang="en-US" dirty="0"/>
              <a:t>; yellow colonies</a:t>
            </a:r>
          </a:p>
          <a:p>
            <a:r>
              <a:rPr lang="en-US" dirty="0">
                <a:solidFill>
                  <a:srgbClr val="FF0000"/>
                </a:solidFill>
              </a:rPr>
              <a:t>Gamma: </a:t>
            </a:r>
            <a:r>
              <a:rPr lang="en-US" dirty="0"/>
              <a:t>No lysis of RBC. No change in agar; clear colonies</a:t>
            </a:r>
          </a:p>
        </p:txBody>
      </p:sp>
    </p:spTree>
    <p:extLst>
      <p:ext uri="{BB962C8B-B14F-4D97-AF65-F5344CB8AC3E}">
        <p14:creationId xmlns:p14="http://schemas.microsoft.com/office/powerpoint/2010/main" val="4012839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lpha petri dish is two thirds orange, one third red. ">
            <a:extLst>
              <a:ext uri="{FF2B5EF4-FFF2-40B4-BE49-F238E27FC236}">
                <a16:creationId xmlns:a16="http://schemas.microsoft.com/office/drawing/2014/main" id="{6C268FFA-137C-4D1C-8B1F-48CC0C27835D}"/>
              </a:ext>
            </a:extLst>
          </p:cNvPr>
          <p:cNvPicPr>
            <a:picLocks noChangeAspect="1"/>
          </p:cNvPicPr>
          <p:nvPr/>
        </p:nvPicPr>
        <p:blipFill>
          <a:blip r:embed="rId2"/>
          <a:stretch>
            <a:fillRect/>
          </a:stretch>
        </p:blipFill>
        <p:spPr>
          <a:xfrm>
            <a:off x="995176" y="880486"/>
            <a:ext cx="3583134" cy="4719656"/>
          </a:xfrm>
          <a:prstGeom prst="rect">
            <a:avLst/>
          </a:prstGeom>
        </p:spPr>
      </p:pic>
      <p:pic>
        <p:nvPicPr>
          <p:cNvPr id="3" name="Picture 2" descr="Beta agar plate is orange with two dark spots. ">
            <a:extLst>
              <a:ext uri="{FF2B5EF4-FFF2-40B4-BE49-F238E27FC236}">
                <a16:creationId xmlns:a16="http://schemas.microsoft.com/office/drawing/2014/main" id="{16BB6BF5-E9A2-4F36-B39F-70ED1B0EC462}"/>
              </a:ext>
            </a:extLst>
          </p:cNvPr>
          <p:cNvPicPr>
            <a:picLocks noChangeAspect="1"/>
          </p:cNvPicPr>
          <p:nvPr/>
        </p:nvPicPr>
        <p:blipFill>
          <a:blip r:embed="rId3"/>
          <a:stretch>
            <a:fillRect/>
          </a:stretch>
        </p:blipFill>
        <p:spPr>
          <a:xfrm>
            <a:off x="4578310" y="880486"/>
            <a:ext cx="3583134" cy="4719656"/>
          </a:xfrm>
          <a:prstGeom prst="rect">
            <a:avLst/>
          </a:prstGeom>
        </p:spPr>
      </p:pic>
      <p:pic>
        <p:nvPicPr>
          <p:cNvPr id="4" name="Picture 3" descr="Gamma agar plate is red.">
            <a:extLst>
              <a:ext uri="{FF2B5EF4-FFF2-40B4-BE49-F238E27FC236}">
                <a16:creationId xmlns:a16="http://schemas.microsoft.com/office/drawing/2014/main" id="{D00BEAA3-15D0-434D-853A-C5A9A36B52B6}"/>
              </a:ext>
            </a:extLst>
          </p:cNvPr>
          <p:cNvPicPr>
            <a:picLocks noChangeAspect="1"/>
          </p:cNvPicPr>
          <p:nvPr/>
        </p:nvPicPr>
        <p:blipFill>
          <a:blip r:embed="rId4"/>
          <a:stretch>
            <a:fillRect/>
          </a:stretch>
        </p:blipFill>
        <p:spPr>
          <a:xfrm>
            <a:off x="8370206" y="864267"/>
            <a:ext cx="3550560" cy="4735875"/>
          </a:xfrm>
          <a:prstGeom prst="rect">
            <a:avLst/>
          </a:prstGeom>
        </p:spPr>
      </p:pic>
      <p:sp>
        <p:nvSpPr>
          <p:cNvPr id="5" name="Rectangle 4">
            <a:extLst>
              <a:ext uri="{FF2B5EF4-FFF2-40B4-BE49-F238E27FC236}">
                <a16:creationId xmlns:a16="http://schemas.microsoft.com/office/drawing/2014/main" id="{1B986FB7-7F55-4D23-B0D9-C97FABCA2B71}"/>
              </a:ext>
            </a:extLst>
          </p:cNvPr>
          <p:cNvSpPr/>
          <p:nvPr/>
        </p:nvSpPr>
        <p:spPr>
          <a:xfrm>
            <a:off x="1930400" y="5725050"/>
            <a:ext cx="9535885" cy="646331"/>
          </a:xfrm>
          <a:prstGeom prst="rect">
            <a:avLst/>
          </a:prstGeom>
        </p:spPr>
        <p:txBody>
          <a:bodyPr wrap="square">
            <a:spAutoFit/>
          </a:bodyPr>
          <a:lstStyle/>
          <a:p>
            <a:pPr algn="ctr"/>
            <a:r>
              <a:rPr lang="en-US" dirty="0">
                <a:solidFill>
                  <a:srgbClr val="000000"/>
                </a:solidFill>
                <a:latin typeface="Times New Roman" panose="02020603050405020304" pitchFamily="18" charset="0"/>
              </a:rPr>
              <a:t>Blood agar plate demonstrating alpha (left), beta (center), and gamma (right) hemolysis </a:t>
            </a:r>
          </a:p>
          <a:p>
            <a:pPr algn="ctr"/>
            <a:r>
              <a:rPr lang="en-US" dirty="0">
                <a:solidFill>
                  <a:srgbClr val="000000"/>
                </a:solidFill>
                <a:latin typeface="Times New Roman" panose="02020603050405020304" pitchFamily="18" charset="0"/>
              </a:rPr>
              <a:t>Image Source: Georgia Highlands College </a:t>
            </a:r>
            <a:endParaRPr lang="en-US" dirty="0"/>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FF0F829B-AD6F-48C3-8C46-BE086610ABB6}"/>
                  </a:ext>
                </a:extLst>
              </p14:cNvPr>
              <p14:cNvContentPartPr/>
              <p14:nvPr/>
            </p14:nvContentPartPr>
            <p14:xfrm>
              <a:off x="5665320" y="3846240"/>
              <a:ext cx="1868040" cy="1083600"/>
            </p14:xfrm>
          </p:contentPart>
        </mc:Choice>
        <mc:Fallback xmlns="">
          <p:pic>
            <p:nvPicPr>
              <p:cNvPr id="6" name="Ink 5">
                <a:extLst>
                  <a:ext uri="{FF2B5EF4-FFF2-40B4-BE49-F238E27FC236}">
                    <a16:creationId xmlns:a16="http://schemas.microsoft.com/office/drawing/2014/main" id="{FF0F829B-AD6F-48C3-8C46-BE086610ABB6}"/>
                  </a:ext>
                </a:extLst>
              </p:cNvPr>
              <p:cNvPicPr/>
              <p:nvPr/>
            </p:nvPicPr>
            <p:blipFill>
              <a:blip r:embed="rId6"/>
              <a:stretch>
                <a:fillRect/>
              </a:stretch>
            </p:blipFill>
            <p:spPr>
              <a:xfrm>
                <a:off x="5655960" y="3836880"/>
                <a:ext cx="1886760" cy="1102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65DD2561-C75D-4D1A-B06C-DBC5ED474756}"/>
                  </a:ext>
                </a:extLst>
              </p14:cNvPr>
              <p14:cNvContentPartPr/>
              <p14:nvPr/>
            </p14:nvContentPartPr>
            <p14:xfrm>
              <a:off x="6983640" y="2709000"/>
              <a:ext cx="3450960" cy="1824120"/>
            </p14:xfrm>
          </p:contentPart>
        </mc:Choice>
        <mc:Fallback xmlns="">
          <p:pic>
            <p:nvPicPr>
              <p:cNvPr id="7" name="Ink 6">
                <a:extLst>
                  <a:ext uri="{FF2B5EF4-FFF2-40B4-BE49-F238E27FC236}">
                    <a16:creationId xmlns:a16="http://schemas.microsoft.com/office/drawing/2014/main" id="{65DD2561-C75D-4D1A-B06C-DBC5ED474756}"/>
                  </a:ext>
                </a:extLst>
              </p:cNvPr>
              <p:cNvPicPr/>
              <p:nvPr/>
            </p:nvPicPr>
            <p:blipFill>
              <a:blip r:embed="rId8"/>
              <a:stretch>
                <a:fillRect/>
              </a:stretch>
            </p:blipFill>
            <p:spPr>
              <a:xfrm>
                <a:off x="6974280" y="2699640"/>
                <a:ext cx="3469680" cy="1842840"/>
              </a:xfrm>
              <a:prstGeom prst="rect">
                <a:avLst/>
              </a:prstGeom>
            </p:spPr>
          </p:pic>
        </mc:Fallback>
      </mc:AlternateContent>
    </p:spTree>
    <p:extLst>
      <p:ext uri="{BB962C8B-B14F-4D97-AF65-F5344CB8AC3E}">
        <p14:creationId xmlns:p14="http://schemas.microsoft.com/office/powerpoint/2010/main" val="1210419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BCAB8-2BDB-47FF-BBF5-F03BC22A31A3}"/>
              </a:ext>
            </a:extLst>
          </p:cNvPr>
          <p:cNvSpPr>
            <a:spLocks noGrp="1"/>
          </p:cNvSpPr>
          <p:nvPr>
            <p:ph type="title"/>
          </p:nvPr>
        </p:nvSpPr>
        <p:spPr>
          <a:xfrm>
            <a:off x="4965430" y="629268"/>
            <a:ext cx="6586491" cy="1286160"/>
          </a:xfrm>
        </p:spPr>
        <p:txBody>
          <a:bodyPr anchor="b">
            <a:normAutofit/>
          </a:bodyPr>
          <a:lstStyle/>
          <a:p>
            <a:r>
              <a:rPr lang="en-US" b="1" dirty="0"/>
              <a:t>Culture Media</a:t>
            </a:r>
            <a:endParaRPr lang="en-US" dirty="0"/>
          </a:p>
        </p:txBody>
      </p:sp>
      <p:sp>
        <p:nvSpPr>
          <p:cNvPr id="3" name="Content Placeholder 2">
            <a:extLst>
              <a:ext uri="{FF2B5EF4-FFF2-40B4-BE49-F238E27FC236}">
                <a16:creationId xmlns:a16="http://schemas.microsoft.com/office/drawing/2014/main" id="{D155A470-61E9-4091-88A1-A0A7B3155B1F}"/>
              </a:ext>
            </a:extLst>
          </p:cNvPr>
          <p:cNvSpPr>
            <a:spLocks noGrp="1"/>
          </p:cNvSpPr>
          <p:nvPr>
            <p:ph idx="1"/>
          </p:nvPr>
        </p:nvSpPr>
        <p:spPr>
          <a:xfrm>
            <a:off x="4965431" y="2438400"/>
            <a:ext cx="6877524" cy="4109884"/>
          </a:xfrm>
        </p:spPr>
        <p:txBody>
          <a:bodyPr>
            <a:normAutofit fontScale="77500" lnSpcReduction="20000"/>
          </a:bodyPr>
          <a:lstStyle/>
          <a:p>
            <a:pPr>
              <a:lnSpc>
                <a:spcPct val="110000"/>
              </a:lnSpc>
            </a:pPr>
            <a:r>
              <a:rPr lang="en-US" b="1" dirty="0"/>
              <a:t>Nutritive media </a:t>
            </a:r>
            <a:r>
              <a:rPr lang="en-US" dirty="0"/>
              <a:t>are defined as media types that support the growth of a wide range of microorganisms. Ex: tryptic soy agar, nutrient agar, and blood agar.</a:t>
            </a:r>
          </a:p>
          <a:p>
            <a:pPr marL="0" indent="0">
              <a:lnSpc>
                <a:spcPct val="110000"/>
              </a:lnSpc>
              <a:buNone/>
            </a:pPr>
            <a:endParaRPr lang="en-US" dirty="0"/>
          </a:p>
          <a:p>
            <a:pPr>
              <a:lnSpc>
                <a:spcPct val="110000"/>
              </a:lnSpc>
            </a:pPr>
            <a:r>
              <a:rPr lang="en-US" b="1" dirty="0"/>
              <a:t>Enriched Media </a:t>
            </a:r>
            <a:r>
              <a:rPr lang="en-US" dirty="0"/>
              <a:t>are complex media containing additives that enhance the growth of certain organisms, such as</a:t>
            </a:r>
          </a:p>
          <a:p>
            <a:pPr lvl="1">
              <a:lnSpc>
                <a:spcPct val="110000"/>
              </a:lnSpc>
              <a:buFont typeface="Wingdings" panose="05000000000000000000" pitchFamily="2" charset="2"/>
              <a:buChar char="§"/>
            </a:pPr>
            <a:r>
              <a:rPr lang="en-US" sz="2800" dirty="0"/>
              <a:t>Growth factors</a:t>
            </a:r>
          </a:p>
          <a:p>
            <a:pPr lvl="1">
              <a:lnSpc>
                <a:spcPct val="110000"/>
              </a:lnSpc>
              <a:buFont typeface="Wingdings" panose="05000000000000000000" pitchFamily="2" charset="2"/>
              <a:buChar char="§"/>
            </a:pPr>
            <a:r>
              <a:rPr lang="en-US" sz="2800" dirty="0"/>
              <a:t>Blood</a:t>
            </a:r>
          </a:p>
          <a:p>
            <a:pPr lvl="1">
              <a:lnSpc>
                <a:spcPct val="110000"/>
              </a:lnSpc>
              <a:buFont typeface="Wingdings" panose="05000000000000000000" pitchFamily="2" charset="2"/>
              <a:buChar char="§"/>
            </a:pPr>
            <a:r>
              <a:rPr lang="en-US" sz="2800" dirty="0"/>
              <a:t>Additional vitamins, and nutrients.</a:t>
            </a:r>
          </a:p>
        </p:txBody>
      </p:sp>
      <p:pic>
        <p:nvPicPr>
          <p:cNvPr id="6" name="Picture 5">
            <a:extLst>
              <a:ext uri="{FF2B5EF4-FFF2-40B4-BE49-F238E27FC236}">
                <a16:creationId xmlns:a16="http://schemas.microsoft.com/office/drawing/2014/main" id="{1F4684B4-6DF2-43A7-9016-68F91AFDB7DE}"/>
              </a:ext>
            </a:extLst>
          </p:cNvPr>
          <p:cNvPicPr/>
          <p:nvPr/>
        </p:nvPicPr>
        <p:blipFill rotWithShape="1">
          <a:blip r:embed="rId2" cstate="email">
            <a:extLst>
              <a:ext uri="{28A0092B-C50C-407E-A947-70E740481C1C}">
                <a14:useLocalDpi xmlns:a14="http://schemas.microsoft.com/office/drawing/2010/main"/>
              </a:ext>
            </a:extLst>
          </a:blip>
          <a:srcRect/>
          <a:stretch/>
        </p:blipFill>
        <p:spPr bwMode="auto">
          <a:xfrm rot="16200000">
            <a:off x="-1120875" y="1224113"/>
            <a:ext cx="6754759" cy="4513003"/>
          </a:xfrm>
          <a:prstGeom prst="rect">
            <a:avLst/>
          </a:prstGeom>
          <a:noFill/>
          <a:effectLst/>
          <a:extLst>
            <a:ext uri="{FAA26D3D-D897-4be2-8F04-BA451C77F1D7}">
              <ma14:placeholderFlag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pic>
      <p:cxnSp>
        <p:nvCxnSpPr>
          <p:cNvPr id="14" name="Straight Connector 13">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E82D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78605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2C62A-12AB-47E3-A2B5-70A8AAB7848A}"/>
              </a:ext>
            </a:extLst>
          </p:cNvPr>
          <p:cNvSpPr>
            <a:spLocks noGrp="1"/>
          </p:cNvSpPr>
          <p:nvPr>
            <p:ph type="title"/>
          </p:nvPr>
        </p:nvSpPr>
        <p:spPr>
          <a:xfrm>
            <a:off x="838200" y="365125"/>
            <a:ext cx="10515600" cy="732155"/>
          </a:xfrm>
        </p:spPr>
        <p:txBody>
          <a:bodyPr/>
          <a:lstStyle/>
          <a:p>
            <a:pPr>
              <a:spcAft>
                <a:spcPts val="1000"/>
              </a:spcAft>
            </a:pPr>
            <a:r>
              <a:rPr lang="en-US" b="1" dirty="0"/>
              <a:t>Procedure: Examination of Hemolysis</a:t>
            </a:r>
          </a:p>
        </p:txBody>
      </p:sp>
      <p:sp>
        <p:nvSpPr>
          <p:cNvPr id="3" name="Content Placeholder 2">
            <a:extLst>
              <a:ext uri="{FF2B5EF4-FFF2-40B4-BE49-F238E27FC236}">
                <a16:creationId xmlns:a16="http://schemas.microsoft.com/office/drawing/2014/main" id="{4E3753FB-2840-4265-908C-E23293867B95}"/>
              </a:ext>
            </a:extLst>
          </p:cNvPr>
          <p:cNvSpPr>
            <a:spLocks noGrp="1"/>
          </p:cNvSpPr>
          <p:nvPr>
            <p:ph idx="1"/>
          </p:nvPr>
        </p:nvSpPr>
        <p:spPr>
          <a:xfrm>
            <a:off x="838199" y="1294228"/>
            <a:ext cx="10275277" cy="5373858"/>
          </a:xfrm>
        </p:spPr>
        <p:txBody>
          <a:bodyPr>
            <a:normAutofit/>
          </a:bodyPr>
          <a:lstStyle/>
          <a:p>
            <a:r>
              <a:rPr lang="en-US" sz="2400" dirty="0"/>
              <a:t>Each table group will need 2 Blood agar plates and the following cultures</a:t>
            </a:r>
            <a:r>
              <a:rPr lang="en-US" sz="2000" dirty="0"/>
              <a:t> :</a:t>
            </a:r>
          </a:p>
          <a:p>
            <a:pPr lvl="1">
              <a:buFont typeface="Wingdings" panose="05000000000000000000" pitchFamily="2" charset="2"/>
              <a:buChar char="§"/>
            </a:pPr>
            <a:endParaRPr lang="en-US" sz="1600" i="1" dirty="0"/>
          </a:p>
          <a:p>
            <a:pPr lvl="1">
              <a:buFont typeface="Wingdings" panose="05000000000000000000" pitchFamily="2" charset="2"/>
              <a:buChar char="§"/>
            </a:pPr>
            <a:r>
              <a:rPr lang="en-US" i="1" dirty="0"/>
              <a:t>Streptococcus pyogenes</a:t>
            </a:r>
            <a:endParaRPr lang="en-US" dirty="0"/>
          </a:p>
          <a:p>
            <a:pPr lvl="1">
              <a:buFont typeface="Wingdings" panose="05000000000000000000" pitchFamily="2" charset="2"/>
              <a:buChar char="§"/>
            </a:pPr>
            <a:r>
              <a:rPr lang="en-US" i="1" dirty="0"/>
              <a:t>Streptococcus pneumoniae</a:t>
            </a:r>
            <a:endParaRPr lang="en-US" dirty="0"/>
          </a:p>
          <a:p>
            <a:pPr lvl="1">
              <a:buFont typeface="Wingdings" panose="05000000000000000000" pitchFamily="2" charset="2"/>
              <a:buChar char="§"/>
            </a:pPr>
            <a:r>
              <a:rPr lang="en-US" i="1" dirty="0"/>
              <a:t>Staphylococcus aureus</a:t>
            </a:r>
            <a:endParaRPr lang="en-US" dirty="0"/>
          </a:p>
          <a:p>
            <a:pPr lvl="1">
              <a:buFont typeface="Wingdings" panose="05000000000000000000" pitchFamily="2" charset="2"/>
              <a:buChar char="§"/>
            </a:pPr>
            <a:r>
              <a:rPr lang="en-US" i="1" dirty="0"/>
              <a:t>Staphylococcus epidermidis</a:t>
            </a:r>
            <a:endParaRPr lang="en-US" dirty="0"/>
          </a:p>
          <a:p>
            <a:pPr lvl="0"/>
            <a:r>
              <a:rPr lang="en-US" sz="2400" dirty="0"/>
              <a:t>Label each plate with the group number and name. Divide the plate into quadrants using the china pencil, drawing an “X” on the back of the plate. </a:t>
            </a:r>
          </a:p>
          <a:p>
            <a:r>
              <a:rPr lang="en-US" sz="2400" dirty="0"/>
              <a:t>Label each quadrant with the name of one of the organisms provided.</a:t>
            </a:r>
          </a:p>
          <a:p>
            <a:r>
              <a:rPr lang="en-US" sz="2400" dirty="0"/>
              <a:t>Using aseptic technique, inoculate each area with the appropriate organism. </a:t>
            </a:r>
          </a:p>
          <a:p>
            <a:r>
              <a:rPr lang="en-US" sz="2400" dirty="0"/>
              <a:t>Invert the plates and place in a </a:t>
            </a:r>
            <a:r>
              <a:rPr lang="en-US" sz="2400" b="1" dirty="0">
                <a:solidFill>
                  <a:srgbClr val="C00000"/>
                </a:solidFill>
              </a:rPr>
              <a:t>candle jar </a:t>
            </a:r>
            <a:r>
              <a:rPr lang="en-US" sz="2400" dirty="0"/>
              <a:t>for incubation. </a:t>
            </a:r>
          </a:p>
          <a:p>
            <a:r>
              <a:rPr lang="en-US" sz="2400" dirty="0"/>
              <a:t>A candle jar is a chamber filled with the oxygen evacuated to create hypoxic environment suitable for </a:t>
            </a:r>
            <a:r>
              <a:rPr lang="en-US" sz="2400" b="1" dirty="0">
                <a:solidFill>
                  <a:srgbClr val="C00000"/>
                </a:solidFill>
              </a:rPr>
              <a:t>Capnophilic bacteria.</a:t>
            </a:r>
            <a:r>
              <a:rPr lang="en-US" sz="2400" dirty="0"/>
              <a:t> </a:t>
            </a:r>
          </a:p>
        </p:txBody>
      </p:sp>
      <p:pic>
        <p:nvPicPr>
          <p:cNvPr id="4" name="Picture 3">
            <a:extLst>
              <a:ext uri="{FF2B5EF4-FFF2-40B4-BE49-F238E27FC236}">
                <a16:creationId xmlns:a16="http://schemas.microsoft.com/office/drawing/2014/main" id="{356481F6-94AA-4535-8F03-FBAE6E4A949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22774" y="1746086"/>
            <a:ext cx="2190702" cy="1837772"/>
          </a:xfrm>
          <a:prstGeom prst="rect">
            <a:avLst/>
          </a:prstGeom>
        </p:spPr>
      </p:pic>
    </p:spTree>
    <p:extLst>
      <p:ext uri="{BB962C8B-B14F-4D97-AF65-F5344CB8AC3E}">
        <p14:creationId xmlns:p14="http://schemas.microsoft.com/office/powerpoint/2010/main" val="10510419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A4D0AB1-D394-4B45-95FB-DB015C7EF7AF}"/>
              </a:ext>
            </a:extLst>
          </p:cNvPr>
          <p:cNvSpPr txBox="1"/>
          <p:nvPr/>
        </p:nvSpPr>
        <p:spPr>
          <a:xfrm>
            <a:off x="968068" y="173758"/>
            <a:ext cx="7882222" cy="701731"/>
          </a:xfrm>
          <a:prstGeom prst="rect">
            <a:avLst/>
          </a:prstGeom>
          <a:noFill/>
        </p:spPr>
        <p:txBody>
          <a:bodyPr wrap="none" rtlCol="0">
            <a:spAutoFit/>
          </a:bodyPr>
          <a:lstStyle/>
          <a:p>
            <a:pPr>
              <a:lnSpc>
                <a:spcPct val="90000"/>
              </a:lnSpc>
              <a:spcBef>
                <a:spcPct val="0"/>
              </a:spcBef>
              <a:spcAft>
                <a:spcPts val="1000"/>
              </a:spcAft>
            </a:pPr>
            <a:r>
              <a:rPr lang="en-US" sz="4400" b="1" dirty="0">
                <a:latin typeface="+mj-lt"/>
                <a:ea typeface="+mj-ea"/>
                <a:cs typeface="+mj-cs"/>
              </a:rPr>
              <a:t>Candle Jar for Capnophilic Bacteria</a:t>
            </a:r>
          </a:p>
        </p:txBody>
      </p:sp>
      <p:grpSp>
        <p:nvGrpSpPr>
          <p:cNvPr id="22" name="Group 21" descr="A drawing of a jar with a lide. There is a lit candle sitting on top of petri dishes.">
            <a:extLst>
              <a:ext uri="{FF2B5EF4-FFF2-40B4-BE49-F238E27FC236}">
                <a16:creationId xmlns:a16="http://schemas.microsoft.com/office/drawing/2014/main" id="{F9E776A2-3F6A-48C4-AF17-DDD846B75EA0}"/>
              </a:ext>
            </a:extLst>
          </p:cNvPr>
          <p:cNvGrpSpPr/>
          <p:nvPr/>
        </p:nvGrpSpPr>
        <p:grpSpPr>
          <a:xfrm>
            <a:off x="758092" y="1190063"/>
            <a:ext cx="5983241" cy="4925124"/>
            <a:chOff x="406399" y="1401078"/>
            <a:chExt cx="5983241" cy="4925124"/>
          </a:xfrm>
        </p:grpSpPr>
        <p:grpSp>
          <p:nvGrpSpPr>
            <p:cNvPr id="20" name="Group 19">
              <a:extLst>
                <a:ext uri="{FF2B5EF4-FFF2-40B4-BE49-F238E27FC236}">
                  <a16:creationId xmlns:a16="http://schemas.microsoft.com/office/drawing/2014/main" id="{71302ABC-6C0F-46E2-88AA-42683DF3E144}"/>
                </a:ext>
              </a:extLst>
            </p:cNvPr>
            <p:cNvGrpSpPr/>
            <p:nvPr/>
          </p:nvGrpSpPr>
          <p:grpSpPr>
            <a:xfrm>
              <a:off x="406399" y="1401078"/>
              <a:ext cx="4151087" cy="4925124"/>
              <a:chOff x="406399" y="1401078"/>
              <a:chExt cx="4151087" cy="4925124"/>
            </a:xfrm>
          </p:grpSpPr>
          <p:pic>
            <p:nvPicPr>
              <p:cNvPr id="4" name="Picture 3" descr="A picture containing mug, bottle, food&#10;&#10;Description automatically generated">
                <a:extLst>
                  <a:ext uri="{FF2B5EF4-FFF2-40B4-BE49-F238E27FC236}">
                    <a16:creationId xmlns:a16="http://schemas.microsoft.com/office/drawing/2014/main" id="{57FF6EAC-0751-4FF2-95FF-412D0C37D69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6399" y="1401078"/>
                <a:ext cx="3091543" cy="4925124"/>
              </a:xfrm>
              <a:prstGeom prst="rect">
                <a:avLst/>
              </a:prstGeom>
            </p:spPr>
          </p:pic>
          <p:cxnSp>
            <p:nvCxnSpPr>
              <p:cNvPr id="6" name="Straight Connector 5">
                <a:extLst>
                  <a:ext uri="{FF2B5EF4-FFF2-40B4-BE49-F238E27FC236}">
                    <a16:creationId xmlns:a16="http://schemas.microsoft.com/office/drawing/2014/main" id="{BF490493-59B3-445E-85BD-427A9B67DA97}"/>
                  </a:ext>
                </a:extLst>
              </p:cNvPr>
              <p:cNvCxnSpPr/>
              <p:nvPr/>
            </p:nvCxnSpPr>
            <p:spPr>
              <a:xfrm>
                <a:off x="2815771" y="1944914"/>
                <a:ext cx="174171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2D0067F-C9AF-4366-95F3-F9381483A6F6}"/>
                  </a:ext>
                </a:extLst>
              </p:cNvPr>
              <p:cNvCxnSpPr/>
              <p:nvPr/>
            </p:nvCxnSpPr>
            <p:spPr>
              <a:xfrm>
                <a:off x="1952171" y="3429000"/>
                <a:ext cx="260531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F7D59CF-55D8-476B-B801-9A425BB5F0C0}"/>
                  </a:ext>
                </a:extLst>
              </p:cNvPr>
              <p:cNvCxnSpPr/>
              <p:nvPr/>
            </p:nvCxnSpPr>
            <p:spPr>
              <a:xfrm>
                <a:off x="3826412" y="4853354"/>
                <a:ext cx="73107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5BD1D3C-2314-4F5E-8DA8-1688FA28DF00}"/>
                  </a:ext>
                </a:extLst>
              </p:cNvPr>
              <p:cNvCxnSpPr/>
              <p:nvPr/>
            </p:nvCxnSpPr>
            <p:spPr>
              <a:xfrm>
                <a:off x="2815771" y="4403188"/>
                <a:ext cx="1024709" cy="43609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2C9B8ED-F740-437A-968F-8D63BCD1A250}"/>
                  </a:ext>
                </a:extLst>
              </p:cNvPr>
              <p:cNvCxnSpPr>
                <a:cxnSpLocks/>
              </p:cNvCxnSpPr>
              <p:nvPr/>
            </p:nvCxnSpPr>
            <p:spPr>
              <a:xfrm flipV="1">
                <a:off x="2700997" y="4881492"/>
                <a:ext cx="1139483" cy="75965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D4BD175-47EF-4895-B8E8-0856D820C71E}"/>
                  </a:ext>
                </a:extLst>
              </p:cNvPr>
              <p:cNvCxnSpPr/>
              <p:nvPr/>
            </p:nvCxnSpPr>
            <p:spPr>
              <a:xfrm flipV="1">
                <a:off x="2815771" y="4867423"/>
                <a:ext cx="1024709" cy="597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21DED79-5ECE-4DD5-8DDD-04AEE27AD2AE}"/>
                  </a:ext>
                </a:extLst>
              </p:cNvPr>
              <p:cNvCxnSpPr/>
              <p:nvPr/>
            </p:nvCxnSpPr>
            <p:spPr>
              <a:xfrm>
                <a:off x="3270738" y="2855742"/>
                <a:ext cx="1286748" cy="0"/>
              </a:xfrm>
              <a:prstGeom prst="line">
                <a:avLst/>
              </a:prstGeom>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p14="http://schemas.microsoft.com/office/powerpoint/2010/main">
          <mc:Choice Requires="p14">
            <p:contentPart p14:bwMode="auto" r:id="rId3">
              <p14:nvContentPartPr>
                <p14:cNvPr id="21" name="Ink 20">
                  <a:extLst>
                    <a:ext uri="{FF2B5EF4-FFF2-40B4-BE49-F238E27FC236}">
                      <a16:creationId xmlns:a16="http://schemas.microsoft.com/office/drawing/2014/main" id="{A0029733-B966-4126-A856-DA56A0BFD891}"/>
                    </a:ext>
                  </a:extLst>
                </p14:cNvPr>
                <p14:cNvContentPartPr/>
                <p14:nvPr/>
              </p14:nvContentPartPr>
              <p14:xfrm>
                <a:off x="2287440" y="1771560"/>
                <a:ext cx="4102200" cy="3237840"/>
              </p14:xfrm>
            </p:contentPart>
          </mc:Choice>
          <mc:Fallback xmlns="">
            <p:pic>
              <p:nvPicPr>
                <p:cNvPr id="21" name="Ink 20">
                  <a:extLst>
                    <a:ext uri="{FF2B5EF4-FFF2-40B4-BE49-F238E27FC236}">
                      <a16:creationId xmlns:a16="http://schemas.microsoft.com/office/drawing/2014/main" id="{A0029733-B966-4126-A856-DA56A0BFD891}"/>
                    </a:ext>
                  </a:extLst>
                </p:cNvPr>
                <p:cNvPicPr/>
                <p:nvPr/>
              </p:nvPicPr>
              <p:blipFill>
                <a:blip r:embed="rId4"/>
                <a:stretch>
                  <a:fillRect/>
                </a:stretch>
              </p:blipFill>
              <p:spPr>
                <a:xfrm>
                  <a:off x="2278080" y="1762200"/>
                  <a:ext cx="4120920" cy="3256560"/>
                </a:xfrm>
                <a:prstGeom prst="rect">
                  <a:avLst/>
                </a:prstGeom>
              </p:spPr>
            </p:pic>
          </mc:Fallback>
        </mc:AlternateContent>
      </p:grpSp>
      <p:sp>
        <p:nvSpPr>
          <p:cNvPr id="23" name="Rectangle 22">
            <a:extLst>
              <a:ext uri="{FF2B5EF4-FFF2-40B4-BE49-F238E27FC236}">
                <a16:creationId xmlns:a16="http://schemas.microsoft.com/office/drawing/2014/main" id="{BA9285DF-351A-40A6-81E6-9539FE7CA0DE}"/>
              </a:ext>
            </a:extLst>
          </p:cNvPr>
          <p:cNvSpPr/>
          <p:nvPr/>
        </p:nvSpPr>
        <p:spPr>
          <a:xfrm>
            <a:off x="758092" y="6140615"/>
            <a:ext cx="3279336" cy="646331"/>
          </a:xfrm>
          <a:prstGeom prst="rect">
            <a:avLst/>
          </a:prstGeom>
        </p:spPr>
        <p:txBody>
          <a:bodyPr wrap="square">
            <a:spAutoFit/>
          </a:bodyPr>
          <a:lstStyle/>
          <a:p>
            <a:r>
              <a:rPr lang="en-US" dirty="0">
                <a:solidFill>
                  <a:srgbClr val="333333"/>
                </a:solidFill>
                <a:latin typeface="Lucida Grande"/>
                <a:ea typeface="Calibri" panose="020F0502020204030204" pitchFamily="34" charset="0"/>
                <a:cs typeface="Times New Roman" panose="02020603050405020304" pitchFamily="18" charset="0"/>
              </a:rPr>
              <a:t>A closed candle jar containing petri plate cultures. </a:t>
            </a:r>
            <a:endParaRPr lang="en-US" dirty="0"/>
          </a:p>
        </p:txBody>
      </p:sp>
      <p:sp>
        <p:nvSpPr>
          <p:cNvPr id="24" name="TextBox 23">
            <a:extLst>
              <a:ext uri="{FF2B5EF4-FFF2-40B4-BE49-F238E27FC236}">
                <a16:creationId xmlns:a16="http://schemas.microsoft.com/office/drawing/2014/main" id="{11A63A9F-33E9-4B6B-BE53-D6C5F180DEBD}"/>
              </a:ext>
            </a:extLst>
          </p:cNvPr>
          <p:cNvSpPr txBox="1"/>
          <p:nvPr/>
        </p:nvSpPr>
        <p:spPr>
          <a:xfrm>
            <a:off x="6741333" y="771095"/>
            <a:ext cx="5287996" cy="6186309"/>
          </a:xfrm>
          <a:prstGeom prst="rect">
            <a:avLst/>
          </a:prstGeom>
          <a:noFill/>
        </p:spPr>
        <p:txBody>
          <a:bodyPr wrap="square" rtlCol="0">
            <a:spAutoFit/>
          </a:bodyPr>
          <a:lstStyle/>
          <a:p>
            <a:pPr marL="342900" indent="-342900">
              <a:buFont typeface="Arial" panose="020B0604020202020204" pitchFamily="34" charset="0"/>
              <a:buChar char="•"/>
            </a:pPr>
            <a:r>
              <a:rPr lang="en-US" sz="2200" b="1" dirty="0">
                <a:solidFill>
                  <a:srgbClr val="C00000"/>
                </a:solidFill>
              </a:rPr>
              <a:t>Capnophilic bacteria </a:t>
            </a:r>
            <a:r>
              <a:rPr lang="en-US" sz="2200" dirty="0"/>
              <a:t>require elevated level of carbon dioxide (5% – 10%) and approximately 15% oxygen. This condition can be achieved by a candle jar (3-5% carbon dioxide). </a:t>
            </a:r>
          </a:p>
          <a:p>
            <a:pPr marL="342900" indent="-342900">
              <a:buFont typeface="Arial" panose="020B0604020202020204" pitchFamily="34" charset="0"/>
              <a:buChar char="•"/>
            </a:pPr>
            <a:endParaRPr lang="en-US" sz="2200" dirty="0"/>
          </a:p>
          <a:p>
            <a:pPr marL="342900" indent="-342900">
              <a:buFont typeface="Arial" panose="020B0604020202020204" pitchFamily="34" charset="0"/>
              <a:buChar char="•"/>
            </a:pPr>
            <a:r>
              <a:rPr lang="en-US" sz="2200" dirty="0"/>
              <a:t>The idea is to use candle inside a closed glass jar to take out the oxygen and produce carbon-dioxide. We grow the bacteria in a plate and put them in a jar.</a:t>
            </a:r>
          </a:p>
          <a:p>
            <a:pPr marL="342900" indent="-342900">
              <a:buFont typeface="Arial" panose="020B0604020202020204" pitchFamily="34" charset="0"/>
              <a:buChar char="•"/>
            </a:pPr>
            <a:r>
              <a:rPr lang="en-US" sz="2200" dirty="0"/>
              <a:t>A candle jar consists of a jar with a tight-fitting lid that can accommodate the cultures and a candle. After the cultures are added to the jar, the candle is lit, and the lid closed. The candle's flame burns until extinguished by oxygen deprivation, creating a carbon dioxide-rich, oxygen-poor atmosphere.</a:t>
            </a:r>
          </a:p>
        </p:txBody>
      </p:sp>
    </p:spTree>
    <p:extLst>
      <p:ext uri="{BB962C8B-B14F-4D97-AF65-F5344CB8AC3E}">
        <p14:creationId xmlns:p14="http://schemas.microsoft.com/office/powerpoint/2010/main" val="16862701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D259311-C18F-4FC5-9AB5-0B7E43EC4703}"/>
              </a:ext>
            </a:extLst>
          </p:cNvPr>
          <p:cNvGraphicFramePr>
            <a:graphicFrameLocks noGrp="1"/>
          </p:cNvGraphicFramePr>
          <p:nvPr/>
        </p:nvGraphicFramePr>
        <p:xfrm>
          <a:off x="1524000" y="1553029"/>
          <a:ext cx="9419772" cy="4916851"/>
        </p:xfrm>
        <a:graphic>
          <a:graphicData uri="http://schemas.openxmlformats.org/drawingml/2006/table">
            <a:tbl>
              <a:tblPr firstRow="1" firstCol="1" bandRow="1">
                <a:tableStyleId>{8799B23B-EC83-4686-B30A-512413B5E67A}</a:tableStyleId>
              </a:tblPr>
              <a:tblGrid>
                <a:gridCol w="2354943">
                  <a:extLst>
                    <a:ext uri="{9D8B030D-6E8A-4147-A177-3AD203B41FA5}">
                      <a16:colId xmlns:a16="http://schemas.microsoft.com/office/drawing/2014/main" val="1389117829"/>
                    </a:ext>
                  </a:extLst>
                </a:gridCol>
                <a:gridCol w="2354943">
                  <a:extLst>
                    <a:ext uri="{9D8B030D-6E8A-4147-A177-3AD203B41FA5}">
                      <a16:colId xmlns:a16="http://schemas.microsoft.com/office/drawing/2014/main" val="1240283621"/>
                    </a:ext>
                  </a:extLst>
                </a:gridCol>
                <a:gridCol w="2354943">
                  <a:extLst>
                    <a:ext uri="{9D8B030D-6E8A-4147-A177-3AD203B41FA5}">
                      <a16:colId xmlns:a16="http://schemas.microsoft.com/office/drawing/2014/main" val="4180022169"/>
                    </a:ext>
                  </a:extLst>
                </a:gridCol>
                <a:gridCol w="2354943">
                  <a:extLst>
                    <a:ext uri="{9D8B030D-6E8A-4147-A177-3AD203B41FA5}">
                      <a16:colId xmlns:a16="http://schemas.microsoft.com/office/drawing/2014/main" val="4091091447"/>
                    </a:ext>
                  </a:extLst>
                </a:gridCol>
              </a:tblGrid>
              <a:tr h="528989">
                <a:tc>
                  <a:txBody>
                    <a:bodyPr/>
                    <a:lstStyle/>
                    <a:p>
                      <a:pPr marL="0" marR="0">
                        <a:lnSpc>
                          <a:spcPct val="115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Alpha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a:effectLst/>
                        </a:rPr>
                        <a:t>Beta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800" dirty="0">
                          <a:effectLst/>
                        </a:rPr>
                        <a:t>Gamma</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82033677"/>
                  </a:ext>
                </a:extLst>
              </a:tr>
              <a:tr h="978360">
                <a:tc>
                  <a:txBody>
                    <a:bodyPr/>
                    <a:lstStyle/>
                    <a:p>
                      <a:pPr marL="0" marR="0">
                        <a:lnSpc>
                          <a:spcPct val="115000"/>
                        </a:lnSpc>
                        <a:spcBef>
                          <a:spcPts val="0"/>
                        </a:spcBef>
                        <a:spcAft>
                          <a:spcPts val="0"/>
                        </a:spcAft>
                      </a:pPr>
                      <a:r>
                        <a:rPr lang="en-US" sz="2000" i="1">
                          <a:effectLst/>
                        </a:rPr>
                        <a:t>Staph. epidermidis</a:t>
                      </a:r>
                      <a:endParaRPr lang="en-US" sz="1800" i="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a:effectLst/>
                        </a:rPr>
                        <a:t> </a:t>
                      </a:r>
                      <a:endParaRPr lang="en-US" sz="1100">
                        <a:effectLst/>
                      </a:endParaRPr>
                    </a:p>
                    <a:p>
                      <a:pPr marL="0" marR="0">
                        <a:lnSpc>
                          <a:spcPct val="115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r>
                        <a:rPr lang="en-US" sz="1400" b="1" kern="1200" dirty="0">
                          <a:solidFill>
                            <a:schemeClr val="tx1"/>
                          </a:solidFill>
                          <a:effectLst/>
                          <a:latin typeface="+mn-lt"/>
                          <a:ea typeface="+mn-ea"/>
                          <a:cs typeface="+mn-cs"/>
                        </a:rPr>
                        <a:t>Clear colonies, no change in agar</a:t>
                      </a:r>
                    </a:p>
                  </a:txBody>
                  <a:tcPr marL="68580" marR="68580" marT="0" marB="0"/>
                </a:tc>
                <a:extLst>
                  <a:ext uri="{0D108BD9-81ED-4DB2-BD59-A6C34878D82A}">
                    <a16:rowId xmlns:a16="http://schemas.microsoft.com/office/drawing/2014/main" val="3026186979"/>
                  </a:ext>
                </a:extLst>
              </a:tr>
              <a:tr h="978360">
                <a:tc>
                  <a:txBody>
                    <a:bodyPr/>
                    <a:lstStyle/>
                    <a:p>
                      <a:pPr marL="0" marR="0">
                        <a:lnSpc>
                          <a:spcPct val="115000"/>
                        </a:lnSpc>
                        <a:spcBef>
                          <a:spcPts val="0"/>
                        </a:spcBef>
                        <a:spcAft>
                          <a:spcPts val="0"/>
                        </a:spcAft>
                      </a:pPr>
                      <a:r>
                        <a:rPr lang="en-US" sz="2000" i="1">
                          <a:effectLst/>
                        </a:rPr>
                        <a:t>Strep. pyogenes</a:t>
                      </a:r>
                      <a:endParaRPr lang="en-US" sz="1800" i="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a:effectLst/>
                        </a:rPr>
                        <a:t> </a:t>
                      </a:r>
                      <a:endParaRPr lang="en-US" sz="1100">
                        <a:effectLst/>
                      </a:endParaRPr>
                    </a:p>
                    <a:p>
                      <a:pPr marL="0" marR="0">
                        <a:lnSpc>
                          <a:spcPct val="115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97736970"/>
                  </a:ext>
                </a:extLst>
              </a:tr>
              <a:tr h="978360">
                <a:tc>
                  <a:txBody>
                    <a:bodyPr/>
                    <a:lstStyle/>
                    <a:p>
                      <a:pPr marL="0" marR="0">
                        <a:lnSpc>
                          <a:spcPct val="115000"/>
                        </a:lnSpc>
                        <a:spcBef>
                          <a:spcPts val="0"/>
                        </a:spcBef>
                        <a:spcAft>
                          <a:spcPts val="0"/>
                        </a:spcAft>
                      </a:pPr>
                      <a:r>
                        <a:rPr lang="en-US" sz="2000" i="1">
                          <a:effectLst/>
                        </a:rPr>
                        <a:t>Staph. aureus</a:t>
                      </a:r>
                      <a:endParaRPr lang="en-US" sz="1800" i="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100" dirty="0">
                        <a:effectLst/>
                      </a:endParaRPr>
                    </a:p>
                    <a:p>
                      <a:pPr marL="0" marR="0">
                        <a:lnSpc>
                          <a:spcPct val="115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r>
                        <a:rPr lang="en-US" sz="1400" b="1" dirty="0">
                          <a:effectLst/>
                        </a:rPr>
                        <a:t>Large, round, golden-yellow colony</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13325646"/>
                  </a:ext>
                </a:extLst>
              </a:tr>
              <a:tr h="978360">
                <a:tc>
                  <a:txBody>
                    <a:bodyPr/>
                    <a:lstStyle/>
                    <a:p>
                      <a:pPr marL="0" marR="0">
                        <a:lnSpc>
                          <a:spcPct val="115000"/>
                        </a:lnSpc>
                        <a:spcBef>
                          <a:spcPts val="0"/>
                        </a:spcBef>
                        <a:spcAft>
                          <a:spcPts val="0"/>
                        </a:spcAft>
                      </a:pPr>
                      <a:r>
                        <a:rPr lang="en-US" sz="2000" i="1" dirty="0">
                          <a:effectLst/>
                        </a:rPr>
                        <a:t>Strep. pneumoniae </a:t>
                      </a: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100" dirty="0">
                        <a:effectLst/>
                      </a:endParaRPr>
                    </a:p>
                    <a:p>
                      <a:pPr marL="0" marR="0" algn="l" defTabSz="914400" rtl="0" eaLnBrk="1" latinLnBrk="0" hangingPunct="1">
                        <a:lnSpc>
                          <a:spcPct val="115000"/>
                        </a:lnSpc>
                        <a:spcBef>
                          <a:spcPts val="0"/>
                        </a:spcBef>
                        <a:spcAft>
                          <a:spcPts val="0"/>
                        </a:spcAft>
                      </a:pPr>
                      <a:r>
                        <a:rPr lang="en-US" sz="1400" b="1" kern="1200" dirty="0">
                          <a:solidFill>
                            <a:schemeClr val="tx1"/>
                          </a:solidFill>
                          <a:effectLst/>
                          <a:latin typeface="+mn-lt"/>
                          <a:ea typeface="+mn-ea"/>
                          <a:cs typeface="+mn-cs"/>
                        </a:rPr>
                        <a:t> Agar under the colony is dark and greenish</a:t>
                      </a:r>
                    </a:p>
                  </a:txBody>
                  <a:tcPr marL="68580" marR="68580" marT="0" marB="0"/>
                </a:tc>
                <a:tc>
                  <a:txBody>
                    <a:bodyPr/>
                    <a:lstStyle/>
                    <a:p>
                      <a:pPr marL="0" marR="0">
                        <a:lnSpc>
                          <a:spcPct val="115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25671680"/>
                  </a:ext>
                </a:extLst>
              </a:tr>
              <a:tr h="474422">
                <a:tc>
                  <a:txBody>
                    <a:bodyPr/>
                    <a:lstStyle/>
                    <a:p>
                      <a:pPr marL="0" marR="0">
                        <a:lnSpc>
                          <a:spcPct val="115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7329630"/>
                  </a:ext>
                </a:extLst>
              </a:tr>
            </a:tbl>
          </a:graphicData>
        </a:graphic>
      </p:graphicFrame>
      <p:sp>
        <p:nvSpPr>
          <p:cNvPr id="3" name="Rectangle 2">
            <a:extLst>
              <a:ext uri="{FF2B5EF4-FFF2-40B4-BE49-F238E27FC236}">
                <a16:creationId xmlns:a16="http://schemas.microsoft.com/office/drawing/2014/main" id="{A9330419-6C44-4000-B5A6-8EA9B202E926}"/>
              </a:ext>
            </a:extLst>
          </p:cNvPr>
          <p:cNvSpPr/>
          <p:nvPr/>
        </p:nvSpPr>
        <p:spPr>
          <a:xfrm>
            <a:off x="2611342" y="660792"/>
            <a:ext cx="7175747" cy="701731"/>
          </a:xfrm>
          <a:prstGeom prst="rect">
            <a:avLst/>
          </a:prstGeom>
        </p:spPr>
        <p:txBody>
          <a:bodyPr wrap="none">
            <a:spAutoFit/>
          </a:bodyPr>
          <a:lstStyle/>
          <a:p>
            <a:pPr>
              <a:lnSpc>
                <a:spcPct val="90000"/>
              </a:lnSpc>
              <a:spcBef>
                <a:spcPct val="0"/>
              </a:spcBef>
              <a:spcAft>
                <a:spcPts val="1000"/>
              </a:spcAft>
            </a:pPr>
            <a:r>
              <a:rPr lang="en-US" sz="4400" b="1" dirty="0">
                <a:latin typeface="+mj-lt"/>
                <a:ea typeface="+mj-ea"/>
                <a:cs typeface="+mj-cs"/>
              </a:rPr>
              <a:t>Results: Hemolysis experiments</a:t>
            </a:r>
          </a:p>
        </p:txBody>
      </p:sp>
      <p:sp>
        <p:nvSpPr>
          <p:cNvPr id="6" name="Freeform: Shape 5">
            <a:extLst>
              <a:ext uri="{FF2B5EF4-FFF2-40B4-BE49-F238E27FC236}">
                <a16:creationId xmlns:a16="http://schemas.microsoft.com/office/drawing/2014/main" id="{64D52228-C02B-4231-9D25-A2B1AA9338D6}"/>
              </a:ext>
            </a:extLst>
          </p:cNvPr>
          <p:cNvSpPr/>
          <p:nvPr/>
        </p:nvSpPr>
        <p:spPr>
          <a:xfrm>
            <a:off x="9200271" y="2363372"/>
            <a:ext cx="618978" cy="393896"/>
          </a:xfrm>
          <a:custGeom>
            <a:avLst/>
            <a:gdLst>
              <a:gd name="connsiteX0" fmla="*/ 0 w 618978"/>
              <a:gd name="connsiteY0" fmla="*/ 225083 h 393896"/>
              <a:gd name="connsiteX1" fmla="*/ 140677 w 618978"/>
              <a:gd name="connsiteY1" fmla="*/ 351693 h 393896"/>
              <a:gd name="connsiteX2" fmla="*/ 168812 w 618978"/>
              <a:gd name="connsiteY2" fmla="*/ 393896 h 393896"/>
              <a:gd name="connsiteX3" fmla="*/ 253218 w 618978"/>
              <a:gd name="connsiteY3" fmla="*/ 351693 h 393896"/>
              <a:gd name="connsiteX4" fmla="*/ 281354 w 618978"/>
              <a:gd name="connsiteY4" fmla="*/ 323557 h 393896"/>
              <a:gd name="connsiteX5" fmla="*/ 323557 w 618978"/>
              <a:gd name="connsiteY5" fmla="*/ 309490 h 393896"/>
              <a:gd name="connsiteX6" fmla="*/ 393895 w 618978"/>
              <a:gd name="connsiteY6" fmla="*/ 253219 h 393896"/>
              <a:gd name="connsiteX7" fmla="*/ 464234 w 618978"/>
              <a:gd name="connsiteY7" fmla="*/ 182880 h 393896"/>
              <a:gd name="connsiteX8" fmla="*/ 492369 w 618978"/>
              <a:gd name="connsiteY8" fmla="*/ 140677 h 393896"/>
              <a:gd name="connsiteX9" fmla="*/ 534572 w 618978"/>
              <a:gd name="connsiteY9" fmla="*/ 112542 h 393896"/>
              <a:gd name="connsiteX10" fmla="*/ 590843 w 618978"/>
              <a:gd name="connsiteY10" fmla="*/ 56271 h 393896"/>
              <a:gd name="connsiteX11" fmla="*/ 618978 w 618978"/>
              <a:gd name="connsiteY11" fmla="*/ 0 h 39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8978" h="393896">
                <a:moveTo>
                  <a:pt x="0" y="225083"/>
                </a:moveTo>
                <a:cubicBezTo>
                  <a:pt x="37000" y="254684"/>
                  <a:pt x="114516" y="312450"/>
                  <a:pt x="140677" y="351693"/>
                </a:cubicBezTo>
                <a:lnTo>
                  <a:pt x="168812" y="393896"/>
                </a:lnTo>
                <a:cubicBezTo>
                  <a:pt x="213386" y="379038"/>
                  <a:pt x="214261" y="382859"/>
                  <a:pt x="253218" y="351693"/>
                </a:cubicBezTo>
                <a:cubicBezTo>
                  <a:pt x="263575" y="343407"/>
                  <a:pt x="269981" y="330381"/>
                  <a:pt x="281354" y="323557"/>
                </a:cubicBezTo>
                <a:cubicBezTo>
                  <a:pt x="294069" y="315928"/>
                  <a:pt x="309489" y="314179"/>
                  <a:pt x="323557" y="309490"/>
                </a:cubicBezTo>
                <a:cubicBezTo>
                  <a:pt x="433235" y="199808"/>
                  <a:pt x="251950" y="377421"/>
                  <a:pt x="393895" y="253219"/>
                </a:cubicBezTo>
                <a:cubicBezTo>
                  <a:pt x="418849" y="231384"/>
                  <a:pt x="445841" y="210469"/>
                  <a:pt x="464234" y="182880"/>
                </a:cubicBezTo>
                <a:cubicBezTo>
                  <a:pt x="473612" y="168812"/>
                  <a:pt x="480414" y="152632"/>
                  <a:pt x="492369" y="140677"/>
                </a:cubicBezTo>
                <a:cubicBezTo>
                  <a:pt x="504324" y="128722"/>
                  <a:pt x="521735" y="123545"/>
                  <a:pt x="534572" y="112542"/>
                </a:cubicBezTo>
                <a:cubicBezTo>
                  <a:pt x="554712" y="95279"/>
                  <a:pt x="590843" y="56271"/>
                  <a:pt x="590843" y="56271"/>
                </a:cubicBezTo>
                <a:cubicBezTo>
                  <a:pt x="607008" y="7777"/>
                  <a:pt x="594426" y="24554"/>
                  <a:pt x="618978" y="0"/>
                </a:cubicBezTo>
              </a:path>
            </a:pathLst>
          </a:cu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 name="Freeform: Shape 6">
            <a:extLst>
              <a:ext uri="{FF2B5EF4-FFF2-40B4-BE49-F238E27FC236}">
                <a16:creationId xmlns:a16="http://schemas.microsoft.com/office/drawing/2014/main" id="{EC69DA05-1265-48A2-B0E9-54FDBACB2902}"/>
              </a:ext>
            </a:extLst>
          </p:cNvPr>
          <p:cNvSpPr/>
          <p:nvPr/>
        </p:nvSpPr>
        <p:spPr>
          <a:xfrm>
            <a:off x="7090117" y="3362178"/>
            <a:ext cx="576775" cy="281354"/>
          </a:xfrm>
          <a:custGeom>
            <a:avLst/>
            <a:gdLst>
              <a:gd name="connsiteX0" fmla="*/ 0 w 576775"/>
              <a:gd name="connsiteY0" fmla="*/ 126610 h 281354"/>
              <a:gd name="connsiteX1" fmla="*/ 70338 w 576775"/>
              <a:gd name="connsiteY1" fmla="*/ 182880 h 281354"/>
              <a:gd name="connsiteX2" fmla="*/ 112541 w 576775"/>
              <a:gd name="connsiteY2" fmla="*/ 211016 h 281354"/>
              <a:gd name="connsiteX3" fmla="*/ 196948 w 576775"/>
              <a:gd name="connsiteY3" fmla="*/ 281354 h 281354"/>
              <a:gd name="connsiteX4" fmla="*/ 281354 w 576775"/>
              <a:gd name="connsiteY4" fmla="*/ 267287 h 281354"/>
              <a:gd name="connsiteX5" fmla="*/ 309489 w 576775"/>
              <a:gd name="connsiteY5" fmla="*/ 225084 h 281354"/>
              <a:gd name="connsiteX6" fmla="*/ 351692 w 576775"/>
              <a:gd name="connsiteY6" fmla="*/ 211016 h 281354"/>
              <a:gd name="connsiteX7" fmla="*/ 478301 w 576775"/>
              <a:gd name="connsiteY7" fmla="*/ 84407 h 281354"/>
              <a:gd name="connsiteX8" fmla="*/ 548640 w 576775"/>
              <a:gd name="connsiteY8" fmla="*/ 14068 h 281354"/>
              <a:gd name="connsiteX9" fmla="*/ 576775 w 576775"/>
              <a:gd name="connsiteY9" fmla="*/ 0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775" h="281354">
                <a:moveTo>
                  <a:pt x="0" y="126610"/>
                </a:moveTo>
                <a:cubicBezTo>
                  <a:pt x="23446" y="145367"/>
                  <a:pt x="46318" y="164865"/>
                  <a:pt x="70338" y="182880"/>
                </a:cubicBezTo>
                <a:cubicBezTo>
                  <a:pt x="83864" y="193024"/>
                  <a:pt x="99552" y="200192"/>
                  <a:pt x="112541" y="211016"/>
                </a:cubicBezTo>
                <a:cubicBezTo>
                  <a:pt x="220851" y="301274"/>
                  <a:pt x="92173" y="211505"/>
                  <a:pt x="196948" y="281354"/>
                </a:cubicBezTo>
                <a:cubicBezTo>
                  <a:pt x="225083" y="276665"/>
                  <a:pt x="255842" y="280043"/>
                  <a:pt x="281354" y="267287"/>
                </a:cubicBezTo>
                <a:cubicBezTo>
                  <a:pt x="296476" y="259726"/>
                  <a:pt x="296287" y="235646"/>
                  <a:pt x="309489" y="225084"/>
                </a:cubicBezTo>
                <a:cubicBezTo>
                  <a:pt x="321068" y="215821"/>
                  <a:pt x="337624" y="215705"/>
                  <a:pt x="351692" y="211016"/>
                </a:cubicBezTo>
                <a:lnTo>
                  <a:pt x="478301" y="84407"/>
                </a:lnTo>
                <a:lnTo>
                  <a:pt x="548640" y="14068"/>
                </a:lnTo>
                <a:lnTo>
                  <a:pt x="576775" y="0"/>
                </a:lnTo>
              </a:path>
            </a:pathLst>
          </a:cu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Freeform: Shape 7">
            <a:extLst>
              <a:ext uri="{FF2B5EF4-FFF2-40B4-BE49-F238E27FC236}">
                <a16:creationId xmlns:a16="http://schemas.microsoft.com/office/drawing/2014/main" id="{1425611D-F077-41FF-90F1-0FF61D2596D2}"/>
              </a:ext>
            </a:extLst>
          </p:cNvPr>
          <p:cNvSpPr/>
          <p:nvPr/>
        </p:nvSpPr>
        <p:spPr>
          <a:xfrm>
            <a:off x="7090117" y="4344571"/>
            <a:ext cx="576775" cy="281354"/>
          </a:xfrm>
          <a:custGeom>
            <a:avLst/>
            <a:gdLst>
              <a:gd name="connsiteX0" fmla="*/ 0 w 576775"/>
              <a:gd name="connsiteY0" fmla="*/ 126610 h 281354"/>
              <a:gd name="connsiteX1" fmla="*/ 70338 w 576775"/>
              <a:gd name="connsiteY1" fmla="*/ 182880 h 281354"/>
              <a:gd name="connsiteX2" fmla="*/ 112541 w 576775"/>
              <a:gd name="connsiteY2" fmla="*/ 211016 h 281354"/>
              <a:gd name="connsiteX3" fmla="*/ 196948 w 576775"/>
              <a:gd name="connsiteY3" fmla="*/ 281354 h 281354"/>
              <a:gd name="connsiteX4" fmla="*/ 281354 w 576775"/>
              <a:gd name="connsiteY4" fmla="*/ 267287 h 281354"/>
              <a:gd name="connsiteX5" fmla="*/ 309489 w 576775"/>
              <a:gd name="connsiteY5" fmla="*/ 225084 h 281354"/>
              <a:gd name="connsiteX6" fmla="*/ 351692 w 576775"/>
              <a:gd name="connsiteY6" fmla="*/ 211016 h 281354"/>
              <a:gd name="connsiteX7" fmla="*/ 478301 w 576775"/>
              <a:gd name="connsiteY7" fmla="*/ 84407 h 281354"/>
              <a:gd name="connsiteX8" fmla="*/ 548640 w 576775"/>
              <a:gd name="connsiteY8" fmla="*/ 14068 h 281354"/>
              <a:gd name="connsiteX9" fmla="*/ 576775 w 576775"/>
              <a:gd name="connsiteY9" fmla="*/ 0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775" h="281354">
                <a:moveTo>
                  <a:pt x="0" y="126610"/>
                </a:moveTo>
                <a:cubicBezTo>
                  <a:pt x="23446" y="145367"/>
                  <a:pt x="46318" y="164865"/>
                  <a:pt x="70338" y="182880"/>
                </a:cubicBezTo>
                <a:cubicBezTo>
                  <a:pt x="83864" y="193024"/>
                  <a:pt x="99552" y="200192"/>
                  <a:pt x="112541" y="211016"/>
                </a:cubicBezTo>
                <a:cubicBezTo>
                  <a:pt x="220851" y="301274"/>
                  <a:pt x="92173" y="211505"/>
                  <a:pt x="196948" y="281354"/>
                </a:cubicBezTo>
                <a:cubicBezTo>
                  <a:pt x="225083" y="276665"/>
                  <a:pt x="255842" y="280043"/>
                  <a:pt x="281354" y="267287"/>
                </a:cubicBezTo>
                <a:cubicBezTo>
                  <a:pt x="296476" y="259726"/>
                  <a:pt x="296287" y="235646"/>
                  <a:pt x="309489" y="225084"/>
                </a:cubicBezTo>
                <a:cubicBezTo>
                  <a:pt x="321068" y="215821"/>
                  <a:pt x="337624" y="215705"/>
                  <a:pt x="351692" y="211016"/>
                </a:cubicBezTo>
                <a:lnTo>
                  <a:pt x="478301" y="84407"/>
                </a:lnTo>
                <a:lnTo>
                  <a:pt x="548640" y="14068"/>
                </a:lnTo>
                <a:lnTo>
                  <a:pt x="576775" y="0"/>
                </a:lnTo>
              </a:path>
            </a:pathLst>
          </a:cu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9" name="Freeform: Shape 8">
            <a:extLst>
              <a:ext uri="{FF2B5EF4-FFF2-40B4-BE49-F238E27FC236}">
                <a16:creationId xmlns:a16="http://schemas.microsoft.com/office/drawing/2014/main" id="{C6CF3212-A69C-41F6-81CD-483A43D7FFA9}"/>
              </a:ext>
            </a:extLst>
          </p:cNvPr>
          <p:cNvSpPr/>
          <p:nvPr/>
        </p:nvSpPr>
        <p:spPr>
          <a:xfrm>
            <a:off x="5118295" y="5600393"/>
            <a:ext cx="576775" cy="281354"/>
          </a:xfrm>
          <a:custGeom>
            <a:avLst/>
            <a:gdLst>
              <a:gd name="connsiteX0" fmla="*/ 0 w 576775"/>
              <a:gd name="connsiteY0" fmla="*/ 126610 h 281354"/>
              <a:gd name="connsiteX1" fmla="*/ 70338 w 576775"/>
              <a:gd name="connsiteY1" fmla="*/ 182880 h 281354"/>
              <a:gd name="connsiteX2" fmla="*/ 112541 w 576775"/>
              <a:gd name="connsiteY2" fmla="*/ 211016 h 281354"/>
              <a:gd name="connsiteX3" fmla="*/ 196948 w 576775"/>
              <a:gd name="connsiteY3" fmla="*/ 281354 h 281354"/>
              <a:gd name="connsiteX4" fmla="*/ 281354 w 576775"/>
              <a:gd name="connsiteY4" fmla="*/ 267287 h 281354"/>
              <a:gd name="connsiteX5" fmla="*/ 309489 w 576775"/>
              <a:gd name="connsiteY5" fmla="*/ 225084 h 281354"/>
              <a:gd name="connsiteX6" fmla="*/ 351692 w 576775"/>
              <a:gd name="connsiteY6" fmla="*/ 211016 h 281354"/>
              <a:gd name="connsiteX7" fmla="*/ 478301 w 576775"/>
              <a:gd name="connsiteY7" fmla="*/ 84407 h 281354"/>
              <a:gd name="connsiteX8" fmla="*/ 548640 w 576775"/>
              <a:gd name="connsiteY8" fmla="*/ 14068 h 281354"/>
              <a:gd name="connsiteX9" fmla="*/ 576775 w 576775"/>
              <a:gd name="connsiteY9" fmla="*/ 0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775" h="281354">
                <a:moveTo>
                  <a:pt x="0" y="126610"/>
                </a:moveTo>
                <a:cubicBezTo>
                  <a:pt x="23446" y="145367"/>
                  <a:pt x="46318" y="164865"/>
                  <a:pt x="70338" y="182880"/>
                </a:cubicBezTo>
                <a:cubicBezTo>
                  <a:pt x="83864" y="193024"/>
                  <a:pt x="99552" y="200192"/>
                  <a:pt x="112541" y="211016"/>
                </a:cubicBezTo>
                <a:cubicBezTo>
                  <a:pt x="220851" y="301274"/>
                  <a:pt x="92173" y="211505"/>
                  <a:pt x="196948" y="281354"/>
                </a:cubicBezTo>
                <a:cubicBezTo>
                  <a:pt x="225083" y="276665"/>
                  <a:pt x="255842" y="280043"/>
                  <a:pt x="281354" y="267287"/>
                </a:cubicBezTo>
                <a:cubicBezTo>
                  <a:pt x="296476" y="259726"/>
                  <a:pt x="296287" y="235646"/>
                  <a:pt x="309489" y="225084"/>
                </a:cubicBezTo>
                <a:cubicBezTo>
                  <a:pt x="321068" y="215821"/>
                  <a:pt x="337624" y="215705"/>
                  <a:pt x="351692" y="211016"/>
                </a:cubicBezTo>
                <a:lnTo>
                  <a:pt x="478301" y="84407"/>
                </a:lnTo>
                <a:lnTo>
                  <a:pt x="548640" y="14068"/>
                </a:lnTo>
                <a:lnTo>
                  <a:pt x="576775" y="0"/>
                </a:lnTo>
              </a:path>
            </a:pathLst>
          </a:cu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Tree>
    <p:extLst>
      <p:ext uri="{BB962C8B-B14F-4D97-AF65-F5344CB8AC3E}">
        <p14:creationId xmlns:p14="http://schemas.microsoft.com/office/powerpoint/2010/main" val="3379110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F7BCD-EFB2-4064-8D42-C1D52EC5C6B8}"/>
              </a:ext>
            </a:extLst>
          </p:cNvPr>
          <p:cNvSpPr>
            <a:spLocks noGrp="1"/>
          </p:cNvSpPr>
          <p:nvPr>
            <p:ph type="title"/>
          </p:nvPr>
        </p:nvSpPr>
        <p:spPr/>
        <p:txBody>
          <a:bodyPr/>
          <a:lstStyle/>
          <a:p>
            <a:r>
              <a:rPr lang="en-US" b="1" dirty="0"/>
              <a:t>Selective &amp; Differential Media</a:t>
            </a:r>
          </a:p>
        </p:txBody>
      </p:sp>
      <p:sp>
        <p:nvSpPr>
          <p:cNvPr id="3" name="Content Placeholder 2">
            <a:extLst>
              <a:ext uri="{FF2B5EF4-FFF2-40B4-BE49-F238E27FC236}">
                <a16:creationId xmlns:a16="http://schemas.microsoft.com/office/drawing/2014/main" id="{693A03B3-B2C6-4397-AC21-1D135956BCCD}"/>
              </a:ext>
            </a:extLst>
          </p:cNvPr>
          <p:cNvSpPr>
            <a:spLocks noGrp="1"/>
          </p:cNvSpPr>
          <p:nvPr>
            <p:ph idx="1"/>
          </p:nvPr>
        </p:nvSpPr>
        <p:spPr/>
        <p:txBody>
          <a:bodyPr>
            <a:normAutofit fontScale="55000" lnSpcReduction="20000"/>
          </a:bodyPr>
          <a:lstStyle/>
          <a:p>
            <a:pPr>
              <a:lnSpc>
                <a:spcPct val="120000"/>
              </a:lnSpc>
            </a:pPr>
            <a:r>
              <a:rPr lang="en-US" sz="4200" b="1" dirty="0">
                <a:solidFill>
                  <a:srgbClr val="0070C0"/>
                </a:solidFill>
              </a:rPr>
              <a:t>Selective medium: </a:t>
            </a:r>
            <a:r>
              <a:rPr lang="en-US" sz="4200" dirty="0"/>
              <a:t>Support the growth of one group of organisms but inhibits the growth of another. </a:t>
            </a:r>
          </a:p>
          <a:p>
            <a:pPr lvl="1">
              <a:lnSpc>
                <a:spcPct val="120000"/>
              </a:lnSpc>
              <a:buFont typeface="Wingdings" panose="05000000000000000000" pitchFamily="2" charset="2"/>
              <a:buChar char="§"/>
            </a:pPr>
            <a:r>
              <a:rPr lang="en-US" sz="4200" dirty="0"/>
              <a:t>These media contain antimicrobials, dyes, or alcohol to inhibit the growth of the organisms not targeted for study. </a:t>
            </a:r>
          </a:p>
          <a:p>
            <a:pPr lvl="1">
              <a:lnSpc>
                <a:spcPct val="120000"/>
              </a:lnSpc>
              <a:buFont typeface="Wingdings" panose="05000000000000000000" pitchFamily="2" charset="2"/>
              <a:buChar char="§"/>
            </a:pPr>
            <a:r>
              <a:rPr lang="en-US" sz="4200" dirty="0"/>
              <a:t>EMB agar, Mannitol Salt agar, MacConkey agar, and Phenylethyl Alcohol (PEA) agar.</a:t>
            </a:r>
          </a:p>
          <a:p>
            <a:pPr marL="457200" lvl="1" indent="0">
              <a:lnSpc>
                <a:spcPct val="120000"/>
              </a:lnSpc>
              <a:buNone/>
            </a:pPr>
            <a:endParaRPr lang="en-US" sz="4200" dirty="0"/>
          </a:p>
          <a:p>
            <a:pPr>
              <a:lnSpc>
                <a:spcPct val="120000"/>
              </a:lnSpc>
            </a:pPr>
            <a:r>
              <a:rPr lang="en-US" sz="4200" b="1" dirty="0">
                <a:solidFill>
                  <a:srgbClr val="0070C0"/>
                </a:solidFill>
              </a:rPr>
              <a:t>Differential Media: </a:t>
            </a:r>
            <a:r>
              <a:rPr lang="en-US" sz="4200" dirty="0"/>
              <a:t>Allows growth while showing different growth/ physical characteristics to tell the differences between different bacterial genus /species.</a:t>
            </a:r>
          </a:p>
          <a:p>
            <a:pPr lvl="1">
              <a:lnSpc>
                <a:spcPct val="120000"/>
              </a:lnSpc>
              <a:buFont typeface="Wingdings" panose="05000000000000000000" pitchFamily="2" charset="2"/>
              <a:buChar char="§"/>
            </a:pPr>
            <a:r>
              <a:rPr lang="en-US" sz="4200" dirty="0"/>
              <a:t>Blood agar, Eosin Methylene Blue (EMB) agar, Mannitol Salt agar, and MacConkey agar.</a:t>
            </a:r>
          </a:p>
          <a:p>
            <a:endParaRPr lang="en-US" dirty="0"/>
          </a:p>
        </p:txBody>
      </p:sp>
    </p:spTree>
    <p:extLst>
      <p:ext uri="{BB962C8B-B14F-4D97-AF65-F5344CB8AC3E}">
        <p14:creationId xmlns:p14="http://schemas.microsoft.com/office/powerpoint/2010/main" val="161510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E1FA5-F818-4E0C-953F-6C1583D93B8F}"/>
              </a:ext>
            </a:extLst>
          </p:cNvPr>
          <p:cNvSpPr>
            <a:spLocks noGrp="1"/>
          </p:cNvSpPr>
          <p:nvPr>
            <p:ph type="title"/>
          </p:nvPr>
        </p:nvSpPr>
        <p:spPr/>
        <p:txBody>
          <a:bodyPr/>
          <a:lstStyle/>
          <a:p>
            <a:r>
              <a:rPr lang="en-US" b="1" dirty="0"/>
              <a:t>Selective &amp; Differential Media</a:t>
            </a:r>
            <a:endParaRPr lang="en-US" dirty="0"/>
          </a:p>
        </p:txBody>
      </p:sp>
      <p:sp>
        <p:nvSpPr>
          <p:cNvPr id="3" name="Content Placeholder 2">
            <a:extLst>
              <a:ext uri="{FF2B5EF4-FFF2-40B4-BE49-F238E27FC236}">
                <a16:creationId xmlns:a16="http://schemas.microsoft.com/office/drawing/2014/main" id="{0AF7B8C5-385B-4D60-AECF-C74F08D1AADD}"/>
              </a:ext>
            </a:extLst>
          </p:cNvPr>
          <p:cNvSpPr>
            <a:spLocks noGrp="1"/>
          </p:cNvSpPr>
          <p:nvPr>
            <p:ph idx="1"/>
          </p:nvPr>
        </p:nvSpPr>
        <p:spPr>
          <a:xfrm>
            <a:off x="596723" y="1658980"/>
            <a:ext cx="6941234" cy="4351338"/>
          </a:xfrm>
        </p:spPr>
        <p:txBody>
          <a:bodyPr>
            <a:normAutofit fontScale="85000" lnSpcReduction="20000"/>
          </a:bodyPr>
          <a:lstStyle/>
          <a:p>
            <a:pPr>
              <a:lnSpc>
                <a:spcPct val="110000"/>
              </a:lnSpc>
            </a:pPr>
            <a:r>
              <a:rPr lang="en-US" dirty="0"/>
              <a:t>Some media may possess both selective and differential properties.</a:t>
            </a:r>
          </a:p>
          <a:p>
            <a:pPr>
              <a:lnSpc>
                <a:spcPct val="110000"/>
              </a:lnSpc>
            </a:pPr>
            <a:r>
              <a:rPr lang="en-US" dirty="0"/>
              <a:t>Promotes growth of one type of bacteria while inhibiting another. Also, growth shows different physical characteristics to tell the difference between different bacterial types. </a:t>
            </a:r>
          </a:p>
          <a:p>
            <a:pPr>
              <a:lnSpc>
                <a:spcPct val="110000"/>
              </a:lnSpc>
            </a:pPr>
            <a:r>
              <a:rPr lang="en-US" dirty="0"/>
              <a:t>For example EMB agar. Selective for Gram -, also differentiates based on what type of sugar bacteria ferment. </a:t>
            </a:r>
          </a:p>
          <a:p>
            <a:pPr>
              <a:lnSpc>
                <a:spcPct val="110000"/>
              </a:lnSpc>
            </a:pPr>
            <a:r>
              <a:rPr lang="en-US" dirty="0"/>
              <a:t>These media can be powerful diagnostic tools in both medical and environmental settings.  </a:t>
            </a:r>
          </a:p>
        </p:txBody>
      </p:sp>
      <p:sp>
        <p:nvSpPr>
          <p:cNvPr id="6" name="Rectangle 5">
            <a:extLst>
              <a:ext uri="{FF2B5EF4-FFF2-40B4-BE49-F238E27FC236}">
                <a16:creationId xmlns:a16="http://schemas.microsoft.com/office/drawing/2014/main" id="{5D70FA30-3379-4C7B-82C5-53BE9F144590}"/>
              </a:ext>
            </a:extLst>
          </p:cNvPr>
          <p:cNvSpPr/>
          <p:nvPr/>
        </p:nvSpPr>
        <p:spPr>
          <a:xfrm>
            <a:off x="8393141" y="6269001"/>
            <a:ext cx="2817063" cy="282780"/>
          </a:xfrm>
          <a:prstGeom prst="rect">
            <a:avLst/>
          </a:prstGeom>
        </p:spPr>
        <p:txBody>
          <a:bodyPr wrap="square">
            <a:spAutoFit/>
          </a:bodyPr>
          <a:lstStyle/>
          <a:p>
            <a:r>
              <a:rPr lang="en-US" sz="1200" dirty="0">
                <a:solidFill>
                  <a:srgbClr val="555555"/>
                </a:solidFill>
                <a:latin typeface="Arial" panose="020B0604020202020204" pitchFamily="34" charset="0"/>
              </a:rPr>
              <a:t>Image Source: https://pin.it/39wa06m</a:t>
            </a:r>
            <a:endParaRPr lang="en-US" sz="1200" dirty="0"/>
          </a:p>
        </p:txBody>
      </p:sp>
      <p:sp>
        <p:nvSpPr>
          <p:cNvPr id="8" name="TextBox 7">
            <a:extLst>
              <a:ext uri="{FF2B5EF4-FFF2-40B4-BE49-F238E27FC236}">
                <a16:creationId xmlns:a16="http://schemas.microsoft.com/office/drawing/2014/main" id="{575940A4-AA4C-4B3F-82D3-353B11876843}"/>
              </a:ext>
            </a:extLst>
          </p:cNvPr>
          <p:cNvSpPr txBox="1"/>
          <p:nvPr/>
        </p:nvSpPr>
        <p:spPr>
          <a:xfrm>
            <a:off x="8393141" y="5853790"/>
            <a:ext cx="2032763" cy="369332"/>
          </a:xfrm>
          <a:prstGeom prst="rect">
            <a:avLst/>
          </a:prstGeom>
          <a:noFill/>
        </p:spPr>
        <p:txBody>
          <a:bodyPr wrap="square" rtlCol="0">
            <a:spAutoFit/>
          </a:bodyPr>
          <a:lstStyle/>
          <a:p>
            <a:r>
              <a:rPr lang="en-US" b="1" dirty="0"/>
              <a:t>EMB Agar Plate</a:t>
            </a:r>
          </a:p>
        </p:txBody>
      </p:sp>
      <p:grpSp>
        <p:nvGrpSpPr>
          <p:cNvPr id="19" name="Group 18">
            <a:extLst>
              <a:ext uri="{FF2B5EF4-FFF2-40B4-BE49-F238E27FC236}">
                <a16:creationId xmlns:a16="http://schemas.microsoft.com/office/drawing/2014/main" id="{C03843EE-5199-46CA-A8D5-FD7C5B835AD7}"/>
              </a:ext>
            </a:extLst>
          </p:cNvPr>
          <p:cNvGrpSpPr/>
          <p:nvPr/>
        </p:nvGrpSpPr>
        <p:grpSpPr>
          <a:xfrm>
            <a:off x="7692330" y="1831173"/>
            <a:ext cx="4218683" cy="3941692"/>
            <a:chOff x="7547580" y="1944210"/>
            <a:chExt cx="4218683" cy="3941692"/>
          </a:xfrm>
        </p:grpSpPr>
        <p:pic>
          <p:nvPicPr>
            <p:cNvPr id="5" name="Picture 4" descr="Photograph of Pitri dish in the thirds. A third is gram positive, a third is salmonella, gram +; lactose negative, and a third is E. coli, gram negative, and lactose positive. ">
              <a:extLst>
                <a:ext uri="{FF2B5EF4-FFF2-40B4-BE49-F238E27FC236}">
                  <a16:creationId xmlns:a16="http://schemas.microsoft.com/office/drawing/2014/main" id="{7C82A80A-504E-4FC9-AC3D-69E6A59EF3B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840050" y="2338315"/>
              <a:ext cx="3513750" cy="3178629"/>
            </a:xfrm>
            <a:prstGeom prst="rect">
              <a:avLst/>
            </a:prstGeom>
          </p:spPr>
        </p:pic>
        <p:sp>
          <p:nvSpPr>
            <p:cNvPr id="9" name="TextBox 8">
              <a:extLst>
                <a:ext uri="{FF2B5EF4-FFF2-40B4-BE49-F238E27FC236}">
                  <a16:creationId xmlns:a16="http://schemas.microsoft.com/office/drawing/2014/main" id="{DED42616-781C-4F0C-AE9C-1326FA28EA24}"/>
                </a:ext>
              </a:extLst>
            </p:cNvPr>
            <p:cNvSpPr txBox="1"/>
            <p:nvPr/>
          </p:nvSpPr>
          <p:spPr>
            <a:xfrm>
              <a:off x="10161400" y="5301127"/>
              <a:ext cx="1604863" cy="584775"/>
            </a:xfrm>
            <a:prstGeom prst="rect">
              <a:avLst/>
            </a:prstGeom>
            <a:noFill/>
          </p:spPr>
          <p:txBody>
            <a:bodyPr wrap="none" rtlCol="0">
              <a:spAutoFit/>
            </a:bodyPr>
            <a:lstStyle/>
            <a:p>
              <a:r>
                <a:rPr lang="en-US" sz="1600" b="1" dirty="0">
                  <a:solidFill>
                    <a:srgbClr val="FF0000"/>
                  </a:solidFill>
                </a:rPr>
                <a:t>E. Coli</a:t>
              </a:r>
            </a:p>
            <a:p>
              <a:r>
                <a:rPr lang="en-US" sz="1600" b="1" dirty="0">
                  <a:solidFill>
                    <a:srgbClr val="FF0000"/>
                  </a:solidFill>
                </a:rPr>
                <a:t>Gram-; Lactose +</a:t>
              </a:r>
            </a:p>
          </p:txBody>
        </p:sp>
        <p:cxnSp>
          <p:nvCxnSpPr>
            <p:cNvPr id="11" name="Straight Arrow Connector 10">
              <a:extLst>
                <a:ext uri="{FF2B5EF4-FFF2-40B4-BE49-F238E27FC236}">
                  <a16:creationId xmlns:a16="http://schemas.microsoft.com/office/drawing/2014/main" id="{4F223B6A-2DF7-47B3-B09A-94307C57FCDA}"/>
                </a:ext>
              </a:extLst>
            </p:cNvPr>
            <p:cNvCxnSpPr/>
            <p:nvPr/>
          </p:nvCxnSpPr>
          <p:spPr>
            <a:xfrm flipH="1" flipV="1">
              <a:off x="10425904" y="4881798"/>
              <a:ext cx="420287" cy="53876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D13CA44-59F6-4611-A151-EBCAD3942032}"/>
                </a:ext>
              </a:extLst>
            </p:cNvPr>
            <p:cNvSpPr txBox="1"/>
            <p:nvPr/>
          </p:nvSpPr>
          <p:spPr>
            <a:xfrm rot="1168115">
              <a:off x="7547580" y="4998941"/>
              <a:ext cx="1480598" cy="584775"/>
            </a:xfrm>
            <a:prstGeom prst="rect">
              <a:avLst/>
            </a:prstGeom>
            <a:noFill/>
          </p:spPr>
          <p:txBody>
            <a:bodyPr wrap="none" rtlCol="0">
              <a:spAutoFit/>
            </a:bodyPr>
            <a:lstStyle/>
            <a:p>
              <a:r>
                <a:rPr lang="en-US" sz="1400" b="1" dirty="0">
                  <a:solidFill>
                    <a:srgbClr val="FF0000"/>
                  </a:solidFill>
                </a:rPr>
                <a:t>Salmonella</a:t>
              </a:r>
            </a:p>
            <a:p>
              <a:r>
                <a:rPr lang="en-US" sz="1400" b="1" dirty="0">
                  <a:solidFill>
                    <a:srgbClr val="FF0000"/>
                  </a:solidFill>
                </a:rPr>
                <a:t>Gram+ ; Lactose </a:t>
              </a:r>
              <a:r>
                <a:rPr lang="en-US" b="1" dirty="0">
                  <a:solidFill>
                    <a:srgbClr val="FF0000"/>
                  </a:solidFill>
                </a:rPr>
                <a:t>-</a:t>
              </a:r>
            </a:p>
          </p:txBody>
        </p:sp>
        <p:cxnSp>
          <p:nvCxnSpPr>
            <p:cNvPr id="15" name="Straight Arrow Connector 14">
              <a:extLst>
                <a:ext uri="{FF2B5EF4-FFF2-40B4-BE49-F238E27FC236}">
                  <a16:creationId xmlns:a16="http://schemas.microsoft.com/office/drawing/2014/main" id="{D8FFC5BB-44EC-4DAE-B7AC-630641564B86}"/>
                </a:ext>
              </a:extLst>
            </p:cNvPr>
            <p:cNvCxnSpPr/>
            <p:nvPr/>
          </p:nvCxnSpPr>
          <p:spPr>
            <a:xfrm flipV="1">
              <a:off x="8018585" y="4501662"/>
              <a:ext cx="520504" cy="38013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73F9EB5B-BE4D-4A0F-ABB9-5CC80469D04B}"/>
                </a:ext>
              </a:extLst>
            </p:cNvPr>
            <p:cNvSpPr txBox="1"/>
            <p:nvPr/>
          </p:nvSpPr>
          <p:spPr>
            <a:xfrm rot="1159953">
              <a:off x="10363542" y="1944210"/>
              <a:ext cx="755656" cy="338554"/>
            </a:xfrm>
            <a:prstGeom prst="rect">
              <a:avLst/>
            </a:prstGeom>
            <a:noFill/>
          </p:spPr>
          <p:txBody>
            <a:bodyPr wrap="none" rtlCol="0">
              <a:spAutoFit/>
            </a:bodyPr>
            <a:lstStyle/>
            <a:p>
              <a:r>
                <a:rPr lang="en-US" sz="1600" b="1" dirty="0">
                  <a:solidFill>
                    <a:srgbClr val="FF0000"/>
                  </a:solidFill>
                </a:rPr>
                <a:t>Gram+</a:t>
              </a:r>
            </a:p>
          </p:txBody>
        </p:sp>
        <p:cxnSp>
          <p:nvCxnSpPr>
            <p:cNvPr id="18" name="Straight Arrow Connector 17">
              <a:extLst>
                <a:ext uri="{FF2B5EF4-FFF2-40B4-BE49-F238E27FC236}">
                  <a16:creationId xmlns:a16="http://schemas.microsoft.com/office/drawing/2014/main" id="{4643CA64-0D86-4D33-BC3E-159407F5AA0D}"/>
                </a:ext>
              </a:extLst>
            </p:cNvPr>
            <p:cNvCxnSpPr>
              <a:stCxn id="16" idx="2"/>
            </p:cNvCxnSpPr>
            <p:nvPr/>
          </p:nvCxnSpPr>
          <p:spPr>
            <a:xfrm flipH="1">
              <a:off x="10290709" y="2273219"/>
              <a:ext cx="394622" cy="66813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49764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4AC95-0272-4A99-B111-DB46116C4AA8}"/>
              </a:ext>
            </a:extLst>
          </p:cNvPr>
          <p:cNvSpPr>
            <a:spLocks noGrp="1"/>
          </p:cNvSpPr>
          <p:nvPr>
            <p:ph type="title"/>
          </p:nvPr>
        </p:nvSpPr>
        <p:spPr/>
        <p:txBody>
          <a:bodyPr/>
          <a:lstStyle/>
          <a:p>
            <a:r>
              <a:rPr lang="en-US" b="1" dirty="0"/>
              <a:t>Eosin Methylene Blue agar (EMB)</a:t>
            </a:r>
          </a:p>
        </p:txBody>
      </p:sp>
      <p:sp>
        <p:nvSpPr>
          <p:cNvPr id="3" name="Content Placeholder 2">
            <a:extLst>
              <a:ext uri="{FF2B5EF4-FFF2-40B4-BE49-F238E27FC236}">
                <a16:creationId xmlns:a16="http://schemas.microsoft.com/office/drawing/2014/main" id="{26174024-23AF-4363-88FC-39D19635F3D1}"/>
              </a:ext>
            </a:extLst>
          </p:cNvPr>
          <p:cNvSpPr>
            <a:spLocks noGrp="1"/>
          </p:cNvSpPr>
          <p:nvPr>
            <p:ph idx="1"/>
          </p:nvPr>
        </p:nvSpPr>
        <p:spPr/>
        <p:txBody>
          <a:bodyPr>
            <a:normAutofit fontScale="92500" lnSpcReduction="20000"/>
          </a:bodyPr>
          <a:lstStyle/>
          <a:p>
            <a:pPr>
              <a:lnSpc>
                <a:spcPct val="110000"/>
              </a:lnSpc>
            </a:pPr>
            <a:r>
              <a:rPr lang="en-US" dirty="0"/>
              <a:t>Selective for Gram- (inhibit Gram+)</a:t>
            </a:r>
          </a:p>
          <a:p>
            <a:pPr>
              <a:lnSpc>
                <a:spcPct val="110000"/>
              </a:lnSpc>
            </a:pPr>
            <a:r>
              <a:rPr lang="en-US" dirty="0"/>
              <a:t>Differential with respect to Lactose fermenter</a:t>
            </a:r>
          </a:p>
          <a:p>
            <a:pPr>
              <a:lnSpc>
                <a:spcPct val="110000"/>
              </a:lnSpc>
            </a:pPr>
            <a:r>
              <a:rPr lang="en-US" dirty="0"/>
              <a:t>Contains 6 Eosin: 1 Methylene Blue (inhibit Gram+)</a:t>
            </a:r>
          </a:p>
          <a:p>
            <a:pPr>
              <a:lnSpc>
                <a:spcPct val="110000"/>
              </a:lnSpc>
            </a:pPr>
            <a:r>
              <a:rPr lang="en-US" dirty="0">
                <a:solidFill>
                  <a:srgbClr val="FF0000"/>
                </a:solidFill>
              </a:rPr>
              <a:t>Lactose fermenter: </a:t>
            </a:r>
          </a:p>
          <a:p>
            <a:pPr lvl="1">
              <a:lnSpc>
                <a:spcPct val="110000"/>
              </a:lnSpc>
              <a:buFont typeface="Wingdings" panose="05000000000000000000" pitchFamily="2" charset="2"/>
              <a:buChar char="§"/>
            </a:pPr>
            <a:r>
              <a:rPr lang="en-US" sz="2600" dirty="0"/>
              <a:t>produce acid;  colonies will be dark black, or dark-centered transparent colonies.</a:t>
            </a:r>
          </a:p>
          <a:p>
            <a:pPr lvl="1">
              <a:lnSpc>
                <a:spcPct val="110000"/>
              </a:lnSpc>
              <a:buFont typeface="Wingdings" panose="05000000000000000000" pitchFamily="2" charset="2"/>
              <a:buChar char="§"/>
            </a:pPr>
            <a:r>
              <a:rPr lang="en-US" sz="2600" i="1" dirty="0"/>
              <a:t>E. coli: </a:t>
            </a:r>
            <a:r>
              <a:rPr lang="en-US" sz="2600" dirty="0"/>
              <a:t>produce colonies with metallic green sheen with a dark center.</a:t>
            </a:r>
          </a:p>
          <a:p>
            <a:pPr>
              <a:lnSpc>
                <a:spcPct val="110000"/>
              </a:lnSpc>
            </a:pPr>
            <a:r>
              <a:rPr lang="en-US" dirty="0">
                <a:solidFill>
                  <a:srgbClr val="FF0000"/>
                </a:solidFill>
              </a:rPr>
              <a:t>Non-Lactose fermenter: </a:t>
            </a:r>
            <a:r>
              <a:rPr lang="en-US" dirty="0"/>
              <a:t>increase the P</a:t>
            </a:r>
            <a:r>
              <a:rPr lang="en-US" baseline="30000" dirty="0"/>
              <a:t>H</a:t>
            </a:r>
            <a:r>
              <a:rPr lang="en-US" dirty="0"/>
              <a:t> by deamination of proteins. Colonies will be light pink/colorless</a:t>
            </a:r>
          </a:p>
          <a:p>
            <a:pPr lvl="1">
              <a:lnSpc>
                <a:spcPct val="110000"/>
              </a:lnSpc>
              <a:buFont typeface="Wingdings" panose="05000000000000000000" pitchFamily="2" charset="2"/>
              <a:buChar char="§"/>
            </a:pPr>
            <a:r>
              <a:rPr lang="en-US" sz="2600" i="1" dirty="0"/>
              <a:t>Salmonella sp., Shigella sp.</a:t>
            </a:r>
          </a:p>
          <a:p>
            <a:endParaRPr lang="en-US" sz="4400" b="1" dirty="0">
              <a:latin typeface="+mj-lt"/>
              <a:ea typeface="+mj-ea"/>
              <a:cs typeface="+mj-cs"/>
            </a:endParaRPr>
          </a:p>
        </p:txBody>
      </p:sp>
    </p:spTree>
    <p:extLst>
      <p:ext uri="{BB962C8B-B14F-4D97-AF65-F5344CB8AC3E}">
        <p14:creationId xmlns:p14="http://schemas.microsoft.com/office/powerpoint/2010/main" val="1890215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9AE03-834B-4DFB-9D80-863518AF5B85}"/>
              </a:ext>
            </a:extLst>
          </p:cNvPr>
          <p:cNvSpPr>
            <a:spLocks noGrp="1"/>
          </p:cNvSpPr>
          <p:nvPr>
            <p:ph type="title"/>
          </p:nvPr>
        </p:nvSpPr>
        <p:spPr>
          <a:xfrm>
            <a:off x="838201" y="324377"/>
            <a:ext cx="10515600" cy="1325563"/>
          </a:xfrm>
        </p:spPr>
        <p:txBody>
          <a:bodyPr/>
          <a:lstStyle/>
          <a:p>
            <a:r>
              <a:rPr lang="en-US" b="1" dirty="0"/>
              <a:t>Eosin Methylene Blue agar (EMB)</a:t>
            </a:r>
            <a:endParaRPr lang="en-US" dirty="0"/>
          </a:p>
        </p:txBody>
      </p:sp>
      <p:pic>
        <p:nvPicPr>
          <p:cNvPr id="4" name="Picture 3" descr="Picture of one gram negative pitri dish with shiny green colonies, and picture of gram positive pitri dish with colorless colonies).">
            <a:extLst>
              <a:ext uri="{FF2B5EF4-FFF2-40B4-BE49-F238E27FC236}">
                <a16:creationId xmlns:a16="http://schemas.microsoft.com/office/drawing/2014/main" id="{2C540742-4C10-4213-B42E-6221118524A9}"/>
              </a:ext>
            </a:extLst>
          </p:cNvPr>
          <p:cNvPicPr/>
          <p:nvPr/>
        </p:nvPicPr>
        <p:blipFill>
          <a:blip r:embed="rId2" cstate="email">
            <a:extLst>
              <a:ext uri="{28A0092B-C50C-407E-A947-70E740481C1C}">
                <a14:useLocalDpi xmlns:a14="http://schemas.microsoft.com/office/drawing/2010/main"/>
              </a:ext>
            </a:extLst>
          </a:blip>
          <a:srcRect/>
          <a:stretch>
            <a:fillRect/>
          </a:stretch>
        </p:blipFill>
        <p:spPr bwMode="auto">
          <a:xfrm rot="5400000">
            <a:off x="913332" y="1803390"/>
            <a:ext cx="3758508" cy="4736027"/>
          </a:xfrm>
          <a:prstGeom prst="rect">
            <a:avLst/>
          </a:prstGeom>
          <a:noFill/>
          <a:ln>
            <a:noFill/>
          </a:ln>
          <a:extLst>
            <a:ext uri="{FAA26D3D-D897-4be2-8F04-BA451C77F1D7}">
              <ma14:placeholder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 xmlns:lc="http://schemas.openxmlformats.org/drawingml/2006/lockedCanvas"/>
            </a:ext>
          </a:extLst>
        </p:spPr>
      </p:pic>
      <p:grpSp>
        <p:nvGrpSpPr>
          <p:cNvPr id="73" name="Group 72">
            <a:extLst>
              <a:ext uri="{FF2B5EF4-FFF2-40B4-BE49-F238E27FC236}">
                <a16:creationId xmlns:a16="http://schemas.microsoft.com/office/drawing/2014/main" id="{19BA30B9-9543-460D-8B0A-AE6C1F5C0537}"/>
              </a:ext>
            </a:extLst>
          </p:cNvPr>
          <p:cNvGrpSpPr/>
          <p:nvPr/>
        </p:nvGrpSpPr>
        <p:grpSpPr>
          <a:xfrm>
            <a:off x="6096000" y="1842868"/>
            <a:ext cx="5309606" cy="4690755"/>
            <a:chOff x="7513640" y="2315496"/>
            <a:chExt cx="4430750" cy="4177379"/>
          </a:xfrm>
        </p:grpSpPr>
        <p:sp>
          <p:nvSpPr>
            <p:cNvPr id="5" name="TextBox 4">
              <a:extLst>
                <a:ext uri="{FF2B5EF4-FFF2-40B4-BE49-F238E27FC236}">
                  <a16:creationId xmlns:a16="http://schemas.microsoft.com/office/drawing/2014/main" id="{A5B22F0A-DFED-44F4-95B2-8C548F0BB67B}"/>
                </a:ext>
              </a:extLst>
            </p:cNvPr>
            <p:cNvSpPr txBox="1"/>
            <p:nvPr/>
          </p:nvSpPr>
          <p:spPr>
            <a:xfrm>
              <a:off x="7948246" y="2315496"/>
              <a:ext cx="2471767" cy="400110"/>
            </a:xfrm>
            <a:prstGeom prst="rect">
              <a:avLst/>
            </a:prstGeom>
            <a:noFill/>
          </p:spPr>
          <p:txBody>
            <a:bodyPr wrap="none" rtlCol="0">
              <a:spAutoFit/>
            </a:bodyPr>
            <a:lstStyle/>
            <a:p>
              <a:r>
                <a:rPr lang="en-US" sz="2000" b="1" dirty="0"/>
                <a:t>Growth on EMB Plate</a:t>
              </a:r>
            </a:p>
          </p:txBody>
        </p:sp>
        <p:cxnSp>
          <p:nvCxnSpPr>
            <p:cNvPr id="7" name="Straight Connector 6">
              <a:extLst>
                <a:ext uri="{FF2B5EF4-FFF2-40B4-BE49-F238E27FC236}">
                  <a16:creationId xmlns:a16="http://schemas.microsoft.com/office/drawing/2014/main" id="{F2ED2693-A188-4C9A-A40F-9E175E0A59D6}"/>
                </a:ext>
              </a:extLst>
            </p:cNvPr>
            <p:cNvCxnSpPr>
              <a:cxnSpLocks/>
              <a:stCxn id="5" idx="2"/>
            </p:cNvCxnSpPr>
            <p:nvPr/>
          </p:nvCxnSpPr>
          <p:spPr>
            <a:xfrm>
              <a:off x="9184130" y="2715606"/>
              <a:ext cx="0" cy="30894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49B5C2E-8C34-4AB8-834C-FC8282C4EBCE}"/>
                </a:ext>
              </a:extLst>
            </p:cNvPr>
            <p:cNvCxnSpPr>
              <a:cxnSpLocks/>
            </p:cNvCxnSpPr>
            <p:nvPr/>
          </p:nvCxnSpPr>
          <p:spPr>
            <a:xfrm>
              <a:off x="7948246" y="3038622"/>
              <a:ext cx="232116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B9DD3A2-0E42-44CB-B1E5-8D959086C04A}"/>
                </a:ext>
              </a:extLst>
            </p:cNvPr>
            <p:cNvCxnSpPr/>
            <p:nvPr/>
          </p:nvCxnSpPr>
          <p:spPr>
            <a:xfrm>
              <a:off x="7948246" y="3038622"/>
              <a:ext cx="0" cy="2532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2D9E225D-8288-4C05-B385-16FAB555C7CA}"/>
                </a:ext>
              </a:extLst>
            </p:cNvPr>
            <p:cNvSpPr txBox="1"/>
            <p:nvPr/>
          </p:nvSpPr>
          <p:spPr>
            <a:xfrm>
              <a:off x="7705231" y="3251423"/>
              <a:ext cx="486030" cy="369332"/>
            </a:xfrm>
            <a:prstGeom prst="rect">
              <a:avLst/>
            </a:prstGeom>
            <a:noFill/>
            <a:ln>
              <a:solidFill>
                <a:schemeClr val="tx1"/>
              </a:solidFill>
            </a:ln>
          </p:spPr>
          <p:txBody>
            <a:bodyPr wrap="none" rtlCol="0">
              <a:spAutoFit/>
            </a:bodyPr>
            <a:lstStyle/>
            <a:p>
              <a:r>
                <a:rPr lang="en-US" dirty="0"/>
                <a:t>NO</a:t>
              </a:r>
            </a:p>
          </p:txBody>
        </p:sp>
        <p:cxnSp>
          <p:nvCxnSpPr>
            <p:cNvPr id="19" name="Straight Connector 18">
              <a:extLst>
                <a:ext uri="{FF2B5EF4-FFF2-40B4-BE49-F238E27FC236}">
                  <a16:creationId xmlns:a16="http://schemas.microsoft.com/office/drawing/2014/main" id="{35B6F570-1962-4F6A-8A68-42D59A57AD72}"/>
                </a:ext>
              </a:extLst>
            </p:cNvPr>
            <p:cNvCxnSpPr/>
            <p:nvPr/>
          </p:nvCxnSpPr>
          <p:spPr>
            <a:xfrm>
              <a:off x="10269415" y="3038622"/>
              <a:ext cx="0" cy="2532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6B4D8A83-D239-4D22-AC4E-F267B9A8DDA8}"/>
                </a:ext>
              </a:extLst>
            </p:cNvPr>
            <p:cNvSpPr txBox="1"/>
            <p:nvPr/>
          </p:nvSpPr>
          <p:spPr>
            <a:xfrm>
              <a:off x="10026656" y="3291840"/>
              <a:ext cx="485518" cy="369332"/>
            </a:xfrm>
            <a:prstGeom prst="rect">
              <a:avLst/>
            </a:prstGeom>
            <a:noFill/>
            <a:ln>
              <a:solidFill>
                <a:schemeClr val="tx1"/>
              </a:solidFill>
            </a:ln>
          </p:spPr>
          <p:txBody>
            <a:bodyPr wrap="none" rtlCol="0">
              <a:spAutoFit/>
            </a:bodyPr>
            <a:lstStyle/>
            <a:p>
              <a:r>
                <a:rPr lang="en-US" dirty="0"/>
                <a:t>Yes</a:t>
              </a:r>
            </a:p>
          </p:txBody>
        </p:sp>
        <p:cxnSp>
          <p:nvCxnSpPr>
            <p:cNvPr id="29" name="Straight Arrow Connector 28">
              <a:extLst>
                <a:ext uri="{FF2B5EF4-FFF2-40B4-BE49-F238E27FC236}">
                  <a16:creationId xmlns:a16="http://schemas.microsoft.com/office/drawing/2014/main" id="{55DC5825-E093-42C2-ACBD-98070BD107FB}"/>
                </a:ext>
              </a:extLst>
            </p:cNvPr>
            <p:cNvCxnSpPr>
              <a:cxnSpLocks/>
              <a:stCxn id="20" idx="2"/>
            </p:cNvCxnSpPr>
            <p:nvPr/>
          </p:nvCxnSpPr>
          <p:spPr>
            <a:xfrm>
              <a:off x="7948246" y="3620755"/>
              <a:ext cx="0" cy="285244"/>
            </a:xfrm>
            <a:prstGeom prst="straightConnector1">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EF3931C-0880-453B-8AE7-ED8ECA243A45}"/>
                </a:ext>
              </a:extLst>
            </p:cNvPr>
            <p:cNvSpPr txBox="1"/>
            <p:nvPr/>
          </p:nvSpPr>
          <p:spPr>
            <a:xfrm>
              <a:off x="7513640" y="3877383"/>
              <a:ext cx="869212" cy="369332"/>
            </a:xfrm>
            <a:prstGeom prst="rect">
              <a:avLst/>
            </a:prstGeom>
            <a:noFill/>
            <a:ln>
              <a:solidFill>
                <a:schemeClr val="tx1"/>
              </a:solidFill>
            </a:ln>
          </p:spPr>
          <p:txBody>
            <a:bodyPr wrap="none" rtlCol="0">
              <a:spAutoFit/>
            </a:bodyPr>
            <a:lstStyle/>
            <a:p>
              <a:r>
                <a:rPr lang="en-US" dirty="0"/>
                <a:t>Gram +</a:t>
              </a:r>
            </a:p>
          </p:txBody>
        </p:sp>
        <p:sp>
          <p:nvSpPr>
            <p:cNvPr id="25" name="TextBox 24">
              <a:extLst>
                <a:ext uri="{FF2B5EF4-FFF2-40B4-BE49-F238E27FC236}">
                  <a16:creationId xmlns:a16="http://schemas.microsoft.com/office/drawing/2014/main" id="{3D874FCE-B1FC-4D86-AE02-C8F38B188EEA}"/>
                </a:ext>
              </a:extLst>
            </p:cNvPr>
            <p:cNvSpPr txBox="1"/>
            <p:nvPr/>
          </p:nvSpPr>
          <p:spPr>
            <a:xfrm>
              <a:off x="9873377" y="3947426"/>
              <a:ext cx="824328" cy="369332"/>
            </a:xfrm>
            <a:prstGeom prst="rect">
              <a:avLst/>
            </a:prstGeom>
            <a:noFill/>
            <a:ln>
              <a:solidFill>
                <a:schemeClr val="tx1"/>
              </a:solidFill>
            </a:ln>
          </p:spPr>
          <p:txBody>
            <a:bodyPr wrap="none" rtlCol="0">
              <a:spAutoFit/>
            </a:bodyPr>
            <a:lstStyle/>
            <a:p>
              <a:r>
                <a:rPr lang="en-US" dirty="0"/>
                <a:t>Gram -</a:t>
              </a:r>
            </a:p>
          </p:txBody>
        </p:sp>
        <p:cxnSp>
          <p:nvCxnSpPr>
            <p:cNvPr id="34" name="Straight Arrow Connector 33">
              <a:extLst>
                <a:ext uri="{FF2B5EF4-FFF2-40B4-BE49-F238E27FC236}">
                  <a16:creationId xmlns:a16="http://schemas.microsoft.com/office/drawing/2014/main" id="{56F6984E-4A03-47A2-950D-D538129C258E}"/>
                </a:ext>
              </a:extLst>
            </p:cNvPr>
            <p:cNvCxnSpPr>
              <a:cxnSpLocks/>
              <a:stCxn id="21" idx="2"/>
            </p:cNvCxnSpPr>
            <p:nvPr/>
          </p:nvCxnSpPr>
          <p:spPr>
            <a:xfrm>
              <a:off x="10269415" y="3661172"/>
              <a:ext cx="0" cy="323875"/>
            </a:xfrm>
            <a:prstGeom prst="straightConnector1">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57A0586-1986-4A75-9565-68D087001D1C}"/>
                </a:ext>
              </a:extLst>
            </p:cNvPr>
            <p:cNvCxnSpPr>
              <a:cxnSpLocks/>
              <a:stCxn id="25" idx="2"/>
            </p:cNvCxnSpPr>
            <p:nvPr/>
          </p:nvCxnSpPr>
          <p:spPr>
            <a:xfrm>
              <a:off x="10285541" y="4316758"/>
              <a:ext cx="0" cy="65558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3E9ADAA-B90C-4DB5-AD13-3CB7D28985D6}"/>
                </a:ext>
              </a:extLst>
            </p:cNvPr>
            <p:cNvCxnSpPr>
              <a:cxnSpLocks/>
            </p:cNvCxnSpPr>
            <p:nvPr/>
          </p:nvCxnSpPr>
          <p:spPr>
            <a:xfrm>
              <a:off x="8862646" y="4951829"/>
              <a:ext cx="22789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3816F02-BC72-4631-A14A-0F5CC199CD39}"/>
                </a:ext>
              </a:extLst>
            </p:cNvPr>
            <p:cNvCxnSpPr>
              <a:cxnSpLocks/>
            </p:cNvCxnSpPr>
            <p:nvPr/>
          </p:nvCxnSpPr>
          <p:spPr>
            <a:xfrm>
              <a:off x="8862646" y="4979963"/>
              <a:ext cx="0" cy="32355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B807BCF-85DB-4031-A081-E4313CB40735}"/>
                </a:ext>
              </a:extLst>
            </p:cNvPr>
            <p:cNvCxnSpPr>
              <a:cxnSpLocks/>
            </p:cNvCxnSpPr>
            <p:nvPr/>
          </p:nvCxnSpPr>
          <p:spPr>
            <a:xfrm>
              <a:off x="11141612" y="4951829"/>
              <a:ext cx="0" cy="351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4A8D9292-953A-4306-BE49-9C72CCC253AE}"/>
                </a:ext>
              </a:extLst>
            </p:cNvPr>
            <p:cNvSpPr txBox="1"/>
            <p:nvPr/>
          </p:nvSpPr>
          <p:spPr>
            <a:xfrm>
              <a:off x="7648890" y="5292546"/>
              <a:ext cx="2185919" cy="1200329"/>
            </a:xfrm>
            <a:prstGeom prst="rect">
              <a:avLst/>
            </a:prstGeom>
            <a:noFill/>
            <a:ln>
              <a:solidFill>
                <a:schemeClr val="tx1"/>
              </a:solidFill>
            </a:ln>
          </p:spPr>
          <p:txBody>
            <a:bodyPr wrap="none" rtlCol="0">
              <a:spAutoFit/>
            </a:bodyPr>
            <a:lstStyle/>
            <a:p>
              <a:r>
                <a:rPr lang="en-US" dirty="0"/>
                <a:t>Purple, nucleated, </a:t>
              </a:r>
            </a:p>
            <a:p>
              <a:r>
                <a:rPr lang="en-US" dirty="0"/>
                <a:t>Shiny-Green Colonies</a:t>
              </a:r>
            </a:p>
            <a:p>
              <a:r>
                <a:rPr lang="en-US" dirty="0">
                  <a:highlight>
                    <a:srgbClr val="FFFF00"/>
                  </a:highlight>
                </a:rPr>
                <a:t>Lactose Positive</a:t>
              </a:r>
            </a:p>
            <a:p>
              <a:r>
                <a:rPr lang="en-US" i="1" dirty="0"/>
                <a:t>E.coli</a:t>
              </a:r>
            </a:p>
          </p:txBody>
        </p:sp>
        <p:sp>
          <p:nvSpPr>
            <p:cNvPr id="53" name="TextBox 52">
              <a:extLst>
                <a:ext uri="{FF2B5EF4-FFF2-40B4-BE49-F238E27FC236}">
                  <a16:creationId xmlns:a16="http://schemas.microsoft.com/office/drawing/2014/main" id="{B33839D5-BFF7-4309-8D70-4E5905399C73}"/>
                </a:ext>
              </a:extLst>
            </p:cNvPr>
            <p:cNvSpPr txBox="1"/>
            <p:nvPr/>
          </p:nvSpPr>
          <p:spPr>
            <a:xfrm>
              <a:off x="10152739" y="5292546"/>
              <a:ext cx="1791651" cy="1200329"/>
            </a:xfrm>
            <a:prstGeom prst="rect">
              <a:avLst/>
            </a:prstGeom>
            <a:noFill/>
            <a:ln>
              <a:solidFill>
                <a:schemeClr val="tx1"/>
              </a:solidFill>
            </a:ln>
          </p:spPr>
          <p:txBody>
            <a:bodyPr wrap="square">
              <a:spAutoFit/>
            </a:bodyPr>
            <a:lstStyle/>
            <a:p>
              <a:r>
                <a:rPr lang="en-US" dirty="0"/>
                <a:t>Pink, Colorless Colonies</a:t>
              </a:r>
            </a:p>
            <a:p>
              <a:r>
                <a:rPr lang="en-US" dirty="0">
                  <a:highlight>
                    <a:srgbClr val="FFFF00"/>
                  </a:highlight>
                </a:rPr>
                <a:t>Lactose Negative</a:t>
              </a:r>
            </a:p>
            <a:p>
              <a:r>
                <a:rPr lang="en-US" i="1" dirty="0"/>
                <a:t>P. vulgaris</a:t>
              </a:r>
            </a:p>
          </p:txBody>
        </p:sp>
      </p:grpSp>
      <p:grpSp>
        <p:nvGrpSpPr>
          <p:cNvPr id="79" name="Group 78">
            <a:extLst>
              <a:ext uri="{FF2B5EF4-FFF2-40B4-BE49-F238E27FC236}">
                <a16:creationId xmlns:a16="http://schemas.microsoft.com/office/drawing/2014/main" id="{B770BC0E-F3F4-49FB-8B65-B739940E1CDB}"/>
              </a:ext>
            </a:extLst>
          </p:cNvPr>
          <p:cNvGrpSpPr/>
          <p:nvPr/>
        </p:nvGrpSpPr>
        <p:grpSpPr>
          <a:xfrm>
            <a:off x="970308" y="4803191"/>
            <a:ext cx="3055000" cy="1517712"/>
            <a:chOff x="970308" y="4803191"/>
            <a:chExt cx="3055000" cy="1517712"/>
          </a:xfrm>
        </p:grpSpPr>
        <p:sp>
          <p:nvSpPr>
            <p:cNvPr id="74" name="TextBox 73">
              <a:extLst>
                <a:ext uri="{FF2B5EF4-FFF2-40B4-BE49-F238E27FC236}">
                  <a16:creationId xmlns:a16="http://schemas.microsoft.com/office/drawing/2014/main" id="{E7B0692B-5EE1-4218-A85F-E7861B04ED2A}"/>
                </a:ext>
              </a:extLst>
            </p:cNvPr>
            <p:cNvSpPr txBox="1"/>
            <p:nvPr/>
          </p:nvSpPr>
          <p:spPr>
            <a:xfrm>
              <a:off x="970308" y="5951571"/>
              <a:ext cx="833626" cy="369332"/>
            </a:xfrm>
            <a:prstGeom prst="rect">
              <a:avLst/>
            </a:prstGeom>
            <a:noFill/>
          </p:spPr>
          <p:txBody>
            <a:bodyPr wrap="none" rtlCol="0">
              <a:spAutoFit/>
            </a:bodyPr>
            <a:lstStyle/>
            <a:p>
              <a:r>
                <a:rPr lang="en-US" b="1" dirty="0">
                  <a:solidFill>
                    <a:srgbClr val="FF0000"/>
                  </a:solidFill>
                </a:rPr>
                <a:t>Gram -</a:t>
              </a:r>
            </a:p>
          </p:txBody>
        </p:sp>
        <p:cxnSp>
          <p:nvCxnSpPr>
            <p:cNvPr id="77" name="Straight Arrow Connector 76">
              <a:extLst>
                <a:ext uri="{FF2B5EF4-FFF2-40B4-BE49-F238E27FC236}">
                  <a16:creationId xmlns:a16="http://schemas.microsoft.com/office/drawing/2014/main" id="{E621C58A-C932-4983-B8F5-30CACAD317BF}"/>
                </a:ext>
              </a:extLst>
            </p:cNvPr>
            <p:cNvCxnSpPr/>
            <p:nvPr/>
          </p:nvCxnSpPr>
          <p:spPr>
            <a:xfrm flipV="1">
              <a:off x="1359348" y="4803191"/>
              <a:ext cx="168055" cy="127081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8F542BA3-03BA-4EA1-AED9-B57803D1BF77}"/>
                </a:ext>
              </a:extLst>
            </p:cNvPr>
            <p:cNvSpPr txBox="1"/>
            <p:nvPr/>
          </p:nvSpPr>
          <p:spPr>
            <a:xfrm>
              <a:off x="3146798" y="5951571"/>
              <a:ext cx="878510" cy="369332"/>
            </a:xfrm>
            <a:prstGeom prst="rect">
              <a:avLst/>
            </a:prstGeom>
            <a:noFill/>
          </p:spPr>
          <p:txBody>
            <a:bodyPr wrap="none" rtlCol="0">
              <a:spAutoFit/>
            </a:bodyPr>
            <a:lstStyle/>
            <a:p>
              <a:r>
                <a:rPr lang="en-US" b="1" dirty="0">
                  <a:solidFill>
                    <a:srgbClr val="FF0000"/>
                  </a:solidFill>
                </a:rPr>
                <a:t>Gram +</a:t>
              </a:r>
            </a:p>
          </p:txBody>
        </p:sp>
        <p:cxnSp>
          <p:nvCxnSpPr>
            <p:cNvPr id="78" name="Straight Arrow Connector 77">
              <a:extLst>
                <a:ext uri="{FF2B5EF4-FFF2-40B4-BE49-F238E27FC236}">
                  <a16:creationId xmlns:a16="http://schemas.microsoft.com/office/drawing/2014/main" id="{32B5DD4D-1E37-4088-AE48-102D193621C3}"/>
                </a:ext>
              </a:extLst>
            </p:cNvPr>
            <p:cNvCxnSpPr/>
            <p:nvPr/>
          </p:nvCxnSpPr>
          <p:spPr>
            <a:xfrm flipV="1">
              <a:off x="3649681" y="4849724"/>
              <a:ext cx="168055" cy="127081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35313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88D96-1428-41AB-949F-3AD4EEC13390}"/>
              </a:ext>
            </a:extLst>
          </p:cNvPr>
          <p:cNvSpPr>
            <a:spLocks noGrp="1"/>
          </p:cNvSpPr>
          <p:nvPr>
            <p:ph type="title"/>
          </p:nvPr>
        </p:nvSpPr>
        <p:spPr/>
        <p:txBody>
          <a:bodyPr/>
          <a:lstStyle/>
          <a:p>
            <a:r>
              <a:rPr lang="en-US" b="1" dirty="0"/>
              <a:t>Eosin Methylene Blue agar (EMB)</a:t>
            </a:r>
            <a:endParaRPr lang="en-US" dirty="0"/>
          </a:p>
        </p:txBody>
      </p:sp>
      <p:pic>
        <p:nvPicPr>
          <p:cNvPr id="4" name="Picture 3" descr="Pictures of Lactose plus ecolie and Enterobacter aerogenes. Pictuse of Lactose - to no growth (gram +) of Proteus vulgaris, salmonella typhimurium, and staphylococcus aureus. Used EMB Agar.">
            <a:extLst>
              <a:ext uri="{FF2B5EF4-FFF2-40B4-BE49-F238E27FC236}">
                <a16:creationId xmlns:a16="http://schemas.microsoft.com/office/drawing/2014/main" id="{3BD4855F-9E89-4D2A-8540-D4FF97F1972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72420" y="1392703"/>
            <a:ext cx="8518715" cy="5244072"/>
          </a:xfrm>
          <a:prstGeom prst="rect">
            <a:avLst/>
          </a:prstGeom>
        </p:spPr>
      </p:pic>
      <p:sp>
        <p:nvSpPr>
          <p:cNvPr id="5" name="Rectangle 4">
            <a:extLst>
              <a:ext uri="{FF2B5EF4-FFF2-40B4-BE49-F238E27FC236}">
                <a16:creationId xmlns:a16="http://schemas.microsoft.com/office/drawing/2014/main" id="{D1C17F73-B7CF-4C94-A747-AA5DD3092195}"/>
              </a:ext>
            </a:extLst>
          </p:cNvPr>
          <p:cNvSpPr/>
          <p:nvPr/>
        </p:nvSpPr>
        <p:spPr>
          <a:xfrm>
            <a:off x="125014" y="6181600"/>
            <a:ext cx="2573140" cy="307777"/>
          </a:xfrm>
          <a:prstGeom prst="rect">
            <a:avLst/>
          </a:prstGeom>
        </p:spPr>
        <p:txBody>
          <a:bodyPr wrap="none">
            <a:spAutoFit/>
          </a:bodyPr>
          <a:lstStyle/>
          <a:p>
            <a:r>
              <a:rPr lang="en-US" sz="1400" b="1" i="1" dirty="0">
                <a:solidFill>
                  <a:srgbClr val="555555"/>
                </a:solidFill>
                <a:highlight>
                  <a:srgbClr val="FFFF00"/>
                </a:highlight>
                <a:latin typeface="Arial" panose="020B0604020202020204" pitchFamily="34" charset="0"/>
              </a:rPr>
              <a:t>Image Source:</a:t>
            </a:r>
            <a:r>
              <a:rPr lang="en-US" sz="1400" dirty="0">
                <a:solidFill>
                  <a:srgbClr val="555555"/>
                </a:solidFill>
                <a:highlight>
                  <a:srgbClr val="FFFF00"/>
                </a:highlight>
                <a:latin typeface="Arial" panose="020B0604020202020204" pitchFamily="34" charset="0"/>
              </a:rPr>
              <a:t> </a:t>
            </a:r>
            <a:r>
              <a:rPr lang="en-US" sz="1400" i="1" dirty="0">
                <a:solidFill>
                  <a:srgbClr val="555555"/>
                </a:solidFill>
                <a:highlight>
                  <a:srgbClr val="FFFF00"/>
                </a:highlight>
                <a:latin typeface="Arial" panose="020B0604020202020204" pitchFamily="34" charset="0"/>
              </a:rPr>
              <a:t>mltgeeks.com</a:t>
            </a:r>
            <a:endParaRPr lang="en-US" sz="1400" dirty="0">
              <a:highlight>
                <a:srgbClr val="FFFF00"/>
              </a:highlight>
            </a:endParaRPr>
          </a:p>
        </p:txBody>
      </p:sp>
    </p:spTree>
    <p:extLst>
      <p:ext uri="{BB962C8B-B14F-4D97-AF65-F5344CB8AC3E}">
        <p14:creationId xmlns:p14="http://schemas.microsoft.com/office/powerpoint/2010/main" val="4127055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F895F-8E60-4D5C-B1DF-0C6A6B772D27}"/>
              </a:ext>
            </a:extLst>
          </p:cNvPr>
          <p:cNvSpPr>
            <a:spLocks noGrp="1"/>
          </p:cNvSpPr>
          <p:nvPr>
            <p:ph type="title"/>
          </p:nvPr>
        </p:nvSpPr>
        <p:spPr>
          <a:xfrm>
            <a:off x="838200" y="365125"/>
            <a:ext cx="10515600" cy="844697"/>
          </a:xfrm>
        </p:spPr>
        <p:txBody>
          <a:bodyPr/>
          <a:lstStyle/>
          <a:p>
            <a:r>
              <a:rPr lang="en-US" b="1" dirty="0"/>
              <a:t>MacConkey Agar</a:t>
            </a:r>
          </a:p>
        </p:txBody>
      </p:sp>
      <p:sp>
        <p:nvSpPr>
          <p:cNvPr id="3" name="Content Placeholder 2">
            <a:extLst>
              <a:ext uri="{FF2B5EF4-FFF2-40B4-BE49-F238E27FC236}">
                <a16:creationId xmlns:a16="http://schemas.microsoft.com/office/drawing/2014/main" id="{A65159BE-1F7D-4534-8E50-D8E6E08BF7D6}"/>
              </a:ext>
            </a:extLst>
          </p:cNvPr>
          <p:cNvSpPr>
            <a:spLocks noGrp="1"/>
          </p:cNvSpPr>
          <p:nvPr>
            <p:ph idx="1"/>
          </p:nvPr>
        </p:nvSpPr>
        <p:spPr>
          <a:xfrm>
            <a:off x="447821" y="1209822"/>
            <a:ext cx="11296357" cy="5134708"/>
          </a:xfrm>
        </p:spPr>
        <p:txBody>
          <a:bodyPr>
            <a:noAutofit/>
          </a:bodyPr>
          <a:lstStyle/>
          <a:p>
            <a:pPr>
              <a:lnSpc>
                <a:spcPct val="100000"/>
              </a:lnSpc>
              <a:spcBef>
                <a:spcPts val="0"/>
              </a:spcBef>
            </a:pPr>
            <a:r>
              <a:rPr lang="en-US" sz="2000" dirty="0"/>
              <a:t>MacConkey Agar is a selective medium because it allows the growth of Gram-negative bacteria, while inhibiting the growth of Gram+ bacteria.</a:t>
            </a:r>
          </a:p>
          <a:p>
            <a:pPr lvl="1">
              <a:lnSpc>
                <a:spcPct val="100000"/>
              </a:lnSpc>
              <a:spcBef>
                <a:spcPts val="0"/>
              </a:spcBef>
              <a:buFont typeface="Wingdings" panose="05000000000000000000" pitchFamily="2" charset="2"/>
              <a:buChar char="§"/>
            </a:pPr>
            <a:r>
              <a:rPr lang="en-US" sz="2000" dirty="0">
                <a:solidFill>
                  <a:srgbClr val="FF0000"/>
                </a:solidFill>
              </a:rPr>
              <a:t>Bile salt, and crystal violet dye that are embedded in the agar inhibit the growth of Gram+ bacteria.</a:t>
            </a:r>
          </a:p>
          <a:p>
            <a:pPr>
              <a:lnSpc>
                <a:spcPct val="100000"/>
              </a:lnSpc>
              <a:spcBef>
                <a:spcPts val="0"/>
              </a:spcBef>
            </a:pPr>
            <a:r>
              <a:rPr lang="en-US" sz="2000" dirty="0"/>
              <a:t>Also a differential medium, which provides a color indicator distinguishing between organisms that ferment lactose and those do not.</a:t>
            </a:r>
          </a:p>
          <a:p>
            <a:pPr>
              <a:lnSpc>
                <a:spcPct val="100000"/>
              </a:lnSpc>
              <a:spcBef>
                <a:spcPts val="0"/>
              </a:spcBef>
            </a:pPr>
            <a:r>
              <a:rPr lang="en-US" sz="2000" dirty="0"/>
              <a:t>Is used for the detection of coliforms and enteric pathogens based on their ability to ferment lactose.  </a:t>
            </a:r>
          </a:p>
          <a:p>
            <a:pPr>
              <a:lnSpc>
                <a:spcPct val="100000"/>
              </a:lnSpc>
              <a:spcBef>
                <a:spcPts val="0"/>
              </a:spcBef>
            </a:pPr>
            <a:r>
              <a:rPr lang="en-US" sz="2000" dirty="0"/>
              <a:t>Contains:</a:t>
            </a:r>
          </a:p>
          <a:p>
            <a:pPr lvl="1">
              <a:lnSpc>
                <a:spcPct val="100000"/>
              </a:lnSpc>
              <a:spcBef>
                <a:spcPts val="0"/>
              </a:spcBef>
              <a:buFont typeface="Wingdings" panose="05000000000000000000" pitchFamily="2" charset="2"/>
              <a:buChar char="§"/>
            </a:pPr>
            <a:r>
              <a:rPr lang="en-US" sz="2000" dirty="0"/>
              <a:t>Bile Salt (inhibit most Gram+)</a:t>
            </a:r>
          </a:p>
          <a:p>
            <a:pPr lvl="1">
              <a:lnSpc>
                <a:spcPct val="100000"/>
              </a:lnSpc>
              <a:spcBef>
                <a:spcPts val="0"/>
              </a:spcBef>
              <a:buFont typeface="Wingdings" panose="05000000000000000000" pitchFamily="2" charset="2"/>
              <a:buChar char="§"/>
            </a:pPr>
            <a:r>
              <a:rPr lang="en-US" sz="2000" dirty="0"/>
              <a:t>Crystal violet dye (inhibit most Gram+)</a:t>
            </a:r>
          </a:p>
          <a:p>
            <a:pPr lvl="1">
              <a:lnSpc>
                <a:spcPct val="100000"/>
              </a:lnSpc>
              <a:spcBef>
                <a:spcPts val="0"/>
              </a:spcBef>
              <a:buFont typeface="Wingdings" panose="05000000000000000000" pitchFamily="2" charset="2"/>
              <a:buChar char="§"/>
            </a:pPr>
            <a:r>
              <a:rPr lang="en-US" sz="2000" dirty="0"/>
              <a:t>Neutral Red dye (P</a:t>
            </a:r>
            <a:r>
              <a:rPr lang="en-US" sz="2000" baseline="40000" dirty="0"/>
              <a:t>H</a:t>
            </a:r>
            <a:r>
              <a:rPr lang="en-US" sz="2000" dirty="0"/>
              <a:t> indicator-</a:t>
            </a:r>
            <a:r>
              <a:rPr lang="en-US" sz="2000" dirty="0">
                <a:solidFill>
                  <a:srgbClr val="FF3399"/>
                </a:solidFill>
              </a:rPr>
              <a:t> turns pink if the microbes produce lactic acid by fermenting lactose</a:t>
            </a:r>
            <a:r>
              <a:rPr lang="en-US" sz="2000" dirty="0"/>
              <a:t>)</a:t>
            </a:r>
          </a:p>
          <a:p>
            <a:pPr lvl="1">
              <a:lnSpc>
                <a:spcPct val="100000"/>
              </a:lnSpc>
              <a:spcBef>
                <a:spcPts val="0"/>
              </a:spcBef>
              <a:buFont typeface="Wingdings" panose="05000000000000000000" pitchFamily="2" charset="2"/>
              <a:buChar char="§"/>
            </a:pPr>
            <a:r>
              <a:rPr lang="en-US" sz="2000" dirty="0"/>
              <a:t>Lactose</a:t>
            </a:r>
          </a:p>
          <a:p>
            <a:pPr lvl="1">
              <a:lnSpc>
                <a:spcPct val="100000"/>
              </a:lnSpc>
              <a:spcBef>
                <a:spcPts val="0"/>
              </a:spcBef>
              <a:buFont typeface="Wingdings" panose="05000000000000000000" pitchFamily="2" charset="2"/>
              <a:buChar char="§"/>
            </a:pPr>
            <a:r>
              <a:rPr lang="en-US" sz="2000" dirty="0"/>
              <a:t>Peptone</a:t>
            </a:r>
          </a:p>
          <a:p>
            <a:pPr>
              <a:lnSpc>
                <a:spcPct val="100000"/>
              </a:lnSpc>
              <a:spcBef>
                <a:spcPts val="0"/>
              </a:spcBef>
            </a:pPr>
            <a:r>
              <a:rPr lang="en-US" sz="2000" dirty="0">
                <a:solidFill>
                  <a:srgbClr val="FF0000"/>
                </a:solidFill>
              </a:rPr>
              <a:t>Lactose fermenter: </a:t>
            </a:r>
            <a:r>
              <a:rPr lang="en-US" sz="2000" dirty="0"/>
              <a:t>Produces acid;  Red/pink colonies. Bile salt precipitate in the immediate neighborhood of the colonies causing the surrounding media hazy.</a:t>
            </a:r>
          </a:p>
          <a:p>
            <a:pPr>
              <a:lnSpc>
                <a:spcPct val="100000"/>
              </a:lnSpc>
              <a:spcBef>
                <a:spcPts val="0"/>
              </a:spcBef>
            </a:pPr>
            <a:r>
              <a:rPr lang="en-US" sz="2000" dirty="0">
                <a:solidFill>
                  <a:srgbClr val="FF0000"/>
                </a:solidFill>
              </a:rPr>
              <a:t>Non-Lactose fermenter: I</a:t>
            </a:r>
            <a:r>
              <a:rPr lang="en-US" sz="2000" dirty="0"/>
              <a:t>ncreases the P</a:t>
            </a:r>
            <a:r>
              <a:rPr lang="en-US" sz="2000" baseline="30000" dirty="0"/>
              <a:t>H</a:t>
            </a:r>
            <a:r>
              <a:rPr lang="en-US" sz="2000" dirty="0"/>
              <a:t> by deamination of proteins. Colonies will be colorless or golden brown (Tan)</a:t>
            </a:r>
          </a:p>
        </p:txBody>
      </p:sp>
    </p:spTree>
    <p:extLst>
      <p:ext uri="{BB962C8B-B14F-4D97-AF65-F5344CB8AC3E}">
        <p14:creationId xmlns:p14="http://schemas.microsoft.com/office/powerpoint/2010/main" val="2596991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E0B18-89BE-48C2-B2BA-05557CA2837B}"/>
              </a:ext>
            </a:extLst>
          </p:cNvPr>
          <p:cNvSpPr>
            <a:spLocks noGrp="1"/>
          </p:cNvSpPr>
          <p:nvPr>
            <p:ph type="title"/>
          </p:nvPr>
        </p:nvSpPr>
        <p:spPr>
          <a:xfrm>
            <a:off x="838200" y="365125"/>
            <a:ext cx="10515600" cy="985373"/>
          </a:xfrm>
        </p:spPr>
        <p:txBody>
          <a:bodyPr/>
          <a:lstStyle/>
          <a:p>
            <a:r>
              <a:rPr lang="en-US" b="1" dirty="0"/>
              <a:t>MacConkey Agar</a:t>
            </a:r>
            <a:endParaRPr lang="en-US" dirty="0"/>
          </a:p>
        </p:txBody>
      </p:sp>
      <p:pic>
        <p:nvPicPr>
          <p:cNvPr id="4" name="Picture 3" descr="Two pitri dishes. One is pink, gram negative lactose positive and one is tan. ">
            <a:extLst>
              <a:ext uri="{FF2B5EF4-FFF2-40B4-BE49-F238E27FC236}">
                <a16:creationId xmlns:a16="http://schemas.microsoft.com/office/drawing/2014/main" id="{B08F7057-0A37-4A16-A421-E581B21F2E29}"/>
              </a:ext>
            </a:extLst>
          </p:cNvPr>
          <p:cNvPicPr/>
          <p:nvPr/>
        </p:nvPicPr>
        <p:blipFill rotWithShape="1">
          <a:blip r:embed="rId2" cstate="email">
            <a:extLst>
              <a:ext uri="{28A0092B-C50C-407E-A947-70E740481C1C}">
                <a14:useLocalDpi xmlns:a14="http://schemas.microsoft.com/office/drawing/2010/main"/>
              </a:ext>
            </a:extLst>
          </a:blip>
          <a:srcRect/>
          <a:stretch/>
        </p:blipFill>
        <p:spPr bwMode="auto">
          <a:xfrm rot="5400000">
            <a:off x="1670079" y="746802"/>
            <a:ext cx="2658797" cy="4533532"/>
          </a:xfrm>
          <a:prstGeom prst="rect">
            <a:avLst/>
          </a:prstGeom>
          <a:noFill/>
          <a:ln>
            <a:noFill/>
          </a:ln>
          <a:extLst>
            <a:ext uri="{FAA26D3D-D897-4be2-8F04-BA451C77F1D7}">
              <ma14:placeholder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 xmlns:lc="http://schemas.openxmlformats.org/drawingml/2006/lockedCanvas"/>
            </a:ext>
          </a:extLst>
        </p:spPr>
      </p:pic>
      <p:grpSp>
        <p:nvGrpSpPr>
          <p:cNvPr id="5" name="Group 4">
            <a:extLst>
              <a:ext uri="{FF2B5EF4-FFF2-40B4-BE49-F238E27FC236}">
                <a16:creationId xmlns:a16="http://schemas.microsoft.com/office/drawing/2014/main" id="{DD2399E1-7642-4394-B3AC-A1DCFFFAEDC7}"/>
              </a:ext>
            </a:extLst>
          </p:cNvPr>
          <p:cNvGrpSpPr/>
          <p:nvPr/>
        </p:nvGrpSpPr>
        <p:grpSpPr>
          <a:xfrm>
            <a:off x="6096000" y="1547901"/>
            <a:ext cx="5309606" cy="4266243"/>
            <a:chOff x="7513640" y="2315496"/>
            <a:chExt cx="4430750" cy="3799327"/>
          </a:xfrm>
        </p:grpSpPr>
        <p:sp>
          <p:nvSpPr>
            <p:cNvPr id="6" name="TextBox 5">
              <a:extLst>
                <a:ext uri="{FF2B5EF4-FFF2-40B4-BE49-F238E27FC236}">
                  <a16:creationId xmlns:a16="http://schemas.microsoft.com/office/drawing/2014/main" id="{7D61C6BA-9C03-4DCB-9073-E07242961F62}"/>
                </a:ext>
              </a:extLst>
            </p:cNvPr>
            <p:cNvSpPr txBox="1"/>
            <p:nvPr/>
          </p:nvSpPr>
          <p:spPr>
            <a:xfrm>
              <a:off x="7948246" y="2315496"/>
              <a:ext cx="2682190" cy="356320"/>
            </a:xfrm>
            <a:prstGeom prst="rect">
              <a:avLst/>
            </a:prstGeom>
            <a:noFill/>
          </p:spPr>
          <p:txBody>
            <a:bodyPr wrap="none" rtlCol="0">
              <a:spAutoFit/>
            </a:bodyPr>
            <a:lstStyle/>
            <a:p>
              <a:r>
                <a:rPr lang="en-US" sz="2000" b="1" dirty="0"/>
                <a:t>Growth on MacConkey Plate</a:t>
              </a:r>
            </a:p>
          </p:txBody>
        </p:sp>
        <p:cxnSp>
          <p:nvCxnSpPr>
            <p:cNvPr id="7" name="Straight Connector 6">
              <a:extLst>
                <a:ext uri="{FF2B5EF4-FFF2-40B4-BE49-F238E27FC236}">
                  <a16:creationId xmlns:a16="http://schemas.microsoft.com/office/drawing/2014/main" id="{F022DEC3-EC17-4814-B576-EE85BFED9684}"/>
                </a:ext>
              </a:extLst>
            </p:cNvPr>
            <p:cNvCxnSpPr>
              <a:cxnSpLocks/>
              <a:stCxn id="6" idx="2"/>
            </p:cNvCxnSpPr>
            <p:nvPr/>
          </p:nvCxnSpPr>
          <p:spPr>
            <a:xfrm flipH="1">
              <a:off x="9289341" y="2671816"/>
              <a:ext cx="1" cy="3386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58C5B1C-2FE1-4176-8A65-D7BE97F6066F}"/>
                </a:ext>
              </a:extLst>
            </p:cNvPr>
            <p:cNvCxnSpPr>
              <a:cxnSpLocks/>
            </p:cNvCxnSpPr>
            <p:nvPr/>
          </p:nvCxnSpPr>
          <p:spPr>
            <a:xfrm>
              <a:off x="7948246" y="3038622"/>
              <a:ext cx="232116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FC82BFF-C2F9-4B45-AA69-8F8CAE86FAFF}"/>
                </a:ext>
              </a:extLst>
            </p:cNvPr>
            <p:cNvCxnSpPr/>
            <p:nvPr/>
          </p:nvCxnSpPr>
          <p:spPr>
            <a:xfrm>
              <a:off x="7948246" y="3038622"/>
              <a:ext cx="0" cy="2532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EA8E6D8-0FB8-48BC-8FE1-69B36DE8A704}"/>
                </a:ext>
              </a:extLst>
            </p:cNvPr>
            <p:cNvCxnSpPr/>
            <p:nvPr/>
          </p:nvCxnSpPr>
          <p:spPr>
            <a:xfrm>
              <a:off x="10269415" y="3038622"/>
              <a:ext cx="0" cy="2532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8ED2D88-141F-48DA-9DF7-2934630AF0C8}"/>
                </a:ext>
              </a:extLst>
            </p:cNvPr>
            <p:cNvSpPr txBox="1"/>
            <p:nvPr/>
          </p:nvSpPr>
          <p:spPr>
            <a:xfrm>
              <a:off x="7705231" y="3251423"/>
              <a:ext cx="486030" cy="369332"/>
            </a:xfrm>
            <a:prstGeom prst="rect">
              <a:avLst/>
            </a:prstGeom>
            <a:noFill/>
            <a:ln>
              <a:solidFill>
                <a:schemeClr val="tx1"/>
              </a:solidFill>
            </a:ln>
          </p:spPr>
          <p:txBody>
            <a:bodyPr wrap="none" rtlCol="0">
              <a:spAutoFit/>
            </a:bodyPr>
            <a:lstStyle/>
            <a:p>
              <a:r>
                <a:rPr lang="en-US" dirty="0"/>
                <a:t>NO</a:t>
              </a:r>
            </a:p>
          </p:txBody>
        </p:sp>
        <p:sp>
          <p:nvSpPr>
            <p:cNvPr id="12" name="TextBox 11">
              <a:extLst>
                <a:ext uri="{FF2B5EF4-FFF2-40B4-BE49-F238E27FC236}">
                  <a16:creationId xmlns:a16="http://schemas.microsoft.com/office/drawing/2014/main" id="{BE0416D1-588E-4214-A8C6-889FE4C48E5B}"/>
                </a:ext>
              </a:extLst>
            </p:cNvPr>
            <p:cNvSpPr txBox="1"/>
            <p:nvPr/>
          </p:nvSpPr>
          <p:spPr>
            <a:xfrm>
              <a:off x="10026656" y="3291840"/>
              <a:ext cx="485518" cy="369332"/>
            </a:xfrm>
            <a:prstGeom prst="rect">
              <a:avLst/>
            </a:prstGeom>
            <a:noFill/>
            <a:ln>
              <a:solidFill>
                <a:schemeClr val="tx1"/>
              </a:solidFill>
            </a:ln>
          </p:spPr>
          <p:txBody>
            <a:bodyPr wrap="none" rtlCol="0">
              <a:spAutoFit/>
            </a:bodyPr>
            <a:lstStyle/>
            <a:p>
              <a:r>
                <a:rPr lang="en-US" dirty="0"/>
                <a:t>Yes</a:t>
              </a:r>
            </a:p>
          </p:txBody>
        </p:sp>
        <p:sp>
          <p:nvSpPr>
            <p:cNvPr id="13" name="TextBox 12">
              <a:extLst>
                <a:ext uri="{FF2B5EF4-FFF2-40B4-BE49-F238E27FC236}">
                  <a16:creationId xmlns:a16="http://schemas.microsoft.com/office/drawing/2014/main" id="{26050530-FEC0-492F-91C1-198B0D2DB1B4}"/>
                </a:ext>
              </a:extLst>
            </p:cNvPr>
            <p:cNvSpPr txBox="1"/>
            <p:nvPr/>
          </p:nvSpPr>
          <p:spPr>
            <a:xfrm>
              <a:off x="7513640" y="3877383"/>
              <a:ext cx="869212" cy="369332"/>
            </a:xfrm>
            <a:prstGeom prst="rect">
              <a:avLst/>
            </a:prstGeom>
            <a:noFill/>
            <a:ln>
              <a:solidFill>
                <a:schemeClr val="tx1"/>
              </a:solidFill>
            </a:ln>
          </p:spPr>
          <p:txBody>
            <a:bodyPr wrap="none" rtlCol="0">
              <a:spAutoFit/>
            </a:bodyPr>
            <a:lstStyle/>
            <a:p>
              <a:r>
                <a:rPr lang="en-US" dirty="0"/>
                <a:t>Gram +</a:t>
              </a:r>
            </a:p>
          </p:txBody>
        </p:sp>
        <p:sp>
          <p:nvSpPr>
            <p:cNvPr id="14" name="TextBox 13">
              <a:extLst>
                <a:ext uri="{FF2B5EF4-FFF2-40B4-BE49-F238E27FC236}">
                  <a16:creationId xmlns:a16="http://schemas.microsoft.com/office/drawing/2014/main" id="{090187B7-EEA8-415B-81E6-125783CD477E}"/>
                </a:ext>
              </a:extLst>
            </p:cNvPr>
            <p:cNvSpPr txBox="1"/>
            <p:nvPr/>
          </p:nvSpPr>
          <p:spPr>
            <a:xfrm>
              <a:off x="9873377" y="3947426"/>
              <a:ext cx="824328" cy="369332"/>
            </a:xfrm>
            <a:prstGeom prst="rect">
              <a:avLst/>
            </a:prstGeom>
            <a:noFill/>
            <a:ln>
              <a:solidFill>
                <a:schemeClr val="tx1"/>
              </a:solidFill>
            </a:ln>
          </p:spPr>
          <p:txBody>
            <a:bodyPr wrap="none" rtlCol="0">
              <a:spAutoFit/>
            </a:bodyPr>
            <a:lstStyle/>
            <a:p>
              <a:r>
                <a:rPr lang="en-US" dirty="0"/>
                <a:t>Gram -</a:t>
              </a:r>
            </a:p>
          </p:txBody>
        </p:sp>
        <p:cxnSp>
          <p:nvCxnSpPr>
            <p:cNvPr id="15" name="Straight Arrow Connector 14">
              <a:extLst>
                <a:ext uri="{FF2B5EF4-FFF2-40B4-BE49-F238E27FC236}">
                  <a16:creationId xmlns:a16="http://schemas.microsoft.com/office/drawing/2014/main" id="{180A6183-3D36-4688-9F79-F78735CFF790}"/>
                </a:ext>
              </a:extLst>
            </p:cNvPr>
            <p:cNvCxnSpPr>
              <a:cxnSpLocks/>
              <a:stCxn id="11" idx="2"/>
            </p:cNvCxnSpPr>
            <p:nvPr/>
          </p:nvCxnSpPr>
          <p:spPr>
            <a:xfrm>
              <a:off x="7948246" y="3620755"/>
              <a:ext cx="0" cy="285244"/>
            </a:xfrm>
            <a:prstGeom prst="straightConnector1">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AF088E7-D470-4582-8D56-5923168D3B0C}"/>
                </a:ext>
              </a:extLst>
            </p:cNvPr>
            <p:cNvCxnSpPr>
              <a:cxnSpLocks/>
              <a:stCxn id="12" idx="2"/>
            </p:cNvCxnSpPr>
            <p:nvPr/>
          </p:nvCxnSpPr>
          <p:spPr>
            <a:xfrm>
              <a:off x="10269415" y="3661172"/>
              <a:ext cx="0" cy="323875"/>
            </a:xfrm>
            <a:prstGeom prst="straightConnector1">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3B08272-6108-4FAB-AB3F-3F4DE44A7EEB}"/>
                </a:ext>
              </a:extLst>
            </p:cNvPr>
            <p:cNvCxnSpPr>
              <a:cxnSpLocks/>
              <a:stCxn id="14" idx="2"/>
            </p:cNvCxnSpPr>
            <p:nvPr/>
          </p:nvCxnSpPr>
          <p:spPr>
            <a:xfrm>
              <a:off x="10285541" y="4316758"/>
              <a:ext cx="0" cy="65558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5167F13-2F5A-4AB7-A235-C9EDAA7BD0EE}"/>
                </a:ext>
              </a:extLst>
            </p:cNvPr>
            <p:cNvCxnSpPr>
              <a:cxnSpLocks/>
            </p:cNvCxnSpPr>
            <p:nvPr/>
          </p:nvCxnSpPr>
          <p:spPr>
            <a:xfrm>
              <a:off x="8862646" y="4951829"/>
              <a:ext cx="22789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1AA900B-D415-41FC-8C62-BC4416CD6DF6}"/>
                </a:ext>
              </a:extLst>
            </p:cNvPr>
            <p:cNvCxnSpPr>
              <a:cxnSpLocks/>
            </p:cNvCxnSpPr>
            <p:nvPr/>
          </p:nvCxnSpPr>
          <p:spPr>
            <a:xfrm>
              <a:off x="8862646" y="4979963"/>
              <a:ext cx="0" cy="32355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05574D6B-A3CC-4C0E-BE8E-1B6C894DD5CF}"/>
                </a:ext>
              </a:extLst>
            </p:cNvPr>
            <p:cNvCxnSpPr>
              <a:cxnSpLocks/>
            </p:cNvCxnSpPr>
            <p:nvPr/>
          </p:nvCxnSpPr>
          <p:spPr>
            <a:xfrm>
              <a:off x="11141612" y="4951829"/>
              <a:ext cx="0" cy="351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EAF7CECC-0C52-4475-9A2C-B68ACF371BD4}"/>
                </a:ext>
              </a:extLst>
            </p:cNvPr>
            <p:cNvSpPr txBox="1"/>
            <p:nvPr/>
          </p:nvSpPr>
          <p:spPr>
            <a:xfrm>
              <a:off x="7648890" y="5292546"/>
              <a:ext cx="1394549" cy="822277"/>
            </a:xfrm>
            <a:prstGeom prst="rect">
              <a:avLst/>
            </a:prstGeom>
            <a:noFill/>
            <a:ln>
              <a:solidFill>
                <a:schemeClr val="tx1"/>
              </a:solidFill>
            </a:ln>
          </p:spPr>
          <p:txBody>
            <a:bodyPr wrap="none" rtlCol="0">
              <a:spAutoFit/>
            </a:bodyPr>
            <a:lstStyle/>
            <a:p>
              <a:r>
                <a:rPr lang="en-US" dirty="0"/>
                <a:t>Pink Colonies</a:t>
              </a:r>
            </a:p>
            <a:p>
              <a:r>
                <a:rPr lang="en-US" dirty="0">
                  <a:highlight>
                    <a:srgbClr val="FFFF00"/>
                  </a:highlight>
                </a:rPr>
                <a:t>Lactose Positive</a:t>
              </a:r>
            </a:p>
            <a:p>
              <a:r>
                <a:rPr lang="en-US" i="1" dirty="0"/>
                <a:t>E.coli</a:t>
              </a:r>
            </a:p>
          </p:txBody>
        </p:sp>
        <p:sp>
          <p:nvSpPr>
            <p:cNvPr id="22" name="TextBox 21">
              <a:extLst>
                <a:ext uri="{FF2B5EF4-FFF2-40B4-BE49-F238E27FC236}">
                  <a16:creationId xmlns:a16="http://schemas.microsoft.com/office/drawing/2014/main" id="{067D4369-2DF5-4B8F-930A-82B82D0CCED4}"/>
                </a:ext>
              </a:extLst>
            </p:cNvPr>
            <p:cNvSpPr txBox="1"/>
            <p:nvPr/>
          </p:nvSpPr>
          <p:spPr>
            <a:xfrm>
              <a:off x="10152739" y="5292546"/>
              <a:ext cx="1791651" cy="822277"/>
            </a:xfrm>
            <a:prstGeom prst="rect">
              <a:avLst/>
            </a:prstGeom>
            <a:noFill/>
            <a:ln>
              <a:solidFill>
                <a:schemeClr val="tx1"/>
              </a:solidFill>
            </a:ln>
          </p:spPr>
          <p:txBody>
            <a:bodyPr wrap="square">
              <a:spAutoFit/>
            </a:bodyPr>
            <a:lstStyle/>
            <a:p>
              <a:r>
                <a:rPr lang="en-US" dirty="0"/>
                <a:t>Brown, Tan Colonies</a:t>
              </a:r>
            </a:p>
            <a:p>
              <a:r>
                <a:rPr lang="en-US" dirty="0">
                  <a:highlight>
                    <a:srgbClr val="FFFF00"/>
                  </a:highlight>
                </a:rPr>
                <a:t>Lactose Negative</a:t>
              </a:r>
            </a:p>
            <a:p>
              <a:r>
                <a:rPr lang="en-US" i="1" dirty="0"/>
                <a:t>P. vulgaris</a:t>
              </a:r>
            </a:p>
          </p:txBody>
        </p:sp>
      </p:grpSp>
      <p:grpSp>
        <p:nvGrpSpPr>
          <p:cNvPr id="38" name="Group 37">
            <a:extLst>
              <a:ext uri="{FF2B5EF4-FFF2-40B4-BE49-F238E27FC236}">
                <a16:creationId xmlns:a16="http://schemas.microsoft.com/office/drawing/2014/main" id="{B60BC0A1-6EF8-4B8B-838A-677016FD9953}"/>
              </a:ext>
            </a:extLst>
          </p:cNvPr>
          <p:cNvGrpSpPr/>
          <p:nvPr/>
        </p:nvGrpSpPr>
        <p:grpSpPr>
          <a:xfrm>
            <a:off x="273499" y="3116273"/>
            <a:ext cx="1468031" cy="1046911"/>
            <a:chOff x="273499" y="3116273"/>
            <a:chExt cx="1468031" cy="1046911"/>
          </a:xfrm>
        </p:grpSpPr>
        <p:sp>
          <p:nvSpPr>
            <p:cNvPr id="27" name="TextBox 26">
              <a:extLst>
                <a:ext uri="{FF2B5EF4-FFF2-40B4-BE49-F238E27FC236}">
                  <a16:creationId xmlns:a16="http://schemas.microsoft.com/office/drawing/2014/main" id="{BA3AD1C2-2E25-479A-84A3-D2243B839A12}"/>
                </a:ext>
              </a:extLst>
            </p:cNvPr>
            <p:cNvSpPr txBox="1"/>
            <p:nvPr/>
          </p:nvSpPr>
          <p:spPr>
            <a:xfrm>
              <a:off x="273499" y="3793852"/>
              <a:ext cx="1468031" cy="369332"/>
            </a:xfrm>
            <a:prstGeom prst="rect">
              <a:avLst/>
            </a:prstGeom>
            <a:noFill/>
          </p:spPr>
          <p:txBody>
            <a:bodyPr wrap="none" rtlCol="0">
              <a:spAutoFit/>
            </a:bodyPr>
            <a:lstStyle/>
            <a:p>
              <a:r>
                <a:rPr lang="en-US" b="1" dirty="0">
                  <a:solidFill>
                    <a:srgbClr val="FF0000"/>
                  </a:solidFill>
                </a:rPr>
                <a:t>Gr-, Lactose +</a:t>
              </a:r>
            </a:p>
          </p:txBody>
        </p:sp>
        <p:cxnSp>
          <p:nvCxnSpPr>
            <p:cNvPr id="29" name="Straight Arrow Connector 28">
              <a:extLst>
                <a:ext uri="{FF2B5EF4-FFF2-40B4-BE49-F238E27FC236}">
                  <a16:creationId xmlns:a16="http://schemas.microsoft.com/office/drawing/2014/main" id="{990B005E-461C-4CE1-AC33-535840771A15}"/>
                </a:ext>
              </a:extLst>
            </p:cNvPr>
            <p:cNvCxnSpPr>
              <a:cxnSpLocks/>
            </p:cNvCxnSpPr>
            <p:nvPr/>
          </p:nvCxnSpPr>
          <p:spPr>
            <a:xfrm flipV="1">
              <a:off x="1007515" y="3116273"/>
              <a:ext cx="582134" cy="73955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0" name="Group 39" descr="One pitri dish half pink, half tan. The tan is gram negative, lactose negative.">
            <a:extLst>
              <a:ext uri="{FF2B5EF4-FFF2-40B4-BE49-F238E27FC236}">
                <a16:creationId xmlns:a16="http://schemas.microsoft.com/office/drawing/2014/main" id="{15671484-3C94-49FC-ADC1-59544AC37794}"/>
              </a:ext>
            </a:extLst>
          </p:cNvPr>
          <p:cNvGrpSpPr/>
          <p:nvPr/>
        </p:nvGrpSpPr>
        <p:grpSpPr>
          <a:xfrm>
            <a:off x="703594" y="4336349"/>
            <a:ext cx="4596134" cy="2431011"/>
            <a:chOff x="703594" y="4336349"/>
            <a:chExt cx="4596134" cy="2431011"/>
          </a:xfrm>
        </p:grpSpPr>
        <p:pic>
          <p:nvPicPr>
            <p:cNvPr id="24" name="Picture 23" descr="A picture containing cup, table, food, coffee&#10;&#10;Description automatically generated">
              <a:extLst>
                <a:ext uri="{FF2B5EF4-FFF2-40B4-BE49-F238E27FC236}">
                  <a16:creationId xmlns:a16="http://schemas.microsoft.com/office/drawing/2014/main" id="{2797C924-51FE-4CC2-B596-0A574A81593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48405" y="4668734"/>
              <a:ext cx="3551323" cy="2018010"/>
            </a:xfrm>
            <a:prstGeom prst="rect">
              <a:avLst/>
            </a:prstGeom>
          </p:spPr>
        </p:pic>
        <p:grpSp>
          <p:nvGrpSpPr>
            <p:cNvPr id="39" name="Group 38">
              <a:extLst>
                <a:ext uri="{FF2B5EF4-FFF2-40B4-BE49-F238E27FC236}">
                  <a16:creationId xmlns:a16="http://schemas.microsoft.com/office/drawing/2014/main" id="{65B8382F-737C-405B-9A77-246E5CA95A30}"/>
                </a:ext>
              </a:extLst>
            </p:cNvPr>
            <p:cNvGrpSpPr/>
            <p:nvPr/>
          </p:nvGrpSpPr>
          <p:grpSpPr>
            <a:xfrm>
              <a:off x="703594" y="4336349"/>
              <a:ext cx="4357323" cy="2431011"/>
              <a:chOff x="703594" y="4336349"/>
              <a:chExt cx="4357323" cy="2431011"/>
            </a:xfrm>
          </p:grpSpPr>
          <p:sp>
            <p:nvSpPr>
              <p:cNvPr id="26" name="TextBox 25">
                <a:extLst>
                  <a:ext uri="{FF2B5EF4-FFF2-40B4-BE49-F238E27FC236}">
                    <a16:creationId xmlns:a16="http://schemas.microsoft.com/office/drawing/2014/main" id="{280A2C8A-D15E-4C22-96BC-1A3364959190}"/>
                  </a:ext>
                </a:extLst>
              </p:cNvPr>
              <p:cNvSpPr txBox="1"/>
              <p:nvPr/>
            </p:nvSpPr>
            <p:spPr>
              <a:xfrm rot="16200000">
                <a:off x="258210" y="5306312"/>
                <a:ext cx="1906432" cy="1015663"/>
              </a:xfrm>
              <a:prstGeom prst="rect">
                <a:avLst/>
              </a:prstGeom>
              <a:noFill/>
            </p:spPr>
            <p:txBody>
              <a:bodyPr wrap="square">
                <a:spAutoFit/>
              </a:bodyPr>
              <a:lstStyle/>
              <a:p>
                <a:r>
                  <a:rPr lang="en-US" sz="1200" b="1" i="1" dirty="0">
                    <a:solidFill>
                      <a:srgbClr val="555555"/>
                    </a:solidFill>
                    <a:latin typeface="Arial" panose="020B0604020202020204" pitchFamily="34" charset="0"/>
                  </a:rPr>
                  <a:t>Image Source:</a:t>
                </a:r>
                <a:r>
                  <a:rPr lang="en-US" sz="1200" dirty="0">
                    <a:solidFill>
                      <a:srgbClr val="555555"/>
                    </a:solidFill>
                    <a:latin typeface="Arial" panose="020B0604020202020204" pitchFamily="34" charset="0"/>
                  </a:rPr>
                  <a:t> </a:t>
                </a:r>
                <a:r>
                  <a:rPr lang="en-US" sz="1200" dirty="0"/>
                  <a:t>By </a:t>
                </a:r>
                <a:r>
                  <a:rPr lang="en-US" sz="1200" dirty="0" err="1"/>
                  <a:t>Medimicro</a:t>
                </a:r>
                <a:r>
                  <a:rPr lang="en-US" sz="1200" dirty="0"/>
                  <a:t>: https://commons.wikimedia.org/w/index.php?curid=4511724</a:t>
                </a:r>
              </a:p>
            </p:txBody>
          </p:sp>
          <p:sp>
            <p:nvSpPr>
              <p:cNvPr id="35" name="TextBox 34">
                <a:extLst>
                  <a:ext uri="{FF2B5EF4-FFF2-40B4-BE49-F238E27FC236}">
                    <a16:creationId xmlns:a16="http://schemas.microsoft.com/office/drawing/2014/main" id="{3923808A-DC5A-4877-BB9E-2A4C6546499A}"/>
                  </a:ext>
                </a:extLst>
              </p:cNvPr>
              <p:cNvSpPr txBox="1"/>
              <p:nvPr/>
            </p:nvSpPr>
            <p:spPr>
              <a:xfrm>
                <a:off x="3624946" y="4336349"/>
                <a:ext cx="1435971" cy="369332"/>
              </a:xfrm>
              <a:prstGeom prst="rect">
                <a:avLst/>
              </a:prstGeom>
              <a:noFill/>
            </p:spPr>
            <p:txBody>
              <a:bodyPr wrap="none" rtlCol="0">
                <a:spAutoFit/>
              </a:bodyPr>
              <a:lstStyle/>
              <a:p>
                <a:r>
                  <a:rPr lang="en-US" b="1" dirty="0">
                    <a:solidFill>
                      <a:srgbClr val="FF0000"/>
                    </a:solidFill>
                  </a:rPr>
                  <a:t>Gr-, Lactose -</a:t>
                </a:r>
              </a:p>
            </p:txBody>
          </p:sp>
        </p:grpSp>
      </p:grpSp>
      <p:cxnSp>
        <p:nvCxnSpPr>
          <p:cNvPr id="37" name="Straight Arrow Connector 36">
            <a:extLst>
              <a:ext uri="{FF2B5EF4-FFF2-40B4-BE49-F238E27FC236}">
                <a16:creationId xmlns:a16="http://schemas.microsoft.com/office/drawing/2014/main" id="{1A9DE40A-E0E1-4043-BC4F-E322DFFF1BE3}"/>
              </a:ext>
            </a:extLst>
          </p:cNvPr>
          <p:cNvCxnSpPr/>
          <p:nvPr/>
        </p:nvCxnSpPr>
        <p:spPr>
          <a:xfrm flipH="1">
            <a:off x="4238486" y="4705681"/>
            <a:ext cx="104363" cy="56990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07168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84D832F5-6F74-45F3-B48D-F2AD9500D036}"/>
</file>

<file path=customXml/itemProps2.xml><?xml version="1.0" encoding="utf-8"?>
<ds:datastoreItem xmlns:ds="http://schemas.openxmlformats.org/officeDocument/2006/customXml" ds:itemID="{F7A2C4C8-5439-4E01-AE10-EAC33AC8A1FD}"/>
</file>

<file path=customXml/itemProps3.xml><?xml version="1.0" encoding="utf-8"?>
<ds:datastoreItem xmlns:ds="http://schemas.openxmlformats.org/officeDocument/2006/customXml" ds:itemID="{162FC91B-D2EA-496F-8EAB-DAD14059A54C}"/>
</file>

<file path=docProps/app.xml><?xml version="1.0" encoding="utf-8"?>
<Properties xmlns="http://schemas.openxmlformats.org/officeDocument/2006/extended-properties" xmlns:vt="http://schemas.openxmlformats.org/officeDocument/2006/docPropsVTypes">
  <TotalTime>291</TotalTime>
  <Words>1787</Words>
  <Application>Microsoft Macintosh PowerPoint</Application>
  <PresentationFormat>Widescreen</PresentationFormat>
  <Paragraphs>246</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Calibri Light</vt:lpstr>
      <vt:lpstr>Lucida Grande</vt:lpstr>
      <vt:lpstr>Times New Roman</vt:lpstr>
      <vt:lpstr>Wingdings</vt:lpstr>
      <vt:lpstr>Office Theme</vt:lpstr>
      <vt:lpstr>Lab#10: Selective and Differential Media </vt:lpstr>
      <vt:lpstr>Culture Media</vt:lpstr>
      <vt:lpstr>Selective &amp; Differential Media</vt:lpstr>
      <vt:lpstr>Selective &amp; Differential Media</vt:lpstr>
      <vt:lpstr>Eosin Methylene Blue agar (EMB)</vt:lpstr>
      <vt:lpstr>Eosin Methylene Blue agar (EMB)</vt:lpstr>
      <vt:lpstr>Eosin Methylene Blue agar (EMB)</vt:lpstr>
      <vt:lpstr>MacConkey Agar</vt:lpstr>
      <vt:lpstr>MacConkey Agar</vt:lpstr>
      <vt:lpstr>Mannitol Salt Agar (MSA)</vt:lpstr>
      <vt:lpstr>Mannitol Salt Agar (MSA)</vt:lpstr>
      <vt:lpstr>Phenylethyl Alcohol Agar (PEA)</vt:lpstr>
      <vt:lpstr>Procedure: Selective-Differential Media</vt:lpstr>
      <vt:lpstr>Procedure: Inoculating For The Known Organisms </vt:lpstr>
      <vt:lpstr>Procedure: Inoculating For Unknown Organisms </vt:lpstr>
      <vt:lpstr>PowerPoint Presentation</vt:lpstr>
      <vt:lpstr>PowerPoint Presentation</vt:lpstr>
      <vt:lpstr>Blood Agar</vt:lpstr>
      <vt:lpstr>PowerPoint Presentation</vt:lpstr>
      <vt:lpstr>Procedure: Examination of Hemolysis</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42</cp:revision>
  <dcterms:created xsi:type="dcterms:W3CDTF">2021-01-27T04:41:19Z</dcterms:created>
  <dcterms:modified xsi:type="dcterms:W3CDTF">2021-08-11T12:45:16Z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