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3" r:id="rId4"/>
    <p:sldId id="274" r:id="rId5"/>
    <p:sldId id="275" r:id="rId6"/>
    <p:sldId id="276" r:id="rId7"/>
    <p:sldId id="277" r:id="rId8"/>
    <p:sldId id="278" r:id="rId9"/>
    <p:sldId id="28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3"/>
            <p14:sldId id="274"/>
            <p14:sldId id="275"/>
            <p14:sldId id="276"/>
            <p14:sldId id="277"/>
            <p14:sldId id="278"/>
            <p14:sldId id="28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68" d="100"/>
          <a:sy n="68" d="100"/>
        </p:scale>
        <p:origin x="69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7/20/2021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7/20/2021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cnx.org/contents/e42bd376-624b-4c0f-972f-e0c57998e765@7.1"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a:solidFill>
                  <a:srgbClr val="0070C0"/>
                </a:solidFill>
              </a:rPr>
              <a:t>Lab#5:</a:t>
            </a:r>
            <a:r>
              <a:rPr lang="en-US" sz="5400" b="1">
                <a:solidFill>
                  <a:schemeClr val="accent4">
                    <a:lumMod val="75000"/>
                  </a:schemeClr>
                </a:solidFill>
              </a:rPr>
              <a:t> </a:t>
            </a:r>
            <a:r>
              <a:rPr lang="en-US" sz="5400" b="1" dirty="0">
                <a:solidFill>
                  <a:srgbClr val="0070C0"/>
                </a:solidFill>
              </a:rPr>
              <a:t>Oxygen Requirements &amp; Observation of Bacterial Growth</a:t>
            </a: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2" name="Group 11">
            <a:extLst>
              <a:ext uri="{FF2B5EF4-FFF2-40B4-BE49-F238E27FC236}">
                <a16:creationId xmlns:a16="http://schemas.microsoft.com/office/drawing/2014/main" id="{0342FDB9-DFA0-49F5-93F6-3A210513F9D5}"/>
              </a:ext>
            </a:extLst>
          </p:cNvPr>
          <p:cNvGrpSpPr/>
          <p:nvPr/>
        </p:nvGrpSpPr>
        <p:grpSpPr>
          <a:xfrm>
            <a:off x="275858" y="1065448"/>
            <a:ext cx="4477855" cy="5123922"/>
            <a:chOff x="275858" y="1065448"/>
            <a:chExt cx="4477855" cy="5123922"/>
          </a:xfrm>
        </p:grpSpPr>
        <p:pic>
          <p:nvPicPr>
            <p:cNvPr id="6" name="Picture 5" descr="A picture containing background pattern&#10;&#10;Description automatically generated">
              <a:extLst>
                <a:ext uri="{FF2B5EF4-FFF2-40B4-BE49-F238E27FC236}">
                  <a16:creationId xmlns:a16="http://schemas.microsoft.com/office/drawing/2014/main" id="{42932E48-06F9-4E45-BD0A-5AED0A65C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820" y="2198578"/>
              <a:ext cx="1222893" cy="3990792"/>
            </a:xfrm>
            <a:prstGeom prst="rect">
              <a:avLst/>
            </a:prstGeom>
          </p:spPr>
        </p:pic>
        <p:grpSp>
          <p:nvGrpSpPr>
            <p:cNvPr id="10" name="Group 9">
              <a:extLst>
                <a:ext uri="{FF2B5EF4-FFF2-40B4-BE49-F238E27FC236}">
                  <a16:creationId xmlns:a16="http://schemas.microsoft.com/office/drawing/2014/main" id="{1D6A1A35-0C96-455B-9C3B-FDD35359BADA}"/>
                </a:ext>
              </a:extLst>
            </p:cNvPr>
            <p:cNvGrpSpPr/>
            <p:nvPr/>
          </p:nvGrpSpPr>
          <p:grpSpPr>
            <a:xfrm>
              <a:off x="275858" y="1065448"/>
              <a:ext cx="2936910" cy="4727103"/>
              <a:chOff x="262833" y="1217121"/>
              <a:chExt cx="2936910" cy="4727103"/>
            </a:xfrm>
          </p:grpSpPr>
          <p:pic>
            <p:nvPicPr>
              <p:cNvPr id="4" name="Picture 3" descr="Chart, scatter chart&#10;&#10;Description automatically generated">
                <a:extLst>
                  <a:ext uri="{FF2B5EF4-FFF2-40B4-BE49-F238E27FC236}">
                    <a16:creationId xmlns:a16="http://schemas.microsoft.com/office/drawing/2014/main" id="{FF3A5DDA-02CF-4E5B-90CA-5648BA0FF4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833" y="1217121"/>
                <a:ext cx="1352497" cy="4115288"/>
              </a:xfrm>
              <a:prstGeom prst="rect">
                <a:avLst/>
              </a:prstGeom>
            </p:spPr>
          </p:pic>
          <p:pic>
            <p:nvPicPr>
              <p:cNvPr id="9" name="Picture 8" descr="Shape, rectangle&#10;&#10;Description automatically generated">
                <a:extLst>
                  <a:ext uri="{FF2B5EF4-FFF2-40B4-BE49-F238E27FC236}">
                    <a16:creationId xmlns:a16="http://schemas.microsoft.com/office/drawing/2014/main" id="{8D656B8B-B7D7-4098-9346-E36FF99F8B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1292" y="1828936"/>
                <a:ext cx="1458451" cy="4115288"/>
              </a:xfrm>
              <a:prstGeom prst="rect">
                <a:avLst/>
              </a:prstGeom>
            </p:spPr>
          </p:pic>
        </p:grpSp>
      </p:grpSp>
    </p:spTree>
    <p:extLst>
      <p:ext uri="{BB962C8B-B14F-4D97-AF65-F5344CB8AC3E}">
        <p14:creationId xmlns:p14="http://schemas.microsoft.com/office/powerpoint/2010/main" val="2327465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464235" y="337625"/>
            <a:ext cx="11366694" cy="1113488"/>
          </a:xfrm>
        </p:spPr>
        <p:txBody>
          <a:bodyPr>
            <a:normAutofit fontScale="90000"/>
          </a:bodyPr>
          <a:lstStyle/>
          <a:p>
            <a:br>
              <a:rPr lang="en-US" b="1" dirty="0"/>
            </a:br>
            <a:r>
              <a:rPr lang="en-US" b="1" dirty="0"/>
              <a:t>Purpose: Oxygen Requirements &amp; Growth Observations</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838200" y="2117173"/>
            <a:ext cx="10515600" cy="3791258"/>
          </a:xfrm>
        </p:spPr>
        <p:txBody>
          <a:bodyPr>
            <a:normAutofit/>
          </a:bodyPr>
          <a:lstStyle/>
          <a:p>
            <a:pPr fontAlgn="base">
              <a:lnSpc>
                <a:spcPct val="80000"/>
              </a:lnSpc>
              <a:spcAft>
                <a:spcPts val="600"/>
              </a:spcAft>
              <a:buClr>
                <a:srgbClr val="6CB255"/>
              </a:buClr>
              <a:defRPr/>
            </a:pPr>
            <a:r>
              <a:rPr lang="en-US" dirty="0"/>
              <a:t>Oxygen is a universal component of cells and is always provided in large amounts by H</a:t>
            </a:r>
            <a:r>
              <a:rPr lang="en-US" baseline="-25000" dirty="0"/>
              <a:t>2</a:t>
            </a:r>
            <a:r>
              <a:rPr lang="en-US" dirty="0"/>
              <a:t>O. However, prokaryotes display a wide range of responses to molecular oxygen O</a:t>
            </a:r>
            <a:r>
              <a:rPr lang="en-US" baseline="-25000" dirty="0"/>
              <a:t>2</a:t>
            </a:r>
            <a:r>
              <a:rPr lang="en-US" dirty="0"/>
              <a:t> .</a:t>
            </a:r>
          </a:p>
          <a:p>
            <a:pPr lvl="0" fontAlgn="base">
              <a:lnSpc>
                <a:spcPct val="80000"/>
              </a:lnSpc>
              <a:spcAft>
                <a:spcPts val="600"/>
              </a:spcAft>
              <a:buClr>
                <a:srgbClr val="6CB255"/>
              </a:buClr>
              <a:defRPr/>
            </a:pPr>
            <a:r>
              <a:rPr lang="en-US" dirty="0"/>
              <a:t>Oxygen requirements of bacteria reflect the mechanism used by different bacteria, to satisfy their energy needs. </a:t>
            </a:r>
          </a:p>
          <a:p>
            <a:pPr fontAlgn="base">
              <a:lnSpc>
                <a:spcPct val="80000"/>
              </a:lnSpc>
              <a:spcAft>
                <a:spcPts val="600"/>
              </a:spcAft>
              <a:buClr>
                <a:srgbClr val="6CB255"/>
              </a:buClr>
              <a:defRPr/>
            </a:pPr>
            <a:r>
              <a:rPr lang="en-US" dirty="0"/>
              <a:t>By observing the growth characteristics of bacteria grown in broth tubes, students can determine the oxygen needs and classification of the organisms they are working with</a:t>
            </a:r>
            <a:r>
              <a:rPr lang="en-US" sz="1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2B904-C3FD-4489-9278-A4D74983A70B}"/>
              </a:ext>
            </a:extLst>
          </p:cNvPr>
          <p:cNvSpPr>
            <a:spLocks noGrp="1"/>
          </p:cNvSpPr>
          <p:nvPr>
            <p:ph type="title"/>
          </p:nvPr>
        </p:nvSpPr>
        <p:spPr>
          <a:xfrm>
            <a:off x="661182" y="365125"/>
            <a:ext cx="11254153" cy="1325563"/>
          </a:xfrm>
        </p:spPr>
        <p:txBody>
          <a:bodyPr>
            <a:normAutofit/>
          </a:bodyPr>
          <a:lstStyle/>
          <a:p>
            <a:r>
              <a:rPr lang="en-US" sz="4000" b="1" dirty="0"/>
              <a:t>Oxygen Requirements &amp; Growth Observations</a:t>
            </a:r>
            <a:endParaRPr lang="en-US" sz="4000" dirty="0"/>
          </a:p>
        </p:txBody>
      </p:sp>
      <p:sp>
        <p:nvSpPr>
          <p:cNvPr id="3" name="Content Placeholder 2">
            <a:extLst>
              <a:ext uri="{FF2B5EF4-FFF2-40B4-BE49-F238E27FC236}">
                <a16:creationId xmlns:a16="http://schemas.microsoft.com/office/drawing/2014/main" id="{B3206A0A-B978-422B-A3DC-82C379B4F3D9}"/>
              </a:ext>
            </a:extLst>
          </p:cNvPr>
          <p:cNvSpPr>
            <a:spLocks noGrp="1"/>
          </p:cNvSpPr>
          <p:nvPr>
            <p:ph idx="1"/>
          </p:nvPr>
        </p:nvSpPr>
        <p:spPr>
          <a:xfrm>
            <a:off x="493815" y="1778123"/>
            <a:ext cx="8483930" cy="4714752"/>
          </a:xfrm>
        </p:spPr>
        <p:txBody>
          <a:bodyPr>
            <a:normAutofit/>
          </a:bodyPr>
          <a:lstStyle/>
          <a:p>
            <a:pPr marL="0" indent="0">
              <a:buNone/>
            </a:pPr>
            <a:r>
              <a:rPr lang="en-US" dirty="0"/>
              <a:t>Based on oxygen requirements, bacteria can be divided into the following different categories: </a:t>
            </a:r>
          </a:p>
          <a:p>
            <a:pPr marL="514350" marR="0" indent="-514350">
              <a:spcAft>
                <a:spcPts val="0"/>
              </a:spcAft>
              <a:buFont typeface="+mj-lt"/>
              <a:buAutoNum type="arabicPeriod"/>
            </a:pPr>
            <a:r>
              <a:rPr lang="en-US" b="1" dirty="0"/>
              <a:t>Obligate (strict) aerobes </a:t>
            </a:r>
            <a:r>
              <a:rPr lang="en-US" dirty="0"/>
              <a:t>require O2 for growth; they use O2 as a final electron acceptor in aerobic respiration.  Growth will be restricted to the very top of the broth and often form a film or cap.</a:t>
            </a:r>
          </a:p>
          <a:p>
            <a:pPr marL="514350" marR="0" indent="-514350">
              <a:spcAft>
                <a:spcPts val="0"/>
              </a:spcAft>
              <a:buFont typeface="+mj-lt"/>
              <a:buAutoNum type="arabicPeriod"/>
            </a:pPr>
            <a:r>
              <a:rPr lang="en-US" dirty="0"/>
              <a:t> </a:t>
            </a:r>
            <a:r>
              <a:rPr lang="en-US" b="1" dirty="0"/>
              <a:t>Facultative anaerobes </a:t>
            </a:r>
            <a:r>
              <a:rPr lang="en-US" dirty="0"/>
              <a:t>are organisms that can switch between aerobic and anaerobic types of metabolism. Under anaerobic conditions (no O2) they grow by fermentation or anaerobic respiration, but in the presence of O2 they switch to aerobic respiration. </a:t>
            </a:r>
          </a:p>
          <a:p>
            <a:pPr marL="0" indent="0">
              <a:buNone/>
            </a:pPr>
            <a:endParaRPr lang="en-US" dirty="0"/>
          </a:p>
          <a:p>
            <a:endParaRPr lang="en-US" dirty="0"/>
          </a:p>
        </p:txBody>
      </p:sp>
      <p:grpSp>
        <p:nvGrpSpPr>
          <p:cNvPr id="12" name="Group 11">
            <a:extLst>
              <a:ext uri="{FF2B5EF4-FFF2-40B4-BE49-F238E27FC236}">
                <a16:creationId xmlns:a16="http://schemas.microsoft.com/office/drawing/2014/main" id="{34D18C18-340E-4B7B-B228-9C4ABE5C9427}"/>
              </a:ext>
            </a:extLst>
          </p:cNvPr>
          <p:cNvGrpSpPr/>
          <p:nvPr/>
        </p:nvGrpSpPr>
        <p:grpSpPr>
          <a:xfrm>
            <a:off x="8680704" y="1778123"/>
            <a:ext cx="1609344" cy="3543242"/>
            <a:chOff x="8746452" y="1956979"/>
            <a:chExt cx="1754908" cy="3773041"/>
          </a:xfrm>
        </p:grpSpPr>
        <p:pic>
          <p:nvPicPr>
            <p:cNvPr id="7" name="Picture 6" descr="Shape, rectangle&#10;&#10;Description automatically generated">
              <a:extLst>
                <a:ext uri="{FF2B5EF4-FFF2-40B4-BE49-F238E27FC236}">
                  <a16:creationId xmlns:a16="http://schemas.microsoft.com/office/drawing/2014/main" id="{D056BFE6-0F71-4989-80C8-9D1BAC3976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6452" y="1956979"/>
              <a:ext cx="1592167" cy="3531718"/>
            </a:xfrm>
            <a:prstGeom prst="rect">
              <a:avLst/>
            </a:prstGeom>
          </p:spPr>
        </p:pic>
        <p:sp>
          <p:nvSpPr>
            <p:cNvPr id="10" name="TextBox 9">
              <a:extLst>
                <a:ext uri="{FF2B5EF4-FFF2-40B4-BE49-F238E27FC236}">
                  <a16:creationId xmlns:a16="http://schemas.microsoft.com/office/drawing/2014/main" id="{0FC7E8D3-8E97-4363-96FD-926081FE8606}"/>
                </a:ext>
              </a:extLst>
            </p:cNvPr>
            <p:cNvSpPr txBox="1"/>
            <p:nvPr/>
          </p:nvSpPr>
          <p:spPr>
            <a:xfrm>
              <a:off x="8909194" y="5422243"/>
              <a:ext cx="1592166" cy="307777"/>
            </a:xfrm>
            <a:prstGeom prst="rect">
              <a:avLst/>
            </a:prstGeom>
            <a:noFill/>
          </p:spPr>
          <p:txBody>
            <a:bodyPr wrap="square" rtlCol="0">
              <a:spAutoFit/>
            </a:bodyPr>
            <a:lstStyle/>
            <a:p>
              <a:r>
                <a:rPr lang="en-US" sz="1400" dirty="0"/>
                <a:t>Obligate aerobes</a:t>
              </a:r>
            </a:p>
          </p:txBody>
        </p:sp>
      </p:grpSp>
      <p:grpSp>
        <p:nvGrpSpPr>
          <p:cNvPr id="13" name="Group 12">
            <a:extLst>
              <a:ext uri="{FF2B5EF4-FFF2-40B4-BE49-F238E27FC236}">
                <a16:creationId xmlns:a16="http://schemas.microsoft.com/office/drawing/2014/main" id="{C36E5979-3A9B-4A49-B23D-77CFBE45A2B7}"/>
              </a:ext>
            </a:extLst>
          </p:cNvPr>
          <p:cNvGrpSpPr/>
          <p:nvPr/>
        </p:nvGrpSpPr>
        <p:grpSpPr>
          <a:xfrm>
            <a:off x="10290048" y="3395841"/>
            <a:ext cx="1460100" cy="3272984"/>
            <a:chOff x="10409589" y="2120158"/>
            <a:chExt cx="1782411" cy="3609862"/>
          </a:xfrm>
        </p:grpSpPr>
        <p:pic>
          <p:nvPicPr>
            <p:cNvPr id="5" name="Picture 4" descr="A picture containing background pattern&#10;&#10;Description automatically generated">
              <a:extLst>
                <a:ext uri="{FF2B5EF4-FFF2-40B4-BE49-F238E27FC236}">
                  <a16:creationId xmlns:a16="http://schemas.microsoft.com/office/drawing/2014/main" id="{C3470383-BBCD-458B-A51B-60473D2977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3131" y="2120158"/>
              <a:ext cx="1105054" cy="3296110"/>
            </a:xfrm>
            <a:prstGeom prst="rect">
              <a:avLst/>
            </a:prstGeom>
          </p:spPr>
        </p:pic>
        <p:sp>
          <p:nvSpPr>
            <p:cNvPr id="11" name="TextBox 10">
              <a:extLst>
                <a:ext uri="{FF2B5EF4-FFF2-40B4-BE49-F238E27FC236}">
                  <a16:creationId xmlns:a16="http://schemas.microsoft.com/office/drawing/2014/main" id="{DCE3FDBF-3AC5-4D09-920D-DE99A99FD2E9}"/>
                </a:ext>
              </a:extLst>
            </p:cNvPr>
            <p:cNvSpPr txBox="1"/>
            <p:nvPr/>
          </p:nvSpPr>
          <p:spPr>
            <a:xfrm>
              <a:off x="10409589" y="5422243"/>
              <a:ext cx="1782411" cy="307777"/>
            </a:xfrm>
            <a:prstGeom prst="rect">
              <a:avLst/>
            </a:prstGeom>
            <a:noFill/>
          </p:spPr>
          <p:txBody>
            <a:bodyPr wrap="none" rtlCol="0">
              <a:spAutoFit/>
            </a:bodyPr>
            <a:lstStyle/>
            <a:p>
              <a:r>
                <a:rPr lang="en-US" sz="1400" dirty="0"/>
                <a:t>Facultative anaerobes</a:t>
              </a:r>
            </a:p>
          </p:txBody>
        </p:sp>
      </p:grpSp>
    </p:spTree>
    <p:extLst>
      <p:ext uri="{BB962C8B-B14F-4D97-AF65-F5344CB8AC3E}">
        <p14:creationId xmlns:p14="http://schemas.microsoft.com/office/powerpoint/2010/main" val="2436008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2B904-C3FD-4489-9278-A4D74983A70B}"/>
              </a:ext>
            </a:extLst>
          </p:cNvPr>
          <p:cNvSpPr>
            <a:spLocks noGrp="1"/>
          </p:cNvSpPr>
          <p:nvPr>
            <p:ph type="title"/>
          </p:nvPr>
        </p:nvSpPr>
        <p:spPr>
          <a:xfrm>
            <a:off x="661182" y="365125"/>
            <a:ext cx="11254153" cy="1325563"/>
          </a:xfrm>
        </p:spPr>
        <p:txBody>
          <a:bodyPr>
            <a:normAutofit/>
          </a:bodyPr>
          <a:lstStyle/>
          <a:p>
            <a:r>
              <a:rPr lang="en-US" sz="4000" b="1" dirty="0"/>
              <a:t>Oxygen Requirements &amp; Growth Observations</a:t>
            </a:r>
            <a:endParaRPr lang="en-US" sz="4000" dirty="0"/>
          </a:p>
        </p:txBody>
      </p:sp>
      <p:sp>
        <p:nvSpPr>
          <p:cNvPr id="3" name="Content Placeholder 2">
            <a:extLst>
              <a:ext uri="{FF2B5EF4-FFF2-40B4-BE49-F238E27FC236}">
                <a16:creationId xmlns:a16="http://schemas.microsoft.com/office/drawing/2014/main" id="{B3206A0A-B978-422B-A3DC-82C379B4F3D9}"/>
              </a:ext>
            </a:extLst>
          </p:cNvPr>
          <p:cNvSpPr>
            <a:spLocks noGrp="1"/>
          </p:cNvSpPr>
          <p:nvPr>
            <p:ph idx="1"/>
          </p:nvPr>
        </p:nvSpPr>
        <p:spPr>
          <a:xfrm>
            <a:off x="276665" y="1690687"/>
            <a:ext cx="8939981" cy="4802187"/>
          </a:xfrm>
        </p:spPr>
        <p:txBody>
          <a:bodyPr>
            <a:normAutofit fontScale="92500"/>
          </a:bodyPr>
          <a:lstStyle/>
          <a:p>
            <a:pPr marL="514350" indent="-514350">
              <a:buFont typeface="+mj-lt"/>
              <a:buAutoNum type="arabicPeriod" startAt="3"/>
            </a:pPr>
            <a:r>
              <a:rPr lang="en-US" b="1" dirty="0"/>
              <a:t>Aerotolerant anaerobes </a:t>
            </a:r>
            <a:r>
              <a:rPr lang="en-US" dirty="0"/>
              <a:t>are bacteria with an exclusively anaerobic (fermentative) type of metabolism, but they are insensitive to the presence of O</a:t>
            </a:r>
            <a:r>
              <a:rPr lang="en-US" baseline="-25000" dirty="0"/>
              <a:t>2</a:t>
            </a:r>
            <a:r>
              <a:rPr lang="en-US" dirty="0"/>
              <a:t>. They live by fermentation alone whether or not O</a:t>
            </a:r>
            <a:r>
              <a:rPr lang="en-US" baseline="-25000" dirty="0"/>
              <a:t>2</a:t>
            </a:r>
            <a:r>
              <a:rPr lang="en-US" dirty="0"/>
              <a:t> is present in their environment.</a:t>
            </a:r>
          </a:p>
          <a:p>
            <a:pPr marL="514350" indent="-514350">
              <a:lnSpc>
                <a:spcPct val="100000"/>
              </a:lnSpc>
              <a:buFont typeface="+mj-lt"/>
              <a:buAutoNum type="arabicPeriod" startAt="3"/>
            </a:pPr>
            <a:r>
              <a:rPr lang="en-US" dirty="0"/>
              <a:t> </a:t>
            </a:r>
            <a:r>
              <a:rPr lang="en-US" b="1" dirty="0"/>
              <a:t>Obligate (strict) anaerobes </a:t>
            </a:r>
            <a:r>
              <a:rPr lang="en-US" dirty="0"/>
              <a:t>do not need or use O2 as a nutrient. In fact, O2 is a toxic substance, which either kills or inhibits their growth. </a:t>
            </a:r>
          </a:p>
          <a:p>
            <a:pPr marL="514350" marR="0" indent="-514350">
              <a:spcAft>
                <a:spcPts val="0"/>
              </a:spcAft>
              <a:buFont typeface="+mj-lt"/>
              <a:buAutoNum type="arabicPeriod" startAt="3"/>
            </a:pPr>
            <a:r>
              <a:rPr lang="en-US" b="1" dirty="0"/>
              <a:t>Microaerophiles </a:t>
            </a:r>
            <a:r>
              <a:rPr lang="en-US" dirty="0"/>
              <a:t>need oxygen because they cannot ferment or respire anaerobically. However, they are poisoned by high concentrations of oxygen found at normal atmospheric levels. They gather in the upper part of the test tube but not the very top. </a:t>
            </a:r>
          </a:p>
          <a:p>
            <a:pPr marL="0" indent="0">
              <a:buNone/>
            </a:pPr>
            <a:endParaRPr lang="en-US" dirty="0"/>
          </a:p>
          <a:p>
            <a:endParaRPr lang="en-US" dirty="0"/>
          </a:p>
        </p:txBody>
      </p:sp>
      <p:grpSp>
        <p:nvGrpSpPr>
          <p:cNvPr id="11" name="Group 10">
            <a:extLst>
              <a:ext uri="{FF2B5EF4-FFF2-40B4-BE49-F238E27FC236}">
                <a16:creationId xmlns:a16="http://schemas.microsoft.com/office/drawing/2014/main" id="{E9BD4361-E7B9-44C0-8277-7735065D5271}"/>
              </a:ext>
            </a:extLst>
          </p:cNvPr>
          <p:cNvGrpSpPr/>
          <p:nvPr/>
        </p:nvGrpSpPr>
        <p:grpSpPr>
          <a:xfrm>
            <a:off x="8997809" y="2030681"/>
            <a:ext cx="1057142" cy="3674017"/>
            <a:chOff x="8997808" y="1858297"/>
            <a:chExt cx="1283527" cy="3846401"/>
          </a:xfrm>
        </p:grpSpPr>
        <p:pic>
          <p:nvPicPr>
            <p:cNvPr id="6" name="Picture 5" descr="Shape, rectangle&#10;&#10;Description automatically generated">
              <a:extLst>
                <a:ext uri="{FF2B5EF4-FFF2-40B4-BE49-F238E27FC236}">
                  <a16:creationId xmlns:a16="http://schemas.microsoft.com/office/drawing/2014/main" id="{502B8C1F-8C8C-4ADC-BA37-BB969B1473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7808" y="1858297"/>
              <a:ext cx="1258712" cy="3261626"/>
            </a:xfrm>
            <a:prstGeom prst="rect">
              <a:avLst/>
            </a:prstGeom>
          </p:spPr>
        </p:pic>
        <p:sp>
          <p:nvSpPr>
            <p:cNvPr id="8" name="TextBox 7">
              <a:extLst>
                <a:ext uri="{FF2B5EF4-FFF2-40B4-BE49-F238E27FC236}">
                  <a16:creationId xmlns:a16="http://schemas.microsoft.com/office/drawing/2014/main" id="{A4F24E30-261C-4C41-8BBF-D3F68A7F0C15}"/>
                </a:ext>
              </a:extLst>
            </p:cNvPr>
            <p:cNvSpPr txBox="1"/>
            <p:nvPr/>
          </p:nvSpPr>
          <p:spPr>
            <a:xfrm>
              <a:off x="9191832" y="5119923"/>
              <a:ext cx="1089503" cy="584775"/>
            </a:xfrm>
            <a:prstGeom prst="rect">
              <a:avLst/>
            </a:prstGeom>
            <a:noFill/>
          </p:spPr>
          <p:txBody>
            <a:bodyPr wrap="square">
              <a:spAutoFit/>
            </a:bodyPr>
            <a:lstStyle/>
            <a:p>
              <a:r>
                <a:rPr lang="en-US" sz="1600" dirty="0"/>
                <a:t>Obligate anaerobes </a:t>
              </a:r>
            </a:p>
          </p:txBody>
        </p:sp>
      </p:grpSp>
      <p:grpSp>
        <p:nvGrpSpPr>
          <p:cNvPr id="12" name="Group 11">
            <a:extLst>
              <a:ext uri="{FF2B5EF4-FFF2-40B4-BE49-F238E27FC236}">
                <a16:creationId xmlns:a16="http://schemas.microsoft.com/office/drawing/2014/main" id="{B9FF6DE6-F383-434E-A057-C4A9E43A3B39}"/>
              </a:ext>
            </a:extLst>
          </p:cNvPr>
          <p:cNvGrpSpPr/>
          <p:nvPr/>
        </p:nvGrpSpPr>
        <p:grpSpPr>
          <a:xfrm>
            <a:off x="10375274" y="3087584"/>
            <a:ext cx="1393173" cy="3405290"/>
            <a:chOff x="10375274" y="3000258"/>
            <a:chExt cx="1658815" cy="3492616"/>
          </a:xfrm>
        </p:grpSpPr>
        <p:pic>
          <p:nvPicPr>
            <p:cNvPr id="4" name="Picture 3" descr="Chart, scatter chart&#10;&#10;Description automatically generated">
              <a:extLst>
                <a:ext uri="{FF2B5EF4-FFF2-40B4-BE49-F238E27FC236}">
                  <a16:creationId xmlns:a16="http://schemas.microsoft.com/office/drawing/2014/main" id="{12965882-E1F8-4666-B595-02885715F2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5359" y="3000258"/>
              <a:ext cx="1258712" cy="3188126"/>
            </a:xfrm>
            <a:prstGeom prst="rect">
              <a:avLst/>
            </a:prstGeom>
          </p:spPr>
        </p:pic>
        <p:sp>
          <p:nvSpPr>
            <p:cNvPr id="10" name="TextBox 9">
              <a:extLst>
                <a:ext uri="{FF2B5EF4-FFF2-40B4-BE49-F238E27FC236}">
                  <a16:creationId xmlns:a16="http://schemas.microsoft.com/office/drawing/2014/main" id="{E881BC56-1129-479F-A4D6-50E75F531B51}"/>
                </a:ext>
              </a:extLst>
            </p:cNvPr>
            <p:cNvSpPr txBox="1"/>
            <p:nvPr/>
          </p:nvSpPr>
          <p:spPr>
            <a:xfrm>
              <a:off x="10375274" y="6154320"/>
              <a:ext cx="1658815" cy="338554"/>
            </a:xfrm>
            <a:prstGeom prst="rect">
              <a:avLst/>
            </a:prstGeom>
            <a:noFill/>
          </p:spPr>
          <p:txBody>
            <a:bodyPr wrap="square">
              <a:spAutoFit/>
            </a:bodyPr>
            <a:lstStyle/>
            <a:p>
              <a:r>
                <a:rPr lang="en-US" sz="1600" dirty="0"/>
                <a:t>Microaerophiles</a:t>
              </a:r>
            </a:p>
          </p:txBody>
        </p:sp>
      </p:grpSp>
    </p:spTree>
    <p:extLst>
      <p:ext uri="{BB962C8B-B14F-4D97-AF65-F5344CB8AC3E}">
        <p14:creationId xmlns:p14="http://schemas.microsoft.com/office/powerpoint/2010/main" val="2313269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DF0AB-EBDB-4135-BCFF-623D8537A0B8}"/>
              </a:ext>
            </a:extLst>
          </p:cNvPr>
          <p:cNvSpPr>
            <a:spLocks noGrp="1"/>
          </p:cNvSpPr>
          <p:nvPr>
            <p:ph type="title"/>
          </p:nvPr>
        </p:nvSpPr>
        <p:spPr>
          <a:xfrm>
            <a:off x="838200" y="365125"/>
            <a:ext cx="11147474" cy="1325563"/>
          </a:xfrm>
        </p:spPr>
        <p:txBody>
          <a:bodyPr/>
          <a:lstStyle/>
          <a:p>
            <a:pPr marL="0" marR="0">
              <a:spcAft>
                <a:spcPts val="0"/>
              </a:spcAft>
            </a:pPr>
            <a:r>
              <a:rPr lang="en-US" sz="4000" b="1" dirty="0"/>
              <a:t>Figure 1: Observations of Growth Patterns</a:t>
            </a:r>
          </a:p>
        </p:txBody>
      </p:sp>
      <p:pic>
        <p:nvPicPr>
          <p:cNvPr id="4" name="Picture 3">
            <a:extLst>
              <a:ext uri="{FF2B5EF4-FFF2-40B4-BE49-F238E27FC236}">
                <a16:creationId xmlns:a16="http://schemas.microsoft.com/office/drawing/2014/main" id="{0850F5C9-6CBC-476E-B33C-2C4C5FAA196A}"/>
              </a:ext>
            </a:extLst>
          </p:cNvPr>
          <p:cNvPicPr/>
          <p:nvPr/>
        </p:nvPicPr>
        <p:blipFill>
          <a:blip r:embed="rId2"/>
          <a:stretch>
            <a:fillRect/>
          </a:stretch>
        </p:blipFill>
        <p:spPr>
          <a:xfrm>
            <a:off x="1627238" y="1690688"/>
            <a:ext cx="8937523" cy="3849329"/>
          </a:xfrm>
          <a:prstGeom prst="rect">
            <a:avLst/>
          </a:prstGeom>
        </p:spPr>
      </p:pic>
      <p:sp>
        <p:nvSpPr>
          <p:cNvPr id="6" name="TextBox 5">
            <a:extLst>
              <a:ext uri="{FF2B5EF4-FFF2-40B4-BE49-F238E27FC236}">
                <a16:creationId xmlns:a16="http://schemas.microsoft.com/office/drawing/2014/main" id="{B61C9707-C0B7-48AD-B7FC-D3967E031A7F}"/>
              </a:ext>
            </a:extLst>
          </p:cNvPr>
          <p:cNvSpPr txBox="1"/>
          <p:nvPr/>
        </p:nvSpPr>
        <p:spPr>
          <a:xfrm>
            <a:off x="2246141" y="5778955"/>
            <a:ext cx="8331591" cy="572144"/>
          </a:xfrm>
          <a:prstGeom prst="rect">
            <a:avLst/>
          </a:prstGeom>
          <a:noFill/>
        </p:spPr>
        <p:txBody>
          <a:bodyPr wrap="square">
            <a:spAutoFit/>
          </a:bodyPr>
          <a:lstStyle/>
          <a:p>
            <a:pPr marL="0" marR="0" algn="ctr">
              <a:lnSpc>
                <a:spcPct val="115000"/>
              </a:lnSpc>
              <a:spcBef>
                <a:spcPts val="0"/>
              </a:spcBef>
              <a:spcAft>
                <a:spcPts val="0"/>
              </a:spcAft>
            </a:pP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Image Source: OpenStax College Microbiology, Microbiology.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OpenStax CNX. Mar 13, 2019 </a:t>
            </a:r>
            <a:r>
              <a:rPr lang="en-US" sz="1400"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http://cnx.org/contents/e42bd376-624b-4c0f-972f-e0c57998e765@7.1</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8106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D2C37-4CAB-433E-9DB2-F011860635EE}"/>
              </a:ext>
            </a:extLst>
          </p:cNvPr>
          <p:cNvSpPr>
            <a:spLocks noGrp="1"/>
          </p:cNvSpPr>
          <p:nvPr>
            <p:ph type="title"/>
          </p:nvPr>
        </p:nvSpPr>
        <p:spPr/>
        <p:txBody>
          <a:bodyPr/>
          <a:lstStyle/>
          <a:p>
            <a:r>
              <a:rPr lang="en-US" sz="4000" b="1" dirty="0"/>
              <a:t>Figure 2: Broth Tubes Demonstrating Turbidity</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pic>
        <p:nvPicPr>
          <p:cNvPr id="4" name="Picture 3">
            <a:extLst>
              <a:ext uri="{FF2B5EF4-FFF2-40B4-BE49-F238E27FC236}">
                <a16:creationId xmlns:a16="http://schemas.microsoft.com/office/drawing/2014/main" id="{634248EA-9518-4699-B24A-1A5DD52EE711}"/>
              </a:ext>
            </a:extLst>
          </p:cNvPr>
          <p:cNvPicPr/>
          <p:nvPr/>
        </p:nvPicPr>
        <p:blipFill>
          <a:blip r:embed="rId2"/>
          <a:stretch>
            <a:fillRect/>
          </a:stretch>
        </p:blipFill>
        <p:spPr>
          <a:xfrm>
            <a:off x="2107483" y="1812071"/>
            <a:ext cx="7416596" cy="3710859"/>
          </a:xfrm>
          <a:prstGeom prst="rect">
            <a:avLst/>
          </a:prstGeom>
        </p:spPr>
      </p:pic>
      <p:sp>
        <p:nvSpPr>
          <p:cNvPr id="6" name="TextBox 5">
            <a:extLst>
              <a:ext uri="{FF2B5EF4-FFF2-40B4-BE49-F238E27FC236}">
                <a16:creationId xmlns:a16="http://schemas.microsoft.com/office/drawing/2014/main" id="{DC512166-1ED0-4D01-AA6C-472929251BA8}"/>
              </a:ext>
            </a:extLst>
          </p:cNvPr>
          <p:cNvSpPr txBox="1"/>
          <p:nvPr/>
        </p:nvSpPr>
        <p:spPr>
          <a:xfrm>
            <a:off x="2766609" y="6102191"/>
            <a:ext cx="6098344" cy="390684"/>
          </a:xfrm>
          <a:prstGeom prst="rect">
            <a:avLst/>
          </a:prstGeom>
          <a:noFill/>
        </p:spPr>
        <p:txBody>
          <a:bodyPr wrap="square">
            <a:spAutoFit/>
          </a:bodyPr>
          <a:lstStyle/>
          <a:p>
            <a:pPr marL="0" marR="0" algn="ctr">
              <a:lnSpc>
                <a:spcPct val="115000"/>
              </a:lnSpc>
              <a:spcBef>
                <a:spcPts val="0"/>
              </a:spcBef>
              <a:spcAft>
                <a:spcPts val="0"/>
              </a:spcAft>
            </a:pPr>
            <a:r>
              <a:rPr lang="en-US" sz="18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Image Source: Georgia Highlands College</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4615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3DEEC-9C62-41FC-BBDA-F37B8006C505}"/>
              </a:ext>
            </a:extLst>
          </p:cNvPr>
          <p:cNvSpPr>
            <a:spLocks noGrp="1"/>
          </p:cNvSpPr>
          <p:nvPr>
            <p:ph type="title"/>
          </p:nvPr>
        </p:nvSpPr>
        <p:spPr/>
        <p:txBody>
          <a:bodyPr/>
          <a:lstStyle/>
          <a:p>
            <a:r>
              <a:rPr lang="en-US" b="1" dirty="0"/>
              <a:t>Materials Needed ( Each student)</a:t>
            </a:r>
            <a:endParaRPr lang="en-US" dirty="0"/>
          </a:p>
        </p:txBody>
      </p:sp>
      <p:sp>
        <p:nvSpPr>
          <p:cNvPr id="3" name="Content Placeholder 2">
            <a:extLst>
              <a:ext uri="{FF2B5EF4-FFF2-40B4-BE49-F238E27FC236}">
                <a16:creationId xmlns:a16="http://schemas.microsoft.com/office/drawing/2014/main" id="{4AF70A95-CDBE-4B5B-87F7-0DFF5B268FD0}"/>
              </a:ext>
            </a:extLst>
          </p:cNvPr>
          <p:cNvSpPr>
            <a:spLocks noGrp="1"/>
          </p:cNvSpPr>
          <p:nvPr>
            <p:ph idx="1"/>
          </p:nvPr>
        </p:nvSpPr>
        <p:spPr>
          <a:xfrm>
            <a:off x="838200" y="2349306"/>
            <a:ext cx="10515600" cy="3545058"/>
          </a:xfrm>
        </p:spPr>
        <p:txBody>
          <a:bodyPr/>
          <a:lstStyle/>
          <a:p>
            <a:r>
              <a:rPr lang="en-US" dirty="0"/>
              <a:t>Freshly prepared pure broth culture of </a:t>
            </a:r>
            <a:r>
              <a:rPr lang="en-US" i="1" dirty="0"/>
              <a:t>Escherichia coli (E. coli</a:t>
            </a:r>
            <a:r>
              <a:rPr lang="en-US" dirty="0"/>
              <a:t>) , </a:t>
            </a:r>
            <a:r>
              <a:rPr lang="en-US" i="1" dirty="0"/>
              <a:t>Bacillus subtilis (B. sub.), and Staphylococcus epidermidis (S. epi.) </a:t>
            </a:r>
          </a:p>
          <a:p>
            <a:pPr marL="0" indent="0">
              <a:buNone/>
            </a:pPr>
            <a:endParaRPr lang="en-US" dirty="0"/>
          </a:p>
        </p:txBody>
      </p:sp>
    </p:spTree>
    <p:extLst>
      <p:ext uri="{BB962C8B-B14F-4D97-AF65-F5344CB8AC3E}">
        <p14:creationId xmlns:p14="http://schemas.microsoft.com/office/powerpoint/2010/main" val="2852569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8489-92D9-415E-A3D6-E95AE3AFC50E}"/>
              </a:ext>
            </a:extLst>
          </p:cNvPr>
          <p:cNvSpPr>
            <a:spLocks noGrp="1"/>
          </p:cNvSpPr>
          <p:nvPr>
            <p:ph type="title"/>
          </p:nvPr>
        </p:nvSpPr>
        <p:spPr/>
        <p:txBody>
          <a:bodyPr/>
          <a:lstStyle/>
          <a:p>
            <a:r>
              <a:rPr lang="en-US" b="1" dirty="0"/>
              <a:t>Student Instructions</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CCDA5804-E94F-4BD0-BBED-55FE25910B90}"/>
              </a:ext>
            </a:extLst>
          </p:cNvPr>
          <p:cNvSpPr>
            <a:spLocks noGrp="1"/>
          </p:cNvSpPr>
          <p:nvPr>
            <p:ph idx="1"/>
          </p:nvPr>
        </p:nvSpPr>
        <p:spPr>
          <a:xfrm>
            <a:off x="838200" y="1589649"/>
            <a:ext cx="10515600" cy="4587314"/>
          </a:xfrm>
        </p:spPr>
        <p:txBody>
          <a:bodyPr>
            <a:normAutofit/>
          </a:bodyPr>
          <a:lstStyle/>
          <a:p>
            <a:r>
              <a:rPr lang="en-US" dirty="0"/>
              <a:t>The tubes of growing bacteria provided to you are stock cultures of common organisms.  These cultures should each be pure cultures (only one species of organism in the culture).  </a:t>
            </a:r>
          </a:p>
          <a:p>
            <a:r>
              <a:rPr lang="en-US" dirty="0"/>
              <a:t>Carefully observe (Don’t shake the tubes) the oxygen requirements for each bacteria. Take notes and draw the pictures.</a:t>
            </a:r>
          </a:p>
          <a:p>
            <a:r>
              <a:rPr lang="en-US" dirty="0"/>
              <a:t>Classify the bacteria based on the oxygen requirements.</a:t>
            </a:r>
          </a:p>
          <a:p>
            <a:endParaRPr lang="en-US" dirty="0"/>
          </a:p>
          <a:p>
            <a:endParaRPr lang="en-US" dirty="0"/>
          </a:p>
        </p:txBody>
      </p:sp>
    </p:spTree>
    <p:extLst>
      <p:ext uri="{BB962C8B-B14F-4D97-AF65-F5344CB8AC3E}">
        <p14:creationId xmlns:p14="http://schemas.microsoft.com/office/powerpoint/2010/main" val="1797503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8489-92D9-415E-A3D6-E95AE3AFC50E}"/>
              </a:ext>
            </a:extLst>
          </p:cNvPr>
          <p:cNvSpPr>
            <a:spLocks noGrp="1"/>
          </p:cNvSpPr>
          <p:nvPr>
            <p:ph type="title"/>
          </p:nvPr>
        </p:nvSpPr>
        <p:spPr>
          <a:xfrm>
            <a:off x="838200" y="451305"/>
            <a:ext cx="10515600" cy="1325563"/>
          </a:xfrm>
        </p:spPr>
        <p:txBody>
          <a:bodyPr/>
          <a:lstStyle/>
          <a:p>
            <a:r>
              <a:rPr lang="en-US" b="1"/>
              <a:t>Student Instructions</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CCDA5804-E94F-4BD0-BBED-55FE25910B90}"/>
              </a:ext>
            </a:extLst>
          </p:cNvPr>
          <p:cNvSpPr>
            <a:spLocks noGrp="1"/>
          </p:cNvSpPr>
          <p:nvPr>
            <p:ph idx="1"/>
          </p:nvPr>
        </p:nvSpPr>
        <p:spPr>
          <a:xfrm>
            <a:off x="838200" y="1947684"/>
            <a:ext cx="10515600" cy="562708"/>
          </a:xfrm>
        </p:spPr>
        <p:txBody>
          <a:bodyPr>
            <a:normAutofit/>
          </a:bodyPr>
          <a:lstStyle/>
          <a:p>
            <a:r>
              <a:rPr lang="en-US" dirty="0"/>
              <a:t>Record your observations below</a:t>
            </a:r>
            <a:r>
              <a:rPr lang="en-US" sz="1800" b="1" dirty="0">
                <a:solidFill>
                  <a:srgbClr val="000000"/>
                </a:solidFill>
                <a:effectLst/>
                <a:latin typeface="Times New Roman" panose="02020603050405020304" pitchFamily="18" charset="0"/>
                <a:ea typeface="Calibri" panose="020F0502020204030204" pitchFamily="34" charset="0"/>
              </a:rPr>
              <a:t>:</a:t>
            </a:r>
            <a:endParaRPr lang="en-US" dirty="0"/>
          </a:p>
          <a:p>
            <a:endParaRPr lang="en-US" dirty="0"/>
          </a:p>
        </p:txBody>
      </p:sp>
      <p:graphicFrame>
        <p:nvGraphicFramePr>
          <p:cNvPr id="4" name="Table 3">
            <a:extLst>
              <a:ext uri="{FF2B5EF4-FFF2-40B4-BE49-F238E27FC236}">
                <a16:creationId xmlns:a16="http://schemas.microsoft.com/office/drawing/2014/main" id="{338414BD-F94A-4794-BE91-D397B8652182}"/>
              </a:ext>
            </a:extLst>
          </p:cNvPr>
          <p:cNvGraphicFramePr>
            <a:graphicFrameLocks noGrp="1"/>
          </p:cNvGraphicFramePr>
          <p:nvPr>
            <p:extLst>
              <p:ext uri="{D42A27DB-BD31-4B8C-83A1-F6EECF244321}">
                <p14:modId xmlns:p14="http://schemas.microsoft.com/office/powerpoint/2010/main" val="87079343"/>
              </p:ext>
            </p:extLst>
          </p:nvPr>
        </p:nvGraphicFramePr>
        <p:xfrm>
          <a:off x="838200" y="2681209"/>
          <a:ext cx="10905067" cy="2916809"/>
        </p:xfrm>
        <a:graphic>
          <a:graphicData uri="http://schemas.openxmlformats.org/drawingml/2006/table">
            <a:tbl>
              <a:tblPr firstRow="1" firstCol="1" bandRow="1"/>
              <a:tblGrid>
                <a:gridCol w="2647218">
                  <a:extLst>
                    <a:ext uri="{9D8B030D-6E8A-4147-A177-3AD203B41FA5}">
                      <a16:colId xmlns:a16="http://schemas.microsoft.com/office/drawing/2014/main" val="1264092232"/>
                    </a:ext>
                  </a:extLst>
                </a:gridCol>
                <a:gridCol w="5213511">
                  <a:extLst>
                    <a:ext uri="{9D8B030D-6E8A-4147-A177-3AD203B41FA5}">
                      <a16:colId xmlns:a16="http://schemas.microsoft.com/office/drawing/2014/main" val="768197013"/>
                    </a:ext>
                  </a:extLst>
                </a:gridCol>
                <a:gridCol w="3044338">
                  <a:extLst>
                    <a:ext uri="{9D8B030D-6E8A-4147-A177-3AD203B41FA5}">
                      <a16:colId xmlns:a16="http://schemas.microsoft.com/office/drawing/2014/main" val="2559979379"/>
                    </a:ext>
                  </a:extLst>
                </a:gridCol>
              </a:tblGrid>
              <a:tr h="1101446">
                <a:tc>
                  <a:txBody>
                    <a:bodyPr/>
                    <a:lstStyle/>
                    <a:p>
                      <a:pPr marL="0" marR="0" algn="ctr" fontAlgn="ctr">
                        <a:lnSpc>
                          <a:spcPct val="115000"/>
                        </a:lnSpc>
                        <a:spcBef>
                          <a:spcPts val="0"/>
                        </a:spcBef>
                        <a:spcAft>
                          <a:spcPts val="0"/>
                        </a:spcAft>
                      </a:pPr>
                      <a:r>
                        <a:rPr lang="en-US" sz="2800" b="1"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Organism</a:t>
                      </a:r>
                      <a:endParaRPr lang="en-US" sz="4200" b="0" i="0" u="none" strike="noStrike" dirty="0">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800" b="1"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Broth Observations/Turbidity</a:t>
                      </a:r>
                      <a:endParaRPr lang="en-US" sz="4200" b="0" i="0" u="none" strike="noStrike" dirty="0">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28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Classification of Organism</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6313040"/>
                  </a:ext>
                </a:extLst>
              </a:tr>
              <a:tr h="605121">
                <a:tc>
                  <a:txBody>
                    <a:bodyPr/>
                    <a:lstStyle/>
                    <a:p>
                      <a:pPr marL="0" marR="0" algn="ctr" fontAlgn="ctr">
                        <a:lnSpc>
                          <a:spcPct val="115000"/>
                        </a:lnSpc>
                        <a:spcBef>
                          <a:spcPts val="0"/>
                        </a:spcBef>
                        <a:spcAft>
                          <a:spcPts val="0"/>
                        </a:spcAft>
                      </a:pPr>
                      <a:r>
                        <a:rPr lang="en-US" sz="28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 coli</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3439496"/>
                  </a:ext>
                </a:extLst>
              </a:tr>
              <a:tr h="605121">
                <a:tc>
                  <a:txBody>
                    <a:bodyPr/>
                    <a:lstStyle/>
                    <a:p>
                      <a:pPr marL="0" marR="0" algn="ctr" fontAlgn="ctr">
                        <a:lnSpc>
                          <a:spcPct val="115000"/>
                        </a:lnSpc>
                        <a:spcBef>
                          <a:spcPts val="0"/>
                        </a:spcBef>
                        <a:spcAft>
                          <a:spcPts val="0"/>
                        </a:spcAft>
                      </a:pPr>
                      <a:r>
                        <a:rPr lang="en-US" sz="28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 subtilis</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5529208"/>
                  </a:ext>
                </a:extLst>
              </a:tr>
              <a:tr h="605121">
                <a:tc>
                  <a:txBody>
                    <a:bodyPr/>
                    <a:lstStyle/>
                    <a:p>
                      <a:pPr marL="0" marR="0" algn="ctr" fontAlgn="ctr">
                        <a:lnSpc>
                          <a:spcPct val="115000"/>
                        </a:lnSpc>
                        <a:spcBef>
                          <a:spcPts val="0"/>
                        </a:spcBef>
                        <a:spcAft>
                          <a:spcPts val="0"/>
                        </a:spcAft>
                      </a:pPr>
                      <a:r>
                        <a:rPr lang="en-US" sz="28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 epidermidis</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ctr">
                        <a:lnSpc>
                          <a:spcPct val="115000"/>
                        </a:lnSpc>
                        <a:spcBef>
                          <a:spcPts val="0"/>
                        </a:spcBef>
                        <a:spcAft>
                          <a:spcPts val="0"/>
                        </a:spcAft>
                      </a:pPr>
                      <a:r>
                        <a:rPr lang="en-US" sz="2600" b="0"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4200" b="0" i="0" u="none" strike="noStrike" dirty="0">
                        <a:effectLst/>
                        <a:latin typeface="Arial" panose="020B0604020202020204" pitchFamily="34" charset="0"/>
                      </a:endParaRPr>
                    </a:p>
                  </a:txBody>
                  <a:tcPr marL="161845" marR="161845" marT="224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1498294"/>
                  </a:ext>
                </a:extLst>
              </a:tr>
            </a:tbl>
          </a:graphicData>
        </a:graphic>
      </p:graphicFrame>
    </p:spTree>
    <p:extLst>
      <p:ext uri="{BB962C8B-B14F-4D97-AF65-F5344CB8AC3E}">
        <p14:creationId xmlns:p14="http://schemas.microsoft.com/office/powerpoint/2010/main" val="34998882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42A08C0-0F0A-42EB-88B9-3745CA5BE8E2}"/>
</file>

<file path=customXml/itemProps2.xml><?xml version="1.0" encoding="utf-8"?>
<ds:datastoreItem xmlns:ds="http://schemas.openxmlformats.org/officeDocument/2006/customXml" ds:itemID="{B83666FA-FB04-4C4E-9065-703A7C70F427}"/>
</file>

<file path=customXml/itemProps3.xml><?xml version="1.0" encoding="utf-8"?>
<ds:datastoreItem xmlns:ds="http://schemas.openxmlformats.org/officeDocument/2006/customXml" ds:itemID="{5DA0CC0B-FF9F-4237-B271-60FE04382666}"/>
</file>

<file path=docProps/app.xml><?xml version="1.0" encoding="utf-8"?>
<Properties xmlns="http://schemas.openxmlformats.org/officeDocument/2006/extended-properties" xmlns:vt="http://schemas.openxmlformats.org/officeDocument/2006/docPropsVTypes">
  <TotalTime>3070</TotalTime>
  <Words>508</Words>
  <Application>Microsoft Office PowerPoint</Application>
  <PresentationFormat>Widescreen</PresentationFormat>
  <Paragraphs>42</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Cambria</vt:lpstr>
      <vt:lpstr>Times New Roman</vt:lpstr>
      <vt:lpstr>Office Theme</vt:lpstr>
      <vt:lpstr>Lab#5: Oxygen Requirements &amp; Observation of Bacterial Growth</vt:lpstr>
      <vt:lpstr> Purpose: Oxygen Requirements &amp; Growth Observations </vt:lpstr>
      <vt:lpstr>Oxygen Requirements &amp; Growth Observations</vt:lpstr>
      <vt:lpstr>Oxygen Requirements &amp; Growth Observations</vt:lpstr>
      <vt:lpstr>Figure 1: Observations of Growth Patterns</vt:lpstr>
      <vt:lpstr>Figure 2: Broth Tubes Demonstrating Turbidity </vt:lpstr>
      <vt:lpstr>Materials Needed ( Each student)</vt:lpstr>
      <vt:lpstr>Student Instructions </vt:lpstr>
      <vt:lpstr>Student Instructions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Banhi Nandi</cp:lastModifiedBy>
  <cp:revision>72</cp:revision>
  <dcterms:created xsi:type="dcterms:W3CDTF">2021-01-27T04:41:19Z</dcterms:created>
  <dcterms:modified xsi:type="dcterms:W3CDTF">2021-07-20T23:09:34Z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