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81" r:id="rId4"/>
    <p:sldId id="271" r:id="rId5"/>
    <p:sldId id="272" r:id="rId6"/>
    <p:sldId id="273" r:id="rId7"/>
    <p:sldId id="285" r:id="rId8"/>
    <p:sldId id="274" r:id="rId9"/>
    <p:sldId id="275" r:id="rId10"/>
    <p:sldId id="276" r:id="rId11"/>
    <p:sldId id="282" r:id="rId12"/>
    <p:sldId id="283" r:id="rId13"/>
    <p:sldId id="277" r:id="rId14"/>
    <p:sldId id="287" r:id="rId15"/>
    <p:sldId id="278" r:id="rId16"/>
    <p:sldId id="27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80"/>
            <p14:sldId id="281"/>
            <p14:sldId id="271"/>
            <p14:sldId id="272"/>
            <p14:sldId id="273"/>
            <p14:sldId id="285"/>
            <p14:sldId id="274"/>
            <p14:sldId id="275"/>
            <p14:sldId id="276"/>
            <p14:sldId id="282"/>
            <p14:sldId id="283"/>
            <p14:sldId id="277"/>
            <p14:sldId id="287"/>
            <p14:sldId id="278"/>
            <p14:sldId id="2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9" autoAdjust="0"/>
    <p:restoredTop sz="94660"/>
  </p:normalViewPr>
  <p:slideViewPr>
    <p:cSldViewPr snapToGrid="0">
      <p:cViewPr varScale="1">
        <p:scale>
          <a:sx n="93" d="100"/>
          <a:sy n="93" d="100"/>
        </p:scale>
        <p:origin x="76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8/11/21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8/11/21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698424" y="2923744"/>
            <a:ext cx="5202844" cy="2182827"/>
          </a:xfrm>
        </p:spPr>
        <p:txBody>
          <a:bodyPr anchor="t">
            <a:normAutofit fontScale="90000"/>
          </a:bodyPr>
          <a:lstStyle/>
          <a:p>
            <a:pPr algn="l"/>
            <a:r>
              <a:rPr lang="en-US" sz="4900" b="1" dirty="0">
                <a:solidFill>
                  <a:srgbClr val="0070C0"/>
                </a:solidFill>
              </a:rPr>
              <a:t>Lab# 13: Disinfectant &amp; Antibiotic Sensitivity </a:t>
            </a:r>
            <a:br>
              <a:rPr lang="en-US" sz="3100" b="1" dirty="0">
                <a:solidFill>
                  <a:srgbClr val="000000"/>
                </a:solidFill>
              </a:rPr>
            </a:br>
            <a:endParaRPr lang="en-US" sz="3100" b="1" dirty="0">
              <a:solidFill>
                <a:srgbClr val="000000"/>
              </a:solidFill>
            </a:endParaRPr>
          </a:p>
        </p:txBody>
      </p:sp>
      <p:sp>
        <p:nvSpPr>
          <p:cNvPr id="38"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circular object with holes in it&#10;&#10;Description automatically generated with low confidence">
            <a:extLst>
              <a:ext uri="{FF2B5EF4-FFF2-40B4-BE49-F238E27FC236}">
                <a16:creationId xmlns:a16="http://schemas.microsoft.com/office/drawing/2014/main" id="{00035026-97C2-4472-A144-654928401D7D}"/>
              </a:ext>
            </a:extLst>
          </p:cNvPr>
          <p:cNvPicPr/>
          <p:nvPr/>
        </p:nvPicPr>
        <p:blipFill rotWithShape="1">
          <a:blip r:embed="rId3" cstate="email">
            <a:alphaModFix/>
            <a:extLst>
              <a:ext uri="{28A0092B-C50C-407E-A947-70E740481C1C}">
                <a14:useLocalDpi xmlns:a14="http://schemas.microsoft.com/office/drawing/2010/main"/>
              </a:ext>
            </a:extLst>
          </a:blip>
          <a:srcRect/>
          <a:stretch/>
        </p:blipFill>
        <p:spPr bwMode="auto">
          <a:xfrm>
            <a:off x="-306" y="680336"/>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a:extLst>
            <a:ext uri="{FAA26D3D-D897-4be2-8F04-BA451C77F1D7}">
              <ma14:placeholderFlag xmlns:lc="http://schemas.openxmlformats.org/drawingml/2006/lockedCanvas" xmlns:ma14="http://schemas.microsoft.com/office/mac/drawingml/2011/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pic>
    </p:spTree>
    <p:extLst>
      <p:ext uri="{BB962C8B-B14F-4D97-AF65-F5344CB8AC3E}">
        <p14:creationId xmlns:p14="http://schemas.microsoft.com/office/powerpoint/2010/main" val="232746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06BE07-B8A6-484E-A034-23468BB65453}"/>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5200" b="1" kern="1200" dirty="0">
                <a:solidFill>
                  <a:schemeClr val="tx1"/>
                </a:solidFill>
                <a:latin typeface="+mj-lt"/>
                <a:ea typeface="+mj-ea"/>
                <a:cs typeface="+mj-cs"/>
              </a:rPr>
              <a:t>Disinfectant Susceptibility: Procedure</a:t>
            </a:r>
            <a:endParaRPr lang="en-US" sz="5200" kern="1200" dirty="0">
              <a:solidFill>
                <a:schemeClr val="tx1"/>
              </a:solidFill>
              <a:latin typeface="+mj-lt"/>
              <a:ea typeface="+mj-ea"/>
              <a:cs typeface="+mj-cs"/>
            </a:endParaRPr>
          </a:p>
        </p:txBody>
      </p:sp>
      <p:graphicFrame>
        <p:nvGraphicFramePr>
          <p:cNvPr id="4" name="Table 3">
            <a:extLst>
              <a:ext uri="{FF2B5EF4-FFF2-40B4-BE49-F238E27FC236}">
                <a16:creationId xmlns:a16="http://schemas.microsoft.com/office/drawing/2014/main" id="{1B6DBF19-D833-4EF8-A135-129410B28391}"/>
              </a:ext>
            </a:extLst>
          </p:cNvPr>
          <p:cNvGraphicFramePr>
            <a:graphicFrameLocks noGrp="1"/>
          </p:cNvGraphicFramePr>
          <p:nvPr>
            <p:extLst>
              <p:ext uri="{D42A27DB-BD31-4B8C-83A1-F6EECF244321}">
                <p14:modId xmlns:p14="http://schemas.microsoft.com/office/powerpoint/2010/main" val="793324198"/>
              </p:ext>
            </p:extLst>
          </p:nvPr>
        </p:nvGraphicFramePr>
        <p:xfrm>
          <a:off x="4920621" y="1690688"/>
          <a:ext cx="7008782" cy="4537971"/>
        </p:xfrm>
        <a:graphic>
          <a:graphicData uri="http://schemas.openxmlformats.org/drawingml/2006/table">
            <a:tbl>
              <a:tblPr firstRow="1" firstCol="1" bandRow="1"/>
              <a:tblGrid>
                <a:gridCol w="2164098">
                  <a:extLst>
                    <a:ext uri="{9D8B030D-6E8A-4147-A177-3AD203B41FA5}">
                      <a16:colId xmlns:a16="http://schemas.microsoft.com/office/drawing/2014/main" val="2271024"/>
                    </a:ext>
                  </a:extLst>
                </a:gridCol>
                <a:gridCol w="1535338">
                  <a:extLst>
                    <a:ext uri="{9D8B030D-6E8A-4147-A177-3AD203B41FA5}">
                      <a16:colId xmlns:a16="http://schemas.microsoft.com/office/drawing/2014/main" val="8651697"/>
                    </a:ext>
                  </a:extLst>
                </a:gridCol>
                <a:gridCol w="1230640">
                  <a:extLst>
                    <a:ext uri="{9D8B030D-6E8A-4147-A177-3AD203B41FA5}">
                      <a16:colId xmlns:a16="http://schemas.microsoft.com/office/drawing/2014/main" val="1178606615"/>
                    </a:ext>
                  </a:extLst>
                </a:gridCol>
                <a:gridCol w="2078706">
                  <a:extLst>
                    <a:ext uri="{9D8B030D-6E8A-4147-A177-3AD203B41FA5}">
                      <a16:colId xmlns:a16="http://schemas.microsoft.com/office/drawing/2014/main" val="939927540"/>
                    </a:ext>
                  </a:extLst>
                </a:gridCol>
              </a:tblGrid>
              <a:tr h="1031571">
                <a:tc>
                  <a:txBody>
                    <a:bodyPr/>
                    <a:lstStyle/>
                    <a:p>
                      <a:pPr marL="0" marR="0" algn="l" fontAlgn="t">
                        <a:lnSpc>
                          <a:spcPct val="115000"/>
                        </a:lnSpc>
                        <a:spcBef>
                          <a:spcPts val="0"/>
                        </a:spcBef>
                        <a:spcAft>
                          <a:spcPts val="1000"/>
                        </a:spcAft>
                      </a:pPr>
                      <a:r>
                        <a:rPr lang="en-US" sz="2800" b="1" i="0" u="none" strike="noStrike" dirty="0">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dirty="0">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Zone of Inhibition Measurement (mm)</a:t>
                      </a:r>
                      <a:endParaRPr lang="en-US" sz="4300" b="0" i="0" u="none" strike="noStrike">
                        <a:effectLst/>
                        <a:latin typeface="Arial" panose="020B0604020202020204" pitchFamily="34" charset="0"/>
                      </a:endParaRPr>
                    </a:p>
                  </a:txBody>
                  <a:tcPr marL="215950" marR="215950" marT="107975" marB="10797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9129764"/>
                  </a:ext>
                </a:extLst>
              </a:tr>
              <a:tr h="1287673">
                <a:tc>
                  <a:txBody>
                    <a:bodyPr/>
                    <a:lstStyle/>
                    <a:p>
                      <a:pPr marL="0" marR="0" algn="l"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Disinfectant/Antiseptic</a:t>
                      </a:r>
                      <a:endParaRPr lang="en-US" sz="4300" b="0" i="0" u="none" strike="noStrike">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lnSpc>
                          <a:spcPct val="115000"/>
                        </a:lnSpc>
                        <a:spcBef>
                          <a:spcPts val="0"/>
                        </a:spcBef>
                        <a:spcAft>
                          <a:spcPts val="1000"/>
                        </a:spcAft>
                      </a:pPr>
                      <a:r>
                        <a:rPr lang="en-US" sz="2800" b="1" i="1" u="none" strike="no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B. subtilis</a:t>
                      </a:r>
                      <a:endParaRPr lang="en-US" sz="4300" b="0" i="0" u="none" strike="noStrike" dirty="0">
                        <a:solidFill>
                          <a:srgbClr val="FF0000"/>
                        </a:solidFill>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lnSpc>
                          <a:spcPct val="115000"/>
                        </a:lnSpc>
                        <a:spcBef>
                          <a:spcPts val="0"/>
                        </a:spcBef>
                        <a:spcAft>
                          <a:spcPts val="1000"/>
                        </a:spcAft>
                      </a:pPr>
                      <a:r>
                        <a:rPr lang="en-US" sz="2800" b="1" i="1" u="none" strike="no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E. coli</a:t>
                      </a:r>
                      <a:endParaRPr lang="en-US" sz="4300" b="0" i="0" u="none" strike="noStrike" dirty="0">
                        <a:solidFill>
                          <a:srgbClr val="FF0000"/>
                        </a:solidFill>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lnSpc>
                          <a:spcPct val="115000"/>
                        </a:lnSpc>
                        <a:spcBef>
                          <a:spcPts val="0"/>
                        </a:spcBef>
                        <a:spcAft>
                          <a:spcPts val="1000"/>
                        </a:spcAft>
                      </a:pPr>
                      <a:r>
                        <a:rPr lang="en-US" sz="2800" b="1" i="1" u="none" strike="no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 epidermidis</a:t>
                      </a:r>
                      <a:endParaRPr lang="en-US" sz="4300" b="0" i="0" u="none" strike="noStrike" dirty="0">
                        <a:solidFill>
                          <a:srgbClr val="FF0000"/>
                        </a:solidFill>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8232370"/>
                  </a:ext>
                </a:extLst>
              </a:tr>
              <a:tr h="442144">
                <a:tc>
                  <a:txBody>
                    <a:bodyPr/>
                    <a:lstStyle/>
                    <a:p>
                      <a:pPr marL="0" marR="0" algn="l" fontAlgn="t">
                        <a:lnSpc>
                          <a:spcPct val="115000"/>
                        </a:lnSpc>
                        <a:spcBef>
                          <a:spcPts val="0"/>
                        </a:spcBef>
                        <a:spcAft>
                          <a:spcPts val="1000"/>
                        </a:spcAft>
                      </a:pPr>
                      <a:r>
                        <a:rPr lang="en-US" sz="2800" b="1" i="0" u="none" strike="noStrike" dirty="0">
                          <a:effectLst/>
                          <a:latin typeface="Calibri" panose="020F0502020204030204" pitchFamily="34" charset="0"/>
                          <a:ea typeface="Calibri" panose="020F0502020204030204" pitchFamily="34" charset="0"/>
                          <a:cs typeface="Times New Roman" panose="02020603050405020304" pitchFamily="18" charset="0"/>
                        </a:rPr>
                        <a:t> Lysol</a:t>
                      </a:r>
                      <a:endParaRPr lang="en-US" sz="4300" b="0" i="0" u="none" strike="noStrike" dirty="0">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dirty="0">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dirty="0">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3690862"/>
                  </a:ext>
                </a:extLst>
              </a:tr>
              <a:tr h="442144">
                <a:tc>
                  <a:txBody>
                    <a:bodyPr/>
                    <a:lstStyle/>
                    <a:p>
                      <a:pPr marL="0" marR="0" algn="l" fontAlgn="t">
                        <a:lnSpc>
                          <a:spcPct val="115000"/>
                        </a:lnSpc>
                        <a:spcBef>
                          <a:spcPts val="0"/>
                        </a:spcBef>
                        <a:spcAft>
                          <a:spcPts val="1000"/>
                        </a:spcAft>
                      </a:pPr>
                      <a:r>
                        <a:rPr lang="en-US" sz="2800" b="1" i="0" u="none" strike="noStrike" dirty="0">
                          <a:effectLst/>
                          <a:latin typeface="Calibri" panose="020F0502020204030204" pitchFamily="34" charset="0"/>
                          <a:ea typeface="Calibri" panose="020F0502020204030204" pitchFamily="34" charset="0"/>
                          <a:cs typeface="Times New Roman" panose="02020603050405020304" pitchFamily="18" charset="0"/>
                        </a:rPr>
                        <a:t> Clorox</a:t>
                      </a:r>
                      <a:endParaRPr lang="en-US" sz="4300" b="0" i="0" u="none" strike="noStrike" dirty="0">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6333874"/>
                  </a:ext>
                </a:extLst>
              </a:tr>
              <a:tr h="442144">
                <a:tc>
                  <a:txBody>
                    <a:bodyPr/>
                    <a:lstStyle/>
                    <a:p>
                      <a:pPr marL="0" marR="0" algn="l" fontAlgn="t">
                        <a:lnSpc>
                          <a:spcPct val="115000"/>
                        </a:lnSpc>
                        <a:spcBef>
                          <a:spcPts val="0"/>
                        </a:spcBef>
                        <a:spcAft>
                          <a:spcPts val="1000"/>
                        </a:spcAft>
                      </a:pPr>
                      <a:r>
                        <a:rPr lang="en-US" sz="2800" b="1" i="0" u="none" strike="noStrike" dirty="0">
                          <a:effectLst/>
                          <a:latin typeface="Calibri" panose="020F0502020204030204" pitchFamily="34" charset="0"/>
                          <a:ea typeface="Calibri" panose="020F0502020204030204" pitchFamily="34" charset="0"/>
                          <a:cs typeface="Times New Roman" panose="02020603050405020304" pitchFamily="18" charset="0"/>
                        </a:rPr>
                        <a:t> Handwash</a:t>
                      </a:r>
                      <a:endParaRPr lang="en-US" sz="4300" b="0" i="0" u="none" strike="noStrike" dirty="0">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dirty="0">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dirty="0">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486566"/>
                  </a:ext>
                </a:extLst>
              </a:tr>
              <a:tr h="442144">
                <a:tc>
                  <a:txBody>
                    <a:bodyPr/>
                    <a:lstStyle/>
                    <a:p>
                      <a:pPr marL="0" marR="0" algn="l" fontAlgn="t">
                        <a:lnSpc>
                          <a:spcPct val="115000"/>
                        </a:lnSpc>
                        <a:spcBef>
                          <a:spcPts val="0"/>
                        </a:spcBef>
                        <a:spcAft>
                          <a:spcPts val="1000"/>
                        </a:spcAft>
                      </a:pPr>
                      <a:r>
                        <a:rPr lang="en-US" sz="2800" b="1" i="0" u="none" strike="noStrike" dirty="0">
                          <a:effectLst/>
                          <a:latin typeface="Calibri" panose="020F0502020204030204" pitchFamily="34" charset="0"/>
                          <a:ea typeface="Calibri" panose="020F0502020204030204" pitchFamily="34" charset="0"/>
                          <a:cs typeface="Times New Roman" panose="02020603050405020304" pitchFamily="18" charset="0"/>
                        </a:rPr>
                        <a:t> Pine sol</a:t>
                      </a:r>
                      <a:endParaRPr lang="en-US" sz="4300" b="0" i="0" u="none" strike="noStrike" dirty="0">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800" b="1" i="0" u="none" strike="noStrike" dirty="0">
                          <a:effectLst/>
                          <a:latin typeface="Calibri" panose="020F0502020204030204" pitchFamily="34" charset="0"/>
                          <a:ea typeface="Calibri" panose="020F0502020204030204" pitchFamily="34" charset="0"/>
                          <a:cs typeface="Times New Roman" panose="02020603050405020304" pitchFamily="18" charset="0"/>
                        </a:rPr>
                        <a:t> </a:t>
                      </a:r>
                      <a:endParaRPr lang="en-US" sz="4300" b="0" i="0" u="none" strike="noStrike" dirty="0">
                        <a:effectLst/>
                        <a:latin typeface="Arial" panose="020B0604020202020204" pitchFamily="34" charset="0"/>
                      </a:endParaRPr>
                    </a:p>
                  </a:txBody>
                  <a:tcPr marL="161962" marR="161962" marT="2249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6190711"/>
                  </a:ext>
                </a:extLst>
              </a:tr>
            </a:tbl>
          </a:graphicData>
        </a:graphic>
      </p:graphicFrame>
      <p:pic>
        <p:nvPicPr>
          <p:cNvPr id="5" name="Picture 2" descr="A) A drawing of a plate covered in bacteria. On the plate are 5 small antimicrobial disks with clear areas around them. The clear areas are zones of inhibition where bacteria do not grow. The size of the zone can be measured with a ruler or calipers to determine the effectiveness of the antibiotic. B) A photograph showing plates with antimicrobial disks with zones of inhibition.">
            <a:extLst>
              <a:ext uri="{FF2B5EF4-FFF2-40B4-BE49-F238E27FC236}">
                <a16:creationId xmlns:a16="http://schemas.microsoft.com/office/drawing/2014/main" id="{8FD08555-09C5-460F-8CCD-A7AF592B9995}"/>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84337" y="1891816"/>
            <a:ext cx="4295779" cy="318956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504A497-EA67-4AA9-81DA-2B8E8053EB80}"/>
              </a:ext>
            </a:extLst>
          </p:cNvPr>
          <p:cNvSpPr txBox="1"/>
          <p:nvPr/>
        </p:nvSpPr>
        <p:spPr>
          <a:xfrm rot="16200000">
            <a:off x="-1219444" y="3277601"/>
            <a:ext cx="3084342" cy="523220"/>
          </a:xfrm>
          <a:prstGeom prst="rect">
            <a:avLst/>
          </a:prstGeom>
          <a:noFill/>
        </p:spPr>
        <p:txBody>
          <a:bodyPr wrap="square">
            <a:spAutoFit/>
          </a:bodyPr>
          <a:lstStyle/>
          <a:p>
            <a:r>
              <a:rPr lang="en-US" sz="1400" b="0" i="0" dirty="0">
                <a:solidFill>
                  <a:srgbClr val="424242"/>
                </a:solidFill>
                <a:effectLst/>
                <a:latin typeface="Neue Helvetica W01"/>
              </a:rPr>
              <a:t>(Photo credit : modification of work by American Society for Microbiology)</a:t>
            </a:r>
            <a:endParaRPr lang="en-US" sz="1400" dirty="0"/>
          </a:p>
        </p:txBody>
      </p:sp>
    </p:spTree>
    <p:extLst>
      <p:ext uri="{BB962C8B-B14F-4D97-AF65-F5344CB8AC3E}">
        <p14:creationId xmlns:p14="http://schemas.microsoft.com/office/powerpoint/2010/main" val="520985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2CC32-5E49-4F6C-BCC7-BEFFB1463BCE}"/>
              </a:ext>
            </a:extLst>
          </p:cNvPr>
          <p:cNvSpPr>
            <a:spLocks noGrp="1"/>
          </p:cNvSpPr>
          <p:nvPr>
            <p:ph type="title"/>
          </p:nvPr>
        </p:nvSpPr>
        <p:spPr>
          <a:xfrm>
            <a:off x="528711" y="336989"/>
            <a:ext cx="10683240" cy="1182321"/>
          </a:xfrm>
        </p:spPr>
        <p:txBody>
          <a:bodyPr>
            <a:normAutofit fontScale="90000"/>
          </a:bodyPr>
          <a:lstStyle/>
          <a:p>
            <a:r>
              <a:rPr lang="en-US" sz="4400" b="1" kern="1200" dirty="0">
                <a:solidFill>
                  <a:schemeClr val="tx1"/>
                </a:solidFill>
                <a:latin typeface="+mj-lt"/>
                <a:ea typeface="+mj-ea"/>
                <a:cs typeface="+mj-cs"/>
              </a:rPr>
              <a:t>Antibiotic Susceptibility: Disk-Diffusion Method</a:t>
            </a:r>
            <a:endParaRPr lang="en-US" dirty="0"/>
          </a:p>
        </p:txBody>
      </p:sp>
      <p:sp>
        <p:nvSpPr>
          <p:cNvPr id="3" name="Content Placeholder 2">
            <a:extLst>
              <a:ext uri="{FF2B5EF4-FFF2-40B4-BE49-F238E27FC236}">
                <a16:creationId xmlns:a16="http://schemas.microsoft.com/office/drawing/2014/main" id="{22CF7195-BA32-4EA8-B4A8-82E63E15C2B5}"/>
              </a:ext>
            </a:extLst>
          </p:cNvPr>
          <p:cNvSpPr>
            <a:spLocks noGrp="1"/>
          </p:cNvSpPr>
          <p:nvPr>
            <p:ph idx="1"/>
          </p:nvPr>
        </p:nvSpPr>
        <p:spPr/>
        <p:txBody>
          <a:bodyPr>
            <a:normAutofit lnSpcReduction="10000"/>
          </a:bodyPr>
          <a:lstStyle/>
          <a:p>
            <a:pPr marL="285750" indent="-285750">
              <a:lnSpc>
                <a:spcPct val="100000"/>
              </a:lnSpc>
              <a:buFont typeface="Wingdings" panose="05000000000000000000" pitchFamily="2" charset="2"/>
              <a:buChar char="§"/>
            </a:pPr>
            <a:r>
              <a:rPr lang="en-US" sz="2800" b="1" dirty="0">
                <a:solidFill>
                  <a:srgbClr val="FF0000"/>
                </a:solidFill>
              </a:rPr>
              <a:t>Antibiotic</a:t>
            </a:r>
            <a:r>
              <a:rPr lang="en-US" sz="2800" dirty="0"/>
              <a:t> is a substance produced by some microorganisms (Bacteria, and Fungus) that kill or inhibit other bacteria.</a:t>
            </a:r>
          </a:p>
          <a:p>
            <a:pPr marL="285750" indent="-285750">
              <a:lnSpc>
                <a:spcPct val="100000"/>
              </a:lnSpc>
              <a:buFont typeface="Wingdings" panose="05000000000000000000" pitchFamily="2" charset="2"/>
              <a:buChar char="§"/>
            </a:pPr>
            <a:r>
              <a:rPr lang="en-US" sz="2800" dirty="0">
                <a:solidFill>
                  <a:srgbClr val="FF0000"/>
                </a:solidFill>
              </a:rPr>
              <a:t>Kirby-Bauer Disc–Diffusion </a:t>
            </a:r>
            <a:r>
              <a:rPr lang="en-US" sz="2800" dirty="0"/>
              <a:t>method is a standard test to measure the antibiotic susceptibility.  The bacterium is swabbed onto a TSA plate and the antibiotic discs are placed  on top. The antibiotic diffuses away from the disc into the agar. As the lawn of bacteria grows, zones of inhibition of microbial growth are observed as clear areas around the discs. The zone of inhibition is measured  and compared with a  standardized zone chart  to conclude whether the bacterium is resistant, intermediate, or sensitive to a particular antibiotic.</a:t>
            </a:r>
          </a:p>
        </p:txBody>
      </p:sp>
    </p:spTree>
    <p:extLst>
      <p:ext uri="{BB962C8B-B14F-4D97-AF65-F5344CB8AC3E}">
        <p14:creationId xmlns:p14="http://schemas.microsoft.com/office/powerpoint/2010/main" val="18102385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5B17D-9B66-4EC8-BCA8-0B6C37522743}"/>
              </a:ext>
            </a:extLst>
          </p:cNvPr>
          <p:cNvSpPr>
            <a:spLocks noGrp="1"/>
          </p:cNvSpPr>
          <p:nvPr>
            <p:ph type="title"/>
          </p:nvPr>
        </p:nvSpPr>
        <p:spPr>
          <a:xfrm>
            <a:off x="726244" y="365126"/>
            <a:ext cx="10739511" cy="947481"/>
          </a:xfrm>
        </p:spPr>
        <p:txBody>
          <a:bodyPr/>
          <a:lstStyle/>
          <a:p>
            <a:r>
              <a:rPr lang="en-US" sz="4400" b="1" kern="1200" dirty="0">
                <a:solidFill>
                  <a:schemeClr val="tx1"/>
                </a:solidFill>
                <a:latin typeface="+mj-lt"/>
                <a:ea typeface="+mj-ea"/>
                <a:cs typeface="+mj-cs"/>
              </a:rPr>
              <a:t>Antibiotic Susceptibility: Disk-Diffusion Method</a:t>
            </a:r>
            <a:endParaRPr lang="en-US" dirty="0"/>
          </a:p>
        </p:txBody>
      </p:sp>
      <p:sp>
        <p:nvSpPr>
          <p:cNvPr id="3" name="Content Placeholder 2">
            <a:extLst>
              <a:ext uri="{FF2B5EF4-FFF2-40B4-BE49-F238E27FC236}">
                <a16:creationId xmlns:a16="http://schemas.microsoft.com/office/drawing/2014/main" id="{F8E00A36-D830-4168-B111-B0941686F57A}"/>
              </a:ext>
            </a:extLst>
          </p:cNvPr>
          <p:cNvSpPr>
            <a:spLocks noGrp="1"/>
          </p:cNvSpPr>
          <p:nvPr>
            <p:ph idx="1"/>
          </p:nvPr>
        </p:nvSpPr>
        <p:spPr>
          <a:xfrm>
            <a:off x="2979174" y="1445343"/>
            <a:ext cx="8782588" cy="5047532"/>
          </a:xfrm>
        </p:spPr>
        <p:txBody>
          <a:bodyPr>
            <a:normAutofit fontScale="92500" lnSpcReduction="20000"/>
          </a:bodyPr>
          <a:lstStyle/>
          <a:p>
            <a:pPr marL="285750" indent="-285750">
              <a:lnSpc>
                <a:spcPct val="110000"/>
              </a:lnSpc>
              <a:buFont typeface="Wingdings" panose="05000000000000000000" pitchFamily="2" charset="2"/>
              <a:buChar char="§"/>
            </a:pPr>
            <a:r>
              <a:rPr lang="en-US" sz="2800" b="1" dirty="0">
                <a:solidFill>
                  <a:srgbClr val="FF0000"/>
                </a:solidFill>
              </a:rPr>
              <a:t>Zone of Inhibition: </a:t>
            </a:r>
            <a:r>
              <a:rPr lang="en-US" sz="2600" dirty="0"/>
              <a:t>Clear zone around the disk where growth has been inhibited.</a:t>
            </a:r>
          </a:p>
          <a:p>
            <a:pPr marL="742950" lvl="1" indent="-285750">
              <a:lnSpc>
                <a:spcPct val="110000"/>
              </a:lnSpc>
              <a:buFont typeface="Arial" panose="020B0604020202020204" pitchFamily="34" charset="0"/>
              <a:buChar char="•"/>
            </a:pPr>
            <a:r>
              <a:rPr lang="en-US" sz="2600" dirty="0"/>
              <a:t>Measured in</a:t>
            </a:r>
            <a:r>
              <a:rPr lang="en-US" sz="2600" dirty="0">
                <a:highlight>
                  <a:srgbClr val="FFFF00"/>
                </a:highlight>
              </a:rPr>
              <a:t> millimeters</a:t>
            </a:r>
          </a:p>
          <a:p>
            <a:pPr marL="742950" lvl="1" indent="-285750">
              <a:lnSpc>
                <a:spcPct val="110000"/>
              </a:lnSpc>
              <a:buFont typeface="Arial" panose="020B0604020202020204" pitchFamily="34" charset="0"/>
              <a:buChar char="•"/>
            </a:pPr>
            <a:r>
              <a:rPr lang="en-US" sz="2600" dirty="0"/>
              <a:t>Size of the zone indicates whether the drug is:</a:t>
            </a:r>
          </a:p>
          <a:p>
            <a:pPr marL="1200150" lvl="2" indent="-285750">
              <a:lnSpc>
                <a:spcPct val="110000"/>
              </a:lnSpc>
              <a:buFont typeface="Courier New" panose="02070309020205020404" pitchFamily="49" charset="0"/>
              <a:buChar char="o"/>
            </a:pPr>
            <a:r>
              <a:rPr lang="en-US" sz="2600" b="1" dirty="0">
                <a:highlight>
                  <a:srgbClr val="FFFF00"/>
                </a:highlight>
              </a:rPr>
              <a:t>Sensitive: </a:t>
            </a:r>
            <a:r>
              <a:rPr lang="en-US" sz="2600" dirty="0"/>
              <a:t>After incubation, the bacteria will grow, but the area around the disc will show a zone with no apparent growth – means the antibiotic is effective on that bacterium.</a:t>
            </a:r>
          </a:p>
          <a:p>
            <a:pPr marL="1200150" lvl="2" indent="-285750">
              <a:lnSpc>
                <a:spcPct val="110000"/>
              </a:lnSpc>
              <a:buFont typeface="Courier New" panose="02070309020205020404" pitchFamily="49" charset="0"/>
              <a:buChar char="o"/>
            </a:pPr>
            <a:r>
              <a:rPr lang="en-US" sz="2600" b="1" dirty="0">
                <a:highlight>
                  <a:srgbClr val="FFFF00"/>
                </a:highlight>
              </a:rPr>
              <a:t>Resistant: </a:t>
            </a:r>
            <a:r>
              <a:rPr lang="en-US" sz="2600" dirty="0"/>
              <a:t>Bacteria will grow completely up to the disk, because the antibiotic has no effect on the growth of that bacterium.</a:t>
            </a:r>
          </a:p>
          <a:p>
            <a:pPr marL="1200150" lvl="2" indent="-285750">
              <a:lnSpc>
                <a:spcPct val="110000"/>
              </a:lnSpc>
              <a:buFont typeface="Courier New" panose="02070309020205020404" pitchFamily="49" charset="0"/>
              <a:buChar char="o"/>
            </a:pPr>
            <a:r>
              <a:rPr lang="en-US" sz="2600" b="1" dirty="0">
                <a:highlight>
                  <a:srgbClr val="FFFF00"/>
                </a:highlight>
              </a:rPr>
              <a:t>Intermediate: </a:t>
            </a:r>
            <a:r>
              <a:rPr lang="en-US" sz="2600" dirty="0"/>
              <a:t>The smaller diameter of zone of inhibition indicates that at higher dosages the antibiotic may be effective.</a:t>
            </a:r>
          </a:p>
          <a:p>
            <a:endParaRPr lang="en-US" dirty="0"/>
          </a:p>
        </p:txBody>
      </p:sp>
      <p:grpSp>
        <p:nvGrpSpPr>
          <p:cNvPr id="16" name="Group 15" descr="Photograph of pitri dish with zones of inhibition (or where bacteria did not grow).">
            <a:extLst>
              <a:ext uri="{FF2B5EF4-FFF2-40B4-BE49-F238E27FC236}">
                <a16:creationId xmlns:a16="http://schemas.microsoft.com/office/drawing/2014/main" id="{B39D79A0-35D5-4DC1-8013-7BDC6568CC56}"/>
              </a:ext>
            </a:extLst>
          </p:cNvPr>
          <p:cNvGrpSpPr/>
          <p:nvPr/>
        </p:nvGrpSpPr>
        <p:grpSpPr>
          <a:xfrm>
            <a:off x="553671" y="2092458"/>
            <a:ext cx="3062199" cy="4002944"/>
            <a:chOff x="581806" y="1445344"/>
            <a:chExt cx="3062199" cy="4002944"/>
          </a:xfrm>
        </p:grpSpPr>
        <p:pic>
          <p:nvPicPr>
            <p:cNvPr id="4" name="Picture 3">
              <a:extLst>
                <a:ext uri="{FF2B5EF4-FFF2-40B4-BE49-F238E27FC236}">
                  <a16:creationId xmlns:a16="http://schemas.microsoft.com/office/drawing/2014/main" id="{1E98D73F-F24F-48E3-8DAE-FBD0CF46723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3278" t="34210" r="5065" b="9500"/>
            <a:stretch/>
          </p:blipFill>
          <p:spPr>
            <a:xfrm rot="5400000">
              <a:off x="-220982" y="2248132"/>
              <a:ext cx="4002944" cy="2397367"/>
            </a:xfrm>
            <a:prstGeom prst="rect">
              <a:avLst/>
            </a:prstGeom>
          </p:spPr>
        </p:pic>
        <p:sp>
          <p:nvSpPr>
            <p:cNvPr id="5" name="TextBox 4">
              <a:extLst>
                <a:ext uri="{FF2B5EF4-FFF2-40B4-BE49-F238E27FC236}">
                  <a16:creationId xmlns:a16="http://schemas.microsoft.com/office/drawing/2014/main" id="{1FD40234-C019-44D7-B751-27CEFA4541BD}"/>
                </a:ext>
              </a:extLst>
            </p:cNvPr>
            <p:cNvSpPr txBox="1"/>
            <p:nvPr/>
          </p:nvSpPr>
          <p:spPr>
            <a:xfrm>
              <a:off x="1759899" y="4101845"/>
              <a:ext cx="1884106" cy="369332"/>
            </a:xfrm>
            <a:prstGeom prst="rect">
              <a:avLst/>
            </a:prstGeom>
            <a:noFill/>
          </p:spPr>
          <p:txBody>
            <a:bodyPr wrap="none" rtlCol="0">
              <a:spAutoFit/>
            </a:bodyPr>
            <a:lstStyle/>
            <a:p>
              <a:r>
                <a:rPr lang="en-US" b="1" dirty="0">
                  <a:solidFill>
                    <a:srgbClr val="FF0000"/>
                  </a:solidFill>
                </a:rPr>
                <a:t>Zone of Inhibition</a:t>
              </a:r>
            </a:p>
          </p:txBody>
        </p:sp>
        <p:cxnSp>
          <p:nvCxnSpPr>
            <p:cNvPr id="7" name="Straight Arrow Connector 6">
              <a:extLst>
                <a:ext uri="{FF2B5EF4-FFF2-40B4-BE49-F238E27FC236}">
                  <a16:creationId xmlns:a16="http://schemas.microsoft.com/office/drawing/2014/main" id="{20F04D95-A7DC-4006-9E7D-E8CB94863396}"/>
                </a:ext>
              </a:extLst>
            </p:cNvPr>
            <p:cNvCxnSpPr>
              <a:cxnSpLocks/>
            </p:cNvCxnSpPr>
            <p:nvPr/>
          </p:nvCxnSpPr>
          <p:spPr>
            <a:xfrm flipH="1" flipV="1">
              <a:off x="1899138" y="3429001"/>
              <a:ext cx="394614" cy="72477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6F25AFF5-E7B6-4806-A686-39C97EE7FD21}"/>
                </a:ext>
              </a:extLst>
            </p:cNvPr>
            <p:cNvCxnSpPr>
              <a:cxnSpLocks/>
            </p:cNvCxnSpPr>
            <p:nvPr/>
          </p:nvCxnSpPr>
          <p:spPr>
            <a:xfrm flipV="1">
              <a:off x="2314344" y="3323651"/>
              <a:ext cx="110385" cy="83012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0FC64BF-3685-4D96-8B51-35CA5FF5D084}"/>
                </a:ext>
              </a:extLst>
            </p:cNvPr>
            <p:cNvCxnSpPr>
              <a:cxnSpLocks/>
              <a:stCxn id="5" idx="1"/>
            </p:cNvCxnSpPr>
            <p:nvPr/>
          </p:nvCxnSpPr>
          <p:spPr>
            <a:xfrm flipH="1">
              <a:off x="1280161" y="4286511"/>
              <a:ext cx="47973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64098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DBE85-14F2-46FF-90FC-12DB13034D16}"/>
              </a:ext>
            </a:extLst>
          </p:cNvPr>
          <p:cNvSpPr>
            <a:spLocks noGrp="1"/>
          </p:cNvSpPr>
          <p:nvPr>
            <p:ph type="title"/>
          </p:nvPr>
        </p:nvSpPr>
        <p:spPr>
          <a:xfrm>
            <a:off x="838200" y="365126"/>
            <a:ext cx="10515600" cy="957238"/>
          </a:xfrm>
        </p:spPr>
        <p:txBody>
          <a:bodyPr>
            <a:normAutofit fontScale="90000"/>
          </a:bodyPr>
          <a:lstStyle/>
          <a:p>
            <a:r>
              <a:rPr lang="en-US" sz="4400" b="1" kern="1200" dirty="0">
                <a:solidFill>
                  <a:schemeClr val="tx1"/>
                </a:solidFill>
                <a:latin typeface="+mj-lt"/>
                <a:ea typeface="+mj-ea"/>
                <a:cs typeface="+mj-cs"/>
              </a:rPr>
              <a:t>Antibiotic Susceptibility: Disk-Diffusion Method</a:t>
            </a:r>
            <a:endParaRPr lang="en-US" dirty="0"/>
          </a:p>
        </p:txBody>
      </p:sp>
      <p:sp>
        <p:nvSpPr>
          <p:cNvPr id="3" name="Content Placeholder 2">
            <a:extLst>
              <a:ext uri="{FF2B5EF4-FFF2-40B4-BE49-F238E27FC236}">
                <a16:creationId xmlns:a16="http://schemas.microsoft.com/office/drawing/2014/main" id="{26CE171E-EC96-4117-BEF8-35684A39924B}"/>
              </a:ext>
            </a:extLst>
          </p:cNvPr>
          <p:cNvSpPr>
            <a:spLocks noGrp="1"/>
          </p:cNvSpPr>
          <p:nvPr>
            <p:ph idx="1"/>
          </p:nvPr>
        </p:nvSpPr>
        <p:spPr>
          <a:xfrm>
            <a:off x="430236" y="1322364"/>
            <a:ext cx="5665764" cy="5170510"/>
          </a:xfrm>
        </p:spPr>
        <p:txBody>
          <a:bodyPr>
            <a:normAutofit lnSpcReduction="10000"/>
          </a:bodyPr>
          <a:lstStyle/>
          <a:p>
            <a:pPr marL="0" indent="0">
              <a:buNone/>
            </a:pPr>
            <a:r>
              <a:rPr lang="en-US" b="1" dirty="0">
                <a:solidFill>
                  <a:srgbClr val="FF0000"/>
                </a:solidFill>
              </a:rPr>
              <a:t>Day#1</a:t>
            </a:r>
          </a:p>
          <a:p>
            <a:pPr>
              <a:lnSpc>
                <a:spcPct val="100000"/>
              </a:lnSpc>
              <a:spcBef>
                <a:spcPts val="0"/>
              </a:spcBef>
              <a:defRPr/>
            </a:pPr>
            <a:r>
              <a:rPr lang="en-US" sz="2400" dirty="0"/>
              <a:t>Label the plates accordingly; one for </a:t>
            </a:r>
            <a:r>
              <a:rPr lang="en-US" sz="2400" i="1" dirty="0"/>
              <a:t>E. coli</a:t>
            </a:r>
            <a:r>
              <a:rPr lang="en-US" sz="2400" dirty="0"/>
              <a:t>, one for </a:t>
            </a:r>
            <a:r>
              <a:rPr lang="en-US" sz="2400" i="1" dirty="0"/>
              <a:t>B. subtilis</a:t>
            </a:r>
            <a:r>
              <a:rPr lang="en-US" sz="2400" dirty="0"/>
              <a:t>, and one for </a:t>
            </a:r>
            <a:r>
              <a:rPr lang="en-US" sz="2400" i="1" dirty="0"/>
              <a:t>S. epidermidis</a:t>
            </a:r>
            <a:r>
              <a:rPr lang="en-US" sz="2400" dirty="0"/>
              <a:t>. </a:t>
            </a:r>
          </a:p>
          <a:p>
            <a:pPr>
              <a:lnSpc>
                <a:spcPct val="100000"/>
              </a:lnSpc>
              <a:spcBef>
                <a:spcPts val="0"/>
              </a:spcBef>
              <a:defRPr/>
            </a:pPr>
            <a:r>
              <a:rPr lang="en-US" sz="2400" dirty="0"/>
              <a:t>Make bacterial lawns in three large agar plates, using </a:t>
            </a:r>
            <a:r>
              <a:rPr lang="en-US" sz="2400" i="1" dirty="0"/>
              <a:t>E. coli, Staph sp</a:t>
            </a:r>
            <a:r>
              <a:rPr lang="en-US" sz="2400" dirty="0"/>
              <a:t>., and </a:t>
            </a:r>
            <a:r>
              <a:rPr lang="en-US" sz="2400" i="1" dirty="0"/>
              <a:t>B. sub.</a:t>
            </a:r>
            <a:r>
              <a:rPr lang="en-US" sz="2400" dirty="0"/>
              <a:t>, respectively. </a:t>
            </a:r>
          </a:p>
          <a:p>
            <a:pPr>
              <a:lnSpc>
                <a:spcPct val="100000"/>
              </a:lnSpc>
              <a:spcBef>
                <a:spcPts val="0"/>
              </a:spcBef>
              <a:defRPr/>
            </a:pPr>
            <a:r>
              <a:rPr lang="en-US" sz="2400" dirty="0"/>
              <a:t>From the automatic dispensers, add six different antibiotic disks to each plate (using the same 6 for each plate).  Be sure to make notations about the identity of each antibiotic chosen as well as its concentration given. </a:t>
            </a:r>
          </a:p>
          <a:p>
            <a:pPr>
              <a:lnSpc>
                <a:spcPct val="100000"/>
              </a:lnSpc>
              <a:spcBef>
                <a:spcPts val="0"/>
              </a:spcBef>
              <a:defRPr/>
            </a:pPr>
            <a:r>
              <a:rPr lang="en-US" sz="2400" dirty="0"/>
              <a:t>Incubate for 48 hours </a:t>
            </a:r>
          </a:p>
          <a:p>
            <a:endParaRPr lang="en-US" dirty="0"/>
          </a:p>
        </p:txBody>
      </p:sp>
      <p:pic>
        <p:nvPicPr>
          <p:cNvPr id="14" name="Picture 13" descr="Vials">
            <a:extLst>
              <a:ext uri="{FF2B5EF4-FFF2-40B4-BE49-F238E27FC236}">
                <a16:creationId xmlns:a16="http://schemas.microsoft.com/office/drawing/2014/main" id="{D1660CC4-5547-454D-BE12-DCD2874BB6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237983" y="1148221"/>
            <a:ext cx="2300748" cy="1725561"/>
          </a:xfrm>
          <a:prstGeom prst="rect">
            <a:avLst/>
          </a:prstGeom>
        </p:spPr>
      </p:pic>
      <p:grpSp>
        <p:nvGrpSpPr>
          <p:cNvPr id="22" name="Group 21" descr="Vials in Automatic Dispenser. ">
            <a:extLst>
              <a:ext uri="{FF2B5EF4-FFF2-40B4-BE49-F238E27FC236}">
                <a16:creationId xmlns:a16="http://schemas.microsoft.com/office/drawing/2014/main" id="{BB3889C2-BC73-48BC-AF7E-7770692C5DAC}"/>
              </a:ext>
            </a:extLst>
          </p:cNvPr>
          <p:cNvGrpSpPr/>
          <p:nvPr/>
        </p:nvGrpSpPr>
        <p:grpSpPr>
          <a:xfrm>
            <a:off x="5222048" y="2873783"/>
            <a:ext cx="3588270" cy="3619092"/>
            <a:chOff x="5222048" y="2873783"/>
            <a:chExt cx="3588270" cy="3619092"/>
          </a:xfrm>
        </p:grpSpPr>
        <p:pic>
          <p:nvPicPr>
            <p:cNvPr id="12" name="Picture 11" descr="A picture containing text, indoor&#10;&#10;Description automatically generated">
              <a:extLst>
                <a:ext uri="{FF2B5EF4-FFF2-40B4-BE49-F238E27FC236}">
                  <a16:creationId xmlns:a16="http://schemas.microsoft.com/office/drawing/2014/main" id="{F89CEE89-4D6E-4495-8E6B-B863B19FB0B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5643613" y="3326169"/>
              <a:ext cx="3619092" cy="2714319"/>
            </a:xfrm>
            <a:prstGeom prst="rect">
              <a:avLst/>
            </a:prstGeom>
          </p:spPr>
        </p:pic>
        <p:sp>
          <p:nvSpPr>
            <p:cNvPr id="15" name="TextBox 14">
              <a:extLst>
                <a:ext uri="{FF2B5EF4-FFF2-40B4-BE49-F238E27FC236}">
                  <a16:creationId xmlns:a16="http://schemas.microsoft.com/office/drawing/2014/main" id="{66345D8B-C696-4C0D-8209-B717E8F19D91}"/>
                </a:ext>
              </a:extLst>
            </p:cNvPr>
            <p:cNvSpPr txBox="1"/>
            <p:nvPr/>
          </p:nvSpPr>
          <p:spPr>
            <a:xfrm>
              <a:off x="5222048" y="5938877"/>
              <a:ext cx="638316" cy="369332"/>
            </a:xfrm>
            <a:prstGeom prst="rect">
              <a:avLst/>
            </a:prstGeom>
            <a:noFill/>
          </p:spPr>
          <p:txBody>
            <a:bodyPr wrap="none" rtlCol="0">
              <a:spAutoFit/>
            </a:bodyPr>
            <a:lstStyle/>
            <a:p>
              <a:r>
                <a:rPr lang="en-US" b="1" dirty="0">
                  <a:solidFill>
                    <a:srgbClr val="FF0000"/>
                  </a:solidFill>
                </a:rPr>
                <a:t>Vials</a:t>
              </a:r>
            </a:p>
          </p:txBody>
        </p:sp>
        <p:cxnSp>
          <p:nvCxnSpPr>
            <p:cNvPr id="17" name="Straight Arrow Connector 16">
              <a:extLst>
                <a:ext uri="{FF2B5EF4-FFF2-40B4-BE49-F238E27FC236}">
                  <a16:creationId xmlns:a16="http://schemas.microsoft.com/office/drawing/2014/main" id="{939C9091-F67B-4F97-B694-A84941B90C70}"/>
                </a:ext>
              </a:extLst>
            </p:cNvPr>
            <p:cNvCxnSpPr/>
            <p:nvPr/>
          </p:nvCxnSpPr>
          <p:spPr>
            <a:xfrm flipV="1">
              <a:off x="5726137" y="5190978"/>
              <a:ext cx="1293641" cy="82999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13E2282-210E-47FE-83B9-83F98EE1936D}"/>
                </a:ext>
              </a:extLst>
            </p:cNvPr>
            <p:cNvCxnSpPr>
              <a:cxnSpLocks/>
            </p:cNvCxnSpPr>
            <p:nvPr/>
          </p:nvCxnSpPr>
          <p:spPr>
            <a:xfrm flipV="1">
              <a:off x="5726136" y="5289452"/>
              <a:ext cx="1560929" cy="73152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 name="Group 27" descr="Automatic Dispenser">
            <a:extLst>
              <a:ext uri="{FF2B5EF4-FFF2-40B4-BE49-F238E27FC236}">
                <a16:creationId xmlns:a16="http://schemas.microsoft.com/office/drawing/2014/main" id="{7809982A-BBC5-45F7-9B4A-AD58C56ACD50}"/>
              </a:ext>
            </a:extLst>
          </p:cNvPr>
          <p:cNvGrpSpPr/>
          <p:nvPr/>
        </p:nvGrpSpPr>
        <p:grpSpPr>
          <a:xfrm>
            <a:off x="9180182" y="3023423"/>
            <a:ext cx="2602090" cy="3469453"/>
            <a:chOff x="9180182" y="3023423"/>
            <a:chExt cx="2602090" cy="3469453"/>
          </a:xfrm>
        </p:grpSpPr>
        <p:pic>
          <p:nvPicPr>
            <p:cNvPr id="8" name="Picture 7" descr="A pair of white headphones&#10;&#10;Description automatically generated with low confidence">
              <a:extLst>
                <a:ext uri="{FF2B5EF4-FFF2-40B4-BE49-F238E27FC236}">
                  <a16:creationId xmlns:a16="http://schemas.microsoft.com/office/drawing/2014/main" id="{2D072BB1-B93F-4654-86C1-099C27A2F83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8746500" y="3457105"/>
              <a:ext cx="3469453" cy="2602090"/>
            </a:xfrm>
            <a:prstGeom prst="rect">
              <a:avLst/>
            </a:prstGeom>
          </p:spPr>
        </p:pic>
        <p:sp>
          <p:nvSpPr>
            <p:cNvPr id="24" name="TextBox 23">
              <a:extLst>
                <a:ext uri="{FF2B5EF4-FFF2-40B4-BE49-F238E27FC236}">
                  <a16:creationId xmlns:a16="http://schemas.microsoft.com/office/drawing/2014/main" id="{7B053F35-8F76-446F-99D5-E70608981DBA}"/>
                </a:ext>
              </a:extLst>
            </p:cNvPr>
            <p:cNvSpPr txBox="1"/>
            <p:nvPr/>
          </p:nvSpPr>
          <p:spPr>
            <a:xfrm>
              <a:off x="9302260" y="5836306"/>
              <a:ext cx="2236471" cy="369332"/>
            </a:xfrm>
            <a:prstGeom prst="rect">
              <a:avLst/>
            </a:prstGeom>
            <a:noFill/>
          </p:spPr>
          <p:txBody>
            <a:bodyPr wrap="square">
              <a:spAutoFit/>
            </a:bodyPr>
            <a:lstStyle/>
            <a:p>
              <a:r>
                <a:rPr lang="en-US" b="1" dirty="0">
                  <a:solidFill>
                    <a:srgbClr val="FF0000"/>
                  </a:solidFill>
                </a:rPr>
                <a:t>A</a:t>
              </a:r>
              <a:r>
                <a:rPr lang="en-US" sz="1800" b="1" dirty="0">
                  <a:solidFill>
                    <a:srgbClr val="FF0000"/>
                  </a:solidFill>
                </a:rPr>
                <a:t>utomatic dispenser</a:t>
              </a:r>
              <a:endParaRPr lang="en-US" b="1" dirty="0">
                <a:solidFill>
                  <a:srgbClr val="FF0000"/>
                </a:solidFill>
              </a:endParaRPr>
            </a:p>
          </p:txBody>
        </p:sp>
        <p:cxnSp>
          <p:nvCxnSpPr>
            <p:cNvPr id="26" name="Straight Arrow Connector 25">
              <a:extLst>
                <a:ext uri="{FF2B5EF4-FFF2-40B4-BE49-F238E27FC236}">
                  <a16:creationId xmlns:a16="http://schemas.microsoft.com/office/drawing/2014/main" id="{90A460CF-9FC2-45D4-B035-7A7339DFA7AA}"/>
                </a:ext>
              </a:extLst>
            </p:cNvPr>
            <p:cNvCxnSpPr>
              <a:cxnSpLocks/>
            </p:cNvCxnSpPr>
            <p:nvPr/>
          </p:nvCxnSpPr>
          <p:spPr>
            <a:xfrm flipV="1">
              <a:off x="9636369" y="4758150"/>
              <a:ext cx="576776" cy="118072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34777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3E835-4B20-4540-9EB2-ABA4EF10122D}"/>
              </a:ext>
            </a:extLst>
          </p:cNvPr>
          <p:cNvSpPr>
            <a:spLocks noGrp="1"/>
          </p:cNvSpPr>
          <p:nvPr>
            <p:ph type="title"/>
          </p:nvPr>
        </p:nvSpPr>
        <p:spPr>
          <a:xfrm>
            <a:off x="838200" y="365125"/>
            <a:ext cx="10515600" cy="1125467"/>
          </a:xfrm>
        </p:spPr>
        <p:txBody>
          <a:bodyPr>
            <a:normAutofit fontScale="90000"/>
          </a:bodyPr>
          <a:lstStyle/>
          <a:p>
            <a:r>
              <a:rPr lang="en-US" sz="4400" b="1" kern="1200" dirty="0">
                <a:solidFill>
                  <a:schemeClr val="tx1"/>
                </a:solidFill>
                <a:latin typeface="+mj-lt"/>
                <a:ea typeface="+mj-ea"/>
                <a:cs typeface="+mj-cs"/>
              </a:rPr>
              <a:t>Antibiotic Susceptibility: Disk-Diffusion Method</a:t>
            </a:r>
            <a:endParaRPr lang="en-US" dirty="0"/>
          </a:p>
        </p:txBody>
      </p:sp>
      <p:pic>
        <p:nvPicPr>
          <p:cNvPr id="11" name="Picture 10" descr="Picture of antiobiotic plate. ">
            <a:extLst>
              <a:ext uri="{FF2B5EF4-FFF2-40B4-BE49-F238E27FC236}">
                <a16:creationId xmlns:a16="http://schemas.microsoft.com/office/drawing/2014/main" id="{5B66C214-5713-4858-A543-B379A6EEBD9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12914" y="3893778"/>
            <a:ext cx="2305568" cy="2319111"/>
          </a:xfrm>
          <a:prstGeom prst="rect">
            <a:avLst/>
          </a:prstGeom>
        </p:spPr>
      </p:pic>
      <p:grpSp>
        <p:nvGrpSpPr>
          <p:cNvPr id="17" name="Group 16" descr="Photograph of dispenser above of a antibiotic plate.">
            <a:extLst>
              <a:ext uri="{FF2B5EF4-FFF2-40B4-BE49-F238E27FC236}">
                <a16:creationId xmlns:a16="http://schemas.microsoft.com/office/drawing/2014/main" id="{A97FC78E-5CDD-4F2F-A49E-CA659E83C001}"/>
              </a:ext>
            </a:extLst>
          </p:cNvPr>
          <p:cNvGrpSpPr/>
          <p:nvPr/>
        </p:nvGrpSpPr>
        <p:grpSpPr>
          <a:xfrm>
            <a:off x="450168" y="1599102"/>
            <a:ext cx="5645832" cy="3659796"/>
            <a:chOff x="450168" y="1599102"/>
            <a:chExt cx="5645832" cy="3659796"/>
          </a:xfrm>
        </p:grpSpPr>
        <p:grpSp>
          <p:nvGrpSpPr>
            <p:cNvPr id="4" name="Group 3">
              <a:extLst>
                <a:ext uri="{FF2B5EF4-FFF2-40B4-BE49-F238E27FC236}">
                  <a16:creationId xmlns:a16="http://schemas.microsoft.com/office/drawing/2014/main" id="{E21FCFC2-CF3E-4D35-83EE-F510AA1A9AD1}"/>
                </a:ext>
              </a:extLst>
            </p:cNvPr>
            <p:cNvGrpSpPr/>
            <p:nvPr/>
          </p:nvGrpSpPr>
          <p:grpSpPr>
            <a:xfrm>
              <a:off x="450168" y="1599102"/>
              <a:ext cx="5645832" cy="3659796"/>
              <a:chOff x="6325774" y="3106764"/>
              <a:chExt cx="4867844" cy="3220294"/>
            </a:xfrm>
          </p:grpSpPr>
          <p:pic>
            <p:nvPicPr>
              <p:cNvPr id="5" name="Picture 4" descr="A picture containing text, green&#10;&#10;Description automatically generated">
                <a:extLst>
                  <a:ext uri="{FF2B5EF4-FFF2-40B4-BE49-F238E27FC236}">
                    <a16:creationId xmlns:a16="http://schemas.microsoft.com/office/drawing/2014/main" id="{D4FC0D5C-C838-424A-9B7E-472F7844A4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25774" y="3106764"/>
                <a:ext cx="2561221" cy="3220294"/>
              </a:xfrm>
              <a:prstGeom prst="rect">
                <a:avLst/>
              </a:prstGeom>
            </p:spPr>
          </p:pic>
          <p:grpSp>
            <p:nvGrpSpPr>
              <p:cNvPr id="6" name="Group 5">
                <a:extLst>
                  <a:ext uri="{FF2B5EF4-FFF2-40B4-BE49-F238E27FC236}">
                    <a16:creationId xmlns:a16="http://schemas.microsoft.com/office/drawing/2014/main" id="{FAED1004-8598-4245-A62C-5A9ECEF7F215}"/>
                  </a:ext>
                </a:extLst>
              </p:cNvPr>
              <p:cNvGrpSpPr/>
              <p:nvPr/>
            </p:nvGrpSpPr>
            <p:grpSpPr>
              <a:xfrm>
                <a:off x="7983642" y="4472122"/>
                <a:ext cx="3209976" cy="1582964"/>
                <a:chOff x="7983642" y="4472122"/>
                <a:chExt cx="3209976" cy="1582964"/>
              </a:xfrm>
            </p:grpSpPr>
            <p:sp>
              <p:nvSpPr>
                <p:cNvPr id="7" name="TextBox 6">
                  <a:extLst>
                    <a:ext uri="{FF2B5EF4-FFF2-40B4-BE49-F238E27FC236}">
                      <a16:creationId xmlns:a16="http://schemas.microsoft.com/office/drawing/2014/main" id="{FF4E5E0E-866C-4ACD-8A9E-D4F1299439E0}"/>
                    </a:ext>
                  </a:extLst>
                </p:cNvPr>
                <p:cNvSpPr txBox="1"/>
                <p:nvPr/>
              </p:nvSpPr>
              <p:spPr>
                <a:xfrm>
                  <a:off x="9249289" y="4472122"/>
                  <a:ext cx="1944329" cy="923330"/>
                </a:xfrm>
                <a:prstGeom prst="rect">
                  <a:avLst/>
                </a:prstGeom>
                <a:noFill/>
              </p:spPr>
              <p:txBody>
                <a:bodyPr wrap="square" rtlCol="0">
                  <a:spAutoFit/>
                </a:bodyPr>
                <a:lstStyle/>
                <a:p>
                  <a:r>
                    <a:rPr lang="en-US" dirty="0"/>
                    <a:t>Dispenser is sitting on top of the plate.</a:t>
                  </a:r>
                </a:p>
              </p:txBody>
            </p:sp>
            <p:sp>
              <p:nvSpPr>
                <p:cNvPr id="8" name="Arrow: Left 7">
                  <a:extLst>
                    <a:ext uri="{FF2B5EF4-FFF2-40B4-BE49-F238E27FC236}">
                      <a16:creationId xmlns:a16="http://schemas.microsoft.com/office/drawing/2014/main" id="{3E9B892A-9B01-4F1D-AB3E-16ADD2A0267F}"/>
                    </a:ext>
                  </a:extLst>
                </p:cNvPr>
                <p:cNvSpPr/>
                <p:nvPr/>
              </p:nvSpPr>
              <p:spPr>
                <a:xfrm>
                  <a:off x="8600360" y="4851993"/>
                  <a:ext cx="648929" cy="163588"/>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8">
                  <a:extLst>
                    <a:ext uri="{FF2B5EF4-FFF2-40B4-BE49-F238E27FC236}">
                      <a16:creationId xmlns:a16="http://schemas.microsoft.com/office/drawing/2014/main" id="{9F766577-AC94-4A7B-B519-D298143846BE}"/>
                    </a:ext>
                  </a:extLst>
                </p:cNvPr>
                <p:cNvSpPr/>
                <p:nvPr/>
              </p:nvSpPr>
              <p:spPr>
                <a:xfrm>
                  <a:off x="7983642" y="5793995"/>
                  <a:ext cx="1199838" cy="15285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6B3A612-99E6-4E42-B0AE-BCC54E42A8F8}"/>
                    </a:ext>
                  </a:extLst>
                </p:cNvPr>
                <p:cNvSpPr txBox="1"/>
                <p:nvPr/>
              </p:nvSpPr>
              <p:spPr>
                <a:xfrm>
                  <a:off x="9414341" y="5685754"/>
                  <a:ext cx="1614224" cy="369332"/>
                </a:xfrm>
                <a:prstGeom prst="rect">
                  <a:avLst/>
                </a:prstGeom>
                <a:noFill/>
              </p:spPr>
              <p:txBody>
                <a:bodyPr wrap="none" rtlCol="0">
                  <a:spAutoFit/>
                </a:bodyPr>
                <a:lstStyle/>
                <a:p>
                  <a:r>
                    <a:rPr lang="en-US" dirty="0"/>
                    <a:t>Antibiotic Plate</a:t>
                  </a:r>
                </a:p>
              </p:txBody>
            </p:sp>
          </p:grpSp>
        </p:grpSp>
        <p:sp>
          <p:nvSpPr>
            <p:cNvPr id="14" name="Arrow: Right 13">
              <a:extLst>
                <a:ext uri="{FF2B5EF4-FFF2-40B4-BE49-F238E27FC236}">
                  <a16:creationId xmlns:a16="http://schemas.microsoft.com/office/drawing/2014/main" id="{5D92B416-01C7-48B5-B15F-6CCD88985FAC}"/>
                </a:ext>
              </a:extLst>
            </p:cNvPr>
            <p:cNvSpPr/>
            <p:nvPr/>
          </p:nvSpPr>
          <p:spPr>
            <a:xfrm>
              <a:off x="5603024" y="4667343"/>
              <a:ext cx="492976" cy="159451"/>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descr="A scientist is pushing down on the dispenser to release antibiotic discs on the plate. ">
            <a:extLst>
              <a:ext uri="{FF2B5EF4-FFF2-40B4-BE49-F238E27FC236}">
                <a16:creationId xmlns:a16="http://schemas.microsoft.com/office/drawing/2014/main" id="{B60B563A-C692-4C5A-9FB7-5A04EADE668B}"/>
              </a:ext>
            </a:extLst>
          </p:cNvPr>
          <p:cNvGrpSpPr/>
          <p:nvPr/>
        </p:nvGrpSpPr>
        <p:grpSpPr>
          <a:xfrm>
            <a:off x="8609914" y="1278624"/>
            <a:ext cx="2970561" cy="4421041"/>
            <a:chOff x="8609914" y="1278624"/>
            <a:chExt cx="2970561" cy="4421041"/>
          </a:xfrm>
        </p:grpSpPr>
        <p:pic>
          <p:nvPicPr>
            <p:cNvPr id="13" name="Picture 12" descr="A picture containing indoor, person, green, hand&#10;&#10;Description automatically generated">
              <a:extLst>
                <a:ext uri="{FF2B5EF4-FFF2-40B4-BE49-F238E27FC236}">
                  <a16:creationId xmlns:a16="http://schemas.microsoft.com/office/drawing/2014/main" id="{43494446-D8D3-42FB-BDC6-29BC056C08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609914" y="1278624"/>
              <a:ext cx="2970561" cy="3548170"/>
            </a:xfrm>
            <a:prstGeom prst="rect">
              <a:avLst/>
            </a:prstGeom>
          </p:spPr>
        </p:pic>
        <p:sp>
          <p:nvSpPr>
            <p:cNvPr id="15" name="TextBox 14">
              <a:extLst>
                <a:ext uri="{FF2B5EF4-FFF2-40B4-BE49-F238E27FC236}">
                  <a16:creationId xmlns:a16="http://schemas.microsoft.com/office/drawing/2014/main" id="{D69EE3AB-7308-491E-A456-B20A9B4D4703}"/>
                </a:ext>
              </a:extLst>
            </p:cNvPr>
            <p:cNvSpPr txBox="1"/>
            <p:nvPr/>
          </p:nvSpPr>
          <p:spPr>
            <a:xfrm>
              <a:off x="9059595" y="5053334"/>
              <a:ext cx="2392679" cy="646331"/>
            </a:xfrm>
            <a:prstGeom prst="rect">
              <a:avLst/>
            </a:prstGeom>
            <a:noFill/>
          </p:spPr>
          <p:txBody>
            <a:bodyPr wrap="square" rtlCol="0">
              <a:spAutoFit/>
            </a:bodyPr>
            <a:lstStyle/>
            <a:p>
              <a:r>
                <a:rPr lang="en-US" dirty="0"/>
                <a:t>Releasing the antibiotic discs on the plate.</a:t>
              </a:r>
            </a:p>
          </p:txBody>
        </p:sp>
        <p:sp>
          <p:nvSpPr>
            <p:cNvPr id="16" name="Arrow: Up 15">
              <a:extLst>
                <a:ext uri="{FF2B5EF4-FFF2-40B4-BE49-F238E27FC236}">
                  <a16:creationId xmlns:a16="http://schemas.microsoft.com/office/drawing/2014/main" id="{35FB9A53-6A32-4D1C-B264-B9079B82BB6C}"/>
                </a:ext>
              </a:extLst>
            </p:cNvPr>
            <p:cNvSpPr/>
            <p:nvPr/>
          </p:nvSpPr>
          <p:spPr>
            <a:xfrm>
              <a:off x="10255934" y="4794188"/>
              <a:ext cx="144405" cy="351227"/>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53351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DE75E-1E82-4FC8-B34C-7A9FAA1E33D4}"/>
              </a:ext>
            </a:extLst>
          </p:cNvPr>
          <p:cNvSpPr>
            <a:spLocks noGrp="1"/>
          </p:cNvSpPr>
          <p:nvPr>
            <p:ph type="title"/>
          </p:nvPr>
        </p:nvSpPr>
        <p:spPr>
          <a:xfrm>
            <a:off x="719211" y="252583"/>
            <a:ext cx="10753578" cy="802493"/>
          </a:xfrm>
        </p:spPr>
        <p:txBody>
          <a:bodyPr/>
          <a:lstStyle/>
          <a:p>
            <a:r>
              <a:rPr lang="en-US" sz="4400" b="1" kern="1200" dirty="0">
                <a:solidFill>
                  <a:schemeClr val="tx1"/>
                </a:solidFill>
                <a:latin typeface="+mj-lt"/>
                <a:ea typeface="+mj-ea"/>
                <a:cs typeface="+mj-cs"/>
              </a:rPr>
              <a:t>Antibiotic Susceptibility: Disk-Diffusion Method</a:t>
            </a:r>
            <a:endParaRPr lang="en-US" dirty="0"/>
          </a:p>
        </p:txBody>
      </p:sp>
      <p:sp>
        <p:nvSpPr>
          <p:cNvPr id="3" name="Content Placeholder 2">
            <a:extLst>
              <a:ext uri="{FF2B5EF4-FFF2-40B4-BE49-F238E27FC236}">
                <a16:creationId xmlns:a16="http://schemas.microsoft.com/office/drawing/2014/main" id="{24CA6404-6DD2-4DA4-8B48-BFE1EF4E55DB}"/>
              </a:ext>
            </a:extLst>
          </p:cNvPr>
          <p:cNvSpPr>
            <a:spLocks noGrp="1"/>
          </p:cNvSpPr>
          <p:nvPr>
            <p:ph idx="1"/>
          </p:nvPr>
        </p:nvSpPr>
        <p:spPr>
          <a:xfrm>
            <a:off x="719211" y="1299358"/>
            <a:ext cx="6399041" cy="2676037"/>
          </a:xfrm>
        </p:spPr>
        <p:txBody>
          <a:bodyPr/>
          <a:lstStyle/>
          <a:p>
            <a:pPr marL="0" indent="0">
              <a:buNone/>
            </a:pPr>
            <a:r>
              <a:rPr lang="en-US" b="1" dirty="0">
                <a:solidFill>
                  <a:srgbClr val="FF0000"/>
                </a:solidFill>
              </a:rPr>
              <a:t>Day#2: </a:t>
            </a:r>
            <a:r>
              <a:rPr lang="en-US" sz="2800" dirty="0">
                <a:solidFill>
                  <a:srgbClr val="FF0000"/>
                </a:solidFill>
              </a:rPr>
              <a:t>Measuring Zone Of Inhibition</a:t>
            </a:r>
          </a:p>
          <a:p>
            <a:pPr>
              <a:lnSpc>
                <a:spcPct val="100000"/>
              </a:lnSpc>
              <a:spcBef>
                <a:spcPts val="0"/>
              </a:spcBef>
              <a:defRPr/>
            </a:pPr>
            <a:r>
              <a:rPr lang="en-US" sz="2400" dirty="0"/>
              <a:t>Use the chart below to determine if the organism is Susceptible (S), Intermediate (I), or Resistant to each antibiotic by using the reference ranges. Compare figures between the various antibiotics and concentrations tested. </a:t>
            </a:r>
          </a:p>
          <a:p>
            <a:pPr marL="0" indent="0">
              <a:buNone/>
            </a:pPr>
            <a:endParaRPr lang="en-US" b="1" dirty="0"/>
          </a:p>
        </p:txBody>
      </p:sp>
      <p:graphicFrame>
        <p:nvGraphicFramePr>
          <p:cNvPr id="4" name="Table 3">
            <a:extLst>
              <a:ext uri="{FF2B5EF4-FFF2-40B4-BE49-F238E27FC236}">
                <a16:creationId xmlns:a16="http://schemas.microsoft.com/office/drawing/2014/main" id="{5D1E22EF-D086-4041-BD78-965FDD47A306}"/>
              </a:ext>
            </a:extLst>
          </p:cNvPr>
          <p:cNvGraphicFramePr>
            <a:graphicFrameLocks noGrp="1"/>
          </p:cNvGraphicFramePr>
          <p:nvPr>
            <p:extLst>
              <p:ext uri="{D42A27DB-BD31-4B8C-83A1-F6EECF244321}">
                <p14:modId xmlns:p14="http://schemas.microsoft.com/office/powerpoint/2010/main" val="3450393970"/>
              </p:ext>
            </p:extLst>
          </p:nvPr>
        </p:nvGraphicFramePr>
        <p:xfrm>
          <a:off x="719211" y="3753272"/>
          <a:ext cx="5987052" cy="2874518"/>
        </p:xfrm>
        <a:graphic>
          <a:graphicData uri="http://schemas.openxmlformats.org/drawingml/2006/table">
            <a:tbl>
              <a:tblPr firstRow="1" firstCol="1" bandRow="1">
                <a:tableStyleId>{073A0DAA-6AF3-43AB-8588-CEC1D06C72B9}</a:tableStyleId>
              </a:tblPr>
              <a:tblGrid>
                <a:gridCol w="1496763">
                  <a:extLst>
                    <a:ext uri="{9D8B030D-6E8A-4147-A177-3AD203B41FA5}">
                      <a16:colId xmlns:a16="http://schemas.microsoft.com/office/drawing/2014/main" val="3913483666"/>
                    </a:ext>
                  </a:extLst>
                </a:gridCol>
                <a:gridCol w="1496763">
                  <a:extLst>
                    <a:ext uri="{9D8B030D-6E8A-4147-A177-3AD203B41FA5}">
                      <a16:colId xmlns:a16="http://schemas.microsoft.com/office/drawing/2014/main" val="2936532373"/>
                    </a:ext>
                  </a:extLst>
                </a:gridCol>
                <a:gridCol w="1496763">
                  <a:extLst>
                    <a:ext uri="{9D8B030D-6E8A-4147-A177-3AD203B41FA5}">
                      <a16:colId xmlns:a16="http://schemas.microsoft.com/office/drawing/2014/main" val="1808008465"/>
                    </a:ext>
                  </a:extLst>
                </a:gridCol>
                <a:gridCol w="1496763">
                  <a:extLst>
                    <a:ext uri="{9D8B030D-6E8A-4147-A177-3AD203B41FA5}">
                      <a16:colId xmlns:a16="http://schemas.microsoft.com/office/drawing/2014/main" val="3134265111"/>
                    </a:ext>
                  </a:extLst>
                </a:gridCol>
              </a:tblGrid>
              <a:tr h="221188">
                <a:tc>
                  <a:txBody>
                    <a:bodyPr/>
                    <a:lstStyle/>
                    <a:p>
                      <a:pPr marL="0" marR="0" algn="ctr">
                        <a:lnSpc>
                          <a:spcPct val="115000"/>
                        </a:lnSpc>
                        <a:spcBef>
                          <a:spcPts val="0"/>
                        </a:spcBef>
                        <a:spcAft>
                          <a:spcPts val="1000"/>
                        </a:spcAft>
                      </a:pPr>
                      <a:r>
                        <a:rPr lang="en-US" sz="1800">
                          <a:effectLst/>
                        </a:rPr>
                        <a:t>Antibiotic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defTabSz="914400" rtl="0" eaLnBrk="1" latinLnBrk="0" hangingPunct="1">
                        <a:lnSpc>
                          <a:spcPct val="115000"/>
                        </a:lnSpc>
                        <a:spcBef>
                          <a:spcPts val="0"/>
                        </a:spcBef>
                        <a:spcAft>
                          <a:spcPts val="1000"/>
                        </a:spcAft>
                      </a:pPr>
                      <a:r>
                        <a:rPr lang="en-US" sz="1800" b="1" kern="1200" dirty="0">
                          <a:solidFill>
                            <a:schemeClr val="lt1"/>
                          </a:solidFill>
                          <a:effectLst/>
                          <a:latin typeface="+mn-lt"/>
                          <a:ea typeface="+mn-ea"/>
                          <a:cs typeface="+mn-cs"/>
                        </a:rPr>
                        <a:t>Resistant (mm)</a:t>
                      </a:r>
                    </a:p>
                  </a:txBody>
                  <a:tcPr marL="68580" marR="68580" marT="0" marB="0"/>
                </a:tc>
                <a:tc>
                  <a:txBody>
                    <a:bodyPr/>
                    <a:lstStyle/>
                    <a:p>
                      <a:pPr marL="0" marR="0" algn="ctr">
                        <a:lnSpc>
                          <a:spcPct val="115000"/>
                        </a:lnSpc>
                        <a:spcBef>
                          <a:spcPts val="0"/>
                        </a:spcBef>
                        <a:spcAft>
                          <a:spcPts val="1000"/>
                        </a:spcAft>
                      </a:pPr>
                      <a:r>
                        <a:rPr lang="en-US" sz="1800" dirty="0">
                          <a:effectLst/>
                        </a:rPr>
                        <a:t>Intermediate (mm)</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defTabSz="914400" rtl="0" eaLnBrk="1" latinLnBrk="0" hangingPunct="1">
                        <a:lnSpc>
                          <a:spcPct val="115000"/>
                        </a:lnSpc>
                        <a:spcBef>
                          <a:spcPts val="0"/>
                        </a:spcBef>
                        <a:spcAft>
                          <a:spcPts val="1000"/>
                        </a:spcAft>
                      </a:pPr>
                      <a:r>
                        <a:rPr lang="en-US" sz="1800" b="1" kern="1200" dirty="0">
                          <a:solidFill>
                            <a:schemeClr val="lt1"/>
                          </a:solidFill>
                          <a:effectLst/>
                          <a:latin typeface="+mn-lt"/>
                          <a:ea typeface="+mn-ea"/>
                          <a:cs typeface="+mn-cs"/>
                        </a:rPr>
                        <a:t>Susceptible (mm)</a:t>
                      </a:r>
                    </a:p>
                  </a:txBody>
                  <a:tcPr marL="68580" marR="68580" marT="0" marB="0"/>
                </a:tc>
                <a:extLst>
                  <a:ext uri="{0D108BD9-81ED-4DB2-BD59-A6C34878D82A}">
                    <a16:rowId xmlns:a16="http://schemas.microsoft.com/office/drawing/2014/main" val="3239692708"/>
                  </a:ext>
                </a:extLst>
              </a:tr>
              <a:tr h="299694">
                <a:tc>
                  <a:txBody>
                    <a:bodyPr/>
                    <a:lstStyle/>
                    <a:p>
                      <a:pPr marL="0" marR="0">
                        <a:lnSpc>
                          <a:spcPct val="115000"/>
                        </a:lnSpc>
                        <a:spcBef>
                          <a:spcPts val="0"/>
                        </a:spcBef>
                        <a:spcAft>
                          <a:spcPts val="1000"/>
                        </a:spcAft>
                      </a:pPr>
                      <a:r>
                        <a:rPr lang="en-US" sz="1800">
                          <a:effectLst/>
                        </a:rPr>
                        <a:t>Bacitracin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800">
                          <a:effectLst/>
                        </a:rPr>
                        <a:t>≤8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9-12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≥13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54765789"/>
                  </a:ext>
                </a:extLst>
              </a:tr>
              <a:tr h="299694">
                <a:tc>
                  <a:txBody>
                    <a:bodyPr/>
                    <a:lstStyle/>
                    <a:p>
                      <a:pPr marL="0" marR="0">
                        <a:lnSpc>
                          <a:spcPct val="115000"/>
                        </a:lnSpc>
                        <a:spcBef>
                          <a:spcPts val="0"/>
                        </a:spcBef>
                        <a:spcAft>
                          <a:spcPts val="1000"/>
                        </a:spcAft>
                      </a:pPr>
                      <a:r>
                        <a:rPr lang="en-US" sz="1800">
                          <a:effectLst/>
                        </a:rPr>
                        <a:t>Chloramphenicol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800">
                          <a:effectLst/>
                        </a:rPr>
                        <a:t>≤12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13-17</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≥18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87253787"/>
                  </a:ext>
                </a:extLst>
              </a:tr>
              <a:tr h="299694">
                <a:tc>
                  <a:txBody>
                    <a:bodyPr/>
                    <a:lstStyle/>
                    <a:p>
                      <a:pPr marL="0" marR="0">
                        <a:lnSpc>
                          <a:spcPct val="115000"/>
                        </a:lnSpc>
                        <a:spcBef>
                          <a:spcPts val="0"/>
                        </a:spcBef>
                        <a:spcAft>
                          <a:spcPts val="1000"/>
                        </a:spcAft>
                      </a:pPr>
                      <a:r>
                        <a:rPr lang="en-US" sz="1800">
                          <a:effectLst/>
                        </a:rPr>
                        <a:t>Erythromycin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800">
                          <a:effectLst/>
                        </a:rPr>
                        <a:t>≤13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14-17</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≥18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47412401"/>
                  </a:ext>
                </a:extLst>
              </a:tr>
              <a:tr h="299694">
                <a:tc>
                  <a:txBody>
                    <a:bodyPr/>
                    <a:lstStyle/>
                    <a:p>
                      <a:pPr marL="0" marR="0">
                        <a:lnSpc>
                          <a:spcPct val="115000"/>
                        </a:lnSpc>
                        <a:spcBef>
                          <a:spcPts val="0"/>
                        </a:spcBef>
                        <a:spcAft>
                          <a:spcPts val="1000"/>
                        </a:spcAft>
                      </a:pPr>
                      <a:r>
                        <a:rPr lang="en-US" sz="1800">
                          <a:effectLst/>
                        </a:rPr>
                        <a:t>Streptomycin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800">
                          <a:effectLst/>
                        </a:rPr>
                        <a:t>≤11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12-14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≥15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50016033"/>
                  </a:ext>
                </a:extLst>
              </a:tr>
              <a:tr h="299694">
                <a:tc>
                  <a:txBody>
                    <a:bodyPr/>
                    <a:lstStyle/>
                    <a:p>
                      <a:pPr marL="0" marR="0">
                        <a:lnSpc>
                          <a:spcPct val="115000"/>
                        </a:lnSpc>
                        <a:spcBef>
                          <a:spcPts val="0"/>
                        </a:spcBef>
                        <a:spcAft>
                          <a:spcPts val="1000"/>
                        </a:spcAft>
                      </a:pPr>
                      <a:r>
                        <a:rPr lang="en-US" sz="1800">
                          <a:effectLst/>
                        </a:rPr>
                        <a:t>Tetracycline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800">
                          <a:effectLst/>
                        </a:rPr>
                        <a:t>≤14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15-18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≥19</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76892439"/>
                  </a:ext>
                </a:extLst>
              </a:tr>
              <a:tr h="299694">
                <a:tc>
                  <a:txBody>
                    <a:bodyPr/>
                    <a:lstStyle/>
                    <a:p>
                      <a:pPr marL="0" marR="0">
                        <a:lnSpc>
                          <a:spcPct val="115000"/>
                        </a:lnSpc>
                        <a:spcBef>
                          <a:spcPts val="0"/>
                        </a:spcBef>
                        <a:spcAft>
                          <a:spcPts val="1000"/>
                        </a:spcAft>
                      </a:pPr>
                      <a:r>
                        <a:rPr lang="en-US" sz="1800" dirty="0">
                          <a:effectLst/>
                        </a:rPr>
                        <a:t>Vancomycin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1800">
                          <a:effectLst/>
                        </a:rPr>
                        <a:t>≤9</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a:effectLst/>
                        </a:rPr>
                        <a:t>10-11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1000"/>
                        </a:spcAft>
                      </a:pPr>
                      <a:r>
                        <a:rPr lang="en-US" sz="2000" dirty="0">
                          <a:effectLst/>
                        </a:rPr>
                        <a:t>≥12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47669324"/>
                  </a:ext>
                </a:extLst>
              </a:tr>
            </a:tbl>
          </a:graphicData>
        </a:graphic>
      </p:graphicFrame>
      <p:sp>
        <p:nvSpPr>
          <p:cNvPr id="7" name="TextBox 6">
            <a:extLst>
              <a:ext uri="{FF2B5EF4-FFF2-40B4-BE49-F238E27FC236}">
                <a16:creationId xmlns:a16="http://schemas.microsoft.com/office/drawing/2014/main" id="{DB2BE7AF-A935-4C12-B1DD-AFFD3EB257D2}"/>
              </a:ext>
            </a:extLst>
          </p:cNvPr>
          <p:cNvSpPr txBox="1"/>
          <p:nvPr/>
        </p:nvSpPr>
        <p:spPr>
          <a:xfrm>
            <a:off x="7649308" y="5549033"/>
            <a:ext cx="4377663" cy="861774"/>
          </a:xfrm>
          <a:prstGeom prst="rect">
            <a:avLst/>
          </a:prstGeom>
          <a:noFill/>
        </p:spPr>
        <p:txBody>
          <a:bodyPr wrap="square">
            <a:spAutoFit/>
          </a:bodyPr>
          <a:lstStyle/>
          <a:p>
            <a:r>
              <a:rPr lang="en-US" dirty="0">
                <a:solidFill>
                  <a:srgbClr val="000000"/>
                </a:solidFill>
                <a:latin typeface="Times New Roman" panose="02020603050405020304" pitchFamily="18" charset="0"/>
              </a:rPr>
              <a:t>Plate demonstrating zones of inhibition around antibiotic discs </a:t>
            </a:r>
          </a:p>
          <a:p>
            <a:r>
              <a:rPr lang="en-US" sz="1400" dirty="0">
                <a:solidFill>
                  <a:srgbClr val="000000"/>
                </a:solidFill>
                <a:latin typeface="Times New Roman" panose="02020603050405020304" pitchFamily="18" charset="0"/>
              </a:rPr>
              <a:t>Image Source: Georgia Highlands College </a:t>
            </a:r>
            <a:endParaRPr lang="en-US" dirty="0"/>
          </a:p>
        </p:txBody>
      </p:sp>
      <p:pic>
        <p:nvPicPr>
          <p:cNvPr id="5" name="Picture 4" descr="Photograph of plate with areas of no growth amongst bacteria. ">
            <a:extLst>
              <a:ext uri="{FF2B5EF4-FFF2-40B4-BE49-F238E27FC236}">
                <a16:creationId xmlns:a16="http://schemas.microsoft.com/office/drawing/2014/main" id="{36915C92-64EA-40C5-A2E8-230C4332BEC1}"/>
              </a:ext>
            </a:extLst>
          </p:cNvPr>
          <p:cNvPicPr/>
          <p:nvPr/>
        </p:nvPicPr>
        <p:blipFill>
          <a:blip r:embed="rId2" cstate="email">
            <a:extLst>
              <a:ext uri="{28A0092B-C50C-407E-A947-70E740481C1C}">
                <a14:useLocalDpi xmlns:a14="http://schemas.microsoft.com/office/drawing/2010/main"/>
              </a:ext>
            </a:extLst>
          </a:blip>
          <a:srcRect/>
          <a:stretch>
            <a:fillRect/>
          </a:stretch>
        </p:blipFill>
        <p:spPr bwMode="auto">
          <a:xfrm>
            <a:off x="7461096" y="1392384"/>
            <a:ext cx="4228250" cy="4073232"/>
          </a:xfrm>
          <a:prstGeom prst="rect">
            <a:avLst/>
          </a:prstGeom>
          <a:noFill/>
          <a:ln>
            <a:noFill/>
          </a:ln>
          <a:extLst>
            <a:ext uri="{FAA26D3D-D897-4be2-8F04-BA451C77F1D7}">
              <ma14:placeholderFlag xmlns:lc="http://schemas.openxmlformats.org/drawingml/2006/lockedCanvas" xmlns:ma14="http://schemas.microsoft.com/office/mac/drawingml/2011/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pic>
    </p:spTree>
    <p:extLst>
      <p:ext uri="{BB962C8B-B14F-4D97-AF65-F5344CB8AC3E}">
        <p14:creationId xmlns:p14="http://schemas.microsoft.com/office/powerpoint/2010/main" val="1531384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8">
            <a:extLst>
              <a:ext uri="{FF2B5EF4-FFF2-40B4-BE49-F238E27FC236}">
                <a16:creationId xmlns:a16="http://schemas.microsoft.com/office/drawing/2014/main" id="{1A95671B-3CC6-4792-9114-B74FAEA224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780A00-AA5C-465D-8715-4D1A86A838A8}"/>
              </a:ext>
            </a:extLst>
          </p:cNvPr>
          <p:cNvSpPr>
            <a:spLocks noGrp="1"/>
          </p:cNvSpPr>
          <p:nvPr>
            <p:ph type="title"/>
          </p:nvPr>
        </p:nvSpPr>
        <p:spPr>
          <a:xfrm>
            <a:off x="835155" y="552906"/>
            <a:ext cx="10004910" cy="848191"/>
          </a:xfrm>
        </p:spPr>
        <p:txBody>
          <a:bodyPr anchor="ctr">
            <a:normAutofit/>
          </a:bodyPr>
          <a:lstStyle/>
          <a:p>
            <a:r>
              <a:rPr lang="en-US" sz="4000" b="1" kern="1200" dirty="0">
                <a:latin typeface="+mj-lt"/>
                <a:ea typeface="+mj-ea"/>
                <a:cs typeface="+mj-cs"/>
              </a:rPr>
              <a:t>Antibiotic Susceptibility: Disk-Diffusion Method</a:t>
            </a:r>
            <a:endParaRPr lang="en-US" sz="4000" dirty="0"/>
          </a:p>
        </p:txBody>
      </p:sp>
      <p:sp>
        <p:nvSpPr>
          <p:cNvPr id="3" name="Content Placeholder 2">
            <a:extLst>
              <a:ext uri="{FF2B5EF4-FFF2-40B4-BE49-F238E27FC236}">
                <a16:creationId xmlns:a16="http://schemas.microsoft.com/office/drawing/2014/main" id="{D5FDC8CB-4F6F-45A1-ABD0-87109513DA3D}"/>
              </a:ext>
            </a:extLst>
          </p:cNvPr>
          <p:cNvSpPr>
            <a:spLocks noGrp="1"/>
          </p:cNvSpPr>
          <p:nvPr>
            <p:ph idx="1"/>
          </p:nvPr>
        </p:nvSpPr>
        <p:spPr>
          <a:xfrm>
            <a:off x="835155" y="1981805"/>
            <a:ext cx="1937542" cy="715455"/>
          </a:xfrm>
        </p:spPr>
        <p:txBody>
          <a:bodyPr anchor="ctr">
            <a:normAutofit/>
          </a:bodyPr>
          <a:lstStyle/>
          <a:p>
            <a:pPr marL="0" indent="0">
              <a:buNone/>
            </a:pPr>
            <a:r>
              <a:rPr lang="en-US" sz="2000" b="1" dirty="0"/>
              <a:t>Record Result:</a:t>
            </a:r>
          </a:p>
        </p:txBody>
      </p:sp>
      <p:graphicFrame>
        <p:nvGraphicFramePr>
          <p:cNvPr id="4" name="Table 3">
            <a:extLst>
              <a:ext uri="{FF2B5EF4-FFF2-40B4-BE49-F238E27FC236}">
                <a16:creationId xmlns:a16="http://schemas.microsoft.com/office/drawing/2014/main" id="{18EC02A8-8EBC-4611-A358-5EF4B0515B20}"/>
              </a:ext>
            </a:extLst>
          </p:cNvPr>
          <p:cNvGraphicFramePr>
            <a:graphicFrameLocks noGrp="1"/>
          </p:cNvGraphicFramePr>
          <p:nvPr>
            <p:extLst>
              <p:ext uri="{D42A27DB-BD31-4B8C-83A1-F6EECF244321}">
                <p14:modId xmlns:p14="http://schemas.microsoft.com/office/powerpoint/2010/main" val="3291454468"/>
              </p:ext>
            </p:extLst>
          </p:nvPr>
        </p:nvGraphicFramePr>
        <p:xfrm>
          <a:off x="836689" y="2697260"/>
          <a:ext cx="10515573" cy="3691289"/>
        </p:xfrm>
        <a:graphic>
          <a:graphicData uri="http://schemas.openxmlformats.org/drawingml/2006/table">
            <a:tbl>
              <a:tblPr firstRow="1" firstCol="1" bandRow="1"/>
              <a:tblGrid>
                <a:gridCol w="2606450">
                  <a:extLst>
                    <a:ext uri="{9D8B030D-6E8A-4147-A177-3AD203B41FA5}">
                      <a16:colId xmlns:a16="http://schemas.microsoft.com/office/drawing/2014/main" val="1803995107"/>
                    </a:ext>
                  </a:extLst>
                </a:gridCol>
                <a:gridCol w="1332838">
                  <a:extLst>
                    <a:ext uri="{9D8B030D-6E8A-4147-A177-3AD203B41FA5}">
                      <a16:colId xmlns:a16="http://schemas.microsoft.com/office/drawing/2014/main" val="1243895799"/>
                    </a:ext>
                  </a:extLst>
                </a:gridCol>
                <a:gridCol w="1304269">
                  <a:extLst>
                    <a:ext uri="{9D8B030D-6E8A-4147-A177-3AD203B41FA5}">
                      <a16:colId xmlns:a16="http://schemas.microsoft.com/office/drawing/2014/main" val="3957729029"/>
                    </a:ext>
                  </a:extLst>
                </a:gridCol>
                <a:gridCol w="1295479">
                  <a:extLst>
                    <a:ext uri="{9D8B030D-6E8A-4147-A177-3AD203B41FA5}">
                      <a16:colId xmlns:a16="http://schemas.microsoft.com/office/drawing/2014/main" val="3068110854"/>
                    </a:ext>
                  </a:extLst>
                </a:gridCol>
                <a:gridCol w="1288886">
                  <a:extLst>
                    <a:ext uri="{9D8B030D-6E8A-4147-A177-3AD203B41FA5}">
                      <a16:colId xmlns:a16="http://schemas.microsoft.com/office/drawing/2014/main" val="496973027"/>
                    </a:ext>
                  </a:extLst>
                </a:gridCol>
                <a:gridCol w="1360307">
                  <a:extLst>
                    <a:ext uri="{9D8B030D-6E8A-4147-A177-3AD203B41FA5}">
                      <a16:colId xmlns:a16="http://schemas.microsoft.com/office/drawing/2014/main" val="968655792"/>
                    </a:ext>
                  </a:extLst>
                </a:gridCol>
                <a:gridCol w="1327344">
                  <a:extLst>
                    <a:ext uri="{9D8B030D-6E8A-4147-A177-3AD203B41FA5}">
                      <a16:colId xmlns:a16="http://schemas.microsoft.com/office/drawing/2014/main" val="2889067041"/>
                    </a:ext>
                  </a:extLst>
                </a:gridCol>
              </a:tblGrid>
              <a:tr h="585438">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t">
                        <a:lnSpc>
                          <a:spcPct val="115000"/>
                        </a:lnSpc>
                        <a:spcBef>
                          <a:spcPts val="0"/>
                        </a:spcBef>
                        <a:spcAft>
                          <a:spcPts val="1000"/>
                        </a:spcAft>
                      </a:pPr>
                      <a:r>
                        <a:rPr lang="en-US" sz="2100" b="1" i="1" u="none" strike="noStrike">
                          <a:effectLst/>
                          <a:latin typeface="Calibri" panose="020F0502020204030204" pitchFamily="34" charset="0"/>
                          <a:ea typeface="Calibri" panose="020F0502020204030204" pitchFamily="34" charset="0"/>
                          <a:cs typeface="Times New Roman" panose="02020603050405020304" pitchFamily="18" charset="0"/>
                        </a:rPr>
                        <a:t>B. subtilis</a:t>
                      </a:r>
                      <a:endParaRPr lang="en-US" sz="3100" b="0" i="0" u="none" strike="noStrike">
                        <a:effectLst/>
                        <a:latin typeface="Arial" panose="020B0604020202020204" pitchFamily="34" charset="0"/>
                      </a:endParaRPr>
                    </a:p>
                  </a:txBody>
                  <a:tcPr marL="158226" marR="158226" marT="79113" marB="7911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fontAlgn="t">
                        <a:lnSpc>
                          <a:spcPct val="115000"/>
                        </a:lnSpc>
                        <a:spcBef>
                          <a:spcPts val="0"/>
                        </a:spcBef>
                        <a:spcAft>
                          <a:spcPts val="1000"/>
                        </a:spcAft>
                      </a:pPr>
                      <a:r>
                        <a:rPr lang="en-US" sz="2100" b="1" i="1" u="none" strike="noStrike">
                          <a:effectLst/>
                          <a:latin typeface="Calibri" panose="020F0502020204030204" pitchFamily="34" charset="0"/>
                          <a:ea typeface="Calibri" panose="020F0502020204030204" pitchFamily="34" charset="0"/>
                          <a:cs typeface="Times New Roman" panose="02020603050405020304" pitchFamily="18" charset="0"/>
                        </a:rPr>
                        <a:t>E. coli</a:t>
                      </a:r>
                      <a:endParaRPr lang="en-US" sz="3100" b="0" i="0" u="none" strike="noStrike">
                        <a:effectLst/>
                        <a:latin typeface="Arial" panose="020B0604020202020204" pitchFamily="34" charset="0"/>
                      </a:endParaRPr>
                    </a:p>
                  </a:txBody>
                  <a:tcPr marL="158226" marR="158226" marT="79113" marB="7911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l" fontAlgn="t">
                        <a:lnSpc>
                          <a:spcPct val="115000"/>
                        </a:lnSpc>
                        <a:spcBef>
                          <a:spcPts val="0"/>
                        </a:spcBef>
                        <a:spcAft>
                          <a:spcPts val="1000"/>
                        </a:spcAft>
                      </a:pPr>
                      <a:r>
                        <a:rPr lang="en-US" sz="2100" b="1" i="1" u="none" strike="noStrike">
                          <a:effectLst/>
                          <a:latin typeface="Calibri" panose="020F0502020204030204" pitchFamily="34" charset="0"/>
                          <a:ea typeface="Calibri" panose="020F0502020204030204" pitchFamily="34" charset="0"/>
                          <a:cs typeface="Times New Roman" panose="02020603050405020304" pitchFamily="18" charset="0"/>
                        </a:rPr>
                        <a:t>S. epidermidis</a:t>
                      </a:r>
                      <a:endParaRPr lang="en-US" sz="3100" b="0" i="0" u="none" strike="noStrike">
                        <a:effectLst/>
                        <a:latin typeface="Arial" panose="020B0604020202020204" pitchFamily="34" charset="0"/>
                      </a:endParaRPr>
                    </a:p>
                  </a:txBody>
                  <a:tcPr marL="158226" marR="158226" marT="79113" marB="7911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449582167"/>
                  </a:ext>
                </a:extLst>
              </a:tr>
              <a:tr h="443693">
                <a:tc>
                  <a:txBody>
                    <a:bodyPr/>
                    <a:lstStyle/>
                    <a:p>
                      <a:pPr marL="0" marR="0" algn="ctr"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Antibiotic</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mm</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R, I, S</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mm</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R, I, S</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mm</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R, I, S</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9059748"/>
                  </a:ext>
                </a:extLst>
              </a:tr>
              <a:tr h="443693">
                <a:tc>
                  <a:txBody>
                    <a:bodyPr/>
                    <a:lstStyle/>
                    <a:p>
                      <a:pPr marL="0" marR="0" algn="l" fontAlgn="t">
                        <a:lnSpc>
                          <a:spcPct val="115000"/>
                        </a:lnSpc>
                        <a:spcBef>
                          <a:spcPts val="0"/>
                        </a:spcBef>
                        <a:spcAft>
                          <a:spcPts val="1000"/>
                        </a:spcAft>
                      </a:pPr>
                      <a:r>
                        <a:rPr lang="en-US" sz="2100" b="0" i="0" u="none" strike="noStrike">
                          <a:effectLst/>
                          <a:latin typeface="Calibri" panose="020F0502020204030204" pitchFamily="34" charset="0"/>
                          <a:ea typeface="Calibri" panose="020F0502020204030204" pitchFamily="34" charset="0"/>
                          <a:cs typeface="Times New Roman" panose="02020603050405020304" pitchFamily="18" charset="0"/>
                        </a:rPr>
                        <a:t>Bacitracin (B)</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3426478"/>
                  </a:ext>
                </a:extLst>
              </a:tr>
              <a:tr h="443693">
                <a:tc>
                  <a:txBody>
                    <a:bodyPr/>
                    <a:lstStyle/>
                    <a:p>
                      <a:pPr marL="0" marR="0" algn="l" fontAlgn="t">
                        <a:lnSpc>
                          <a:spcPct val="115000"/>
                        </a:lnSpc>
                        <a:spcBef>
                          <a:spcPts val="0"/>
                        </a:spcBef>
                        <a:spcAft>
                          <a:spcPts val="1000"/>
                        </a:spcAft>
                      </a:pPr>
                      <a:r>
                        <a:rPr lang="en-US" sz="2100" b="0" i="0" u="none" strike="noStrike">
                          <a:effectLst/>
                          <a:latin typeface="Calibri" panose="020F0502020204030204" pitchFamily="34" charset="0"/>
                          <a:ea typeface="Calibri" panose="020F0502020204030204" pitchFamily="34" charset="0"/>
                          <a:cs typeface="Times New Roman" panose="02020603050405020304" pitchFamily="18" charset="0"/>
                        </a:rPr>
                        <a:t>Chloramphenicol (C)</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0417156"/>
                  </a:ext>
                </a:extLst>
              </a:tr>
              <a:tr h="443693">
                <a:tc>
                  <a:txBody>
                    <a:bodyPr/>
                    <a:lstStyle/>
                    <a:p>
                      <a:pPr marL="0" marR="0" algn="l" fontAlgn="t">
                        <a:lnSpc>
                          <a:spcPct val="115000"/>
                        </a:lnSpc>
                        <a:spcBef>
                          <a:spcPts val="0"/>
                        </a:spcBef>
                        <a:spcAft>
                          <a:spcPts val="1000"/>
                        </a:spcAft>
                      </a:pPr>
                      <a:r>
                        <a:rPr lang="en-US" sz="2100" b="0" i="0" u="none" strike="noStrike">
                          <a:effectLst/>
                          <a:latin typeface="Calibri" panose="020F0502020204030204" pitchFamily="34" charset="0"/>
                          <a:ea typeface="Calibri" panose="020F0502020204030204" pitchFamily="34" charset="0"/>
                          <a:cs typeface="Times New Roman" panose="02020603050405020304" pitchFamily="18" charset="0"/>
                        </a:rPr>
                        <a:t>Erythromycin (E)</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3041258"/>
                  </a:ext>
                </a:extLst>
              </a:tr>
              <a:tr h="443693">
                <a:tc>
                  <a:txBody>
                    <a:bodyPr/>
                    <a:lstStyle/>
                    <a:p>
                      <a:pPr marL="0" marR="0" algn="l" fontAlgn="t">
                        <a:lnSpc>
                          <a:spcPct val="115000"/>
                        </a:lnSpc>
                        <a:spcBef>
                          <a:spcPts val="0"/>
                        </a:spcBef>
                        <a:spcAft>
                          <a:spcPts val="1000"/>
                        </a:spcAft>
                      </a:pPr>
                      <a:r>
                        <a:rPr lang="en-US" sz="2100" b="0" i="0" u="none" strike="noStrike">
                          <a:effectLst/>
                          <a:latin typeface="Calibri" panose="020F0502020204030204" pitchFamily="34" charset="0"/>
                          <a:ea typeface="Calibri" panose="020F0502020204030204" pitchFamily="34" charset="0"/>
                          <a:cs typeface="Times New Roman" panose="02020603050405020304" pitchFamily="18" charset="0"/>
                        </a:rPr>
                        <a:t>Streptomycin (S)</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0556357"/>
                  </a:ext>
                </a:extLst>
              </a:tr>
              <a:tr h="443693">
                <a:tc>
                  <a:txBody>
                    <a:bodyPr/>
                    <a:lstStyle/>
                    <a:p>
                      <a:pPr marL="0" marR="0" algn="l" fontAlgn="t">
                        <a:lnSpc>
                          <a:spcPct val="115000"/>
                        </a:lnSpc>
                        <a:spcBef>
                          <a:spcPts val="0"/>
                        </a:spcBef>
                        <a:spcAft>
                          <a:spcPts val="1000"/>
                        </a:spcAft>
                      </a:pPr>
                      <a:r>
                        <a:rPr lang="en-US" sz="2100" b="0" i="0" u="none" strike="noStrike">
                          <a:effectLst/>
                          <a:latin typeface="Calibri" panose="020F0502020204030204" pitchFamily="34" charset="0"/>
                          <a:ea typeface="Calibri" panose="020F0502020204030204" pitchFamily="34" charset="0"/>
                          <a:cs typeface="Times New Roman" panose="02020603050405020304" pitchFamily="18" charset="0"/>
                        </a:rPr>
                        <a:t>Tetracycline (TE)</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3808090"/>
                  </a:ext>
                </a:extLst>
              </a:tr>
              <a:tr h="443693">
                <a:tc>
                  <a:txBody>
                    <a:bodyPr/>
                    <a:lstStyle/>
                    <a:p>
                      <a:pPr marL="0" marR="0" algn="l" fontAlgn="t">
                        <a:lnSpc>
                          <a:spcPct val="115000"/>
                        </a:lnSpc>
                        <a:spcBef>
                          <a:spcPts val="0"/>
                        </a:spcBef>
                        <a:spcAft>
                          <a:spcPts val="1000"/>
                        </a:spcAft>
                      </a:pPr>
                      <a:r>
                        <a:rPr lang="en-US" sz="2100" b="0" i="0" u="none" strike="noStrike">
                          <a:effectLst/>
                          <a:latin typeface="Calibri" panose="020F0502020204030204" pitchFamily="34" charset="0"/>
                          <a:ea typeface="Calibri" panose="020F0502020204030204" pitchFamily="34" charset="0"/>
                          <a:cs typeface="Times New Roman" panose="02020603050405020304" pitchFamily="18" charset="0"/>
                        </a:rPr>
                        <a:t>Vancomycin (VA)</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15000"/>
                        </a:lnSpc>
                        <a:spcBef>
                          <a:spcPts val="0"/>
                        </a:spcBef>
                        <a:spcAft>
                          <a:spcPts val="1000"/>
                        </a:spcAft>
                      </a:pPr>
                      <a:r>
                        <a:rPr lang="en-US" sz="2100" b="1" i="0" u="none" strike="noStrike" dirty="0">
                          <a:effectLst/>
                          <a:latin typeface="Calibri" panose="020F0502020204030204" pitchFamily="34" charset="0"/>
                          <a:ea typeface="Calibri" panose="020F0502020204030204" pitchFamily="34" charset="0"/>
                          <a:cs typeface="Times New Roman" panose="02020603050405020304" pitchFamily="18" charset="0"/>
                        </a:rPr>
                        <a:t> </a:t>
                      </a:r>
                      <a:endParaRPr lang="en-US" sz="3100" b="0" i="0" u="none" strike="noStrike" dirty="0">
                        <a:effectLst/>
                        <a:latin typeface="Arial" panose="020B0604020202020204" pitchFamily="34" charset="0"/>
                      </a:endParaRPr>
                    </a:p>
                  </a:txBody>
                  <a:tcPr marL="118670" marR="118670" marT="1648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7086142"/>
                  </a:ext>
                </a:extLst>
              </a:tr>
            </a:tbl>
          </a:graphicData>
        </a:graphic>
      </p:graphicFrame>
    </p:spTree>
    <p:extLst>
      <p:ext uri="{BB962C8B-B14F-4D97-AF65-F5344CB8AC3E}">
        <p14:creationId xmlns:p14="http://schemas.microsoft.com/office/powerpoint/2010/main" val="1921279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51BA4DF-2BD4-4EC2-B1DB-B27C8AC718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CD6E99-3E52-457F-A501-BA15E1E2B647}"/>
              </a:ext>
            </a:extLst>
          </p:cNvPr>
          <p:cNvSpPr>
            <a:spLocks noGrp="1"/>
          </p:cNvSpPr>
          <p:nvPr>
            <p:ph type="title"/>
          </p:nvPr>
        </p:nvSpPr>
        <p:spPr>
          <a:xfrm>
            <a:off x="4553734" y="315474"/>
            <a:ext cx="7136517" cy="1238133"/>
          </a:xfrm>
        </p:spPr>
        <p:txBody>
          <a:bodyPr anchor="b">
            <a:normAutofit/>
          </a:bodyPr>
          <a:lstStyle/>
          <a:p>
            <a:r>
              <a:rPr lang="en-US" sz="4000" b="1" dirty="0"/>
              <a:t>Chemical Methods to Control Microbial Growth</a:t>
            </a:r>
            <a:endParaRPr lang="en-US" sz="4000" dirty="0"/>
          </a:p>
        </p:txBody>
      </p:sp>
      <p:pic>
        <p:nvPicPr>
          <p:cNvPr id="4" name="Picture 3">
            <a:extLst>
              <a:ext uri="{FF2B5EF4-FFF2-40B4-BE49-F238E27FC236}">
                <a16:creationId xmlns:a16="http://schemas.microsoft.com/office/drawing/2014/main" id="{0EA3C6CC-59D8-450C-A889-0F0834B0B535}"/>
              </a:ext>
            </a:extLst>
          </p:cNvPr>
          <p:cNvPicPr/>
          <p:nvPr/>
        </p:nvPicPr>
        <p:blipFill rotWithShape="1">
          <a:blip r:embed="rId2" cstate="email">
            <a:extLst>
              <a:ext uri="{28A0092B-C50C-407E-A947-70E740481C1C}">
                <a14:useLocalDpi xmlns:a14="http://schemas.microsoft.com/office/drawing/2010/main"/>
              </a:ext>
            </a:extLst>
          </a:blip>
          <a:srcRect b="-2"/>
          <a:stretch/>
        </p:blipFill>
        <p:spPr bwMode="auto">
          <a:xfrm rot="16200000">
            <a:off x="-1330751" y="1330752"/>
            <a:ext cx="6858000" cy="4196496"/>
          </a:xfrm>
          <a:prstGeom prst="rect">
            <a:avLst/>
          </a:prstGeom>
          <a:noFill/>
          <a:effectLst/>
        </p:spPr>
      </p:pic>
      <p:sp>
        <p:nvSpPr>
          <p:cNvPr id="3" name="Content Placeholder 2">
            <a:extLst>
              <a:ext uri="{FF2B5EF4-FFF2-40B4-BE49-F238E27FC236}">
                <a16:creationId xmlns:a16="http://schemas.microsoft.com/office/drawing/2014/main" id="{8C6CE97B-5E82-406F-8FD1-988C24CEDD95}"/>
              </a:ext>
            </a:extLst>
          </p:cNvPr>
          <p:cNvSpPr>
            <a:spLocks noGrp="1"/>
          </p:cNvSpPr>
          <p:nvPr>
            <p:ph idx="1"/>
          </p:nvPr>
        </p:nvSpPr>
        <p:spPr>
          <a:xfrm>
            <a:off x="4553734" y="2095622"/>
            <a:ext cx="7136518" cy="4333634"/>
          </a:xfrm>
        </p:spPr>
        <p:txBody>
          <a:bodyPr>
            <a:normAutofit fontScale="70000" lnSpcReduction="20000"/>
          </a:bodyPr>
          <a:lstStyle/>
          <a:p>
            <a:pPr marL="0" indent="0">
              <a:lnSpc>
                <a:spcPct val="120000"/>
              </a:lnSpc>
              <a:buNone/>
              <a:defRPr/>
            </a:pPr>
            <a:r>
              <a:rPr lang="en-US" sz="3000" dirty="0">
                <a:solidFill>
                  <a:srgbClr val="FF0000"/>
                </a:solidFill>
              </a:rPr>
              <a:t>Learning Objectives:</a:t>
            </a:r>
          </a:p>
          <a:p>
            <a:pPr marL="0" indent="0">
              <a:lnSpc>
                <a:spcPct val="120000"/>
              </a:lnSpc>
              <a:buNone/>
              <a:defRPr/>
            </a:pPr>
            <a:r>
              <a:rPr lang="en-US" dirty="0"/>
              <a:t>This lab will focus on to controlling microorganisms by using chemical agents:</a:t>
            </a:r>
          </a:p>
          <a:p>
            <a:pPr marL="514350" indent="-514350" defTabSz="457200">
              <a:lnSpc>
                <a:spcPct val="120000"/>
              </a:lnSpc>
              <a:buFont typeface="+mj-lt"/>
              <a:buAutoNum type="arabicPeriod"/>
            </a:pPr>
            <a:r>
              <a:rPr lang="en-US" dirty="0"/>
              <a:t>The effectiveness of various antibiotics against Gram-positive and Gram-negative bacteria. </a:t>
            </a:r>
          </a:p>
          <a:p>
            <a:pPr marL="514350" indent="-514350" defTabSz="457200">
              <a:lnSpc>
                <a:spcPct val="120000"/>
              </a:lnSpc>
              <a:buFont typeface="+mj-lt"/>
              <a:buAutoNum type="arabicPeriod"/>
            </a:pPr>
            <a:r>
              <a:rPr lang="en-US" dirty="0"/>
              <a:t>How regular household disinfectants affect the bacterial growth.</a:t>
            </a:r>
          </a:p>
          <a:p>
            <a:pPr marL="0" indent="0">
              <a:lnSpc>
                <a:spcPct val="120000"/>
              </a:lnSpc>
              <a:buNone/>
            </a:pPr>
            <a:endParaRPr lang="en-US" dirty="0">
              <a:cs typeface="Calibri" panose="020F0502020204030204" pitchFamily="34" charset="0"/>
            </a:endParaRPr>
          </a:p>
          <a:p>
            <a:pPr marL="285750" indent="-285750" defTabSz="457200">
              <a:lnSpc>
                <a:spcPct val="120000"/>
              </a:lnSpc>
            </a:pPr>
            <a:r>
              <a:rPr lang="en-US" dirty="0">
                <a:highlight>
                  <a:srgbClr val="FFFF00"/>
                </a:highlight>
              </a:rPr>
              <a:t>We will use Kirby-Bauer(Disc- Diffusion Method) test for antibiotic resistance and use a similar method to determine the efficacy of a variety of disinfectants.</a:t>
            </a:r>
          </a:p>
          <a:p>
            <a:endParaRPr lang="en-US" sz="1900" dirty="0"/>
          </a:p>
        </p:txBody>
      </p:sp>
      <p:pic>
        <p:nvPicPr>
          <p:cNvPr id="6" name="Picture 5">
            <a:extLst>
              <a:ext uri="{FF2B5EF4-FFF2-40B4-BE49-F238E27FC236}">
                <a16:creationId xmlns:a16="http://schemas.microsoft.com/office/drawing/2014/main" id="{291EEF42-A9F1-4486-99D7-C1318B33991A}"/>
              </a:ext>
            </a:extLst>
          </p:cNvPr>
          <p:cNvPicPr/>
          <p:nvPr/>
        </p:nvPicPr>
        <p:blipFill rotWithShape="1">
          <a:blip r:embed="rId2" cstate="email">
            <a:extLst>
              <a:ext uri="{28A0092B-C50C-407E-A947-70E740481C1C}">
                <a14:useLocalDpi xmlns:a14="http://schemas.microsoft.com/office/drawing/2010/main"/>
              </a:ext>
            </a:extLst>
          </a:blip>
          <a:srcRect b="-2"/>
          <a:stretch/>
        </p:blipFill>
        <p:spPr bwMode="auto">
          <a:xfrm rot="16200000">
            <a:off x="-1330752" y="1330752"/>
            <a:ext cx="6858000" cy="4196496"/>
          </a:xfrm>
          <a:prstGeom prst="rect">
            <a:avLst/>
          </a:prstGeom>
          <a:noFill/>
          <a:effectLst/>
        </p:spPr>
      </p:pic>
    </p:spTree>
    <p:extLst>
      <p:ext uri="{BB962C8B-B14F-4D97-AF65-F5344CB8AC3E}">
        <p14:creationId xmlns:p14="http://schemas.microsoft.com/office/powerpoint/2010/main" val="2469262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89C78-16BF-40EA-944A-4407DFF201D0}"/>
              </a:ext>
            </a:extLst>
          </p:cNvPr>
          <p:cNvSpPr>
            <a:spLocks noGrp="1"/>
          </p:cNvSpPr>
          <p:nvPr>
            <p:ph type="title"/>
          </p:nvPr>
        </p:nvSpPr>
        <p:spPr/>
        <p:txBody>
          <a:bodyPr/>
          <a:lstStyle/>
          <a:p>
            <a:r>
              <a:rPr lang="en-US" b="1" dirty="0"/>
              <a:t>Controlling Microbial Growth</a:t>
            </a:r>
            <a:endParaRPr lang="en-US" dirty="0"/>
          </a:p>
        </p:txBody>
      </p:sp>
      <p:sp>
        <p:nvSpPr>
          <p:cNvPr id="3" name="Content Placeholder 2">
            <a:extLst>
              <a:ext uri="{FF2B5EF4-FFF2-40B4-BE49-F238E27FC236}">
                <a16:creationId xmlns:a16="http://schemas.microsoft.com/office/drawing/2014/main" id="{757BE071-6A13-4193-8188-B4596F07E231}"/>
              </a:ext>
            </a:extLst>
          </p:cNvPr>
          <p:cNvSpPr>
            <a:spLocks noGrp="1"/>
          </p:cNvSpPr>
          <p:nvPr>
            <p:ph idx="1"/>
          </p:nvPr>
        </p:nvSpPr>
        <p:spPr>
          <a:xfrm>
            <a:off x="838200" y="2315497"/>
            <a:ext cx="10515600" cy="3746090"/>
          </a:xfrm>
        </p:spPr>
        <p:txBody>
          <a:bodyPr/>
          <a:lstStyle/>
          <a:p>
            <a:pPr marL="0" indent="0">
              <a:buNone/>
              <a:defRPr/>
            </a:pPr>
            <a:r>
              <a:rPr lang="en-US" sz="3200" dirty="0">
                <a:solidFill>
                  <a:srgbClr val="FF0000"/>
                </a:solidFill>
              </a:rPr>
              <a:t>Purpose: </a:t>
            </a:r>
          </a:p>
          <a:p>
            <a:pPr marL="0" indent="0">
              <a:buNone/>
              <a:defRPr/>
            </a:pPr>
            <a:r>
              <a:rPr lang="en-US" dirty="0"/>
              <a:t>To prevent the spread of human disease, it is necessary :</a:t>
            </a:r>
          </a:p>
          <a:p>
            <a:pPr marL="457200" indent="-457200">
              <a:buFont typeface="+mj-lt"/>
              <a:buAutoNum type="arabicPeriod"/>
              <a:defRPr/>
            </a:pPr>
            <a:r>
              <a:rPr lang="en-US" dirty="0"/>
              <a:t>to destroy pathogens and prevent their transmission</a:t>
            </a:r>
          </a:p>
          <a:p>
            <a:pPr marL="457200" indent="-457200">
              <a:buFont typeface="+mj-lt"/>
              <a:buAutoNum type="arabicPeriod"/>
              <a:defRPr/>
            </a:pPr>
            <a:r>
              <a:rPr lang="en-US" dirty="0"/>
              <a:t>to reduce or eliminate microorganisms responsible for the contamination of water, food, and other substances.</a:t>
            </a:r>
          </a:p>
          <a:p>
            <a:pPr marL="0" indent="0">
              <a:buNone/>
            </a:pPr>
            <a:endParaRPr lang="en-US" dirty="0"/>
          </a:p>
        </p:txBody>
      </p:sp>
    </p:spTree>
    <p:extLst>
      <p:ext uri="{BB962C8B-B14F-4D97-AF65-F5344CB8AC3E}">
        <p14:creationId xmlns:p14="http://schemas.microsoft.com/office/powerpoint/2010/main" val="2128983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D625A-DC2A-446D-BD39-EBE694553FE8}"/>
              </a:ext>
            </a:extLst>
          </p:cNvPr>
          <p:cNvSpPr>
            <a:spLocks noGrp="1"/>
          </p:cNvSpPr>
          <p:nvPr>
            <p:ph type="title"/>
          </p:nvPr>
        </p:nvSpPr>
        <p:spPr/>
        <p:txBody>
          <a:bodyPr/>
          <a:lstStyle/>
          <a:p>
            <a:r>
              <a:rPr lang="en-US" b="1" dirty="0"/>
              <a:t>Factors that influence antimicrobial activity of a product</a:t>
            </a:r>
          </a:p>
        </p:txBody>
      </p:sp>
      <p:sp>
        <p:nvSpPr>
          <p:cNvPr id="3" name="Content Placeholder 2">
            <a:extLst>
              <a:ext uri="{FF2B5EF4-FFF2-40B4-BE49-F238E27FC236}">
                <a16:creationId xmlns:a16="http://schemas.microsoft.com/office/drawing/2014/main" id="{3FE59BC4-223D-44FF-8E52-88AE464F7444}"/>
              </a:ext>
            </a:extLst>
          </p:cNvPr>
          <p:cNvSpPr>
            <a:spLocks noGrp="1"/>
          </p:cNvSpPr>
          <p:nvPr>
            <p:ph idx="1"/>
          </p:nvPr>
        </p:nvSpPr>
        <p:spPr>
          <a:xfrm>
            <a:off x="838200" y="2124221"/>
            <a:ext cx="10515600" cy="4052741"/>
          </a:xfrm>
        </p:spPr>
        <p:txBody>
          <a:bodyPr>
            <a:normAutofit lnSpcReduction="10000"/>
          </a:bodyPr>
          <a:lstStyle/>
          <a:p>
            <a:pPr marL="457200" lvl="1" indent="-457200">
              <a:spcBef>
                <a:spcPts val="1000"/>
              </a:spcBef>
              <a:buFont typeface="+mj-lt"/>
              <a:buAutoNum type="arabicPeriod"/>
              <a:defRPr/>
            </a:pPr>
            <a:r>
              <a:rPr lang="en-US" sz="2800" dirty="0"/>
              <a:t>Effectiveness of the active ingredient against the microbe (cell membrane present or not)</a:t>
            </a:r>
          </a:p>
          <a:p>
            <a:pPr marL="457200" lvl="1" indent="-457200">
              <a:spcBef>
                <a:spcPts val="1000"/>
              </a:spcBef>
              <a:buFont typeface="+mj-lt"/>
              <a:buAutoNum type="arabicPeriod"/>
              <a:defRPr/>
            </a:pPr>
            <a:r>
              <a:rPr lang="en-US" sz="2800" dirty="0"/>
              <a:t>Concentration of the microbe (load)</a:t>
            </a:r>
          </a:p>
          <a:p>
            <a:pPr marL="457200" lvl="1" indent="-457200">
              <a:spcBef>
                <a:spcPts val="1000"/>
              </a:spcBef>
              <a:buFont typeface="+mj-lt"/>
              <a:buAutoNum type="arabicPeriod"/>
              <a:defRPr/>
            </a:pPr>
            <a:r>
              <a:rPr lang="en-US" sz="2800" dirty="0"/>
              <a:t>Concentration of the active ingredient</a:t>
            </a:r>
          </a:p>
          <a:p>
            <a:pPr marL="457200" lvl="1" indent="-457200">
              <a:spcBef>
                <a:spcPts val="1000"/>
              </a:spcBef>
              <a:buFont typeface="+mj-lt"/>
              <a:buAutoNum type="arabicPeriod"/>
              <a:defRPr/>
            </a:pPr>
            <a:r>
              <a:rPr lang="en-US" sz="2800" dirty="0"/>
              <a:t>Exposure time</a:t>
            </a:r>
          </a:p>
          <a:p>
            <a:pPr marL="457200" lvl="1" indent="-457200">
              <a:spcBef>
                <a:spcPts val="1000"/>
              </a:spcBef>
              <a:buFont typeface="+mj-lt"/>
              <a:buAutoNum type="arabicPeriod"/>
              <a:defRPr/>
            </a:pPr>
            <a:r>
              <a:rPr lang="en-US" sz="2800" dirty="0"/>
              <a:t>Temperature of the environment</a:t>
            </a:r>
          </a:p>
          <a:p>
            <a:pPr marL="457200" lvl="1" indent="-457200">
              <a:spcBef>
                <a:spcPts val="1000"/>
              </a:spcBef>
              <a:buFont typeface="+mj-lt"/>
              <a:buAutoNum type="arabicPeriod"/>
              <a:defRPr/>
            </a:pPr>
            <a:r>
              <a:rPr lang="en-US" sz="2800" dirty="0"/>
              <a:t>PH of the environment</a:t>
            </a:r>
          </a:p>
          <a:p>
            <a:pPr marL="457200" lvl="1" indent="-457200">
              <a:spcBef>
                <a:spcPts val="1000"/>
              </a:spcBef>
              <a:buFont typeface="+mj-lt"/>
              <a:buAutoNum type="arabicPeriod"/>
              <a:defRPr/>
            </a:pPr>
            <a:r>
              <a:rPr lang="en-US" sz="2800" dirty="0"/>
              <a:t>Presence of organic material (Blood, stool, vomits, body oil, dead skin)</a:t>
            </a:r>
          </a:p>
          <a:p>
            <a:pPr marL="0" indent="0">
              <a:buNone/>
            </a:pPr>
            <a:endParaRPr lang="en-US" dirty="0"/>
          </a:p>
        </p:txBody>
      </p:sp>
    </p:spTree>
    <p:extLst>
      <p:ext uri="{BB962C8B-B14F-4D97-AF65-F5344CB8AC3E}">
        <p14:creationId xmlns:p14="http://schemas.microsoft.com/office/powerpoint/2010/main" val="1598767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6FD28-185C-4831-950F-432EF467B2D9}"/>
              </a:ext>
            </a:extLst>
          </p:cNvPr>
          <p:cNvSpPr>
            <a:spLocks noGrp="1"/>
          </p:cNvSpPr>
          <p:nvPr>
            <p:ph type="title"/>
          </p:nvPr>
        </p:nvSpPr>
        <p:spPr/>
        <p:txBody>
          <a:bodyPr/>
          <a:lstStyle/>
          <a:p>
            <a:r>
              <a:rPr lang="en-US" b="1" dirty="0"/>
              <a:t>Basic Terminology</a:t>
            </a:r>
          </a:p>
        </p:txBody>
      </p:sp>
      <p:sp>
        <p:nvSpPr>
          <p:cNvPr id="3" name="Content Placeholder 2">
            <a:extLst>
              <a:ext uri="{FF2B5EF4-FFF2-40B4-BE49-F238E27FC236}">
                <a16:creationId xmlns:a16="http://schemas.microsoft.com/office/drawing/2014/main" id="{4B39DBEA-60A1-4345-B802-14B2E5F37142}"/>
              </a:ext>
            </a:extLst>
          </p:cNvPr>
          <p:cNvSpPr>
            <a:spLocks noGrp="1"/>
          </p:cNvSpPr>
          <p:nvPr>
            <p:ph idx="1"/>
          </p:nvPr>
        </p:nvSpPr>
        <p:spPr/>
        <p:txBody>
          <a:bodyPr>
            <a:normAutofit/>
          </a:bodyPr>
          <a:lstStyle/>
          <a:p>
            <a:pPr>
              <a:lnSpc>
                <a:spcPct val="100000"/>
              </a:lnSpc>
              <a:defRPr/>
            </a:pPr>
            <a:r>
              <a:rPr lang="en-US" b="1" dirty="0"/>
              <a:t>Disinfectants: </a:t>
            </a:r>
            <a:r>
              <a:rPr lang="en-US" dirty="0"/>
              <a:t>Disinfectants are the agents used to kill, inhibit, or to remove the microorganisms from inanimate objects or surfaces. Disinfection not necessarily kills or removes the endospores.</a:t>
            </a:r>
          </a:p>
          <a:p>
            <a:pPr>
              <a:lnSpc>
                <a:spcPct val="100000"/>
              </a:lnSpc>
              <a:defRPr/>
            </a:pPr>
            <a:r>
              <a:rPr lang="en-US" b="1" dirty="0"/>
              <a:t>Antiseptic: </a:t>
            </a:r>
            <a:r>
              <a:rPr lang="en-US" dirty="0"/>
              <a:t>An antiseptic is an agent that kills or inhibits growth of microbes but is safe to use on human tissue.</a:t>
            </a:r>
          </a:p>
          <a:p>
            <a:pPr>
              <a:lnSpc>
                <a:spcPct val="100000"/>
              </a:lnSpc>
              <a:defRPr/>
            </a:pPr>
            <a:r>
              <a:rPr lang="en-US" b="1" dirty="0"/>
              <a:t>Sanitizer: </a:t>
            </a:r>
            <a:r>
              <a:rPr lang="en-US" dirty="0"/>
              <a:t>A sanitizer is an agent that reduces, but may not eliminate, microbial numbers to a safe level.</a:t>
            </a:r>
          </a:p>
          <a:p>
            <a:pPr>
              <a:lnSpc>
                <a:spcPct val="100000"/>
              </a:lnSpc>
              <a:defRPr/>
            </a:pPr>
            <a:r>
              <a:rPr lang="en-US" b="1" dirty="0"/>
              <a:t>Antibiotic: </a:t>
            </a:r>
            <a:r>
              <a:rPr lang="en-US" dirty="0"/>
              <a:t>An antibiotic is a metabolic product produced by one microorganism that inhibits or kills other microorganisms.</a:t>
            </a:r>
          </a:p>
          <a:p>
            <a:endParaRPr lang="en-US" dirty="0"/>
          </a:p>
        </p:txBody>
      </p:sp>
    </p:spTree>
    <p:extLst>
      <p:ext uri="{BB962C8B-B14F-4D97-AF65-F5344CB8AC3E}">
        <p14:creationId xmlns:p14="http://schemas.microsoft.com/office/powerpoint/2010/main" val="750954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3CC60-5A0B-4BBD-B2C7-18D67FE00217}"/>
              </a:ext>
            </a:extLst>
          </p:cNvPr>
          <p:cNvSpPr>
            <a:spLocks noGrp="1"/>
          </p:cNvSpPr>
          <p:nvPr>
            <p:ph type="title"/>
          </p:nvPr>
        </p:nvSpPr>
        <p:spPr>
          <a:xfrm>
            <a:off x="838200" y="365125"/>
            <a:ext cx="10515600" cy="732155"/>
          </a:xfrm>
        </p:spPr>
        <p:txBody>
          <a:bodyPr/>
          <a:lstStyle/>
          <a:p>
            <a:r>
              <a:rPr lang="en-US" b="1" dirty="0"/>
              <a:t>Materials Needed (For Each Group/Table)</a:t>
            </a:r>
            <a:endParaRPr lang="en-US" dirty="0"/>
          </a:p>
        </p:txBody>
      </p:sp>
      <p:sp>
        <p:nvSpPr>
          <p:cNvPr id="3" name="Content Placeholder 2">
            <a:extLst>
              <a:ext uri="{FF2B5EF4-FFF2-40B4-BE49-F238E27FC236}">
                <a16:creationId xmlns:a16="http://schemas.microsoft.com/office/drawing/2014/main" id="{2CBC3677-CDB2-43F4-99BE-1A3012FA2041}"/>
              </a:ext>
            </a:extLst>
          </p:cNvPr>
          <p:cNvSpPr>
            <a:spLocks noGrp="1"/>
          </p:cNvSpPr>
          <p:nvPr>
            <p:ph idx="1"/>
          </p:nvPr>
        </p:nvSpPr>
        <p:spPr>
          <a:xfrm>
            <a:off x="838200" y="1287830"/>
            <a:ext cx="9175956" cy="5205045"/>
          </a:xfrm>
        </p:spPr>
        <p:txBody>
          <a:bodyPr>
            <a:normAutofit fontScale="47500" lnSpcReduction="20000"/>
          </a:bodyPr>
          <a:lstStyle/>
          <a:p>
            <a:pPr marR="0" lvl="0" fontAlgn="base">
              <a:defRPr/>
            </a:pPr>
            <a:r>
              <a:rPr lang="en-US" sz="5000" dirty="0"/>
              <a:t>3 regular TSA plates</a:t>
            </a:r>
          </a:p>
          <a:p>
            <a:pPr marR="0" lvl="0" fontAlgn="base">
              <a:defRPr/>
            </a:pPr>
            <a:r>
              <a:rPr lang="en-US" sz="5000" dirty="0"/>
              <a:t>3 large TSA plates for antibiotic testing</a:t>
            </a:r>
          </a:p>
          <a:p>
            <a:pPr marR="0" lvl="0" fontAlgn="base">
              <a:defRPr/>
            </a:pPr>
            <a:r>
              <a:rPr lang="en-US" sz="5000" dirty="0"/>
              <a:t>Sterile cotton swabs</a:t>
            </a:r>
          </a:p>
          <a:p>
            <a:pPr marR="0" lvl="0" fontAlgn="base">
              <a:defRPr/>
            </a:pPr>
            <a:r>
              <a:rPr lang="en-US" sz="5000" i="1" dirty="0"/>
              <a:t>Escherichia coli, Bacillus subtilis, Staphylococcus epidermidis </a:t>
            </a:r>
            <a:r>
              <a:rPr lang="en-US" sz="5000" dirty="0"/>
              <a:t>cultures in TSB media</a:t>
            </a:r>
          </a:p>
          <a:p>
            <a:pPr marR="0" lvl="0" fontAlgn="base">
              <a:defRPr/>
            </a:pPr>
            <a:r>
              <a:rPr lang="en-US" sz="5000" dirty="0"/>
              <a:t>1 Glass petri dish with autoclaved sterilized paper discs</a:t>
            </a:r>
          </a:p>
          <a:p>
            <a:pPr marR="0" lvl="0" fontAlgn="base">
              <a:defRPr/>
            </a:pPr>
            <a:r>
              <a:rPr lang="en-US" sz="5000" dirty="0"/>
              <a:t>2 White glass spot plates</a:t>
            </a:r>
          </a:p>
          <a:p>
            <a:pPr marR="0" lvl="0" fontAlgn="base">
              <a:defRPr/>
            </a:pPr>
            <a:r>
              <a:rPr lang="en-US" sz="5000" dirty="0"/>
              <a:t>1, 600 ml beaker filled with disposable pipettes</a:t>
            </a:r>
          </a:p>
          <a:p>
            <a:pPr marR="0" lvl="0" fontAlgn="base">
              <a:defRPr/>
            </a:pPr>
            <a:r>
              <a:rPr lang="en-US" sz="5000" dirty="0"/>
              <a:t>Forceps</a:t>
            </a:r>
          </a:p>
          <a:p>
            <a:pPr marR="0" lvl="0" fontAlgn="base">
              <a:defRPr/>
            </a:pPr>
            <a:r>
              <a:rPr lang="en-US" sz="5000" dirty="0"/>
              <a:t>Various disinfectant samples: Lysol, Clorox, soaps, mouth wash etc.</a:t>
            </a:r>
          </a:p>
          <a:p>
            <a:pPr marR="0" lvl="0" fontAlgn="base">
              <a:defRPr/>
            </a:pPr>
            <a:r>
              <a:rPr lang="en-US" sz="5000" dirty="0"/>
              <a:t>Antibiotic disc dispenser</a:t>
            </a:r>
          </a:p>
          <a:p>
            <a:pPr marR="0" lvl="0" fontAlgn="base">
              <a:defRPr/>
            </a:pPr>
            <a:r>
              <a:rPr lang="en-US" sz="5000" dirty="0"/>
              <a:t>Antibiotic disc sleeves (Bacitracin, Tetracycline, Streptomycin, Chloramphenicol, Erythromycin, Vancomycin.)</a:t>
            </a:r>
          </a:p>
          <a:p>
            <a:pPr marR="0" lvl="0" fontAlgn="base">
              <a:defRPr/>
            </a:pPr>
            <a:r>
              <a:rPr lang="en-US" sz="5000" dirty="0"/>
              <a:t>1 Plastic ruler</a:t>
            </a:r>
          </a:p>
          <a:p>
            <a:endParaRPr lang="en-US" dirty="0"/>
          </a:p>
        </p:txBody>
      </p:sp>
      <p:pic>
        <p:nvPicPr>
          <p:cNvPr id="4" name="Picture 3" descr="A picture containing indoor&#10;&#10;Description automatically generated">
            <a:extLst>
              <a:ext uri="{FF2B5EF4-FFF2-40B4-BE49-F238E27FC236}">
                <a16:creationId xmlns:a16="http://schemas.microsoft.com/office/drawing/2014/main" id="{27437A31-5CA9-4882-9583-FDA9943422E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8906534" y="3545444"/>
            <a:ext cx="3586264" cy="2689698"/>
          </a:xfrm>
          <a:prstGeom prst="rect">
            <a:avLst/>
          </a:prstGeom>
        </p:spPr>
      </p:pic>
    </p:spTree>
    <p:extLst>
      <p:ext uri="{BB962C8B-B14F-4D97-AF65-F5344CB8AC3E}">
        <p14:creationId xmlns:p14="http://schemas.microsoft.com/office/powerpoint/2010/main" val="684140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descr="Spot Plate">
            <a:extLst>
              <a:ext uri="{FF2B5EF4-FFF2-40B4-BE49-F238E27FC236}">
                <a16:creationId xmlns:a16="http://schemas.microsoft.com/office/drawing/2014/main" id="{FA9D3ED2-5BB9-4FFF-A0AF-1F5886DF0314}"/>
              </a:ext>
            </a:extLst>
          </p:cNvPr>
          <p:cNvGrpSpPr/>
          <p:nvPr/>
        </p:nvGrpSpPr>
        <p:grpSpPr>
          <a:xfrm>
            <a:off x="838199" y="1981378"/>
            <a:ext cx="2733899" cy="3645199"/>
            <a:chOff x="838199" y="1981378"/>
            <a:chExt cx="2733899" cy="3645199"/>
          </a:xfrm>
        </p:grpSpPr>
        <p:pic>
          <p:nvPicPr>
            <p:cNvPr id="5" name="Picture 4" descr="A picture containing text, posing&#10;&#10;Description automatically generated">
              <a:extLst>
                <a:ext uri="{FF2B5EF4-FFF2-40B4-BE49-F238E27FC236}">
                  <a16:creationId xmlns:a16="http://schemas.microsoft.com/office/drawing/2014/main" id="{A4A26B5C-FC3E-4F08-9A93-3AFFCF09C3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382549" y="2437028"/>
              <a:ext cx="3645199" cy="2733899"/>
            </a:xfrm>
            <a:prstGeom prst="rect">
              <a:avLst/>
            </a:prstGeom>
          </p:spPr>
        </p:pic>
        <p:sp>
          <p:nvSpPr>
            <p:cNvPr id="12" name="TextBox 11">
              <a:extLst>
                <a:ext uri="{FF2B5EF4-FFF2-40B4-BE49-F238E27FC236}">
                  <a16:creationId xmlns:a16="http://schemas.microsoft.com/office/drawing/2014/main" id="{DA6A62CD-895A-4553-8BA9-93EFF0B5E835}"/>
                </a:ext>
              </a:extLst>
            </p:cNvPr>
            <p:cNvSpPr txBox="1"/>
            <p:nvPr/>
          </p:nvSpPr>
          <p:spPr>
            <a:xfrm>
              <a:off x="1401097" y="5257245"/>
              <a:ext cx="1157561" cy="369332"/>
            </a:xfrm>
            <a:prstGeom prst="rect">
              <a:avLst/>
            </a:prstGeom>
            <a:noFill/>
          </p:spPr>
          <p:txBody>
            <a:bodyPr wrap="none" rtlCol="0">
              <a:spAutoFit/>
            </a:bodyPr>
            <a:lstStyle/>
            <a:p>
              <a:r>
                <a:rPr lang="en-US" b="1" dirty="0">
                  <a:solidFill>
                    <a:srgbClr val="FF0000"/>
                  </a:solidFill>
                </a:rPr>
                <a:t>Spot Plate</a:t>
              </a:r>
            </a:p>
          </p:txBody>
        </p:sp>
      </p:grpSp>
      <p:grpSp>
        <p:nvGrpSpPr>
          <p:cNvPr id="27" name="Group 26">
            <a:extLst>
              <a:ext uri="{FF2B5EF4-FFF2-40B4-BE49-F238E27FC236}">
                <a16:creationId xmlns:a16="http://schemas.microsoft.com/office/drawing/2014/main" id="{094F8CC2-AC05-470C-B5F6-F94A7394830E}"/>
              </a:ext>
            </a:extLst>
          </p:cNvPr>
          <p:cNvGrpSpPr/>
          <p:nvPr/>
        </p:nvGrpSpPr>
        <p:grpSpPr>
          <a:xfrm>
            <a:off x="3738747" y="1981377"/>
            <a:ext cx="3714765" cy="4476415"/>
            <a:chOff x="3874073" y="1757017"/>
            <a:chExt cx="3714765" cy="4476415"/>
          </a:xfrm>
        </p:grpSpPr>
        <p:pic>
          <p:nvPicPr>
            <p:cNvPr id="9" name="Picture 8" descr="A picture with a antibiotic dispenser, antibiotic vials, and an antibiotic plate.">
              <a:extLst>
                <a:ext uri="{FF2B5EF4-FFF2-40B4-BE49-F238E27FC236}">
                  <a16:creationId xmlns:a16="http://schemas.microsoft.com/office/drawing/2014/main" id="{ECEE065D-289B-4A41-BDCF-DC564C5F20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3694242" y="2338837"/>
              <a:ext cx="4476415" cy="3312776"/>
            </a:xfrm>
            <a:prstGeom prst="rect">
              <a:avLst/>
            </a:prstGeom>
          </p:spPr>
        </p:pic>
        <p:sp>
          <p:nvSpPr>
            <p:cNvPr id="15" name="TextBox 14">
              <a:extLst>
                <a:ext uri="{FF2B5EF4-FFF2-40B4-BE49-F238E27FC236}">
                  <a16:creationId xmlns:a16="http://schemas.microsoft.com/office/drawing/2014/main" id="{87F840E7-6B4F-4B17-A898-6659AAAB281A}"/>
                </a:ext>
              </a:extLst>
            </p:cNvPr>
            <p:cNvSpPr txBox="1"/>
            <p:nvPr/>
          </p:nvSpPr>
          <p:spPr>
            <a:xfrm>
              <a:off x="3874073" y="5441911"/>
              <a:ext cx="2114169" cy="369332"/>
            </a:xfrm>
            <a:prstGeom prst="rect">
              <a:avLst/>
            </a:prstGeom>
            <a:noFill/>
          </p:spPr>
          <p:txBody>
            <a:bodyPr wrap="none" rtlCol="0">
              <a:spAutoFit/>
            </a:bodyPr>
            <a:lstStyle/>
            <a:p>
              <a:r>
                <a:rPr lang="en-US" b="1" dirty="0">
                  <a:solidFill>
                    <a:srgbClr val="FF0000"/>
                  </a:solidFill>
                </a:rPr>
                <a:t>Antibiotic Dispenser</a:t>
              </a:r>
            </a:p>
          </p:txBody>
        </p:sp>
        <p:cxnSp>
          <p:nvCxnSpPr>
            <p:cNvPr id="17" name="Straight Arrow Connector 16">
              <a:extLst>
                <a:ext uri="{FF2B5EF4-FFF2-40B4-BE49-F238E27FC236}">
                  <a16:creationId xmlns:a16="http://schemas.microsoft.com/office/drawing/2014/main" id="{C6FE479F-D51E-4585-815D-ED345C711BCF}"/>
                </a:ext>
              </a:extLst>
            </p:cNvPr>
            <p:cNvCxnSpPr/>
            <p:nvPr/>
          </p:nvCxnSpPr>
          <p:spPr>
            <a:xfrm flipV="1">
              <a:off x="4670474" y="3981963"/>
              <a:ext cx="217040" cy="145994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DF39656C-C7AB-4831-8F05-82E8D2DA922B}"/>
                </a:ext>
              </a:extLst>
            </p:cNvPr>
            <p:cNvSpPr txBox="1"/>
            <p:nvPr/>
          </p:nvSpPr>
          <p:spPr>
            <a:xfrm>
              <a:off x="5773475" y="5683293"/>
              <a:ext cx="1623650" cy="369332"/>
            </a:xfrm>
            <a:prstGeom prst="rect">
              <a:avLst/>
            </a:prstGeom>
            <a:noFill/>
          </p:spPr>
          <p:txBody>
            <a:bodyPr wrap="none" rtlCol="0">
              <a:spAutoFit/>
            </a:bodyPr>
            <a:lstStyle/>
            <a:p>
              <a:r>
                <a:rPr lang="en-US" b="1" dirty="0">
                  <a:solidFill>
                    <a:srgbClr val="FF0000"/>
                  </a:solidFill>
                </a:rPr>
                <a:t>Antibiotic Vials</a:t>
              </a:r>
            </a:p>
          </p:txBody>
        </p:sp>
        <p:cxnSp>
          <p:nvCxnSpPr>
            <p:cNvPr id="19" name="Straight Arrow Connector 18">
              <a:extLst>
                <a:ext uri="{FF2B5EF4-FFF2-40B4-BE49-F238E27FC236}">
                  <a16:creationId xmlns:a16="http://schemas.microsoft.com/office/drawing/2014/main" id="{80EE93DD-C482-4516-821A-7CA8E741B679}"/>
                </a:ext>
              </a:extLst>
            </p:cNvPr>
            <p:cNvCxnSpPr>
              <a:cxnSpLocks/>
            </p:cNvCxnSpPr>
            <p:nvPr/>
          </p:nvCxnSpPr>
          <p:spPr>
            <a:xfrm flipV="1">
              <a:off x="7063244" y="4981677"/>
              <a:ext cx="255743" cy="70161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EEEA0A77-92E7-495E-A32F-7C70EC1270FB}"/>
                </a:ext>
              </a:extLst>
            </p:cNvPr>
            <p:cNvCxnSpPr>
              <a:cxnSpLocks/>
            </p:cNvCxnSpPr>
            <p:nvPr/>
          </p:nvCxnSpPr>
          <p:spPr>
            <a:xfrm flipV="1">
              <a:off x="6316394" y="3629465"/>
              <a:ext cx="290438" cy="73152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73451A9-B9EB-454B-AC15-98ECEB1BEFAA}"/>
                </a:ext>
              </a:extLst>
            </p:cNvPr>
            <p:cNvSpPr txBox="1"/>
            <p:nvPr/>
          </p:nvSpPr>
          <p:spPr>
            <a:xfrm>
              <a:off x="5773475" y="3294107"/>
              <a:ext cx="1653979" cy="369332"/>
            </a:xfrm>
            <a:prstGeom prst="rect">
              <a:avLst/>
            </a:prstGeom>
            <a:noFill/>
          </p:spPr>
          <p:txBody>
            <a:bodyPr wrap="none" rtlCol="0">
              <a:spAutoFit/>
            </a:bodyPr>
            <a:lstStyle/>
            <a:p>
              <a:r>
                <a:rPr lang="en-US" b="1" dirty="0">
                  <a:solidFill>
                    <a:srgbClr val="FF0000"/>
                  </a:solidFill>
                </a:rPr>
                <a:t>Antibiotic Plate</a:t>
              </a:r>
            </a:p>
          </p:txBody>
        </p:sp>
      </p:grpSp>
      <p:grpSp>
        <p:nvGrpSpPr>
          <p:cNvPr id="42" name="Group 41" descr="Photograph with a spot plate, paper discs, mouth wash, and deoderant. ">
            <a:extLst>
              <a:ext uri="{FF2B5EF4-FFF2-40B4-BE49-F238E27FC236}">
                <a16:creationId xmlns:a16="http://schemas.microsoft.com/office/drawing/2014/main" id="{6BAD637E-5B91-44A4-BF69-7C8860886B49}"/>
              </a:ext>
            </a:extLst>
          </p:cNvPr>
          <p:cNvGrpSpPr/>
          <p:nvPr/>
        </p:nvGrpSpPr>
        <p:grpSpPr>
          <a:xfrm>
            <a:off x="7900386" y="1784765"/>
            <a:ext cx="3799596" cy="5073235"/>
            <a:chOff x="8324236" y="1600099"/>
            <a:chExt cx="3799596" cy="5073235"/>
          </a:xfrm>
        </p:grpSpPr>
        <p:pic>
          <p:nvPicPr>
            <p:cNvPr id="7" name="Picture 6" descr="A picture containing indoor&#10;&#10;Description automatically generated">
              <a:extLst>
                <a:ext uri="{FF2B5EF4-FFF2-40B4-BE49-F238E27FC236}">
                  <a16:creationId xmlns:a16="http://schemas.microsoft.com/office/drawing/2014/main" id="{5FA50E5B-532A-449C-A42C-AF256A69CF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7728770" y="2195565"/>
              <a:ext cx="4763729" cy="3572797"/>
            </a:xfrm>
            <a:prstGeom prst="rect">
              <a:avLst/>
            </a:prstGeom>
          </p:spPr>
        </p:pic>
        <p:sp>
          <p:nvSpPr>
            <p:cNvPr id="28" name="TextBox 27">
              <a:extLst>
                <a:ext uri="{FF2B5EF4-FFF2-40B4-BE49-F238E27FC236}">
                  <a16:creationId xmlns:a16="http://schemas.microsoft.com/office/drawing/2014/main" id="{3FBA4455-5B93-4488-804F-E412B731B1BF}"/>
                </a:ext>
              </a:extLst>
            </p:cNvPr>
            <p:cNvSpPr txBox="1"/>
            <p:nvPr/>
          </p:nvSpPr>
          <p:spPr>
            <a:xfrm>
              <a:off x="10461693" y="6304002"/>
              <a:ext cx="1271823" cy="369332"/>
            </a:xfrm>
            <a:prstGeom prst="rect">
              <a:avLst/>
            </a:prstGeom>
            <a:noFill/>
          </p:spPr>
          <p:txBody>
            <a:bodyPr wrap="none" rtlCol="0">
              <a:spAutoFit/>
            </a:bodyPr>
            <a:lstStyle/>
            <a:p>
              <a:r>
                <a:rPr lang="en-US" b="1" dirty="0">
                  <a:solidFill>
                    <a:srgbClr val="FF0000"/>
                  </a:solidFill>
                </a:rPr>
                <a:t>Paper Discs</a:t>
              </a:r>
            </a:p>
          </p:txBody>
        </p:sp>
        <p:cxnSp>
          <p:nvCxnSpPr>
            <p:cNvPr id="30" name="Straight Arrow Connector 29">
              <a:extLst>
                <a:ext uri="{FF2B5EF4-FFF2-40B4-BE49-F238E27FC236}">
                  <a16:creationId xmlns:a16="http://schemas.microsoft.com/office/drawing/2014/main" id="{041D5718-0F9B-4D8E-AF3E-C62056E6D00E}"/>
                </a:ext>
              </a:extLst>
            </p:cNvPr>
            <p:cNvCxnSpPr>
              <a:cxnSpLocks/>
            </p:cNvCxnSpPr>
            <p:nvPr/>
          </p:nvCxnSpPr>
          <p:spPr>
            <a:xfrm flipH="1" flipV="1">
              <a:off x="10790903" y="6063175"/>
              <a:ext cx="306702" cy="34349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39BD9876-97D1-4771-B394-5C83AAA3FA84}"/>
                </a:ext>
              </a:extLst>
            </p:cNvPr>
            <p:cNvCxnSpPr>
              <a:cxnSpLocks/>
            </p:cNvCxnSpPr>
            <p:nvPr/>
          </p:nvCxnSpPr>
          <p:spPr>
            <a:xfrm flipH="1" flipV="1">
              <a:off x="10297552" y="5676696"/>
              <a:ext cx="493351" cy="72997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0824AECB-51CA-4C74-96A6-96CF49E3022D}"/>
                </a:ext>
              </a:extLst>
            </p:cNvPr>
            <p:cNvSpPr txBox="1"/>
            <p:nvPr/>
          </p:nvSpPr>
          <p:spPr>
            <a:xfrm>
              <a:off x="10790903" y="2770747"/>
              <a:ext cx="1332929" cy="369332"/>
            </a:xfrm>
            <a:prstGeom prst="rect">
              <a:avLst/>
            </a:prstGeom>
            <a:noFill/>
          </p:spPr>
          <p:txBody>
            <a:bodyPr wrap="none" rtlCol="0">
              <a:spAutoFit/>
            </a:bodyPr>
            <a:lstStyle/>
            <a:p>
              <a:r>
                <a:rPr lang="en-US" b="1" dirty="0">
                  <a:solidFill>
                    <a:srgbClr val="FF0000"/>
                  </a:solidFill>
                </a:rPr>
                <a:t>Mouthwash</a:t>
              </a:r>
            </a:p>
          </p:txBody>
        </p:sp>
        <p:cxnSp>
          <p:nvCxnSpPr>
            <p:cNvPr id="38" name="Straight Arrow Connector 37">
              <a:extLst>
                <a:ext uri="{FF2B5EF4-FFF2-40B4-BE49-F238E27FC236}">
                  <a16:creationId xmlns:a16="http://schemas.microsoft.com/office/drawing/2014/main" id="{8640FDD4-E1AB-49C5-BFEF-AF6A0AE1B909}"/>
                </a:ext>
              </a:extLst>
            </p:cNvPr>
            <p:cNvCxnSpPr>
              <a:cxnSpLocks/>
            </p:cNvCxnSpPr>
            <p:nvPr/>
          </p:nvCxnSpPr>
          <p:spPr>
            <a:xfrm flipH="1">
              <a:off x="10790903" y="3082705"/>
              <a:ext cx="306701" cy="72127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44" name="TextBox 43">
            <a:extLst>
              <a:ext uri="{FF2B5EF4-FFF2-40B4-BE49-F238E27FC236}">
                <a16:creationId xmlns:a16="http://schemas.microsoft.com/office/drawing/2014/main" id="{ED1B8BA1-E6BF-4764-92A7-7956180B010A}"/>
              </a:ext>
            </a:extLst>
          </p:cNvPr>
          <p:cNvSpPr txBox="1"/>
          <p:nvPr/>
        </p:nvSpPr>
        <p:spPr>
          <a:xfrm>
            <a:off x="765185" y="510809"/>
            <a:ext cx="9908569" cy="769441"/>
          </a:xfrm>
          <a:prstGeom prst="rect">
            <a:avLst/>
          </a:prstGeom>
          <a:noFill/>
        </p:spPr>
        <p:txBody>
          <a:bodyPr wrap="square">
            <a:spAutoFit/>
          </a:bodyPr>
          <a:lstStyle/>
          <a:p>
            <a:r>
              <a:rPr lang="en-US" sz="4400" b="1" dirty="0">
                <a:latin typeface="+mj-lt"/>
                <a:ea typeface="+mj-ea"/>
                <a:cs typeface="+mj-cs"/>
              </a:rPr>
              <a:t>Materials Needed (For Each Group/Table)</a:t>
            </a:r>
          </a:p>
        </p:txBody>
      </p:sp>
    </p:spTree>
    <p:extLst>
      <p:ext uri="{BB962C8B-B14F-4D97-AF65-F5344CB8AC3E}">
        <p14:creationId xmlns:p14="http://schemas.microsoft.com/office/powerpoint/2010/main" val="4020742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96B61-3349-46F0-B365-BC99FCB7FB75}"/>
              </a:ext>
            </a:extLst>
          </p:cNvPr>
          <p:cNvSpPr>
            <a:spLocks noGrp="1"/>
          </p:cNvSpPr>
          <p:nvPr>
            <p:ph type="title"/>
          </p:nvPr>
        </p:nvSpPr>
        <p:spPr>
          <a:xfrm>
            <a:off x="838200" y="365125"/>
            <a:ext cx="10515600" cy="1021223"/>
          </a:xfrm>
        </p:spPr>
        <p:txBody>
          <a:bodyPr/>
          <a:lstStyle/>
          <a:p>
            <a:r>
              <a:rPr lang="en-US" b="1" dirty="0"/>
              <a:t>Procedure: Disinfectant Susceptibility: </a:t>
            </a:r>
          </a:p>
        </p:txBody>
      </p:sp>
      <p:sp>
        <p:nvSpPr>
          <p:cNvPr id="3" name="Content Placeholder 2">
            <a:extLst>
              <a:ext uri="{FF2B5EF4-FFF2-40B4-BE49-F238E27FC236}">
                <a16:creationId xmlns:a16="http://schemas.microsoft.com/office/drawing/2014/main" id="{CC87C492-0141-4FC0-9544-CDC9D9E363E4}"/>
              </a:ext>
            </a:extLst>
          </p:cNvPr>
          <p:cNvSpPr>
            <a:spLocks noGrp="1"/>
          </p:cNvSpPr>
          <p:nvPr>
            <p:ph idx="1"/>
          </p:nvPr>
        </p:nvSpPr>
        <p:spPr>
          <a:xfrm>
            <a:off x="427703" y="1386348"/>
            <a:ext cx="7698658" cy="5250426"/>
          </a:xfrm>
        </p:spPr>
        <p:txBody>
          <a:bodyPr>
            <a:normAutofit fontScale="62500" lnSpcReduction="20000"/>
          </a:bodyPr>
          <a:lstStyle/>
          <a:p>
            <a:pPr marL="0" marR="0" lvl="0" indent="0">
              <a:lnSpc>
                <a:spcPct val="100000"/>
              </a:lnSpc>
              <a:spcBef>
                <a:spcPts val="0"/>
              </a:spcBef>
              <a:buNone/>
              <a:defRPr/>
            </a:pPr>
            <a:r>
              <a:rPr lang="en-US" b="1" dirty="0">
                <a:solidFill>
                  <a:srgbClr val="FF0000"/>
                </a:solidFill>
              </a:rPr>
              <a:t>Day#1:</a:t>
            </a:r>
          </a:p>
          <a:p>
            <a:pPr>
              <a:lnSpc>
                <a:spcPct val="120000"/>
              </a:lnSpc>
              <a:buClr>
                <a:schemeClr val="tx1"/>
              </a:buClr>
              <a:buSzPct val="110000"/>
            </a:pPr>
            <a:r>
              <a:rPr lang="en-US" sz="2800" dirty="0"/>
              <a:t>Draw lines underneath the agar-filled Petri dishes to divide the plates into four sections. </a:t>
            </a:r>
          </a:p>
          <a:p>
            <a:pPr marL="285750" indent="-285750">
              <a:lnSpc>
                <a:spcPct val="120000"/>
              </a:lnSpc>
              <a:buClr>
                <a:schemeClr val="accent1"/>
              </a:buClr>
              <a:buSzPct val="110000"/>
              <a:buFont typeface="Wingdings" panose="05000000000000000000" pitchFamily="2" charset="2"/>
              <a:buChar char="§"/>
            </a:pPr>
            <a:endParaRPr lang="en-US" sz="2800" dirty="0"/>
          </a:p>
          <a:p>
            <a:pPr marR="0" lvl="0">
              <a:lnSpc>
                <a:spcPct val="120000"/>
              </a:lnSpc>
              <a:spcBef>
                <a:spcPts val="0"/>
              </a:spcBef>
              <a:defRPr/>
            </a:pPr>
            <a:r>
              <a:rPr lang="en-US" dirty="0"/>
              <a:t>Choose four disinfectants for testing and label the sections accordingly. </a:t>
            </a:r>
          </a:p>
          <a:p>
            <a:pPr marR="0" lvl="0">
              <a:lnSpc>
                <a:spcPct val="120000"/>
              </a:lnSpc>
              <a:spcBef>
                <a:spcPts val="0"/>
              </a:spcBef>
              <a:defRPr/>
            </a:pPr>
            <a:endParaRPr lang="en-US" dirty="0"/>
          </a:p>
          <a:p>
            <a:pPr marR="0" lvl="0">
              <a:lnSpc>
                <a:spcPct val="120000"/>
              </a:lnSpc>
              <a:spcBef>
                <a:spcPts val="0"/>
              </a:spcBef>
              <a:defRPr/>
            </a:pPr>
            <a:r>
              <a:rPr lang="en-US" dirty="0"/>
              <a:t>With a swab dipped in </a:t>
            </a:r>
            <a:r>
              <a:rPr lang="en-US" i="1" dirty="0"/>
              <a:t>E. coli </a:t>
            </a:r>
            <a:r>
              <a:rPr lang="en-US" dirty="0"/>
              <a:t>broth, lawn the surface of one agar plate.</a:t>
            </a:r>
          </a:p>
          <a:p>
            <a:pPr marR="0" lvl="0">
              <a:lnSpc>
                <a:spcPct val="120000"/>
              </a:lnSpc>
              <a:spcBef>
                <a:spcPts val="0"/>
              </a:spcBef>
              <a:defRPr/>
            </a:pPr>
            <a:endParaRPr lang="en-US" dirty="0"/>
          </a:p>
          <a:p>
            <a:pPr marR="0" lvl="0">
              <a:lnSpc>
                <a:spcPct val="120000"/>
              </a:lnSpc>
              <a:spcBef>
                <a:spcPts val="0"/>
              </a:spcBef>
              <a:defRPr/>
            </a:pPr>
            <a:r>
              <a:rPr lang="en-US" dirty="0"/>
              <a:t>Repeat using </a:t>
            </a:r>
            <a:r>
              <a:rPr lang="en-US" i="1" dirty="0"/>
              <a:t>B. sub</a:t>
            </a:r>
            <a:r>
              <a:rPr lang="en-US" dirty="0"/>
              <a:t>. on the second, and </a:t>
            </a:r>
            <a:r>
              <a:rPr lang="en-US" i="1" dirty="0"/>
              <a:t>Staph sp. </a:t>
            </a:r>
            <a:r>
              <a:rPr lang="en-US" dirty="0"/>
              <a:t>on the third. </a:t>
            </a:r>
          </a:p>
          <a:p>
            <a:pPr marR="0" lvl="0">
              <a:lnSpc>
                <a:spcPct val="120000"/>
              </a:lnSpc>
              <a:spcBef>
                <a:spcPts val="0"/>
              </a:spcBef>
              <a:defRPr/>
            </a:pPr>
            <a:endParaRPr lang="en-US" dirty="0"/>
          </a:p>
          <a:p>
            <a:pPr marR="0" lvl="0">
              <a:lnSpc>
                <a:spcPct val="120000"/>
              </a:lnSpc>
              <a:spcBef>
                <a:spcPts val="0"/>
              </a:spcBef>
              <a:defRPr/>
            </a:pPr>
            <a:r>
              <a:rPr lang="en-US" sz="2800" dirty="0"/>
              <a:t>In a depression plate, put your chosen disinfectants in the appropriate wells.</a:t>
            </a:r>
          </a:p>
          <a:p>
            <a:pPr marR="0" lvl="0">
              <a:lnSpc>
                <a:spcPct val="120000"/>
              </a:lnSpc>
              <a:spcBef>
                <a:spcPts val="0"/>
              </a:spcBef>
              <a:defRPr/>
            </a:pPr>
            <a:endParaRPr lang="en-US" dirty="0"/>
          </a:p>
          <a:p>
            <a:pPr marR="0" lvl="0">
              <a:lnSpc>
                <a:spcPct val="120000"/>
              </a:lnSpc>
              <a:spcBef>
                <a:spcPts val="0"/>
              </a:spcBef>
              <a:defRPr/>
            </a:pPr>
            <a:r>
              <a:rPr lang="en-US" dirty="0"/>
              <a:t>Dip filter paper disks into the disinfectants chosen, let air dry, then place in appropriately labeled section of dish. </a:t>
            </a:r>
          </a:p>
          <a:p>
            <a:pPr marR="0" lvl="0">
              <a:lnSpc>
                <a:spcPct val="120000"/>
              </a:lnSpc>
              <a:spcBef>
                <a:spcPts val="0"/>
              </a:spcBef>
              <a:defRPr/>
            </a:pPr>
            <a:endParaRPr lang="en-US" dirty="0"/>
          </a:p>
          <a:p>
            <a:pPr marR="0" lvl="0">
              <a:lnSpc>
                <a:spcPct val="120000"/>
              </a:lnSpc>
              <a:spcBef>
                <a:spcPts val="0"/>
              </a:spcBef>
              <a:defRPr/>
            </a:pPr>
            <a:r>
              <a:rPr lang="en-US" dirty="0"/>
              <a:t>Incubate and observe for regions of no growth after 48 hours. </a:t>
            </a:r>
          </a:p>
          <a:p>
            <a:endParaRPr lang="en-US" sz="2400" dirty="0"/>
          </a:p>
        </p:txBody>
      </p:sp>
      <p:pic>
        <p:nvPicPr>
          <p:cNvPr id="19" name="Picture 18" descr="Spot plat with liquid in one of the spots. ">
            <a:extLst>
              <a:ext uri="{FF2B5EF4-FFF2-40B4-BE49-F238E27FC236}">
                <a16:creationId xmlns:a16="http://schemas.microsoft.com/office/drawing/2014/main" id="{77C9EE9D-6CB8-41DD-9C44-1AEA0C1B0FC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73081" y="1140178"/>
            <a:ext cx="2739236" cy="2458428"/>
          </a:xfrm>
          <a:prstGeom prst="rect">
            <a:avLst/>
          </a:prstGeom>
        </p:spPr>
      </p:pic>
      <p:pic>
        <p:nvPicPr>
          <p:cNvPr id="21" name="Picture 20" descr="Photograph of lab supplies for experiment. ">
            <a:extLst>
              <a:ext uri="{FF2B5EF4-FFF2-40B4-BE49-F238E27FC236}">
                <a16:creationId xmlns:a16="http://schemas.microsoft.com/office/drawing/2014/main" id="{CE018C5D-F025-4A7D-872F-41A4F2F45D2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73081" y="3789744"/>
            <a:ext cx="2739236" cy="2847030"/>
          </a:xfrm>
          <a:prstGeom prst="rect">
            <a:avLst/>
          </a:prstGeom>
        </p:spPr>
      </p:pic>
    </p:spTree>
    <p:extLst>
      <p:ext uri="{BB962C8B-B14F-4D97-AF65-F5344CB8AC3E}">
        <p14:creationId xmlns:p14="http://schemas.microsoft.com/office/powerpoint/2010/main" val="1312152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FFDE0-245F-4058-A949-1CD922880C9E}"/>
              </a:ext>
            </a:extLst>
          </p:cNvPr>
          <p:cNvSpPr>
            <a:spLocks noGrp="1"/>
          </p:cNvSpPr>
          <p:nvPr>
            <p:ph type="title"/>
          </p:nvPr>
        </p:nvSpPr>
        <p:spPr>
          <a:xfrm>
            <a:off x="838200" y="365125"/>
            <a:ext cx="10515600" cy="923330"/>
          </a:xfrm>
        </p:spPr>
        <p:txBody>
          <a:bodyPr/>
          <a:lstStyle/>
          <a:p>
            <a:r>
              <a:rPr lang="en-US" b="1" dirty="0"/>
              <a:t>Disinfectant Susceptibility: Procedure</a:t>
            </a:r>
            <a:endParaRPr lang="en-US" dirty="0"/>
          </a:p>
        </p:txBody>
      </p:sp>
      <p:sp>
        <p:nvSpPr>
          <p:cNvPr id="3" name="Content Placeholder 2">
            <a:extLst>
              <a:ext uri="{FF2B5EF4-FFF2-40B4-BE49-F238E27FC236}">
                <a16:creationId xmlns:a16="http://schemas.microsoft.com/office/drawing/2014/main" id="{ACAF275A-FC78-4F83-9D18-98C1305B56CA}"/>
              </a:ext>
            </a:extLst>
          </p:cNvPr>
          <p:cNvSpPr>
            <a:spLocks noGrp="1"/>
          </p:cNvSpPr>
          <p:nvPr>
            <p:ph idx="1"/>
          </p:nvPr>
        </p:nvSpPr>
        <p:spPr>
          <a:xfrm>
            <a:off x="838199" y="1586475"/>
            <a:ext cx="6176809" cy="4351338"/>
          </a:xfrm>
        </p:spPr>
        <p:txBody>
          <a:bodyPr>
            <a:normAutofit fontScale="92500" lnSpcReduction="10000"/>
          </a:bodyPr>
          <a:lstStyle/>
          <a:p>
            <a:pPr marL="0" marR="0" indent="0">
              <a:lnSpc>
                <a:spcPct val="110000"/>
              </a:lnSpc>
              <a:buNone/>
            </a:pPr>
            <a:r>
              <a:rPr lang="en-US" b="1" dirty="0">
                <a:solidFill>
                  <a:srgbClr val="FF0000"/>
                </a:solidFill>
              </a:rPr>
              <a:t>Day#2: Results</a:t>
            </a:r>
          </a:p>
          <a:p>
            <a:pPr marL="0" marR="0" indent="0">
              <a:lnSpc>
                <a:spcPct val="110000"/>
              </a:lnSpc>
              <a:buNone/>
            </a:pPr>
            <a:r>
              <a:rPr lang="en-US" b="1" dirty="0"/>
              <a:t>Record results during the next lab:</a:t>
            </a:r>
          </a:p>
          <a:p>
            <a:pPr marL="457200" marR="0">
              <a:lnSpc>
                <a:spcPct val="110000"/>
              </a:lnSpc>
              <a:spcBef>
                <a:spcPts val="0"/>
              </a:spcBef>
              <a:spcAft>
                <a:spcPts val="1000"/>
              </a:spcAft>
            </a:pPr>
            <a:r>
              <a:rPr lang="en-US" dirty="0">
                <a:effectLst/>
                <a:latin typeface="Calibri" panose="020F0502020204030204" pitchFamily="34" charset="0"/>
                <a:ea typeface="Calibri" panose="020F0502020204030204" pitchFamily="34" charset="0"/>
                <a:cs typeface="Times New Roman" panose="02020603050405020304" pitchFamily="18" charset="0"/>
              </a:rPr>
              <a:t>From the bottom of the plate, measure the zone of inhibition from the edge of the disk to the edge of the growth with a millimeter rule, and double. Compare figures between the various disinfectants tested.  Realize that the results are influenced by the disinfectant’s ability to diffuse through the agar. </a:t>
            </a:r>
          </a:p>
          <a:p>
            <a:endParaRPr lang="en-US" b="1" dirty="0"/>
          </a:p>
          <a:p>
            <a:endParaRPr lang="en-US" dirty="0"/>
          </a:p>
        </p:txBody>
      </p:sp>
      <p:pic>
        <p:nvPicPr>
          <p:cNvPr id="6" name="Picture 5" descr="Photograph of two pitri dishes. ">
            <a:extLst>
              <a:ext uri="{FF2B5EF4-FFF2-40B4-BE49-F238E27FC236}">
                <a16:creationId xmlns:a16="http://schemas.microsoft.com/office/drawing/2014/main" id="{2BBD79F4-3707-4F70-B061-A22AD017335F}"/>
              </a:ext>
            </a:extLst>
          </p:cNvPr>
          <p:cNvPicPr/>
          <p:nvPr/>
        </p:nvPicPr>
        <p:blipFill>
          <a:blip r:embed="rId2" cstate="email">
            <a:extLst>
              <a:ext uri="{28A0092B-C50C-407E-A947-70E740481C1C}">
                <a14:useLocalDpi xmlns:a14="http://schemas.microsoft.com/office/drawing/2010/main"/>
              </a:ext>
            </a:extLst>
          </a:blip>
          <a:srcRect/>
          <a:stretch>
            <a:fillRect/>
          </a:stretch>
        </p:blipFill>
        <p:spPr bwMode="auto">
          <a:xfrm rot="10800000">
            <a:off x="7230794" y="1586475"/>
            <a:ext cx="4825218" cy="3196540"/>
          </a:xfrm>
          <a:prstGeom prst="rect">
            <a:avLst/>
          </a:prstGeom>
          <a:noFill/>
          <a:ln>
            <a:noFill/>
          </a:ln>
        </p:spPr>
      </p:pic>
      <p:sp>
        <p:nvSpPr>
          <p:cNvPr id="8" name="TextBox 7">
            <a:extLst>
              <a:ext uri="{FF2B5EF4-FFF2-40B4-BE49-F238E27FC236}">
                <a16:creationId xmlns:a16="http://schemas.microsoft.com/office/drawing/2014/main" id="{31B9340F-642E-499F-9E1D-DB603699D5F3}"/>
              </a:ext>
            </a:extLst>
          </p:cNvPr>
          <p:cNvSpPr txBox="1"/>
          <p:nvPr/>
        </p:nvSpPr>
        <p:spPr>
          <a:xfrm>
            <a:off x="7709095" y="5045261"/>
            <a:ext cx="3644705" cy="892552"/>
          </a:xfrm>
          <a:prstGeom prst="rect">
            <a:avLst/>
          </a:prstGeom>
          <a:noFill/>
        </p:spPr>
        <p:txBody>
          <a:bodyPr wrap="square">
            <a:spAutoFit/>
          </a:bodyPr>
          <a:lstStyle/>
          <a:p>
            <a:r>
              <a:rPr lang="en-US" dirty="0">
                <a:solidFill>
                  <a:srgbClr val="000000"/>
                </a:solidFill>
                <a:latin typeface="Times New Roman" panose="02020603050405020304" pitchFamily="18" charset="0"/>
              </a:rPr>
              <a:t>Plates demonstrating zones of inhibition around disinfectant discs </a:t>
            </a:r>
          </a:p>
          <a:p>
            <a:r>
              <a:rPr lang="en-US" sz="1600" dirty="0">
                <a:solidFill>
                  <a:srgbClr val="000000"/>
                </a:solidFill>
                <a:latin typeface="Times New Roman" panose="02020603050405020304" pitchFamily="18" charset="0"/>
              </a:rPr>
              <a:t>Image Source: Georgia Highlands College </a:t>
            </a:r>
            <a:endParaRPr lang="en-US" dirty="0"/>
          </a:p>
        </p:txBody>
      </p:sp>
    </p:spTree>
    <p:extLst>
      <p:ext uri="{BB962C8B-B14F-4D97-AF65-F5344CB8AC3E}">
        <p14:creationId xmlns:p14="http://schemas.microsoft.com/office/powerpoint/2010/main" val="27898548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1860DC20-63EC-4E8C-BC8B-4F8978DE6F4D}"/>
</file>

<file path=customXml/itemProps2.xml><?xml version="1.0" encoding="utf-8"?>
<ds:datastoreItem xmlns:ds="http://schemas.openxmlformats.org/officeDocument/2006/customXml" ds:itemID="{BE446CA7-B4C8-495D-BA05-A6E0EB0EF661}"/>
</file>

<file path=customXml/itemProps3.xml><?xml version="1.0" encoding="utf-8"?>
<ds:datastoreItem xmlns:ds="http://schemas.openxmlformats.org/officeDocument/2006/customXml" ds:itemID="{C01D49C9-B780-4B3E-B7CB-E9B2D3ED03F7}"/>
</file>

<file path=docProps/app.xml><?xml version="1.0" encoding="utf-8"?>
<Properties xmlns="http://schemas.openxmlformats.org/officeDocument/2006/extended-properties" xmlns:vt="http://schemas.openxmlformats.org/officeDocument/2006/docPropsVTypes">
  <TotalTime>9780</TotalTime>
  <Words>1240</Words>
  <Application>Microsoft Macintosh PowerPoint</Application>
  <PresentationFormat>Widescreen</PresentationFormat>
  <Paragraphs>202</Paragraphs>
  <Slides>16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Calibri</vt:lpstr>
      <vt:lpstr>Calibri Light</vt:lpstr>
      <vt:lpstr>Courier New</vt:lpstr>
      <vt:lpstr>Neue Helvetica W01</vt:lpstr>
      <vt:lpstr>Times New Roman</vt:lpstr>
      <vt:lpstr>Wingdings</vt:lpstr>
      <vt:lpstr>Office Theme</vt:lpstr>
      <vt:lpstr>Lab# 13: Disinfectant &amp; Antibiotic Sensitivity  </vt:lpstr>
      <vt:lpstr>Chemical Methods to Control Microbial Growth</vt:lpstr>
      <vt:lpstr>Controlling Microbial Growth</vt:lpstr>
      <vt:lpstr>Factors that influence antimicrobial activity of a product</vt:lpstr>
      <vt:lpstr>Basic Terminology</vt:lpstr>
      <vt:lpstr>Materials Needed (For Each Group/Table)</vt:lpstr>
      <vt:lpstr>PowerPoint Presentation</vt:lpstr>
      <vt:lpstr>Procedure: Disinfectant Susceptibility: </vt:lpstr>
      <vt:lpstr>Disinfectant Susceptibility: Procedure</vt:lpstr>
      <vt:lpstr>Disinfectant Susceptibility: Procedure</vt:lpstr>
      <vt:lpstr>Antibiotic Susceptibility: Disk-Diffusion Method</vt:lpstr>
      <vt:lpstr>Antibiotic Susceptibility: Disk-Diffusion Method</vt:lpstr>
      <vt:lpstr>Antibiotic Susceptibility: Disk-Diffusion Method</vt:lpstr>
      <vt:lpstr>Antibiotic Susceptibility: Disk-Diffusion Method</vt:lpstr>
      <vt:lpstr>Antibiotic Susceptibility: Disk-Diffusion Method</vt:lpstr>
      <vt:lpstr>Antibiotic Susceptibility: Disk-Diffusion Method</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69</cp:revision>
  <dcterms:created xsi:type="dcterms:W3CDTF">2021-01-27T04:41:19Z</dcterms:created>
  <dcterms:modified xsi:type="dcterms:W3CDTF">2021-08-11T12:48:52Z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