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8" r:id="rId2"/>
    <p:sldId id="261" r:id="rId3"/>
    <p:sldId id="263" r:id="rId4"/>
    <p:sldId id="266" r:id="rId5"/>
    <p:sldId id="267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8/5/2021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8/5/2021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8/5/2021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80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Lab#14: Observing Metabolic Activity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9434" y="1969477"/>
            <a:ext cx="11727766" cy="4726745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1200" dirty="0"/>
              <a:t>3 Tube- Racks (for students’ tubes): </a:t>
            </a:r>
            <a:r>
              <a:rPr lang="en-US" sz="11200" i="1" dirty="0"/>
              <a:t>Labelled with Instructor’s name, date, and time.</a:t>
            </a:r>
          </a:p>
          <a:p>
            <a:pPr marR="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1200" dirty="0"/>
              <a:t>Freshly prepared pure culture of following bacteria in TSB media: 2 TSB for each bacteria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9600" i="1" dirty="0"/>
              <a:t>Citrobacter </a:t>
            </a:r>
            <a:r>
              <a:rPr lang="en-US" sz="9600" i="1" dirty="0" err="1"/>
              <a:t>freundii</a:t>
            </a:r>
            <a:r>
              <a:rPr lang="en-US" sz="9600" i="1" dirty="0"/>
              <a:t> ​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9600" i="1" dirty="0"/>
              <a:t>Staphylococcus epidermidis​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9600" i="1" dirty="0"/>
              <a:t>Serratia marcescens​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9600" i="1" dirty="0"/>
              <a:t>Bacillus subtilis​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9600" i="1" dirty="0"/>
              <a:t>Proteus vulgaris​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9600" i="1" dirty="0"/>
              <a:t>Escherichia Coli​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9600" i="1" dirty="0"/>
              <a:t>Klebsiella </a:t>
            </a:r>
            <a:r>
              <a:rPr lang="en-US" sz="9600" i="1" dirty="0" err="1"/>
              <a:t>oxytoca</a:t>
            </a:r>
            <a:r>
              <a:rPr lang="en-US" sz="9600" i="1" dirty="0"/>
              <a:t> 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9600" i="1" dirty="0"/>
              <a:t>Enterobacter aerogenes </a:t>
            </a:r>
            <a:r>
              <a:rPr lang="en-US" sz="11000" dirty="0"/>
              <a:t>​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3200" dirty="0"/>
          </a:p>
          <a:p>
            <a:pPr fontAlgn="base">
              <a:lnSpc>
                <a:spcPct val="70000"/>
              </a:lnSpc>
              <a:defRPr/>
            </a:pPr>
            <a:endParaRPr lang="en-US" sz="2800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41260" cy="477107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/>
              <a:t>Students should have on their table: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Bleach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Distilled Water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Tissue Papers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Tubes of Purple Plastic Needles: 1 set out on each student table​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3200" dirty="0"/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3200" dirty="0"/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69396" cy="477107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000" i="1" dirty="0">
                <a:highlight>
                  <a:srgbClr val="FFFF00"/>
                </a:highlight>
              </a:rPr>
              <a:t>Check each student drawer and make sure everything is stock with: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lens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Bibulous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Green half test-tube rack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Oil immersion pen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Bottle of lens cleaner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Kim-wipe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metal loop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Roll of color tape (color should match up with what the tape that is on the drawer door)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cover slips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empty  slide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glass slides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Drawer</a:t>
            </a:r>
          </a:p>
        </p:txBody>
      </p:sp>
    </p:spTree>
    <p:extLst>
      <p:ext uri="{BB962C8B-B14F-4D97-AF65-F5344CB8AC3E}">
        <p14:creationId xmlns:p14="http://schemas.microsoft.com/office/powerpoint/2010/main" val="222245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55D375-88C4-4AB4-9424-ACD7F7F72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026" y="1912350"/>
            <a:ext cx="11753948" cy="4826075"/>
          </a:xfrm>
        </p:spPr>
        <p:txBody>
          <a:bodyPr>
            <a:normAutofit fontScale="25000" lnSpcReduction="20000"/>
          </a:bodyPr>
          <a:lstStyle/>
          <a:p>
            <a:pPr marL="0" indent="-5397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12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needed: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11200" dirty="0"/>
              <a:t>Take out students’ previous day’s plates/tubes from the incubator</a:t>
            </a:r>
          </a:p>
          <a:p>
            <a:pPr marL="173038" lvl="1" indent="-173038" fontAlgn="base"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1200" dirty="0"/>
              <a:t>2 sets of following 7 media per table in 2 half-rack tube racks: </a:t>
            </a:r>
            <a:r>
              <a:rPr lang="en-US" sz="11200" b="1" i="1" dirty="0"/>
              <a:t>Total 14 sets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1200" dirty="0"/>
              <a:t>Phenol Red Broth w/Durham Tube/w/DEXTROSE​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1200" dirty="0"/>
              <a:t>Phenol Red Broth w/Durham Tube/w/LACTOSE​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1200" dirty="0"/>
              <a:t>Phenol Red Broth w/Durham Tube/w/SUCROSE​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1200" dirty="0"/>
              <a:t>Simmons Citrate​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1200" dirty="0"/>
              <a:t>Triple Sugar Iron  (TSI)​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1200" dirty="0"/>
              <a:t>Urea Agar​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1200" dirty="0"/>
              <a:t>Nutrient Gelatin​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8000" dirty="0"/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endParaRPr lang="en-US" sz="8800" dirty="0"/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  <a:effectLst/>
                <a:latin typeface="inherit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endParaRPr lang="en-US" sz="8800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4F0E-A11D-4F7E-9A5C-1C455E14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941362"/>
            <a:ext cx="11001600" cy="77489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  <p:pic>
        <p:nvPicPr>
          <p:cNvPr id="4" name="Content Placeholder 4" descr="A picture containing indoor&#10;&#10;Description automatically generated">
            <a:extLst>
              <a:ext uri="{FF2B5EF4-FFF2-40B4-BE49-F238E27FC236}">
                <a16:creationId xmlns:a16="http://schemas.microsoft.com/office/drawing/2014/main" id="{E5189FB8-4050-43A0-A6FE-34121E98FB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441" y="3797892"/>
            <a:ext cx="3284557" cy="294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74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09BD3D-E94C-4BD1-8FEC-8E94D6899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400" y="2208628"/>
            <a:ext cx="11074400" cy="43492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Take away the used auto-clave bags and set up 3 new bags at the back of the room.</a:t>
            </a:r>
          </a:p>
          <a:p>
            <a:r>
              <a:rPr lang="en-US" sz="3200" dirty="0"/>
              <a:t>Check the Nitrite-Gloves (all sizes).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983C5-9E91-4717-BE01-85766D7841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647114"/>
            <a:ext cx="11001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12380053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F8B44D10-63E8-4098-8D3B-702351E09933}"/>
</file>

<file path=customXml/itemProps2.xml><?xml version="1.0" encoding="utf-8"?>
<ds:datastoreItem xmlns:ds="http://schemas.openxmlformats.org/officeDocument/2006/customXml" ds:itemID="{C539F9FA-9735-46AA-8CCC-C143E199356B}"/>
</file>

<file path=customXml/itemProps3.xml><?xml version="1.0" encoding="utf-8"?>
<ds:datastoreItem xmlns:ds="http://schemas.openxmlformats.org/officeDocument/2006/customXml" ds:itemID="{D0D8986E-1E34-42E6-B896-4B8CFB5BCCD9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1316</TotalTime>
  <Words>331</Words>
  <Application>Microsoft Office PowerPoint</Application>
  <PresentationFormat>Widescreen</PresentationFormat>
  <Paragraphs>62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inherit</vt:lpstr>
      <vt:lpstr>Segoe UI</vt:lpstr>
      <vt:lpstr>Wingdings</vt:lpstr>
      <vt:lpstr>Educational subjects 16x9</vt:lpstr>
      <vt:lpstr>Lab#14: Observing Metabolic Activity </vt:lpstr>
      <vt:lpstr>Set Up On Teacher’s Table</vt:lpstr>
      <vt:lpstr>Set Up On Students’ Table</vt:lpstr>
      <vt:lpstr>Set Up On Students’ Drawer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82</cp:revision>
  <dcterms:created xsi:type="dcterms:W3CDTF">2018-03-15T23:33:56Z</dcterms:created>
  <dcterms:modified xsi:type="dcterms:W3CDTF">2021-08-06T03:55:17Z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