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8" r:id="rId2"/>
    <p:sldId id="261" r:id="rId3"/>
    <p:sldId id="263" r:id="rId4"/>
    <p:sldId id="264" r:id="rId5"/>
    <p:sldId id="265" r:id="rId6"/>
    <p:sldId id="26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8/6/2021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28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180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Lab# 4: Bacterial Transfer &amp; Sterile Technique</a:t>
            </a:r>
            <a:br>
              <a:rPr lang="en-US" dirty="0"/>
            </a:br>
            <a:endParaRPr lang="en-US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60"/>
            <a:ext cx="8500062" cy="71221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Preparatory Manual</a:t>
            </a:r>
            <a:endParaRPr lang="en-US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5528" y="2047009"/>
            <a:ext cx="11651672" cy="469141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800" dirty="0"/>
              <a:t>1 Bacti-cinerator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800" dirty="0"/>
              <a:t>1 metal loop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800" dirty="0"/>
              <a:t>½ Rack with two empty tubes w/caps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800" dirty="0"/>
              <a:t>2 TSB broth tubes (1 for liquid to liquid; 1 for solid to liquid transfer demonstration)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800" dirty="0"/>
              <a:t>Cultured Media: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800" i="1" dirty="0"/>
              <a:t>Escherichia coli </a:t>
            </a:r>
            <a:r>
              <a:rPr lang="en-US" sz="2800" dirty="0"/>
              <a:t>(1 TSA plate, and 1 TSB tube)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800" i="1" dirty="0"/>
              <a:t>Bacillus subtilis </a:t>
            </a:r>
            <a:r>
              <a:rPr lang="en-US" sz="2800" dirty="0"/>
              <a:t>(1 TSA plate, and 1 TSB tube)</a:t>
            </a:r>
            <a:endParaRPr lang="en-US" sz="2800" i="1" dirty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800" i="1" dirty="0"/>
              <a:t>Staphylococcus epidermidis </a:t>
            </a:r>
            <a:r>
              <a:rPr lang="en-US" sz="2800" dirty="0"/>
              <a:t>(1 TSA plate, and 1 TSB tube)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endParaRPr lang="en-US" sz="2800" dirty="0"/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6509" y="762001"/>
            <a:ext cx="8229600" cy="803563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en-US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Teacher’s Table</a:t>
            </a:r>
          </a:p>
        </p:txBody>
      </p:sp>
    </p:spTree>
    <p:extLst>
      <p:ext uri="{BB962C8B-B14F-4D97-AF65-F5344CB8AC3E}">
        <p14:creationId xmlns:p14="http://schemas.microsoft.com/office/powerpoint/2010/main" val="267670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1354" y="1967346"/>
            <a:ext cx="11704320" cy="475701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800" dirty="0"/>
              <a:t>12 TSB sterile tubes each in ½ rack on the end of students’ tables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600" dirty="0"/>
              <a:t>Each student needs 3 sterile tubes X 4 students in each table)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800" dirty="0"/>
              <a:t>Distilled Water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800" dirty="0"/>
              <a:t>Bleach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800" dirty="0"/>
              <a:t>Tissue Papers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800" dirty="0"/>
              <a:t>Bacti-cinerator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800" dirty="0"/>
              <a:t>Metal Loops.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Table</a:t>
            </a:r>
          </a:p>
        </p:txBody>
      </p:sp>
    </p:spTree>
    <p:extLst>
      <p:ext uri="{BB962C8B-B14F-4D97-AF65-F5344CB8AC3E}">
        <p14:creationId xmlns:p14="http://schemas.microsoft.com/office/powerpoint/2010/main" val="2238316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E957AAA-FD40-4C9B-AC43-D443A18D1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354" y="1975655"/>
            <a:ext cx="11690252" cy="4734634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800" i="1" dirty="0">
                <a:highlight>
                  <a:srgbClr val="FFFF00"/>
                </a:highlight>
              </a:rPr>
              <a:t>All of these can be set on the mobile cart besides the Instructor’s table so students/faculty can grab as needed.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800" dirty="0"/>
              <a:t>Cultured Media: For 6 tables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800" i="1" dirty="0"/>
              <a:t>Escherichia coli  </a:t>
            </a:r>
            <a:r>
              <a:rPr lang="en-US" sz="3800" dirty="0"/>
              <a:t>(12 TSA plates, and 12 TSB tubes)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800" i="1" dirty="0"/>
              <a:t>Bacillus subtilis </a:t>
            </a:r>
            <a:r>
              <a:rPr lang="en-US" sz="3800" dirty="0"/>
              <a:t>(12 TSA plates, and 12 TSB tubes)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800" i="1" dirty="0"/>
              <a:t>Staphylococcus epidermidis</a:t>
            </a:r>
            <a:r>
              <a:rPr lang="en-US" sz="3800" dirty="0"/>
              <a:t> (12 TSA plates, and 12 TSB tubes)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800" dirty="0"/>
              <a:t>48 blank water tubes with caps in a full rack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800" dirty="0"/>
              <a:t>Each student receives 2 water tubes with cap (24 students X 2 tubes)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800" dirty="0"/>
              <a:t>Put out sign “ Sterile Technique. For Practice Use Water Tubes (Please empty water out!) Thank you!”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 marL="173038" lvl="1" indent="-173038">
              <a:spcBef>
                <a:spcPts val="1500"/>
              </a:spcBef>
            </a:pPr>
            <a:endParaRPr lang="en-US" sz="2400" dirty="0"/>
          </a:p>
          <a:p>
            <a:pPr marL="173038" lvl="1" indent="-173038">
              <a:spcBef>
                <a:spcPts val="1500"/>
              </a:spcBef>
            </a:pPr>
            <a:endParaRPr lang="en-US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AF2EAC-D2CD-4175-B5EC-77075A8B5F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1600" y="674078"/>
            <a:ext cx="11001600" cy="104218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5000"/>
              </a:lnSpc>
              <a:spcBef>
                <a:spcPct val="0"/>
              </a:spcBef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Set Up On Side Table/Mobile Cart</a:t>
            </a:r>
          </a:p>
        </p:txBody>
      </p:sp>
    </p:spTree>
    <p:extLst>
      <p:ext uri="{BB962C8B-B14F-4D97-AF65-F5344CB8AC3E}">
        <p14:creationId xmlns:p14="http://schemas.microsoft.com/office/powerpoint/2010/main" val="1544675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E957AAA-FD40-4C9B-AC43-D443A18D1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354" y="1975655"/>
            <a:ext cx="11690252" cy="4734634"/>
          </a:xfrm>
        </p:spPr>
        <p:txBody>
          <a:bodyPr>
            <a:normAutofit/>
          </a:bodyPr>
          <a:lstStyle/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800" dirty="0"/>
              <a:t>1 Box of TSA plates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800" dirty="0"/>
              <a:t>1 box of TSB tubes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800" dirty="0"/>
              <a:t>2 full-size tube racks (for students’ tube)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800" i="1" dirty="0"/>
              <a:t>Labelled with Instructor’s name and time.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800" dirty="0"/>
              <a:t>2 Plate racks/baskets (for students’ plate)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800" i="1" dirty="0"/>
              <a:t>Labelled with Instructor’s name and time.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 marL="173038" lvl="1" indent="-173038">
              <a:spcBef>
                <a:spcPts val="1500"/>
              </a:spcBef>
            </a:pPr>
            <a:endParaRPr lang="en-US" sz="2400" dirty="0"/>
          </a:p>
          <a:p>
            <a:pPr marL="173038" lvl="1" indent="-173038">
              <a:spcBef>
                <a:spcPts val="1500"/>
              </a:spcBef>
            </a:pPr>
            <a:endParaRPr lang="en-US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AF2EAC-D2CD-4175-B5EC-77075A8B5F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1600" y="674078"/>
            <a:ext cx="11001600" cy="104218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5000"/>
              </a:lnSpc>
              <a:spcBef>
                <a:spcPct val="0"/>
              </a:spcBef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Set Up On Side Table/Mobile Cart</a:t>
            </a:r>
          </a:p>
        </p:txBody>
      </p:sp>
    </p:spTree>
    <p:extLst>
      <p:ext uri="{BB962C8B-B14F-4D97-AF65-F5344CB8AC3E}">
        <p14:creationId xmlns:p14="http://schemas.microsoft.com/office/powerpoint/2010/main" val="3641030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EAC23A-D60F-4A17-BDC2-61BDEAAAD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17" y="2102264"/>
            <a:ext cx="11074400" cy="452596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4000" dirty="0"/>
              <a:t>Take away the used auto-clave bags and set up 3 new bags at the back of the room.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4000"/>
              <a:t>Check Nitrite-Gloves of all sizes.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800" dirty="0"/>
              <a:t>Have following cultured media properly marked and ready to put out: For 6 tables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800" i="1" dirty="0"/>
              <a:t>Escherichia coli  </a:t>
            </a:r>
            <a:r>
              <a:rPr lang="en-US" sz="3800" dirty="0"/>
              <a:t>(12 TSB tubes)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800" i="1" dirty="0"/>
              <a:t>Bacillus subtilis </a:t>
            </a:r>
            <a:r>
              <a:rPr lang="en-US" sz="3800" dirty="0"/>
              <a:t>(12 TSB tubes)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800" i="1" dirty="0"/>
              <a:t>Staphylococcus epidermidis</a:t>
            </a:r>
            <a:r>
              <a:rPr lang="en-US" sz="3800" dirty="0"/>
              <a:t> (12 TSB tubes)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503173-4FFA-4596-B4F5-13DBE99D5A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4000" y="814754"/>
            <a:ext cx="11001600" cy="9155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Preparation For Next Lab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92928038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5C87DEE6-4AC6-47AA-8147-C76BFC02B983}"/>
</file>

<file path=customXml/itemProps2.xml><?xml version="1.0" encoding="utf-8"?>
<ds:datastoreItem xmlns:ds="http://schemas.openxmlformats.org/officeDocument/2006/customXml" ds:itemID="{6DF4D1C1-B0A7-4C0B-B97B-B4976DA50A90}"/>
</file>

<file path=customXml/itemProps3.xml><?xml version="1.0" encoding="utf-8"?>
<ds:datastoreItem xmlns:ds="http://schemas.openxmlformats.org/officeDocument/2006/customXml" ds:itemID="{18916A78-6383-4EE5-AEA9-5597F355C943}"/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400</TotalTime>
  <Words>372</Words>
  <Application>Microsoft Office PowerPoint</Application>
  <PresentationFormat>Widescreen</PresentationFormat>
  <Paragraphs>46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Segoe UI</vt:lpstr>
      <vt:lpstr>Wingdings</vt:lpstr>
      <vt:lpstr>Educational subjects 16x9</vt:lpstr>
      <vt:lpstr>Lab# 4: Bacterial Transfer &amp; Sterile Technique </vt:lpstr>
      <vt:lpstr>Set Up On Teacher’s Table</vt:lpstr>
      <vt:lpstr>Set Up On Students’ Table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MOLECULAR BIOLOGY OF THE GENE</dc:title>
  <dc:creator>Kallol Nandi</dc:creator>
  <cp:lastModifiedBy>Banhi Nandi</cp:lastModifiedBy>
  <cp:revision>36</cp:revision>
  <dcterms:created xsi:type="dcterms:W3CDTF">2018-03-15T23:33:56Z</dcterms:created>
  <dcterms:modified xsi:type="dcterms:W3CDTF">2021-08-06T04:05:48Z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