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9" r:id="rId2"/>
    <p:sldId id="272" r:id="rId3"/>
    <p:sldId id="278" r:id="rId4"/>
    <p:sldId id="279" r:id="rId5"/>
    <p:sldId id="280" r:id="rId6"/>
    <p:sldId id="282" r:id="rId7"/>
    <p:sldId id="283" r:id="rId8"/>
    <p:sldId id="281" r:id="rId9"/>
    <p:sldId id="284" r:id="rId10"/>
    <p:sldId id="285" r:id="rId11"/>
    <p:sldId id="286" r:id="rId12"/>
    <p:sldId id="287" r:id="rId13"/>
    <p:sldId id="28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9CDD63-3040-4281-965F-B140CA46061E}">
          <p14:sldIdLst>
            <p14:sldId id="289"/>
            <p14:sldId id="272"/>
            <p14:sldId id="278"/>
            <p14:sldId id="279"/>
            <p14:sldId id="280"/>
            <p14:sldId id="282"/>
            <p14:sldId id="283"/>
            <p14:sldId id="281"/>
            <p14:sldId id="284"/>
            <p14:sldId id="285"/>
            <p14:sldId id="286"/>
            <p14:sldId id="287"/>
            <p14:sldId id="28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0000"/>
    <a:srgbClr val="FF66FF"/>
    <a:srgbClr val="FF66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3" autoAdjust="0"/>
    <p:restoredTop sz="92398"/>
  </p:normalViewPr>
  <p:slideViewPr>
    <p:cSldViewPr snapToGrid="0">
      <p:cViewPr varScale="1">
        <p:scale>
          <a:sx n="84" d="100"/>
          <a:sy n="84" d="100"/>
        </p:scale>
        <p:origin x="184" y="5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4" d="100"/>
          <a:sy n="44" d="100"/>
        </p:scale>
        <p:origin x="1064"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6574AD-5EEE-7642-A875-442408A253BD}" type="datetimeFigureOut">
              <a:rPr lang="en-US" smtClean="0"/>
              <a:t>7/30/21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059CB-28F7-6D49-B832-008C14F1E113}" type="slidenum">
              <a:rPr lang="en-US" smtClean="0"/>
              <a:t>‹#›</a:t>
            </a:fld>
            <a:endParaRPr lang="en-US"/>
          </a:p>
        </p:txBody>
      </p:sp>
    </p:spTree>
    <p:extLst>
      <p:ext uri="{BB962C8B-B14F-4D97-AF65-F5344CB8AC3E}">
        <p14:creationId xmlns:p14="http://schemas.microsoft.com/office/powerpoint/2010/main" val="4106632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F059CB-28F7-6D49-B832-008C14F1E113}" type="slidenum">
              <a:rPr lang="en-US" smtClean="0"/>
              <a:t>1</a:t>
            </a:fld>
            <a:endParaRPr lang="en-US"/>
          </a:p>
        </p:txBody>
      </p:sp>
    </p:spTree>
    <p:extLst>
      <p:ext uri="{BB962C8B-B14F-4D97-AF65-F5344CB8AC3E}">
        <p14:creationId xmlns:p14="http://schemas.microsoft.com/office/powerpoint/2010/main" val="3693169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5F059CB-28F7-6D49-B832-008C14F1E113}" type="slidenum">
              <a:rPr lang="en-US" smtClean="0"/>
              <a:t>2</a:t>
            </a:fld>
            <a:endParaRPr lang="en-US"/>
          </a:p>
        </p:txBody>
      </p:sp>
    </p:spTree>
    <p:extLst>
      <p:ext uri="{BB962C8B-B14F-4D97-AF65-F5344CB8AC3E}">
        <p14:creationId xmlns:p14="http://schemas.microsoft.com/office/powerpoint/2010/main" val="2583969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BEA8E-E163-48D1-8578-F2D7B3C459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822F84-E875-47A2-96FC-ECABD6ACA0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80063F-8998-45AF-BE40-8F7AE43C6BC9}"/>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F38D50A6-00B6-44A3-85FD-FCFBC04A7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CF7F74-3804-4F06-892A-91D8288E44D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91187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51D-9663-4311-8080-75C4988B78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E7486D-444A-45D4-B0DD-052142E770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6C1A4B-AECA-45AB-AA04-529FD23E2E2A}"/>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157FA8C6-9672-44B8-A230-3DAA10384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740DF-BFCA-420A-B4BD-55BF2DE499C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5386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64D181-680D-4EBE-89BB-E5A50E785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34B98-51DC-44BC-A228-B14D24EB49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12468-D288-4DA1-A3BF-C965E9489CE4}"/>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FE32F694-1ADD-4682-BB44-DDF49FC32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08193-B007-4571-828B-44AA2897882C}"/>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1541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9BA29-455D-4651-B7EC-D49730A034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BB035-42CD-474A-958F-63374CC387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4EF7-2106-4380-9145-75DC9E51B182}"/>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AE5FE9E1-B350-47CB-99C9-0076CC011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B451E-DC29-4384-8B1D-6422A16C3BF7}"/>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79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E833-B6ED-44A1-AD92-B8E4863F86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4E2FB4-A9BD-4D72-9CEF-8DA559F5A0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6C940A-F834-4C19-9DE8-F351BACA69B2}"/>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D207EE8C-7A05-4B7F-9D2A-CB5D4EEEE9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AB62F-0494-40D7-9017-39B5C2645E76}"/>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216171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C69C-E2D5-46AF-B949-F138C3B8ED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6EB09F-1B62-4DD9-A3FE-C59C5DCA473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D0A3E0-626A-4BBA-B729-C2637A2E06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9C473A-42ED-4334-AE05-54FDF7776EE4}"/>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6" name="Footer Placeholder 5">
            <a:extLst>
              <a:ext uri="{FF2B5EF4-FFF2-40B4-BE49-F238E27FC236}">
                <a16:creationId xmlns:a16="http://schemas.microsoft.com/office/drawing/2014/main" id="{62EB7D08-5C71-4B41-99C8-38F06B3C96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7C72A-FBD9-41FB-A84A-1BA8887A6E08}"/>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8745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1AF3-02E0-4214-B044-F83A5FD30F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FA3C845-2646-45F3-952C-F89268E068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8FAD53E-94D5-4E52-8CFA-7D59677AD7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EA757-F2FE-4FC1-B8CD-231E102A9B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CFB468-F394-4FCC-A7FB-501A595C69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B9F4B68-3192-4A56-9754-DF9AFD4FA466}"/>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8" name="Footer Placeholder 7">
            <a:extLst>
              <a:ext uri="{FF2B5EF4-FFF2-40B4-BE49-F238E27FC236}">
                <a16:creationId xmlns:a16="http://schemas.microsoft.com/office/drawing/2014/main" id="{EC4A9B4F-BFC4-434E-B4B7-E163FCE08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2C1945-5F57-4729-8D7B-BAB0650C323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3039142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03CB-167F-4DC1-932B-69C60E8DD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CF5F2-F378-42AF-AD9F-15B3D1E999F3}"/>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4" name="Footer Placeholder 3">
            <a:extLst>
              <a:ext uri="{FF2B5EF4-FFF2-40B4-BE49-F238E27FC236}">
                <a16:creationId xmlns:a16="http://schemas.microsoft.com/office/drawing/2014/main" id="{B6CE78DF-1929-41AB-8DAB-E92E1CA09C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F9E827-204B-4E33-8FB6-7A70F22C952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091225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30581-4A39-432A-BF55-4EE77FCE61E2}"/>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3" name="Footer Placeholder 2">
            <a:extLst>
              <a:ext uri="{FF2B5EF4-FFF2-40B4-BE49-F238E27FC236}">
                <a16:creationId xmlns:a16="http://schemas.microsoft.com/office/drawing/2014/main" id="{0003C8BB-C280-4A0E-BACC-50B04CBC9F9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DF33F6A-152D-4388-8F69-9187ECE220F1}"/>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1515102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BE61E-6E47-4D3A-8AA5-3BAABAA08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A7F7D0-1A94-436D-B025-C2EEDA0DB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51BA2-6DF2-4D19-A604-A085473EBF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1FD25-7C6F-448F-B13B-1AA8DF37DD13}"/>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6" name="Footer Placeholder 5">
            <a:extLst>
              <a:ext uri="{FF2B5EF4-FFF2-40B4-BE49-F238E27FC236}">
                <a16:creationId xmlns:a16="http://schemas.microsoft.com/office/drawing/2014/main" id="{505519F2-B3D5-4D27-8EF2-2A20E6EE68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14DEF0-FCA4-466B-B12F-DC4111E096A0}"/>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278549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4ADBA-5A9C-4645-8304-F78655C1B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29A4C4-E599-43D0-BAB0-E5AB991DF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5CF911-B2CA-4C91-8709-84A954534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66E0F0-5CB8-4528-9B91-9CFD55507D44}"/>
              </a:ext>
            </a:extLst>
          </p:cNvPr>
          <p:cNvSpPr>
            <a:spLocks noGrp="1"/>
          </p:cNvSpPr>
          <p:nvPr>
            <p:ph type="dt" sz="half" idx="10"/>
          </p:nvPr>
        </p:nvSpPr>
        <p:spPr/>
        <p:txBody>
          <a:bodyPr/>
          <a:lstStyle/>
          <a:p>
            <a:fld id="{98AF5B6F-79E8-486B-BBEE-2BD5F48ABCE3}" type="datetimeFigureOut">
              <a:rPr lang="en-US" smtClean="0"/>
              <a:t>7/25/21</a:t>
            </a:fld>
            <a:endParaRPr lang="en-US"/>
          </a:p>
        </p:txBody>
      </p:sp>
      <p:sp>
        <p:nvSpPr>
          <p:cNvPr id="6" name="Footer Placeholder 5">
            <a:extLst>
              <a:ext uri="{FF2B5EF4-FFF2-40B4-BE49-F238E27FC236}">
                <a16:creationId xmlns:a16="http://schemas.microsoft.com/office/drawing/2014/main" id="{A6AB9897-F42D-40CC-90CD-4A4A93C71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0DA057-2132-4A68-9816-6D41BAA6C59B}"/>
              </a:ext>
            </a:extLst>
          </p:cNvPr>
          <p:cNvSpPr>
            <a:spLocks noGrp="1"/>
          </p:cNvSpPr>
          <p:nvPr>
            <p:ph type="sldNum" sz="quarter" idx="12"/>
          </p:nvPr>
        </p:nvSpPr>
        <p:spPr/>
        <p:txBody>
          <a:bodyPr/>
          <a:lstStyle/>
          <a:p>
            <a:fld id="{E84EFED5-92B7-40A4-868F-CF4A5B95CB26}" type="slidenum">
              <a:rPr lang="en-US" smtClean="0"/>
              <a:t>‹#›</a:t>
            </a:fld>
            <a:endParaRPr lang="en-US"/>
          </a:p>
        </p:txBody>
      </p:sp>
    </p:spTree>
    <p:extLst>
      <p:ext uri="{BB962C8B-B14F-4D97-AF65-F5344CB8AC3E}">
        <p14:creationId xmlns:p14="http://schemas.microsoft.com/office/powerpoint/2010/main" val="528350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B157CD-6512-4EE9-9270-4902E7DC7A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E8385A8-0036-4688-96A1-24C92A543C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080F4-8D33-4333-990E-4DFC82CFE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F5B6F-79E8-486B-BBEE-2BD5F48ABCE3}" type="datetimeFigureOut">
              <a:rPr lang="en-US" smtClean="0"/>
              <a:t>7/25/21</a:t>
            </a:fld>
            <a:endParaRPr lang="en-US"/>
          </a:p>
        </p:txBody>
      </p:sp>
      <p:sp>
        <p:nvSpPr>
          <p:cNvPr id="5" name="Footer Placeholder 4">
            <a:extLst>
              <a:ext uri="{FF2B5EF4-FFF2-40B4-BE49-F238E27FC236}">
                <a16:creationId xmlns:a16="http://schemas.microsoft.com/office/drawing/2014/main" id="{11DCDE77-286E-408B-AE81-4367220297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4B83AC-5EF7-4A4D-BA84-F0939CDA2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EFED5-92B7-40A4-868F-CF4A5B95CB26}" type="slidenum">
              <a:rPr lang="en-US" smtClean="0"/>
              <a:t>‹#›</a:t>
            </a:fld>
            <a:endParaRPr lang="en-US"/>
          </a:p>
        </p:txBody>
      </p:sp>
    </p:spTree>
    <p:extLst>
      <p:ext uri="{BB962C8B-B14F-4D97-AF65-F5344CB8AC3E}">
        <p14:creationId xmlns:p14="http://schemas.microsoft.com/office/powerpoint/2010/main" val="2649803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title="Photograph of Lab">
            <a:extLst>
              <a:ext uri="{FF2B5EF4-FFF2-40B4-BE49-F238E27FC236}">
                <a16:creationId xmlns:a16="http://schemas.microsoft.com/office/drawing/2014/main" id="{83101C1C-7803-3441-A96B-7545D4BB4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41871" cy="6989736"/>
          </a:xfrm>
          <a:prstGeom prst="rect">
            <a:avLst/>
          </a:prstGeom>
        </p:spPr>
      </p:pic>
      <p:sp>
        <p:nvSpPr>
          <p:cNvPr id="5" name="Title 4">
            <a:extLst>
              <a:ext uri="{FF2B5EF4-FFF2-40B4-BE49-F238E27FC236}">
                <a16:creationId xmlns:a16="http://schemas.microsoft.com/office/drawing/2014/main" id="{B1D6F9C7-26A6-A844-84B8-DC32F67C5F5B}"/>
              </a:ext>
            </a:extLst>
          </p:cNvPr>
          <p:cNvSpPr>
            <a:spLocks noGrp="1"/>
          </p:cNvSpPr>
          <p:nvPr>
            <p:ph type="ctrTitle"/>
          </p:nvPr>
        </p:nvSpPr>
        <p:spPr>
          <a:xfrm>
            <a:off x="7553624" y="1119399"/>
            <a:ext cx="4446814" cy="2375469"/>
          </a:xfrm>
        </p:spPr>
        <p:txBody>
          <a:bodyPr>
            <a:normAutofit fontScale="90000"/>
          </a:bodyPr>
          <a:lstStyle/>
          <a:p>
            <a:r>
              <a:rPr lang="en-US" b="1" dirty="0">
                <a:solidFill>
                  <a:srgbClr val="0070C0"/>
                </a:solidFill>
              </a:rPr>
              <a:t>Lab</a:t>
            </a:r>
            <a:r>
              <a:rPr lang="en-US" b="1" baseline="0" dirty="0">
                <a:solidFill>
                  <a:srgbClr val="0070C0"/>
                </a:solidFill>
              </a:rPr>
              <a:t> #1 Introduction and Orientation</a:t>
            </a:r>
            <a:endParaRPr lang="en-US" b="1" dirty="0">
              <a:solidFill>
                <a:srgbClr val="0070C0"/>
              </a:solidFill>
            </a:endParaRPr>
          </a:p>
        </p:txBody>
      </p:sp>
    </p:spTree>
    <p:extLst>
      <p:ext uri="{BB962C8B-B14F-4D97-AF65-F5344CB8AC3E}">
        <p14:creationId xmlns:p14="http://schemas.microsoft.com/office/powerpoint/2010/main" val="400358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8F92-A448-42FB-89B7-3F1D70275934}"/>
              </a:ext>
            </a:extLst>
          </p:cNvPr>
          <p:cNvSpPr>
            <a:spLocks noGrp="1"/>
          </p:cNvSpPr>
          <p:nvPr>
            <p:ph type="title"/>
          </p:nvPr>
        </p:nvSpPr>
        <p:spPr>
          <a:xfrm>
            <a:off x="320040" y="365125"/>
            <a:ext cx="11551920" cy="1097915"/>
          </a:xfrm>
        </p:spPr>
        <p:txBody>
          <a:bodyPr>
            <a:normAutofit fontScale="90000"/>
          </a:bodyPr>
          <a:lstStyle/>
          <a:p>
            <a:r>
              <a:rPr lang="en-US" sz="4000" b="1" dirty="0"/>
              <a:t>C. Risk Assessment Statement/ High-Risk Release Form Part III</a:t>
            </a:r>
            <a:endParaRPr lang="en-US" dirty="0"/>
          </a:p>
        </p:txBody>
      </p:sp>
      <p:sp>
        <p:nvSpPr>
          <p:cNvPr id="3" name="Content Placeholder 2">
            <a:extLst>
              <a:ext uri="{FF2B5EF4-FFF2-40B4-BE49-F238E27FC236}">
                <a16:creationId xmlns:a16="http://schemas.microsoft.com/office/drawing/2014/main" id="{54716CD6-BA8E-42AD-988D-D68B42CB7BDB}"/>
              </a:ext>
            </a:extLst>
          </p:cNvPr>
          <p:cNvSpPr>
            <a:spLocks noGrp="1"/>
          </p:cNvSpPr>
          <p:nvPr>
            <p:ph idx="1"/>
          </p:nvPr>
        </p:nvSpPr>
        <p:spPr>
          <a:xfrm>
            <a:off x="899160" y="1690687"/>
            <a:ext cx="10515600" cy="4802187"/>
          </a:xfrm>
        </p:spPr>
        <p:txBody>
          <a:bodyPr>
            <a:normAutofit/>
          </a:bodyPr>
          <a:lstStyle/>
          <a:p>
            <a:pPr marL="514350" marR="0" indent="-514350" fontAlgn="base">
              <a:spcBef>
                <a:spcPts val="0"/>
              </a:spcBef>
              <a:spcAft>
                <a:spcPts val="0"/>
              </a:spcAft>
              <a:buClr>
                <a:schemeClr val="tx1"/>
              </a:buClr>
              <a:buFont typeface="+mj-lt"/>
              <a:buAutoNum type="arabicPeriod" startAt="7"/>
            </a:pPr>
            <a:r>
              <a:rPr lang="en-US" sz="2600" dirty="0"/>
              <a:t>Students are expected to practice and learn appropriate methods of handling these organisms, and to respect their potential for pathogenicity. It is a direct violation of the principles in this course to encourage a situation which presents obvious risk.</a:t>
            </a:r>
          </a:p>
          <a:p>
            <a:pPr marL="514350" marR="0" indent="-514350" fontAlgn="base">
              <a:spcBef>
                <a:spcPts val="0"/>
              </a:spcBef>
              <a:spcAft>
                <a:spcPts val="0"/>
              </a:spcAft>
              <a:buClr>
                <a:schemeClr val="tx1"/>
              </a:buClr>
              <a:buFont typeface="+mj-lt"/>
              <a:buAutoNum type="arabicPeriod" startAt="7"/>
            </a:pPr>
            <a:endParaRPr lang="en-US" sz="2600" dirty="0"/>
          </a:p>
          <a:p>
            <a:pPr marL="514350" indent="-514350" fontAlgn="base">
              <a:spcBef>
                <a:spcPts val="0"/>
              </a:spcBef>
              <a:buClr>
                <a:schemeClr val="tx1"/>
              </a:buClr>
              <a:buFont typeface="+mj-lt"/>
              <a:buAutoNum type="arabicPeriod" startAt="7"/>
            </a:pPr>
            <a:r>
              <a:rPr lang="en-US" sz="2600" dirty="0"/>
              <a:t>If you are in one of the high-risk situations described above, please allow your doctors to read this letter and advise you of their opinion.  If they agree that you should be allowed to take the course at this time under these circumstances, please have them send a written confirmation that they have read and evaluated this letter, the information found in your course syllabus, and clear you for the course.</a:t>
            </a:r>
          </a:p>
        </p:txBody>
      </p:sp>
    </p:spTree>
    <p:extLst>
      <p:ext uri="{BB962C8B-B14F-4D97-AF65-F5344CB8AC3E}">
        <p14:creationId xmlns:p14="http://schemas.microsoft.com/office/powerpoint/2010/main" val="4161559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8F92-A448-42FB-89B7-3F1D70275934}"/>
              </a:ext>
            </a:extLst>
          </p:cNvPr>
          <p:cNvSpPr>
            <a:spLocks noGrp="1"/>
          </p:cNvSpPr>
          <p:nvPr>
            <p:ph type="title"/>
          </p:nvPr>
        </p:nvSpPr>
        <p:spPr>
          <a:xfrm>
            <a:off x="633046" y="365125"/>
            <a:ext cx="11240086" cy="1325563"/>
          </a:xfrm>
        </p:spPr>
        <p:txBody>
          <a:bodyPr>
            <a:normAutofit/>
          </a:bodyPr>
          <a:lstStyle/>
          <a:p>
            <a:r>
              <a:rPr lang="en-US" sz="4000" b="1" dirty="0"/>
              <a:t>C. Risk Assessment Statement/ High-Risk Release Form Signature</a:t>
            </a:r>
            <a:endParaRPr lang="en-US" dirty="0"/>
          </a:p>
        </p:txBody>
      </p:sp>
      <p:sp>
        <p:nvSpPr>
          <p:cNvPr id="3" name="Content Placeholder 2">
            <a:extLst>
              <a:ext uri="{FF2B5EF4-FFF2-40B4-BE49-F238E27FC236}">
                <a16:creationId xmlns:a16="http://schemas.microsoft.com/office/drawing/2014/main" id="{54716CD6-BA8E-42AD-988D-D68B42CB7BDB}"/>
              </a:ext>
            </a:extLst>
          </p:cNvPr>
          <p:cNvSpPr>
            <a:spLocks noGrp="1"/>
          </p:cNvSpPr>
          <p:nvPr>
            <p:ph idx="1"/>
          </p:nvPr>
        </p:nvSpPr>
        <p:spPr>
          <a:xfrm>
            <a:off x="739726" y="1938167"/>
            <a:ext cx="11133406" cy="4554708"/>
          </a:xfrm>
        </p:spPr>
        <p:txBody>
          <a:bodyPr>
            <a:normAutofit fontScale="77500" lnSpcReduction="20000"/>
          </a:bodyPr>
          <a:lstStyle/>
          <a:p>
            <a:pPr marL="0" marR="0" indent="0">
              <a:lnSpc>
                <a:spcPct val="115000"/>
              </a:lnSpc>
              <a:spcBef>
                <a:spcPts val="0"/>
              </a:spcBef>
              <a:spcAft>
                <a:spcPts val="800"/>
              </a:spcAft>
              <a:buNone/>
            </a:pPr>
            <a:r>
              <a:rPr lang="en-US" sz="3300" dirty="0"/>
              <a:t>“I have reviewed, and I understand the laboratory safety rules for this course. I understand that I can be dismissed from that day’s lab activity for not wearing proper shoes and clothing, or for not following proper safety procedures. I understand that repeated safety violations may result in dismissal from the rest of the laboratory exercises without the option to make up any missed laboratory grades”. </a:t>
            </a:r>
          </a:p>
          <a:p>
            <a:pPr marL="0" marR="0" indent="0">
              <a:lnSpc>
                <a:spcPct val="115000"/>
              </a:lnSpc>
              <a:spcBef>
                <a:spcPts val="0"/>
              </a:spcBef>
              <a:spcAft>
                <a:spcPts val="800"/>
              </a:spcAft>
              <a:buNone/>
            </a:pPr>
            <a:r>
              <a:rPr lang="en-US" sz="3300" dirty="0">
                <a:solidFill>
                  <a:srgbClr val="FF0000"/>
                </a:solidFill>
              </a:rPr>
              <a:t>Please sign:</a:t>
            </a:r>
          </a:p>
          <a:p>
            <a:pPr marL="0" marR="0" indent="0">
              <a:lnSpc>
                <a:spcPct val="115000"/>
              </a:lnSpc>
              <a:spcBef>
                <a:spcPts val="0"/>
              </a:spcBef>
              <a:spcAft>
                <a:spcPts val="800"/>
              </a:spcAft>
              <a:buNone/>
            </a:pPr>
            <a:endParaRPr lang="en-US" sz="3300" dirty="0">
              <a:solidFill>
                <a:srgbClr val="FF0000"/>
              </a:solidFill>
            </a:endParaRPr>
          </a:p>
          <a:p>
            <a:pPr marL="0" marR="0" indent="0">
              <a:lnSpc>
                <a:spcPct val="115000"/>
              </a:lnSpc>
              <a:spcBef>
                <a:spcPts val="0"/>
              </a:spcBef>
              <a:spcAft>
                <a:spcPts val="800"/>
              </a:spcAft>
              <a:buNone/>
            </a:pPr>
            <a:r>
              <a:rPr lang="en-US" sz="2600" dirty="0"/>
              <a:t>________________________________					Date:</a:t>
            </a:r>
          </a:p>
          <a:p>
            <a:pPr marL="0" indent="0">
              <a:lnSpc>
                <a:spcPct val="115000"/>
              </a:lnSpc>
              <a:spcBef>
                <a:spcPts val="0"/>
              </a:spcBef>
              <a:spcAft>
                <a:spcPts val="800"/>
              </a:spcAft>
              <a:buNone/>
            </a:pPr>
            <a:r>
              <a:rPr lang="en-US" i="1" dirty="0"/>
              <a:t>Out of safety concerns, a student will not be allowed to participate in any laboratories if s/he cannot agree to this statement</a:t>
            </a:r>
            <a:r>
              <a:rPr lang="en-US" dirty="0"/>
              <a:t>.</a:t>
            </a:r>
          </a:p>
          <a:p>
            <a:pPr marL="0" marR="0" indent="0">
              <a:lnSpc>
                <a:spcPct val="115000"/>
              </a:lnSpc>
              <a:spcBef>
                <a:spcPts val="0"/>
              </a:spcBef>
              <a:spcAft>
                <a:spcPts val="800"/>
              </a:spcAft>
              <a:buNone/>
            </a:pPr>
            <a:endParaRPr lang="en-US" sz="2600" dirty="0"/>
          </a:p>
          <a:p>
            <a:pPr marL="0" marR="0" indent="0">
              <a:lnSpc>
                <a:spcPct val="115000"/>
              </a:lnSpc>
              <a:spcBef>
                <a:spcPts val="0"/>
              </a:spcBef>
              <a:spcAft>
                <a:spcPts val="800"/>
              </a:spcAft>
              <a:buNone/>
            </a:pPr>
            <a:endParaRPr lang="en-US" sz="2600" dirty="0"/>
          </a:p>
        </p:txBody>
      </p:sp>
    </p:spTree>
    <p:extLst>
      <p:ext uri="{BB962C8B-B14F-4D97-AF65-F5344CB8AC3E}">
        <p14:creationId xmlns:p14="http://schemas.microsoft.com/office/powerpoint/2010/main" val="2061686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F89A9-18F0-43F0-A490-1539A17ADEE5}"/>
              </a:ext>
            </a:extLst>
          </p:cNvPr>
          <p:cNvSpPr>
            <a:spLocks noGrp="1"/>
          </p:cNvSpPr>
          <p:nvPr>
            <p:ph type="title"/>
          </p:nvPr>
        </p:nvSpPr>
        <p:spPr/>
        <p:txBody>
          <a:bodyPr/>
          <a:lstStyle/>
          <a:p>
            <a:r>
              <a:rPr lang="en-US" sz="4000" b="1" dirty="0"/>
              <a:t>Introduction to Lab Station Checklist Part I </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B0EDA639-6543-4458-A868-96967022EF1F}"/>
              </a:ext>
            </a:extLst>
          </p:cNvPr>
          <p:cNvSpPr>
            <a:spLocks noGrp="1"/>
          </p:cNvSpPr>
          <p:nvPr>
            <p:ph idx="1"/>
          </p:nvPr>
        </p:nvSpPr>
        <p:spPr>
          <a:xfrm>
            <a:off x="838200" y="1336431"/>
            <a:ext cx="10515600" cy="5275384"/>
          </a:xfrm>
        </p:spPr>
        <p:txBody>
          <a:bodyPr>
            <a:normAutofit fontScale="85000" lnSpcReduction="20000"/>
          </a:bodyPr>
          <a:lstStyle/>
          <a:p>
            <a:pPr marL="0" indent="0" fontAlgn="base">
              <a:lnSpc>
                <a:spcPct val="120000"/>
              </a:lnSpc>
              <a:spcBef>
                <a:spcPts val="0"/>
              </a:spcBef>
              <a:buClr>
                <a:srgbClr val="6CB255"/>
              </a:buClr>
              <a:buNone/>
            </a:pPr>
            <a:r>
              <a:rPr lang="en-US" sz="2600" dirty="0"/>
              <a:t>Open the drawer at your lab station and take note of the contents. Place a check in the space beside each item to verify that you have all of your supplies. You are responsible for your lab area and the equipment you use for your lab activities. If anything is missing or used up during the term, let your lab instructor know immediately.</a:t>
            </a:r>
          </a:p>
          <a:p>
            <a:pPr marL="0" indent="0" fontAlgn="base">
              <a:spcBef>
                <a:spcPts val="0"/>
              </a:spcBef>
              <a:buClr>
                <a:srgbClr val="6CB255"/>
              </a:buClr>
              <a:buNone/>
            </a:pPr>
            <a:endParaRPr lang="en-US" sz="2600" dirty="0"/>
          </a:p>
          <a:p>
            <a:pPr marL="0" indent="0" fontAlgn="base">
              <a:spcBef>
                <a:spcPts val="0"/>
              </a:spcBef>
              <a:buClr>
                <a:srgbClr val="6CB255"/>
              </a:buClr>
              <a:buNone/>
            </a:pPr>
            <a:endParaRPr lang="en-US" sz="2600" dirty="0"/>
          </a:p>
          <a:p>
            <a:pPr marL="0" marR="0" indent="0" fontAlgn="base">
              <a:spcBef>
                <a:spcPts val="0"/>
              </a:spcBef>
              <a:spcAft>
                <a:spcPts val="0"/>
              </a:spcAft>
              <a:buClr>
                <a:srgbClr val="6CB255"/>
              </a:buClr>
              <a:buNone/>
            </a:pPr>
            <a:r>
              <a:rPr lang="en-US" sz="2600" dirty="0"/>
              <a:t>_____Inoculating loop</a:t>
            </a:r>
          </a:p>
          <a:p>
            <a:pPr marL="0" marR="0" indent="0" fontAlgn="base">
              <a:spcBef>
                <a:spcPts val="0"/>
              </a:spcBef>
              <a:spcAft>
                <a:spcPts val="0"/>
              </a:spcAft>
              <a:buClr>
                <a:srgbClr val="6CB255"/>
              </a:buClr>
              <a:buNone/>
            </a:pPr>
            <a:br>
              <a:rPr lang="en-US" sz="2600" dirty="0"/>
            </a:br>
            <a:r>
              <a:rPr lang="en-US" sz="2600" dirty="0"/>
              <a:t>_____China marker and/or Sharpie</a:t>
            </a:r>
          </a:p>
          <a:p>
            <a:pPr marL="0" marR="0" indent="0" fontAlgn="base">
              <a:spcBef>
                <a:spcPts val="0"/>
              </a:spcBef>
              <a:spcAft>
                <a:spcPts val="0"/>
              </a:spcAft>
              <a:buClr>
                <a:srgbClr val="6CB255"/>
              </a:buClr>
              <a:buNone/>
            </a:pPr>
            <a:br>
              <a:rPr lang="en-US" sz="2600" dirty="0"/>
            </a:br>
            <a:r>
              <a:rPr lang="en-US" sz="2600" dirty="0"/>
              <a:t>_____Test tube rack</a:t>
            </a:r>
          </a:p>
          <a:p>
            <a:pPr marL="0" marR="0" indent="0" fontAlgn="base">
              <a:spcBef>
                <a:spcPts val="0"/>
              </a:spcBef>
              <a:spcAft>
                <a:spcPts val="0"/>
              </a:spcAft>
              <a:buClr>
                <a:srgbClr val="6CB255"/>
              </a:buClr>
              <a:buNone/>
            </a:pPr>
            <a:br>
              <a:rPr lang="en-US" sz="2600" dirty="0"/>
            </a:br>
            <a:r>
              <a:rPr lang="en-US" sz="2600" dirty="0"/>
              <a:t>_____Box of slides</a:t>
            </a:r>
          </a:p>
          <a:p>
            <a:pPr marL="0" marR="0" indent="0" fontAlgn="base">
              <a:spcBef>
                <a:spcPts val="0"/>
              </a:spcBef>
              <a:spcAft>
                <a:spcPts val="0"/>
              </a:spcAft>
              <a:buClr>
                <a:srgbClr val="6CB255"/>
              </a:buClr>
              <a:buNone/>
            </a:pPr>
            <a:br>
              <a:rPr lang="en-US" sz="2600" dirty="0"/>
            </a:br>
            <a:r>
              <a:rPr lang="en-US" sz="2600" dirty="0"/>
              <a:t>_____ Lens paper </a:t>
            </a:r>
          </a:p>
          <a:p>
            <a:pPr marL="0" marR="0" indent="0" fontAlgn="base">
              <a:spcBef>
                <a:spcPts val="0"/>
              </a:spcBef>
              <a:spcAft>
                <a:spcPts val="0"/>
              </a:spcAft>
              <a:buClr>
                <a:srgbClr val="6CB255"/>
              </a:buClr>
              <a:buNone/>
            </a:pPr>
            <a:r>
              <a:rPr lang="en-US" sz="2600" dirty="0"/>
              <a:t> </a:t>
            </a:r>
            <a:br>
              <a:rPr lang="en-US" sz="2600" dirty="0"/>
            </a:br>
            <a:r>
              <a:rPr lang="en-US" sz="2600" dirty="0"/>
              <a:t>_____Bibulous paper                    </a:t>
            </a:r>
          </a:p>
          <a:p>
            <a:pPr marL="0" marR="0" indent="0" fontAlgn="base">
              <a:spcBef>
                <a:spcPts val="0"/>
              </a:spcBef>
              <a:spcAft>
                <a:spcPts val="0"/>
              </a:spcAft>
              <a:buClr>
                <a:srgbClr val="6CB255"/>
              </a:buClr>
              <a:buNone/>
            </a:pPr>
            <a:r>
              <a:rPr lang="en-US" sz="2600" dirty="0"/>
              <a:t> </a:t>
            </a:r>
          </a:p>
        </p:txBody>
      </p:sp>
    </p:spTree>
    <p:extLst>
      <p:ext uri="{BB962C8B-B14F-4D97-AF65-F5344CB8AC3E}">
        <p14:creationId xmlns:p14="http://schemas.microsoft.com/office/powerpoint/2010/main" val="1654613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F89A9-18F0-43F0-A490-1539A17ADEE5}"/>
              </a:ext>
            </a:extLst>
          </p:cNvPr>
          <p:cNvSpPr>
            <a:spLocks noGrp="1"/>
          </p:cNvSpPr>
          <p:nvPr>
            <p:ph type="title"/>
          </p:nvPr>
        </p:nvSpPr>
        <p:spPr/>
        <p:txBody>
          <a:bodyPr/>
          <a:lstStyle/>
          <a:p>
            <a:r>
              <a:rPr lang="en-US" sz="4000" b="1" dirty="0"/>
              <a:t>Introduction to Lab Station Checklist Part II</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B0EDA639-6543-4458-A868-96967022EF1F}"/>
              </a:ext>
            </a:extLst>
          </p:cNvPr>
          <p:cNvSpPr>
            <a:spLocks noGrp="1"/>
          </p:cNvSpPr>
          <p:nvPr>
            <p:ph idx="1"/>
          </p:nvPr>
        </p:nvSpPr>
        <p:spPr>
          <a:xfrm>
            <a:off x="838200" y="1336431"/>
            <a:ext cx="10515600" cy="5275384"/>
          </a:xfrm>
        </p:spPr>
        <p:txBody>
          <a:bodyPr>
            <a:normAutofit/>
          </a:bodyPr>
          <a:lstStyle/>
          <a:p>
            <a:pPr marL="0" indent="0" fontAlgn="base">
              <a:spcBef>
                <a:spcPts val="0"/>
              </a:spcBef>
              <a:buClr>
                <a:srgbClr val="6CB255"/>
              </a:buClr>
              <a:buNone/>
            </a:pPr>
            <a:endParaRPr lang="en-US" sz="2600" dirty="0"/>
          </a:p>
          <a:p>
            <a:pPr marL="0" indent="0" fontAlgn="base">
              <a:lnSpc>
                <a:spcPct val="80000"/>
              </a:lnSpc>
              <a:spcBef>
                <a:spcPts val="0"/>
              </a:spcBef>
              <a:buClr>
                <a:srgbClr val="6CB255"/>
              </a:buClr>
              <a:buNone/>
            </a:pPr>
            <a:r>
              <a:rPr lang="en-US" sz="2600" dirty="0"/>
              <a:t>_____Roll of labeling tape</a:t>
            </a:r>
            <a:br>
              <a:rPr lang="en-US" sz="2600" dirty="0"/>
            </a:br>
            <a:br>
              <a:rPr lang="en-US" sz="2600" dirty="0"/>
            </a:br>
            <a:r>
              <a:rPr lang="en-US" sz="2600" dirty="0"/>
              <a:t>_____Paper towels</a:t>
            </a:r>
          </a:p>
          <a:p>
            <a:pPr marL="0" indent="0" fontAlgn="base">
              <a:lnSpc>
                <a:spcPct val="80000"/>
              </a:lnSpc>
              <a:spcBef>
                <a:spcPts val="0"/>
              </a:spcBef>
              <a:buClr>
                <a:srgbClr val="6CB255"/>
              </a:buClr>
              <a:buNone/>
            </a:pPr>
            <a:br>
              <a:rPr lang="en-US" sz="2600" dirty="0"/>
            </a:br>
            <a:r>
              <a:rPr lang="en-US" sz="2600" dirty="0"/>
              <a:t>_____Slide holder (looks like bent tweezers) </a:t>
            </a:r>
          </a:p>
          <a:p>
            <a:pPr marL="0" indent="0" fontAlgn="base">
              <a:lnSpc>
                <a:spcPct val="80000"/>
              </a:lnSpc>
              <a:spcBef>
                <a:spcPts val="0"/>
              </a:spcBef>
              <a:buClr>
                <a:srgbClr val="6CB255"/>
              </a:buClr>
              <a:buNone/>
            </a:pPr>
            <a:br>
              <a:rPr lang="en-US" sz="2600" dirty="0"/>
            </a:br>
            <a:r>
              <a:rPr lang="en-US" sz="2600" dirty="0"/>
              <a:t>_____Empty Slide Boxes</a:t>
            </a:r>
          </a:p>
          <a:p>
            <a:pPr marL="0" indent="0" fontAlgn="base">
              <a:lnSpc>
                <a:spcPct val="80000"/>
              </a:lnSpc>
              <a:spcBef>
                <a:spcPts val="0"/>
              </a:spcBef>
              <a:buClr>
                <a:srgbClr val="6CB255"/>
              </a:buClr>
              <a:buNone/>
            </a:pPr>
            <a:r>
              <a:rPr lang="en-US" sz="2600" dirty="0"/>
              <a:t> </a:t>
            </a:r>
          </a:p>
          <a:p>
            <a:pPr marL="0" indent="0" fontAlgn="base">
              <a:lnSpc>
                <a:spcPct val="80000"/>
              </a:lnSpc>
              <a:spcBef>
                <a:spcPts val="0"/>
              </a:spcBef>
              <a:buClr>
                <a:srgbClr val="6CB255"/>
              </a:buClr>
              <a:buNone/>
            </a:pPr>
            <a:r>
              <a:rPr lang="en-US" sz="2600" dirty="0"/>
              <a:t>_____ Immersion oil</a:t>
            </a:r>
          </a:p>
          <a:p>
            <a:pPr marL="0" indent="0" fontAlgn="base">
              <a:lnSpc>
                <a:spcPct val="80000"/>
              </a:lnSpc>
              <a:spcBef>
                <a:spcPts val="0"/>
              </a:spcBef>
              <a:buClr>
                <a:srgbClr val="6CB255"/>
              </a:buClr>
              <a:buNone/>
            </a:pPr>
            <a:r>
              <a:rPr lang="en-US" sz="2600" dirty="0"/>
              <a:t> </a:t>
            </a:r>
          </a:p>
          <a:p>
            <a:pPr marL="0" indent="0" fontAlgn="base">
              <a:lnSpc>
                <a:spcPct val="80000"/>
              </a:lnSpc>
              <a:spcBef>
                <a:spcPts val="0"/>
              </a:spcBef>
              <a:buClr>
                <a:srgbClr val="6CB255"/>
              </a:buClr>
              <a:buNone/>
            </a:pPr>
            <a:r>
              <a:rPr lang="en-US" sz="2600" dirty="0"/>
              <a:t>_____ Lens cleaning solution</a:t>
            </a:r>
          </a:p>
          <a:p>
            <a:endParaRPr lang="en-US" dirty="0"/>
          </a:p>
        </p:txBody>
      </p:sp>
    </p:spTree>
    <p:extLst>
      <p:ext uri="{BB962C8B-B14F-4D97-AF65-F5344CB8AC3E}">
        <p14:creationId xmlns:p14="http://schemas.microsoft.com/office/powerpoint/2010/main" val="115958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D776-FDE8-4A84-A3F0-C149A15B9495}"/>
              </a:ext>
            </a:extLst>
          </p:cNvPr>
          <p:cNvSpPr>
            <a:spLocks noGrp="1"/>
          </p:cNvSpPr>
          <p:nvPr>
            <p:ph type="title"/>
          </p:nvPr>
        </p:nvSpPr>
        <p:spPr>
          <a:xfrm>
            <a:off x="838200" y="365125"/>
            <a:ext cx="10515600" cy="880579"/>
          </a:xfrm>
        </p:spPr>
        <p:txBody>
          <a:bodyPr>
            <a:normAutofit/>
          </a:bodyPr>
          <a:lstStyle/>
          <a:p>
            <a:r>
              <a:rPr lang="en-US" b="1" dirty="0"/>
              <a:t>Purpose: Introduction &amp; Orientation</a:t>
            </a:r>
            <a:endParaRPr lang="en-US" dirty="0"/>
          </a:p>
        </p:txBody>
      </p:sp>
      <p:sp>
        <p:nvSpPr>
          <p:cNvPr id="3" name="Content Placeholder 2">
            <a:extLst>
              <a:ext uri="{FF2B5EF4-FFF2-40B4-BE49-F238E27FC236}">
                <a16:creationId xmlns:a16="http://schemas.microsoft.com/office/drawing/2014/main" id="{7CFD62A7-6FE8-48F4-B28B-F2FB65AB1245}"/>
              </a:ext>
            </a:extLst>
          </p:cNvPr>
          <p:cNvSpPr>
            <a:spLocks noGrp="1"/>
          </p:cNvSpPr>
          <p:nvPr>
            <p:ph idx="1"/>
          </p:nvPr>
        </p:nvSpPr>
        <p:spPr>
          <a:xfrm>
            <a:off x="695697" y="1903417"/>
            <a:ext cx="10515600" cy="3289714"/>
          </a:xfrm>
        </p:spPr>
        <p:txBody>
          <a:bodyPr>
            <a:normAutofit/>
          </a:bodyPr>
          <a:lstStyle/>
          <a:p>
            <a:pPr lvl="0" fontAlgn="base">
              <a:lnSpc>
                <a:spcPct val="70000"/>
              </a:lnSpc>
              <a:spcAft>
                <a:spcPts val="600"/>
              </a:spcAft>
              <a:buClr>
                <a:srgbClr val="002060"/>
              </a:buClr>
            </a:pPr>
            <a:r>
              <a:rPr lang="en-US" sz="3000" dirty="0"/>
              <a:t>Laboratory safety is the key to reducing injury and illness. </a:t>
            </a:r>
          </a:p>
          <a:p>
            <a:pPr marL="0" lvl="0" indent="0" fontAlgn="base">
              <a:lnSpc>
                <a:spcPct val="70000"/>
              </a:lnSpc>
              <a:spcAft>
                <a:spcPts val="600"/>
              </a:spcAft>
              <a:buClr>
                <a:srgbClr val="002060"/>
              </a:buClr>
              <a:buNone/>
            </a:pPr>
            <a:endParaRPr lang="en-US" sz="3000" dirty="0"/>
          </a:p>
          <a:p>
            <a:pPr lvl="0" fontAlgn="base">
              <a:lnSpc>
                <a:spcPct val="70000"/>
              </a:lnSpc>
              <a:spcAft>
                <a:spcPts val="600"/>
              </a:spcAft>
              <a:buClr>
                <a:srgbClr val="002060"/>
              </a:buClr>
            </a:pPr>
            <a:r>
              <a:rPr lang="en-US" sz="3000" dirty="0"/>
              <a:t>It is important to have proper training so students are aware of the potential dangers that may threaten their health or lives. </a:t>
            </a:r>
          </a:p>
          <a:p>
            <a:pPr marL="0" lvl="0" indent="0" fontAlgn="base">
              <a:lnSpc>
                <a:spcPct val="70000"/>
              </a:lnSpc>
              <a:spcAft>
                <a:spcPts val="600"/>
              </a:spcAft>
              <a:buClr>
                <a:srgbClr val="002060"/>
              </a:buClr>
              <a:buNone/>
            </a:pPr>
            <a:endParaRPr lang="en-US" sz="3000" dirty="0"/>
          </a:p>
          <a:p>
            <a:pPr lvl="0" fontAlgn="base">
              <a:lnSpc>
                <a:spcPct val="70000"/>
              </a:lnSpc>
              <a:spcAft>
                <a:spcPts val="600"/>
              </a:spcAft>
              <a:buClr>
                <a:srgbClr val="002060"/>
              </a:buClr>
            </a:pPr>
            <a:r>
              <a:rPr lang="en-US" sz="3000" dirty="0"/>
              <a:t>It is better to prevent than react to these dangers.</a:t>
            </a:r>
          </a:p>
        </p:txBody>
      </p:sp>
    </p:spTree>
    <p:extLst>
      <p:ext uri="{BB962C8B-B14F-4D97-AF65-F5344CB8AC3E}">
        <p14:creationId xmlns:p14="http://schemas.microsoft.com/office/powerpoint/2010/main" val="244915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AC996-FE64-402C-9D1A-5B7AEA525FE4}"/>
              </a:ext>
            </a:extLst>
          </p:cNvPr>
          <p:cNvSpPr>
            <a:spLocks noGrp="1"/>
          </p:cNvSpPr>
          <p:nvPr>
            <p:ph type="title"/>
          </p:nvPr>
        </p:nvSpPr>
        <p:spPr>
          <a:xfrm>
            <a:off x="838200" y="365126"/>
            <a:ext cx="10515600" cy="1055712"/>
          </a:xfrm>
        </p:spPr>
        <p:txBody>
          <a:bodyPr/>
          <a:lstStyle/>
          <a:p>
            <a:r>
              <a:rPr lang="en-US" b="1" dirty="0"/>
              <a:t>Lab Safety Requirements</a:t>
            </a:r>
          </a:p>
        </p:txBody>
      </p:sp>
      <p:sp>
        <p:nvSpPr>
          <p:cNvPr id="3" name="Content Placeholder 2">
            <a:extLst>
              <a:ext uri="{FF2B5EF4-FFF2-40B4-BE49-F238E27FC236}">
                <a16:creationId xmlns:a16="http://schemas.microsoft.com/office/drawing/2014/main" id="{68133B48-F476-4717-89D5-99E984ECF8C3}"/>
              </a:ext>
            </a:extLst>
          </p:cNvPr>
          <p:cNvSpPr>
            <a:spLocks noGrp="1"/>
          </p:cNvSpPr>
          <p:nvPr>
            <p:ph idx="1"/>
          </p:nvPr>
        </p:nvSpPr>
        <p:spPr>
          <a:xfrm>
            <a:off x="838200" y="1913205"/>
            <a:ext cx="10515600" cy="4263757"/>
          </a:xfrm>
        </p:spPr>
        <p:txBody>
          <a:bodyPr>
            <a:normAutofit lnSpcReduction="10000"/>
          </a:bodyPr>
          <a:lstStyle/>
          <a:p>
            <a:pPr marL="0" indent="0" fontAlgn="base">
              <a:lnSpc>
                <a:spcPct val="70000"/>
              </a:lnSpc>
              <a:spcAft>
                <a:spcPts val="600"/>
              </a:spcAft>
              <a:buClr>
                <a:schemeClr val="tx1"/>
              </a:buClr>
              <a:buNone/>
            </a:pPr>
            <a:r>
              <a:rPr lang="en-US" sz="3000" dirty="0"/>
              <a:t>There are some safety regulations that GHC students must follow.</a:t>
            </a:r>
          </a:p>
          <a:p>
            <a:pPr marR="0" fontAlgn="base">
              <a:lnSpc>
                <a:spcPct val="70000"/>
              </a:lnSpc>
              <a:spcAft>
                <a:spcPts val="600"/>
              </a:spcAft>
              <a:buClr>
                <a:schemeClr val="tx1"/>
              </a:buClr>
            </a:pPr>
            <a:r>
              <a:rPr lang="en-US" sz="3000" dirty="0"/>
              <a:t>Each student must review the following documents:</a:t>
            </a:r>
          </a:p>
          <a:p>
            <a:pPr marL="971550" lvl="1" indent="-514350" fontAlgn="base">
              <a:lnSpc>
                <a:spcPct val="70000"/>
              </a:lnSpc>
              <a:spcAft>
                <a:spcPts val="600"/>
              </a:spcAft>
              <a:buClr>
                <a:schemeClr val="tx1"/>
              </a:buClr>
              <a:buFont typeface="+mj-lt"/>
              <a:buAutoNum type="alphaUcPeriod"/>
            </a:pPr>
            <a:r>
              <a:rPr lang="en-US" sz="2600" dirty="0"/>
              <a:t>Rules of Conduct &amp; General Lab Safety</a:t>
            </a:r>
          </a:p>
          <a:p>
            <a:pPr marL="971550" lvl="1" indent="-514350" fontAlgn="base">
              <a:lnSpc>
                <a:spcPct val="70000"/>
              </a:lnSpc>
              <a:spcAft>
                <a:spcPts val="600"/>
              </a:spcAft>
              <a:buClr>
                <a:schemeClr val="tx1"/>
              </a:buClr>
              <a:buFont typeface="+mj-lt"/>
              <a:buAutoNum type="alphaUcPeriod"/>
            </a:pPr>
            <a:r>
              <a:rPr lang="en-US" sz="2600" dirty="0"/>
              <a:t>Emergency Procedures</a:t>
            </a:r>
          </a:p>
          <a:p>
            <a:pPr marL="971550" lvl="1" indent="-514350" fontAlgn="base">
              <a:lnSpc>
                <a:spcPct val="70000"/>
              </a:lnSpc>
              <a:spcAft>
                <a:spcPts val="600"/>
              </a:spcAft>
              <a:buClr>
                <a:schemeClr val="tx1"/>
              </a:buClr>
              <a:buFont typeface="+mj-lt"/>
              <a:buAutoNum type="alphaUcPeriod"/>
            </a:pPr>
            <a:r>
              <a:rPr lang="en-US" sz="2600" dirty="0"/>
              <a:t>Risk Assessment Statement</a:t>
            </a:r>
          </a:p>
          <a:p>
            <a:pPr fontAlgn="base">
              <a:lnSpc>
                <a:spcPct val="70000"/>
              </a:lnSpc>
              <a:spcAft>
                <a:spcPts val="600"/>
              </a:spcAft>
              <a:buClr>
                <a:schemeClr val="tx1"/>
              </a:buClr>
            </a:pPr>
            <a:r>
              <a:rPr lang="en-US" sz="3000" dirty="0"/>
              <a:t>Each student must sign the ‘Laboratory Safety Agreement’ and the ‘High-Risk Release Form’ provided in lab by the lab instructor.</a:t>
            </a:r>
          </a:p>
          <a:p>
            <a:pPr fontAlgn="base">
              <a:lnSpc>
                <a:spcPct val="70000"/>
              </a:lnSpc>
              <a:spcAft>
                <a:spcPts val="600"/>
              </a:spcAft>
              <a:buClr>
                <a:schemeClr val="tx1"/>
              </a:buClr>
            </a:pPr>
            <a:r>
              <a:rPr lang="en-US" sz="3000" dirty="0"/>
              <a:t>Provide some information (Reference Guide Form) to serve as a quick reference in case any student needs to reach his/her instructor.</a:t>
            </a:r>
          </a:p>
          <a:p>
            <a:pPr marL="0" marR="0" indent="0">
              <a:lnSpc>
                <a:spcPct val="115000"/>
              </a:lnSpc>
              <a:spcBef>
                <a:spcPts val="0"/>
              </a:spcBef>
              <a:spcAft>
                <a:spcPts val="0"/>
              </a:spcAft>
              <a:buClr>
                <a:schemeClr val="tx1"/>
              </a:buClr>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94720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5F78F-C8A5-4587-9D72-B1436F0E7120}"/>
              </a:ext>
            </a:extLst>
          </p:cNvPr>
          <p:cNvSpPr>
            <a:spLocks noGrp="1"/>
          </p:cNvSpPr>
          <p:nvPr>
            <p:ph type="title"/>
          </p:nvPr>
        </p:nvSpPr>
        <p:spPr>
          <a:xfrm>
            <a:off x="492369" y="239155"/>
            <a:ext cx="10515600" cy="731516"/>
          </a:xfrm>
        </p:spPr>
        <p:txBody>
          <a:bodyPr>
            <a:normAutofit/>
          </a:bodyPr>
          <a:lstStyle/>
          <a:p>
            <a:r>
              <a:rPr lang="en-US" sz="4000" b="1" dirty="0"/>
              <a:t>A. Rules of Conduct &amp; General Lab Safety Part I</a:t>
            </a:r>
            <a:endParaRPr lang="en-US" sz="4000" dirty="0"/>
          </a:p>
        </p:txBody>
      </p:sp>
      <p:sp>
        <p:nvSpPr>
          <p:cNvPr id="3" name="Content Placeholder 2">
            <a:extLst>
              <a:ext uri="{FF2B5EF4-FFF2-40B4-BE49-F238E27FC236}">
                <a16:creationId xmlns:a16="http://schemas.microsoft.com/office/drawing/2014/main" id="{298050B6-6E2E-4BDF-B3E8-93CC82EFF771}"/>
              </a:ext>
            </a:extLst>
          </p:cNvPr>
          <p:cNvSpPr>
            <a:spLocks noGrp="1"/>
          </p:cNvSpPr>
          <p:nvPr>
            <p:ph idx="1"/>
          </p:nvPr>
        </p:nvSpPr>
        <p:spPr>
          <a:xfrm>
            <a:off x="492369" y="1434904"/>
            <a:ext cx="11437033" cy="5219113"/>
          </a:xfrm>
        </p:spPr>
        <p:txBody>
          <a:bodyPr>
            <a:normAutofit fontScale="85000" lnSpcReduction="10000"/>
          </a:bodyPr>
          <a:lstStyle/>
          <a:p>
            <a:pPr fontAlgn="base">
              <a:lnSpc>
                <a:spcPct val="100000"/>
              </a:lnSpc>
              <a:spcBef>
                <a:spcPts val="600"/>
              </a:spcBef>
              <a:spcAft>
                <a:spcPts val="600"/>
              </a:spcAft>
              <a:buClr>
                <a:srgbClr val="002060"/>
              </a:buClr>
            </a:pPr>
            <a:r>
              <a:rPr lang="en-US" dirty="0"/>
              <a:t>Students are expected to read the appropriate sections of this manual before coming to lab and are also expected to follow instructions provided in each exercise. </a:t>
            </a:r>
          </a:p>
          <a:p>
            <a:pPr fontAlgn="base">
              <a:lnSpc>
                <a:spcPct val="100000"/>
              </a:lnSpc>
              <a:spcBef>
                <a:spcPts val="600"/>
              </a:spcBef>
              <a:spcAft>
                <a:spcPts val="600"/>
              </a:spcAft>
              <a:buClr>
                <a:srgbClr val="002060"/>
              </a:buClr>
            </a:pPr>
            <a:r>
              <a:rPr lang="en-US" dirty="0"/>
              <a:t>Many microorganisms used in this course may be pathogenic for humans and animals.  As a result, certain rules are necessary to avoid the possibility of infecting yourself and others. </a:t>
            </a:r>
          </a:p>
          <a:p>
            <a:pPr fontAlgn="base">
              <a:lnSpc>
                <a:spcPct val="100000"/>
              </a:lnSpc>
              <a:spcBef>
                <a:spcPts val="600"/>
              </a:spcBef>
              <a:spcAft>
                <a:spcPts val="600"/>
              </a:spcAft>
              <a:buClr>
                <a:srgbClr val="002060"/>
              </a:buClr>
            </a:pPr>
            <a:r>
              <a:rPr lang="en-US" dirty="0"/>
              <a:t>The following laboratory safety procedures were adopted in 2015 by the American society for Microbiology, the Centers for Disease Control Biosafety Criteria for a Bio-safety Level 2 labs, and various state and federal laws.</a:t>
            </a:r>
          </a:p>
          <a:p>
            <a:pPr fontAlgn="base">
              <a:lnSpc>
                <a:spcPct val="100000"/>
              </a:lnSpc>
              <a:spcBef>
                <a:spcPts val="600"/>
              </a:spcBef>
              <a:spcAft>
                <a:spcPts val="600"/>
              </a:spcAft>
              <a:buClr>
                <a:srgbClr val="002060"/>
              </a:buClr>
            </a:pPr>
            <a:r>
              <a:rPr lang="en-US" dirty="0"/>
              <a:t>Each point is considered essential for every microbiology lab. </a:t>
            </a:r>
          </a:p>
          <a:p>
            <a:pPr marL="0" indent="0" algn="ctr" fontAlgn="base">
              <a:lnSpc>
                <a:spcPct val="100000"/>
              </a:lnSpc>
              <a:spcBef>
                <a:spcPts val="600"/>
              </a:spcBef>
              <a:spcAft>
                <a:spcPts val="600"/>
              </a:spcAft>
              <a:buClr>
                <a:srgbClr val="6CB255"/>
              </a:buClr>
              <a:buNone/>
            </a:pPr>
            <a:r>
              <a:rPr lang="en-US" i="1" dirty="0"/>
              <a:t>***</a:t>
            </a:r>
            <a:r>
              <a:rPr lang="en-US" sz="2600" b="1" i="1" dirty="0"/>
              <a:t>Anyone who chooses to disregard these rules or exhibits carelessness that endangers others may be subject to immediate dismissal from the laboratory.  If doubt arises as to the procedure involved in handling infections material, consult the lab instructor.</a:t>
            </a:r>
          </a:p>
          <a:p>
            <a:pPr marL="0" indent="0" algn="ctr" fontAlgn="base">
              <a:lnSpc>
                <a:spcPct val="100000"/>
              </a:lnSpc>
              <a:spcBef>
                <a:spcPts val="600"/>
              </a:spcBef>
              <a:spcAft>
                <a:spcPts val="600"/>
              </a:spcAft>
              <a:buClr>
                <a:srgbClr val="6CB255"/>
              </a:buClr>
              <a:buNone/>
            </a:pPr>
            <a:r>
              <a:rPr lang="en-US" sz="2600" b="1" i="1" dirty="0"/>
              <a:t>*There will be random checks by lab safety personnel for compliance.</a:t>
            </a:r>
          </a:p>
          <a:p>
            <a:pPr marL="0" indent="0" fontAlgn="base">
              <a:lnSpc>
                <a:spcPct val="100000"/>
              </a:lnSpc>
              <a:spcBef>
                <a:spcPts val="600"/>
              </a:spcBef>
              <a:spcAft>
                <a:spcPts val="600"/>
              </a:spcAft>
              <a:buClr>
                <a:srgbClr val="6CB255"/>
              </a:buClr>
              <a:buNone/>
            </a:pPr>
            <a:endParaRPr lang="en-US" i="1" dirty="0"/>
          </a:p>
          <a:p>
            <a:pPr fontAlgn="base">
              <a:lnSpc>
                <a:spcPct val="100000"/>
              </a:lnSpc>
              <a:spcBef>
                <a:spcPts val="600"/>
              </a:spcBef>
              <a:spcAft>
                <a:spcPts val="600"/>
              </a:spcAft>
              <a:buClr>
                <a:srgbClr val="6CB255"/>
              </a:buClr>
            </a:pPr>
            <a:endParaRPr lang="en-US" dirty="0"/>
          </a:p>
        </p:txBody>
      </p:sp>
    </p:spTree>
    <p:extLst>
      <p:ext uri="{BB962C8B-B14F-4D97-AF65-F5344CB8AC3E}">
        <p14:creationId xmlns:p14="http://schemas.microsoft.com/office/powerpoint/2010/main" val="2008079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0FEBA-653E-4024-BE77-B9DF4D2F4A40}"/>
              </a:ext>
            </a:extLst>
          </p:cNvPr>
          <p:cNvSpPr>
            <a:spLocks noGrp="1"/>
          </p:cNvSpPr>
          <p:nvPr>
            <p:ph type="title"/>
          </p:nvPr>
        </p:nvSpPr>
        <p:spPr>
          <a:xfrm>
            <a:off x="838200" y="365126"/>
            <a:ext cx="10515600" cy="858764"/>
          </a:xfrm>
        </p:spPr>
        <p:txBody>
          <a:bodyPr>
            <a:normAutofit/>
          </a:bodyPr>
          <a:lstStyle/>
          <a:p>
            <a:r>
              <a:rPr lang="en-US" sz="4000" b="1" dirty="0"/>
              <a:t>A. Rules of Conduct &amp; General Lab Safety Part II</a:t>
            </a:r>
            <a:endParaRPr lang="en-US" sz="4000" dirty="0"/>
          </a:p>
        </p:txBody>
      </p:sp>
      <p:sp>
        <p:nvSpPr>
          <p:cNvPr id="3" name="Content Placeholder 2">
            <a:extLst>
              <a:ext uri="{FF2B5EF4-FFF2-40B4-BE49-F238E27FC236}">
                <a16:creationId xmlns:a16="http://schemas.microsoft.com/office/drawing/2014/main" id="{8A481EA5-F461-4F39-B480-1C9AD59DBA2E}"/>
              </a:ext>
            </a:extLst>
          </p:cNvPr>
          <p:cNvSpPr>
            <a:spLocks noGrp="1"/>
          </p:cNvSpPr>
          <p:nvPr>
            <p:ph idx="1"/>
          </p:nvPr>
        </p:nvSpPr>
        <p:spPr>
          <a:xfrm>
            <a:off x="461890" y="1575582"/>
            <a:ext cx="11268220" cy="4917292"/>
          </a:xfrm>
        </p:spPr>
        <p:txBody>
          <a:bodyPr>
            <a:normAutofit fontScale="25000" lnSpcReduction="20000"/>
          </a:bodyPr>
          <a:lstStyle/>
          <a:p>
            <a:pPr marL="280988" marR="0" indent="-280988" fontAlgn="base">
              <a:lnSpc>
                <a:spcPct val="120000"/>
              </a:lnSpc>
              <a:spcBef>
                <a:spcPts val="0"/>
              </a:spcBef>
              <a:buClr>
                <a:schemeClr val="tx1"/>
              </a:buClr>
              <a:buFont typeface="+mj-lt"/>
              <a:buAutoNum type="arabicPeriod"/>
            </a:pPr>
            <a:r>
              <a:rPr lang="en-US" sz="9600" dirty="0"/>
              <a:t>Put on a lab coat upon entering the lab each lab period. Remove the ab coat if leaving the lab to prevent contamination.</a:t>
            </a:r>
          </a:p>
          <a:p>
            <a:pPr marL="280988" marR="0" indent="-280988" fontAlgn="base">
              <a:lnSpc>
                <a:spcPct val="120000"/>
              </a:lnSpc>
              <a:spcBef>
                <a:spcPts val="0"/>
              </a:spcBef>
              <a:buClr>
                <a:schemeClr val="tx1"/>
              </a:buClr>
              <a:buFont typeface="+mj-lt"/>
              <a:buAutoNum type="arabicPeriod"/>
            </a:pPr>
            <a:r>
              <a:rPr lang="en-US" sz="9600" dirty="0"/>
              <a:t>Closed-toe shoes that completely cover the foot are required to attend microbiology lab.</a:t>
            </a:r>
          </a:p>
          <a:p>
            <a:pPr marL="280988" marR="0" indent="-280988" fontAlgn="base">
              <a:lnSpc>
                <a:spcPct val="120000"/>
              </a:lnSpc>
              <a:spcBef>
                <a:spcPts val="0"/>
              </a:spcBef>
              <a:buClr>
                <a:schemeClr val="tx1"/>
              </a:buClr>
              <a:buFont typeface="+mj-lt"/>
              <a:buAutoNum type="arabicPeriod"/>
            </a:pPr>
            <a:r>
              <a:rPr lang="en-US" sz="9600" dirty="0"/>
              <a:t>Wash hands prior to and following lab</a:t>
            </a:r>
          </a:p>
          <a:p>
            <a:pPr marL="280988" marR="0" indent="-280988" fontAlgn="base">
              <a:lnSpc>
                <a:spcPct val="120000"/>
              </a:lnSpc>
              <a:spcBef>
                <a:spcPts val="0"/>
              </a:spcBef>
              <a:buClr>
                <a:schemeClr val="tx1"/>
              </a:buClr>
              <a:buFont typeface="+mj-lt"/>
              <a:buAutoNum type="arabicPeriod"/>
            </a:pPr>
            <a:r>
              <a:rPr lang="en-US" sz="9600" dirty="0"/>
              <a:t>Disinfect your lab counter prior to and at the end of each lab.</a:t>
            </a:r>
          </a:p>
          <a:p>
            <a:pPr marL="280988" marR="0" indent="-280988" fontAlgn="base">
              <a:lnSpc>
                <a:spcPct val="120000"/>
              </a:lnSpc>
              <a:spcBef>
                <a:spcPts val="0"/>
              </a:spcBef>
              <a:buClr>
                <a:schemeClr val="tx1"/>
              </a:buClr>
              <a:buFont typeface="+mj-lt"/>
              <a:buAutoNum type="arabicPeriod"/>
            </a:pPr>
            <a:r>
              <a:rPr lang="en-US" sz="9600" dirty="0"/>
              <a:t>Never eat. No gum or drink in the lab.</a:t>
            </a:r>
          </a:p>
          <a:p>
            <a:pPr marL="280988" marR="0" indent="-280988" fontAlgn="base">
              <a:lnSpc>
                <a:spcPct val="120000"/>
              </a:lnSpc>
              <a:spcBef>
                <a:spcPts val="0"/>
              </a:spcBef>
              <a:buClr>
                <a:schemeClr val="tx1"/>
              </a:buClr>
              <a:buFont typeface="+mj-lt"/>
              <a:buAutoNum type="arabicPeriod"/>
            </a:pPr>
            <a:r>
              <a:rPr lang="en-US" sz="9600" dirty="0"/>
              <a:t>Never apply cosmetics, contact lenses or place objects in the mouth (no mouth pipetting) or touching your face.</a:t>
            </a:r>
          </a:p>
          <a:p>
            <a:pPr marL="280988" indent="-280988" fontAlgn="base">
              <a:lnSpc>
                <a:spcPct val="120000"/>
              </a:lnSpc>
              <a:spcBef>
                <a:spcPts val="0"/>
              </a:spcBef>
              <a:buClr>
                <a:schemeClr val="tx1"/>
              </a:buClr>
              <a:buFont typeface="+mj-lt"/>
              <a:buAutoNum type="arabicPeriod"/>
            </a:pPr>
            <a:r>
              <a:rPr lang="en-US" sz="9600" dirty="0"/>
              <a:t>Keep the lab as clean and neat as possible. Put extra books, purses, coats, etc. away from the work area.</a:t>
            </a:r>
          </a:p>
          <a:p>
            <a:pPr marL="280988" indent="-280988" fontAlgn="base">
              <a:lnSpc>
                <a:spcPct val="120000"/>
              </a:lnSpc>
              <a:spcBef>
                <a:spcPts val="0"/>
              </a:spcBef>
              <a:buClr>
                <a:schemeClr val="tx1"/>
              </a:buClr>
              <a:buFont typeface="+mj-lt"/>
              <a:buAutoNum type="arabicPeriod"/>
            </a:pPr>
            <a:r>
              <a:rPr lang="en-US" sz="9600" dirty="0"/>
              <a:t>Gloves are provided and should be worn while in the lab. If you leave the lab remove your gloves to prevent contaminating the environment or yourself</a:t>
            </a:r>
            <a:endParaRPr lang="en-US" sz="4400" dirty="0"/>
          </a:p>
          <a:p>
            <a:pPr>
              <a:buClr>
                <a:schemeClr val="tx1"/>
              </a:buClr>
            </a:pPr>
            <a:endParaRPr lang="en-US" dirty="0"/>
          </a:p>
        </p:txBody>
      </p:sp>
    </p:spTree>
    <p:extLst>
      <p:ext uri="{BB962C8B-B14F-4D97-AF65-F5344CB8AC3E}">
        <p14:creationId xmlns:p14="http://schemas.microsoft.com/office/powerpoint/2010/main" val="2588146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0FEBA-653E-4024-BE77-B9DF4D2F4A40}"/>
              </a:ext>
            </a:extLst>
          </p:cNvPr>
          <p:cNvSpPr>
            <a:spLocks noGrp="1"/>
          </p:cNvSpPr>
          <p:nvPr>
            <p:ph type="title"/>
          </p:nvPr>
        </p:nvSpPr>
        <p:spPr>
          <a:xfrm>
            <a:off x="838200" y="365126"/>
            <a:ext cx="10515600" cy="858764"/>
          </a:xfrm>
        </p:spPr>
        <p:txBody>
          <a:bodyPr>
            <a:normAutofit/>
          </a:bodyPr>
          <a:lstStyle/>
          <a:p>
            <a:r>
              <a:rPr lang="en-US" sz="4000" b="1" dirty="0"/>
              <a:t>A. Rules of Conduct &amp; General Lab Safety Part III</a:t>
            </a:r>
            <a:endParaRPr lang="en-US" sz="4000" dirty="0"/>
          </a:p>
        </p:txBody>
      </p:sp>
      <p:sp>
        <p:nvSpPr>
          <p:cNvPr id="3" name="Content Placeholder 2">
            <a:extLst>
              <a:ext uri="{FF2B5EF4-FFF2-40B4-BE49-F238E27FC236}">
                <a16:creationId xmlns:a16="http://schemas.microsoft.com/office/drawing/2014/main" id="{8A481EA5-F461-4F39-B480-1C9AD59DBA2E}"/>
              </a:ext>
            </a:extLst>
          </p:cNvPr>
          <p:cNvSpPr>
            <a:spLocks noGrp="1"/>
          </p:cNvSpPr>
          <p:nvPr>
            <p:ph idx="1"/>
          </p:nvPr>
        </p:nvSpPr>
        <p:spPr>
          <a:xfrm>
            <a:off x="461890" y="1364566"/>
            <a:ext cx="11268220" cy="5289452"/>
          </a:xfrm>
        </p:spPr>
        <p:txBody>
          <a:bodyPr>
            <a:normAutofit lnSpcReduction="10000"/>
          </a:bodyPr>
          <a:lstStyle/>
          <a:p>
            <a:pPr marL="457200" marR="0" lvl="0" indent="-457200" fontAlgn="base">
              <a:lnSpc>
                <a:spcPct val="100000"/>
              </a:lnSpc>
              <a:spcBef>
                <a:spcPts val="0"/>
              </a:spcBef>
              <a:spcAft>
                <a:spcPts val="0"/>
              </a:spcAft>
              <a:buClr>
                <a:schemeClr val="tx1"/>
              </a:buClr>
              <a:buFont typeface="+mj-lt"/>
              <a:buAutoNum type="arabicPeriod" startAt="9"/>
            </a:pPr>
            <a:r>
              <a:rPr lang="en-US" sz="2400" dirty="0"/>
              <a:t>Every student will be issued one pair of new safety glasses for your use. These should be worn at all times while in the lab. </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All equipment should stay in the laboratory except when otherwise directed by your instructor.</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Report any defects in your microscope or other equipment immediately to your Instructor.</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Always start on low power for focusing and focus away from the specimen.</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Follow all of the directions about use of the Bacti-cinerator units. Inform your lab neighbors when you turn yours on.  Make sure no flammable liquids are nearby, such as ETOH or acid alcohol or phenol. Avoid aerosols.</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NOTHING should be poured down the drain even if you feel it is safe. Remember if you wouldn’t drink it, it shouldn’t go down the drain.</a:t>
            </a:r>
          </a:p>
          <a:p>
            <a:pPr marL="457200" marR="0" lvl="0" indent="-457200" fontAlgn="base">
              <a:lnSpc>
                <a:spcPct val="100000"/>
              </a:lnSpc>
              <a:spcBef>
                <a:spcPts val="0"/>
              </a:spcBef>
              <a:spcAft>
                <a:spcPts val="0"/>
              </a:spcAft>
              <a:buClr>
                <a:schemeClr val="tx1"/>
              </a:buClr>
              <a:buFont typeface="+mj-lt"/>
              <a:buAutoNum type="arabicPeriod" startAt="9"/>
            </a:pPr>
            <a:r>
              <a:rPr lang="en-US" sz="2400" dirty="0"/>
              <a:t>All used cultures should be placed in the designated location for proper sterilization. Under no circumstances should used items be left in your drawer or placed directly in the trash. All biohazard material must be disposed of by authorized personnel</a:t>
            </a:r>
            <a:r>
              <a:rPr lang="en-US" sz="1800" dirty="0">
                <a:solidFill>
                  <a:srgbClr val="000000"/>
                </a:solidFill>
                <a:effectLst/>
                <a:latin typeface="Times New Roman" panose="02020603050405020304" pitchFamily="18" charset="0"/>
                <a:ea typeface="Cambria" panose="02040503050406030204" pitchFamily="18"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Clr>
                <a:schemeClr val="tx1"/>
              </a:buClr>
              <a:buNone/>
            </a:pPr>
            <a:endParaRPr lang="en-US" dirty="0"/>
          </a:p>
        </p:txBody>
      </p:sp>
    </p:spTree>
    <p:extLst>
      <p:ext uri="{BB962C8B-B14F-4D97-AF65-F5344CB8AC3E}">
        <p14:creationId xmlns:p14="http://schemas.microsoft.com/office/powerpoint/2010/main" val="1365196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5AE38-A139-4682-8795-DE8972C76DA7}"/>
              </a:ext>
            </a:extLst>
          </p:cNvPr>
          <p:cNvSpPr>
            <a:spLocks noGrp="1"/>
          </p:cNvSpPr>
          <p:nvPr>
            <p:ph type="title"/>
          </p:nvPr>
        </p:nvSpPr>
        <p:spPr/>
        <p:txBody>
          <a:bodyPr/>
          <a:lstStyle/>
          <a:p>
            <a:r>
              <a:rPr lang="en-US" sz="4000" b="1" dirty="0"/>
              <a:t>B. Emergency Procedures</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1F4D3736-1533-4F10-A2DF-1B2C06C74E93}"/>
              </a:ext>
            </a:extLst>
          </p:cNvPr>
          <p:cNvSpPr>
            <a:spLocks noGrp="1"/>
          </p:cNvSpPr>
          <p:nvPr>
            <p:ph idx="1"/>
          </p:nvPr>
        </p:nvSpPr>
        <p:spPr>
          <a:xfrm>
            <a:off x="838200" y="1491175"/>
            <a:ext cx="10515600" cy="5001700"/>
          </a:xfrm>
        </p:spPr>
        <p:txBody>
          <a:bodyPr>
            <a:normAutofit fontScale="85000" lnSpcReduction="20000"/>
          </a:bodyPr>
          <a:lstStyle/>
          <a:p>
            <a:pPr marL="457200" indent="-457200" fontAlgn="base">
              <a:lnSpc>
                <a:spcPct val="100000"/>
              </a:lnSpc>
              <a:spcBef>
                <a:spcPts val="0"/>
              </a:spcBef>
              <a:buClr>
                <a:schemeClr val="tx1"/>
              </a:buClr>
              <a:buFont typeface="+mj-lt"/>
              <a:buAutoNum type="arabicPeriod"/>
            </a:pPr>
            <a:r>
              <a:rPr lang="en-US" dirty="0"/>
              <a:t>Learn the location and operation of the first-aid kit, fire extinguisher, fire blanket, eye wash station, and chemical safety shower.</a:t>
            </a:r>
            <a:br>
              <a:rPr lang="en-US" dirty="0"/>
            </a:br>
            <a:endParaRPr lang="en-US" dirty="0"/>
          </a:p>
          <a:p>
            <a:pPr marL="457200" indent="-457200" fontAlgn="base">
              <a:lnSpc>
                <a:spcPct val="100000"/>
              </a:lnSpc>
              <a:spcBef>
                <a:spcPts val="0"/>
              </a:spcBef>
              <a:buClr>
                <a:schemeClr val="tx1"/>
              </a:buClr>
              <a:buFont typeface="+mj-lt"/>
              <a:buAutoNum type="arabicPeriod"/>
            </a:pPr>
            <a:r>
              <a:rPr lang="en-US" dirty="0"/>
              <a:t>Report all spills and broken glassware to the instructor and receive instructions for cleanup.</a:t>
            </a:r>
            <a:br>
              <a:rPr lang="en-US" dirty="0"/>
            </a:br>
            <a:endParaRPr lang="en-US" dirty="0"/>
          </a:p>
          <a:p>
            <a:pPr marL="457200" indent="-457200" fontAlgn="base">
              <a:lnSpc>
                <a:spcPct val="100000"/>
              </a:lnSpc>
              <a:spcBef>
                <a:spcPts val="0"/>
              </a:spcBef>
              <a:buClr>
                <a:schemeClr val="tx1"/>
              </a:buClr>
              <a:buFont typeface="+mj-lt"/>
              <a:buAutoNum type="arabicPeriod"/>
            </a:pPr>
            <a:r>
              <a:rPr lang="en-US" dirty="0"/>
              <a:t>Use the glass disposal box located in the front and back of the lab for all discarded glass; do not use anything else.</a:t>
            </a:r>
            <a:br>
              <a:rPr lang="en-US" dirty="0"/>
            </a:br>
            <a:endParaRPr lang="en-US" dirty="0"/>
          </a:p>
          <a:p>
            <a:pPr marL="457200" indent="-457200" fontAlgn="base">
              <a:lnSpc>
                <a:spcPct val="100000"/>
              </a:lnSpc>
              <a:spcBef>
                <a:spcPts val="0"/>
              </a:spcBef>
              <a:buClr>
                <a:schemeClr val="tx1"/>
              </a:buClr>
              <a:buFont typeface="+mj-lt"/>
              <a:buAutoNum type="arabicPeriod"/>
            </a:pPr>
            <a:r>
              <a:rPr lang="en-US" dirty="0"/>
              <a:t>If a culture is spilled or broken, immediately cover with paper towels, and then saturate with bleach, report the accident to your instructor, and after 15   minutes, discard the paper towels in the container provided for contaminated materials.</a:t>
            </a:r>
            <a:br>
              <a:rPr lang="en-US" dirty="0"/>
            </a:br>
            <a:endParaRPr lang="en-US" dirty="0"/>
          </a:p>
          <a:p>
            <a:pPr marL="457200" indent="-457200" fontAlgn="base">
              <a:lnSpc>
                <a:spcPct val="100000"/>
              </a:lnSpc>
              <a:spcBef>
                <a:spcPts val="0"/>
              </a:spcBef>
              <a:buClr>
                <a:schemeClr val="tx1"/>
              </a:buClr>
              <a:buFont typeface="+mj-lt"/>
              <a:buAutoNum type="arabicPeriod"/>
            </a:pPr>
            <a:r>
              <a:rPr lang="en-US" dirty="0"/>
              <a:t>Report any accident, injury or unusual event to the instructor, no matter how insignificant it may seem. An incident report may need to be filled out and filed.</a:t>
            </a:r>
          </a:p>
          <a:p>
            <a:pPr>
              <a:buClr>
                <a:schemeClr val="tx1"/>
              </a:buClr>
            </a:pPr>
            <a:endParaRPr lang="en-US" dirty="0"/>
          </a:p>
        </p:txBody>
      </p:sp>
    </p:spTree>
    <p:extLst>
      <p:ext uri="{BB962C8B-B14F-4D97-AF65-F5344CB8AC3E}">
        <p14:creationId xmlns:p14="http://schemas.microsoft.com/office/powerpoint/2010/main" val="1982895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8F92-A448-42FB-89B7-3F1D70275934}"/>
              </a:ext>
            </a:extLst>
          </p:cNvPr>
          <p:cNvSpPr>
            <a:spLocks noGrp="1"/>
          </p:cNvSpPr>
          <p:nvPr>
            <p:ph type="title"/>
          </p:nvPr>
        </p:nvSpPr>
        <p:spPr>
          <a:xfrm>
            <a:off x="419100" y="380365"/>
            <a:ext cx="11353800" cy="1189355"/>
          </a:xfrm>
        </p:spPr>
        <p:txBody>
          <a:bodyPr>
            <a:normAutofit fontScale="90000"/>
          </a:bodyPr>
          <a:lstStyle/>
          <a:p>
            <a:r>
              <a:rPr lang="en-US" sz="4000" b="1" dirty="0"/>
              <a:t>C. Risk Assessment Statement/ High-Risk Release Form Part I</a:t>
            </a:r>
            <a:br>
              <a:rPr lang="en-US" sz="1800" b="1" dirty="0">
                <a:solidFill>
                  <a:srgbClr val="4F81BD"/>
                </a:solidFill>
                <a:effectLst/>
                <a:latin typeface="Cambria" panose="02040503050406030204" pitchFamily="18" charset="0"/>
                <a:ea typeface="MS Gothic" panose="020B0609070205080204" pitchFamily="49" charset="-128"/>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54716CD6-BA8E-42AD-988D-D68B42CB7BDB}"/>
              </a:ext>
            </a:extLst>
          </p:cNvPr>
          <p:cNvSpPr>
            <a:spLocks noGrp="1"/>
          </p:cNvSpPr>
          <p:nvPr>
            <p:ph idx="1"/>
          </p:nvPr>
        </p:nvSpPr>
        <p:spPr>
          <a:xfrm>
            <a:off x="838200" y="1417661"/>
            <a:ext cx="10515600" cy="5075213"/>
          </a:xfrm>
        </p:spPr>
        <p:txBody>
          <a:bodyPr>
            <a:normAutofit fontScale="92500" lnSpcReduction="10000"/>
          </a:bodyPr>
          <a:lstStyle/>
          <a:p>
            <a:pPr marL="457200" indent="-457200" fontAlgn="base">
              <a:spcBef>
                <a:spcPts val="0"/>
              </a:spcBef>
              <a:buClr>
                <a:schemeClr val="tx1"/>
              </a:buClr>
              <a:buFont typeface="+mj-lt"/>
              <a:buAutoNum type="arabicPeriod"/>
            </a:pPr>
            <a:r>
              <a:rPr lang="en-US" dirty="0"/>
              <a:t>Introduction to Medical Microbiology is a required course for many health-related career programs.  The course curriculum is designed to give students experience in safe techniques for handling potentially infectious organisms, as will be expected in the pursuit of their careers.  Just as with the chosen health career setting, the course requirements include various minimal but ever-present risks.</a:t>
            </a:r>
          </a:p>
          <a:p>
            <a:pPr marL="457200" indent="-457200" fontAlgn="base">
              <a:spcBef>
                <a:spcPts val="0"/>
              </a:spcBef>
              <a:buClr>
                <a:schemeClr val="tx1"/>
              </a:buClr>
              <a:buFont typeface="+mj-lt"/>
              <a:buAutoNum type="arabicPeriod"/>
            </a:pPr>
            <a:endParaRPr lang="en-US" dirty="0"/>
          </a:p>
          <a:p>
            <a:pPr marL="457200" indent="-457200" fontAlgn="base">
              <a:spcBef>
                <a:spcPts val="0"/>
              </a:spcBef>
              <a:buClr>
                <a:schemeClr val="tx1"/>
              </a:buClr>
              <a:buFont typeface="+mj-lt"/>
              <a:buAutoNum type="arabicPeriod"/>
            </a:pPr>
            <a:r>
              <a:rPr lang="en-US" dirty="0"/>
              <a:t>The Instructors will give you an opportunity to understand the full risks, identify conditions of greater than normal risks, and share the information with your doctors if you are in a group considered “high-risk” for infection.  You will be able to make an informed choice as to the appropriateness of the course for you at this time.</a:t>
            </a:r>
          </a:p>
          <a:p>
            <a:pPr marL="457200" indent="-457200" fontAlgn="base">
              <a:spcBef>
                <a:spcPts val="0"/>
              </a:spcBef>
              <a:buClr>
                <a:schemeClr val="tx1"/>
              </a:buClr>
              <a:buFont typeface="+mj-lt"/>
              <a:buAutoNum type="arabicPeriod"/>
            </a:pPr>
            <a:endParaRPr lang="en-US" dirty="0"/>
          </a:p>
          <a:p>
            <a:pPr marL="457200" indent="-457200" fontAlgn="base">
              <a:spcBef>
                <a:spcPts val="0"/>
              </a:spcBef>
              <a:buClr>
                <a:schemeClr val="tx1"/>
              </a:buClr>
              <a:buFont typeface="+mj-lt"/>
              <a:buAutoNum type="arabicPeriod"/>
            </a:pPr>
            <a:r>
              <a:rPr lang="en-US" sz="2800" dirty="0"/>
              <a:t>Most of the lab exercises involve handling of living bacterial cultures, and  many are part of normal flora.</a:t>
            </a:r>
          </a:p>
          <a:p>
            <a:pPr marL="457200" indent="-457200" fontAlgn="base">
              <a:spcBef>
                <a:spcPts val="0"/>
              </a:spcBef>
              <a:buClr>
                <a:schemeClr val="tx1"/>
              </a:buClr>
              <a:buFont typeface="+mj-lt"/>
              <a:buAutoNum type="arabicPeriod"/>
            </a:pPr>
            <a:endParaRPr lang="en-US" dirty="0"/>
          </a:p>
        </p:txBody>
      </p:sp>
    </p:spTree>
    <p:extLst>
      <p:ext uri="{BB962C8B-B14F-4D97-AF65-F5344CB8AC3E}">
        <p14:creationId xmlns:p14="http://schemas.microsoft.com/office/powerpoint/2010/main" val="3224538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68F92-A448-42FB-89B7-3F1D70275934}"/>
              </a:ext>
            </a:extLst>
          </p:cNvPr>
          <p:cNvSpPr>
            <a:spLocks noGrp="1"/>
          </p:cNvSpPr>
          <p:nvPr>
            <p:ph type="title"/>
          </p:nvPr>
        </p:nvSpPr>
        <p:spPr>
          <a:xfrm>
            <a:off x="304800" y="175846"/>
            <a:ext cx="11430000" cy="943170"/>
          </a:xfrm>
        </p:spPr>
        <p:txBody>
          <a:bodyPr>
            <a:normAutofit fontScale="90000"/>
          </a:bodyPr>
          <a:lstStyle/>
          <a:p>
            <a:r>
              <a:rPr lang="en-US" sz="4000" b="1" dirty="0"/>
              <a:t>C. Risk Assessment Statement/ High-Risk Release Form Part II</a:t>
            </a:r>
            <a:endParaRPr lang="en-US" dirty="0"/>
          </a:p>
        </p:txBody>
      </p:sp>
      <p:sp>
        <p:nvSpPr>
          <p:cNvPr id="3" name="Content Placeholder 2">
            <a:extLst>
              <a:ext uri="{FF2B5EF4-FFF2-40B4-BE49-F238E27FC236}">
                <a16:creationId xmlns:a16="http://schemas.microsoft.com/office/drawing/2014/main" id="{54716CD6-BA8E-42AD-988D-D68B42CB7BDB}"/>
              </a:ext>
            </a:extLst>
          </p:cNvPr>
          <p:cNvSpPr>
            <a:spLocks noGrp="1"/>
          </p:cNvSpPr>
          <p:nvPr>
            <p:ph idx="1"/>
          </p:nvPr>
        </p:nvSpPr>
        <p:spPr>
          <a:xfrm>
            <a:off x="506437" y="1294228"/>
            <a:ext cx="11479237" cy="5387927"/>
          </a:xfrm>
        </p:spPr>
        <p:txBody>
          <a:bodyPr>
            <a:normAutofit fontScale="92500"/>
          </a:bodyPr>
          <a:lstStyle/>
          <a:p>
            <a:pPr marL="514350" indent="-514350" fontAlgn="base">
              <a:spcBef>
                <a:spcPts val="0"/>
              </a:spcBef>
              <a:buClr>
                <a:schemeClr val="tx1"/>
              </a:buClr>
              <a:buFont typeface="+mj-lt"/>
              <a:buAutoNum type="arabicPeriod" startAt="4"/>
            </a:pPr>
            <a:r>
              <a:rPr lang="en-US" sz="2600" dirty="0"/>
              <a:t>Some of them could be opportunistic pathogens in debilitated individuals and high-risk populations such as the elderly, newborns, persons who have recently been through illness (e.g., HIV  and/or chemotherapy patients), malnutrition, surgery, injury, or excess stress, pregnancy, all of which tend to lower the natural defense mechanisms of the body.. </a:t>
            </a:r>
            <a:br>
              <a:rPr lang="en-US" sz="2600" dirty="0"/>
            </a:br>
            <a:endParaRPr lang="en-US" sz="2600" dirty="0"/>
          </a:p>
          <a:p>
            <a:pPr marL="514350" indent="-514350" fontAlgn="base">
              <a:spcBef>
                <a:spcPts val="0"/>
              </a:spcBef>
              <a:buClr>
                <a:schemeClr val="tx1"/>
              </a:buClr>
              <a:buFont typeface="+mj-lt"/>
              <a:buAutoNum type="arabicPeriod" startAt="4"/>
            </a:pPr>
            <a:r>
              <a:rPr lang="en-US" sz="2600" dirty="0"/>
              <a:t>The microorganisms used in the lab exercises include </a:t>
            </a:r>
            <a:r>
              <a:rPr lang="en-US" sz="2600" i="1" dirty="0"/>
              <a:t>Escherichia coli, Bacillus subtilis, Staphylococcus epidermidis, Mycobacterium smegmatis, Enterobacter aerogenes, Micrococcus luteus, Serratia marcescens, Proteus vulgaris, Staphylococcus aureus, Pseudomonas aeruginosa, </a:t>
            </a:r>
            <a:r>
              <a:rPr lang="en-US" sz="2600" dirty="0"/>
              <a:t>and</a:t>
            </a:r>
            <a:r>
              <a:rPr lang="en-US" sz="2600" i="1" dirty="0"/>
              <a:t> Citrobacter </a:t>
            </a:r>
            <a:r>
              <a:rPr lang="en-US" sz="2600" i="1" dirty="0" err="1"/>
              <a:t>freundii</a:t>
            </a:r>
            <a:r>
              <a:rPr lang="en-US" sz="2600" i="1" dirty="0"/>
              <a:t>. </a:t>
            </a:r>
            <a:r>
              <a:rPr lang="en-US" sz="2600" dirty="0"/>
              <a:t>Two labs involve environmental cultures and body specimen samples which occasionally grow out organisms considered true pathogens, such as </a:t>
            </a:r>
            <a:r>
              <a:rPr lang="en-US" sz="2600" i="1" dirty="0"/>
              <a:t>Streptococcus pyogenes</a:t>
            </a:r>
            <a:r>
              <a:rPr lang="en-US" sz="2600" dirty="0"/>
              <a:t>. </a:t>
            </a:r>
            <a:br>
              <a:rPr lang="en-US" sz="2600" dirty="0"/>
            </a:br>
            <a:endParaRPr lang="en-US" sz="2600" dirty="0"/>
          </a:p>
          <a:p>
            <a:pPr marL="514350" indent="-514350" fontAlgn="base">
              <a:spcBef>
                <a:spcPts val="0"/>
              </a:spcBef>
              <a:buClr>
                <a:schemeClr val="tx1"/>
              </a:buClr>
              <a:buFont typeface="+mj-lt"/>
              <a:buAutoNum type="arabicPeriod" startAt="4"/>
            </a:pPr>
            <a:r>
              <a:rPr lang="en-US" sz="2600" dirty="0"/>
              <a:t>Other organisms may be isolated from environmental or human sources during the course of the semester. Standard precautions should be followed with every specimen. All specimens might contain disease causing agents.</a:t>
            </a:r>
          </a:p>
        </p:txBody>
      </p:sp>
    </p:spTree>
    <p:extLst>
      <p:ext uri="{BB962C8B-B14F-4D97-AF65-F5344CB8AC3E}">
        <p14:creationId xmlns:p14="http://schemas.microsoft.com/office/powerpoint/2010/main" val="26046278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3E40153-83A1-4A4F-8420-ED9DC7D16A0A}"/>
</file>

<file path=customXml/itemProps2.xml><?xml version="1.0" encoding="utf-8"?>
<ds:datastoreItem xmlns:ds="http://schemas.openxmlformats.org/officeDocument/2006/customXml" ds:itemID="{4CB07CC8-78F2-4DDF-A647-C97E50DD84E5}"/>
</file>

<file path=customXml/itemProps3.xml><?xml version="1.0" encoding="utf-8"?>
<ds:datastoreItem xmlns:ds="http://schemas.openxmlformats.org/officeDocument/2006/customXml" ds:itemID="{412D8DD0-01B8-4152-B958-A0DF49BB4727}"/>
</file>

<file path=docProps/app.xml><?xml version="1.0" encoding="utf-8"?>
<Properties xmlns="http://schemas.openxmlformats.org/officeDocument/2006/extended-properties" xmlns:vt="http://schemas.openxmlformats.org/officeDocument/2006/docPropsVTypes">
  <TotalTime>12330</TotalTime>
  <Words>1571</Words>
  <Application>Microsoft Macintosh PowerPoint</Application>
  <PresentationFormat>Widescreen</PresentationFormat>
  <Paragraphs>87</Paragraphs>
  <Slides>13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MS Gothic</vt:lpstr>
      <vt:lpstr>Arial</vt:lpstr>
      <vt:lpstr>Calibri</vt:lpstr>
      <vt:lpstr>Calibri Light</vt:lpstr>
      <vt:lpstr>Cambria</vt:lpstr>
      <vt:lpstr>Times New Roman</vt:lpstr>
      <vt:lpstr>Office Theme</vt:lpstr>
      <vt:lpstr>Lab #1 Introduction and Orientation</vt:lpstr>
      <vt:lpstr>Purpose: Introduction &amp; Orientation</vt:lpstr>
      <vt:lpstr>Lab Safety Requirements</vt:lpstr>
      <vt:lpstr>A. Rules of Conduct &amp; General Lab Safety Part I</vt:lpstr>
      <vt:lpstr>A. Rules of Conduct &amp; General Lab Safety Part II</vt:lpstr>
      <vt:lpstr>A. Rules of Conduct &amp; General Lab Safety Part III</vt:lpstr>
      <vt:lpstr>B. Emergency Procedures </vt:lpstr>
      <vt:lpstr>C. Risk Assessment Statement/ High-Risk Release Form Part I </vt:lpstr>
      <vt:lpstr>C. Risk Assessment Statement/ High-Risk Release Form Part II</vt:lpstr>
      <vt:lpstr>C. Risk Assessment Statement/ High-Risk Release Form Part III</vt:lpstr>
      <vt:lpstr>C. Risk Assessment Statement/ High-Risk Release Form Signature</vt:lpstr>
      <vt:lpstr>Introduction to Lab Station Checklist Part I  </vt:lpstr>
      <vt:lpstr>Introduction to Lab Station Checklist Part II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Microscopy</dc:title>
  <dc:creator>Banhi Nandi</dc:creator>
  <cp:lastModifiedBy>Elizabeth Clark</cp:lastModifiedBy>
  <cp:revision>84</cp:revision>
  <dcterms:created xsi:type="dcterms:W3CDTF">2021-01-27T04:41:19Z</dcterms:created>
  <dcterms:modified xsi:type="dcterms:W3CDTF">2021-07-30T20:30:42Z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