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1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8" r:id="rId2"/>
    <p:sldId id="261" r:id="rId3"/>
    <p:sldId id="263" r:id="rId4"/>
    <p:sldId id="266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8/5/2021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8/5/2021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8/5/2021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28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180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Lab#16: Coagulase &amp; Catalase Test</a:t>
            </a:r>
            <a:br>
              <a:rPr lang="en-US" dirty="0"/>
            </a:br>
            <a:endParaRPr lang="en-US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60"/>
            <a:ext cx="8500062" cy="71221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Preparatory Manual</a:t>
            </a:r>
            <a:endParaRPr lang="en-US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2117" y="1983546"/>
            <a:ext cx="6506308" cy="4642338"/>
          </a:xfrm>
        </p:spPr>
        <p:txBody>
          <a:bodyPr>
            <a:normAutofit/>
          </a:bodyPr>
          <a:lstStyle/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3200" dirty="0"/>
              <a:t>Paper towels</a:t>
            </a:r>
          </a:p>
          <a:p>
            <a:pPr marR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3200" dirty="0"/>
              <a:t>Latex Testing Kits </a:t>
            </a:r>
          </a:p>
          <a:p>
            <a:pPr marR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3200" dirty="0"/>
              <a:t>1 Box applicator sticks</a:t>
            </a:r>
          </a:p>
          <a:p>
            <a:pPr marR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3200" dirty="0"/>
              <a:t>Paper card/slides with circles( Each student gets 1 card with 2 circles and place in baggie with lab date and time).</a:t>
            </a:r>
          </a:p>
          <a:p>
            <a:pPr marR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3200" dirty="0"/>
              <a:t>Pipettes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endParaRPr lang="en-US" sz="3200" dirty="0"/>
          </a:p>
          <a:p>
            <a:pPr fontAlgn="base">
              <a:lnSpc>
                <a:spcPct val="70000"/>
              </a:lnSpc>
              <a:defRPr/>
            </a:pPr>
            <a:endParaRPr lang="en-US" sz="2800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6509" y="762001"/>
            <a:ext cx="8229600" cy="803563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en-US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Teacher’s Table</a:t>
            </a:r>
          </a:p>
        </p:txBody>
      </p:sp>
      <p:pic>
        <p:nvPicPr>
          <p:cNvPr id="10" name="Picture 9" descr="A picture containing indoor, cup, plastic&#10;&#10;Description automatically generated">
            <a:extLst>
              <a:ext uri="{FF2B5EF4-FFF2-40B4-BE49-F238E27FC236}">
                <a16:creationId xmlns:a16="http://schemas.microsoft.com/office/drawing/2014/main" id="{90237923-03FA-4348-BBFD-20D346DBCA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743" y="2399858"/>
            <a:ext cx="4360984" cy="422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70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6472313" cy="4771079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dirty="0"/>
              <a:t>Students should have on their table: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Bleach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Distilled Water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Paper towels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1 Bottle of  Hydrogen Peroxide on each table (Total 6 bottles required)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​ Fill beakers at the end of each table with disposable plastic pipettes.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3200" dirty="0"/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3200" dirty="0"/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Table</a:t>
            </a:r>
          </a:p>
        </p:txBody>
      </p:sp>
      <p:pic>
        <p:nvPicPr>
          <p:cNvPr id="5" name="Picture 4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0B5226A5-1341-40E5-BA65-5579BF7D6E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596" y="3429000"/>
            <a:ext cx="4623006" cy="1966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316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269396" cy="477107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000" i="1" dirty="0">
                <a:highlight>
                  <a:srgbClr val="FFFF00"/>
                </a:highlight>
              </a:rPr>
              <a:t>Check each student drawer and make sure everything is stock with: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Pack of lens paper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Pack of Bibulous paper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Green half test-tube rack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Oil immersion pen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Bottle of lens cleaner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Kim-wipe box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metal loop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Roll of color tape (color should match up with what the tape that is on the drawer door)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small box of cover slips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empty  slide box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small box of glass slides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Drawer</a:t>
            </a:r>
          </a:p>
        </p:txBody>
      </p:sp>
    </p:spTree>
    <p:extLst>
      <p:ext uri="{BB962C8B-B14F-4D97-AF65-F5344CB8AC3E}">
        <p14:creationId xmlns:p14="http://schemas.microsoft.com/office/powerpoint/2010/main" val="222245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755D375-88C4-4AB4-9424-ACD7F7F721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026" y="1912350"/>
            <a:ext cx="11753948" cy="4826075"/>
          </a:xfrm>
        </p:spPr>
        <p:txBody>
          <a:bodyPr>
            <a:normAutofit fontScale="25000" lnSpcReduction="20000"/>
          </a:bodyPr>
          <a:lstStyle/>
          <a:p>
            <a:pPr marL="0" indent="-5397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1200" i="1" dirty="0">
                <a:highlight>
                  <a:srgbClr val="FFFF00"/>
                </a:highlight>
              </a:rPr>
              <a:t>All of these can be set on the mobile cart besides the Instructor’s table so students/faculty can grab as needed: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11200" dirty="0"/>
              <a:t>Take out students’ previous day’s plates/tubes from the incubator</a:t>
            </a:r>
          </a:p>
          <a:p>
            <a:pPr marL="173038" marR="0" lvl="1" indent="-173038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100" dirty="0"/>
              <a:t>1 box of Applicator sticks</a:t>
            </a:r>
          </a:p>
          <a:p>
            <a:pPr marL="173038" marR="0" lvl="1" indent="-173038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100" dirty="0"/>
              <a:t>2 Beakers with bleach-mix set on the table</a:t>
            </a:r>
          </a:p>
          <a:p>
            <a:pPr marL="173038" marR="0" lvl="1" indent="-173038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100" dirty="0"/>
              <a:t>Freshly prepared specimens in broth:</a:t>
            </a:r>
          </a:p>
          <a:p>
            <a:pPr marL="914400" indent="-117475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200" i="1" dirty="0"/>
              <a:t>Streptococcus pneumoniae</a:t>
            </a:r>
            <a:r>
              <a:rPr lang="en-US" sz="11200" dirty="0"/>
              <a:t>= 12 tubes (broth)</a:t>
            </a:r>
          </a:p>
          <a:p>
            <a:pPr marL="914400" indent="-117475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200" i="1" dirty="0"/>
              <a:t>Staphylococcus aureus</a:t>
            </a:r>
            <a:r>
              <a:rPr lang="en-US" sz="11200" dirty="0"/>
              <a:t>= 12 tubes (broth)</a:t>
            </a:r>
          </a:p>
          <a:p>
            <a:pPr marL="914400" indent="-117475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200" i="1" dirty="0"/>
              <a:t>Staphylococcus epidermidis</a:t>
            </a:r>
            <a:r>
              <a:rPr lang="en-US" sz="11200" dirty="0"/>
              <a:t>= 12 tubes (broth)</a:t>
            </a:r>
            <a:endParaRPr lang="en-US" sz="11500" dirty="0"/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endParaRPr lang="en-US" sz="8000" dirty="0"/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endParaRPr lang="en-US" sz="8800" dirty="0"/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  <a:effectLst/>
                <a:latin typeface="inherit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endParaRPr lang="en-US" sz="8800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54F0E-A11D-4F7E-9A5C-1C455E1448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941362"/>
            <a:ext cx="11001600" cy="77489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Set Up On Side Table/Mobile Cart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743456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58A5E226-5FD1-424F-BC1C-9EF313DBEE33}"/>
</file>

<file path=customXml/itemProps2.xml><?xml version="1.0" encoding="utf-8"?>
<ds:datastoreItem xmlns:ds="http://schemas.openxmlformats.org/officeDocument/2006/customXml" ds:itemID="{582EACF2-90D3-4F6D-A774-1E70D02F145B}"/>
</file>

<file path=customXml/itemProps3.xml><?xml version="1.0" encoding="utf-8"?>
<ds:datastoreItem xmlns:ds="http://schemas.openxmlformats.org/officeDocument/2006/customXml" ds:itemID="{E661867F-7655-4926-92B5-3C72A4A06FA7}"/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1374</TotalTime>
  <Words>267</Words>
  <Application>Microsoft Office PowerPoint</Application>
  <PresentationFormat>Widescreen</PresentationFormat>
  <Paragraphs>55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inherit</vt:lpstr>
      <vt:lpstr>Segoe UI</vt:lpstr>
      <vt:lpstr>Wingdings</vt:lpstr>
      <vt:lpstr>Educational subjects 16x9</vt:lpstr>
      <vt:lpstr>Lab#16: Coagulase &amp; Catalase Test </vt:lpstr>
      <vt:lpstr>Set Up On Teacher’s Table</vt:lpstr>
      <vt:lpstr>Set Up On Students’ Table</vt:lpstr>
      <vt:lpstr>Set Up On Students’ Drawer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MOLECULAR BIOLOGY OF THE GENE</dc:title>
  <dc:creator>Kallol Nandi</dc:creator>
  <cp:lastModifiedBy>Banhi Nandi</cp:lastModifiedBy>
  <cp:revision>94</cp:revision>
  <dcterms:created xsi:type="dcterms:W3CDTF">2018-03-15T23:33:56Z</dcterms:created>
  <dcterms:modified xsi:type="dcterms:W3CDTF">2021-08-06T03:47:34Z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