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82" r:id="rId4"/>
    <p:sldId id="294" r:id="rId5"/>
    <p:sldId id="283" r:id="rId6"/>
    <p:sldId id="284" r:id="rId7"/>
    <p:sldId id="293" r:id="rId8"/>
    <p:sldId id="285" r:id="rId9"/>
    <p:sldId id="286" r:id="rId10"/>
    <p:sldId id="295" r:id="rId11"/>
    <p:sldId id="296" r:id="rId12"/>
    <p:sldId id="287" r:id="rId13"/>
    <p:sldId id="288" r:id="rId14"/>
    <p:sldId id="289" r:id="rId15"/>
    <p:sldId id="290" r:id="rId16"/>
    <p:sldId id="291" r:id="rId17"/>
    <p:sldId id="29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29CDD63-3040-4281-965F-B140CA46061E}">
          <p14:sldIdLst>
            <p14:sldId id="256"/>
            <p14:sldId id="273"/>
            <p14:sldId id="282"/>
            <p14:sldId id="294"/>
            <p14:sldId id="283"/>
            <p14:sldId id="284"/>
            <p14:sldId id="293"/>
            <p14:sldId id="285"/>
            <p14:sldId id="286"/>
            <p14:sldId id="295"/>
            <p14:sldId id="296"/>
            <p14:sldId id="287"/>
            <p14:sldId id="288"/>
            <p14:sldId id="289"/>
            <p14:sldId id="290"/>
            <p14:sldId id="291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96" autoAdjust="0"/>
    <p:restoredTop sz="94660"/>
  </p:normalViewPr>
  <p:slideViewPr>
    <p:cSldViewPr snapToGrid="0">
      <p:cViewPr varScale="1">
        <p:scale>
          <a:sx n="75" d="100"/>
          <a:sy n="75" d="100"/>
        </p:scale>
        <p:origin x="192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BEA8E-E163-48D1-8578-F2D7B3C459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822F84-E875-47A2-96FC-ECABD6ACA0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0063F-8998-45AF-BE40-8F7AE43C6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7/30/21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8D50A6-00B6-44A3-85FD-FCFBC04A7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CF7F74-3804-4F06-892A-91D8288E4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187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9451D-9663-4311-8080-75C4988B7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E7486D-444A-45D4-B0DD-052142E77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6C1A4B-AECA-45AB-AA04-529FD23E2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7/30/21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FA8C6-9672-44B8-A230-3DAA10384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3740DF-BFCA-420A-B4BD-55BF2DE49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6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64D181-680D-4EBE-89BB-E5A50E7855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A34B98-51DC-44BC-A228-B14D24EB49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912468-D288-4DA1-A3BF-C965E9489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7/30/21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32F694-1ADD-4682-BB44-DDF49FC32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08193-B007-4571-828B-44AA28978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133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9BA29-455D-4651-B7EC-D49730A03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DBB035-42CD-474A-958F-63374CC38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84EF7-2106-4380-9145-75DC9E51B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7/30/21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FE9E1-B350-47CB-99C9-0076CC011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5B451E-DC29-4384-8B1D-6422A16C3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20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2E833-B6ED-44A1-AD92-B8E4863F8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4E2FB4-A9BD-4D72-9CEF-8DA559F5A0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6C940A-F834-4C19-9DE8-F351BACA6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7/30/21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7EE8C-7A05-4B7F-9D2A-CB5D4EEEE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AB62F-0494-40D7-9017-39B5C2645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171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7C69C-E2D5-46AF-B949-F138C3B8E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EB09F-1B62-4DD9-A3FE-C59C5DCA47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D0A3E0-626A-4BBA-B729-C2637A2E06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9C473A-42ED-4334-AE05-54FDF7776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7/30/21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EB7D08-5C71-4B41-99C8-38F06B3C9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D7C72A-FBD9-41FB-A84A-1BA8887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31AF3-02E0-4214-B044-F83A5FD30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3C845-2646-45F3-952C-F89268E06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FAD53E-94D5-4E52-8CFA-7D59677AD7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FEA757-F2FE-4FC1-B8CD-231E102A9B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CFB468-F394-4FCC-A7FB-501A595C69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9F4B68-3192-4A56-9754-DF9AFD4FA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7/30/21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4A9B4F-BFC4-434E-B4B7-E163FCE08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2C1945-5F57-4729-8D7B-BAB0650C3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142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203CB-167F-4DC1-932B-69C60E8DD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5CF5F2-F378-42AF-AD9F-15B3D1E99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7/30/21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CE78DF-1929-41AB-8DAB-E92E1CA09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F9E827-204B-4E33-8FB6-7A70F22C9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225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030581-4A39-432A-BF55-4EE77FCE6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7/30/21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03C8BB-C280-4A0E-BACC-50B04CBC9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33F6A-152D-4388-8F69-9187ECE22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102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BE61E-6E47-4D3A-8AA5-3BAABAA08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7F7D0-1A94-436D-B025-C2EEDA0DB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E51BA2-6DF2-4D19-A604-A085473EBF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1FD25-7C6F-448F-B13B-1AA8DF37D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7/30/21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5519F2-B3D5-4D27-8EF2-2A20E6EE6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14DEF0-FCA4-466B-B12F-DC4111E09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499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4ADBA-5A9C-4645-8304-F78655C1B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29A4C4-E599-43D0-BAB0-E5AB991DF4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5CF911-B2CA-4C91-8709-84A954534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66E0F0-5CB8-4528-9B91-9CFD55507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F5B6F-79E8-486B-BBEE-2BD5F48ABCE3}" type="datetimeFigureOut">
              <a:rPr lang="en-US" smtClean="0"/>
              <a:t>7/30/21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B9897-F42D-40CC-90CD-4A4A93C71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0DA057-2132-4A68-9816-6D41BAA6C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350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B157CD-6512-4EE9-9270-4902E7DC7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8385A8-0036-4688-96A1-24C92A543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8080F4-8D33-4333-990E-4DFC82CFE1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F5B6F-79E8-486B-BBEE-2BD5F48ABCE3}" type="datetimeFigureOut">
              <a:rPr lang="en-US" smtClean="0"/>
              <a:t>7/30/21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DCDE77-286E-408B-AE81-4367220297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B83AC-5EF7-4A4D-BA84-F0939CDA28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EFED5-92B7-40A4-868F-CF4A5B95CB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803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E5BB2A-FC6B-4C68-9FA7-F3433DCE85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46145" y="3118031"/>
            <a:ext cx="4805996" cy="2188259"/>
          </a:xfrm>
        </p:spPr>
        <p:txBody>
          <a:bodyPr anchor="t">
            <a:normAutofit fontScale="90000"/>
          </a:bodyPr>
          <a:lstStyle/>
          <a:p>
            <a:r>
              <a:rPr lang="en-US" sz="5400" b="1" dirty="0">
                <a:solidFill>
                  <a:srgbClr val="0070C0"/>
                </a:solidFill>
              </a:rPr>
              <a:t>Lab#4: Bacterial Transfer and Sterile Technique</a:t>
            </a:r>
          </a:p>
        </p:txBody>
      </p:sp>
      <p:sp>
        <p:nvSpPr>
          <p:cNvPr id="29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 descr="Scientist holding test tubes.">
            <a:extLst>
              <a:ext uri="{FF2B5EF4-FFF2-40B4-BE49-F238E27FC236}">
                <a16:creationId xmlns:a16="http://schemas.microsoft.com/office/drawing/2014/main" id="{1C3F6206-7601-4E0D-B986-09B4237CE3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6" y="1386348"/>
            <a:ext cx="4554361" cy="510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465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F64DE-70D8-4B28-991C-2AE36F6A0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Procedure (Broth to Broth Transfer) Part III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3A35223-37A7-4D1A-9A21-0E1FA092595D}"/>
              </a:ext>
            </a:extLst>
          </p:cNvPr>
          <p:cNvGrpSpPr/>
          <p:nvPr/>
        </p:nvGrpSpPr>
        <p:grpSpPr>
          <a:xfrm>
            <a:off x="838200" y="1690688"/>
            <a:ext cx="4923145" cy="4264028"/>
            <a:chOff x="838200" y="1690688"/>
            <a:chExt cx="4923145" cy="4264028"/>
          </a:xfrm>
        </p:grpSpPr>
        <p:pic>
          <p:nvPicPr>
            <p:cNvPr id="5" name="Picture 4" descr="Scientist holding stock tube by pinky">
              <a:extLst>
                <a:ext uri="{FF2B5EF4-FFF2-40B4-BE49-F238E27FC236}">
                  <a16:creationId xmlns:a16="http://schemas.microsoft.com/office/drawing/2014/main" id="{3F8EFD4C-E060-46BB-8986-C2CEC797ED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1690688"/>
              <a:ext cx="2761434" cy="4264028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A79B09B-29CD-4F59-BCD4-3F23F2A9635E}"/>
                </a:ext>
              </a:extLst>
            </p:cNvPr>
            <p:cNvGrpSpPr/>
            <p:nvPr/>
          </p:nvGrpSpPr>
          <p:grpSpPr>
            <a:xfrm>
              <a:off x="3137095" y="3699608"/>
              <a:ext cx="2624250" cy="646331"/>
              <a:chOff x="3137095" y="3699608"/>
              <a:chExt cx="2624250" cy="646331"/>
            </a:xfrm>
          </p:grpSpPr>
          <p:sp>
            <p:nvSpPr>
              <p:cNvPr id="10" name="Arrow: Left 9">
                <a:extLst>
                  <a:ext uri="{FF2B5EF4-FFF2-40B4-BE49-F238E27FC236}">
                    <a16:creationId xmlns:a16="http://schemas.microsoft.com/office/drawing/2014/main" id="{DE776AC9-32B4-468F-8DED-86E99AA35F67}"/>
                  </a:ext>
                </a:extLst>
              </p:cNvPr>
              <p:cNvSpPr/>
              <p:nvPr/>
            </p:nvSpPr>
            <p:spPr>
              <a:xfrm>
                <a:off x="3137095" y="3910818"/>
                <a:ext cx="633047" cy="101376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TextBox 7" descr="Photograph of scientist holding stock tube by ">
                <a:extLst>
                  <a:ext uri="{FF2B5EF4-FFF2-40B4-BE49-F238E27FC236}">
                    <a16:creationId xmlns:a16="http://schemas.microsoft.com/office/drawing/2014/main" id="{337CF656-6FD2-4722-9017-7E68C4346CE6}"/>
                  </a:ext>
                </a:extLst>
              </p:cNvPr>
              <p:cNvSpPr txBox="1"/>
              <p:nvPr/>
            </p:nvSpPr>
            <p:spPr>
              <a:xfrm>
                <a:off x="3668656" y="3699608"/>
                <a:ext cx="209268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Stock tube held</a:t>
                </a:r>
              </a:p>
              <a:p>
                <a:r>
                  <a:rPr lang="en-US" dirty="0"/>
                  <a:t>by thumb near body</a:t>
                </a: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9A67B9-B580-4283-BDDD-9212A6D141DE}"/>
              </a:ext>
            </a:extLst>
          </p:cNvPr>
          <p:cNvGrpSpPr/>
          <p:nvPr/>
        </p:nvGrpSpPr>
        <p:grpSpPr>
          <a:xfrm>
            <a:off x="6530894" y="1690688"/>
            <a:ext cx="4858940" cy="4264028"/>
            <a:chOff x="6530894" y="1690688"/>
            <a:chExt cx="4858940" cy="4264028"/>
          </a:xfrm>
        </p:grpSpPr>
        <p:sp>
          <p:nvSpPr>
            <p:cNvPr id="9" name="TextBox 8" descr="Photograph of scientist holding sterile tube far from body">
              <a:extLst>
                <a:ext uri="{FF2B5EF4-FFF2-40B4-BE49-F238E27FC236}">
                  <a16:creationId xmlns:a16="http://schemas.microsoft.com/office/drawing/2014/main" id="{837434AD-DEA3-4AE0-9552-60555D9EB056}"/>
                </a:ext>
              </a:extLst>
            </p:cNvPr>
            <p:cNvSpPr txBox="1"/>
            <p:nvPr/>
          </p:nvSpPr>
          <p:spPr>
            <a:xfrm>
              <a:off x="9458793" y="3587652"/>
              <a:ext cx="19310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Sterile tube is held</a:t>
              </a:r>
            </a:p>
            <a:p>
              <a:r>
                <a:rPr lang="en-US" dirty="0"/>
                <a:t>far from the body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FA15EE2-94BF-4A5E-989C-66D458B72517}"/>
                </a:ext>
              </a:extLst>
            </p:cNvPr>
            <p:cNvGrpSpPr/>
            <p:nvPr/>
          </p:nvGrpSpPr>
          <p:grpSpPr>
            <a:xfrm>
              <a:off x="6530894" y="1690688"/>
              <a:ext cx="2917515" cy="4264028"/>
              <a:chOff x="6530894" y="1690688"/>
              <a:chExt cx="2917515" cy="4264028"/>
            </a:xfrm>
          </p:grpSpPr>
          <p:pic>
            <p:nvPicPr>
              <p:cNvPr id="7" name="Picture 6" descr="A picture containing person&#10;&#10;Description automatically generated">
                <a:extLst>
                  <a:ext uri="{FF2B5EF4-FFF2-40B4-BE49-F238E27FC236}">
                    <a16:creationId xmlns:a16="http://schemas.microsoft.com/office/drawing/2014/main" id="{6F2B719F-0105-4D9B-9AED-43FA34AC8F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30894" y="1690688"/>
                <a:ext cx="2761434" cy="4264028"/>
              </a:xfrm>
              <a:prstGeom prst="rect">
                <a:avLst/>
              </a:prstGeom>
            </p:spPr>
          </p:pic>
          <p:sp>
            <p:nvSpPr>
              <p:cNvPr id="11" name="Arrow: Left 10">
                <a:extLst>
                  <a:ext uri="{FF2B5EF4-FFF2-40B4-BE49-F238E27FC236}">
                    <a16:creationId xmlns:a16="http://schemas.microsoft.com/office/drawing/2014/main" id="{F58EB7F0-947C-466F-A4CA-D25B95095F12}"/>
                  </a:ext>
                </a:extLst>
              </p:cNvPr>
              <p:cNvSpPr/>
              <p:nvPr/>
            </p:nvSpPr>
            <p:spPr>
              <a:xfrm flipV="1">
                <a:off x="8781282" y="3699607"/>
                <a:ext cx="667127" cy="145953"/>
              </a:xfrm>
              <a:prstGeom prst="lef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3222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F64DE-70D8-4B28-991C-2AE36F6A0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Procedure (Broth to Broth Transfer) Part IV</a:t>
            </a:r>
          </a:p>
        </p:txBody>
      </p:sp>
      <p:grpSp>
        <p:nvGrpSpPr>
          <p:cNvPr id="23" name="Group 22" descr="Photograph of scientists crooking little finger of right hand around the cap of the stock culture. ">
            <a:extLst>
              <a:ext uri="{FF2B5EF4-FFF2-40B4-BE49-F238E27FC236}">
                <a16:creationId xmlns:a16="http://schemas.microsoft.com/office/drawing/2014/main" id="{EA91F8F4-11CC-4B4E-96D0-DEA527206037}"/>
              </a:ext>
            </a:extLst>
          </p:cNvPr>
          <p:cNvGrpSpPr/>
          <p:nvPr/>
        </p:nvGrpSpPr>
        <p:grpSpPr>
          <a:xfrm>
            <a:off x="838200" y="1820520"/>
            <a:ext cx="4276843" cy="4050079"/>
            <a:chOff x="838200" y="1820520"/>
            <a:chExt cx="4276843" cy="4050079"/>
          </a:xfrm>
        </p:grpSpPr>
        <p:pic>
          <p:nvPicPr>
            <p:cNvPr id="4" name="Picture 3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651328D8-B481-44F3-B15B-EC57DE6B1A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1820520"/>
              <a:ext cx="2630659" cy="4050079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FB039F8-5380-4099-8DEA-75626E17DEE5}"/>
                </a:ext>
              </a:extLst>
            </p:cNvPr>
            <p:cNvSpPr txBox="1"/>
            <p:nvPr/>
          </p:nvSpPr>
          <p:spPr>
            <a:xfrm>
              <a:off x="3746960" y="2989328"/>
              <a:ext cx="1368083" cy="20313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Crook the little finger of the right hand around the cap of the stock culture</a:t>
              </a:r>
              <a:endParaRPr lang="en-US" dirty="0"/>
            </a:p>
          </p:txBody>
        </p:sp>
      </p:grpSp>
      <p:sp>
        <p:nvSpPr>
          <p:cNvPr id="12" name="Arrow: Left 11">
            <a:extLst>
              <a:ext uri="{FF2B5EF4-FFF2-40B4-BE49-F238E27FC236}">
                <a16:creationId xmlns:a16="http://schemas.microsoft.com/office/drawing/2014/main" id="{250E12E6-4B21-424F-9320-B55A34CA8690}"/>
              </a:ext>
            </a:extLst>
          </p:cNvPr>
          <p:cNvSpPr/>
          <p:nvPr/>
        </p:nvSpPr>
        <p:spPr>
          <a:xfrm>
            <a:off x="2370392" y="3756073"/>
            <a:ext cx="1314155" cy="16881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4" name="Group 23" descr="Photograph of scientist crooking thir finger around the cap of the sterile tube. ">
            <a:extLst>
              <a:ext uri="{FF2B5EF4-FFF2-40B4-BE49-F238E27FC236}">
                <a16:creationId xmlns:a16="http://schemas.microsoft.com/office/drawing/2014/main" id="{26AB546E-B8D0-4CA9-AE54-5D58CA4E87E7}"/>
              </a:ext>
            </a:extLst>
          </p:cNvPr>
          <p:cNvGrpSpPr/>
          <p:nvPr/>
        </p:nvGrpSpPr>
        <p:grpSpPr>
          <a:xfrm>
            <a:off x="6184708" y="1820520"/>
            <a:ext cx="5611833" cy="4050079"/>
            <a:chOff x="6184708" y="1820520"/>
            <a:chExt cx="5611833" cy="4050079"/>
          </a:xfrm>
        </p:grpSpPr>
        <p:pic>
          <p:nvPicPr>
            <p:cNvPr id="19" name="Picture 18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4D46AF7E-FE9F-421B-9FC5-86DA5A3040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4708" y="1820520"/>
              <a:ext cx="2878481" cy="4050079"/>
            </a:xfrm>
            <a:prstGeom prst="rect">
              <a:avLst/>
            </a:prstGeom>
          </p:spPr>
        </p:pic>
        <p:sp>
          <p:nvSpPr>
            <p:cNvPr id="22" name="Arrow: Left 21">
              <a:extLst>
                <a:ext uri="{FF2B5EF4-FFF2-40B4-BE49-F238E27FC236}">
                  <a16:creationId xmlns:a16="http://schemas.microsoft.com/office/drawing/2014/main" id="{91BED803-C0A0-42F5-B6C0-9FFDBE6E1BB8}"/>
                </a:ext>
              </a:extLst>
            </p:cNvPr>
            <p:cNvSpPr/>
            <p:nvPr/>
          </p:nvSpPr>
          <p:spPr>
            <a:xfrm>
              <a:off x="7408437" y="3444124"/>
              <a:ext cx="1783969" cy="158487"/>
            </a:xfrm>
            <a:prstGeom prst="lef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8A6D40C-6E23-4070-ABB9-A0AF98DFEC49}"/>
                </a:ext>
              </a:extLst>
            </p:cNvPr>
            <p:cNvSpPr txBox="1"/>
            <p:nvPr/>
          </p:nvSpPr>
          <p:spPr>
            <a:xfrm>
              <a:off x="9299552" y="3088720"/>
              <a:ext cx="2496989" cy="1027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Crook the third or fourth finger around the cap of the sterile tube.</a:t>
              </a:r>
              <a:endPara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1375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B5542-1440-49CD-9ABD-ED7CEEB54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Procedure (Broth to Broth Transfer) Part 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7C6A3-5A7B-4328-9250-BB8D7F399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US" dirty="0">
                <a:cs typeface="Arial" panose="020B0604020202020204" pitchFamily="34" charset="0"/>
              </a:rPr>
              <a:t>Sterilize the neck/tops of the tubes (Stock and sterile) by passing them through the mouth of the Bacti-Cinerator 2-3 times.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/>
              <a:t>This hits </a:t>
            </a:r>
            <a:r>
              <a:rPr lang="en-US" dirty="0">
                <a:cs typeface="Arial" panose="020B0604020202020204" pitchFamily="34" charset="0"/>
              </a:rPr>
              <a:t>the air at the neck of the tubes so that environmental organisms do not fall into and contaminate the tubes. 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US" dirty="0">
                <a:cs typeface="Arial" panose="020B0604020202020204" pitchFamily="34" charset="0"/>
              </a:rPr>
              <a:t>Insert the now-cooled loop just below the surface of the stock culture and c</a:t>
            </a:r>
            <a:r>
              <a:rPr lang="en-US" dirty="0"/>
              <a:t>arefully withdraw the inoculating loop without touching the sides of the tube.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/>
              <a:t>As you pull it back out, you will notice a film (like soap bubbles) across the loop. This sample is referred to as the </a:t>
            </a:r>
            <a:r>
              <a:rPr lang="en-US" b="1" dirty="0"/>
              <a:t>inoculum</a:t>
            </a:r>
            <a:r>
              <a:rPr lang="en-US" dirty="0"/>
              <a:t>. 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Now insert it into the sterile broth tube. </a:t>
            </a: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Lower the loop below the surface, shake gently, and withdraw as before without touching the sides of the tube.  </a:t>
            </a:r>
          </a:p>
          <a:p>
            <a:endParaRPr lang="en-US" sz="2400" dirty="0"/>
          </a:p>
          <a:p>
            <a:pPr lvl="1">
              <a:buFont typeface="Wingdings" panose="05000000000000000000" pitchFamily="2" charset="2"/>
              <a:buChar char="§"/>
            </a:pP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004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F99AA-812B-4218-8F1B-0078F4AE5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Procedure (Broth to Broth Transfer) Part VI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E9F1F-421A-44F2-91B3-D3FFF2779E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Flame the mouth of your tubes again, and replace the caps</a:t>
            </a:r>
          </a:p>
          <a:p>
            <a:pPr lvl="2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2400" dirty="0"/>
              <a:t>Do </a:t>
            </a:r>
            <a:r>
              <a:rPr lang="en-US" sz="2400" b="1" dirty="0"/>
              <a:t>not</a:t>
            </a:r>
            <a:r>
              <a:rPr lang="en-US" sz="2400" dirty="0"/>
              <a:t> miss your caps</a:t>
            </a:r>
            <a:br>
              <a:rPr lang="en-US" sz="2400" dirty="0"/>
            </a:br>
            <a:endParaRPr lang="en-US" sz="2400" dirty="0"/>
          </a:p>
          <a:p>
            <a:pPr lvl="1">
              <a:lnSpc>
                <a:spcPct val="100000"/>
              </a:lnSpc>
            </a:pPr>
            <a:r>
              <a:rPr lang="en-US" dirty="0"/>
              <a:t>Heat-sterilize the loop. Place your loop in the mouth of the incinerator.</a:t>
            </a:r>
            <a:br>
              <a:rPr lang="en-US" dirty="0"/>
            </a:br>
            <a:endParaRPr lang="en-US" dirty="0"/>
          </a:p>
          <a:p>
            <a:pPr lvl="1">
              <a:lnSpc>
                <a:spcPct val="100000"/>
              </a:lnSpc>
            </a:pPr>
            <a:r>
              <a:rPr lang="en-US" dirty="0"/>
              <a:t>Tighten the caps of the tubes fully, then loosen by one turn and return the tubes to the rack for</a:t>
            </a:r>
            <a:r>
              <a:rPr lang="en-US" b="1" dirty="0"/>
              <a:t> </a:t>
            </a:r>
            <a:r>
              <a:rPr lang="en-US" dirty="0"/>
              <a:t>incubation at 37°C . The cultures will be incubated for 48 hours.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764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36B64-A20D-4B60-8520-20BBC6A18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Procedure (Solid to liquid Transfer) Part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C80D8F-0EBE-48B4-A8FE-3CB4AB997C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1">
              <a:spcBef>
                <a:spcPts val="1000"/>
              </a:spcBef>
            </a:pPr>
            <a:r>
              <a:rPr lang="en-US" dirty="0">
                <a:cs typeface="Arial" panose="020B0604020202020204" pitchFamily="34" charset="0"/>
              </a:rPr>
              <a:t>First, label the tube with the following information:  Name, date, and the name of organism to be inoculated.  </a:t>
            </a:r>
          </a:p>
          <a:p>
            <a:pPr marL="228600" lvl="1">
              <a:spcBef>
                <a:spcPts val="1000"/>
              </a:spcBef>
            </a:pPr>
            <a:r>
              <a:rPr lang="en-US" dirty="0">
                <a:cs typeface="Arial" panose="020B0604020202020204" pitchFamily="34" charset="0"/>
              </a:rPr>
              <a:t>Place the tube in a rack and turn on the Bacti-Cinerator. Warm-up time for Bacti-cinerator is about ten minutes.  </a:t>
            </a:r>
          </a:p>
          <a:p>
            <a:pPr marL="228600" lvl="1">
              <a:spcBef>
                <a:spcPts val="1000"/>
              </a:spcBef>
            </a:pPr>
            <a:r>
              <a:rPr lang="en-US" sz="2600" dirty="0">
                <a:cs typeface="Arial" panose="020B0604020202020204" pitchFamily="34" charset="0"/>
              </a:rPr>
              <a:t>Hold the inoculation loop in your right hand</a:t>
            </a:r>
          </a:p>
          <a:p>
            <a:pPr marL="228600" lvl="1">
              <a:spcBef>
                <a:spcPts val="1000"/>
              </a:spcBef>
            </a:pPr>
            <a:r>
              <a:rPr lang="en-US" sz="2600" dirty="0">
                <a:cs typeface="Arial" panose="020B0604020202020204" pitchFamily="34" charset="0"/>
              </a:rPr>
              <a:t>Insert the inoculation loop into the chamber briefly for 8-10 seconds to heat-sterilize it.</a:t>
            </a:r>
          </a:p>
          <a:p>
            <a:pPr marL="914400" lvl="2" indent="-4572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cs typeface="Arial" panose="020B0604020202020204" pitchFamily="34" charset="0"/>
              </a:rPr>
              <a:t>Do not leave your loop in the incinerator for more than 10 seconds, you will destroy the loop!</a:t>
            </a:r>
          </a:p>
          <a:p>
            <a:pPr marL="228600" lvl="1">
              <a:spcBef>
                <a:spcPts val="1000"/>
              </a:spcBef>
            </a:pPr>
            <a:r>
              <a:rPr lang="en-US" dirty="0">
                <a:cs typeface="Arial" panose="020B0604020202020204" pitchFamily="34" charset="0"/>
              </a:rPr>
              <a:t>Wait about 10 seconds for your loop to cool.</a:t>
            </a:r>
          </a:p>
          <a:p>
            <a:pPr marL="228600" lvl="1">
              <a:spcBef>
                <a:spcPts val="1000"/>
              </a:spcBef>
            </a:pPr>
            <a:endParaRPr lang="en-US" dirty="0"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575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BEF66-BEB2-478F-A1E4-170A8A7BB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Procedure (Solid to liquid Transfer) Part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E016FA-E98D-481B-A1FC-4BF0B98FDA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92108"/>
          </a:xfrm>
        </p:spPr>
        <p:txBody>
          <a:bodyPr>
            <a:normAutofit/>
          </a:bodyPr>
          <a:lstStyle/>
          <a:p>
            <a:endParaRPr lang="en-US" dirty="0"/>
          </a:p>
          <a:p>
            <a:pPr lvl="1"/>
            <a:r>
              <a:rPr lang="en-US" dirty="0"/>
              <a:t>Lift the lid of the plate with the bacteria just a bit, in order to get your inoculating loop into it.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400" dirty="0"/>
              <a:t>Do not take the entire lid off!</a:t>
            </a:r>
          </a:p>
          <a:p>
            <a:pPr lvl="1"/>
            <a:r>
              <a:rPr lang="en-US" dirty="0"/>
              <a:t>Gently touch the loop to a single isolated colony on a stock agar plate and scoop up only one colony or a bit of a colony, if big, with your loop. This sample is referred to as the </a:t>
            </a:r>
            <a:r>
              <a:rPr lang="en-US" b="1" dirty="0"/>
              <a:t>inoculum</a:t>
            </a:r>
            <a:r>
              <a:rPr lang="en-US" dirty="0"/>
              <a:t>.  Close the lid of the plate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Grasp the lid off the sterile tube and flame the mouth using the Bacti-cinerator.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Insert the loop into the broth without touching the sides of the tube. Twirl the loop like a swizzle stick to dislodge the bacteria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491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9E576-05CE-47AB-B55A-DB3BF8E24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Procedure (Solid to liquid Transfer) Part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4EE75E-A802-4ED7-9665-CD69B5EE1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Touch the loop to the side of the tube by the mouth to remove excess fluid. </a:t>
            </a:r>
          </a:p>
          <a:p>
            <a:r>
              <a:rPr lang="en-US" dirty="0"/>
              <a:t>Use the incinerator to sterilize the loop.</a:t>
            </a:r>
          </a:p>
          <a:p>
            <a:r>
              <a:rPr lang="en-US" dirty="0"/>
              <a:t>Flame the mouth of the tube with the Bunsen burner and replace the cap.</a:t>
            </a:r>
          </a:p>
          <a:p>
            <a:r>
              <a:rPr lang="en-US" dirty="0"/>
              <a:t>Place your labeled broth tube in the rack for incubation. Incubate at 37°C for 24 hours.</a:t>
            </a:r>
          </a:p>
          <a:p>
            <a:r>
              <a:rPr lang="en-US" dirty="0"/>
              <a:t>You will check them next lab period for growth.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225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7F38F-7E42-42F6-BCB8-AE8C0975B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Things to Remember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297AB-2C40-4D70-9184-4E24D28FB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93708"/>
          </a:xfrm>
        </p:spPr>
        <p:txBody>
          <a:bodyPr>
            <a:normAutofit fontScale="85000" lnSpcReduction="20000"/>
          </a:bodyPr>
          <a:lstStyle/>
          <a:p>
            <a:pPr marL="0" indent="0" defTabSz="457200">
              <a:lnSpc>
                <a:spcPct val="107000"/>
              </a:lnSpc>
              <a:spcBef>
                <a:spcPts val="0"/>
              </a:spcBef>
              <a:buNone/>
            </a:pP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>
                <a:cs typeface="Arial" panose="020B0604020202020204" pitchFamily="34" charset="0"/>
              </a:rPr>
              <a:t>Flame loop until it turns orange</a:t>
            </a:r>
          </a:p>
          <a:p>
            <a:pPr marL="342900" marR="0" lvl="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>
                <a:cs typeface="Arial" panose="020B0604020202020204" pitchFamily="34" charset="0"/>
              </a:rPr>
              <a:t>Flame lip of tube after you open it and right before you close it</a:t>
            </a:r>
          </a:p>
          <a:p>
            <a:pPr marL="342900" marR="0" lvl="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/>
              <a:t>The inoculum is obtained by first shaking the culture a bit, and then going into the broth with the loop.</a:t>
            </a:r>
            <a:endParaRPr lang="en-US" dirty="0"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>
                <a:cs typeface="Arial" panose="020B0604020202020204" pitchFamily="34" charset="0"/>
              </a:rPr>
              <a:t>Remove cap of tubes with same hand that is holding the loop (use pinky/little finger for stock culture, 3rd /4th finger for sterile culture)</a:t>
            </a:r>
          </a:p>
          <a:p>
            <a:pPr marL="342900" marR="0" lvl="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>
                <a:cs typeface="Arial" panose="020B0604020202020204" pitchFamily="34" charset="0"/>
              </a:rPr>
              <a:t>Only open plates/tubes when you have to (never leave open unnecessarily)</a:t>
            </a:r>
          </a:p>
          <a:p>
            <a:pPr marL="342900" marR="0" lvl="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/>
              <a:t>If loop has not cooled enough before touching broth or agar, a sizzling sound will be heard.  This produces </a:t>
            </a:r>
            <a:r>
              <a:rPr lang="en-US" b="1" dirty="0"/>
              <a:t>aerosols </a:t>
            </a:r>
            <a:r>
              <a:rPr lang="en-US" dirty="0"/>
              <a:t>of living bacteria, which contaminate the environment, and can reduce the chance of viability of the transferred specimen.</a:t>
            </a:r>
            <a:endParaRPr lang="en-US" dirty="0"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118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8E693-E841-4F6E-B041-2B6BB19A9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Bacterial Transfer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22AA4A-74EF-49D6-9025-D58342D5D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6929"/>
            <a:ext cx="10515600" cy="2971662"/>
          </a:xfrm>
        </p:spPr>
        <p:txBody>
          <a:bodyPr>
            <a:normAutofit fontScale="92500" lnSpcReduction="10000"/>
          </a:bodyPr>
          <a:lstStyle/>
          <a:p>
            <a:pPr fontAlgn="base">
              <a:lnSpc>
                <a:spcPct val="100000"/>
              </a:lnSpc>
              <a:defRPr/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While transferring the cultures of living organisms into new media, it is essential to follow a procedure, known as ‘</a:t>
            </a:r>
            <a:r>
              <a:rPr lang="en-US" u="sng" dirty="0">
                <a:solidFill>
                  <a:schemeClr val="tx1">
                    <a:alpha val="80000"/>
                  </a:schemeClr>
                </a:solidFill>
              </a:rPr>
              <a:t>Aseptic (sterile) Technique.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’ </a:t>
            </a:r>
          </a:p>
          <a:p>
            <a:pPr fontAlgn="base">
              <a:lnSpc>
                <a:spcPct val="100000"/>
              </a:lnSpc>
              <a:defRPr/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The goals of this procedure are twofold: </a:t>
            </a:r>
          </a:p>
          <a:p>
            <a:pPr lvl="1" fontAlgn="base">
              <a:lnSpc>
                <a:spcPct val="100000"/>
              </a:lnSpc>
              <a:buFont typeface="Wingdings" panose="05000000000000000000" pitchFamily="2" charset="2"/>
              <a:buChar char="§"/>
              <a:defRPr/>
            </a:pPr>
            <a:r>
              <a:rPr lang="en-US" sz="2800" dirty="0">
                <a:solidFill>
                  <a:schemeClr val="tx1">
                    <a:alpha val="80000"/>
                  </a:schemeClr>
                </a:solidFill>
              </a:rPr>
              <a:t>to greatly minimize, or even to eliminate the risk of contamination of the culture</a:t>
            </a:r>
          </a:p>
          <a:p>
            <a:pPr lvl="1" fontAlgn="base">
              <a:lnSpc>
                <a:spcPct val="100000"/>
              </a:lnSpc>
              <a:buFont typeface="Wingdings" panose="05000000000000000000" pitchFamily="2" charset="2"/>
              <a:buChar char="§"/>
              <a:defRPr/>
            </a:pPr>
            <a:r>
              <a:rPr lang="en-US" sz="2800" dirty="0">
                <a:solidFill>
                  <a:schemeClr val="tx1">
                    <a:alpha val="80000"/>
                  </a:schemeClr>
                </a:solidFill>
              </a:rPr>
              <a:t>to prevent spread of culture organisms to the lab personnel or the environment.</a:t>
            </a:r>
          </a:p>
          <a:p>
            <a:pPr marL="0" indent="0" fontAlgn="base">
              <a:lnSpc>
                <a:spcPct val="70000"/>
              </a:lnSpc>
              <a:buNone/>
              <a:defRPr/>
            </a:pPr>
            <a:endParaRPr lang="en-US" sz="2400" dirty="0">
              <a:solidFill>
                <a:schemeClr val="tx1">
                  <a:alpha val="80000"/>
                </a:schemeClr>
              </a:solidFill>
            </a:endParaRPr>
          </a:p>
          <a:p>
            <a:pPr marL="457200" indent="-457200" fontAlgn="base">
              <a:lnSpc>
                <a:spcPct val="70000"/>
              </a:lnSpc>
              <a:buFont typeface="+mj-lt"/>
              <a:buAutoNum type="arabicPeriod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567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18CF8-9D37-429C-8BB5-B4C068D13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Sterile vs. Aseptic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506F41-AA95-4915-B537-12DF88138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64903"/>
            <a:ext cx="10515600" cy="2292627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Sterile means absence of all microorganisms. </a:t>
            </a:r>
          </a:p>
          <a:p>
            <a:pPr>
              <a:lnSpc>
                <a:spcPct val="100000"/>
              </a:lnSpc>
            </a:pPr>
            <a:endParaRPr lang="en-US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Aseptic  does not eliminate all microorganisms but eliminates the possibilities of contamination from unwanted microorganisms and ensures that none will be introduced into the sample.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437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AB414-9E9B-4619-A2B3-F4ABC51F9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3 Forms of 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34F3F-C17E-4A65-B8A6-4E137C8A3F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There are 3 forms of media:</a:t>
            </a:r>
          </a:p>
          <a:p>
            <a:pPr>
              <a:lnSpc>
                <a:spcPct val="100000"/>
              </a:lnSpc>
            </a:pPr>
            <a:endParaRPr lang="en-US" dirty="0"/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/>
              <a:t>An agar medium contains agar (1.5-2%) as a solidifying agent---isolation and purification.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/>
              <a:t>A broth medium has no agar: it is for fast, luxuriant growth.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dirty="0"/>
              <a:t>A semi-solid has a reduced percentage of agar, and, therefore, has qualities of both types.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654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130C7-6CA8-419E-9B78-4523B3B9E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Culture Medium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0D41F-9B02-49AB-895E-2B6C427D37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66723"/>
          </a:xfrm>
        </p:spPr>
        <p:txBody>
          <a:bodyPr>
            <a:normAutofit fontScale="92500"/>
          </a:bodyPr>
          <a:lstStyle/>
          <a:p>
            <a:r>
              <a:rPr lang="en-US" sz="2600" b="1" dirty="0">
                <a:solidFill>
                  <a:schemeClr val="accent1"/>
                </a:solidFill>
              </a:rPr>
              <a:t>Culture Medium: </a:t>
            </a:r>
            <a:r>
              <a:rPr lang="en-US" sz="2600" dirty="0">
                <a:cs typeface="Arial" panose="020B0604020202020204" pitchFamily="34" charset="0"/>
              </a:rPr>
              <a:t>Culture medium or growth medium is </a:t>
            </a:r>
            <a:r>
              <a:rPr lang="en-US" sz="2600" dirty="0"/>
              <a:t>a </a:t>
            </a:r>
            <a:r>
              <a:rPr lang="en-US" sz="2600" b="1" dirty="0"/>
              <a:t>liquid broth,</a:t>
            </a:r>
            <a:r>
              <a:rPr lang="en-US" sz="2600" dirty="0"/>
              <a:t> or a solid </a:t>
            </a:r>
            <a:r>
              <a:rPr lang="en-US" sz="2600" b="1" dirty="0"/>
              <a:t>agar slant or plate </a:t>
            </a:r>
            <a:r>
              <a:rPr lang="en-US" sz="2600" dirty="0">
                <a:cs typeface="Arial" panose="020B0604020202020204" pitchFamily="34" charset="0"/>
              </a:rPr>
              <a:t>designed to support the growth of microorganisms. </a:t>
            </a:r>
          </a:p>
          <a:p>
            <a:r>
              <a:rPr lang="en-US" sz="2600" dirty="0">
                <a:cs typeface="Arial" panose="020B0604020202020204" pitchFamily="34" charset="0"/>
              </a:rPr>
              <a:t>The most common growth media are </a:t>
            </a:r>
            <a:r>
              <a:rPr lang="en-US" sz="2600" b="1" dirty="0">
                <a:solidFill>
                  <a:schemeClr val="accent1"/>
                </a:solidFill>
              </a:rPr>
              <a:t>Tryptic soy agar (TSA) and Tryptic soy broth</a:t>
            </a:r>
            <a:r>
              <a:rPr lang="en-US" sz="2600" dirty="0">
                <a:cs typeface="Arial" panose="020B0604020202020204" pitchFamily="34" charset="0"/>
              </a:rPr>
              <a:t>. </a:t>
            </a:r>
          </a:p>
          <a:p>
            <a:r>
              <a:rPr lang="en-US" sz="2600" dirty="0"/>
              <a:t>A particular medium may be designed to contain only the minimum requirements for growth of a specific organism.  This is “</a:t>
            </a:r>
            <a:r>
              <a:rPr lang="en-US" sz="2600" b="1" dirty="0"/>
              <a:t> </a:t>
            </a:r>
            <a:r>
              <a:rPr lang="en-US" sz="2600" b="1" dirty="0">
                <a:solidFill>
                  <a:schemeClr val="accent1"/>
                </a:solidFill>
              </a:rPr>
              <a:t>minimal media</a:t>
            </a:r>
            <a:r>
              <a:rPr lang="en-US" sz="2600" dirty="0"/>
              <a:t>” for that organism</a:t>
            </a:r>
          </a:p>
          <a:p>
            <a:pPr lvl="1"/>
            <a:r>
              <a:rPr lang="en-US" sz="2600" b="1" dirty="0">
                <a:solidFill>
                  <a:schemeClr val="accent1"/>
                </a:solidFill>
              </a:rPr>
              <a:t>Enriched media- </a:t>
            </a:r>
            <a:r>
              <a:rPr lang="en-US" sz="2600" dirty="0">
                <a:cs typeface="Arial" panose="020B0604020202020204" pitchFamily="34" charset="0"/>
              </a:rPr>
              <a:t>Some </a:t>
            </a:r>
            <a:r>
              <a:rPr lang="en-US" sz="2600" b="1" dirty="0">
                <a:solidFill>
                  <a:schemeClr val="accent1"/>
                </a:solidFill>
              </a:rPr>
              <a:t>fastidious organisms </a:t>
            </a:r>
            <a:r>
              <a:rPr lang="en-US" sz="2600" dirty="0">
                <a:cs typeface="Arial" panose="020B0604020202020204" pitchFamily="34" charset="0"/>
              </a:rPr>
              <a:t>need specialized environments due to complex nutritional requirements. Ex: Blood agar plate for </a:t>
            </a:r>
            <a:r>
              <a:rPr lang="en-US" sz="2600" i="1" dirty="0">
                <a:cs typeface="Arial" panose="020B0604020202020204" pitchFamily="34" charset="0"/>
              </a:rPr>
              <a:t>Streptococcus sp</a:t>
            </a:r>
            <a:r>
              <a:rPr lang="en-US" sz="2600" dirty="0">
                <a:cs typeface="Arial" panose="020B0604020202020204" pitchFamily="34" charset="0"/>
              </a:rPr>
              <a:t>.</a:t>
            </a:r>
          </a:p>
          <a:p>
            <a:pPr lvl="1"/>
            <a:r>
              <a:rPr lang="en-US" sz="2600" dirty="0"/>
              <a:t>Typically, common organisms are grown on a standardized beef extract or protein base containing requirements for most bacterial species.  </a:t>
            </a:r>
            <a:r>
              <a:rPr lang="en-US" sz="2600" b="1" dirty="0">
                <a:solidFill>
                  <a:schemeClr val="accent1"/>
                </a:solidFill>
              </a:rPr>
              <a:t>Nutrient media</a:t>
            </a:r>
            <a:r>
              <a:rPr lang="en-US" sz="2600" dirty="0"/>
              <a:t> and </a:t>
            </a:r>
            <a:r>
              <a:rPr lang="en-US" sz="2600" b="1" dirty="0">
                <a:solidFill>
                  <a:schemeClr val="accent1"/>
                </a:solidFill>
              </a:rPr>
              <a:t>tryptic soy media </a:t>
            </a:r>
            <a:r>
              <a:rPr lang="en-US" sz="2600" dirty="0"/>
              <a:t>are examples. </a:t>
            </a:r>
            <a:endParaRPr lang="en-US" sz="2600" dirty="0">
              <a:cs typeface="Arial" panose="020B0604020202020204" pitchFamily="34" charset="0"/>
            </a:endParaRPr>
          </a:p>
          <a:p>
            <a:pPr lvl="1"/>
            <a:endParaRPr lang="en-US" sz="2600" dirty="0">
              <a:cs typeface="Arial" panose="020B0604020202020204" pitchFamily="34" charset="0"/>
            </a:endParaRP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92715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62779-6714-43EE-A622-FD07EBCBE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Stock and Pure Culture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0D84D-14E9-4AB6-A8A9-FFF885DD0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271669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400" b="1" dirty="0">
                <a:cs typeface="Arial" panose="020B0604020202020204" pitchFamily="34" charset="0"/>
              </a:rPr>
              <a:t>Stock Culture: </a:t>
            </a:r>
            <a:r>
              <a:rPr lang="en-US" sz="2400" dirty="0">
                <a:cs typeface="Arial" panose="020B0604020202020204" pitchFamily="34" charset="0"/>
              </a:rPr>
              <a:t>Cultures of microorganisms that are stored or maintained for future use in such a fashion that their growth and productive capacities remains unaltered.</a:t>
            </a:r>
          </a:p>
          <a:p>
            <a:pPr>
              <a:lnSpc>
                <a:spcPct val="100000"/>
              </a:lnSpc>
            </a:pPr>
            <a:endParaRPr lang="en-US" sz="24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dirty="0">
                <a:cs typeface="Arial" panose="020B0604020202020204" pitchFamily="34" charset="0"/>
              </a:rPr>
              <a:t>Pure Culture</a:t>
            </a:r>
            <a:r>
              <a:rPr lang="en-US" sz="2400" dirty="0">
                <a:cs typeface="Arial" panose="020B0604020202020204" pitchFamily="34" charset="0"/>
              </a:rPr>
              <a:t>: Only one species of organism in the culture.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167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CFFE-28D7-4E98-8787-D94734743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Materials Needed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811A5-C739-4022-B90B-18D1917AF8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Bacti-cinerator</a:t>
            </a:r>
          </a:p>
          <a:p>
            <a:pPr>
              <a:lnSpc>
                <a:spcPct val="120000"/>
              </a:lnSpc>
            </a:pPr>
            <a:r>
              <a:rPr lang="en-US" dirty="0"/>
              <a:t>Inoculating loop</a:t>
            </a:r>
          </a:p>
          <a:p>
            <a:pPr>
              <a:lnSpc>
                <a:spcPct val="120000"/>
              </a:lnSpc>
            </a:pPr>
            <a:r>
              <a:rPr lang="en-US" dirty="0"/>
              <a:t>TSA plate cultures of </a:t>
            </a:r>
            <a:r>
              <a:rPr lang="en-US" b="1" i="1" dirty="0"/>
              <a:t>Staph epidermidis, Bacillus subtilis, and E.coli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TSB (trypticase soy broth) cultures of </a:t>
            </a:r>
            <a:r>
              <a:rPr lang="en-US" b="1" i="1" dirty="0"/>
              <a:t>Staph epidermidis, Bacillus subtilis, and E.coli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6 TSB</a:t>
            </a:r>
          </a:p>
          <a:p>
            <a:pPr>
              <a:lnSpc>
                <a:spcPct val="120000"/>
              </a:lnSpc>
            </a:pPr>
            <a:r>
              <a:rPr lang="en-US" dirty="0"/>
              <a:t>1 marker pen or grease pencil</a:t>
            </a:r>
          </a:p>
          <a:p>
            <a:pPr>
              <a:lnSpc>
                <a:spcPct val="120000"/>
              </a:lnSpc>
            </a:pPr>
            <a:r>
              <a:rPr lang="en-US" dirty="0"/>
              <a:t>Labelling tape</a:t>
            </a:r>
          </a:p>
          <a:p>
            <a:pPr>
              <a:lnSpc>
                <a:spcPct val="120000"/>
              </a:lnSpc>
            </a:pPr>
            <a:r>
              <a:rPr lang="en-US" dirty="0"/>
              <a:t>Tube and plate racks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070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F4432-822C-48A8-BCCC-E5D051AF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Procedure (Broth to Broth Transfer)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F571C-D0BD-447B-BC5E-DAFCA7BF88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US" dirty="0">
                <a:cs typeface="Arial" panose="020B0604020202020204" pitchFamily="34" charset="0"/>
              </a:rPr>
              <a:t>First, label the tubes with the following information:  Name, date, and the name of organism to be inoculated.  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US" dirty="0">
                <a:cs typeface="Arial" panose="020B0604020202020204" pitchFamily="34" charset="0"/>
              </a:rPr>
              <a:t>Place the tubes in a rack and turn on the Bacti-Cinerator. Warm-up time for Bacti-cinerator is about ten minutes.  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US" dirty="0">
                <a:cs typeface="Arial" panose="020B0604020202020204" pitchFamily="34" charset="0"/>
              </a:rPr>
              <a:t>Choose a stock culture and a correspondingly labeled sterile tube.  Hold both in the left hand, with the culture closest to you.  (Reverse these instructions if you are left-handed). 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US" dirty="0">
                <a:cs typeface="Arial" panose="020B0604020202020204" pitchFamily="34" charset="0"/>
              </a:rPr>
              <a:t>Loosen the caps until they will just lift off.  Do not uncover the tubes at this point.</a:t>
            </a:r>
          </a:p>
          <a:p>
            <a:pPr lvl="1">
              <a:lnSpc>
                <a:spcPct val="100000"/>
              </a:lnSpc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175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93E31-AA67-488D-A94B-6BB679E10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Procedure (Broth to Broth Transfer) Part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D6834C-12FD-4F23-9DC7-B6522CF608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863470" cy="4760705"/>
          </a:xfrm>
        </p:spPr>
        <p:txBody>
          <a:bodyPr>
            <a:normAutofit fontScale="55000" lnSpcReduction="20000"/>
          </a:bodyPr>
          <a:lstStyle/>
          <a:p>
            <a:pPr marL="228600" lvl="1">
              <a:lnSpc>
                <a:spcPct val="120000"/>
              </a:lnSpc>
              <a:spcBef>
                <a:spcPts val="1000"/>
              </a:spcBef>
            </a:pPr>
            <a:r>
              <a:rPr lang="en-US" sz="3800" dirty="0">
                <a:cs typeface="Arial" panose="020B0604020202020204" pitchFamily="34" charset="0"/>
              </a:rPr>
              <a:t>Hold the inoculation loop in your right hand.</a:t>
            </a:r>
          </a:p>
          <a:p>
            <a:pPr marL="228600" lvl="1">
              <a:lnSpc>
                <a:spcPct val="120000"/>
              </a:lnSpc>
              <a:spcBef>
                <a:spcPts val="1000"/>
              </a:spcBef>
            </a:pPr>
            <a:r>
              <a:rPr lang="en-US" sz="3800" dirty="0">
                <a:cs typeface="Arial" panose="020B0604020202020204" pitchFamily="34" charset="0"/>
              </a:rPr>
              <a:t>Insert the inoculation loop into the chamber briefly for 8-10 seconds to heat-sterilize it.</a:t>
            </a:r>
          </a:p>
          <a:p>
            <a:pPr lvl="2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3800" dirty="0"/>
              <a:t>Do </a:t>
            </a:r>
            <a:r>
              <a:rPr lang="en-US" sz="3800" b="1" dirty="0"/>
              <a:t>not</a:t>
            </a:r>
            <a:r>
              <a:rPr lang="en-US" sz="3800" dirty="0"/>
              <a:t> leave your loop in the incinerator for more than 10 seconds, you will destroy the loop!</a:t>
            </a:r>
          </a:p>
          <a:p>
            <a:pPr marL="228600" lvl="1">
              <a:lnSpc>
                <a:spcPct val="120000"/>
              </a:lnSpc>
              <a:spcBef>
                <a:spcPts val="1000"/>
              </a:spcBef>
            </a:pPr>
            <a:r>
              <a:rPr lang="en-US" sz="3800" dirty="0">
                <a:cs typeface="Arial" panose="020B0604020202020204" pitchFamily="34" charset="0"/>
              </a:rPr>
              <a:t>Give little time (about 10 seconds) for your loop to cool.</a:t>
            </a:r>
          </a:p>
          <a:p>
            <a:pPr marL="228600" lvl="1">
              <a:lnSpc>
                <a:spcPct val="120000"/>
              </a:lnSpc>
              <a:spcBef>
                <a:spcPts val="1000"/>
              </a:spcBef>
            </a:pPr>
            <a:r>
              <a:rPr lang="en-US" sz="3800" dirty="0">
                <a:cs typeface="Arial" panose="020B0604020202020204" pitchFamily="34" charset="0"/>
              </a:rPr>
              <a:t>Crook the little finger (Pinky) of the right hand around the cap of the stock culture, then lift the cap and secure it with the pinky.</a:t>
            </a:r>
          </a:p>
          <a:p>
            <a:pPr marL="228600" lvl="1">
              <a:lnSpc>
                <a:spcPct val="120000"/>
              </a:lnSpc>
              <a:spcBef>
                <a:spcPts val="1000"/>
              </a:spcBef>
            </a:pPr>
            <a:r>
              <a:rPr lang="en-US" sz="3800" dirty="0">
                <a:cs typeface="Arial" panose="020B0604020202020204" pitchFamily="34" charset="0"/>
              </a:rPr>
              <a:t>Secure the cap of the sterile tube same way with the third or fourth finger of your right hand.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3800" dirty="0"/>
              <a:t>Never put the caps down on the lab table, this would contaminate the caps and the lab table. </a:t>
            </a:r>
          </a:p>
          <a:p>
            <a:pPr marL="800100" lvl="2" indent="-3429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3800" dirty="0"/>
              <a:t>Keep the caps in place between your fingers, taking care not to palm them or turn them up. </a:t>
            </a:r>
            <a:r>
              <a:rPr lang="en-US" sz="2600" dirty="0"/>
              <a:t>  </a:t>
            </a:r>
            <a:endParaRPr lang="en-US" sz="2600" dirty="0"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439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5038ED5C-5A89-4DF4-967A-CC71963F2563}"/>
</file>

<file path=customXml/itemProps2.xml><?xml version="1.0" encoding="utf-8"?>
<ds:datastoreItem xmlns:ds="http://schemas.openxmlformats.org/officeDocument/2006/customXml" ds:itemID="{60EF015C-CE6D-499C-8678-D2254BB0B8D3}"/>
</file>

<file path=customXml/itemProps3.xml><?xml version="1.0" encoding="utf-8"?>
<ds:datastoreItem xmlns:ds="http://schemas.openxmlformats.org/officeDocument/2006/customXml" ds:itemID="{7F706082-5198-4F94-B1FC-2F675BA563B1}"/>
</file>

<file path=docProps/app.xml><?xml version="1.0" encoding="utf-8"?>
<Properties xmlns="http://schemas.openxmlformats.org/officeDocument/2006/extended-properties" xmlns:vt="http://schemas.openxmlformats.org/officeDocument/2006/docPropsVTypes">
  <TotalTime>5100</TotalTime>
  <Words>1437</Words>
  <Application>Microsoft Macintosh PowerPoint</Application>
  <PresentationFormat>Widescreen</PresentationFormat>
  <Paragraphs>101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Office Theme</vt:lpstr>
      <vt:lpstr>Lab#4: Bacterial Transfer and Sterile Technique</vt:lpstr>
      <vt:lpstr>Bacterial Transfer</vt:lpstr>
      <vt:lpstr>Sterile vs. Aseptic</vt:lpstr>
      <vt:lpstr>3 Forms of Media</vt:lpstr>
      <vt:lpstr>Culture Medium</vt:lpstr>
      <vt:lpstr>Stock and Pure Culture</vt:lpstr>
      <vt:lpstr>Materials Needed</vt:lpstr>
      <vt:lpstr>Procedure (Broth to Broth Transfer)</vt:lpstr>
      <vt:lpstr>Procedure (Broth to Broth Transfer) Part II</vt:lpstr>
      <vt:lpstr>Procedure (Broth to Broth Transfer) Part III</vt:lpstr>
      <vt:lpstr>Procedure (Broth to Broth Transfer) Part IV</vt:lpstr>
      <vt:lpstr>Procedure (Broth to Broth Transfer) Part V</vt:lpstr>
      <vt:lpstr>Procedure (Broth to Broth Transfer) Part VI</vt:lpstr>
      <vt:lpstr>Procedure (Solid to liquid Transfer) Part I</vt:lpstr>
      <vt:lpstr>Procedure (Solid to liquid Transfer) Part II</vt:lpstr>
      <vt:lpstr>Procedure (Solid to liquid Transfer) Part III</vt:lpstr>
      <vt:lpstr>Things to Remember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Lab# Microscopy</dc:title>
  <dc:creator>Banhi Nandi</dc:creator>
  <cp:lastModifiedBy>Elizabeth Clark</cp:lastModifiedBy>
  <cp:revision>53</cp:revision>
  <dcterms:created xsi:type="dcterms:W3CDTF">2021-01-27T04:41:19Z</dcterms:created>
  <dcterms:modified xsi:type="dcterms:W3CDTF">2021-08-01T02:31:19Z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