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74" r:id="rId4"/>
    <p:sldId id="276" r:id="rId5"/>
    <p:sldId id="277" r:id="rId6"/>
    <p:sldId id="278" r:id="rId7"/>
    <p:sldId id="273" r:id="rId8"/>
    <p:sldId id="275" r:id="rId9"/>
    <p:sldId id="279" r:id="rId10"/>
    <p:sldId id="280" r:id="rId11"/>
    <p:sldId id="28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56"/>
            <p14:sldId id="272"/>
            <p14:sldId id="274"/>
            <p14:sldId id="276"/>
            <p14:sldId id="277"/>
            <p14:sldId id="278"/>
            <p14:sldId id="273"/>
            <p14:sldId id="275"/>
            <p14:sldId id="279"/>
            <p14:sldId id="280"/>
            <p14:sldId id="28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0000"/>
    <a:srgbClr val="FF66FF"/>
    <a:srgbClr val="FF66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2" autoAdjust="0"/>
    <p:restoredTop sz="94660"/>
  </p:normalViewPr>
  <p:slideViewPr>
    <p:cSldViewPr snapToGrid="0">
      <p:cViewPr varScale="1">
        <p:scale>
          <a:sx n="75" d="100"/>
          <a:sy n="75" d="100"/>
        </p:scale>
        <p:origin x="192" y="5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9"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Picture 7" descr="Photograph of lab reagents and equipment.">
            <a:extLst>
              <a:ext uri="{FF2B5EF4-FFF2-40B4-BE49-F238E27FC236}">
                <a16:creationId xmlns:a16="http://schemas.microsoft.com/office/drawing/2014/main" id="{9744E15A-776F-4F8D-877C-4387A424B3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86" y="1302945"/>
            <a:ext cx="5007175" cy="4852219"/>
          </a:xfrm>
          <a:prstGeom prst="rect">
            <a:avLst/>
          </a:prstGeom>
        </p:spPr>
      </p:pic>
      <p:pic>
        <p:nvPicPr>
          <p:cNvPr id="10" name="Picture 9" descr="Photograph of lab materials.">
            <a:extLst>
              <a:ext uri="{FF2B5EF4-FFF2-40B4-BE49-F238E27FC236}">
                <a16:creationId xmlns:a16="http://schemas.microsoft.com/office/drawing/2014/main" id="{AABCF1DE-B309-4976-8E29-BF8F41438C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361393">
            <a:off x="4201887" y="3438651"/>
            <a:ext cx="1535600" cy="1433054"/>
          </a:xfrm>
          <a:prstGeom prst="rect">
            <a:avLst/>
          </a:prstGeom>
        </p:spPr>
      </p:pic>
      <p:sp>
        <p:nvSpPr>
          <p:cNvPr id="2" name="Title 1">
            <a:extLst>
              <a:ext uri="{FF2B5EF4-FFF2-40B4-BE49-F238E27FC236}">
                <a16:creationId xmlns:a16="http://schemas.microsoft.com/office/drawing/2014/main" id="{50E5BB2A-FC6B-4C68-9FA7-F3433DCE8518}"/>
              </a:ext>
            </a:extLst>
          </p:cNvPr>
          <p:cNvSpPr>
            <a:spLocks noGrp="1"/>
          </p:cNvSpPr>
          <p:nvPr>
            <p:ph type="ctrTitle"/>
          </p:nvPr>
        </p:nvSpPr>
        <p:spPr>
          <a:xfrm>
            <a:off x="6589316" y="3118032"/>
            <a:ext cx="5006336" cy="1401448"/>
          </a:xfrm>
        </p:spPr>
        <p:txBody>
          <a:bodyPr anchor="t">
            <a:normAutofit fontScale="90000"/>
          </a:bodyPr>
          <a:lstStyle/>
          <a:p>
            <a:r>
              <a:rPr lang="en-US" sz="5400" b="1" dirty="0">
                <a:solidFill>
                  <a:srgbClr val="0070C0"/>
                </a:solidFill>
              </a:rPr>
              <a:t>Lab#</a:t>
            </a:r>
            <a:r>
              <a:rPr lang="en-US" sz="5400" b="1" dirty="0">
                <a:solidFill>
                  <a:schemeClr val="accent4">
                    <a:lumMod val="75000"/>
                  </a:schemeClr>
                </a:solidFill>
              </a:rPr>
              <a:t> </a:t>
            </a:r>
            <a:r>
              <a:rPr lang="en-US" sz="5400" b="1" dirty="0">
                <a:solidFill>
                  <a:srgbClr val="0070C0"/>
                </a:solidFill>
              </a:rPr>
              <a:t>16: CATALASE &amp; COAGULASE TESTING</a:t>
            </a:r>
          </a:p>
        </p:txBody>
      </p:sp>
    </p:spTree>
    <p:extLst>
      <p:ext uri="{BB962C8B-B14F-4D97-AF65-F5344CB8AC3E}">
        <p14:creationId xmlns:p14="http://schemas.microsoft.com/office/powerpoint/2010/main" val="2327465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1B2FA-DEFD-4867-8435-314DA3C425DB}"/>
              </a:ext>
            </a:extLst>
          </p:cNvPr>
          <p:cNvSpPr>
            <a:spLocks noGrp="1"/>
          </p:cNvSpPr>
          <p:nvPr>
            <p:ph type="title"/>
          </p:nvPr>
        </p:nvSpPr>
        <p:spPr/>
        <p:txBody>
          <a:bodyPr/>
          <a:lstStyle/>
          <a:p>
            <a:r>
              <a:rPr lang="en-US" b="1" dirty="0"/>
              <a:t>Procedure: Coagulase Test</a:t>
            </a:r>
            <a:endParaRPr lang="en-US" dirty="0"/>
          </a:p>
        </p:txBody>
      </p:sp>
      <p:sp>
        <p:nvSpPr>
          <p:cNvPr id="3" name="Content Placeholder 2">
            <a:extLst>
              <a:ext uri="{FF2B5EF4-FFF2-40B4-BE49-F238E27FC236}">
                <a16:creationId xmlns:a16="http://schemas.microsoft.com/office/drawing/2014/main" id="{DE6579EF-6DE1-4CC0-9A6E-04C26C137705}"/>
              </a:ext>
            </a:extLst>
          </p:cNvPr>
          <p:cNvSpPr>
            <a:spLocks noGrp="1"/>
          </p:cNvSpPr>
          <p:nvPr>
            <p:ph idx="1"/>
          </p:nvPr>
        </p:nvSpPr>
        <p:spPr/>
        <p:txBody>
          <a:bodyPr>
            <a:normAutofit fontScale="77500" lnSpcReduction="20000"/>
          </a:bodyPr>
          <a:lstStyle/>
          <a:p>
            <a:pPr marL="0" marR="0" lvl="0" fontAlgn="base">
              <a:lnSpc>
                <a:spcPct val="110000"/>
              </a:lnSpc>
              <a:spcBef>
                <a:spcPts val="0"/>
              </a:spcBef>
              <a:spcAft>
                <a:spcPts val="600"/>
              </a:spcAft>
              <a:defRPr/>
            </a:pPr>
            <a:r>
              <a:rPr lang="en-US" sz="2600" dirty="0"/>
              <a:t>Your instructor will provide you with a card that contains two circles. One circle will be indicated as (T) and will contain the text latex beads (sensitized) and the other will contain the control (C) latex beads (sensitized).</a:t>
            </a:r>
            <a:br>
              <a:rPr lang="en-US" sz="2600" dirty="0"/>
            </a:br>
            <a:endParaRPr lang="en-US" sz="2600" dirty="0"/>
          </a:p>
          <a:p>
            <a:pPr marL="0" marR="0" lvl="0" fontAlgn="base">
              <a:lnSpc>
                <a:spcPct val="110000"/>
              </a:lnSpc>
              <a:spcBef>
                <a:spcPts val="0"/>
              </a:spcBef>
              <a:spcAft>
                <a:spcPts val="600"/>
              </a:spcAft>
              <a:defRPr/>
            </a:pPr>
            <a:r>
              <a:rPr lang="en-US" sz="2600" dirty="0"/>
              <a:t>Using a sterile loop or needle, transfer a colony of the test isolate into the circle. Mix this into the test latex reagent and spread to cover the complete area of the circle. Repeat this step with the same colony using another sterile loop or needle for the control latex reagent.</a:t>
            </a:r>
            <a:br>
              <a:rPr lang="en-US" sz="2600" dirty="0"/>
            </a:br>
            <a:endParaRPr lang="en-US" sz="2600" dirty="0"/>
          </a:p>
          <a:p>
            <a:pPr marL="0" marR="0" lvl="0" fontAlgn="base">
              <a:lnSpc>
                <a:spcPct val="110000"/>
              </a:lnSpc>
              <a:spcBef>
                <a:spcPts val="0"/>
              </a:spcBef>
              <a:spcAft>
                <a:spcPts val="600"/>
              </a:spcAft>
              <a:defRPr/>
            </a:pPr>
            <a:r>
              <a:rPr lang="en-US" sz="2600" dirty="0"/>
              <a:t>Gently rock the card allowing the mixture to flow slowly over the entire test ring area.</a:t>
            </a:r>
            <a:br>
              <a:rPr lang="en-US" sz="2600" dirty="0"/>
            </a:br>
            <a:endParaRPr lang="en-US" sz="2600" dirty="0"/>
          </a:p>
          <a:p>
            <a:pPr marL="0" marR="0" lvl="0" fontAlgn="base">
              <a:lnSpc>
                <a:spcPct val="110000"/>
              </a:lnSpc>
              <a:spcBef>
                <a:spcPts val="0"/>
              </a:spcBef>
              <a:spcAft>
                <a:spcPts val="600"/>
              </a:spcAft>
              <a:defRPr/>
            </a:pPr>
            <a:r>
              <a:rPr lang="en-US" sz="2600" dirty="0"/>
              <a:t>Observe for agglutination for up to 20 seconds.</a:t>
            </a:r>
            <a:br>
              <a:rPr lang="en-US" sz="2600" dirty="0"/>
            </a:br>
            <a:endParaRPr lang="en-US" sz="2600" dirty="0"/>
          </a:p>
          <a:p>
            <a:pPr marL="0" marR="0" fontAlgn="base">
              <a:lnSpc>
                <a:spcPct val="110000"/>
              </a:lnSpc>
              <a:spcBef>
                <a:spcPts val="0"/>
              </a:spcBef>
              <a:spcAft>
                <a:spcPts val="600"/>
              </a:spcAft>
              <a:defRPr/>
            </a:pPr>
            <a:r>
              <a:rPr lang="en-US" sz="2600" dirty="0"/>
              <a:t>Dispose the cards and needles in the bleach containers and/or biohazard bags provided.</a:t>
            </a:r>
          </a:p>
          <a:p>
            <a:endParaRPr lang="en-US" dirty="0"/>
          </a:p>
        </p:txBody>
      </p:sp>
    </p:spTree>
    <p:extLst>
      <p:ext uri="{BB962C8B-B14F-4D97-AF65-F5344CB8AC3E}">
        <p14:creationId xmlns:p14="http://schemas.microsoft.com/office/powerpoint/2010/main" val="4121230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13B65-B2CC-4299-A99E-6304952148D6}"/>
              </a:ext>
            </a:extLst>
          </p:cNvPr>
          <p:cNvSpPr>
            <a:spLocks noGrp="1"/>
          </p:cNvSpPr>
          <p:nvPr>
            <p:ph type="title"/>
          </p:nvPr>
        </p:nvSpPr>
        <p:spPr/>
        <p:txBody>
          <a:bodyPr/>
          <a:lstStyle/>
          <a:p>
            <a:r>
              <a:rPr lang="en-US" b="1" dirty="0"/>
              <a:t>Result: Coagulase Test</a:t>
            </a:r>
            <a:endParaRPr lang="en-US" dirty="0"/>
          </a:p>
        </p:txBody>
      </p:sp>
      <p:sp>
        <p:nvSpPr>
          <p:cNvPr id="3" name="Content Placeholder 2">
            <a:extLst>
              <a:ext uri="{FF2B5EF4-FFF2-40B4-BE49-F238E27FC236}">
                <a16:creationId xmlns:a16="http://schemas.microsoft.com/office/drawing/2014/main" id="{18DF11F4-4C76-44DD-B1E2-686BD17A5982}"/>
              </a:ext>
            </a:extLst>
          </p:cNvPr>
          <p:cNvSpPr>
            <a:spLocks noGrp="1"/>
          </p:cNvSpPr>
          <p:nvPr>
            <p:ph idx="1"/>
          </p:nvPr>
        </p:nvSpPr>
        <p:spPr/>
        <p:txBody>
          <a:bodyPr/>
          <a:lstStyle/>
          <a:p>
            <a:pPr marL="342900" marR="0" lvl="0" indent="-342900">
              <a:lnSpc>
                <a:spcPct val="100000"/>
              </a:lnSpc>
              <a:spcBef>
                <a:spcPts val="0"/>
              </a:spcBef>
              <a:spcAft>
                <a:spcPts val="0"/>
              </a:spcAft>
              <a:buFont typeface="Symbol" panose="05050102010706020507" pitchFamily="18" charset="2"/>
              <a:buChar char=""/>
            </a:pPr>
            <a:r>
              <a:rPr lang="en-US" sz="3200" dirty="0">
                <a:solidFill>
                  <a:srgbClr val="000000"/>
                </a:solidFill>
                <a:effectLst/>
                <a:ea typeface="Calibri" panose="020F0502020204030204" pitchFamily="34" charset="0"/>
                <a:cs typeface="Times New Roman" panose="02020603050405020304" pitchFamily="18" charset="0"/>
              </a:rPr>
              <a:t>Positive result will agglutinate (clump): </a:t>
            </a:r>
            <a:r>
              <a:rPr lang="en-US" sz="3200" i="1" dirty="0">
                <a:solidFill>
                  <a:srgbClr val="000000"/>
                </a:solidFill>
                <a:effectLst/>
                <a:ea typeface="Calibri" panose="020F0502020204030204" pitchFamily="34" charset="0"/>
                <a:cs typeface="Times New Roman" panose="02020603050405020304" pitchFamily="18" charset="0"/>
              </a:rPr>
              <a:t>Staphylococcus aureus</a:t>
            </a:r>
            <a:br>
              <a:rPr lang="en-US" sz="3200" i="1" dirty="0">
                <a:solidFill>
                  <a:srgbClr val="000000"/>
                </a:solidFill>
                <a:effectLst/>
                <a:ea typeface="Calibri" panose="020F0502020204030204" pitchFamily="34" charset="0"/>
                <a:cs typeface="Times New Roman" panose="02020603050405020304" pitchFamily="18" charset="0"/>
              </a:rPr>
            </a:br>
            <a:endParaRPr lang="en-US" sz="3200" dirty="0">
              <a:effectLst/>
              <a:ea typeface="Calibri" panose="020F0502020204030204" pitchFamily="34" charset="0"/>
              <a:cs typeface="Times New Roman" panose="02020603050405020304" pitchFamily="18" charset="0"/>
            </a:endParaRPr>
          </a:p>
          <a:p>
            <a:pPr marL="342900" marR="0" lvl="0" indent="-342900">
              <a:lnSpc>
                <a:spcPct val="100000"/>
              </a:lnSpc>
              <a:spcBef>
                <a:spcPts val="0"/>
              </a:spcBef>
              <a:spcAft>
                <a:spcPts val="0"/>
              </a:spcAft>
              <a:buFont typeface="Symbol" panose="05050102010706020507" pitchFamily="18" charset="2"/>
              <a:buChar char=""/>
            </a:pPr>
            <a:r>
              <a:rPr lang="en-US" sz="3200" dirty="0">
                <a:solidFill>
                  <a:srgbClr val="000000"/>
                </a:solidFill>
                <a:effectLst/>
                <a:ea typeface="Calibri" panose="020F0502020204030204" pitchFamily="34" charset="0"/>
                <a:cs typeface="Times New Roman" panose="02020603050405020304" pitchFamily="18" charset="0"/>
              </a:rPr>
              <a:t>Negative result will NOT agglutinate: </a:t>
            </a:r>
            <a:r>
              <a:rPr lang="en-US" sz="3200" i="1" dirty="0">
                <a:solidFill>
                  <a:srgbClr val="000000"/>
                </a:solidFill>
                <a:effectLst/>
                <a:ea typeface="Calibri" panose="020F0502020204030204" pitchFamily="34" charset="0"/>
                <a:cs typeface="Times New Roman" panose="02020603050405020304" pitchFamily="18" charset="0"/>
              </a:rPr>
              <a:t>Staphylococcus epidermidis</a:t>
            </a:r>
            <a:r>
              <a:rPr lang="en-US" sz="3200" dirty="0">
                <a:solidFill>
                  <a:srgbClr val="000000"/>
                </a:solidFill>
                <a:effectLst/>
                <a:ea typeface="Calibri" panose="020F0502020204030204" pitchFamily="34" charset="0"/>
                <a:cs typeface="Times New Roman" panose="02020603050405020304" pitchFamily="18" charset="0"/>
              </a:rPr>
              <a:t>, </a:t>
            </a:r>
            <a:r>
              <a:rPr lang="en-US" sz="3200" i="1" dirty="0">
                <a:solidFill>
                  <a:srgbClr val="000000"/>
                </a:solidFill>
                <a:effectLst/>
                <a:ea typeface="Calibri" panose="020F0502020204030204" pitchFamily="34" charset="0"/>
                <a:cs typeface="Times New Roman" panose="02020603050405020304" pitchFamily="18" charset="0"/>
              </a:rPr>
              <a:t>Streptococcus sp.</a:t>
            </a:r>
            <a:r>
              <a:rPr lang="en-US" sz="3200" dirty="0">
                <a:solidFill>
                  <a:srgbClr val="000000"/>
                </a:solidFill>
                <a:effectLst/>
                <a:ea typeface="Calibri" panose="020F0502020204030204" pitchFamily="34" charset="0"/>
                <a:cs typeface="Times New Roman" panose="02020603050405020304" pitchFamily="18" charset="0"/>
              </a:rPr>
              <a:t> </a:t>
            </a:r>
            <a:endParaRPr lang="en-US" sz="3200" dirty="0">
              <a:effectLst/>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860017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5D776-FDE8-4A84-A3F0-C149A15B9495}"/>
              </a:ext>
            </a:extLst>
          </p:cNvPr>
          <p:cNvSpPr>
            <a:spLocks noGrp="1"/>
          </p:cNvSpPr>
          <p:nvPr>
            <p:ph type="title"/>
          </p:nvPr>
        </p:nvSpPr>
        <p:spPr>
          <a:xfrm>
            <a:off x="838200" y="365125"/>
            <a:ext cx="10515600" cy="880579"/>
          </a:xfrm>
        </p:spPr>
        <p:txBody>
          <a:bodyPr/>
          <a:lstStyle/>
          <a:p>
            <a:r>
              <a:rPr lang="en-US" b="1" dirty="0"/>
              <a:t>Purpose: Catalase Test</a:t>
            </a:r>
            <a:endParaRPr lang="en-US" dirty="0"/>
          </a:p>
        </p:txBody>
      </p:sp>
      <p:sp>
        <p:nvSpPr>
          <p:cNvPr id="3" name="Content Placeholder 2">
            <a:extLst>
              <a:ext uri="{FF2B5EF4-FFF2-40B4-BE49-F238E27FC236}">
                <a16:creationId xmlns:a16="http://schemas.microsoft.com/office/drawing/2014/main" id="{7CFD62A7-6FE8-48F4-B28B-F2FB65AB1245}"/>
              </a:ext>
            </a:extLst>
          </p:cNvPr>
          <p:cNvSpPr>
            <a:spLocks noGrp="1"/>
          </p:cNvSpPr>
          <p:nvPr>
            <p:ph idx="1"/>
          </p:nvPr>
        </p:nvSpPr>
        <p:spPr>
          <a:xfrm>
            <a:off x="711591" y="1498194"/>
            <a:ext cx="10515600" cy="4994681"/>
          </a:xfrm>
        </p:spPr>
        <p:txBody>
          <a:bodyPr>
            <a:normAutofit fontScale="85000" lnSpcReduction="20000"/>
          </a:bodyPr>
          <a:lstStyle/>
          <a:p>
            <a:pPr marL="0" fontAlgn="base">
              <a:lnSpc>
                <a:spcPct val="120000"/>
              </a:lnSpc>
              <a:spcBef>
                <a:spcPts val="0"/>
              </a:spcBef>
              <a:defRPr/>
            </a:pPr>
            <a:r>
              <a:rPr lang="en-US" sz="2400" dirty="0"/>
              <a:t>Catalase test is done to determine the presence of catalase enzyme in microorganisms that can aid in the identification and differentiation of different bacteria.</a:t>
            </a:r>
          </a:p>
          <a:p>
            <a:pPr marL="0" fontAlgn="base">
              <a:lnSpc>
                <a:spcPct val="120000"/>
              </a:lnSpc>
              <a:spcBef>
                <a:spcPts val="0"/>
              </a:spcBef>
              <a:defRPr/>
            </a:pPr>
            <a:endParaRPr lang="en-US" sz="2400" dirty="0"/>
          </a:p>
          <a:p>
            <a:pPr marL="0" fontAlgn="base">
              <a:lnSpc>
                <a:spcPct val="120000"/>
              </a:lnSpc>
              <a:spcBef>
                <a:spcPts val="0"/>
              </a:spcBef>
              <a:defRPr/>
            </a:pPr>
            <a:r>
              <a:rPr lang="en-US" sz="2400" dirty="0"/>
              <a:t>Catalase is an enzyme produced by microorganisms that live in oxygen-filled environments to protect themselves from the oxidative damage of hydrogen peroxide (H</a:t>
            </a:r>
            <a:r>
              <a:rPr lang="en-US" sz="2400" baseline="-25000" dirty="0"/>
              <a:t>2</a:t>
            </a:r>
            <a:r>
              <a:rPr lang="en-US" sz="2400" dirty="0"/>
              <a:t>O</a:t>
            </a:r>
            <a:r>
              <a:rPr lang="en-US" sz="2400" baseline="-25000" dirty="0"/>
              <a:t>2</a:t>
            </a:r>
            <a:r>
              <a:rPr lang="en-US" sz="2400" dirty="0"/>
              <a:t>).</a:t>
            </a:r>
          </a:p>
          <a:p>
            <a:pPr marL="0" fontAlgn="base">
              <a:lnSpc>
                <a:spcPct val="120000"/>
              </a:lnSpc>
              <a:spcBef>
                <a:spcPts val="0"/>
              </a:spcBef>
              <a:defRPr/>
            </a:pPr>
            <a:endParaRPr lang="en-US" sz="2400" dirty="0"/>
          </a:p>
          <a:p>
            <a:pPr marL="0" fontAlgn="base">
              <a:lnSpc>
                <a:spcPct val="120000"/>
              </a:lnSpc>
              <a:spcBef>
                <a:spcPts val="0"/>
              </a:spcBef>
              <a:defRPr/>
            </a:pPr>
            <a:r>
              <a:rPr lang="en-US" sz="2400" dirty="0"/>
              <a:t>Hydrogen peroxide is a by-product of cellular respiration in microorganisms that utilize oxygen. </a:t>
            </a:r>
          </a:p>
          <a:p>
            <a:pPr marL="0" fontAlgn="base">
              <a:lnSpc>
                <a:spcPct val="120000"/>
              </a:lnSpc>
              <a:spcBef>
                <a:spcPts val="0"/>
              </a:spcBef>
              <a:defRPr/>
            </a:pPr>
            <a:endParaRPr lang="en-US" sz="2400" dirty="0"/>
          </a:p>
          <a:p>
            <a:pPr marL="0" fontAlgn="base">
              <a:lnSpc>
                <a:spcPct val="120000"/>
              </a:lnSpc>
              <a:spcBef>
                <a:spcPts val="0"/>
              </a:spcBef>
              <a:defRPr/>
            </a:pPr>
            <a:r>
              <a:rPr lang="en-US" sz="2400" dirty="0"/>
              <a:t>Catalase hydrolyzes hydrogen peroxide into water and oxygen, which are nontoxic.</a:t>
            </a:r>
          </a:p>
          <a:p>
            <a:pPr marL="0" fontAlgn="base">
              <a:lnSpc>
                <a:spcPct val="120000"/>
              </a:lnSpc>
              <a:spcBef>
                <a:spcPts val="0"/>
              </a:spcBef>
              <a:defRPr/>
            </a:pPr>
            <a:endParaRPr lang="en-US" sz="2400" dirty="0"/>
          </a:p>
          <a:p>
            <a:pPr marL="0" fontAlgn="base">
              <a:lnSpc>
                <a:spcPct val="120000"/>
              </a:lnSpc>
              <a:spcBef>
                <a:spcPts val="0"/>
              </a:spcBef>
              <a:defRPr/>
            </a:pPr>
            <a:r>
              <a:rPr lang="en-US" sz="2400" dirty="0"/>
              <a:t>Microorganism that are catalase-positive include obligate aerobes and facultative anaerobes. </a:t>
            </a:r>
          </a:p>
          <a:p>
            <a:pPr marL="0" fontAlgn="base">
              <a:lnSpc>
                <a:spcPct val="120000"/>
              </a:lnSpc>
              <a:spcBef>
                <a:spcPts val="0"/>
              </a:spcBef>
              <a:defRPr/>
            </a:pPr>
            <a:endParaRPr lang="en-US" sz="2400" dirty="0"/>
          </a:p>
          <a:p>
            <a:pPr marL="0" fontAlgn="base">
              <a:lnSpc>
                <a:spcPct val="120000"/>
              </a:lnSpc>
              <a:spcBef>
                <a:spcPts val="0"/>
              </a:spcBef>
              <a:defRPr/>
            </a:pPr>
            <a:r>
              <a:rPr lang="en-US" sz="2400" dirty="0"/>
              <a:t>Catalase test is done mostly to distinguish the morphologically similar Gram-positive cocci – </a:t>
            </a:r>
            <a:r>
              <a:rPr lang="en-US" sz="2400" i="1" dirty="0"/>
              <a:t>Staphylococcus</a:t>
            </a:r>
            <a:r>
              <a:rPr lang="en-US" sz="2400" dirty="0"/>
              <a:t> species (catalase-positive) from </a:t>
            </a:r>
            <a:r>
              <a:rPr lang="en-US" sz="2400" i="1" dirty="0"/>
              <a:t>Streptococcus</a:t>
            </a:r>
            <a:r>
              <a:rPr lang="en-US" sz="2400" dirty="0"/>
              <a:t> species and </a:t>
            </a:r>
            <a:r>
              <a:rPr lang="en-US" sz="2400" i="1" dirty="0"/>
              <a:t>Enterococcus</a:t>
            </a:r>
            <a:r>
              <a:rPr lang="en-US" sz="2400" dirty="0"/>
              <a:t> species (catalase-negative).</a:t>
            </a:r>
          </a:p>
        </p:txBody>
      </p:sp>
    </p:spTree>
    <p:extLst>
      <p:ext uri="{BB962C8B-B14F-4D97-AF65-F5344CB8AC3E}">
        <p14:creationId xmlns:p14="http://schemas.microsoft.com/office/powerpoint/2010/main" val="2449154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7534D-F549-447F-AEE6-C14FAEB0F45E}"/>
              </a:ext>
            </a:extLst>
          </p:cNvPr>
          <p:cNvSpPr>
            <a:spLocks noGrp="1"/>
          </p:cNvSpPr>
          <p:nvPr>
            <p:ph type="title"/>
          </p:nvPr>
        </p:nvSpPr>
        <p:spPr/>
        <p:txBody>
          <a:bodyPr/>
          <a:lstStyle/>
          <a:p>
            <a:r>
              <a:rPr lang="en-US" b="1" dirty="0"/>
              <a:t>Principle: Catalase Test</a:t>
            </a:r>
          </a:p>
        </p:txBody>
      </p:sp>
      <p:sp>
        <p:nvSpPr>
          <p:cNvPr id="3" name="Content Placeholder 2">
            <a:extLst>
              <a:ext uri="{FF2B5EF4-FFF2-40B4-BE49-F238E27FC236}">
                <a16:creationId xmlns:a16="http://schemas.microsoft.com/office/drawing/2014/main" id="{5C51FB7B-3660-4027-B35E-07A0BD00B1C1}"/>
              </a:ext>
            </a:extLst>
          </p:cNvPr>
          <p:cNvSpPr>
            <a:spLocks noGrp="1"/>
          </p:cNvSpPr>
          <p:nvPr>
            <p:ph idx="1"/>
          </p:nvPr>
        </p:nvSpPr>
        <p:spPr/>
        <p:txBody>
          <a:bodyPr/>
          <a:lstStyle/>
          <a:p>
            <a:pPr marL="0" fontAlgn="base">
              <a:lnSpc>
                <a:spcPct val="100000"/>
              </a:lnSpc>
              <a:spcBef>
                <a:spcPts val="0"/>
              </a:spcBef>
              <a:defRPr/>
            </a:pPr>
            <a:r>
              <a:rPr lang="en-US" dirty="0"/>
              <a:t>Catalase hydrolyzes hydrogen peroxide into water and oxygen gas, which is demonstrated by the immediate formation of bubbles (fizzing).</a:t>
            </a:r>
          </a:p>
          <a:p>
            <a:pPr marL="0" fontAlgn="base">
              <a:lnSpc>
                <a:spcPct val="100000"/>
              </a:lnSpc>
              <a:spcBef>
                <a:spcPts val="0"/>
              </a:spcBef>
              <a:defRPr/>
            </a:pPr>
            <a:endParaRPr lang="en-US" dirty="0"/>
          </a:p>
          <a:p>
            <a:pPr marL="0" fontAlgn="base">
              <a:lnSpc>
                <a:spcPct val="100000"/>
              </a:lnSpc>
              <a:spcBef>
                <a:spcPts val="0"/>
              </a:spcBef>
              <a:defRPr/>
            </a:pPr>
            <a:r>
              <a:rPr lang="en-US" dirty="0"/>
              <a:t>The presence of catalase in a microbial colony is evident when bubbling of oxygen occurs upon an inoculum’s contact with hydrogen peroxide. </a:t>
            </a:r>
          </a:p>
          <a:p>
            <a:pPr marL="0" fontAlgn="base">
              <a:lnSpc>
                <a:spcPct val="100000"/>
              </a:lnSpc>
              <a:spcBef>
                <a:spcPts val="0"/>
              </a:spcBef>
              <a:defRPr/>
            </a:pPr>
            <a:endParaRPr lang="en-US" dirty="0"/>
          </a:p>
          <a:p>
            <a:pPr marL="0" fontAlgn="base">
              <a:lnSpc>
                <a:spcPct val="100000"/>
              </a:lnSpc>
              <a:spcBef>
                <a:spcPts val="0"/>
              </a:spcBef>
              <a:defRPr/>
            </a:pPr>
            <a:r>
              <a:rPr lang="en-US" dirty="0"/>
              <a:t>The absence of catalase is evident when there is no or weak bubble production upon exposure to hydrogen peroxide.</a:t>
            </a:r>
          </a:p>
          <a:p>
            <a:endParaRPr lang="en-US" sz="2200" dirty="0"/>
          </a:p>
        </p:txBody>
      </p:sp>
    </p:spTree>
    <p:extLst>
      <p:ext uri="{BB962C8B-B14F-4D97-AF65-F5344CB8AC3E}">
        <p14:creationId xmlns:p14="http://schemas.microsoft.com/office/powerpoint/2010/main" val="4092111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3EEC8-6231-4675-977E-071F8D8C5C6E}"/>
              </a:ext>
            </a:extLst>
          </p:cNvPr>
          <p:cNvSpPr>
            <a:spLocks noGrp="1"/>
          </p:cNvSpPr>
          <p:nvPr>
            <p:ph type="title"/>
          </p:nvPr>
        </p:nvSpPr>
        <p:spPr/>
        <p:txBody>
          <a:bodyPr/>
          <a:lstStyle/>
          <a:p>
            <a:r>
              <a:rPr lang="en-US" b="1" dirty="0"/>
              <a:t>Materials Needed: Catalase Test</a:t>
            </a:r>
            <a:endParaRPr lang="en-US" dirty="0"/>
          </a:p>
        </p:txBody>
      </p:sp>
      <p:sp>
        <p:nvSpPr>
          <p:cNvPr id="3" name="Content Placeholder 2">
            <a:extLst>
              <a:ext uri="{FF2B5EF4-FFF2-40B4-BE49-F238E27FC236}">
                <a16:creationId xmlns:a16="http://schemas.microsoft.com/office/drawing/2014/main" id="{F1F071DB-1452-4690-9437-9F7986B46945}"/>
              </a:ext>
            </a:extLst>
          </p:cNvPr>
          <p:cNvSpPr>
            <a:spLocks noGrp="1"/>
          </p:cNvSpPr>
          <p:nvPr>
            <p:ph idx="1"/>
          </p:nvPr>
        </p:nvSpPr>
        <p:spPr>
          <a:xfrm>
            <a:off x="838200" y="1869870"/>
            <a:ext cx="10515600" cy="4351338"/>
          </a:xfrm>
        </p:spPr>
        <p:txBody>
          <a:bodyPr>
            <a:normAutofit fontScale="62500" lnSpcReduction="20000"/>
          </a:bodyPr>
          <a:lstStyle/>
          <a:p>
            <a:pPr marL="0" marR="0" indent="0">
              <a:lnSpc>
                <a:spcPct val="115000"/>
              </a:lnSpc>
              <a:spcBef>
                <a:spcPts val="0"/>
              </a:spcBef>
              <a:spcAft>
                <a:spcPts val="0"/>
              </a:spcAft>
              <a:buNone/>
            </a:pPr>
            <a:r>
              <a:rPr lang="en-US" sz="4000" b="1" dirty="0">
                <a:solidFill>
                  <a:srgbClr val="000000"/>
                </a:solidFill>
                <a:effectLst/>
                <a:ea typeface="Calibri" panose="020F0502020204030204" pitchFamily="34" charset="0"/>
                <a:cs typeface="Times New Roman" panose="02020603050405020304" pitchFamily="18" charset="0"/>
              </a:rPr>
              <a:t>Specimen Requirements:</a:t>
            </a:r>
            <a:endParaRPr lang="en-US" sz="4000" dirty="0">
              <a:effectLst/>
              <a:ea typeface="Calibri" panose="020F0502020204030204" pitchFamily="34" charset="0"/>
              <a:cs typeface="Times New Roman" panose="02020603050405020304" pitchFamily="18" charset="0"/>
            </a:endParaRPr>
          </a:p>
          <a:p>
            <a:pPr marL="0" fontAlgn="base">
              <a:lnSpc>
                <a:spcPct val="130000"/>
              </a:lnSpc>
              <a:spcBef>
                <a:spcPts val="0"/>
              </a:spcBef>
              <a:defRPr/>
            </a:pPr>
            <a:r>
              <a:rPr lang="en-US" sz="3800" dirty="0"/>
              <a:t>Well-isolated colonies of an 18-24-hour culture. </a:t>
            </a:r>
          </a:p>
          <a:p>
            <a:pPr marL="914400" lvl="2" fontAlgn="base">
              <a:lnSpc>
                <a:spcPct val="130000"/>
              </a:lnSpc>
              <a:spcBef>
                <a:spcPts val="0"/>
              </a:spcBef>
              <a:defRPr/>
            </a:pPr>
            <a:r>
              <a:rPr lang="en-US" sz="3800" dirty="0"/>
              <a:t>Positive control:  Staphylococcus aureus</a:t>
            </a:r>
          </a:p>
          <a:p>
            <a:pPr marL="914400" lvl="2" fontAlgn="base">
              <a:lnSpc>
                <a:spcPct val="130000"/>
              </a:lnSpc>
              <a:spcBef>
                <a:spcPts val="0"/>
              </a:spcBef>
              <a:defRPr/>
            </a:pPr>
            <a:r>
              <a:rPr lang="en-US" sz="3800" dirty="0"/>
              <a:t>Negative control:  Streptococcus sp. </a:t>
            </a:r>
          </a:p>
          <a:p>
            <a:pPr marL="342900" marR="0" lvl="0" indent="-342900">
              <a:lnSpc>
                <a:spcPct val="115000"/>
              </a:lnSpc>
              <a:spcBef>
                <a:spcPts val="0"/>
              </a:spcBef>
              <a:spcAft>
                <a:spcPts val="0"/>
              </a:spcAft>
              <a:buFont typeface="Symbol" panose="05050102010706020507" pitchFamily="18" charset="2"/>
              <a:buChar char=""/>
            </a:pPr>
            <a:endParaRPr lang="en-US" sz="3100" dirty="0">
              <a:effectLst/>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endParaRPr lang="en-US" sz="3100" dirty="0">
              <a:effectLst/>
              <a:ea typeface="Calibri" panose="020F0502020204030204" pitchFamily="34" charset="0"/>
              <a:cs typeface="Times New Roman" panose="02020603050405020304" pitchFamily="18" charset="0"/>
            </a:endParaRPr>
          </a:p>
          <a:p>
            <a:pPr marL="0" indent="0">
              <a:lnSpc>
                <a:spcPct val="115000"/>
              </a:lnSpc>
              <a:spcBef>
                <a:spcPts val="0"/>
              </a:spcBef>
              <a:buNone/>
            </a:pPr>
            <a:r>
              <a:rPr lang="en-US" sz="4000" b="1" dirty="0">
                <a:solidFill>
                  <a:srgbClr val="000000"/>
                </a:solidFill>
                <a:cs typeface="Times New Roman" panose="02020603050405020304" pitchFamily="18" charset="0"/>
              </a:rPr>
              <a:t>Reagents and Equipment:</a:t>
            </a:r>
          </a:p>
          <a:p>
            <a:pPr marL="0" fontAlgn="base">
              <a:lnSpc>
                <a:spcPct val="130000"/>
              </a:lnSpc>
              <a:spcBef>
                <a:spcPts val="0"/>
              </a:spcBef>
              <a:defRPr/>
            </a:pPr>
            <a:r>
              <a:rPr lang="en-US" sz="3800" dirty="0"/>
              <a:t>3% Hydrogen peroxide</a:t>
            </a:r>
          </a:p>
          <a:p>
            <a:pPr marL="0" marR="0" lvl="0" fontAlgn="base">
              <a:lnSpc>
                <a:spcPct val="130000"/>
              </a:lnSpc>
              <a:spcBef>
                <a:spcPts val="0"/>
              </a:spcBef>
              <a:spcAft>
                <a:spcPts val="0"/>
              </a:spcAft>
              <a:defRPr/>
            </a:pPr>
            <a:r>
              <a:rPr lang="en-US" sz="3800" dirty="0"/>
              <a:t>Clean glass slide</a:t>
            </a:r>
          </a:p>
          <a:p>
            <a:pPr marL="0" marR="0" lvl="0" fontAlgn="base">
              <a:lnSpc>
                <a:spcPct val="130000"/>
              </a:lnSpc>
              <a:spcBef>
                <a:spcPts val="0"/>
              </a:spcBef>
              <a:spcAft>
                <a:spcPts val="0"/>
              </a:spcAft>
              <a:defRPr/>
            </a:pPr>
            <a:r>
              <a:rPr lang="en-US" sz="3800" dirty="0"/>
              <a:t>Dropper</a:t>
            </a:r>
          </a:p>
          <a:p>
            <a:pPr marL="0" marR="0" lvl="0" fontAlgn="base">
              <a:lnSpc>
                <a:spcPct val="130000"/>
              </a:lnSpc>
              <a:spcBef>
                <a:spcPts val="0"/>
              </a:spcBef>
              <a:spcAft>
                <a:spcPts val="0"/>
              </a:spcAft>
              <a:defRPr/>
            </a:pPr>
            <a:r>
              <a:rPr lang="en-US" sz="3800" dirty="0"/>
              <a:t>Inoculating loop </a:t>
            </a:r>
          </a:p>
          <a:p>
            <a:pPr marL="0" marR="0">
              <a:lnSpc>
                <a:spcPct val="115000"/>
              </a:lnSpc>
              <a:spcBef>
                <a:spcPts val="0"/>
              </a:spcBef>
              <a:spcAft>
                <a:spcPts val="0"/>
              </a:spcAft>
            </a:pPr>
            <a:endParaRPr lang="en-US" sz="3100" dirty="0">
              <a:effectLst/>
              <a:ea typeface="Calibri" panose="020F0502020204030204" pitchFamily="34" charset="0"/>
              <a:cs typeface="Times New Roman" panose="02020603050405020304" pitchFamily="18" charset="0"/>
            </a:endParaRPr>
          </a:p>
          <a:p>
            <a:endParaRPr lang="en-US" dirty="0"/>
          </a:p>
        </p:txBody>
      </p:sp>
      <p:pic>
        <p:nvPicPr>
          <p:cNvPr id="5" name="Picture 4" descr="Photograph of lab reagents and supplies.">
            <a:extLst>
              <a:ext uri="{FF2B5EF4-FFF2-40B4-BE49-F238E27FC236}">
                <a16:creationId xmlns:a16="http://schemas.microsoft.com/office/drawing/2014/main" id="{21EC7051-43DC-4C14-8E3D-18073C3567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5174" y="3832768"/>
            <a:ext cx="6729302" cy="2863000"/>
          </a:xfrm>
          <a:prstGeom prst="rect">
            <a:avLst/>
          </a:prstGeom>
        </p:spPr>
      </p:pic>
    </p:spTree>
    <p:extLst>
      <p:ext uri="{BB962C8B-B14F-4D97-AF65-F5344CB8AC3E}">
        <p14:creationId xmlns:p14="http://schemas.microsoft.com/office/powerpoint/2010/main" val="3679983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A0BBD-CCF3-43F3-91E1-E5F34A8132D9}"/>
              </a:ext>
            </a:extLst>
          </p:cNvPr>
          <p:cNvSpPr>
            <a:spLocks noGrp="1"/>
          </p:cNvSpPr>
          <p:nvPr>
            <p:ph type="title"/>
          </p:nvPr>
        </p:nvSpPr>
        <p:spPr/>
        <p:txBody>
          <a:bodyPr/>
          <a:lstStyle/>
          <a:p>
            <a:r>
              <a:rPr lang="en-US" b="1" dirty="0"/>
              <a:t>Procedure: Catalase Test</a:t>
            </a:r>
            <a:endParaRPr lang="en-US" dirty="0"/>
          </a:p>
        </p:txBody>
      </p:sp>
      <p:sp>
        <p:nvSpPr>
          <p:cNvPr id="3" name="Content Placeholder 2">
            <a:extLst>
              <a:ext uri="{FF2B5EF4-FFF2-40B4-BE49-F238E27FC236}">
                <a16:creationId xmlns:a16="http://schemas.microsoft.com/office/drawing/2014/main" id="{93677EF4-6ED2-4901-9C13-3C37A13CD6E9}"/>
              </a:ext>
            </a:extLst>
          </p:cNvPr>
          <p:cNvSpPr>
            <a:spLocks noGrp="1"/>
          </p:cNvSpPr>
          <p:nvPr>
            <p:ph idx="1"/>
          </p:nvPr>
        </p:nvSpPr>
        <p:spPr/>
        <p:txBody>
          <a:bodyPr>
            <a:normAutofit lnSpcReduction="10000"/>
          </a:bodyPr>
          <a:lstStyle/>
          <a:p>
            <a:pPr marR="0" lvl="0">
              <a:lnSpc>
                <a:spcPct val="100000"/>
              </a:lnSpc>
              <a:spcBef>
                <a:spcPts val="0"/>
              </a:spcBef>
              <a:spcAft>
                <a:spcPts val="0"/>
              </a:spcAft>
            </a:pPr>
            <a:r>
              <a:rPr lang="en-US" sz="3200" dirty="0">
                <a:solidFill>
                  <a:srgbClr val="000000"/>
                </a:solidFill>
                <a:effectLst/>
                <a:ea typeface="Calibri" panose="020F0502020204030204" pitchFamily="34" charset="0"/>
                <a:cs typeface="Times New Roman" panose="02020603050405020304" pitchFamily="18" charset="0"/>
              </a:rPr>
              <a:t>With loop or applicator stick, transfer cells from the center of a well-isolated colony to a glass slide.</a:t>
            </a:r>
          </a:p>
          <a:p>
            <a:pPr marR="0" lvl="0">
              <a:lnSpc>
                <a:spcPct val="100000"/>
              </a:lnSpc>
              <a:spcBef>
                <a:spcPts val="0"/>
              </a:spcBef>
              <a:spcAft>
                <a:spcPts val="0"/>
              </a:spcAft>
            </a:pPr>
            <a:endParaRPr lang="en-US" sz="3200" dirty="0">
              <a:effectLst/>
              <a:ea typeface="Calibri" panose="020F0502020204030204" pitchFamily="34" charset="0"/>
              <a:cs typeface="Times New Roman" panose="02020603050405020304" pitchFamily="18" charset="0"/>
            </a:endParaRPr>
          </a:p>
          <a:p>
            <a:pPr marR="0" lvl="0">
              <a:lnSpc>
                <a:spcPct val="100000"/>
              </a:lnSpc>
              <a:spcBef>
                <a:spcPts val="0"/>
              </a:spcBef>
              <a:spcAft>
                <a:spcPts val="0"/>
              </a:spcAft>
            </a:pPr>
            <a:r>
              <a:rPr lang="en-US" sz="3200" dirty="0">
                <a:solidFill>
                  <a:srgbClr val="000000"/>
                </a:solidFill>
                <a:effectLst/>
                <a:ea typeface="Calibri" panose="020F0502020204030204" pitchFamily="34" charset="0"/>
                <a:cs typeface="Times New Roman" panose="02020603050405020304" pitchFamily="18" charset="0"/>
              </a:rPr>
              <a:t>Add 1-2 drops of the 3% Hydrogen peroxide to the bacterial cells</a:t>
            </a:r>
          </a:p>
          <a:p>
            <a:pPr marL="0" marR="0" lvl="0" indent="0">
              <a:lnSpc>
                <a:spcPct val="100000"/>
              </a:lnSpc>
              <a:spcBef>
                <a:spcPts val="0"/>
              </a:spcBef>
              <a:spcAft>
                <a:spcPts val="0"/>
              </a:spcAft>
              <a:buNone/>
            </a:pPr>
            <a:br>
              <a:rPr lang="en-US" sz="3200" dirty="0">
                <a:solidFill>
                  <a:srgbClr val="000000"/>
                </a:solidFill>
                <a:effectLst/>
                <a:ea typeface="Calibri" panose="020F0502020204030204" pitchFamily="34" charset="0"/>
                <a:cs typeface="Times New Roman" panose="02020603050405020304" pitchFamily="18" charset="0"/>
              </a:rPr>
            </a:br>
            <a:r>
              <a:rPr lang="en-US" sz="3200" i="1" dirty="0">
                <a:solidFill>
                  <a:srgbClr val="000000"/>
                </a:solidFill>
                <a:effectLst/>
                <a:ea typeface="Calibri" panose="020F0502020204030204" pitchFamily="34" charset="0"/>
                <a:cs typeface="Times New Roman" panose="02020603050405020304" pitchFamily="18" charset="0"/>
              </a:rPr>
              <a:t>Note:  It is recommended to use this order instead of adding the organism to the reagent, particularly if iron containing loops are used, due to false positives</a:t>
            </a:r>
            <a:r>
              <a:rPr lang="en-US" sz="3200" dirty="0">
                <a:solidFill>
                  <a:srgbClr val="000000"/>
                </a:solidFill>
                <a:effectLst/>
                <a:ea typeface="Calibri" panose="020F0502020204030204" pitchFamily="34" charset="0"/>
                <a:cs typeface="Times New Roman" panose="02020603050405020304" pitchFamily="18" charset="0"/>
              </a:rPr>
              <a:t> </a:t>
            </a:r>
            <a:endParaRPr lang="en-US" sz="3200" dirty="0">
              <a:effectLst/>
              <a:ea typeface="Calibri" panose="020F0502020204030204" pitchFamily="34" charset="0"/>
              <a:cs typeface="Times New Roman" panose="02020603050405020304" pitchFamily="18" charset="0"/>
            </a:endParaRPr>
          </a:p>
          <a:p>
            <a:pPr marL="0" indent="0">
              <a:buNone/>
            </a:pPr>
            <a:endParaRPr lang="en-US" sz="4000" dirty="0"/>
          </a:p>
        </p:txBody>
      </p:sp>
    </p:spTree>
    <p:extLst>
      <p:ext uri="{BB962C8B-B14F-4D97-AF65-F5344CB8AC3E}">
        <p14:creationId xmlns:p14="http://schemas.microsoft.com/office/powerpoint/2010/main" val="769824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6EE17-ED31-4C22-9248-C9AF80C4595D}"/>
              </a:ext>
            </a:extLst>
          </p:cNvPr>
          <p:cNvSpPr>
            <a:spLocks noGrp="1"/>
          </p:cNvSpPr>
          <p:nvPr>
            <p:ph type="title"/>
          </p:nvPr>
        </p:nvSpPr>
        <p:spPr/>
        <p:txBody>
          <a:bodyPr/>
          <a:lstStyle/>
          <a:p>
            <a:r>
              <a:rPr lang="en-US" b="1" dirty="0"/>
              <a:t>Result: Catalase Test</a:t>
            </a:r>
            <a:endParaRPr lang="en-US" dirty="0"/>
          </a:p>
        </p:txBody>
      </p:sp>
      <p:sp>
        <p:nvSpPr>
          <p:cNvPr id="3" name="Content Placeholder 2">
            <a:extLst>
              <a:ext uri="{FF2B5EF4-FFF2-40B4-BE49-F238E27FC236}">
                <a16:creationId xmlns:a16="http://schemas.microsoft.com/office/drawing/2014/main" id="{5869CDE3-E31C-46F0-B237-371FC8F2B41E}"/>
              </a:ext>
            </a:extLst>
          </p:cNvPr>
          <p:cNvSpPr>
            <a:spLocks noGrp="1"/>
          </p:cNvSpPr>
          <p:nvPr>
            <p:ph idx="1"/>
          </p:nvPr>
        </p:nvSpPr>
        <p:spPr>
          <a:xfrm>
            <a:off x="838200" y="2433711"/>
            <a:ext cx="10515600" cy="3390314"/>
          </a:xfrm>
        </p:spPr>
        <p:txBody>
          <a:bodyPr>
            <a:normAutofit/>
          </a:bodyPr>
          <a:lstStyle/>
          <a:p>
            <a:pPr marR="0" lvl="0">
              <a:lnSpc>
                <a:spcPct val="115000"/>
              </a:lnSpc>
              <a:spcBef>
                <a:spcPts val="0"/>
              </a:spcBef>
              <a:spcAft>
                <a:spcPts val="0"/>
              </a:spcAft>
            </a:pPr>
            <a:r>
              <a:rPr lang="en-US" sz="3200" dirty="0">
                <a:solidFill>
                  <a:srgbClr val="000000"/>
                </a:solidFill>
                <a:effectLst/>
                <a:ea typeface="Calibri" panose="020F0502020204030204" pitchFamily="34" charset="0"/>
                <a:cs typeface="Times New Roman" panose="02020603050405020304" pitchFamily="18" charset="0"/>
              </a:rPr>
              <a:t>Positive = rapid, appearance of sustained gas bubbles</a:t>
            </a:r>
          </a:p>
          <a:p>
            <a:pPr marR="0" lvl="0">
              <a:lnSpc>
                <a:spcPct val="115000"/>
              </a:lnSpc>
              <a:spcBef>
                <a:spcPts val="0"/>
              </a:spcBef>
              <a:spcAft>
                <a:spcPts val="0"/>
              </a:spcAft>
            </a:pPr>
            <a:endParaRPr lang="en-US" sz="3200" dirty="0">
              <a:effectLst/>
              <a:ea typeface="Calibri" panose="020F0502020204030204" pitchFamily="34" charset="0"/>
              <a:cs typeface="Times New Roman" panose="02020603050405020304" pitchFamily="18" charset="0"/>
            </a:endParaRPr>
          </a:p>
          <a:p>
            <a:r>
              <a:rPr lang="en-US" sz="3200" dirty="0">
                <a:solidFill>
                  <a:srgbClr val="000000"/>
                </a:solidFill>
                <a:effectLst/>
                <a:ea typeface="Calibri" panose="020F0502020204030204" pitchFamily="34" charset="0"/>
              </a:rPr>
              <a:t>Negative = no gas bubble production</a:t>
            </a:r>
            <a:endParaRPr lang="en-US" sz="4400" dirty="0"/>
          </a:p>
        </p:txBody>
      </p:sp>
    </p:spTree>
    <p:extLst>
      <p:ext uri="{BB962C8B-B14F-4D97-AF65-F5344CB8AC3E}">
        <p14:creationId xmlns:p14="http://schemas.microsoft.com/office/powerpoint/2010/main" val="33463250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5D776-FDE8-4A84-A3F0-C149A15B9495}"/>
              </a:ext>
            </a:extLst>
          </p:cNvPr>
          <p:cNvSpPr>
            <a:spLocks noGrp="1"/>
          </p:cNvSpPr>
          <p:nvPr>
            <p:ph type="title"/>
          </p:nvPr>
        </p:nvSpPr>
        <p:spPr>
          <a:xfrm>
            <a:off x="838200" y="365125"/>
            <a:ext cx="10515600" cy="880579"/>
          </a:xfrm>
        </p:spPr>
        <p:txBody>
          <a:bodyPr/>
          <a:lstStyle/>
          <a:p>
            <a:r>
              <a:rPr lang="en-US" b="1" dirty="0"/>
              <a:t>Purpose: Coagulase Test</a:t>
            </a:r>
            <a:endParaRPr lang="en-US" dirty="0"/>
          </a:p>
        </p:txBody>
      </p:sp>
      <p:sp>
        <p:nvSpPr>
          <p:cNvPr id="3" name="Content Placeholder 2">
            <a:extLst>
              <a:ext uri="{FF2B5EF4-FFF2-40B4-BE49-F238E27FC236}">
                <a16:creationId xmlns:a16="http://schemas.microsoft.com/office/drawing/2014/main" id="{7CFD62A7-6FE8-48F4-B28B-F2FB65AB1245}"/>
              </a:ext>
            </a:extLst>
          </p:cNvPr>
          <p:cNvSpPr>
            <a:spLocks noGrp="1"/>
          </p:cNvSpPr>
          <p:nvPr>
            <p:ph idx="1"/>
          </p:nvPr>
        </p:nvSpPr>
        <p:spPr>
          <a:xfrm>
            <a:off x="838200" y="2117172"/>
            <a:ext cx="10515600" cy="3720919"/>
          </a:xfrm>
        </p:spPr>
        <p:txBody>
          <a:bodyPr>
            <a:noAutofit/>
          </a:bodyPr>
          <a:lstStyle/>
          <a:p>
            <a:pPr marL="0" fontAlgn="base">
              <a:lnSpc>
                <a:spcPct val="120000"/>
              </a:lnSpc>
              <a:spcBef>
                <a:spcPts val="0"/>
              </a:spcBef>
              <a:spcAft>
                <a:spcPts val="600"/>
              </a:spcAft>
              <a:defRPr/>
            </a:pPr>
            <a:r>
              <a:rPr lang="en-US" sz="2000" dirty="0"/>
              <a:t>The coagulase test identifies whether an organism produces the exoenzyme coagulase, which converts soluble fibrinogen in plasma to insoluble fibrin that causes blood plasma to clot. </a:t>
            </a:r>
          </a:p>
          <a:p>
            <a:pPr marL="0" fontAlgn="base">
              <a:lnSpc>
                <a:spcPct val="120000"/>
              </a:lnSpc>
              <a:spcBef>
                <a:spcPts val="0"/>
              </a:spcBef>
              <a:spcAft>
                <a:spcPts val="600"/>
              </a:spcAft>
              <a:defRPr/>
            </a:pPr>
            <a:endParaRPr lang="en-US" sz="2000" dirty="0"/>
          </a:p>
          <a:p>
            <a:pPr marL="0" fontAlgn="base">
              <a:lnSpc>
                <a:spcPct val="120000"/>
              </a:lnSpc>
              <a:spcBef>
                <a:spcPts val="0"/>
              </a:spcBef>
              <a:spcAft>
                <a:spcPts val="600"/>
              </a:spcAft>
              <a:defRPr/>
            </a:pPr>
            <a:r>
              <a:rPr lang="en-US" sz="2000" dirty="0"/>
              <a:t>Organisms that produce coagulase can form protective barriers of fibrin around themselves, making themselves highly resistant to phagocytosis, other immune responses, and some other antimicrobial agents.</a:t>
            </a:r>
          </a:p>
          <a:p>
            <a:pPr marL="0" fontAlgn="base">
              <a:lnSpc>
                <a:spcPct val="120000"/>
              </a:lnSpc>
              <a:spcBef>
                <a:spcPts val="0"/>
              </a:spcBef>
              <a:spcAft>
                <a:spcPts val="600"/>
              </a:spcAft>
              <a:defRPr/>
            </a:pPr>
            <a:endParaRPr lang="en-US" sz="2000" dirty="0"/>
          </a:p>
          <a:p>
            <a:pPr marL="0" fontAlgn="base">
              <a:lnSpc>
                <a:spcPct val="120000"/>
              </a:lnSpc>
              <a:spcBef>
                <a:spcPts val="0"/>
              </a:spcBef>
              <a:spcAft>
                <a:spcPts val="600"/>
              </a:spcAft>
              <a:defRPr/>
            </a:pPr>
            <a:r>
              <a:rPr lang="en-US" sz="2000" dirty="0"/>
              <a:t>Coagulase test is used to differentiate </a:t>
            </a:r>
            <a:r>
              <a:rPr lang="en-US" sz="2000" i="1" dirty="0"/>
              <a:t>Staphylococcus aureus </a:t>
            </a:r>
            <a:r>
              <a:rPr lang="en-US" sz="2000" dirty="0"/>
              <a:t>(positive) from coagulase-negative </a:t>
            </a:r>
            <a:r>
              <a:rPr lang="en-US" sz="2000" i="1" dirty="0"/>
              <a:t>Staphylococcus epidermidis </a:t>
            </a:r>
            <a:r>
              <a:rPr lang="en-US" sz="2000" dirty="0"/>
              <a:t>as well as </a:t>
            </a:r>
            <a:r>
              <a:rPr lang="en-US" sz="2000" i="1" dirty="0"/>
              <a:t>Streptococcus</a:t>
            </a:r>
            <a:r>
              <a:rPr lang="en-US" sz="2000" dirty="0"/>
              <a:t> (negative) organisms.</a:t>
            </a:r>
          </a:p>
        </p:txBody>
      </p:sp>
    </p:spTree>
    <p:extLst>
      <p:ext uri="{BB962C8B-B14F-4D97-AF65-F5344CB8AC3E}">
        <p14:creationId xmlns:p14="http://schemas.microsoft.com/office/powerpoint/2010/main" val="3381641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5C64D-9AD4-410C-8EBE-D3D2404D370A}"/>
              </a:ext>
            </a:extLst>
          </p:cNvPr>
          <p:cNvSpPr>
            <a:spLocks noGrp="1"/>
          </p:cNvSpPr>
          <p:nvPr>
            <p:ph type="title"/>
          </p:nvPr>
        </p:nvSpPr>
        <p:spPr/>
        <p:txBody>
          <a:bodyPr/>
          <a:lstStyle/>
          <a:p>
            <a:r>
              <a:rPr lang="en-US" b="1" dirty="0"/>
              <a:t>Principle: Coagulase Test</a:t>
            </a:r>
            <a:endParaRPr lang="en-US" dirty="0"/>
          </a:p>
        </p:txBody>
      </p:sp>
      <p:sp>
        <p:nvSpPr>
          <p:cNvPr id="3" name="Content Placeholder 2">
            <a:extLst>
              <a:ext uri="{FF2B5EF4-FFF2-40B4-BE49-F238E27FC236}">
                <a16:creationId xmlns:a16="http://schemas.microsoft.com/office/drawing/2014/main" id="{11CD59FA-DFC7-4C9B-902C-69FFDE5AA0B0}"/>
              </a:ext>
            </a:extLst>
          </p:cNvPr>
          <p:cNvSpPr>
            <a:spLocks noGrp="1"/>
          </p:cNvSpPr>
          <p:nvPr>
            <p:ph idx="1"/>
          </p:nvPr>
        </p:nvSpPr>
        <p:spPr/>
        <p:txBody>
          <a:bodyPr>
            <a:normAutofit fontScale="92500" lnSpcReduction="20000"/>
          </a:bodyPr>
          <a:lstStyle/>
          <a:p>
            <a:pPr>
              <a:lnSpc>
                <a:spcPct val="110000"/>
              </a:lnSpc>
            </a:pPr>
            <a:r>
              <a:rPr lang="en-US" b="0" i="0" dirty="0">
                <a:solidFill>
                  <a:srgbClr val="000000"/>
                </a:solidFill>
                <a:effectLst/>
              </a:rPr>
              <a:t>Coagulase is an enzymatic protein which converts fibrinogen into fibrin resulting in clotting or clumping.</a:t>
            </a:r>
          </a:p>
          <a:p>
            <a:pPr>
              <a:lnSpc>
                <a:spcPct val="110000"/>
              </a:lnSpc>
            </a:pPr>
            <a:endParaRPr lang="en-US" b="0" i="0" dirty="0">
              <a:solidFill>
                <a:srgbClr val="000000"/>
              </a:solidFill>
              <a:effectLst/>
            </a:endParaRPr>
          </a:p>
          <a:p>
            <a:pPr>
              <a:lnSpc>
                <a:spcPct val="110000"/>
              </a:lnSpc>
            </a:pPr>
            <a:r>
              <a:rPr lang="en-US" b="0" i="1" dirty="0">
                <a:solidFill>
                  <a:srgbClr val="000000"/>
                </a:solidFill>
                <a:effectLst/>
              </a:rPr>
              <a:t>Staphylococcus aureus </a:t>
            </a:r>
            <a:r>
              <a:rPr lang="en-US" b="0" i="0" dirty="0">
                <a:solidFill>
                  <a:srgbClr val="000000"/>
                </a:solidFill>
                <a:effectLst/>
              </a:rPr>
              <a:t>produces two forms of coagulase, bound and free.</a:t>
            </a:r>
          </a:p>
          <a:p>
            <a:pPr lvl="1" fontAlgn="base">
              <a:lnSpc>
                <a:spcPct val="110000"/>
              </a:lnSpc>
            </a:pPr>
            <a:r>
              <a:rPr lang="en-US" dirty="0">
                <a:solidFill>
                  <a:srgbClr val="000000"/>
                </a:solidFill>
              </a:rPr>
              <a:t>Slide coagulase test is done to detect bound coagulase or clumping factor.</a:t>
            </a:r>
          </a:p>
          <a:p>
            <a:pPr lvl="1" fontAlgn="base">
              <a:lnSpc>
                <a:spcPct val="110000"/>
              </a:lnSpc>
            </a:pPr>
            <a:r>
              <a:rPr lang="en-US" dirty="0">
                <a:solidFill>
                  <a:srgbClr val="000000"/>
                </a:solidFill>
              </a:rPr>
              <a:t>Tube coagulase test is done to detect free coagulase.</a:t>
            </a:r>
          </a:p>
          <a:p>
            <a:pPr lvl="1" fontAlgn="base">
              <a:lnSpc>
                <a:spcPct val="110000"/>
              </a:lnSpc>
            </a:pPr>
            <a:endParaRPr lang="en-US" dirty="0">
              <a:solidFill>
                <a:srgbClr val="000000"/>
              </a:solidFill>
            </a:endParaRPr>
          </a:p>
          <a:p>
            <a:pPr>
              <a:lnSpc>
                <a:spcPct val="110000"/>
              </a:lnSpc>
            </a:pPr>
            <a:r>
              <a:rPr lang="en-US" b="0" i="0" dirty="0">
                <a:solidFill>
                  <a:srgbClr val="333333"/>
                </a:solidFill>
                <a:effectLst/>
              </a:rPr>
              <a:t>Bound coagulase bounds to the cell wall of the organism and directly reacts with the fibrinogen causing the cells to clump when the bacterial suspension is mixed with plasma on the slide.</a:t>
            </a:r>
            <a:endParaRPr lang="en-US" dirty="0"/>
          </a:p>
        </p:txBody>
      </p:sp>
    </p:spTree>
    <p:extLst>
      <p:ext uri="{BB962C8B-B14F-4D97-AF65-F5344CB8AC3E}">
        <p14:creationId xmlns:p14="http://schemas.microsoft.com/office/powerpoint/2010/main" val="825824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5A712-E5BF-49FC-B4C4-E78EFFA7BD41}"/>
              </a:ext>
            </a:extLst>
          </p:cNvPr>
          <p:cNvSpPr>
            <a:spLocks noGrp="1"/>
          </p:cNvSpPr>
          <p:nvPr>
            <p:ph type="title"/>
          </p:nvPr>
        </p:nvSpPr>
        <p:spPr/>
        <p:txBody>
          <a:bodyPr/>
          <a:lstStyle/>
          <a:p>
            <a:r>
              <a:rPr lang="en-US" b="1" dirty="0"/>
              <a:t>Materials Needed: Coagulase Test</a:t>
            </a:r>
            <a:endParaRPr lang="en-US" dirty="0"/>
          </a:p>
        </p:txBody>
      </p:sp>
      <p:sp>
        <p:nvSpPr>
          <p:cNvPr id="3" name="Content Placeholder 2">
            <a:extLst>
              <a:ext uri="{FF2B5EF4-FFF2-40B4-BE49-F238E27FC236}">
                <a16:creationId xmlns:a16="http://schemas.microsoft.com/office/drawing/2014/main" id="{6CE25ED9-4248-4BAA-B508-74D8808E7A65}"/>
              </a:ext>
            </a:extLst>
          </p:cNvPr>
          <p:cNvSpPr>
            <a:spLocks noGrp="1"/>
          </p:cNvSpPr>
          <p:nvPr>
            <p:ph idx="1"/>
          </p:nvPr>
        </p:nvSpPr>
        <p:spPr/>
        <p:txBody>
          <a:bodyPr/>
          <a:lstStyle/>
          <a:p>
            <a:pPr marL="0" marR="0" lvl="0" fontAlgn="base">
              <a:spcBef>
                <a:spcPts val="0"/>
              </a:spcBef>
              <a:spcAft>
                <a:spcPts val="600"/>
              </a:spcAft>
              <a:defRPr/>
            </a:pPr>
            <a:r>
              <a:rPr lang="en-US" sz="2600" dirty="0"/>
              <a:t>Well-isolated colonies</a:t>
            </a:r>
            <a:br>
              <a:rPr lang="en-US" sz="2600" dirty="0"/>
            </a:br>
            <a:endParaRPr lang="en-US" sz="2600" dirty="0"/>
          </a:p>
          <a:p>
            <a:pPr marL="0" marR="0" lvl="0" indent="225425" fontAlgn="base">
              <a:spcBef>
                <a:spcPts val="0"/>
              </a:spcBef>
              <a:spcAft>
                <a:spcPts val="600"/>
              </a:spcAft>
              <a:defRPr/>
            </a:pPr>
            <a:r>
              <a:rPr lang="en-US" sz="2600" dirty="0"/>
              <a:t>BD BBL </a:t>
            </a:r>
            <a:r>
              <a:rPr lang="en-US" sz="2600" dirty="0" err="1"/>
              <a:t>Staphlyoslide</a:t>
            </a:r>
            <a:r>
              <a:rPr lang="en-US" sz="2600" dirty="0"/>
              <a:t> Test Latex (Latex beads that have been sensitized with    IgG and human fibrinogen)</a:t>
            </a:r>
            <a:br>
              <a:rPr lang="en-US" sz="2600" dirty="0"/>
            </a:br>
            <a:endParaRPr lang="en-US" sz="2600" dirty="0"/>
          </a:p>
          <a:p>
            <a:pPr marL="0" marR="0" lvl="0" fontAlgn="base">
              <a:spcBef>
                <a:spcPts val="0"/>
              </a:spcBef>
              <a:spcAft>
                <a:spcPts val="600"/>
              </a:spcAft>
              <a:defRPr/>
            </a:pPr>
            <a:r>
              <a:rPr lang="en-US" sz="2600" dirty="0"/>
              <a:t>BD BBL </a:t>
            </a:r>
            <a:r>
              <a:rPr lang="en-US" sz="2600" dirty="0" err="1"/>
              <a:t>Staphyloslide</a:t>
            </a:r>
            <a:r>
              <a:rPr lang="en-US" sz="2600" dirty="0"/>
              <a:t> Control Latex (Latex beads that are sensitized)</a:t>
            </a:r>
          </a:p>
          <a:p>
            <a:pPr marL="0" marR="0" lvl="0" fontAlgn="base">
              <a:spcBef>
                <a:spcPts val="0"/>
              </a:spcBef>
              <a:spcAft>
                <a:spcPts val="600"/>
              </a:spcAft>
              <a:defRPr/>
            </a:pPr>
            <a:r>
              <a:rPr lang="en-US" sz="2600" dirty="0"/>
              <a:t>Test cards</a:t>
            </a:r>
            <a:br>
              <a:rPr lang="en-US" sz="2600" dirty="0"/>
            </a:br>
            <a:endParaRPr lang="en-US" sz="2600" dirty="0"/>
          </a:p>
          <a:p>
            <a:pPr marL="0" marR="0" lvl="0" fontAlgn="base">
              <a:spcBef>
                <a:spcPts val="0"/>
              </a:spcBef>
              <a:spcAft>
                <a:spcPts val="600"/>
              </a:spcAft>
              <a:defRPr/>
            </a:pPr>
            <a:r>
              <a:rPr lang="en-US" sz="2600" dirty="0"/>
              <a:t>Sterile inoculating loops/needles for mixing</a:t>
            </a:r>
          </a:p>
          <a:p>
            <a:endParaRPr lang="en-US" dirty="0"/>
          </a:p>
        </p:txBody>
      </p:sp>
      <p:pic>
        <p:nvPicPr>
          <p:cNvPr id="5" name="Picture 4" descr="Photograph BD BBL Staphyloslide Control Latex and BD BBL Staphlyoslide Test Latex. &#10;">
            <a:extLst>
              <a:ext uri="{FF2B5EF4-FFF2-40B4-BE49-F238E27FC236}">
                <a16:creationId xmlns:a16="http://schemas.microsoft.com/office/drawing/2014/main" id="{756D780F-1749-4E32-9F23-09BB7B5C49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0427" y="4261636"/>
            <a:ext cx="2572773" cy="2596363"/>
          </a:xfrm>
          <a:prstGeom prst="rect">
            <a:avLst/>
          </a:prstGeom>
        </p:spPr>
      </p:pic>
    </p:spTree>
    <p:extLst>
      <p:ext uri="{BB962C8B-B14F-4D97-AF65-F5344CB8AC3E}">
        <p14:creationId xmlns:p14="http://schemas.microsoft.com/office/powerpoint/2010/main" val="33837951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2FF7DF62-100D-44F0-B3F1-5FCA104ADE41}"/>
</file>

<file path=customXml/itemProps2.xml><?xml version="1.0" encoding="utf-8"?>
<ds:datastoreItem xmlns:ds="http://schemas.openxmlformats.org/officeDocument/2006/customXml" ds:itemID="{0E8C899E-D8DD-4617-8889-427B195F2DD8}"/>
</file>

<file path=customXml/itemProps3.xml><?xml version="1.0" encoding="utf-8"?>
<ds:datastoreItem xmlns:ds="http://schemas.openxmlformats.org/officeDocument/2006/customXml" ds:itemID="{FDD40549-E6D3-488B-980F-2242D5603860}"/>
</file>

<file path=docProps/app.xml><?xml version="1.0" encoding="utf-8"?>
<Properties xmlns="http://schemas.openxmlformats.org/officeDocument/2006/extended-properties" xmlns:vt="http://schemas.openxmlformats.org/officeDocument/2006/docPropsVTypes">
  <TotalTime>3040</TotalTime>
  <Words>735</Words>
  <Application>Microsoft Macintosh PowerPoint</Application>
  <PresentationFormat>Widescreen</PresentationFormat>
  <Paragraphs>69</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Symbol</vt:lpstr>
      <vt:lpstr>Times New Roman</vt:lpstr>
      <vt:lpstr>Office Theme</vt:lpstr>
      <vt:lpstr>Lab# 16: CATALASE &amp; COAGULASE TESTING</vt:lpstr>
      <vt:lpstr>Purpose: Catalase Test</vt:lpstr>
      <vt:lpstr>Principle: Catalase Test</vt:lpstr>
      <vt:lpstr>Materials Needed: Catalase Test</vt:lpstr>
      <vt:lpstr>Procedure: Catalase Test</vt:lpstr>
      <vt:lpstr>Result: Catalase Test</vt:lpstr>
      <vt:lpstr>Purpose: Coagulase Test</vt:lpstr>
      <vt:lpstr>Principle: Coagulase Test</vt:lpstr>
      <vt:lpstr>Materials Needed: Coagulase Test</vt:lpstr>
      <vt:lpstr>Procedure: Coagulase Test</vt:lpstr>
      <vt:lpstr>Result: Coagulase Test</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74</cp:revision>
  <dcterms:created xsi:type="dcterms:W3CDTF">2021-01-27T04:41:19Z</dcterms:created>
  <dcterms:modified xsi:type="dcterms:W3CDTF">2021-08-01T14:56:05Z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